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7" r:id="rId3"/>
    <p:sldId id="257" r:id="rId4"/>
    <p:sldId id="268" r:id="rId5"/>
    <p:sldId id="270" r:id="rId6"/>
    <p:sldId id="269" r:id="rId7"/>
    <p:sldId id="272" r:id="rId8"/>
    <p:sldId id="273" r:id="rId9"/>
    <p:sldId id="281" r:id="rId10"/>
    <p:sldId id="260" r:id="rId11"/>
    <p:sldId id="275" r:id="rId12"/>
    <p:sldId id="274" r:id="rId13"/>
    <p:sldId id="266" r:id="rId14"/>
    <p:sldId id="262" r:id="rId15"/>
    <p:sldId id="276" r:id="rId16"/>
    <p:sldId id="271" r:id="rId17"/>
    <p:sldId id="264" r:id="rId18"/>
    <p:sldId id="277" r:id="rId19"/>
    <p:sldId id="289" r:id="rId20"/>
    <p:sldId id="282" r:id="rId21"/>
    <p:sldId id="278" r:id="rId22"/>
    <p:sldId id="283" r:id="rId23"/>
    <p:sldId id="288" r:id="rId24"/>
    <p:sldId id="284" r:id="rId25"/>
    <p:sldId id="279" r:id="rId26"/>
    <p:sldId id="285" r:id="rId27"/>
    <p:sldId id="286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5620"/>
    <p:restoredTop sz="83212" autoAdjust="0"/>
  </p:normalViewPr>
  <p:slideViewPr>
    <p:cSldViewPr>
      <p:cViewPr varScale="1">
        <p:scale>
          <a:sx n="61" d="100"/>
          <a:sy n="61" d="100"/>
        </p:scale>
        <p:origin x="-225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9FCB6-48E4-4B27-BC90-D8D71EE3D231}" type="datetimeFigureOut">
              <a:rPr lang="en-US" smtClean="0"/>
              <a:t>01-Apr-21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DD6F9-E1D4-471A-A718-23EF3D442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297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loral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parts mature, the lodicules will swell and open the spikelet to expose the mature floral parts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hardened, modified stems that protect the floral organs.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lemma is relatively larger than the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palea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the spikelet is closed, the lemma partly encloses the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palea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pedicel branches from every node on the secondary rachis and a flower is produced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DD6F9-E1D4-471A-A718-23EF3D442A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982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hectare of paddy, 20 cent (800m2 ) nursery is needed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DD6F9-E1D4-471A-A718-23EF3D442AE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93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Maintainer lines are not involved  Choice of parents are more.  No negative effect on sterile cytoplasm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DD6F9-E1D4-471A-A718-23EF3D442AE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39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Maintainer lines are not involved  Choice of parents are more.  No negative effect on sterile cytoplasm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DD6F9-E1D4-471A-A718-23EF3D442AE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39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Maintainer lines are not involved  Choice of parents are more.  No negative effect on sterile cytoplasm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DD6F9-E1D4-471A-A718-23EF3D442AE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39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01-Apr-21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ipe rice field and sky background at sunset time with sun rays Stock Photo - 1242128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3" y="381000"/>
            <a:ext cx="8941377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0061" y="609600"/>
            <a:ext cx="7772400" cy="1470025"/>
          </a:xfrm>
        </p:spPr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SEED PRODUCTION IN PADDY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83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ushmita\Pictures\Screenshots\Screenshot (293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2" t="21685" r="16458" b="17329"/>
          <a:stretch/>
        </p:blipFill>
        <p:spPr bwMode="auto">
          <a:xfrm>
            <a:off x="152400" y="76200"/>
            <a:ext cx="8839200" cy="658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81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ushmita\Pictures\Screenshots\Screenshot (294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3" t="21685" r="16565" b="18087"/>
          <a:stretch/>
        </p:blipFill>
        <p:spPr bwMode="auto">
          <a:xfrm>
            <a:off x="228600" y="228600"/>
            <a:ext cx="8815234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77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Sushmita\Pictures\Screenshots\Screenshot (311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7" t="47443" r="15606" b="35322"/>
          <a:stretch/>
        </p:blipFill>
        <p:spPr bwMode="auto">
          <a:xfrm>
            <a:off x="1295400" y="228600"/>
            <a:ext cx="6934200" cy="1752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304800" y="2261754"/>
            <a:ext cx="8534400" cy="436764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Nutrient management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Apply 25% of N and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 basal and remaining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75%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 3 split doses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tillering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panicle initiation, and at heading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stages</a:t>
            </a:r>
          </a:p>
          <a:p>
            <a:pPr algn="just"/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Foliar spray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FeSO</a:t>
            </a:r>
            <a:r>
              <a:rPr lang="en-US" sz="24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0.5% to prevent yellowing of plants in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calcareous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soils.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DAP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2% to enhance seed set in paddy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cultivars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2400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three times at panicle initiation stage for complete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exertion of panicle</a:t>
            </a:r>
          </a:p>
          <a:p>
            <a:pPr algn="just"/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Water, Weed and Pest management done as per recommendations</a:t>
            </a:r>
          </a:p>
          <a:p>
            <a:pPr algn="just"/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Rouging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should be done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4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ushmita\Pictures\Screenshots\Screenshot (296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5" t="20928" r="16352" b="18845"/>
          <a:stretch/>
        </p:blipFill>
        <p:spPr bwMode="auto">
          <a:xfrm>
            <a:off x="304800" y="228600"/>
            <a:ext cx="85344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304800" y="5562600"/>
            <a:ext cx="8534400" cy="990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First inspection	: At flowering stage after panicle emergence</a:t>
            </a:r>
          </a:p>
          <a:p>
            <a:pPr algn="just"/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Second inspection  : At maturity stage after grain development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74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ushmita\Pictures\Screenshots\Screenshot (295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9" t="22633" r="16778" b="16003"/>
          <a:stretch/>
        </p:blipFill>
        <p:spPr bwMode="auto">
          <a:xfrm>
            <a:off x="381000" y="304800"/>
            <a:ext cx="8458200" cy="635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6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447800"/>
            <a:ext cx="8305800" cy="502920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Seeds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attain maturity with the visual symptom of turning of ear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heads to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golden yellow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colour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When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80% of the plants are exhibiting the symptom the crop is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ready for harvest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moisture content of the seed will be 18-20-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%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Harvesting and Threshing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Seed Processing and Seed Treatment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 txBox="1">
            <a:spLocks noGrp="1"/>
          </p:cNvSpPr>
          <p:nvPr>
            <p:ph type="ctrTitle"/>
          </p:nvPr>
        </p:nvSpPr>
        <p:spPr>
          <a:xfrm>
            <a:off x="609600" y="228600"/>
            <a:ext cx="7772400" cy="993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PHYSIOLOGICAL MATURITY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15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ushmita\Pictures\Screenshots\Screenshot (297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6" t="21117" r="16458" b="17140"/>
          <a:stretch/>
        </p:blipFill>
        <p:spPr bwMode="auto">
          <a:xfrm>
            <a:off x="304800" y="228600"/>
            <a:ext cx="8534400" cy="626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61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ushmita\Pictures\Screenshots\Screenshot (305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3" t="16382" r="40417" b="26232"/>
          <a:stretch/>
        </p:blipFill>
        <p:spPr bwMode="auto">
          <a:xfrm>
            <a:off x="124691" y="644236"/>
            <a:ext cx="4447309" cy="419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Sushmita\Pictures\Screenshots\Screenshot (306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3" t="16382" r="40417" b="30587"/>
          <a:stretch/>
        </p:blipFill>
        <p:spPr bwMode="auto">
          <a:xfrm>
            <a:off x="4620491" y="671945"/>
            <a:ext cx="4447309" cy="417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6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447800"/>
            <a:ext cx="8305800" cy="502920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Cytoplasmic genetic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male sterility system </a:t>
            </a:r>
            <a:endPara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Three line 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method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(ABR line)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Two 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line method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or environmental genetic male sterility (EGMS) system that involve PGMS (photosensitive genetic male sterility) and TGMS (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Thermosensitive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male sterility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system)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Land requirements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same followed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Isolation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FS</a:t>
            </a:r>
            <a:r>
              <a:rPr lang="en-US" sz="2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200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 CS: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100 m </a:t>
            </a:r>
            <a:endPara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Time 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isolation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days either earlier or later for other varieties compared with MS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line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Seed rate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it-IT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Female- 20 </a:t>
            </a:r>
            <a:r>
              <a:rPr lang="it-I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kg /</a:t>
            </a:r>
            <a:r>
              <a:rPr lang="it-IT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ha; Male- 10 </a:t>
            </a:r>
            <a:r>
              <a:rPr lang="it-I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kg /ha </a:t>
            </a:r>
            <a:endParaRPr lang="it-IT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it-IT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Planting ratio</a:t>
            </a:r>
            <a:r>
              <a:rPr lang="it-IT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2:8</a:t>
            </a:r>
            <a:endPara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 txBox="1">
            <a:spLocks noGrp="1"/>
          </p:cNvSpPr>
          <p:nvPr>
            <p:ph type="ctrTitle"/>
          </p:nvPr>
        </p:nvSpPr>
        <p:spPr>
          <a:xfrm>
            <a:off x="609600" y="228600"/>
            <a:ext cx="7772400" cy="993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HYBRID SEED PRODUCTION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94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mage result for HYBRID SEED PRODUCTION RICE CG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8423996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39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ushmita\Pictures\Screenshots\Screenshot (298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2" t="23580" r="16565" b="15435"/>
          <a:stretch/>
        </p:blipFill>
        <p:spPr bwMode="auto">
          <a:xfrm>
            <a:off x="228600" y="228600"/>
            <a:ext cx="8763000" cy="65015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95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Sushmita\Pictures\Screenshots\Screenshot (313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0" t="7671" r="24871" b="23769"/>
          <a:stretch/>
        </p:blipFill>
        <p:spPr bwMode="auto">
          <a:xfrm>
            <a:off x="914400" y="332509"/>
            <a:ext cx="7391400" cy="615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8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447800"/>
            <a:ext cx="8305800" cy="228600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Transplant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`A’ line seedlings in blocks of 8 rows in between the paired rows of `R’ lines </a:t>
            </a:r>
            <a:endPara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Transplant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with 1-2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seedlings/hill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 a spacing of 15 x 15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cm  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Always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keep 20 cm wide space between A line rows and nearest R line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row</a:t>
            </a:r>
          </a:p>
        </p:txBody>
      </p:sp>
      <p:sp>
        <p:nvSpPr>
          <p:cNvPr id="4" name="Title 1"/>
          <p:cNvSpPr txBox="1">
            <a:spLocks noGrp="1"/>
          </p:cNvSpPr>
          <p:nvPr>
            <p:ph type="ctrTitle"/>
          </p:nvPr>
        </p:nvSpPr>
        <p:spPr>
          <a:xfrm>
            <a:off x="609600" y="228600"/>
            <a:ext cx="7772400" cy="993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TRANSPLANTING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C:\Users\Sushmita\Pictures\Screenshots\Screenshot (319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4" t="30777" r="13796" b="48579"/>
          <a:stretch/>
        </p:blipFill>
        <p:spPr bwMode="auto">
          <a:xfrm>
            <a:off x="381000" y="3886200"/>
            <a:ext cx="8534400" cy="243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2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Sushmita\Pictures\Screenshots\Screenshot (314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3" t="13731" r="25722" b="28314"/>
          <a:stretch/>
        </p:blipFill>
        <p:spPr bwMode="auto">
          <a:xfrm>
            <a:off x="152400" y="152401"/>
            <a:ext cx="8763000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Sushmita\Pictures\Screenshots\Screenshot (315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9" t="12594" r="27106" b="32672"/>
          <a:stretch/>
        </p:blipFill>
        <p:spPr bwMode="auto">
          <a:xfrm>
            <a:off x="304800" y="3733800"/>
            <a:ext cx="86106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67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Sushmita\Pictures\Screenshots\Screenshot (317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5" t="11838" r="21782" b="37973"/>
          <a:stretch/>
        </p:blipFill>
        <p:spPr bwMode="auto">
          <a:xfrm>
            <a:off x="1143000" y="228600"/>
            <a:ext cx="6802582" cy="367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381000" y="4343400"/>
            <a:ext cx="8305800" cy="2133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Flag leaf clipping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clipping of flag leaf helps in free movement and wide dispersal of pollen grains to give higher seed production. </a:t>
            </a:r>
          </a:p>
          <a:p>
            <a:pPr algn="just"/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Only half or two-third portion of flag leaf should be clipped at booting stage. 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54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Sushmita\Pictures\Screenshots\Screenshot (316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17708" r="22741" b="28694"/>
          <a:stretch/>
        </p:blipFill>
        <p:spPr bwMode="auto">
          <a:xfrm>
            <a:off x="609599" y="1447800"/>
            <a:ext cx="8110785" cy="48837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09600" y="381000"/>
            <a:ext cx="7772400" cy="6858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ROUGING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38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447800"/>
            <a:ext cx="8305800" cy="457200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echnique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of shaking the pollen parent so that the pollen is shed and effectively dispersed over the A line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plants.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ope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pulling or by shaking the pollen parent with the help of two bamboo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sticks. 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first supplementary pollination should be done at peak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anthesis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time i.e. 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8.30AM 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10.30AM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when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30-40 % of the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spikelets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are opened. </a:t>
            </a:r>
            <a:endPara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Process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 repeated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3- 4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times during the day at an interval of 30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minutes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It is done for 7-10 days during the flowering period. </a:t>
            </a:r>
          </a:p>
        </p:txBody>
      </p:sp>
      <p:sp>
        <p:nvSpPr>
          <p:cNvPr id="4" name="Title 1"/>
          <p:cNvSpPr txBox="1">
            <a:spLocks noGrp="1"/>
          </p:cNvSpPr>
          <p:nvPr>
            <p:ph type="ctrTitle"/>
          </p:nvPr>
        </p:nvSpPr>
        <p:spPr>
          <a:xfrm>
            <a:off x="609600" y="228600"/>
            <a:ext cx="7772400" cy="993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SUPPLEMENTARY POLLINATION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56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Sushmita\Pictures\Screenshots\Screenshot (318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1" t="4640" r="27106" b="9754"/>
          <a:stretch/>
        </p:blipFill>
        <p:spPr bwMode="auto">
          <a:xfrm>
            <a:off x="2001115" y="214745"/>
            <a:ext cx="5549612" cy="62622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25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Sushmita\Pictures\Screenshots\Screenshot (320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7" t="12216" r="26042" b="43892"/>
          <a:stretch/>
        </p:blipFill>
        <p:spPr bwMode="auto">
          <a:xfrm>
            <a:off x="228600" y="1579418"/>
            <a:ext cx="8692107" cy="45165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09600" y="228600"/>
            <a:ext cx="7772400" cy="993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SEED STANDARDS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33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76200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BOTANICAL INFORMATION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219200"/>
            <a:ext cx="8534400" cy="525780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Botanical Name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: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Oryza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sativa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Chromosome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number	:24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Family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	: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Poaceae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Inflorescence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: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Panicle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Pollination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: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Self-Pollination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Panicle Emergence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: 4-5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days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APE</a:t>
            </a:r>
          </a:p>
          <a:p>
            <a:pPr algn="just"/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Flower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Opening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: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Tip of primary &amp;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secondary branches open and 		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proceeds downward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Duration of Flowering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: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6-8 days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Time of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Anthesis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: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7.00 –10.00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A.M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Temperature 	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: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24 -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28˚C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Favourable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RH for flowering : 70-80%</a:t>
            </a:r>
          </a:p>
          <a:p>
            <a:pPr algn="just"/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Stigma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receptivity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: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days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Pollen viability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: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 minutes</a:t>
            </a:r>
          </a:p>
        </p:txBody>
      </p:sp>
      <p:pic>
        <p:nvPicPr>
          <p:cNvPr id="4" name="Picture 2" descr="Image result for paddy infloresc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114800"/>
            <a:ext cx="3303089" cy="230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25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Sushmita\Pictures\Screenshots\Screenshot (301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2" t="15057" r="39778" b="25284"/>
          <a:stretch/>
        </p:blipFill>
        <p:spPr bwMode="auto">
          <a:xfrm>
            <a:off x="152400" y="948455"/>
            <a:ext cx="4572000" cy="415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Sushmita\Pictures\Screenshots\Screenshot (302)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3" t="14678" r="39990" b="26042"/>
          <a:stretch/>
        </p:blipFill>
        <p:spPr bwMode="auto">
          <a:xfrm>
            <a:off x="4724400" y="955382"/>
            <a:ext cx="4419600" cy="415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78873" y="76200"/>
            <a:ext cx="7772400" cy="762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FLORAL BIOLOGY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42455" y="5181600"/>
            <a:ext cx="8534400" cy="990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ANTHERS: 6 stamens</a:t>
            </a:r>
          </a:p>
          <a:p>
            <a:pPr algn="just"/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GYNOECIUM: bifid feathery stigma</a:t>
            </a:r>
          </a:p>
          <a:p>
            <a:pPr algn="just"/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FLORAL PARTS: Lodicules, Lemma,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Palea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Pedicel</a:t>
            </a:r>
          </a:p>
          <a:p>
            <a:pPr algn="just"/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82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ushmita\Pictures\Screenshots\Screenshot (304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0" t="15815" r="39352" b="25284"/>
          <a:stretch/>
        </p:blipFill>
        <p:spPr bwMode="auto">
          <a:xfrm>
            <a:off x="4724400" y="685800"/>
            <a:ext cx="4267200" cy="423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Sushmita\Pictures\Screenshots\Screenshot (303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2" t="14299" r="40522" b="27935"/>
          <a:stretch/>
        </p:blipFill>
        <p:spPr bwMode="auto">
          <a:xfrm>
            <a:off x="166255" y="727363"/>
            <a:ext cx="4419600" cy="422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47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ushmita\Pictures\Screenshots\Screenshot (299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5" t="14110" r="39566" b="24716"/>
          <a:stretch/>
        </p:blipFill>
        <p:spPr bwMode="auto">
          <a:xfrm>
            <a:off x="0" y="935182"/>
            <a:ext cx="4876800" cy="561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ushmita\Pictures\Screenshots\Screenshot (300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3" t="14678" r="40523" b="26610"/>
          <a:stretch/>
        </p:blipFill>
        <p:spPr bwMode="auto">
          <a:xfrm>
            <a:off x="4876800" y="935182"/>
            <a:ext cx="4294909" cy="554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78873" y="76200"/>
            <a:ext cx="7772400" cy="762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INFLORESCENCE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25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Sushmita\Pictures\Screenshots\Screenshot (307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2" t="32103" r="11133" b="23957"/>
          <a:stretch/>
        </p:blipFill>
        <p:spPr bwMode="auto">
          <a:xfrm>
            <a:off x="304800" y="1219200"/>
            <a:ext cx="86868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38200" y="228600"/>
            <a:ext cx="7772400" cy="762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CRITICAL GROWTH STAGES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79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066800"/>
            <a:ext cx="8610600" cy="548640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Land 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requirement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The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land should be free of volunteer plants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same crop or the other varieties of the same crop should not have been grown for the previous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season</a:t>
            </a:r>
          </a:p>
          <a:p>
            <a:pPr algn="just"/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Isolation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3 meters</a:t>
            </a:r>
          </a:p>
          <a:p>
            <a:pPr algn="just"/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Selection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seed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Seed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should be from an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authenticated source</a:t>
            </a:r>
          </a:p>
          <a:p>
            <a:pPr algn="just"/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 txBox="1">
            <a:spLocks noGrp="1"/>
          </p:cNvSpPr>
          <p:nvPr>
            <p:ph type="ctrTitle"/>
          </p:nvPr>
        </p:nvSpPr>
        <p:spPr>
          <a:xfrm>
            <a:off x="838200" y="152400"/>
            <a:ext cx="7772400" cy="6889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SEED PRODUCTION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Sushmita\Pictures\Screenshots\Screenshot (309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4" t="39110" r="11241" b="28882"/>
          <a:stretch/>
        </p:blipFill>
        <p:spPr bwMode="auto">
          <a:xfrm>
            <a:off x="457200" y="3124200"/>
            <a:ext cx="8458200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89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Sushmita\Pictures\Screenshots\Screenshot (312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3" t="25284" r="22314" b="33239"/>
          <a:stretch/>
        </p:blipFill>
        <p:spPr bwMode="auto">
          <a:xfrm>
            <a:off x="914400" y="990600"/>
            <a:ext cx="7620000" cy="403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45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623</Words>
  <Application>Microsoft Office PowerPoint</Application>
  <PresentationFormat>On-screen Show (4:3)</PresentationFormat>
  <Paragraphs>77</Paragraphs>
  <Slides>27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SEED PRODUCTION IN PADDY</vt:lpstr>
      <vt:lpstr>PowerPoint Presentation</vt:lpstr>
      <vt:lpstr>BOTANICAL INFORMATION</vt:lpstr>
      <vt:lpstr>PowerPoint Presentation</vt:lpstr>
      <vt:lpstr>PowerPoint Presentation</vt:lpstr>
      <vt:lpstr>PowerPoint Presentation</vt:lpstr>
      <vt:lpstr>PowerPoint Presentation</vt:lpstr>
      <vt:lpstr>SEED PRODUCTION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PHYSIOLOGICAL MATURITY</vt:lpstr>
      <vt:lpstr>PowerPoint Presentation</vt:lpstr>
      <vt:lpstr>PowerPoint Presentation</vt:lpstr>
      <vt:lpstr>HYBRID SEED PRODUCTION</vt:lpstr>
      <vt:lpstr>PowerPoint Presentation</vt:lpstr>
      <vt:lpstr>PowerPoint Presentation</vt:lpstr>
      <vt:lpstr>TRANSPLANTING</vt:lpstr>
      <vt:lpstr>PowerPoint Presentation</vt:lpstr>
      <vt:lpstr>PowerPoint Presentation</vt:lpstr>
      <vt:lpstr>PowerPoint Presentation</vt:lpstr>
      <vt:lpstr>SUPPLEMENTARY POLLINATION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SEED PRODUCTION IN PADDY</dc:title>
  <dc:creator>pusarla susmitha</dc:creator>
  <cp:lastModifiedBy>Sushmita</cp:lastModifiedBy>
  <cp:revision>49</cp:revision>
  <dcterms:created xsi:type="dcterms:W3CDTF">2006-08-16T00:00:00Z</dcterms:created>
  <dcterms:modified xsi:type="dcterms:W3CDTF">2021-04-01T06:21:37Z</dcterms:modified>
</cp:coreProperties>
</file>