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9" r:id="rId1"/>
  </p:sldMasterIdLst>
  <p:sldIdLst>
    <p:sldId id="302" r:id="rId2"/>
    <p:sldId id="256" r:id="rId3"/>
    <p:sldId id="259" r:id="rId4"/>
    <p:sldId id="298" r:id="rId5"/>
    <p:sldId id="257" r:id="rId6"/>
    <p:sldId id="260" r:id="rId7"/>
    <p:sldId id="261" r:id="rId8"/>
    <p:sldId id="262" r:id="rId9"/>
    <p:sldId id="263" r:id="rId10"/>
    <p:sldId id="297" r:id="rId11"/>
    <p:sldId id="264" r:id="rId12"/>
    <p:sldId id="265" r:id="rId13"/>
    <p:sldId id="266" r:id="rId14"/>
    <p:sldId id="267" r:id="rId15"/>
    <p:sldId id="299" r:id="rId16"/>
    <p:sldId id="271" r:id="rId17"/>
    <p:sldId id="272" r:id="rId18"/>
    <p:sldId id="292" r:id="rId19"/>
    <p:sldId id="268" r:id="rId20"/>
    <p:sldId id="281" r:id="rId21"/>
    <p:sldId id="270" r:id="rId22"/>
    <p:sldId id="273" r:id="rId23"/>
    <p:sldId id="275" r:id="rId24"/>
    <p:sldId id="276" r:id="rId25"/>
    <p:sldId id="282" r:id="rId26"/>
    <p:sldId id="280" r:id="rId27"/>
    <p:sldId id="283" r:id="rId28"/>
    <p:sldId id="284" r:id="rId29"/>
    <p:sldId id="285" r:id="rId30"/>
    <p:sldId id="290" r:id="rId31"/>
    <p:sldId id="286" r:id="rId32"/>
    <p:sldId id="293" r:id="rId33"/>
    <p:sldId id="291" r:id="rId34"/>
    <p:sldId id="300" r:id="rId35"/>
    <p:sldId id="287" r:id="rId36"/>
    <p:sldId id="288" r:id="rId37"/>
    <p:sldId id="289" r:id="rId38"/>
    <p:sldId id="303" r:id="rId39"/>
    <p:sldId id="304" r:id="rId40"/>
    <p:sldId id="30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9F29C-C3C5-434D-BEBA-297EF67C3D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2E942DBE-6339-4509-95FC-1168FC648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0FAAA7D3-81E0-4932-B2CD-A61C98E55C3E}"/>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5" name="Footer Placeholder 4">
            <a:extLst>
              <a:ext uri="{FF2B5EF4-FFF2-40B4-BE49-F238E27FC236}">
                <a16:creationId xmlns:a16="http://schemas.microsoft.com/office/drawing/2014/main" xmlns="" id="{E4803F8A-1D0C-4CEB-8D49-9D1593EB7E4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65F0DCBE-19B6-4B1B-B098-2BC11B8FFBA3}"/>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92289512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6A662-3C1E-41A4-AC8B-9540594EF25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29B70E35-73F6-41AB-872E-EDF2E289D0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DED52F0-7ACA-48B9-8883-FB48F2A443C7}"/>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5" name="Footer Placeholder 4">
            <a:extLst>
              <a:ext uri="{FF2B5EF4-FFF2-40B4-BE49-F238E27FC236}">
                <a16:creationId xmlns:a16="http://schemas.microsoft.com/office/drawing/2014/main" xmlns="" id="{20912396-90AF-412C-8978-0BB1146793B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39CE8099-7E83-48F3-BF9B-73310C85B4FE}"/>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84625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BA0533C-7105-44A7-A872-42348EF9D7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16B9E6C0-C4CA-4190-A544-E94DCB123C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E183BFB-A24B-4CA0-A9BB-DD98E3C3EDF3}"/>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5" name="Footer Placeholder 4">
            <a:extLst>
              <a:ext uri="{FF2B5EF4-FFF2-40B4-BE49-F238E27FC236}">
                <a16:creationId xmlns:a16="http://schemas.microsoft.com/office/drawing/2014/main" xmlns="" id="{ADB4A9C5-82F8-4231-B59A-5622BE8EAED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3A2FAD7A-5557-48DA-9E91-89DD1F8D4238}"/>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293030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72EF3-BDCB-4B33-B43A-77C16EA20E4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F23AE4D-6F90-43D5-8AAF-065FC0CED4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3099B2-C246-4B65-B4DF-D6F21929A815}"/>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5" name="Footer Placeholder 4">
            <a:extLst>
              <a:ext uri="{FF2B5EF4-FFF2-40B4-BE49-F238E27FC236}">
                <a16:creationId xmlns:a16="http://schemas.microsoft.com/office/drawing/2014/main" xmlns="" id="{0B1A1D47-7240-4989-8C82-739DBA34EF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E5E9E57A-0AFE-4A6F-94CB-98B498EB15D9}"/>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2865868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516A3-C001-41F6-974E-381F58C919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46459A3A-FE9B-4ECF-B9DB-B5E35E4C7F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B0F8527-4C59-457A-BC61-900D0FFAF647}"/>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5" name="Footer Placeholder 4">
            <a:extLst>
              <a:ext uri="{FF2B5EF4-FFF2-40B4-BE49-F238E27FC236}">
                <a16:creationId xmlns:a16="http://schemas.microsoft.com/office/drawing/2014/main" xmlns="" id="{0E75BB5A-1430-467B-8018-C201136D69A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17377E1C-A8EE-41D5-B835-0C0D51429970}"/>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87344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B148E-CB5D-4EAE-A687-10697E0EE2A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C48C9B6D-D1C5-40C2-AC4B-703D25B922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4151C7F5-87FD-4C06-B2E3-50C0BBA219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4E0C6C2D-8CFD-433B-91BF-9CA3259C694D}"/>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6" name="Footer Placeholder 5">
            <a:extLst>
              <a:ext uri="{FF2B5EF4-FFF2-40B4-BE49-F238E27FC236}">
                <a16:creationId xmlns:a16="http://schemas.microsoft.com/office/drawing/2014/main" xmlns="" id="{D904C9CC-B15F-4FAB-B992-DC55028C001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E651E7E0-8E13-493D-A9F6-51A7C71AF754}"/>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94762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411A94-B337-42E9-8833-14E1F13F693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CD50F8AB-04F1-4537-834C-EFAAF8A55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352468E-DEAB-4C99-AD58-4FF88DF0CD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3784B580-D5E0-4112-8E5F-26D6E729E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6EDEDD4-FF75-48D2-8443-0386C2EDE3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AA51A07F-8FA3-4011-9E24-281291429E97}"/>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8" name="Footer Placeholder 7">
            <a:extLst>
              <a:ext uri="{FF2B5EF4-FFF2-40B4-BE49-F238E27FC236}">
                <a16:creationId xmlns:a16="http://schemas.microsoft.com/office/drawing/2014/main" xmlns="" id="{22B64786-4152-4F71-8F2E-35726B926C3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B7A36E3F-85BB-40DD-B360-1AFCEC1886A0}"/>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3572201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44364-3DEE-4B65-9351-477AB3B7A5E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624D946C-7372-4A02-A6BB-95638B88D7DC}"/>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4" name="Footer Placeholder 3">
            <a:extLst>
              <a:ext uri="{FF2B5EF4-FFF2-40B4-BE49-F238E27FC236}">
                <a16:creationId xmlns:a16="http://schemas.microsoft.com/office/drawing/2014/main" xmlns="" id="{6D953424-E0AB-41CE-A448-45215E9B7F0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0B489550-4F48-48A6-B8ED-EF36C2F3D3B4}"/>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269791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89F6B4-F72F-4A05-846A-9D2FF5AED248}"/>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3" name="Footer Placeholder 2">
            <a:extLst>
              <a:ext uri="{FF2B5EF4-FFF2-40B4-BE49-F238E27FC236}">
                <a16:creationId xmlns:a16="http://schemas.microsoft.com/office/drawing/2014/main" xmlns="" id="{8ACB7633-E27B-4DFA-AB59-FFA04236B63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10D7CF5E-2D27-4F6C-B465-6372215E703B}"/>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10984054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7F37CD-6D28-4E9C-92BB-3C0E84C5A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212BB07-B80D-4D94-AE66-380374701C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2E9BFC0F-115E-4C35-B6A6-63F439D4F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82C8151-B575-4395-AA90-3F4611E756E0}"/>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6" name="Footer Placeholder 5">
            <a:extLst>
              <a:ext uri="{FF2B5EF4-FFF2-40B4-BE49-F238E27FC236}">
                <a16:creationId xmlns:a16="http://schemas.microsoft.com/office/drawing/2014/main" xmlns="" id="{F06C1DB5-E567-4BB2-9D1A-58122F2A314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9A89CFB4-14FE-4101-805B-BE1373C3208A}"/>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16093084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8ECE51-EABC-4F66-B20F-04D6421B98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B3B1A034-FE3C-44AF-B4A4-021532EB6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E4C4521C-4272-488A-8C72-1E1D1FEFD9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ACEBB10-39CC-46BD-B4E5-37D7357CCD7C}"/>
              </a:ext>
            </a:extLst>
          </p:cNvPr>
          <p:cNvSpPr>
            <a:spLocks noGrp="1"/>
          </p:cNvSpPr>
          <p:nvPr>
            <p:ph type="dt" sz="half" idx="10"/>
          </p:nvPr>
        </p:nvSpPr>
        <p:spPr/>
        <p:txBody>
          <a:bodyPr/>
          <a:lstStyle/>
          <a:p>
            <a:fld id="{B5601F72-2EEE-401E-8374-8D051AE0F615}" type="datetimeFigureOut">
              <a:rPr lang="en-IN" smtClean="0"/>
              <a:t>12-07-2023</a:t>
            </a:fld>
            <a:endParaRPr lang="en-IN"/>
          </a:p>
        </p:txBody>
      </p:sp>
      <p:sp>
        <p:nvSpPr>
          <p:cNvPr id="6" name="Footer Placeholder 5">
            <a:extLst>
              <a:ext uri="{FF2B5EF4-FFF2-40B4-BE49-F238E27FC236}">
                <a16:creationId xmlns:a16="http://schemas.microsoft.com/office/drawing/2014/main" xmlns="" id="{01FAB8B5-A2FC-42DE-8F7B-01FAEEC609B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F02B1C87-8BFF-403D-AF28-1D748E73B98E}"/>
              </a:ext>
            </a:extLst>
          </p:cNvPr>
          <p:cNvSpPr>
            <a:spLocks noGrp="1"/>
          </p:cNvSpPr>
          <p:nvPr>
            <p:ph type="sldNum" sz="quarter" idx="12"/>
          </p:nvPr>
        </p:nvSpPr>
        <p:spPr/>
        <p:txBody>
          <a:bodyPr/>
          <a:lstStyle/>
          <a:p>
            <a:fld id="{393F1662-2C96-404E-8811-7F2021F27C45}" type="slidenum">
              <a:rPr lang="en-IN" smtClean="0"/>
              <a:t>‹#›</a:t>
            </a:fld>
            <a:endParaRPr lang="en-IN"/>
          </a:p>
        </p:txBody>
      </p:sp>
    </p:spTree>
    <p:extLst>
      <p:ext uri="{BB962C8B-B14F-4D97-AF65-F5344CB8AC3E}">
        <p14:creationId xmlns:p14="http://schemas.microsoft.com/office/powerpoint/2010/main" val="398317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1A6B09-7001-462D-AF75-29BFA27681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39724096-2B4C-497C-BD41-C515F80D64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1EE9422-84A1-4A5C-9252-78C89557A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01F72-2EEE-401E-8374-8D051AE0F615}" type="datetimeFigureOut">
              <a:rPr lang="en-IN" smtClean="0"/>
              <a:t>12-07-2023</a:t>
            </a:fld>
            <a:endParaRPr lang="en-IN"/>
          </a:p>
        </p:txBody>
      </p:sp>
      <p:sp>
        <p:nvSpPr>
          <p:cNvPr id="5" name="Footer Placeholder 4">
            <a:extLst>
              <a:ext uri="{FF2B5EF4-FFF2-40B4-BE49-F238E27FC236}">
                <a16:creationId xmlns:a16="http://schemas.microsoft.com/office/drawing/2014/main" xmlns="" id="{2962C122-888B-4A39-B7C6-7ACAFBFEC2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CCBAEA51-F501-4371-8374-F64B86C8B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F1662-2C96-404E-8811-7F2021F27C45}" type="slidenum">
              <a:rPr lang="en-IN" smtClean="0"/>
              <a:t>‹#›</a:t>
            </a:fld>
            <a:endParaRPr lang="en-IN"/>
          </a:p>
        </p:txBody>
      </p:sp>
    </p:spTree>
    <p:extLst>
      <p:ext uri="{BB962C8B-B14F-4D97-AF65-F5344CB8AC3E}">
        <p14:creationId xmlns:p14="http://schemas.microsoft.com/office/powerpoint/2010/main" val="470884547"/>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09C6369-380D-438C-8896-02F18DB49715}"/>
              </a:ext>
            </a:extLst>
          </p:cNvPr>
          <p:cNvSpPr txBox="1"/>
          <p:nvPr/>
        </p:nvSpPr>
        <p:spPr>
          <a:xfrm>
            <a:off x="2224418" y="674542"/>
            <a:ext cx="9442823"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M.S  SWAMINATHAN SCHOOL OF AGRICULTURE</a:t>
            </a:r>
          </a:p>
        </p:txBody>
      </p:sp>
      <p:sp>
        <p:nvSpPr>
          <p:cNvPr id="11" name="TextBox 10">
            <a:extLst>
              <a:ext uri="{FF2B5EF4-FFF2-40B4-BE49-F238E27FC236}">
                <a16:creationId xmlns:a16="http://schemas.microsoft.com/office/drawing/2014/main" xmlns="" id="{2E404606-E23C-4A9D-B25B-E245F0272179}"/>
              </a:ext>
            </a:extLst>
          </p:cNvPr>
          <p:cNvSpPr txBox="1"/>
          <p:nvPr/>
        </p:nvSpPr>
        <p:spPr>
          <a:xfrm>
            <a:off x="1924945" y="2139490"/>
            <a:ext cx="9495627" cy="1631216"/>
          </a:xfrm>
          <a:prstGeom prst="rect">
            <a:avLst/>
          </a:prstGeom>
          <a:noFill/>
        </p:spPr>
        <p:txBody>
          <a:bodyPr wrap="square">
            <a:spAutoFit/>
          </a:bodyPr>
          <a:lstStyle/>
          <a:p>
            <a:pPr algn="l"/>
            <a:r>
              <a:rPr lang="en-US" sz="3200" b="1" i="0" dirty="0">
                <a:effectLst/>
                <a:latin typeface="Times New Roman" panose="02020603050405020304" pitchFamily="18" charset="0"/>
                <a:cs typeface="Times New Roman" panose="02020603050405020304" pitchFamily="18" charset="0"/>
              </a:rPr>
              <a:t>Course Name :</a:t>
            </a:r>
            <a:r>
              <a:rPr lang="en-US" sz="3200" dirty="0">
                <a:latin typeface="Times New Roman" panose="02020603050405020304" pitchFamily="18" charset="0"/>
                <a:cs typeface="Times New Roman" panose="02020603050405020304" pitchFamily="18" charset="0"/>
              </a:rPr>
              <a:t>Seed production of vegetable and cereal crops</a:t>
            </a:r>
            <a:endParaRPr lang="en-US" sz="2000" i="0" dirty="0">
              <a:solidFill>
                <a:srgbClr val="000000"/>
              </a:solidFill>
              <a:effectLst/>
              <a:latin typeface="Raleway"/>
            </a:endParaRPr>
          </a:p>
          <a:p>
            <a:r>
              <a:rPr lang="en-US" b="0" i="0" dirty="0">
                <a:solidFill>
                  <a:srgbClr val="A3A3A3"/>
                </a:solidFill>
                <a:effectLst/>
                <a:latin typeface="Raleway"/>
              </a:rPr>
              <a:t/>
            </a:r>
            <a:br>
              <a:rPr lang="en-US" b="0" i="0" dirty="0">
                <a:solidFill>
                  <a:srgbClr val="A3A3A3"/>
                </a:solidFill>
                <a:effectLst/>
                <a:latin typeface="Raleway"/>
              </a:rPr>
            </a:br>
            <a:endParaRPr lang="en-IN" dirty="0"/>
          </a:p>
        </p:txBody>
      </p:sp>
      <p:sp>
        <p:nvSpPr>
          <p:cNvPr id="12" name="Rectangle 11">
            <a:extLst>
              <a:ext uri="{FF2B5EF4-FFF2-40B4-BE49-F238E27FC236}">
                <a16:creationId xmlns:a16="http://schemas.microsoft.com/office/drawing/2014/main" xmlns="" id="{E09ACDB6-E59E-42D3-9A17-34D1C1317B95}"/>
              </a:ext>
            </a:extLst>
          </p:cNvPr>
          <p:cNvSpPr/>
          <p:nvPr/>
        </p:nvSpPr>
        <p:spPr>
          <a:xfrm>
            <a:off x="1852922" y="3407790"/>
            <a:ext cx="9495627" cy="584775"/>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Topic: </a:t>
            </a:r>
            <a:r>
              <a:rPr lang="en-US" sz="2800" dirty="0">
                <a:latin typeface="Times New Roman" panose="02020603050405020304" pitchFamily="18" charset="0"/>
                <a:cs typeface="Times New Roman" panose="02020603050405020304" pitchFamily="18" charset="0"/>
              </a:rPr>
              <a:t>Floral biology and hybrid seed production of maize</a:t>
            </a:r>
            <a:endParaRPr lang="en-IN" sz="2800" dirty="0"/>
          </a:p>
        </p:txBody>
      </p:sp>
      <p:sp>
        <p:nvSpPr>
          <p:cNvPr id="13" name="Rectangle 12">
            <a:extLst>
              <a:ext uri="{FF2B5EF4-FFF2-40B4-BE49-F238E27FC236}">
                <a16:creationId xmlns:a16="http://schemas.microsoft.com/office/drawing/2014/main" xmlns="" id="{752EB817-70E8-4EE9-97B6-506C46580FC7}"/>
              </a:ext>
            </a:extLst>
          </p:cNvPr>
          <p:cNvSpPr/>
          <p:nvPr/>
        </p:nvSpPr>
        <p:spPr>
          <a:xfrm>
            <a:off x="4379333" y="4706867"/>
            <a:ext cx="4442804" cy="1107996"/>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Dr. </a:t>
            </a:r>
            <a:r>
              <a:rPr lang="en-US" sz="2400" dirty="0" smtClean="0">
                <a:latin typeface="Times New Roman" panose="02020603050405020304" pitchFamily="18" charset="0"/>
                <a:cs typeface="Times New Roman" panose="02020603050405020304" pitchFamily="18" charset="0"/>
              </a:rPr>
              <a:t>Aninda Chakraborty</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(Asst. Prof- Dept. of </a:t>
            </a:r>
            <a:r>
              <a:rPr lang="en-US" sz="2400" dirty="0" smtClean="0">
                <a:latin typeface="Times New Roman" panose="02020603050405020304" pitchFamily="18" charset="0"/>
                <a:cs typeface="Times New Roman" panose="02020603050405020304" pitchFamily="18" charset="0"/>
              </a:rPr>
              <a:t>GPB &amp; SST)</a:t>
            </a:r>
            <a:endParaRPr lang="en-IN" dirty="0"/>
          </a:p>
        </p:txBody>
      </p:sp>
      <p:pic>
        <p:nvPicPr>
          <p:cNvPr id="15" name="Picture 14">
            <a:extLst>
              <a:ext uri="{FF2B5EF4-FFF2-40B4-BE49-F238E27FC236}">
                <a16:creationId xmlns:a16="http://schemas.microsoft.com/office/drawing/2014/main" xmlns="" id="{73C55265-9F10-444C-AA94-6D357C88A745}"/>
              </a:ext>
            </a:extLst>
          </p:cNvPr>
          <p:cNvPicPr>
            <a:picLocks noChangeAspect="1"/>
          </p:cNvPicPr>
          <p:nvPr/>
        </p:nvPicPr>
        <p:blipFill>
          <a:blip r:embed="rId2"/>
          <a:stretch>
            <a:fillRect/>
          </a:stretch>
        </p:blipFill>
        <p:spPr>
          <a:xfrm>
            <a:off x="232220" y="286812"/>
            <a:ext cx="2017951" cy="2017951"/>
          </a:xfrm>
          <a:prstGeom prst="rect">
            <a:avLst/>
          </a:prstGeom>
        </p:spPr>
      </p:pic>
    </p:spTree>
    <p:extLst>
      <p:ext uri="{BB962C8B-B14F-4D97-AF65-F5344CB8AC3E}">
        <p14:creationId xmlns:p14="http://schemas.microsoft.com/office/powerpoint/2010/main" val="340215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384158D6-4FAA-4C79-A8EF-DAB1645E6B76}"/>
              </a:ext>
            </a:extLst>
          </p:cNvPr>
          <p:cNvPicPr>
            <a:picLocks noGrp="1" noChangeAspect="1"/>
          </p:cNvPicPr>
          <p:nvPr>
            <p:ph idx="1"/>
          </p:nvPr>
        </p:nvPicPr>
        <p:blipFill rotWithShape="1">
          <a:blip r:embed="rId2"/>
          <a:srcRect l="3687" t="25420" r="4782" b="19553"/>
          <a:stretch/>
        </p:blipFill>
        <p:spPr>
          <a:xfrm>
            <a:off x="414778" y="431276"/>
            <a:ext cx="4760536" cy="5995447"/>
          </a:xfrm>
          <a:prstGeom prst="rect">
            <a:avLst/>
          </a:prstGeom>
        </p:spPr>
      </p:pic>
      <p:pic>
        <p:nvPicPr>
          <p:cNvPr id="8" name="Picture 7">
            <a:extLst>
              <a:ext uri="{FF2B5EF4-FFF2-40B4-BE49-F238E27FC236}">
                <a16:creationId xmlns:a16="http://schemas.microsoft.com/office/drawing/2014/main" xmlns="" id="{717671A4-B2A6-45C6-951B-1F4BB5A89AFA}"/>
              </a:ext>
            </a:extLst>
          </p:cNvPr>
          <p:cNvPicPr>
            <a:picLocks noChangeAspect="1"/>
          </p:cNvPicPr>
          <p:nvPr/>
        </p:nvPicPr>
        <p:blipFill rotWithShape="1">
          <a:blip r:embed="rId3"/>
          <a:srcRect l="2448" t="25017" r="5227" b="35395"/>
          <a:stretch/>
        </p:blipFill>
        <p:spPr>
          <a:xfrm>
            <a:off x="6447933" y="867267"/>
            <a:ext cx="5118755" cy="5476973"/>
          </a:xfrm>
          <a:prstGeom prst="rect">
            <a:avLst/>
          </a:prstGeom>
        </p:spPr>
      </p:pic>
    </p:spTree>
    <p:extLst>
      <p:ext uri="{BB962C8B-B14F-4D97-AF65-F5344CB8AC3E}">
        <p14:creationId xmlns:p14="http://schemas.microsoft.com/office/powerpoint/2010/main" val="3569082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6CEE8-962D-4D2A-A954-62B89F9CEEC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Anthesis and Pollination</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99A740E1-5909-45D8-9350-4D3B75845491}"/>
              </a:ext>
            </a:extLst>
          </p:cNvPr>
          <p:cNvSpPr>
            <a:spLocks noGrp="1"/>
          </p:cNvSpPr>
          <p:nvPr>
            <p:ph idx="1"/>
          </p:nvPr>
        </p:nvSpPr>
        <p:spPr>
          <a:xfrm>
            <a:off x="838200" y="1825625"/>
            <a:ext cx="6062221" cy="4351338"/>
          </a:xfrm>
        </p:spPr>
        <p:txBody>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Maize is an example </a:t>
            </a:r>
            <a:r>
              <a:rPr lang="en-US" b="1" dirty="0">
                <a:latin typeface="Times New Roman" panose="02020603050405020304" pitchFamily="18" charset="0"/>
                <a:cs typeface="Times New Roman" panose="02020603050405020304" pitchFamily="18" charset="0"/>
              </a:rPr>
              <a:t>for protandry</a:t>
            </a:r>
            <a:r>
              <a:rPr lang="en-US"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Pollen shedding begins 1-3days before the silks emerge from the cob.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It is estimated that a normal  tassel  produces 2,50,00,000 pollen grains.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Pollen is viable for </a:t>
            </a:r>
            <a:r>
              <a:rPr lang="en-US" b="1" dirty="0">
                <a:latin typeface="Times New Roman" panose="02020603050405020304" pitchFamily="18" charset="0"/>
                <a:cs typeface="Times New Roman" panose="02020603050405020304" pitchFamily="18" charset="0"/>
              </a:rPr>
              <a:t>12-18 hours.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Silk remains receptive for </a:t>
            </a:r>
            <a:r>
              <a:rPr lang="en-US" b="1" dirty="0">
                <a:latin typeface="Times New Roman" panose="02020603050405020304" pitchFamily="18" charset="0"/>
                <a:cs typeface="Times New Roman" panose="02020603050405020304" pitchFamily="18" charset="0"/>
              </a:rPr>
              <a:t>8-10 days</a:t>
            </a:r>
            <a:r>
              <a:rPr lang="en-US"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Anthesis continues up to </a:t>
            </a:r>
            <a:r>
              <a:rPr lang="en-US" b="1" dirty="0">
                <a:latin typeface="Times New Roman" panose="02020603050405020304" pitchFamily="18" charset="0"/>
                <a:cs typeface="Times New Roman" panose="02020603050405020304" pitchFamily="18" charset="0"/>
              </a:rPr>
              <a:t>2 weeks</a:t>
            </a:r>
            <a:endParaRPr lang="en-IN"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1E66FC14-90D0-48B9-B484-5CF9157C88F1}"/>
              </a:ext>
            </a:extLst>
          </p:cNvPr>
          <p:cNvPicPr>
            <a:picLocks noChangeAspect="1"/>
          </p:cNvPicPr>
          <p:nvPr/>
        </p:nvPicPr>
        <p:blipFill rotWithShape="1">
          <a:blip r:embed="rId2"/>
          <a:srcRect l="29991" t="48003" r="7613" b="25211"/>
          <a:stretch/>
        </p:blipFill>
        <p:spPr>
          <a:xfrm>
            <a:off x="8532639" y="527901"/>
            <a:ext cx="3339635" cy="3007150"/>
          </a:xfrm>
          <a:prstGeom prst="rect">
            <a:avLst/>
          </a:prstGeom>
        </p:spPr>
      </p:pic>
      <p:pic>
        <p:nvPicPr>
          <p:cNvPr id="5" name="Picture 4">
            <a:extLst>
              <a:ext uri="{FF2B5EF4-FFF2-40B4-BE49-F238E27FC236}">
                <a16:creationId xmlns:a16="http://schemas.microsoft.com/office/drawing/2014/main" xmlns="" id="{8A2C8F71-3A81-4631-8F54-20835AE0D9AA}"/>
              </a:ext>
            </a:extLst>
          </p:cNvPr>
          <p:cNvPicPr>
            <a:picLocks noChangeAspect="1"/>
          </p:cNvPicPr>
          <p:nvPr/>
        </p:nvPicPr>
        <p:blipFill rotWithShape="1">
          <a:blip r:embed="rId3"/>
          <a:srcRect l="23593" t="42475" r="6717" b="29347"/>
          <a:stretch/>
        </p:blipFill>
        <p:spPr>
          <a:xfrm>
            <a:off x="8532639" y="3846136"/>
            <a:ext cx="3538979" cy="2856322"/>
          </a:xfrm>
          <a:prstGeom prst="rect">
            <a:avLst/>
          </a:prstGeom>
        </p:spPr>
      </p:pic>
    </p:spTree>
    <p:extLst>
      <p:ext uri="{BB962C8B-B14F-4D97-AF65-F5344CB8AC3E}">
        <p14:creationId xmlns:p14="http://schemas.microsoft.com/office/powerpoint/2010/main" val="354957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47629A-CB24-48BD-853C-9852B1CE54DA}"/>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KERNEL OR CARYOPSIS</a:t>
            </a:r>
            <a:r>
              <a:rPr lang="en-US" b="1" dirty="0"/>
              <a:t/>
            </a:r>
            <a:br>
              <a:rPr lang="en-US" b="1" dirty="0"/>
            </a:br>
            <a:endParaRPr lang="en-IN" dirty="0"/>
          </a:p>
        </p:txBody>
      </p:sp>
      <p:pic>
        <p:nvPicPr>
          <p:cNvPr id="4" name="Content Placeholder 3">
            <a:extLst>
              <a:ext uri="{FF2B5EF4-FFF2-40B4-BE49-F238E27FC236}">
                <a16:creationId xmlns:a16="http://schemas.microsoft.com/office/drawing/2014/main" xmlns="" id="{4A2DA460-6BD7-4F7F-B307-FD7C8B07C0B3}"/>
              </a:ext>
            </a:extLst>
          </p:cNvPr>
          <p:cNvPicPr>
            <a:picLocks noGrp="1" noChangeAspect="1"/>
          </p:cNvPicPr>
          <p:nvPr>
            <p:ph idx="1"/>
          </p:nvPr>
        </p:nvPicPr>
        <p:blipFill>
          <a:blip r:embed="rId2"/>
          <a:stretch>
            <a:fillRect/>
          </a:stretch>
        </p:blipFill>
        <p:spPr>
          <a:xfrm>
            <a:off x="7868980" y="1334842"/>
            <a:ext cx="3920068" cy="4188315"/>
          </a:xfrm>
          <a:prstGeom prst="rect">
            <a:avLst/>
          </a:prstGeom>
        </p:spPr>
      </p:pic>
      <p:sp>
        <p:nvSpPr>
          <p:cNvPr id="6" name="TextBox 5">
            <a:extLst>
              <a:ext uri="{FF2B5EF4-FFF2-40B4-BE49-F238E27FC236}">
                <a16:creationId xmlns:a16="http://schemas.microsoft.com/office/drawing/2014/main" xmlns="" id="{6296D479-668F-4FF2-9B1A-7CB2B8E25432}"/>
              </a:ext>
            </a:extLst>
          </p:cNvPr>
          <p:cNvSpPr txBox="1"/>
          <p:nvPr/>
        </p:nvSpPr>
        <p:spPr>
          <a:xfrm>
            <a:off x="673678" y="1486292"/>
            <a:ext cx="6924575" cy="341632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Maize kernel is a one-seeded fruit or caryopsis.</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The seed enclosed within the </a:t>
            </a:r>
            <a:r>
              <a:rPr lang="en-US" sz="2400" dirty="0" err="1">
                <a:latin typeface="Times New Roman" panose="02020603050405020304" pitchFamily="18" charset="0"/>
                <a:cs typeface="Times New Roman" panose="02020603050405020304" pitchFamily="18" charset="0"/>
              </a:rPr>
              <a:t>pericarp,consists</a:t>
            </a:r>
            <a:r>
              <a:rPr lang="en-US" sz="2400" dirty="0">
                <a:latin typeface="Times New Roman" panose="02020603050405020304" pitchFamily="18" charset="0"/>
                <a:cs typeface="Times New Roman" panose="02020603050405020304" pitchFamily="18" charset="0"/>
              </a:rPr>
              <a:t> of the </a:t>
            </a:r>
            <a:r>
              <a:rPr lang="en-US" sz="2400" dirty="0" err="1">
                <a:latin typeface="Times New Roman" panose="02020603050405020304" pitchFamily="18" charset="0"/>
                <a:cs typeface="Times New Roman" panose="02020603050405020304" pitchFamily="18" charset="0"/>
              </a:rPr>
              <a:t>embryo,endosperm,and</a:t>
            </a:r>
            <a:r>
              <a:rPr lang="en-US" sz="2400" dirty="0">
                <a:latin typeface="Times New Roman" panose="02020603050405020304" pitchFamily="18" charset="0"/>
                <a:cs typeface="Times New Roman" panose="02020603050405020304" pitchFamily="18" charset="0"/>
              </a:rPr>
              <a:t> remnants of the seed coats and nucellus.</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The pericarp is the mature ovary wall.</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The endosperm, beneath the pericarp consists of cells filled with starch granules. It is surrounded by a layer of aleurone cells. The embryo consists of the plumule,radicle and scutellum.</a:t>
            </a:r>
          </a:p>
        </p:txBody>
      </p:sp>
    </p:spTree>
    <p:extLst>
      <p:ext uri="{BB962C8B-B14F-4D97-AF65-F5344CB8AC3E}">
        <p14:creationId xmlns:p14="http://schemas.microsoft.com/office/powerpoint/2010/main" val="244889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F04F3E-79E9-4ECA-845B-3B4D357A49E7}"/>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HYBRID SEED PRODUCTION IN MAIZE </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C3D5B6F2-3239-4C5B-9ACA-7D516BF2C75C}"/>
              </a:ext>
            </a:extLst>
          </p:cNvPr>
          <p:cNvSpPr>
            <a:spLocks noGrp="1"/>
          </p:cNvSpPr>
          <p:nvPr>
            <p:ph idx="1"/>
          </p:nvPr>
        </p:nvSpPr>
        <p:spPr/>
        <p:txBody>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Crossing technique: Manual emasculation by </a:t>
            </a:r>
            <a:r>
              <a:rPr lang="en-US" dirty="0" err="1">
                <a:latin typeface="Times New Roman" panose="02020603050405020304" pitchFamily="18" charset="0"/>
                <a:cs typeface="Times New Roman" panose="02020603050405020304" pitchFamily="18" charset="0"/>
              </a:rPr>
              <a:t>detasseling</a:t>
            </a:r>
            <a:r>
              <a:rPr lang="en-US"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Detasseling: Removal of male inflorescence from the monoecious crop.</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Time for </a:t>
            </a:r>
            <a:r>
              <a:rPr lang="en-US" dirty="0" err="1">
                <a:latin typeface="Times New Roman" panose="02020603050405020304" pitchFamily="18" charset="0"/>
                <a:cs typeface="Times New Roman" panose="02020603050405020304" pitchFamily="18" charset="0"/>
              </a:rPr>
              <a:t>detasseling</a:t>
            </a:r>
            <a:r>
              <a:rPr lang="en-US" dirty="0">
                <a:latin typeface="Times New Roman" panose="02020603050405020304" pitchFamily="18" charset="0"/>
                <a:cs typeface="Times New Roman" panose="02020603050405020304" pitchFamily="18" charset="0"/>
              </a:rPr>
              <a:t> :The time taken for shedding of pollen from the tassel in 1-2 days after emergence. Hence the tassel should be removed before the shedding of pollen.</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674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133A1-6268-4765-AAF2-DF9C1767AD8C}"/>
              </a:ext>
            </a:extLst>
          </p:cNvPr>
          <p:cNvSpPr>
            <a:spLocks noGrp="1"/>
          </p:cNvSpPr>
          <p:nvPr>
            <p:ph type="title"/>
          </p:nvPr>
        </p:nvSpPr>
        <p:spPr/>
        <p:txBody>
          <a:bodyPr>
            <a:normAutofit/>
          </a:bodyPr>
          <a:lstStyle/>
          <a:p>
            <a:r>
              <a:rPr lang="en-US" sz="3600" b="1" dirty="0" err="1">
                <a:latin typeface="Times New Roman" panose="02020603050405020304" pitchFamily="18" charset="0"/>
                <a:cs typeface="Times New Roman" panose="02020603050405020304" pitchFamily="18" charset="0"/>
              </a:rPr>
              <a:t>Detasseling</a:t>
            </a:r>
            <a:r>
              <a:rPr lang="en-US" sz="3600" b="1" dirty="0">
                <a:latin typeface="Times New Roman" panose="02020603050405020304" pitchFamily="18" charset="0"/>
                <a:cs typeface="Times New Roman" panose="02020603050405020304" pitchFamily="18" charset="0"/>
              </a:rPr>
              <a:t> [manual creation of male sterility]   </a:t>
            </a:r>
            <a:r>
              <a:rPr lang="en-US" dirty="0"/>
              <a:t/>
            </a:r>
            <a:br>
              <a:rPr lang="en-US" dirty="0"/>
            </a:br>
            <a:endParaRPr lang="en-IN" dirty="0"/>
          </a:p>
        </p:txBody>
      </p:sp>
      <p:sp>
        <p:nvSpPr>
          <p:cNvPr id="3" name="Content Placeholder 2">
            <a:extLst>
              <a:ext uri="{FF2B5EF4-FFF2-40B4-BE49-F238E27FC236}">
                <a16:creationId xmlns:a16="http://schemas.microsoft.com/office/drawing/2014/main" xmlns="" id="{5873E261-015C-4417-9697-5B35B19E3C4B}"/>
              </a:ext>
            </a:extLst>
          </p:cNvPr>
          <p:cNvSpPr>
            <a:spLocks noGrp="1"/>
          </p:cNvSpPr>
          <p:nvPr>
            <p:ph idx="1"/>
          </p:nvPr>
        </p:nvSpPr>
        <p:spPr>
          <a:xfrm>
            <a:off x="838200" y="1594619"/>
            <a:ext cx="9700967" cy="4351338"/>
          </a:xfrm>
        </p:spPr>
        <p:txBody>
          <a:bodyPr>
            <a:normAutofit lnSpcReduction="10000"/>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Detasseling is the removal of tassel from female parent. Detasseling is done when the tassel emerged out of the boot leaf, but before anthesis have shed pollen. Detasseling is done every day from the emergence of tassel </a:t>
            </a:r>
            <a:r>
              <a:rPr lang="en-US" dirty="0" err="1">
                <a:latin typeface="Times New Roman" panose="02020603050405020304" pitchFamily="18" charset="0"/>
                <a:cs typeface="Times New Roman" panose="02020603050405020304" pitchFamily="18" charset="0"/>
              </a:rPr>
              <a:t>upto</a:t>
            </a:r>
            <a:r>
              <a:rPr lang="en-US" dirty="0">
                <a:latin typeface="Times New Roman" panose="02020603050405020304" pitchFamily="18" charset="0"/>
                <a:cs typeface="Times New Roman" panose="02020603050405020304" pitchFamily="18" charset="0"/>
              </a:rPr>
              <a:t> 14 days.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Method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Hold the stem below the boot leaf in left hand and the base of the basal in right hand and pull it out in a single pull.  Grasp entire tassel so that all the pollen parts are fully removed.  Do not break or remove leaves as removal will reduce yields and will result in lower quality of seed.</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412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96300B3-18E2-4834-B122-69A543E686C3}"/>
              </a:ext>
            </a:extLst>
          </p:cNvPr>
          <p:cNvSpPr>
            <a:spLocks noGrp="1"/>
          </p:cNvSpPr>
          <p:nvPr>
            <p:ph type="title"/>
          </p:nvPr>
        </p:nvSpPr>
        <p:spPr>
          <a:xfrm>
            <a:off x="490194" y="-122547"/>
            <a:ext cx="10863606" cy="1813236"/>
          </a:xfrm>
        </p:spPr>
        <p:txBody>
          <a:bodyPr/>
          <a:lstStyle/>
          <a:p>
            <a:r>
              <a:rPr lang="en-IN" b="1" dirty="0" err="1"/>
              <a:t>Detasseling</a:t>
            </a:r>
            <a:r>
              <a:rPr lang="en-IN" b="1" dirty="0"/>
              <a:t> </a:t>
            </a:r>
          </a:p>
        </p:txBody>
      </p:sp>
      <p:pic>
        <p:nvPicPr>
          <p:cNvPr id="4" name="Content Placeholder 3">
            <a:extLst>
              <a:ext uri="{FF2B5EF4-FFF2-40B4-BE49-F238E27FC236}">
                <a16:creationId xmlns:a16="http://schemas.microsoft.com/office/drawing/2014/main" xmlns="" id="{55D19587-BED8-452B-B67C-E6A8A7B1EFC1}"/>
              </a:ext>
            </a:extLst>
          </p:cNvPr>
          <p:cNvPicPr>
            <a:picLocks noGrp="1" noChangeAspect="1"/>
          </p:cNvPicPr>
          <p:nvPr>
            <p:ph idx="4294967295"/>
          </p:nvPr>
        </p:nvPicPr>
        <p:blipFill>
          <a:blip r:embed="rId2"/>
          <a:stretch>
            <a:fillRect/>
          </a:stretch>
        </p:blipFill>
        <p:spPr>
          <a:xfrm>
            <a:off x="0" y="1177925"/>
            <a:ext cx="10388600" cy="5556250"/>
          </a:xfrm>
          <a:prstGeom prst="rect">
            <a:avLst/>
          </a:prstGeom>
        </p:spPr>
      </p:pic>
    </p:spTree>
    <p:extLst>
      <p:ext uri="{BB962C8B-B14F-4D97-AF65-F5344CB8AC3E}">
        <p14:creationId xmlns:p14="http://schemas.microsoft.com/office/powerpoint/2010/main" val="1978259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59A19-A308-47F2-9A74-AC8EE8992540}"/>
              </a:ext>
            </a:extLst>
          </p:cNvPr>
          <p:cNvSpPr>
            <a:spLocks noGrp="1"/>
          </p:cNvSpPr>
          <p:nvPr>
            <p:ph type="title"/>
          </p:nvPr>
        </p:nvSpPr>
        <p:spPr>
          <a:xfrm>
            <a:off x="559067" y="384375"/>
            <a:ext cx="10515600" cy="1325563"/>
          </a:xfrm>
        </p:spPr>
        <p:txBody>
          <a:bodyPr>
            <a:normAutofit/>
          </a:bodyPr>
          <a:lstStyle/>
          <a:p>
            <a:r>
              <a:rPr lang="en-US" dirty="0"/>
              <a:t> </a:t>
            </a:r>
            <a:r>
              <a:rPr lang="en-US" dirty="0">
                <a:latin typeface="Times New Roman" panose="02020603050405020304" pitchFamily="18" charset="0"/>
                <a:cs typeface="Times New Roman" panose="02020603050405020304" pitchFamily="18" charset="0"/>
              </a:rPr>
              <a:t>Precautions to be adopted during </a:t>
            </a:r>
            <a:r>
              <a:rPr lang="en-US" dirty="0" err="1">
                <a:latin typeface="Times New Roman" panose="02020603050405020304" pitchFamily="18" charset="0"/>
                <a:cs typeface="Times New Roman" panose="02020603050405020304" pitchFamily="18" charset="0"/>
              </a:rPr>
              <a:t>detasseling</a:t>
            </a:r>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1B30968F-122F-48C0-BCEF-E162D3BF61D6}"/>
              </a:ext>
            </a:extLst>
          </p:cNvPr>
          <p:cNvSpPr>
            <a:spLocks noGrp="1"/>
          </p:cNvSpPr>
          <p:nvPr>
            <p:ph idx="1"/>
          </p:nvPr>
        </p:nvSpPr>
        <p:spPr/>
        <p:txBody>
          <a:bodyPr>
            <a:normAutofit fontScale="85000" lnSpcReduction="10000"/>
          </a:bodyPr>
          <a:lstStyle/>
          <a:p>
            <a:r>
              <a:rPr lang="en-US" sz="2400" dirty="0">
                <a:latin typeface="Times New Roman" panose="02020603050405020304" pitchFamily="18" charset="0"/>
                <a:cs typeface="Times New Roman" panose="02020603050405020304" pitchFamily="18" charset="0"/>
              </a:rPr>
              <a:t>No part should be left on the plant as it causes contamination. </a:t>
            </a:r>
          </a:p>
          <a:p>
            <a:r>
              <a:rPr lang="en-US" sz="2400" dirty="0">
                <a:latin typeface="Times New Roman" panose="02020603050405020304" pitchFamily="18" charset="0"/>
                <a:cs typeface="Times New Roman" panose="02020603050405020304" pitchFamily="18" charset="0"/>
              </a:rPr>
              <a:t> It should be uniform process done daily in the morning in a particular direction. </a:t>
            </a:r>
          </a:p>
          <a:p>
            <a:r>
              <a:rPr lang="en-US" sz="2400" b="1" dirty="0" err="1">
                <a:latin typeface="Times New Roman" panose="02020603050405020304" pitchFamily="18" charset="0"/>
                <a:cs typeface="Times New Roman" panose="02020603050405020304" pitchFamily="18" charset="0"/>
              </a:rPr>
              <a:t>Donot</a:t>
            </a:r>
            <a:r>
              <a:rPr lang="en-US" sz="2400" b="1" dirty="0">
                <a:latin typeface="Times New Roman" panose="02020603050405020304" pitchFamily="18" charset="0"/>
                <a:cs typeface="Times New Roman" panose="02020603050405020304" pitchFamily="18" charset="0"/>
              </a:rPr>
              <a:t> break the top leaves as the field may be reduced due to the earning of source material to accumulate in sink [seed ] as removal of 1 leaf course 1.5% loss 2 leaves 5.9% loss and 3 leaves 14% loss in yield.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Detassel</a:t>
            </a:r>
            <a:r>
              <a:rPr lang="en-US" sz="2400" dirty="0">
                <a:latin typeface="Times New Roman" panose="02020603050405020304" pitchFamily="18" charset="0"/>
                <a:cs typeface="Times New Roman" panose="02020603050405020304" pitchFamily="18" charset="0"/>
              </a:rPr>
              <a:t> only after the entire tassel has come out and immature </a:t>
            </a:r>
            <a:r>
              <a:rPr lang="en-US" sz="2400" dirty="0" err="1">
                <a:latin typeface="Times New Roman" panose="02020603050405020304" pitchFamily="18" charset="0"/>
                <a:cs typeface="Times New Roman" panose="02020603050405020304" pitchFamily="18" charset="0"/>
              </a:rPr>
              <a:t>detasseling</a:t>
            </a:r>
            <a:r>
              <a:rPr lang="en-US" sz="2400" dirty="0">
                <a:latin typeface="Times New Roman" panose="02020603050405020304" pitchFamily="18" charset="0"/>
                <a:cs typeface="Times New Roman" panose="02020603050405020304" pitchFamily="18" charset="0"/>
              </a:rPr>
              <a:t> may lead to reduced yield and contamination. </a:t>
            </a:r>
          </a:p>
          <a:p>
            <a:r>
              <a:rPr lang="en-US" sz="2400" b="1" dirty="0">
                <a:latin typeface="Times New Roman" panose="02020603050405020304" pitchFamily="18" charset="0"/>
                <a:cs typeface="Times New Roman" panose="02020603050405020304" pitchFamily="18" charset="0"/>
              </a:rPr>
              <a:t>Mark the male rows with marker to avoid mistake in </a:t>
            </a:r>
            <a:r>
              <a:rPr lang="en-US" sz="2400" b="1" dirty="0" err="1">
                <a:latin typeface="Times New Roman" panose="02020603050405020304" pitchFamily="18" charset="0"/>
                <a:cs typeface="Times New Roman" panose="02020603050405020304" pitchFamily="18" charset="0"/>
              </a:rPr>
              <a:t>detasseling</a:t>
            </a:r>
            <a:r>
              <a:rPr lang="en-US" sz="2400" b="1"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Look out for shedders [shedding tassel] in female rows as the may cause contamination. </a:t>
            </a:r>
          </a:p>
          <a:p>
            <a:r>
              <a:rPr lang="en-US" sz="2400" b="1" dirty="0">
                <a:latin typeface="Times New Roman" panose="02020603050405020304" pitchFamily="18" charset="0"/>
                <a:cs typeface="Times New Roman" panose="02020603050405020304" pitchFamily="18" charset="0"/>
              </a:rPr>
              <a:t>After pulling out the tassel drop it there itself and bury in soil. Otherwise late emerging pollen from </a:t>
            </a:r>
            <a:r>
              <a:rPr lang="en-US" sz="2400" b="1" dirty="0" err="1">
                <a:latin typeface="Times New Roman" panose="02020603050405020304" pitchFamily="18" charset="0"/>
                <a:cs typeface="Times New Roman" panose="02020603050405020304" pitchFamily="18" charset="0"/>
              </a:rPr>
              <a:t>detasseled</a:t>
            </a:r>
            <a:r>
              <a:rPr lang="en-US" sz="2400" b="1" dirty="0">
                <a:latin typeface="Times New Roman" panose="02020603050405020304" pitchFamily="18" charset="0"/>
                <a:cs typeface="Times New Roman" panose="02020603050405020304" pitchFamily="18" charset="0"/>
              </a:rPr>
              <a:t> tassel may cause contamination. </a:t>
            </a:r>
          </a:p>
          <a:p>
            <a:r>
              <a:rPr lang="en-US" sz="2400" b="1" dirty="0">
                <a:latin typeface="Times New Roman" panose="02020603050405020304" pitchFamily="18" charset="0"/>
                <a:cs typeface="Times New Roman" panose="02020603050405020304" pitchFamily="18" charset="0"/>
              </a:rPr>
              <a:t>Do not carry the tassel through the field as any fall of pollen may lead to contamination. </a:t>
            </a:r>
          </a:p>
          <a:p>
            <a:r>
              <a:rPr lang="en-US" sz="2400" b="1" dirty="0" err="1">
                <a:latin typeface="Times New Roman" panose="02020603050405020304" pitchFamily="18" charset="0"/>
                <a:cs typeface="Times New Roman" panose="02020603050405020304" pitchFamily="18" charset="0"/>
              </a:rPr>
              <a:t>Donot</a:t>
            </a:r>
            <a:r>
              <a:rPr lang="en-US" sz="2400" b="1" dirty="0">
                <a:latin typeface="Times New Roman" panose="02020603050405020304" pitchFamily="18" charset="0"/>
                <a:cs typeface="Times New Roman" panose="02020603050405020304" pitchFamily="18" charset="0"/>
              </a:rPr>
              <a:t> practice, improper, immature and incomplete </a:t>
            </a:r>
            <a:r>
              <a:rPr lang="en-US" sz="2400" b="1" dirty="0" err="1">
                <a:latin typeface="Times New Roman" panose="02020603050405020304" pitchFamily="18" charset="0"/>
                <a:cs typeface="Times New Roman" panose="02020603050405020304" pitchFamily="18" charset="0"/>
              </a:rPr>
              <a:t>detasseling</a:t>
            </a:r>
            <a:endParaRPr lang="en-I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1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8BFBF8-13F0-4BFD-A793-FEA8593F94BD}"/>
              </a:ext>
            </a:extLst>
          </p:cNvPr>
          <p:cNvSpPr>
            <a:spLocks noGrp="1"/>
          </p:cNvSpPr>
          <p:nvPr>
            <p:ph type="title"/>
          </p:nvPr>
        </p:nvSpPr>
        <p:spPr>
          <a:xfrm>
            <a:off x="587943" y="96253"/>
            <a:ext cx="7083392" cy="843665"/>
          </a:xfrm>
        </p:spPr>
        <p:txBody>
          <a:bodyPr>
            <a:normAutofit/>
          </a:bodyPr>
          <a:lstStyle/>
          <a:p>
            <a:r>
              <a:rPr lang="en-IN" sz="3600" dirty="0">
                <a:latin typeface="Times New Roman" panose="02020603050405020304" pitchFamily="18" charset="0"/>
                <a:cs typeface="Times New Roman" panose="02020603050405020304" pitchFamily="18" charset="0"/>
              </a:rPr>
              <a:t>Cytoplasmic genetic male sterility</a:t>
            </a:r>
          </a:p>
        </p:txBody>
      </p:sp>
      <p:sp>
        <p:nvSpPr>
          <p:cNvPr id="3" name="Content Placeholder 2">
            <a:extLst>
              <a:ext uri="{FF2B5EF4-FFF2-40B4-BE49-F238E27FC236}">
                <a16:creationId xmlns:a16="http://schemas.microsoft.com/office/drawing/2014/main" xmlns="" id="{225D0E99-FF6F-42A8-B25C-4617AFA0AD25}"/>
              </a:ext>
            </a:extLst>
          </p:cNvPr>
          <p:cNvSpPr>
            <a:spLocks noGrp="1"/>
          </p:cNvSpPr>
          <p:nvPr>
            <p:ph idx="1"/>
          </p:nvPr>
        </p:nvSpPr>
        <p:spPr>
          <a:xfrm>
            <a:off x="587943" y="939918"/>
            <a:ext cx="11405135" cy="715627"/>
          </a:xfrm>
        </p:spPr>
        <p:txBody>
          <a:bodyPr>
            <a:normAutofit fontScale="92500"/>
          </a:bodyPr>
          <a:lstStyle/>
          <a:p>
            <a:r>
              <a:rPr lang="en-IN" dirty="0">
                <a:latin typeface="Times New Roman" panose="02020603050405020304" pitchFamily="18" charset="0"/>
                <a:cs typeface="Times New Roman" panose="02020603050405020304" pitchFamily="18" charset="0"/>
              </a:rPr>
              <a:t>Production of single cross hybrid seed and </a:t>
            </a:r>
            <a:r>
              <a:rPr lang="en-IN" dirty="0"/>
              <a:t>Production of double cross hybrid seed</a:t>
            </a:r>
            <a:endParaRPr lang="en-IN"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52F8C8B9-EB03-49BB-BB76-62A5B501CCA4}"/>
              </a:ext>
            </a:extLst>
          </p:cNvPr>
          <p:cNvPicPr>
            <a:picLocks noChangeAspect="1"/>
          </p:cNvPicPr>
          <p:nvPr/>
        </p:nvPicPr>
        <p:blipFill>
          <a:blip r:embed="rId2"/>
          <a:stretch>
            <a:fillRect/>
          </a:stretch>
        </p:blipFill>
        <p:spPr>
          <a:xfrm>
            <a:off x="1386039" y="1655545"/>
            <a:ext cx="8980371" cy="4928135"/>
          </a:xfrm>
          <a:prstGeom prst="rect">
            <a:avLst/>
          </a:prstGeom>
        </p:spPr>
      </p:pic>
    </p:spTree>
    <p:extLst>
      <p:ext uri="{BB962C8B-B14F-4D97-AF65-F5344CB8AC3E}">
        <p14:creationId xmlns:p14="http://schemas.microsoft.com/office/powerpoint/2010/main" val="3299456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7871AC0-F7F9-4A96-83DA-78E0250AD96F}"/>
              </a:ext>
            </a:extLst>
          </p:cNvPr>
          <p:cNvSpPr>
            <a:spLocks noGrp="1"/>
          </p:cNvSpPr>
          <p:nvPr>
            <p:ph idx="1"/>
          </p:nvPr>
        </p:nvSpPr>
        <p:spPr>
          <a:xfrm>
            <a:off x="838200" y="660968"/>
            <a:ext cx="10515600" cy="4351338"/>
          </a:xfrm>
        </p:spPr>
        <p:txBody>
          <a:bodyPr/>
          <a:lstStyle/>
          <a:p>
            <a:r>
              <a:rPr lang="en-IN" dirty="0"/>
              <a:t>.</a:t>
            </a:r>
          </a:p>
          <a:p>
            <a:endParaRPr lang="en-IN" dirty="0"/>
          </a:p>
        </p:txBody>
      </p:sp>
      <p:pic>
        <p:nvPicPr>
          <p:cNvPr id="4" name="Picture 3">
            <a:extLst>
              <a:ext uri="{FF2B5EF4-FFF2-40B4-BE49-F238E27FC236}">
                <a16:creationId xmlns:a16="http://schemas.microsoft.com/office/drawing/2014/main" xmlns="" id="{19145A3D-DFDD-499F-A627-9B998F339689}"/>
              </a:ext>
            </a:extLst>
          </p:cNvPr>
          <p:cNvPicPr>
            <a:picLocks noChangeAspect="1"/>
          </p:cNvPicPr>
          <p:nvPr/>
        </p:nvPicPr>
        <p:blipFill>
          <a:blip r:embed="rId2"/>
          <a:stretch>
            <a:fillRect/>
          </a:stretch>
        </p:blipFill>
        <p:spPr>
          <a:xfrm rot="16200000">
            <a:off x="3110582" y="-1515161"/>
            <a:ext cx="5778331" cy="10515600"/>
          </a:xfrm>
          <a:prstGeom prst="rect">
            <a:avLst/>
          </a:prstGeom>
        </p:spPr>
      </p:pic>
    </p:spTree>
    <p:extLst>
      <p:ext uri="{BB962C8B-B14F-4D97-AF65-F5344CB8AC3E}">
        <p14:creationId xmlns:p14="http://schemas.microsoft.com/office/powerpoint/2010/main" val="158088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33A32-4758-427F-8EF2-BAD012438864}"/>
              </a:ext>
            </a:extLst>
          </p:cNvPr>
          <p:cNvSpPr>
            <a:spLocks noGrp="1"/>
          </p:cNvSpPr>
          <p:nvPr>
            <p:ph type="title"/>
          </p:nvPr>
        </p:nvSpPr>
        <p:spPr>
          <a:xfrm>
            <a:off x="838200" y="356135"/>
            <a:ext cx="8735728" cy="439404"/>
          </a:xfrm>
        </p:spPr>
        <p:txBody>
          <a:bodyPr>
            <a:normAutofit fontScale="90000"/>
          </a:bodyPr>
          <a:lstStyle/>
          <a:p>
            <a:r>
              <a:rPr lang="en-IN" dirty="0">
                <a:latin typeface="Times New Roman" panose="02020603050405020304" pitchFamily="18" charset="0"/>
                <a:cs typeface="Times New Roman" panose="02020603050405020304" pitchFamily="18" charset="0"/>
              </a:rPr>
              <a:t>Conventional Hybrids:</a:t>
            </a:r>
          </a:p>
        </p:txBody>
      </p:sp>
      <p:sp>
        <p:nvSpPr>
          <p:cNvPr id="3" name="Content Placeholder 2">
            <a:extLst>
              <a:ext uri="{FF2B5EF4-FFF2-40B4-BE49-F238E27FC236}">
                <a16:creationId xmlns:a16="http://schemas.microsoft.com/office/drawing/2014/main" xmlns="" id="{AAD42333-DF8B-457F-885D-8F27A569C024}"/>
              </a:ext>
            </a:extLst>
          </p:cNvPr>
          <p:cNvSpPr>
            <a:spLocks noGrp="1"/>
          </p:cNvSpPr>
          <p:nvPr>
            <p:ph idx="1"/>
          </p:nvPr>
        </p:nvSpPr>
        <p:spPr>
          <a:xfrm>
            <a:off x="838200" y="1084480"/>
            <a:ext cx="10515600" cy="5499200"/>
          </a:xfrm>
        </p:spPr>
        <p:txBody>
          <a:bodyPr>
            <a:normAutofit fontScale="92500" lnSpcReduction="20000"/>
          </a:bodyPr>
          <a:lstStyle/>
          <a:p>
            <a:pPr marL="0" indent="0">
              <a:buNone/>
            </a:pPr>
            <a:r>
              <a:rPr lang="en-US" b="1" dirty="0">
                <a:latin typeface="Times New Roman" panose="02020603050405020304" pitchFamily="18" charset="0"/>
                <a:cs typeface="Times New Roman" panose="02020603050405020304" pitchFamily="18" charset="0"/>
              </a:rPr>
              <a:t>Single cross hybrid -</a:t>
            </a:r>
            <a:r>
              <a:rPr lang="en-US" dirty="0">
                <a:latin typeface="Times New Roman" panose="02020603050405020304" pitchFamily="18" charset="0"/>
                <a:cs typeface="Times New Roman" panose="02020603050405020304" pitchFamily="18" charset="0"/>
              </a:rPr>
              <a:t>It is a </a:t>
            </a:r>
            <a:r>
              <a:rPr lang="en-US" b="1" dirty="0">
                <a:latin typeface="Times New Roman" panose="02020603050405020304" pitchFamily="18" charset="0"/>
                <a:cs typeface="Times New Roman" panose="02020603050405020304" pitchFamily="18" charset="0"/>
              </a:rPr>
              <a:t>cross between 2 </a:t>
            </a:r>
            <a:r>
              <a:rPr lang="en-US" b="1" dirty="0" err="1">
                <a:latin typeface="Times New Roman" panose="02020603050405020304" pitchFamily="18" charset="0"/>
                <a:cs typeface="Times New Roman" panose="02020603050405020304" pitchFamily="18" charset="0"/>
              </a:rPr>
              <a:t>inbreds</a:t>
            </a:r>
            <a:r>
              <a:rPr lang="en-US" dirty="0">
                <a:latin typeface="Times New Roman" panose="02020603050405020304" pitchFamily="18" charset="0"/>
                <a:cs typeface="Times New Roman" panose="02020603050405020304" pitchFamily="18" charset="0"/>
              </a:rPr>
              <a:t>(A x B). </a:t>
            </a:r>
          </a:p>
          <a:p>
            <a:r>
              <a:rPr lang="en-US" dirty="0">
                <a:latin typeface="Times New Roman" panose="02020603050405020304" pitchFamily="18" charset="0"/>
                <a:cs typeface="Times New Roman" panose="02020603050405020304" pitchFamily="18" charset="0"/>
              </a:rPr>
              <a:t>A genotype will be </a:t>
            </a:r>
            <a:r>
              <a:rPr lang="en-US" dirty="0" err="1">
                <a:latin typeface="Times New Roman" panose="02020603050405020304" pitchFamily="18" charset="0"/>
                <a:cs typeface="Times New Roman" panose="02020603050405020304" pitchFamily="18" charset="0"/>
              </a:rPr>
              <a:t>detasseled</a:t>
            </a:r>
            <a:r>
              <a:rPr lang="en-US" dirty="0">
                <a:latin typeface="Times New Roman" panose="02020603050405020304" pitchFamily="18" charset="0"/>
                <a:cs typeface="Times New Roman" panose="02020603050405020304" pitchFamily="18" charset="0"/>
              </a:rPr>
              <a:t> and crossed with B genotypes. </a:t>
            </a:r>
          </a:p>
          <a:p>
            <a:pPr marL="0" indent="0">
              <a:buNone/>
            </a:pPr>
            <a:r>
              <a:rPr lang="en-US" dirty="0">
                <a:latin typeface="Times New Roman" panose="02020603050405020304" pitchFamily="18" charset="0"/>
                <a:cs typeface="Times New Roman" panose="02020603050405020304" pitchFamily="18" charset="0"/>
              </a:rPr>
              <a:t>Example-COH 1- UMI 29 x UMI 51 </a:t>
            </a:r>
            <a:endParaRPr lang="en-US" dirty="0"/>
          </a:p>
          <a:p>
            <a:pPr marL="0" indent="0">
              <a:buNone/>
            </a:pPr>
            <a:r>
              <a:rPr lang="en-US" dirty="0">
                <a:latin typeface="Times New Roman" panose="02020603050405020304" pitchFamily="18" charset="0"/>
                <a:cs typeface="Times New Roman" panose="02020603050405020304" pitchFamily="18" charset="0"/>
              </a:rPr>
              <a:t>               COH 2- UMI 810 x UMI 90 </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CoH</a:t>
            </a:r>
            <a:r>
              <a:rPr lang="en-US" dirty="0">
                <a:latin typeface="Times New Roman" panose="02020603050405020304" pitchFamily="18" charset="0"/>
                <a:cs typeface="Times New Roman" panose="02020603050405020304" pitchFamily="18" charset="0"/>
              </a:rPr>
              <a:t>(M) 5-UMI 285 X UMI 61 </a:t>
            </a:r>
          </a:p>
          <a:p>
            <a:pPr marL="0" indent="0">
              <a:buNone/>
            </a:pPr>
            <a:r>
              <a:rPr lang="en-US" b="1" dirty="0">
                <a:latin typeface="Times New Roman" panose="02020603050405020304" pitchFamily="18" charset="0"/>
                <a:cs typeface="Times New Roman" panose="02020603050405020304" pitchFamily="18" charset="0"/>
              </a:rPr>
              <a:t>Double cross </a:t>
            </a:r>
          </a:p>
          <a:p>
            <a:r>
              <a:rPr lang="en-US" dirty="0">
                <a:latin typeface="Times New Roman" panose="02020603050405020304" pitchFamily="18" charset="0"/>
                <a:cs typeface="Times New Roman" panose="02020603050405020304" pitchFamily="18" charset="0"/>
              </a:rPr>
              <a:t>It is a </a:t>
            </a:r>
            <a:r>
              <a:rPr lang="en-US" b="1" dirty="0">
                <a:latin typeface="Times New Roman" panose="02020603050405020304" pitchFamily="18" charset="0"/>
                <a:cs typeface="Times New Roman" panose="02020603050405020304" pitchFamily="18" charset="0"/>
              </a:rPr>
              <a:t>cross between two single crosses</a:t>
            </a:r>
            <a:r>
              <a:rPr lang="en-US" dirty="0">
                <a:latin typeface="Times New Roman" panose="02020603050405020304" pitchFamily="18" charset="0"/>
                <a:cs typeface="Times New Roman" panose="02020603050405020304" pitchFamily="18" charset="0"/>
              </a:rPr>
              <a:t>. It is a cross between 2 hybrids (A x B) x (C x D) (A x B) </a:t>
            </a:r>
          </a:p>
          <a:p>
            <a:pPr marL="0" indent="0">
              <a:buNone/>
            </a:pPr>
            <a:r>
              <a:rPr lang="en-US" dirty="0">
                <a:latin typeface="Times New Roman" panose="02020603050405020304" pitchFamily="18" charset="0"/>
                <a:cs typeface="Times New Roman" panose="02020603050405020304" pitchFamily="18" charset="0"/>
              </a:rPr>
              <a:t>Example   Ganga 2 : (CM 109 x CM 110) x (CM 202 x CM 111) </a:t>
            </a:r>
          </a:p>
          <a:p>
            <a:pPr marL="0" indent="0">
              <a:buNone/>
            </a:pPr>
            <a:r>
              <a:rPr lang="en-US" dirty="0">
                <a:latin typeface="Times New Roman" panose="02020603050405020304" pitchFamily="18" charset="0"/>
                <a:cs typeface="Times New Roman" panose="02020603050405020304" pitchFamily="18" charset="0"/>
              </a:rPr>
              <a:t>                 Ganga 101 : (CM 103 x CM 104) x (CM 201 x CM 206)</a:t>
            </a:r>
          </a:p>
          <a:p>
            <a:pPr marL="0" indent="0">
              <a:buNone/>
            </a:pPr>
            <a:r>
              <a:rPr lang="en-US" dirty="0">
                <a:latin typeface="Times New Roman" panose="02020603050405020304" pitchFamily="18" charset="0"/>
                <a:cs typeface="Times New Roman" panose="02020603050405020304" pitchFamily="18" charset="0"/>
              </a:rPr>
              <a:t>                 COH3 : ( UMI 101 x UMI 130 ) x (UMI 90 x UMI 285 </a:t>
            </a:r>
          </a:p>
          <a:p>
            <a:pPr marL="0" indent="0">
              <a:buNone/>
            </a:pPr>
            <a:r>
              <a:rPr lang="en-IN" b="1" dirty="0"/>
              <a:t>Three way cross</a:t>
            </a:r>
            <a:r>
              <a:rPr lang="en-IN" dirty="0"/>
              <a:t>: (AXB) X C [</a:t>
            </a:r>
            <a:r>
              <a:rPr lang="en-IN" b="1" dirty="0"/>
              <a:t>single cross and inbred line</a:t>
            </a:r>
            <a:r>
              <a:rPr lang="en-IN" dirty="0"/>
              <a:t>]</a:t>
            </a:r>
          </a:p>
          <a:p>
            <a:pPr marL="0" indent="0">
              <a:buNone/>
            </a:pPr>
            <a:r>
              <a:rPr lang="en-IN" dirty="0"/>
              <a:t>e.g. Ganga -5 (CM 202 x CM 111) x CM 500</a:t>
            </a:r>
            <a:endParaRPr lang="en-US"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97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8EA9451-7EF6-4514-9C02-622871A32FDA}"/>
              </a:ext>
            </a:extLst>
          </p:cNvPr>
          <p:cNvSpPr>
            <a:spLocks noGrp="1"/>
          </p:cNvSpPr>
          <p:nvPr>
            <p:ph type="title"/>
          </p:nvPr>
        </p:nvSpPr>
        <p:spPr/>
        <p:txBody>
          <a:bodyPr/>
          <a:lstStyle/>
          <a:p>
            <a:r>
              <a:rPr lang="en-IN" dirty="0">
                <a:latin typeface="Times New Roman" panose="02020603050405020304" pitchFamily="18" charset="0"/>
                <a:cs typeface="Times New Roman" panose="02020603050405020304" pitchFamily="18" charset="0"/>
              </a:rPr>
              <a:t>INTRODUCTION</a:t>
            </a:r>
          </a:p>
        </p:txBody>
      </p:sp>
      <p:sp>
        <p:nvSpPr>
          <p:cNvPr id="8" name="Content Placeholder 7">
            <a:extLst>
              <a:ext uri="{FF2B5EF4-FFF2-40B4-BE49-F238E27FC236}">
                <a16:creationId xmlns:a16="http://schemas.microsoft.com/office/drawing/2014/main" xmlns="" id="{31495F0E-4A2A-48CA-AE71-94771DAFAA83}"/>
              </a:ext>
            </a:extLst>
          </p:cNvPr>
          <p:cNvSpPr>
            <a:spLocks noGrp="1"/>
          </p:cNvSpPr>
          <p:nvPr>
            <p:ph idx="1"/>
          </p:nvPr>
        </p:nvSpPr>
        <p:spPr/>
        <p:txBody>
          <a:bodyPr>
            <a:normAutofit fontScale="92500" lnSpcReduction="10000"/>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Maize or corn (</a:t>
            </a:r>
            <a:r>
              <a:rPr lang="en-US" u="sng" dirty="0" err="1">
                <a:latin typeface="Times New Roman" panose="02020603050405020304" pitchFamily="18" charset="0"/>
                <a:cs typeface="Times New Roman" panose="02020603050405020304" pitchFamily="18" charset="0"/>
              </a:rPr>
              <a:t>Zea</a:t>
            </a:r>
            <a:r>
              <a:rPr lang="en-US" u="sng" dirty="0">
                <a:latin typeface="Times New Roman" panose="02020603050405020304" pitchFamily="18" charset="0"/>
                <a:cs typeface="Times New Roman" panose="02020603050405020304" pitchFamily="18" charset="0"/>
              </a:rPr>
              <a:t> mays</a:t>
            </a:r>
            <a:r>
              <a:rPr lang="en-US" dirty="0">
                <a:latin typeface="Times New Roman" panose="02020603050405020304" pitchFamily="18" charset="0"/>
                <a:cs typeface="Times New Roman" panose="02020603050405020304" pitchFamily="18" charset="0"/>
              </a:rPr>
              <a:t>) is a plant belonging to the family of grasses </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Poaceae</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It has high yield potential among the cereals that is why called queen of cereals.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It is cultivated globally being one of the most important cereal crops after wheat and rice worldwide grown over an area of </a:t>
            </a:r>
            <a:r>
              <a:rPr lang="en-US" b="1" dirty="0">
                <a:latin typeface="Times New Roman" panose="02020603050405020304" pitchFamily="18" charset="0"/>
                <a:cs typeface="Times New Roman" panose="02020603050405020304" pitchFamily="18" charset="0"/>
              </a:rPr>
              <a:t>132 </a:t>
            </a:r>
            <a:r>
              <a:rPr lang="en-US" b="1" dirty="0" err="1">
                <a:latin typeface="Times New Roman" panose="02020603050405020304" pitchFamily="18" charset="0"/>
                <a:cs typeface="Times New Roman" panose="02020603050405020304" pitchFamily="18" charset="0"/>
              </a:rPr>
              <a:t>Mha</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with a production of </a:t>
            </a:r>
            <a:r>
              <a:rPr lang="en-US" b="1" dirty="0">
                <a:latin typeface="Times New Roman" panose="02020603050405020304" pitchFamily="18" charset="0"/>
                <a:cs typeface="Times New Roman" panose="02020603050405020304" pitchFamily="18" charset="0"/>
              </a:rPr>
              <a:t>570m.t.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Maize is not only an important food crop for human consumption, but also a basic element of animal feed and raw material for manufacturing of many industrial products.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products include corn starch, maltodextrins, corn oil, corn syrup and products of fermentation and </a:t>
            </a:r>
            <a:r>
              <a:rPr lang="en-US" dirty="0" err="1">
                <a:latin typeface="Times New Roman" panose="02020603050405020304" pitchFamily="18" charset="0"/>
                <a:cs typeface="Times New Roman" panose="02020603050405020304" pitchFamily="18" charset="0"/>
              </a:rPr>
              <a:t>distallaries</a:t>
            </a:r>
            <a:r>
              <a:rPr lang="en-US" dirty="0">
                <a:latin typeface="Times New Roman" panose="02020603050405020304" pitchFamily="18" charset="0"/>
                <a:cs typeface="Times New Roman" panose="02020603050405020304" pitchFamily="18" charset="0"/>
              </a:rPr>
              <a:t>. It is also being recently used in the production of biofuel</a:t>
            </a:r>
            <a:r>
              <a:rPr lang="en-US" dirty="0"/>
              <a:t>.</a:t>
            </a:r>
            <a:endParaRPr lang="en-IN" dirty="0"/>
          </a:p>
        </p:txBody>
      </p:sp>
    </p:spTree>
    <p:extLst>
      <p:ext uri="{BB962C8B-B14F-4D97-AF65-F5344CB8AC3E}">
        <p14:creationId xmlns:p14="http://schemas.microsoft.com/office/powerpoint/2010/main" val="2917215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02BA9-1A15-4105-82BE-98FABA4743FF}"/>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Non-conventional Hybrids</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5008DED7-2447-43DA-AAFC-222615B61A45}"/>
              </a:ext>
            </a:extLst>
          </p:cNvPr>
          <p:cNvSpPr>
            <a:spLocks noGrp="1"/>
          </p:cNvSpPr>
          <p:nvPr>
            <p:ph idx="1"/>
          </p:nvPr>
        </p:nvSpPr>
        <p:spPr/>
        <p:txBody>
          <a:bodyP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I) </a:t>
            </a:r>
            <a:r>
              <a:rPr lang="en-US" b="1" dirty="0">
                <a:latin typeface="Times New Roman" panose="02020603050405020304" pitchFamily="18" charset="0"/>
                <a:cs typeface="Times New Roman" panose="02020603050405020304" pitchFamily="18" charset="0"/>
              </a:rPr>
              <a:t>Inter-varietal </a:t>
            </a:r>
            <a:r>
              <a:rPr lang="en-US" b="1" dirty="0" err="1">
                <a:latin typeface="Times New Roman" panose="02020603050405020304" pitchFamily="18" charset="0"/>
                <a:cs typeface="Times New Roman" panose="02020603050405020304" pitchFamily="18" charset="0"/>
              </a:rPr>
              <a:t>hybrids</a:t>
            </a:r>
            <a:r>
              <a:rPr lang="en-US" dirty="0" err="1">
                <a:latin typeface="Times New Roman" panose="02020603050405020304" pitchFamily="18" charset="0"/>
                <a:cs typeface="Times New Roman" panose="02020603050405020304" pitchFamily="18" charset="0"/>
              </a:rPr>
              <a:t>:formed</a:t>
            </a:r>
            <a:r>
              <a:rPr lang="en-US" dirty="0">
                <a:latin typeface="Times New Roman" panose="02020603050405020304" pitchFamily="18" charset="0"/>
                <a:cs typeface="Times New Roman" panose="02020603050405020304" pitchFamily="18" charset="0"/>
              </a:rPr>
              <a:t> by inter-crossing of two varieties approximately equivalent to synthetics/composites. </a:t>
            </a:r>
          </a:p>
          <a:p>
            <a:pPr marL="0" indent="0">
              <a:buNone/>
            </a:pPr>
            <a:r>
              <a:rPr lang="en-US" dirty="0">
                <a:latin typeface="Times New Roman" panose="02020603050405020304" pitchFamily="18" charset="0"/>
                <a:cs typeface="Times New Roman" panose="02020603050405020304" pitchFamily="18" charset="0"/>
              </a:rPr>
              <a:t>Ii) </a:t>
            </a:r>
            <a:r>
              <a:rPr lang="en-US" b="1" dirty="0">
                <a:latin typeface="Times New Roman" panose="02020603050405020304" pitchFamily="18" charset="0"/>
                <a:cs typeface="Times New Roman" panose="02020603050405020304" pitchFamily="18" charset="0"/>
              </a:rPr>
              <a:t>Top cross hybrids</a:t>
            </a:r>
            <a:r>
              <a:rPr lang="en-US" dirty="0">
                <a:latin typeface="Times New Roman" panose="02020603050405020304" pitchFamily="18" charset="0"/>
                <a:cs typeface="Times New Roman" panose="02020603050405020304" pitchFamily="18" charset="0"/>
              </a:rPr>
              <a:t>: are inbred x variety hybrids. </a:t>
            </a:r>
          </a:p>
          <a:p>
            <a:pPr marL="0" indent="0">
              <a:buNone/>
            </a:pPr>
            <a:r>
              <a:rPr lang="en-US" dirty="0">
                <a:latin typeface="Times New Roman" panose="02020603050405020304" pitchFamily="18" charset="0"/>
                <a:cs typeface="Times New Roman" panose="02020603050405020304" pitchFamily="18" charset="0"/>
              </a:rPr>
              <a:t> It may also, a. Inbred line x variety </a:t>
            </a:r>
          </a:p>
          <a:p>
            <a:pPr marL="0" indent="0">
              <a:buNone/>
            </a:pPr>
            <a:r>
              <a:rPr lang="en-US" dirty="0">
                <a:latin typeface="Times New Roman" panose="02020603050405020304" pitchFamily="18" charset="0"/>
                <a:cs typeface="Times New Roman" panose="02020603050405020304" pitchFamily="18" charset="0"/>
              </a:rPr>
              <a:t>                     b. Inbred line x synthetic variety </a:t>
            </a:r>
          </a:p>
          <a:p>
            <a:pPr marL="0" indent="0">
              <a:buNone/>
            </a:pPr>
            <a:r>
              <a:rPr lang="en-US" dirty="0">
                <a:latin typeface="Times New Roman" panose="02020603050405020304" pitchFamily="18" charset="0"/>
                <a:cs typeface="Times New Roman" panose="02020603050405020304" pitchFamily="18" charset="0"/>
              </a:rPr>
              <a:t>                     c. Inbred line x family </a:t>
            </a:r>
          </a:p>
          <a:p>
            <a:pPr marL="0" indent="0">
              <a:buNone/>
            </a:pPr>
            <a:r>
              <a:rPr lang="en-US" dirty="0">
                <a:latin typeface="Times New Roman" panose="02020603050405020304" pitchFamily="18" charset="0"/>
                <a:cs typeface="Times New Roman" panose="02020603050405020304" pitchFamily="18" charset="0"/>
              </a:rPr>
              <a:t>Iii) </a:t>
            </a:r>
            <a:r>
              <a:rPr lang="en-US" b="1" dirty="0">
                <a:latin typeface="Times New Roman" panose="02020603050405020304" pitchFamily="18" charset="0"/>
                <a:cs typeface="Times New Roman" panose="02020603050405020304" pitchFamily="18" charset="0"/>
              </a:rPr>
              <a:t>Inter-family hybrids</a:t>
            </a:r>
            <a:r>
              <a:rPr lang="en-US" dirty="0">
                <a:latin typeface="Times New Roman" panose="02020603050405020304" pitchFamily="18" charset="0"/>
                <a:cs typeface="Times New Roman" panose="02020603050405020304" pitchFamily="18" charset="0"/>
              </a:rPr>
              <a:t>: the progeny resulting from the crosses of two families originating from the same population or two different populations. </a:t>
            </a:r>
          </a:p>
          <a:p>
            <a:pPr marL="0" indent="0">
              <a:buNone/>
            </a:pPr>
            <a:r>
              <a:rPr lang="en-US" dirty="0">
                <a:latin typeface="Times New Roman" panose="02020603050405020304" pitchFamily="18" charset="0"/>
                <a:cs typeface="Times New Roman" panose="02020603050405020304" pitchFamily="18" charset="0"/>
              </a:rPr>
              <a:t>Iv) </a:t>
            </a:r>
            <a:r>
              <a:rPr lang="en-US" b="1" dirty="0">
                <a:latin typeface="Times New Roman" panose="02020603050405020304" pitchFamily="18" charset="0"/>
                <a:cs typeface="Times New Roman" panose="02020603050405020304" pitchFamily="18" charset="0"/>
              </a:rPr>
              <a:t>Double top cross hybrids</a:t>
            </a:r>
            <a:r>
              <a:rPr lang="en-US" dirty="0">
                <a:latin typeface="Times New Roman" panose="02020603050405020304" pitchFamily="18" charset="0"/>
                <a:cs typeface="Times New Roman" panose="02020603050405020304" pitchFamily="18" charset="0"/>
              </a:rPr>
              <a:t>: progeny of a single cross and a variety. </a:t>
            </a:r>
          </a:p>
          <a:p>
            <a:pPr marL="0" indent="0">
              <a:buNone/>
            </a:pPr>
            <a:r>
              <a:rPr lang="en-US" dirty="0"/>
              <a:t>Example:-</a:t>
            </a:r>
            <a:r>
              <a:rPr lang="en-IN" dirty="0"/>
              <a:t>(AXB) X Composite e.g. Ganga </a:t>
            </a:r>
            <a:r>
              <a:rPr lang="en-IN" dirty="0" err="1"/>
              <a:t>safed</a:t>
            </a:r>
            <a:r>
              <a:rPr lang="en-IN" dirty="0"/>
              <a:t>, </a:t>
            </a:r>
            <a:r>
              <a:rPr lang="en-IN" dirty="0" err="1"/>
              <a:t>Histarch</a:t>
            </a:r>
            <a:r>
              <a:rPr lang="en-IN" dirty="0"/>
              <a:t>, Ganga 4</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Single, double and three-way cross hybrids have mostly been commercialized world over.</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112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37BBC-CAEA-41C2-B78F-819F2F84A344}"/>
              </a:ext>
            </a:extLst>
          </p:cNvPr>
          <p:cNvSpPr>
            <a:spLocks noGrp="1"/>
          </p:cNvSpPr>
          <p:nvPr>
            <p:ph type="title"/>
          </p:nvPr>
        </p:nvSpPr>
        <p:spPr/>
        <p:txBody>
          <a:bodyPr>
            <a:normAutofit/>
          </a:bodyPr>
          <a:lstStyle/>
          <a:p>
            <a:r>
              <a:rPr lang="en-IN" dirty="0">
                <a:latin typeface="Times New Roman" panose="02020603050405020304" pitchFamily="18" charset="0"/>
                <a:cs typeface="Times New Roman" panose="02020603050405020304" pitchFamily="18" charset="0"/>
              </a:rPr>
              <a:t>Production of Synthetic and composite cultivars</a:t>
            </a:r>
          </a:p>
        </p:txBody>
      </p:sp>
      <p:sp>
        <p:nvSpPr>
          <p:cNvPr id="3" name="Content Placeholder 2">
            <a:extLst>
              <a:ext uri="{FF2B5EF4-FFF2-40B4-BE49-F238E27FC236}">
                <a16:creationId xmlns:a16="http://schemas.microsoft.com/office/drawing/2014/main" xmlns="" id="{50278CC5-67B2-43AA-8DD9-13DE40E37E3A}"/>
              </a:ext>
            </a:extLst>
          </p:cNvPr>
          <p:cNvSpPr>
            <a:spLocks noGrp="1"/>
          </p:cNvSpPr>
          <p:nvPr>
            <p:ph idx="1"/>
          </p:nvPr>
        </p:nvSpPr>
        <p:spPr>
          <a:xfrm>
            <a:off x="703447" y="1950753"/>
            <a:ext cx="10515600" cy="4351338"/>
          </a:xfrm>
        </p:spPr>
        <p:txBody>
          <a:bodyPr>
            <a:normAutofit fontScale="92500" lnSpcReduction="20000"/>
          </a:bodyPr>
          <a:lstStyle/>
          <a:p>
            <a:r>
              <a:rPr lang="en-IN" dirty="0">
                <a:latin typeface="Times New Roman" panose="02020603050405020304" pitchFamily="18" charset="0"/>
                <a:cs typeface="Times New Roman" panose="02020603050405020304" pitchFamily="18" charset="0"/>
              </a:rPr>
              <a:t>The possibility of commercial utilisation of synthetic varieties in maize was first suggested by Hayes and </a:t>
            </a:r>
            <a:r>
              <a:rPr lang="en-IN" dirty="0" err="1">
                <a:latin typeface="Times New Roman" panose="02020603050405020304" pitchFamily="18" charset="0"/>
                <a:cs typeface="Times New Roman" panose="02020603050405020304" pitchFamily="18" charset="0"/>
              </a:rPr>
              <a:t>garber</a:t>
            </a:r>
            <a:r>
              <a:rPr lang="en-IN" dirty="0">
                <a:latin typeface="Times New Roman" panose="02020603050405020304" pitchFamily="18" charset="0"/>
                <a:cs typeface="Times New Roman" panose="02020603050405020304" pitchFamily="18" charset="0"/>
              </a:rPr>
              <a:t> in 1922.</a:t>
            </a:r>
          </a:p>
          <a:p>
            <a:pPr marL="0" indent="0">
              <a:buNone/>
            </a:pPr>
            <a:r>
              <a:rPr lang="en-IN" b="1" dirty="0">
                <a:latin typeface="Times New Roman" panose="02020603050405020304" pitchFamily="18" charset="0"/>
                <a:cs typeface="Times New Roman" panose="02020603050405020304" pitchFamily="18" charset="0"/>
              </a:rPr>
              <a:t>Operations in production of synthetic varieties</a:t>
            </a:r>
          </a:p>
          <a:p>
            <a:r>
              <a:rPr lang="en-IN" dirty="0">
                <a:latin typeface="Times New Roman" panose="02020603050405020304" pitchFamily="18" charset="0"/>
                <a:cs typeface="Times New Roman" panose="02020603050405020304" pitchFamily="18" charset="0"/>
              </a:rPr>
              <a:t>Evaluation of lines for GCA</a:t>
            </a:r>
          </a:p>
          <a:p>
            <a:r>
              <a:rPr lang="en-IN" dirty="0">
                <a:latin typeface="Times New Roman" panose="02020603050405020304" pitchFamily="18" charset="0"/>
                <a:cs typeface="Times New Roman" panose="02020603050405020304" pitchFamily="18" charset="0"/>
              </a:rPr>
              <a:t>Production of synthetic variety</a:t>
            </a:r>
          </a:p>
          <a:p>
            <a:r>
              <a:rPr lang="en-IN" dirty="0">
                <a:latin typeface="Times New Roman" panose="02020603050405020304" pitchFamily="18" charset="0"/>
                <a:cs typeface="Times New Roman" panose="02020603050405020304" pitchFamily="18" charset="0"/>
              </a:rPr>
              <a:t>Multiplication of synthetic varieties.</a:t>
            </a:r>
          </a:p>
          <a:p>
            <a:pPr marL="0" indent="0">
              <a:buNone/>
            </a:pPr>
            <a:r>
              <a:rPr lang="en-IN" b="1" dirty="0">
                <a:latin typeface="Times New Roman" panose="02020603050405020304" pitchFamily="18" charset="0"/>
                <a:cs typeface="Times New Roman" panose="02020603050405020304" pitchFamily="18" charset="0"/>
              </a:rPr>
              <a:t>Operations in production of composite varieties</a:t>
            </a:r>
          </a:p>
          <a:p>
            <a:r>
              <a:rPr lang="en-IN" dirty="0">
                <a:latin typeface="Times New Roman" panose="02020603050405020304" pitchFamily="18" charset="0"/>
                <a:cs typeface="Times New Roman" panose="02020603050405020304" pitchFamily="18" charset="0"/>
              </a:rPr>
              <a:t>Selection of base material</a:t>
            </a:r>
          </a:p>
          <a:p>
            <a:r>
              <a:rPr lang="en-IN" dirty="0">
                <a:latin typeface="Times New Roman" panose="02020603050405020304" pitchFamily="18" charset="0"/>
                <a:cs typeface="Times New Roman" panose="02020603050405020304" pitchFamily="18" charset="0"/>
              </a:rPr>
              <a:t>Intermating selected genotypes</a:t>
            </a:r>
          </a:p>
          <a:p>
            <a:r>
              <a:rPr lang="en-IN" dirty="0">
                <a:latin typeface="Times New Roman" panose="02020603050405020304" pitchFamily="18" charset="0"/>
                <a:cs typeface="Times New Roman" panose="02020603050405020304" pitchFamily="18" charset="0"/>
              </a:rPr>
              <a:t>Evaluation of crosses</a:t>
            </a:r>
          </a:p>
          <a:p>
            <a:r>
              <a:rPr lang="en-IN" dirty="0">
                <a:latin typeface="Times New Roman" panose="02020603050405020304" pitchFamily="18" charset="0"/>
                <a:cs typeface="Times New Roman" panose="02020603050405020304" pitchFamily="18" charset="0"/>
              </a:rPr>
              <a:t>Mixing parental seed of superior class</a:t>
            </a:r>
          </a:p>
        </p:txBody>
      </p:sp>
    </p:spTree>
    <p:extLst>
      <p:ext uri="{BB962C8B-B14F-4D97-AF65-F5344CB8AC3E}">
        <p14:creationId xmlns:p14="http://schemas.microsoft.com/office/powerpoint/2010/main" val="1696222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B6CACF4-2CA2-41F7-9F1D-607264FF991F}"/>
              </a:ext>
            </a:extLst>
          </p:cNvPr>
          <p:cNvGraphicFramePr>
            <a:graphicFrameLocks noGrp="1"/>
          </p:cNvGraphicFramePr>
          <p:nvPr>
            <p:ph idx="1"/>
            <p:extLst>
              <p:ext uri="{D42A27DB-BD31-4B8C-83A1-F6EECF244321}">
                <p14:modId xmlns:p14="http://schemas.microsoft.com/office/powerpoint/2010/main" val="3064249295"/>
              </p:ext>
            </p:extLst>
          </p:nvPr>
        </p:nvGraphicFramePr>
        <p:xfrm>
          <a:off x="838200" y="320510"/>
          <a:ext cx="10515600" cy="6146277"/>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1244683011"/>
                    </a:ext>
                  </a:extLst>
                </a:gridCol>
                <a:gridCol w="3505200">
                  <a:extLst>
                    <a:ext uri="{9D8B030D-6E8A-4147-A177-3AD203B41FA5}">
                      <a16:colId xmlns:a16="http://schemas.microsoft.com/office/drawing/2014/main" xmlns="" val="208854736"/>
                    </a:ext>
                  </a:extLst>
                </a:gridCol>
                <a:gridCol w="3505200">
                  <a:extLst>
                    <a:ext uri="{9D8B030D-6E8A-4147-A177-3AD203B41FA5}">
                      <a16:colId xmlns:a16="http://schemas.microsoft.com/office/drawing/2014/main" xmlns="" val="2421592400"/>
                    </a:ext>
                  </a:extLst>
                </a:gridCol>
              </a:tblGrid>
              <a:tr h="921752">
                <a:tc>
                  <a:txBody>
                    <a:bodyPr/>
                    <a:lstStyle/>
                    <a:p>
                      <a:endParaRPr lang="en-IN" dirty="0">
                        <a:latin typeface="Times New Roman" panose="02020603050405020304" pitchFamily="18" charset="0"/>
                        <a:cs typeface="Times New Roman" panose="02020603050405020304" pitchFamily="18" charset="0"/>
                      </a:endParaRPr>
                    </a:p>
                  </a:txBody>
                  <a:tcPr/>
                </a:tc>
                <a:tc>
                  <a:txBody>
                    <a:bodyPr/>
                    <a:lstStyle/>
                    <a:p>
                      <a:r>
                        <a:rPr lang="en-IN" dirty="0">
                          <a:latin typeface="Times New Roman" panose="02020603050405020304" pitchFamily="18" charset="0"/>
                          <a:cs typeface="Times New Roman" panose="02020603050405020304" pitchFamily="18" charset="0"/>
                        </a:rPr>
                        <a:t>Synthetic cultivars</a:t>
                      </a:r>
                    </a:p>
                  </a:txBody>
                  <a:tcPr/>
                </a:tc>
                <a:tc>
                  <a:txBody>
                    <a:bodyPr/>
                    <a:lstStyle/>
                    <a:p>
                      <a:r>
                        <a:rPr lang="en-IN" dirty="0">
                          <a:latin typeface="Times New Roman" panose="02020603050405020304" pitchFamily="18" charset="0"/>
                          <a:cs typeface="Times New Roman" panose="02020603050405020304" pitchFamily="18" charset="0"/>
                        </a:rPr>
                        <a:t>Composite cultivars</a:t>
                      </a:r>
                    </a:p>
                  </a:txBody>
                  <a:tcPr/>
                </a:tc>
                <a:extLst>
                  <a:ext uri="{0D108BD9-81ED-4DB2-BD59-A6C34878D82A}">
                    <a16:rowId xmlns:a16="http://schemas.microsoft.com/office/drawing/2014/main" xmlns="" val="1320554949"/>
                  </a:ext>
                </a:extLst>
              </a:tr>
              <a:tr h="1499111">
                <a:tc>
                  <a:txBody>
                    <a:bodyPr/>
                    <a:lstStyle/>
                    <a:p>
                      <a:r>
                        <a:rPr lang="en-IN" b="1" dirty="0">
                          <a:latin typeface="Times New Roman" panose="02020603050405020304" pitchFamily="18" charset="0"/>
                          <a:cs typeface="Times New Roman" panose="02020603050405020304" pitchFamily="18" charset="0"/>
                        </a:rPr>
                        <a:t>Base material</a:t>
                      </a:r>
                    </a:p>
                  </a:txBody>
                  <a:tcPr/>
                </a:tc>
                <a:tc>
                  <a:txBody>
                    <a:bodyPr/>
                    <a:lstStyle/>
                    <a:p>
                      <a:r>
                        <a:rPr lang="en-IN" b="0" dirty="0" err="1">
                          <a:latin typeface="Times New Roman" panose="02020603050405020304" pitchFamily="18" charset="0"/>
                          <a:cs typeface="Times New Roman" panose="02020603050405020304" pitchFamily="18" charset="0"/>
                        </a:rPr>
                        <a:t>Inbreds</a:t>
                      </a:r>
                      <a:r>
                        <a:rPr lang="en-IN" b="0" dirty="0">
                          <a:latin typeface="Times New Roman" panose="02020603050405020304" pitchFamily="18" charset="0"/>
                          <a:cs typeface="Times New Roman" panose="02020603050405020304" pitchFamily="18" charset="0"/>
                        </a:rPr>
                        <a:t> or clones</a:t>
                      </a:r>
                    </a:p>
                  </a:txBody>
                  <a:tcPr/>
                </a:tc>
                <a:tc>
                  <a:txBody>
                    <a:bodyPr/>
                    <a:lstStyle/>
                    <a:p>
                      <a:r>
                        <a:rPr lang="en-IN" b="0" dirty="0">
                          <a:latin typeface="Times New Roman" panose="02020603050405020304" pitchFamily="18" charset="0"/>
                          <a:cs typeface="Times New Roman" panose="02020603050405020304" pitchFamily="18" charset="0"/>
                        </a:rPr>
                        <a:t>Open pollinated varieties</a:t>
                      </a:r>
                    </a:p>
                  </a:txBody>
                  <a:tcPr/>
                </a:tc>
                <a:extLst>
                  <a:ext uri="{0D108BD9-81ED-4DB2-BD59-A6C34878D82A}">
                    <a16:rowId xmlns:a16="http://schemas.microsoft.com/office/drawing/2014/main" xmlns="" val="3240612106"/>
                  </a:ext>
                </a:extLst>
              </a:tr>
              <a:tr h="934554">
                <a:tc>
                  <a:txBody>
                    <a:bodyPr/>
                    <a:lstStyle/>
                    <a:p>
                      <a:r>
                        <a:rPr lang="en-IN" b="1" dirty="0">
                          <a:latin typeface="Times New Roman" panose="02020603050405020304" pitchFamily="18" charset="0"/>
                          <a:cs typeface="Times New Roman" panose="02020603050405020304" pitchFamily="18" charset="0"/>
                        </a:rPr>
                        <a:t>Evaluation for </a:t>
                      </a:r>
                    </a:p>
                  </a:txBody>
                  <a:tcPr/>
                </a:tc>
                <a:tc>
                  <a:txBody>
                    <a:bodyPr/>
                    <a:lstStyle/>
                    <a:p>
                      <a:r>
                        <a:rPr lang="en-IN" b="0" dirty="0">
                          <a:latin typeface="Times New Roman" panose="02020603050405020304" pitchFamily="18" charset="0"/>
                          <a:cs typeface="Times New Roman" panose="02020603050405020304" pitchFamily="18" charset="0"/>
                        </a:rPr>
                        <a:t>GCA</a:t>
                      </a:r>
                    </a:p>
                  </a:txBody>
                  <a:tcPr/>
                </a:tc>
                <a:tc>
                  <a:txBody>
                    <a:bodyPr/>
                    <a:lstStyle/>
                    <a:p>
                      <a:r>
                        <a:rPr lang="en-IN" b="0" dirty="0">
                          <a:latin typeface="Times New Roman" panose="02020603050405020304" pitchFamily="18" charset="0"/>
                          <a:cs typeface="Times New Roman" panose="02020603050405020304" pitchFamily="18" charset="0"/>
                        </a:rPr>
                        <a:t>SCA</a:t>
                      </a:r>
                    </a:p>
                  </a:txBody>
                  <a:tcPr/>
                </a:tc>
                <a:extLst>
                  <a:ext uri="{0D108BD9-81ED-4DB2-BD59-A6C34878D82A}">
                    <a16:rowId xmlns:a16="http://schemas.microsoft.com/office/drawing/2014/main" xmlns="" val="2725395510"/>
                  </a:ext>
                </a:extLst>
              </a:tr>
              <a:tr h="934554">
                <a:tc>
                  <a:txBody>
                    <a:bodyPr/>
                    <a:lstStyle/>
                    <a:p>
                      <a:r>
                        <a:rPr lang="en-IN" b="1" dirty="0">
                          <a:latin typeface="Times New Roman" panose="02020603050405020304" pitchFamily="18" charset="0"/>
                          <a:cs typeface="Times New Roman" panose="02020603050405020304" pitchFamily="18" charset="0"/>
                        </a:rPr>
                        <a:t>Seed replacement</a:t>
                      </a:r>
                    </a:p>
                  </a:txBody>
                  <a:tcPr/>
                </a:tc>
                <a:tc>
                  <a:txBody>
                    <a:bodyPr/>
                    <a:lstStyle/>
                    <a:p>
                      <a:r>
                        <a:rPr lang="en-IN" b="0" dirty="0">
                          <a:latin typeface="Times New Roman" panose="02020603050405020304" pitchFamily="18" charset="0"/>
                          <a:cs typeface="Times New Roman" panose="02020603050405020304" pitchFamily="18" charset="0"/>
                        </a:rPr>
                        <a:t>After 4 to 5 years</a:t>
                      </a:r>
                    </a:p>
                  </a:txBody>
                  <a:tcPr/>
                </a:tc>
                <a:tc>
                  <a:txBody>
                    <a:bodyPr/>
                    <a:lstStyle/>
                    <a:p>
                      <a:r>
                        <a:rPr lang="en-IN" b="0" dirty="0">
                          <a:latin typeface="Times New Roman" panose="02020603050405020304" pitchFamily="18" charset="0"/>
                          <a:cs typeface="Times New Roman" panose="02020603050405020304" pitchFamily="18" charset="0"/>
                        </a:rPr>
                        <a:t>After 3 to 4 years</a:t>
                      </a:r>
                    </a:p>
                  </a:txBody>
                  <a:tcPr/>
                </a:tc>
                <a:extLst>
                  <a:ext uri="{0D108BD9-81ED-4DB2-BD59-A6C34878D82A}">
                    <a16:rowId xmlns:a16="http://schemas.microsoft.com/office/drawing/2014/main" xmlns="" val="823471779"/>
                  </a:ext>
                </a:extLst>
              </a:tr>
              <a:tr h="934554">
                <a:tc>
                  <a:txBody>
                    <a:bodyPr/>
                    <a:lstStyle/>
                    <a:p>
                      <a:r>
                        <a:rPr lang="en-IN" b="1" dirty="0">
                          <a:latin typeface="Times New Roman" panose="02020603050405020304" pitchFamily="18" charset="0"/>
                          <a:cs typeface="Times New Roman" panose="02020603050405020304" pitchFamily="18" charset="0"/>
                        </a:rPr>
                        <a:t>Exact reconstitution</a:t>
                      </a:r>
                    </a:p>
                  </a:txBody>
                  <a:tcPr/>
                </a:tc>
                <a:tc>
                  <a:txBody>
                    <a:bodyPr/>
                    <a:lstStyle/>
                    <a:p>
                      <a:r>
                        <a:rPr lang="en-IN" b="0" dirty="0">
                          <a:latin typeface="Times New Roman" panose="02020603050405020304" pitchFamily="18" charset="0"/>
                          <a:cs typeface="Times New Roman" panose="02020603050405020304" pitchFamily="18" charset="0"/>
                        </a:rPr>
                        <a:t>Possible </a:t>
                      </a:r>
                    </a:p>
                  </a:txBody>
                  <a:tcPr/>
                </a:tc>
                <a:tc>
                  <a:txBody>
                    <a:bodyPr/>
                    <a:lstStyle/>
                    <a:p>
                      <a:r>
                        <a:rPr lang="en-IN" b="0" dirty="0">
                          <a:latin typeface="Times New Roman" panose="02020603050405020304" pitchFamily="18" charset="0"/>
                          <a:cs typeface="Times New Roman" panose="02020603050405020304" pitchFamily="18" charset="0"/>
                        </a:rPr>
                        <a:t>Not possible</a:t>
                      </a:r>
                    </a:p>
                  </a:txBody>
                  <a:tcPr/>
                </a:tc>
                <a:extLst>
                  <a:ext uri="{0D108BD9-81ED-4DB2-BD59-A6C34878D82A}">
                    <a16:rowId xmlns:a16="http://schemas.microsoft.com/office/drawing/2014/main" xmlns="" val="1727190821"/>
                  </a:ext>
                </a:extLst>
              </a:tr>
              <a:tr h="921752">
                <a:tc>
                  <a:txBody>
                    <a:bodyPr/>
                    <a:lstStyle/>
                    <a:p>
                      <a:r>
                        <a:rPr lang="en-IN" b="1" dirty="0">
                          <a:latin typeface="Times New Roman" panose="02020603050405020304" pitchFamily="18" charset="0"/>
                          <a:cs typeface="Times New Roman" panose="02020603050405020304" pitchFamily="18" charset="0"/>
                        </a:rPr>
                        <a:t>Component genotypes</a:t>
                      </a:r>
                    </a:p>
                  </a:txBody>
                  <a:tcPr/>
                </a:tc>
                <a:tc>
                  <a:txBody>
                    <a:bodyPr/>
                    <a:lstStyle/>
                    <a:p>
                      <a:r>
                        <a:rPr lang="en-IN" b="0" dirty="0">
                          <a:latin typeface="Times New Roman" panose="02020603050405020304" pitchFamily="18" charset="0"/>
                          <a:cs typeface="Times New Roman" panose="02020603050405020304" pitchFamily="18" charset="0"/>
                        </a:rPr>
                        <a:t>Two to eight</a:t>
                      </a:r>
                    </a:p>
                  </a:txBody>
                  <a:tcPr/>
                </a:tc>
                <a:tc>
                  <a:txBody>
                    <a:bodyPr/>
                    <a:lstStyle/>
                    <a:p>
                      <a:r>
                        <a:rPr lang="en-IN" b="0" dirty="0">
                          <a:latin typeface="Times New Roman" panose="02020603050405020304" pitchFamily="18" charset="0"/>
                          <a:cs typeface="Times New Roman" panose="02020603050405020304" pitchFamily="18" charset="0"/>
                        </a:rPr>
                        <a:t>Two to many</a:t>
                      </a:r>
                    </a:p>
                  </a:txBody>
                  <a:tcPr/>
                </a:tc>
                <a:extLst>
                  <a:ext uri="{0D108BD9-81ED-4DB2-BD59-A6C34878D82A}">
                    <a16:rowId xmlns:a16="http://schemas.microsoft.com/office/drawing/2014/main" xmlns="" val="1187124577"/>
                  </a:ext>
                </a:extLst>
              </a:tr>
            </a:tbl>
          </a:graphicData>
        </a:graphic>
      </p:graphicFrame>
    </p:spTree>
    <p:extLst>
      <p:ext uri="{BB962C8B-B14F-4D97-AF65-F5344CB8AC3E}">
        <p14:creationId xmlns:p14="http://schemas.microsoft.com/office/powerpoint/2010/main" val="2736884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C207CB-1250-4A33-9260-905DD539750A}"/>
              </a:ext>
            </a:extLst>
          </p:cNvPr>
          <p:cNvSpPr>
            <a:spLocks noGrp="1"/>
          </p:cNvSpPr>
          <p:nvPr>
            <p:ph type="title"/>
          </p:nvPr>
        </p:nvSpPr>
        <p:spPr/>
        <p:txBody>
          <a:bodyPr>
            <a:normAutofit/>
          </a:bodyPr>
          <a:lstStyle/>
          <a:p>
            <a:r>
              <a:rPr lang="en-IN" dirty="0">
                <a:latin typeface="Times New Roman" panose="02020603050405020304" pitchFamily="18" charset="0"/>
                <a:cs typeface="Times New Roman" panose="02020603050405020304" pitchFamily="18" charset="0"/>
              </a:rPr>
              <a:t>Important considerations of hybrid seed production.</a:t>
            </a:r>
          </a:p>
        </p:txBody>
      </p:sp>
      <p:sp>
        <p:nvSpPr>
          <p:cNvPr id="3" name="Content Placeholder 2">
            <a:extLst>
              <a:ext uri="{FF2B5EF4-FFF2-40B4-BE49-F238E27FC236}">
                <a16:creationId xmlns:a16="http://schemas.microsoft.com/office/drawing/2014/main" xmlns="" id="{F62F5B0F-19E9-4896-8EFB-6F96F5126FC8}"/>
              </a:ext>
            </a:extLst>
          </p:cNvPr>
          <p:cNvSpPr>
            <a:spLocks noGrp="1"/>
          </p:cNvSpPr>
          <p:nvPr>
            <p:ph idx="1"/>
          </p:nvPr>
        </p:nvSpPr>
        <p:spPr>
          <a:xfrm>
            <a:off x="838200" y="1825625"/>
            <a:ext cx="7589363" cy="4667250"/>
          </a:xfrm>
        </p:spPr>
        <p:txBody>
          <a:bodyPr>
            <a:normAutofit fontScale="77500" lnSpcReduction="20000"/>
          </a:bodyPr>
          <a:lstStyle/>
          <a:p>
            <a:pPr marL="0" indent="0">
              <a:buNone/>
            </a:pPr>
            <a:r>
              <a:rPr lang="en-US" b="1" dirty="0">
                <a:latin typeface="Times New Roman" panose="02020603050405020304" pitchFamily="18" charset="0"/>
                <a:cs typeface="Times New Roman" panose="02020603050405020304" pitchFamily="18" charset="0"/>
              </a:rPr>
              <a:t>Planting ratio:</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Maize hybrids vary considerably in respect of plant height, Panicle size, the amount of pollen produced and duration of pollen availability.</a:t>
            </a:r>
          </a:p>
          <a:p>
            <a:pPr marL="0" indent="0">
              <a:buNone/>
            </a:pPr>
            <a:r>
              <a:rPr lang="en-US" dirty="0">
                <a:latin typeface="Times New Roman" panose="02020603050405020304" pitchFamily="18" charset="0"/>
                <a:cs typeface="Times New Roman" panose="02020603050405020304" pitchFamily="18" charset="0"/>
              </a:rPr>
              <a:t>Single cross hybrid  : 4:2 </a:t>
            </a:r>
          </a:p>
          <a:p>
            <a:pPr marL="0" indent="0">
              <a:buNone/>
            </a:pPr>
            <a:r>
              <a:rPr lang="en-US" dirty="0">
                <a:latin typeface="Times New Roman" panose="02020603050405020304" pitchFamily="18" charset="0"/>
                <a:cs typeface="Times New Roman" panose="02020603050405020304" pitchFamily="18" charset="0"/>
              </a:rPr>
              <a:t>Double cross :             6:2 </a:t>
            </a:r>
          </a:p>
          <a:p>
            <a:pPr marL="0" indent="0">
              <a:buNone/>
            </a:pPr>
            <a:r>
              <a:rPr lang="en-US" dirty="0">
                <a:latin typeface="Times New Roman" panose="02020603050405020304" pitchFamily="18" charset="0"/>
                <a:cs typeface="Times New Roman" panose="02020603050405020304" pitchFamily="18" charset="0"/>
              </a:rPr>
              <a:t>Three way cross:        6:2 </a:t>
            </a:r>
          </a:p>
          <a:p>
            <a:pPr marL="0" indent="0">
              <a:buNone/>
            </a:pPr>
            <a:r>
              <a:rPr lang="en-US" b="1" dirty="0">
                <a:latin typeface="Times New Roman" panose="02020603050405020304" pitchFamily="18" charset="0"/>
                <a:cs typeface="Times New Roman" panose="02020603050405020304" pitchFamily="18" charset="0"/>
              </a:rPr>
              <a:t>Non-synchronization of flowering: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Good seed set in seed parent can be achieved by chronological adjustment of pollen shedding and </a:t>
            </a:r>
            <a:r>
              <a:rPr lang="en-US" dirty="0" err="1">
                <a:latin typeface="Times New Roman" panose="02020603050405020304" pitchFamily="18" charset="0"/>
                <a:cs typeface="Times New Roman" panose="02020603050405020304" pitchFamily="18" charset="0"/>
              </a:rPr>
              <a:t>silking</a:t>
            </a:r>
            <a:r>
              <a:rPr lang="en-US" dirty="0">
                <a:latin typeface="Times New Roman" panose="02020603050405020304" pitchFamily="18" charset="0"/>
                <a:cs typeface="Times New Roman" panose="02020603050405020304" pitchFamily="18" charset="0"/>
              </a:rPr>
              <a:t> respectively.</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Prolongation of effective flowering period, planting design, efficient alteration of rows planting ratio, staggered planting are some of measures which are effectively used to ensure maximum synchronization and good seed set.</a:t>
            </a:r>
            <a:endParaRPr lang="en-IN"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6F36F67-B45C-45EB-916B-A253EB7D629C}"/>
              </a:ext>
            </a:extLst>
          </p:cNvPr>
          <p:cNvPicPr>
            <a:picLocks noChangeAspect="1"/>
          </p:cNvPicPr>
          <p:nvPr/>
        </p:nvPicPr>
        <p:blipFill rotWithShape="1">
          <a:blip r:embed="rId2"/>
          <a:srcRect l="1555" t="42612" r="2249" b="25223"/>
          <a:stretch/>
        </p:blipFill>
        <p:spPr>
          <a:xfrm>
            <a:off x="8427563" y="1823268"/>
            <a:ext cx="3544478" cy="3648175"/>
          </a:xfrm>
          <a:prstGeom prst="rect">
            <a:avLst/>
          </a:prstGeom>
        </p:spPr>
      </p:pic>
    </p:spTree>
    <p:extLst>
      <p:ext uri="{BB962C8B-B14F-4D97-AF65-F5344CB8AC3E}">
        <p14:creationId xmlns:p14="http://schemas.microsoft.com/office/powerpoint/2010/main" val="1146726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E61C8D-E33C-4685-9957-4D1FE372901C}"/>
              </a:ext>
            </a:extLst>
          </p:cNvPr>
          <p:cNvSpPr>
            <a:spLocks noGrp="1"/>
          </p:cNvSpPr>
          <p:nvPr>
            <p:ph idx="1"/>
          </p:nvPr>
        </p:nvSpPr>
        <p:spPr>
          <a:xfrm>
            <a:off x="578318" y="603216"/>
            <a:ext cx="10515600" cy="5951587"/>
          </a:xfrm>
        </p:spPr>
        <p:txBody>
          <a:bodyPr/>
          <a:lstStyle/>
          <a:p>
            <a:r>
              <a:rPr lang="en-US" b="1" dirty="0"/>
              <a:t>Genetic drift</a:t>
            </a:r>
            <a:r>
              <a:rPr lang="en-US" dirty="0"/>
              <a:t>: It is </a:t>
            </a:r>
            <a:r>
              <a:rPr lang="en-US" dirty="0" err="1"/>
              <a:t>recognised</a:t>
            </a:r>
            <a:r>
              <a:rPr lang="en-US" dirty="0"/>
              <a:t> as a important factor affecting quality of seed.</a:t>
            </a:r>
          </a:p>
          <a:p>
            <a:r>
              <a:rPr lang="en-US" dirty="0"/>
              <a:t>The danger of genetic change in respect of cross pollinated crops like maize is prominent.</a:t>
            </a:r>
          </a:p>
          <a:p>
            <a:r>
              <a:rPr lang="en-US" b="1" dirty="0" err="1"/>
              <a:t>Detasselling</a:t>
            </a:r>
            <a:r>
              <a:rPr lang="en-US" dirty="0"/>
              <a:t>: Removal of male inflorescence from the monoecious  crop. The time taken for shedding of pollen from the tassel in 1-2 days after emergence. Hence the tassel should be removed before the  shedding of pollen.</a:t>
            </a:r>
          </a:p>
          <a:p>
            <a:endParaRPr lang="en-IN" dirty="0"/>
          </a:p>
        </p:txBody>
      </p:sp>
    </p:spTree>
    <p:extLst>
      <p:ext uri="{BB962C8B-B14F-4D97-AF65-F5344CB8AC3E}">
        <p14:creationId xmlns:p14="http://schemas.microsoft.com/office/powerpoint/2010/main" val="1977800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60E0B-7DA1-4C7B-A06E-65D26AC987B5}"/>
              </a:ext>
            </a:extLst>
          </p:cNvPr>
          <p:cNvSpPr>
            <a:spLocks noGrp="1"/>
          </p:cNvSpPr>
          <p:nvPr>
            <p:ph type="title"/>
          </p:nvPr>
        </p:nvSpPr>
        <p:spPr/>
        <p:txBody>
          <a:bodyPr>
            <a:normAutofit/>
          </a:bodyPr>
          <a:lstStyle/>
          <a:p>
            <a:r>
              <a:rPr lang="en-US" dirty="0"/>
              <a:t>Technology for hybrid seed production</a:t>
            </a:r>
            <a:r>
              <a:rPr lang="en-IN" dirty="0"/>
              <a:t/>
            </a:r>
            <a:br>
              <a:rPr lang="en-IN" dirty="0"/>
            </a:br>
            <a:endParaRPr lang="en-IN" dirty="0"/>
          </a:p>
        </p:txBody>
      </p:sp>
      <p:sp>
        <p:nvSpPr>
          <p:cNvPr id="3" name="Content Placeholder 2">
            <a:extLst>
              <a:ext uri="{FF2B5EF4-FFF2-40B4-BE49-F238E27FC236}">
                <a16:creationId xmlns:a16="http://schemas.microsoft.com/office/drawing/2014/main" xmlns="" id="{B85B312C-7E24-45BF-97B1-A0562E92E1B7}"/>
              </a:ext>
            </a:extLst>
          </p:cNvPr>
          <p:cNvSpPr>
            <a:spLocks noGrp="1"/>
          </p:cNvSpPr>
          <p:nvPr>
            <p:ph idx="1"/>
          </p:nvPr>
        </p:nvSpPr>
        <p:spPr>
          <a:xfrm>
            <a:off x="838200" y="1440615"/>
            <a:ext cx="10515600" cy="4351338"/>
          </a:xfrm>
        </p:spPr>
        <p:txBody>
          <a:bodyPr>
            <a:normAutofit lnSpcReduction="10000"/>
          </a:bodyPr>
          <a:lstStyle/>
          <a:p>
            <a:r>
              <a:rPr lang="en-US" dirty="0"/>
              <a:t>Well drained seed production site </a:t>
            </a:r>
          </a:p>
          <a:p>
            <a:r>
              <a:rPr lang="en-US" dirty="0"/>
              <a:t> Disease, weed, pest free </a:t>
            </a:r>
          </a:p>
          <a:p>
            <a:r>
              <a:rPr lang="en-US" dirty="0"/>
              <a:t>Preferably the field where preceding crop was not maize to maintain the genetic purity</a:t>
            </a:r>
          </a:p>
          <a:p>
            <a:pPr marL="0" indent="0">
              <a:buNone/>
            </a:pPr>
            <a:endParaRPr lang="en-US" dirty="0"/>
          </a:p>
          <a:p>
            <a:pPr marL="0" indent="0">
              <a:buNone/>
            </a:pPr>
            <a:r>
              <a:rPr lang="en-IN" b="1" dirty="0"/>
              <a:t>Time of sowing</a:t>
            </a:r>
          </a:p>
          <a:p>
            <a:r>
              <a:rPr lang="en-US" dirty="0"/>
              <a:t>For most part of India First week of July (kharif) to avoid flowering during heavy rains (washing off the pollens) </a:t>
            </a:r>
          </a:p>
          <a:p>
            <a:r>
              <a:rPr lang="en-US" dirty="0"/>
              <a:t>First week of November for Rabi to avoid low temperature during flowering (killing anthers)</a:t>
            </a:r>
            <a:endParaRPr lang="en-IN" dirty="0"/>
          </a:p>
        </p:txBody>
      </p:sp>
    </p:spTree>
    <p:extLst>
      <p:ext uri="{BB962C8B-B14F-4D97-AF65-F5344CB8AC3E}">
        <p14:creationId xmlns:p14="http://schemas.microsoft.com/office/powerpoint/2010/main" val="3583260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8D0E6C-7961-4A9D-BE66-0F2877059286}"/>
              </a:ext>
            </a:extLst>
          </p:cNvPr>
          <p:cNvSpPr>
            <a:spLocks noGrp="1"/>
          </p:cNvSpPr>
          <p:nvPr>
            <p:ph type="title"/>
          </p:nvPr>
        </p:nvSpPr>
        <p:spPr/>
        <p:txBody>
          <a:bodyPr>
            <a:normAutofit/>
          </a:bodyPr>
          <a:lstStyle/>
          <a:p>
            <a:r>
              <a:rPr lang="en-IN" sz="3600" b="1" dirty="0"/>
              <a:t>Seed rate</a:t>
            </a:r>
          </a:p>
        </p:txBody>
      </p:sp>
      <p:sp>
        <p:nvSpPr>
          <p:cNvPr id="3" name="Content Placeholder 2">
            <a:extLst>
              <a:ext uri="{FF2B5EF4-FFF2-40B4-BE49-F238E27FC236}">
                <a16:creationId xmlns:a16="http://schemas.microsoft.com/office/drawing/2014/main" xmlns="" id="{B9511C36-C4B4-47B5-AC7A-9016A96EE5F2}"/>
              </a:ext>
            </a:extLst>
          </p:cNvPr>
          <p:cNvSpPr>
            <a:spLocks noGrp="1"/>
          </p:cNvSpPr>
          <p:nvPr>
            <p:ph idx="1"/>
          </p:nvPr>
        </p:nvSpPr>
        <p:spPr>
          <a:xfrm>
            <a:off x="838200" y="1583703"/>
            <a:ext cx="10515600" cy="4304502"/>
          </a:xfrm>
        </p:spPr>
        <p:txBody>
          <a:bodyPr>
            <a:normAutofit fontScale="62500" lnSpcReduction="20000"/>
          </a:bodyPr>
          <a:lstStyle/>
          <a:p>
            <a:pPr marL="0" indent="0">
              <a:buNone/>
            </a:pPr>
            <a:r>
              <a:rPr lang="en-IN" dirty="0"/>
              <a:t>Depends on </a:t>
            </a:r>
          </a:p>
          <a:p>
            <a:pPr>
              <a:buFont typeface="Wingdings" panose="05000000000000000000" pitchFamily="2" charset="2"/>
              <a:buChar char="ü"/>
            </a:pPr>
            <a:r>
              <a:rPr lang="en-IN" dirty="0"/>
              <a:t> Seed size/test weight of male and female seed. </a:t>
            </a:r>
          </a:p>
          <a:p>
            <a:pPr>
              <a:buFont typeface="Wingdings" panose="05000000000000000000" pitchFamily="2" charset="2"/>
              <a:buChar char="ü"/>
            </a:pPr>
            <a:r>
              <a:rPr lang="en-IN" dirty="0"/>
              <a:t> Plant type: In case of erect plant-higher seed rate. </a:t>
            </a:r>
          </a:p>
          <a:p>
            <a:pPr>
              <a:buFont typeface="Wingdings" panose="05000000000000000000" pitchFamily="2" charset="2"/>
              <a:buChar char="ü"/>
            </a:pPr>
            <a:r>
              <a:rPr lang="en-IN" dirty="0"/>
              <a:t>Male: female ratio- Optimum rate is 15 kg/ha for female and 10 kg/ha for male. </a:t>
            </a:r>
          </a:p>
          <a:p>
            <a:pPr>
              <a:buFont typeface="Wingdings" panose="05000000000000000000" pitchFamily="2" charset="2"/>
              <a:buChar char="ü"/>
            </a:pPr>
            <a:r>
              <a:rPr lang="en-IN" dirty="0"/>
              <a:t>Minimum germination per cent recommended-80 %. </a:t>
            </a:r>
          </a:p>
          <a:p>
            <a:pPr marL="0" indent="0">
              <a:buNone/>
            </a:pPr>
            <a:endParaRPr lang="en-IN" sz="3600" b="1" dirty="0"/>
          </a:p>
          <a:p>
            <a:pPr marL="0" indent="0">
              <a:buNone/>
            </a:pPr>
            <a:r>
              <a:rPr lang="en-IN" sz="3600" b="1" dirty="0"/>
              <a:t>Seed treatment: </a:t>
            </a:r>
          </a:p>
          <a:p>
            <a:pPr>
              <a:buFont typeface="Wingdings" panose="05000000000000000000" pitchFamily="2" charset="2"/>
              <a:buChar char="ü"/>
            </a:pPr>
            <a:r>
              <a:rPr lang="en-IN" dirty="0"/>
              <a:t>Necessary to protect the seeds from soil borne diseases and some insect pests.</a:t>
            </a:r>
          </a:p>
          <a:p>
            <a:pPr>
              <a:buFont typeface="Wingdings" panose="05000000000000000000" pitchFamily="2" charset="2"/>
              <a:buChar char="ü"/>
            </a:pPr>
            <a:r>
              <a:rPr lang="en-IN" dirty="0"/>
              <a:t> Bavistin +</a:t>
            </a:r>
            <a:r>
              <a:rPr lang="en-IN" dirty="0" err="1"/>
              <a:t>Captan</a:t>
            </a:r>
            <a:r>
              <a:rPr lang="en-IN" dirty="0"/>
              <a:t> in 1:1 ratio @ 2g/kg seed for TLB,BLSB (Banded leaf and sheath blight, Maydis leaf blight etc. </a:t>
            </a:r>
          </a:p>
          <a:p>
            <a:pPr>
              <a:buFont typeface="Wingdings" panose="05000000000000000000" pitchFamily="2" charset="2"/>
              <a:buChar char="ü"/>
            </a:pPr>
            <a:r>
              <a:rPr lang="en-IN" dirty="0" err="1"/>
              <a:t>Apran</a:t>
            </a:r>
            <a:r>
              <a:rPr lang="en-IN" dirty="0"/>
              <a:t> 35SD @4g/kg for brown strip </a:t>
            </a:r>
            <a:r>
              <a:rPr lang="en-IN" dirty="0" err="1"/>
              <a:t>downey</a:t>
            </a:r>
            <a:r>
              <a:rPr lang="en-IN" dirty="0"/>
              <a:t> mildew </a:t>
            </a:r>
          </a:p>
          <a:p>
            <a:pPr>
              <a:buFont typeface="Wingdings" panose="05000000000000000000" pitchFamily="2" charset="2"/>
              <a:buChar char="ü"/>
            </a:pPr>
            <a:r>
              <a:rPr lang="en-IN" dirty="0" err="1"/>
              <a:t>Captan</a:t>
            </a:r>
            <a:r>
              <a:rPr lang="en-IN" dirty="0"/>
              <a:t> 205g/kg for Pythium stalk rot </a:t>
            </a:r>
          </a:p>
          <a:p>
            <a:pPr>
              <a:buFont typeface="Wingdings" panose="05000000000000000000" pitchFamily="2" charset="2"/>
              <a:buChar char="ü"/>
            </a:pPr>
            <a:r>
              <a:rPr lang="en-IN" dirty="0"/>
              <a:t>Imidachlorpit@4g/kg or Fipronil @4ml/kg seed for termite and shoot fly.</a:t>
            </a:r>
          </a:p>
        </p:txBody>
      </p:sp>
    </p:spTree>
    <p:extLst>
      <p:ext uri="{BB962C8B-B14F-4D97-AF65-F5344CB8AC3E}">
        <p14:creationId xmlns:p14="http://schemas.microsoft.com/office/powerpoint/2010/main" val="448707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952D3-A957-4F69-B664-86D9C414D40A}"/>
              </a:ext>
            </a:extLst>
          </p:cNvPr>
          <p:cNvSpPr>
            <a:spLocks noGrp="1"/>
          </p:cNvSpPr>
          <p:nvPr>
            <p:ph type="title"/>
          </p:nvPr>
        </p:nvSpPr>
        <p:spPr/>
        <p:txBody>
          <a:bodyPr/>
          <a:lstStyle/>
          <a:p>
            <a:r>
              <a:rPr lang="en-IN" dirty="0"/>
              <a:t>Nutrient management</a:t>
            </a:r>
          </a:p>
        </p:txBody>
      </p:sp>
      <p:sp>
        <p:nvSpPr>
          <p:cNvPr id="3" name="Content Placeholder 2">
            <a:extLst>
              <a:ext uri="{FF2B5EF4-FFF2-40B4-BE49-F238E27FC236}">
                <a16:creationId xmlns:a16="http://schemas.microsoft.com/office/drawing/2014/main" xmlns="" id="{2A0D041F-B458-4F01-90D6-48AA0ADAD9B2}"/>
              </a:ext>
            </a:extLst>
          </p:cNvPr>
          <p:cNvSpPr>
            <a:spLocks noGrp="1"/>
          </p:cNvSpPr>
          <p:nvPr>
            <p:ph idx="1"/>
          </p:nvPr>
        </p:nvSpPr>
        <p:spPr/>
        <p:txBody>
          <a:bodyPr/>
          <a:lstStyle/>
          <a:p>
            <a:pPr>
              <a:buFont typeface="Wingdings" panose="05000000000000000000" pitchFamily="2" charset="2"/>
              <a:buChar char="ü"/>
            </a:pPr>
            <a:r>
              <a:rPr lang="en-IN" dirty="0" err="1"/>
              <a:t>Inbreds</a:t>
            </a:r>
            <a:r>
              <a:rPr lang="en-IN" dirty="0"/>
              <a:t> requires high fertility as compared to hybrids  FYM@15t/ha 15 days prior to seeding. </a:t>
            </a:r>
          </a:p>
          <a:p>
            <a:pPr>
              <a:buFont typeface="Wingdings" panose="05000000000000000000" pitchFamily="2" charset="2"/>
              <a:buChar char="ü"/>
            </a:pPr>
            <a:r>
              <a:rPr lang="en-IN" dirty="0"/>
              <a:t>Fertilizer: 180-200 kg-N 80 kg P2O5 80 kg K2O 25 kg/ha ZnSo4 Full dose of phosphorus, potash, Zinc and 10 % N applied as a basal dose. </a:t>
            </a:r>
          </a:p>
          <a:p>
            <a:pPr>
              <a:buFont typeface="Wingdings" panose="05000000000000000000" pitchFamily="2" charset="2"/>
              <a:buChar char="ü"/>
            </a:pPr>
            <a:r>
              <a:rPr lang="en-IN" dirty="0"/>
              <a:t>Remaining fertilizers given in the split doses: 1. 20 % N ,at 4 leaf stage 2. 30 % N at 8 leaf stage ,3. 30 % N at flowering stage, 4. 10 % N at grain filling stage.</a:t>
            </a:r>
          </a:p>
        </p:txBody>
      </p:sp>
    </p:spTree>
    <p:extLst>
      <p:ext uri="{BB962C8B-B14F-4D97-AF65-F5344CB8AC3E}">
        <p14:creationId xmlns:p14="http://schemas.microsoft.com/office/powerpoint/2010/main" val="63252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184019A-B5C1-4C40-8A00-5127A37F1AA1}"/>
              </a:ext>
            </a:extLst>
          </p:cNvPr>
          <p:cNvSpPr>
            <a:spLocks noGrp="1"/>
          </p:cNvSpPr>
          <p:nvPr>
            <p:ph idx="1"/>
          </p:nvPr>
        </p:nvSpPr>
        <p:spPr>
          <a:xfrm>
            <a:off x="539015" y="914400"/>
            <a:ext cx="10814785" cy="5262563"/>
          </a:xfrm>
        </p:spPr>
        <p:txBody>
          <a:bodyPr>
            <a:normAutofit lnSpcReduction="10000"/>
          </a:bodyPr>
          <a:lstStyle/>
          <a:p>
            <a:pPr>
              <a:buFont typeface="Wingdings" panose="05000000000000000000" pitchFamily="2" charset="2"/>
              <a:buChar char="q"/>
            </a:pPr>
            <a:r>
              <a:rPr lang="en-IN" b="1" dirty="0"/>
              <a:t>Major weeds</a:t>
            </a:r>
            <a:r>
              <a:rPr lang="en-IN" dirty="0"/>
              <a:t>: </a:t>
            </a:r>
            <a:r>
              <a:rPr lang="en-IN" dirty="0" err="1"/>
              <a:t>Cynodon</a:t>
            </a:r>
            <a:r>
              <a:rPr lang="en-IN" dirty="0"/>
              <a:t> </a:t>
            </a:r>
            <a:r>
              <a:rPr lang="en-IN" dirty="0" err="1"/>
              <a:t>Dactyloctenium</a:t>
            </a:r>
            <a:r>
              <a:rPr lang="en-IN" dirty="0"/>
              <a:t> Echinocloa  </a:t>
            </a:r>
            <a:r>
              <a:rPr lang="en-US" dirty="0" err="1"/>
              <a:t>Cyperus</a:t>
            </a:r>
            <a:r>
              <a:rPr lang="en-US" dirty="0"/>
              <a:t> Amaranthus Chenopodium Parthenium </a:t>
            </a:r>
            <a:r>
              <a:rPr lang="en-US" dirty="0" err="1"/>
              <a:t>Trianthema</a:t>
            </a:r>
            <a:endParaRPr lang="en-IN" dirty="0"/>
          </a:p>
          <a:p>
            <a:pPr marL="0" indent="0">
              <a:buNone/>
            </a:pPr>
            <a:r>
              <a:rPr lang="en-IN" dirty="0"/>
              <a:t>  Control measures: </a:t>
            </a:r>
          </a:p>
          <a:p>
            <a:pPr marL="0" indent="0">
              <a:buNone/>
            </a:pPr>
            <a:r>
              <a:rPr lang="en-IN" b="1" dirty="0" err="1"/>
              <a:t>Atrazin</a:t>
            </a:r>
            <a:r>
              <a:rPr lang="en-IN" b="1" dirty="0"/>
              <a:t> and simazine</a:t>
            </a:r>
            <a:r>
              <a:rPr lang="en-IN" dirty="0"/>
              <a:t>: Broad spectrum pre-emergent herbicide. @1-1.5kg </a:t>
            </a:r>
            <a:r>
              <a:rPr lang="en-IN" dirty="0" err="1"/>
              <a:t>a.i</a:t>
            </a:r>
            <a:r>
              <a:rPr lang="en-IN" dirty="0"/>
              <a:t>/ha </a:t>
            </a:r>
          </a:p>
          <a:p>
            <a:pPr marL="0" indent="0">
              <a:buNone/>
            </a:pPr>
            <a:r>
              <a:rPr lang="en-IN" dirty="0"/>
              <a:t>Manual weeding</a:t>
            </a:r>
          </a:p>
          <a:p>
            <a:pPr>
              <a:buFont typeface="Wingdings" panose="05000000000000000000" pitchFamily="2" charset="2"/>
              <a:buChar char="q"/>
            </a:pPr>
            <a:endParaRPr lang="en-IN" dirty="0"/>
          </a:p>
          <a:p>
            <a:pPr>
              <a:buFont typeface="Wingdings" panose="05000000000000000000" pitchFamily="2" charset="2"/>
              <a:buChar char="q"/>
            </a:pPr>
            <a:r>
              <a:rPr lang="en-IN" b="1" dirty="0"/>
              <a:t>Major pest</a:t>
            </a:r>
            <a:r>
              <a:rPr lang="en-IN" dirty="0"/>
              <a:t>: Stem borer </a:t>
            </a:r>
          </a:p>
          <a:p>
            <a:pPr marL="0" indent="0">
              <a:buNone/>
            </a:pPr>
            <a:r>
              <a:rPr lang="en-IN" dirty="0"/>
              <a:t>    Control measures: </a:t>
            </a:r>
          </a:p>
          <a:p>
            <a:pPr marL="0" indent="0">
              <a:buNone/>
            </a:pPr>
            <a:r>
              <a:rPr lang="en-IN" dirty="0"/>
              <a:t>1-2 spray of </a:t>
            </a:r>
            <a:r>
              <a:rPr lang="en-IN" dirty="0" err="1"/>
              <a:t>Carboryl</a:t>
            </a:r>
            <a:r>
              <a:rPr lang="en-IN" dirty="0"/>
              <a:t> or </a:t>
            </a:r>
            <a:r>
              <a:rPr lang="en-IN" dirty="0" err="1"/>
              <a:t>Endosulphan</a:t>
            </a:r>
            <a:r>
              <a:rPr lang="en-IN" dirty="0"/>
              <a:t> after 10 days and 20 days of germination First spray: 500 gm </a:t>
            </a:r>
            <a:r>
              <a:rPr lang="en-IN" dirty="0" err="1"/>
              <a:t>Carbotyl</a:t>
            </a:r>
            <a:r>
              <a:rPr lang="en-IN" dirty="0"/>
              <a:t> or 625 ml of </a:t>
            </a:r>
            <a:r>
              <a:rPr lang="en-IN" dirty="0" err="1"/>
              <a:t>Endosulfan</a:t>
            </a:r>
            <a:r>
              <a:rPr lang="en-IN" dirty="0"/>
              <a:t> (35 EC) Second spray: 750 gm </a:t>
            </a:r>
            <a:r>
              <a:rPr lang="en-IN" dirty="0" err="1"/>
              <a:t>Carboryl</a:t>
            </a:r>
            <a:r>
              <a:rPr lang="en-IN" dirty="0"/>
              <a:t> or 900 ml </a:t>
            </a:r>
            <a:r>
              <a:rPr lang="en-IN" dirty="0" err="1"/>
              <a:t>Endosulfan</a:t>
            </a:r>
            <a:r>
              <a:rPr lang="en-IN" dirty="0"/>
              <a:t> (35 EC</a:t>
            </a:r>
          </a:p>
        </p:txBody>
      </p:sp>
    </p:spTree>
    <p:extLst>
      <p:ext uri="{BB962C8B-B14F-4D97-AF65-F5344CB8AC3E}">
        <p14:creationId xmlns:p14="http://schemas.microsoft.com/office/powerpoint/2010/main" val="3095426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6077EF-8F3E-4488-B7C2-39F913220598}"/>
              </a:ext>
            </a:extLst>
          </p:cNvPr>
          <p:cNvSpPr>
            <a:spLocks noGrp="1"/>
          </p:cNvSpPr>
          <p:nvPr>
            <p:ph idx="1"/>
          </p:nvPr>
        </p:nvSpPr>
        <p:spPr>
          <a:xfrm>
            <a:off x="697584" y="801278"/>
            <a:ext cx="10656216" cy="5375685"/>
          </a:xfrm>
        </p:spPr>
        <p:txBody>
          <a:bodyPr>
            <a:normAutofit lnSpcReduction="10000"/>
          </a:bodyPr>
          <a:lstStyle/>
          <a:p>
            <a:pPr>
              <a:buFont typeface="Wingdings" panose="05000000000000000000" pitchFamily="2" charset="2"/>
              <a:buChar char="ü"/>
            </a:pPr>
            <a:r>
              <a:rPr lang="en-IN" dirty="0"/>
              <a:t>Estimated loss due to major diseases of maize in India : 13.2 % out of which foliar Diseases (5 %), stalk rots, root rots, ear rots (5 %). </a:t>
            </a:r>
          </a:p>
          <a:p>
            <a:pPr marL="0" indent="0">
              <a:buNone/>
            </a:pPr>
            <a:r>
              <a:rPr lang="en-IN" b="1" dirty="0"/>
              <a:t>Major diseases</a:t>
            </a:r>
            <a:r>
              <a:rPr lang="en-IN" dirty="0"/>
              <a:t>: </a:t>
            </a:r>
          </a:p>
          <a:p>
            <a:pPr>
              <a:buFont typeface="Wingdings" panose="05000000000000000000" pitchFamily="2" charset="2"/>
              <a:buChar char="ü"/>
            </a:pPr>
            <a:r>
              <a:rPr lang="en-IN" dirty="0" err="1"/>
              <a:t>Turcicum</a:t>
            </a:r>
            <a:r>
              <a:rPr lang="en-IN" dirty="0"/>
              <a:t> leaf blight : Zineb/</a:t>
            </a:r>
            <a:r>
              <a:rPr lang="en-IN" dirty="0" err="1"/>
              <a:t>Maneb</a:t>
            </a:r>
            <a:r>
              <a:rPr lang="en-IN" dirty="0"/>
              <a:t> @ 2.5-4 gm/l at 8-10 days interval. </a:t>
            </a:r>
          </a:p>
          <a:p>
            <a:pPr>
              <a:buFont typeface="Wingdings" panose="05000000000000000000" pitchFamily="2" charset="2"/>
              <a:buChar char="ü"/>
            </a:pPr>
            <a:r>
              <a:rPr lang="en-IN" dirty="0"/>
              <a:t>Maydis leaf blight: </a:t>
            </a:r>
            <a:r>
              <a:rPr lang="en-IN" dirty="0" err="1"/>
              <a:t>Dithane</a:t>
            </a:r>
            <a:r>
              <a:rPr lang="en-IN" dirty="0"/>
              <a:t> M-45/Zineb @2gm/l of water (2-4 application) </a:t>
            </a:r>
          </a:p>
          <a:p>
            <a:pPr>
              <a:buFont typeface="Wingdings" panose="05000000000000000000" pitchFamily="2" charset="2"/>
              <a:buChar char="ü"/>
            </a:pPr>
            <a:r>
              <a:rPr lang="en-IN" dirty="0"/>
              <a:t> </a:t>
            </a:r>
            <a:r>
              <a:rPr lang="en-IN" dirty="0" err="1"/>
              <a:t>Polysora</a:t>
            </a:r>
            <a:r>
              <a:rPr lang="en-IN" dirty="0"/>
              <a:t> rust: 3 sprays of </a:t>
            </a:r>
            <a:r>
              <a:rPr lang="en-IN" dirty="0" err="1"/>
              <a:t>Dithane</a:t>
            </a:r>
            <a:r>
              <a:rPr lang="en-IN" dirty="0"/>
              <a:t> M-45 @2-2.5 gm/l</a:t>
            </a:r>
          </a:p>
          <a:p>
            <a:pPr>
              <a:buFont typeface="Wingdings" panose="05000000000000000000" pitchFamily="2" charset="2"/>
              <a:buChar char="ü"/>
            </a:pPr>
            <a:r>
              <a:rPr lang="en-IN" dirty="0"/>
              <a:t> Banded leaf and sheath blight: Seed treatment of peat based formulation of Pseudomonas </a:t>
            </a:r>
            <a:r>
              <a:rPr lang="en-IN" dirty="0" err="1"/>
              <a:t>fliorescence</a:t>
            </a:r>
            <a:r>
              <a:rPr lang="en-IN" dirty="0"/>
              <a:t> @16g/kg.</a:t>
            </a:r>
          </a:p>
          <a:p>
            <a:pPr marL="0" indent="0">
              <a:buNone/>
            </a:pPr>
            <a:r>
              <a:rPr lang="en-IN" b="1" dirty="0"/>
              <a:t>Earthing up</a:t>
            </a:r>
          </a:p>
          <a:p>
            <a:pPr marL="0" indent="0">
              <a:buNone/>
            </a:pPr>
            <a:r>
              <a:rPr lang="en-US" dirty="0"/>
              <a:t>During earthing up 3rd split of N should be applied followed by </a:t>
            </a:r>
            <a:r>
              <a:rPr lang="en-US" dirty="0" err="1"/>
              <a:t>hoing</a:t>
            </a:r>
            <a:r>
              <a:rPr lang="en-US" dirty="0"/>
              <a:t>.  It should be done before tasseling stage to save crop from lodging.</a:t>
            </a:r>
            <a:endParaRPr lang="en-IN" dirty="0"/>
          </a:p>
        </p:txBody>
      </p:sp>
    </p:spTree>
    <p:extLst>
      <p:ext uri="{BB962C8B-B14F-4D97-AF65-F5344CB8AC3E}">
        <p14:creationId xmlns:p14="http://schemas.microsoft.com/office/powerpoint/2010/main" val="151762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A3AB5AA-8B37-4963-BAAB-EBE3E3F636CC}"/>
              </a:ext>
            </a:extLst>
          </p:cNvPr>
          <p:cNvSpPr>
            <a:spLocks noGrp="1"/>
          </p:cNvSpPr>
          <p:nvPr>
            <p:ph type="title"/>
          </p:nvPr>
        </p:nvSpPr>
        <p:spPr/>
        <p:txBody>
          <a:bodyPr/>
          <a:lstStyle/>
          <a:p>
            <a:r>
              <a:rPr lang="en-IN" dirty="0">
                <a:latin typeface="Times New Roman" panose="02020603050405020304" pitchFamily="18" charset="0"/>
                <a:cs typeface="Times New Roman" panose="02020603050405020304" pitchFamily="18" charset="0"/>
              </a:rPr>
              <a:t>General description</a:t>
            </a:r>
          </a:p>
        </p:txBody>
      </p:sp>
      <p:sp>
        <p:nvSpPr>
          <p:cNvPr id="3" name="Content Placeholder 2">
            <a:extLst>
              <a:ext uri="{FF2B5EF4-FFF2-40B4-BE49-F238E27FC236}">
                <a16:creationId xmlns:a16="http://schemas.microsoft.com/office/drawing/2014/main" xmlns="" id="{963B07C9-0857-41E3-8E11-FD5EA5D8EB2C}"/>
              </a:ext>
            </a:extLst>
          </p:cNvPr>
          <p:cNvSpPr>
            <a:spLocks noGrp="1"/>
          </p:cNvSpPr>
          <p:nvPr>
            <p:ph idx="4294967295"/>
          </p:nvPr>
        </p:nvSpPr>
        <p:spPr>
          <a:xfrm>
            <a:off x="0" y="1758950"/>
            <a:ext cx="9875838" cy="4351338"/>
          </a:xfrm>
        </p:spPr>
        <p:txBody>
          <a:bodyPr>
            <a:normAutofit lnSpcReduction="10000"/>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Scientific name: </a:t>
            </a:r>
            <a:r>
              <a:rPr lang="en-US" dirty="0" err="1">
                <a:latin typeface="Times New Roman" panose="02020603050405020304" pitchFamily="18" charset="0"/>
                <a:cs typeface="Times New Roman" panose="02020603050405020304" pitchFamily="18" charset="0"/>
              </a:rPr>
              <a:t>Zea</a:t>
            </a:r>
            <a:r>
              <a:rPr lang="en-US" dirty="0">
                <a:latin typeface="Times New Roman" panose="02020603050405020304" pitchFamily="18" charset="0"/>
                <a:cs typeface="Times New Roman" panose="02020603050405020304" pitchFamily="18" charset="0"/>
              </a:rPr>
              <a:t> mays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Family: </a:t>
            </a:r>
            <a:r>
              <a:rPr lang="en-US" dirty="0" err="1">
                <a:latin typeface="Times New Roman" panose="02020603050405020304" pitchFamily="18" charset="0"/>
                <a:cs typeface="Times New Roman" panose="02020603050405020304" pitchFamily="18" charset="0"/>
              </a:rPr>
              <a:t>Poaceae</a:t>
            </a: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Chromosome no.:2n=2x=20</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Centre of origin: South </a:t>
            </a:r>
            <a:r>
              <a:rPr lang="en-US" dirty="0" err="1">
                <a:latin typeface="Times New Roman" panose="02020603050405020304" pitchFamily="18" charset="0"/>
                <a:cs typeface="Times New Roman" panose="02020603050405020304" pitchFamily="18" charset="0"/>
              </a:rPr>
              <a:t>america</a:t>
            </a:r>
            <a:r>
              <a:rPr lang="en-US" dirty="0">
                <a:latin typeface="Times New Roman" panose="02020603050405020304" pitchFamily="18" charset="0"/>
                <a:cs typeface="Times New Roman" panose="02020603050405020304" pitchFamily="18" charset="0"/>
              </a:rPr>
              <a:t> and central </a:t>
            </a:r>
            <a:r>
              <a:rPr lang="en-US" dirty="0" err="1">
                <a:latin typeface="Times New Roman" panose="02020603050405020304" pitchFamily="18" charset="0"/>
                <a:cs typeface="Times New Roman" panose="02020603050405020304" pitchFamily="18" charset="0"/>
              </a:rPr>
              <a:t>mexico</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WILD PROGENATORS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It has two close relatives,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Gama grass </a:t>
            </a:r>
            <a:r>
              <a:rPr lang="en-US" b="1" dirty="0" err="1">
                <a:latin typeface="Times New Roman" panose="02020603050405020304" pitchFamily="18" charset="0"/>
                <a:cs typeface="Times New Roman" panose="02020603050405020304" pitchFamily="18" charset="0"/>
              </a:rPr>
              <a:t>tripsacum</a:t>
            </a:r>
            <a:r>
              <a:rPr lang="en-US" dirty="0">
                <a:latin typeface="Times New Roman" panose="02020603050405020304" pitchFamily="18" charset="0"/>
                <a:cs typeface="Times New Roman" panose="02020603050405020304" pitchFamily="18" charset="0"/>
              </a:rPr>
              <a:t>;(2n=36;72) and </a:t>
            </a:r>
            <a:r>
              <a:rPr lang="en-US" b="1" dirty="0">
                <a:latin typeface="Times New Roman" panose="02020603050405020304" pitchFamily="18" charset="0"/>
                <a:cs typeface="Times New Roman" panose="02020603050405020304" pitchFamily="18" charset="0"/>
              </a:rPr>
              <a:t>teosinte</a:t>
            </a:r>
            <a:r>
              <a:rPr lang="en-US" dirty="0">
                <a:latin typeface="Times New Roman" panose="02020603050405020304" pitchFamily="18" charset="0"/>
                <a:cs typeface="Times New Roman" panose="02020603050405020304" pitchFamily="18" charset="0"/>
              </a:rPr>
              <a:t> ( 2n=20 ).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Teosinte is the closest relative of maize and crosses readily with it</a:t>
            </a:r>
            <a:endParaRPr lang="en-IN"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E41E3B1D-86B9-4A5A-B54B-ADF0E88FAD19}"/>
              </a:ext>
            </a:extLst>
          </p:cNvPr>
          <p:cNvPicPr>
            <a:picLocks noChangeAspect="1"/>
          </p:cNvPicPr>
          <p:nvPr/>
        </p:nvPicPr>
        <p:blipFill>
          <a:blip r:embed="rId2"/>
          <a:stretch>
            <a:fillRect/>
          </a:stretch>
        </p:blipFill>
        <p:spPr>
          <a:xfrm>
            <a:off x="8832813" y="1230711"/>
            <a:ext cx="3359187" cy="3334801"/>
          </a:xfrm>
          <a:prstGeom prst="rect">
            <a:avLst/>
          </a:prstGeom>
        </p:spPr>
      </p:pic>
    </p:spTree>
    <p:extLst>
      <p:ext uri="{BB962C8B-B14F-4D97-AF65-F5344CB8AC3E}">
        <p14:creationId xmlns:p14="http://schemas.microsoft.com/office/powerpoint/2010/main" val="3955900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ABF8B4-9C13-48A3-B4AD-D4FC2B3DE9FD}"/>
              </a:ext>
            </a:extLst>
          </p:cNvPr>
          <p:cNvSpPr>
            <a:spLocks noGrp="1"/>
          </p:cNvSpPr>
          <p:nvPr>
            <p:ph idx="1"/>
          </p:nvPr>
        </p:nvSpPr>
        <p:spPr>
          <a:xfrm>
            <a:off x="703447" y="709094"/>
            <a:ext cx="10515600" cy="5633954"/>
          </a:xfrm>
        </p:spPr>
        <p:txBody>
          <a:bodyPr>
            <a:normAutofit/>
          </a:bodyPr>
          <a:lstStyle/>
          <a:p>
            <a:pPr marL="0" indent="0">
              <a:buNone/>
            </a:pPr>
            <a:r>
              <a:rPr lang="en-US" sz="3200" b="1" dirty="0"/>
              <a:t>Rouging</a:t>
            </a:r>
            <a:r>
              <a:rPr lang="en-US" dirty="0"/>
              <a:t>: Removing unwanted and off plants.</a:t>
            </a:r>
          </a:p>
          <a:p>
            <a:pPr>
              <a:buFont typeface="Wingdings" panose="05000000000000000000" pitchFamily="2" charset="2"/>
              <a:buChar char="Ø"/>
            </a:pPr>
            <a:r>
              <a:rPr lang="en-US" dirty="0"/>
              <a:t>Should be conducted before genetic or physical contamination.</a:t>
            </a:r>
          </a:p>
          <a:p>
            <a:pPr>
              <a:buFont typeface="Wingdings" panose="05000000000000000000" pitchFamily="2" charset="2"/>
              <a:buChar char="Ø"/>
            </a:pPr>
            <a:r>
              <a:rPr lang="en-US" dirty="0"/>
              <a:t>Rogue volunteer plants.</a:t>
            </a:r>
          </a:p>
          <a:p>
            <a:pPr>
              <a:buFont typeface="Wingdings" panose="05000000000000000000" pitchFamily="2" charset="2"/>
              <a:buChar char="Ø"/>
            </a:pPr>
            <a:r>
              <a:rPr lang="en-US" dirty="0" err="1"/>
              <a:t>Roguing</a:t>
            </a:r>
            <a:r>
              <a:rPr lang="en-US" dirty="0"/>
              <a:t> on male plants must be complete before pollen shedding begins.</a:t>
            </a:r>
          </a:p>
          <a:p>
            <a:pPr>
              <a:buFont typeface="Wingdings" panose="05000000000000000000" pitchFamily="2" charset="2"/>
              <a:buChar char="Ø"/>
            </a:pPr>
            <a:r>
              <a:rPr lang="en-US" dirty="0" err="1"/>
              <a:t>Roguing</a:t>
            </a:r>
            <a:r>
              <a:rPr lang="en-US" dirty="0"/>
              <a:t> on female plants should be complete soon after silk-emergence.</a:t>
            </a:r>
          </a:p>
          <a:p>
            <a:pPr marL="0" indent="0">
              <a:buNone/>
            </a:pPr>
            <a:r>
              <a:rPr lang="en-US" b="1" dirty="0"/>
              <a:t>Mechanical admixtures</a:t>
            </a:r>
            <a:r>
              <a:rPr lang="en-US" dirty="0"/>
              <a:t>: These can be avoided taking due precaution at harvesting, seed setting, bagging and storing operations etc.</a:t>
            </a:r>
          </a:p>
          <a:p>
            <a:pPr marL="514350" lvl="0" indent="-514350">
              <a:buFont typeface="Arial" panose="020B0604020202020204" pitchFamily="34" charset="0"/>
              <a:buAutoNum type="arabicPeriod"/>
            </a:pPr>
            <a:r>
              <a:rPr lang="en-IN" b="1" dirty="0"/>
              <a:t>Stages of crop inspection:-</a:t>
            </a:r>
            <a:r>
              <a:rPr lang="en-US" dirty="0">
                <a:solidFill>
                  <a:prstClr val="black"/>
                </a:solidFill>
              </a:rPr>
              <a:t>At the time of sowing 2. During pre flowering/ vegetative stage. 3. During flowering 4. During post flowering and pre-harvest stage 5. Harvesting time.</a:t>
            </a:r>
          </a:p>
          <a:p>
            <a:pPr marL="0" indent="0">
              <a:buNone/>
            </a:pPr>
            <a:endParaRPr lang="en-US" dirty="0"/>
          </a:p>
          <a:p>
            <a:pPr marL="0" indent="0">
              <a:buNone/>
            </a:pPr>
            <a:endParaRPr lang="en-US" dirty="0"/>
          </a:p>
          <a:p>
            <a:endParaRPr lang="en-US" dirty="0"/>
          </a:p>
          <a:p>
            <a:endParaRPr lang="en-IN" dirty="0"/>
          </a:p>
        </p:txBody>
      </p:sp>
    </p:spTree>
    <p:extLst>
      <p:ext uri="{BB962C8B-B14F-4D97-AF65-F5344CB8AC3E}">
        <p14:creationId xmlns:p14="http://schemas.microsoft.com/office/powerpoint/2010/main" val="100261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810C67B-9ED4-4A6C-AF17-154FB70B79D6}"/>
              </a:ext>
            </a:extLst>
          </p:cNvPr>
          <p:cNvSpPr>
            <a:spLocks noGrp="1"/>
          </p:cNvSpPr>
          <p:nvPr>
            <p:ph idx="1"/>
          </p:nvPr>
        </p:nvSpPr>
        <p:spPr>
          <a:xfrm>
            <a:off x="443874" y="175673"/>
            <a:ext cx="11301923" cy="5561294"/>
          </a:xfrm>
        </p:spPr>
        <p:txBody>
          <a:bodyPr>
            <a:normAutofit/>
          </a:bodyPr>
          <a:lstStyle/>
          <a:p>
            <a:pPr marL="0" indent="0">
              <a:buNone/>
            </a:pPr>
            <a:r>
              <a:rPr lang="en-US" sz="3200" b="1" dirty="0"/>
              <a:t>Field standard for </a:t>
            </a:r>
            <a:r>
              <a:rPr lang="en-US" sz="3200" b="1" dirty="0" err="1"/>
              <a:t>synthetic,composite</a:t>
            </a:r>
            <a:r>
              <a:rPr lang="en-US" sz="3200" b="1" dirty="0"/>
              <a:t> and open pollinated variety</a:t>
            </a:r>
          </a:p>
          <a:p>
            <a:pPr marL="0" indent="0">
              <a:buNone/>
            </a:pPr>
            <a:endParaRPr lang="en-US" dirty="0"/>
          </a:p>
          <a:p>
            <a:pPr marL="0" indent="0">
              <a:buNone/>
            </a:pPr>
            <a:endParaRPr lang="en-US" dirty="0"/>
          </a:p>
        </p:txBody>
      </p:sp>
      <p:pic>
        <p:nvPicPr>
          <p:cNvPr id="2" name="Picture 1">
            <a:extLst>
              <a:ext uri="{FF2B5EF4-FFF2-40B4-BE49-F238E27FC236}">
                <a16:creationId xmlns:a16="http://schemas.microsoft.com/office/drawing/2014/main" xmlns="" id="{5A608DAA-7A6C-4F7D-82F6-4479D93F4C0F}"/>
              </a:ext>
            </a:extLst>
          </p:cNvPr>
          <p:cNvPicPr>
            <a:picLocks noChangeAspect="1"/>
          </p:cNvPicPr>
          <p:nvPr/>
        </p:nvPicPr>
        <p:blipFill rotWithShape="1">
          <a:blip r:embed="rId2"/>
          <a:srcRect l="-12" t="33692" r="-2497" b="39498"/>
          <a:stretch/>
        </p:blipFill>
        <p:spPr>
          <a:xfrm>
            <a:off x="612741" y="1060881"/>
            <a:ext cx="10074923" cy="5621447"/>
          </a:xfrm>
          <a:prstGeom prst="rect">
            <a:avLst/>
          </a:prstGeom>
        </p:spPr>
      </p:pic>
    </p:spTree>
    <p:extLst>
      <p:ext uri="{BB962C8B-B14F-4D97-AF65-F5344CB8AC3E}">
        <p14:creationId xmlns:p14="http://schemas.microsoft.com/office/powerpoint/2010/main" val="3200643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74261F-0A2D-463D-8F7E-C4415F201817}"/>
              </a:ext>
            </a:extLst>
          </p:cNvPr>
          <p:cNvSpPr>
            <a:spLocks noGrp="1"/>
          </p:cNvSpPr>
          <p:nvPr>
            <p:ph type="title"/>
          </p:nvPr>
        </p:nvSpPr>
        <p:spPr/>
        <p:txBody>
          <a:bodyPr/>
          <a:lstStyle/>
          <a:p>
            <a:r>
              <a:rPr lang="en-IN" dirty="0"/>
              <a:t>Seed standard</a:t>
            </a:r>
          </a:p>
        </p:txBody>
      </p:sp>
      <p:pic>
        <p:nvPicPr>
          <p:cNvPr id="4" name="Content Placeholder 3">
            <a:extLst>
              <a:ext uri="{FF2B5EF4-FFF2-40B4-BE49-F238E27FC236}">
                <a16:creationId xmlns:a16="http://schemas.microsoft.com/office/drawing/2014/main" xmlns="" id="{DA83D70D-B11E-4742-A80C-1A33381481B0}"/>
              </a:ext>
            </a:extLst>
          </p:cNvPr>
          <p:cNvPicPr>
            <a:picLocks noGrp="1" noChangeAspect="1"/>
          </p:cNvPicPr>
          <p:nvPr>
            <p:ph idx="1"/>
          </p:nvPr>
        </p:nvPicPr>
        <p:blipFill rotWithShape="1">
          <a:blip r:embed="rId2"/>
          <a:srcRect l="1340" t="59866" b="16520"/>
          <a:stretch/>
        </p:blipFill>
        <p:spPr>
          <a:xfrm>
            <a:off x="838200" y="1690688"/>
            <a:ext cx="10257148" cy="4710112"/>
          </a:xfrm>
          <a:prstGeom prst="rect">
            <a:avLst/>
          </a:prstGeom>
        </p:spPr>
      </p:pic>
    </p:spTree>
    <p:extLst>
      <p:ext uri="{BB962C8B-B14F-4D97-AF65-F5344CB8AC3E}">
        <p14:creationId xmlns:p14="http://schemas.microsoft.com/office/powerpoint/2010/main" val="4159353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E7FA710-E38E-40D0-B66C-F9C0BA266EC7}"/>
              </a:ext>
            </a:extLst>
          </p:cNvPr>
          <p:cNvSpPr>
            <a:spLocks noGrp="1"/>
          </p:cNvSpPr>
          <p:nvPr>
            <p:ph idx="1"/>
          </p:nvPr>
        </p:nvSpPr>
        <p:spPr>
          <a:xfrm>
            <a:off x="556181" y="395927"/>
            <a:ext cx="7758260" cy="6372518"/>
          </a:xfrm>
        </p:spPr>
        <p:txBody>
          <a:bodyPr>
            <a:normAutofit fontScale="70000" lnSpcReduction="20000"/>
          </a:bodyPr>
          <a:lstStyle/>
          <a:p>
            <a:pPr marL="0" indent="0">
              <a:buNone/>
            </a:pPr>
            <a:endParaRPr lang="en-US" dirty="0"/>
          </a:p>
          <a:p>
            <a:pPr marL="0" indent="0">
              <a:buNone/>
            </a:pPr>
            <a:r>
              <a:rPr lang="en-US" sz="3000" b="1" dirty="0"/>
              <a:t>Physiological maturity of the crop</a:t>
            </a:r>
            <a:r>
              <a:rPr lang="en-US" dirty="0"/>
              <a:t>: The crop should be harvested at proper stage of maturity to minimize qualitative &amp;quantitative losses. The symptoms of physiological maturity are the degeneration, formation of </a:t>
            </a:r>
            <a:r>
              <a:rPr lang="en-US" dirty="0" err="1"/>
              <a:t>dunken</a:t>
            </a:r>
            <a:r>
              <a:rPr lang="en-US" dirty="0"/>
              <a:t> layer, moisture content of seed 35% and cob sheath turn straw yellow </a:t>
            </a:r>
            <a:r>
              <a:rPr lang="en-US" dirty="0" err="1"/>
              <a:t>colour</a:t>
            </a:r>
            <a:r>
              <a:rPr lang="en-US" dirty="0"/>
              <a:t>.</a:t>
            </a:r>
          </a:p>
          <a:p>
            <a:pPr marL="0" indent="0">
              <a:buNone/>
            </a:pPr>
            <a:endParaRPr lang="en-IN" b="1" dirty="0"/>
          </a:p>
          <a:p>
            <a:pPr marL="0" indent="0">
              <a:buNone/>
            </a:pPr>
            <a:r>
              <a:rPr lang="en-IN" b="1" dirty="0"/>
              <a:t>Harvesting</a:t>
            </a:r>
            <a:endParaRPr lang="en-US" b="1" dirty="0"/>
          </a:p>
          <a:p>
            <a:r>
              <a:rPr lang="en-US" b="1" dirty="0"/>
              <a:t>Male lines harvested first then female</a:t>
            </a:r>
            <a:r>
              <a:rPr lang="en-US" dirty="0"/>
              <a:t>. </a:t>
            </a:r>
          </a:p>
          <a:p>
            <a:r>
              <a:rPr lang="en-US" b="1" dirty="0"/>
              <a:t>Optimum moisture </a:t>
            </a:r>
            <a:r>
              <a:rPr lang="en-US" dirty="0"/>
              <a:t>for grain harvesting should be </a:t>
            </a:r>
            <a:r>
              <a:rPr lang="en-US" b="1" dirty="0"/>
              <a:t>20 %. </a:t>
            </a:r>
          </a:p>
          <a:p>
            <a:r>
              <a:rPr lang="en-US" dirty="0"/>
              <a:t>Harvested crops should be spread evenly instead of pooling.</a:t>
            </a:r>
            <a:endParaRPr lang="en-US" b="1" dirty="0"/>
          </a:p>
          <a:p>
            <a:pPr marL="0" indent="0">
              <a:buNone/>
            </a:pPr>
            <a:endParaRPr lang="en-US" b="1" dirty="0"/>
          </a:p>
          <a:p>
            <a:pPr marL="0" indent="0">
              <a:buNone/>
            </a:pPr>
            <a:r>
              <a:rPr lang="en-US" b="1" dirty="0"/>
              <a:t>Threshing</a:t>
            </a:r>
            <a:r>
              <a:rPr lang="en-US" dirty="0"/>
              <a:t> </a:t>
            </a:r>
          </a:p>
          <a:p>
            <a:pPr marL="0" indent="0">
              <a:buNone/>
            </a:pPr>
            <a:r>
              <a:rPr lang="en-US" dirty="0"/>
              <a:t>a. </a:t>
            </a:r>
            <a:r>
              <a:rPr lang="en-US" dirty="0" err="1"/>
              <a:t>Dehusking</a:t>
            </a:r>
            <a:r>
              <a:rPr lang="en-US" dirty="0"/>
              <a:t> - The husks are removed manually. </a:t>
            </a:r>
          </a:p>
          <a:p>
            <a:pPr marL="0" indent="0">
              <a:buNone/>
            </a:pPr>
            <a:r>
              <a:rPr lang="en-US" dirty="0"/>
              <a:t>b. Cob sorting - Remove ill filled, diseased cobs and cobs having                                                      kernel </a:t>
            </a:r>
            <a:r>
              <a:rPr lang="en-US" dirty="0" err="1"/>
              <a:t>colour</a:t>
            </a:r>
            <a:r>
              <a:rPr lang="en-US" dirty="0"/>
              <a:t> variation.</a:t>
            </a:r>
          </a:p>
          <a:p>
            <a:pPr marL="0" indent="0">
              <a:buNone/>
            </a:pPr>
            <a:r>
              <a:rPr lang="en-US" b="1" dirty="0" err="1"/>
              <a:t>Zenia</a:t>
            </a:r>
            <a:r>
              <a:rPr lang="en-US" dirty="0"/>
              <a:t> :-The direct/visible effects of pollen on endosperm and related tissues in the formation of a seed </a:t>
            </a:r>
            <a:r>
              <a:rPr lang="en-US" dirty="0" err="1"/>
              <a:t>colour</a:t>
            </a:r>
            <a:r>
              <a:rPr lang="en-US" dirty="0"/>
              <a:t>. e.g. seed </a:t>
            </a:r>
            <a:r>
              <a:rPr lang="en-US" dirty="0" err="1"/>
              <a:t>colour</a:t>
            </a:r>
            <a:r>
              <a:rPr lang="en-US" dirty="0"/>
              <a:t>.  In maize, the gene present in sperm cell contributes in the expression of </a:t>
            </a:r>
            <a:r>
              <a:rPr lang="en-US" dirty="0" err="1"/>
              <a:t>colour</a:t>
            </a:r>
            <a:r>
              <a:rPr lang="en-US" dirty="0"/>
              <a:t> of hybrid seeds. </a:t>
            </a:r>
          </a:p>
          <a:p>
            <a:pPr marL="0" indent="0">
              <a:buNone/>
            </a:pPr>
            <a:r>
              <a:rPr lang="en-US" b="1" dirty="0" err="1"/>
              <a:t>Matazenia</a:t>
            </a:r>
            <a:r>
              <a:rPr lang="en-US" dirty="0"/>
              <a:t>:- is the effect of pollen on the maternal tissues of fruit.</a:t>
            </a:r>
            <a:endParaRPr lang="en-IN" dirty="0"/>
          </a:p>
        </p:txBody>
      </p:sp>
      <p:pic>
        <p:nvPicPr>
          <p:cNvPr id="4" name="Picture 3">
            <a:extLst>
              <a:ext uri="{FF2B5EF4-FFF2-40B4-BE49-F238E27FC236}">
                <a16:creationId xmlns:a16="http://schemas.microsoft.com/office/drawing/2014/main" xmlns="" id="{28CB8E1B-E6AB-41B6-9DC8-46C50AA867D8}"/>
              </a:ext>
            </a:extLst>
          </p:cNvPr>
          <p:cNvPicPr>
            <a:picLocks noChangeAspect="1"/>
          </p:cNvPicPr>
          <p:nvPr/>
        </p:nvPicPr>
        <p:blipFill>
          <a:blip r:embed="rId2"/>
          <a:stretch>
            <a:fillRect/>
          </a:stretch>
        </p:blipFill>
        <p:spPr>
          <a:xfrm>
            <a:off x="8314441" y="2432117"/>
            <a:ext cx="3820997" cy="2920237"/>
          </a:xfrm>
          <a:prstGeom prst="rect">
            <a:avLst/>
          </a:prstGeom>
        </p:spPr>
      </p:pic>
    </p:spTree>
    <p:extLst>
      <p:ext uri="{BB962C8B-B14F-4D97-AF65-F5344CB8AC3E}">
        <p14:creationId xmlns:p14="http://schemas.microsoft.com/office/powerpoint/2010/main" val="264224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F627E23-5853-4678-9A0E-551B91EEAD3B}"/>
              </a:ext>
            </a:extLst>
          </p:cNvPr>
          <p:cNvPicPr>
            <a:picLocks noChangeAspect="1"/>
          </p:cNvPicPr>
          <p:nvPr/>
        </p:nvPicPr>
        <p:blipFill>
          <a:blip r:embed="rId2"/>
          <a:stretch>
            <a:fillRect/>
          </a:stretch>
        </p:blipFill>
        <p:spPr>
          <a:xfrm>
            <a:off x="6589337" y="3407790"/>
            <a:ext cx="5062194" cy="3351229"/>
          </a:xfrm>
          <a:prstGeom prst="rect">
            <a:avLst/>
          </a:prstGeom>
        </p:spPr>
      </p:pic>
      <p:pic>
        <p:nvPicPr>
          <p:cNvPr id="4" name="Content Placeholder 3">
            <a:extLst>
              <a:ext uri="{FF2B5EF4-FFF2-40B4-BE49-F238E27FC236}">
                <a16:creationId xmlns:a16="http://schemas.microsoft.com/office/drawing/2014/main" xmlns="" id="{0C6F07A8-3350-4D9E-9B5D-2E57669A531B}"/>
              </a:ext>
            </a:extLst>
          </p:cNvPr>
          <p:cNvPicPr>
            <a:picLocks noGrp="1" noChangeAspect="1"/>
          </p:cNvPicPr>
          <p:nvPr>
            <p:ph idx="1"/>
          </p:nvPr>
        </p:nvPicPr>
        <p:blipFill>
          <a:blip r:embed="rId3"/>
          <a:stretch>
            <a:fillRect/>
          </a:stretch>
        </p:blipFill>
        <p:spPr>
          <a:xfrm>
            <a:off x="213352" y="353121"/>
            <a:ext cx="5804879" cy="6405898"/>
          </a:xfrm>
          <a:prstGeom prst="rect">
            <a:avLst/>
          </a:prstGeom>
        </p:spPr>
      </p:pic>
      <p:pic>
        <p:nvPicPr>
          <p:cNvPr id="5" name="Picture 4">
            <a:extLst>
              <a:ext uri="{FF2B5EF4-FFF2-40B4-BE49-F238E27FC236}">
                <a16:creationId xmlns:a16="http://schemas.microsoft.com/office/drawing/2014/main" xmlns="" id="{AC77ECB0-6C73-4CA4-BB72-4EEAC47A3368}"/>
              </a:ext>
            </a:extLst>
          </p:cNvPr>
          <p:cNvPicPr>
            <a:picLocks noChangeAspect="1"/>
          </p:cNvPicPr>
          <p:nvPr/>
        </p:nvPicPr>
        <p:blipFill>
          <a:blip r:embed="rId4"/>
          <a:stretch>
            <a:fillRect/>
          </a:stretch>
        </p:blipFill>
        <p:spPr>
          <a:xfrm>
            <a:off x="6438507" y="353120"/>
            <a:ext cx="5062194" cy="3153649"/>
          </a:xfrm>
          <a:prstGeom prst="rect">
            <a:avLst/>
          </a:prstGeom>
        </p:spPr>
      </p:pic>
    </p:spTree>
    <p:extLst>
      <p:ext uri="{BB962C8B-B14F-4D97-AF65-F5344CB8AC3E}">
        <p14:creationId xmlns:p14="http://schemas.microsoft.com/office/powerpoint/2010/main" val="2693693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E1FB3-B2BD-4184-AF1E-F5471410B301}"/>
              </a:ext>
            </a:extLst>
          </p:cNvPr>
          <p:cNvSpPr>
            <a:spLocks noGrp="1"/>
          </p:cNvSpPr>
          <p:nvPr>
            <p:ph type="title"/>
          </p:nvPr>
        </p:nvSpPr>
        <p:spPr/>
        <p:txBody>
          <a:bodyPr/>
          <a:lstStyle/>
          <a:p>
            <a:r>
              <a:rPr lang="en-IN" dirty="0"/>
              <a:t>Post harvest management</a:t>
            </a:r>
          </a:p>
        </p:txBody>
      </p:sp>
      <p:sp>
        <p:nvSpPr>
          <p:cNvPr id="3" name="Content Placeholder 2">
            <a:extLst>
              <a:ext uri="{FF2B5EF4-FFF2-40B4-BE49-F238E27FC236}">
                <a16:creationId xmlns:a16="http://schemas.microsoft.com/office/drawing/2014/main" xmlns="" id="{0D4087B5-8BED-4E5A-9DB7-0CB93892543D}"/>
              </a:ext>
            </a:extLst>
          </p:cNvPr>
          <p:cNvSpPr>
            <a:spLocks noGrp="1"/>
          </p:cNvSpPr>
          <p:nvPr>
            <p:ph idx="1"/>
          </p:nvPr>
        </p:nvSpPr>
        <p:spPr/>
        <p:txBody>
          <a:bodyPr/>
          <a:lstStyle/>
          <a:p>
            <a:pPr>
              <a:buFont typeface="Wingdings" panose="05000000000000000000" pitchFamily="2" charset="2"/>
              <a:buChar char="ü"/>
            </a:pPr>
            <a:r>
              <a:rPr lang="en-US" dirty="0"/>
              <a:t>Drying and sorting of seed parent cobs: Sun drying is the best. </a:t>
            </a:r>
          </a:p>
          <a:p>
            <a:pPr>
              <a:buFont typeface="Wingdings" panose="05000000000000000000" pitchFamily="2" charset="2"/>
              <a:buChar char="ü"/>
            </a:pPr>
            <a:r>
              <a:rPr lang="en-US" dirty="0"/>
              <a:t>Spread on </a:t>
            </a:r>
            <a:r>
              <a:rPr lang="en-US" dirty="0" err="1"/>
              <a:t>Tarpoline</a:t>
            </a:r>
            <a:r>
              <a:rPr lang="en-US" dirty="0"/>
              <a:t> sheets to avoid seed injury. </a:t>
            </a:r>
          </a:p>
          <a:p>
            <a:pPr>
              <a:buFont typeface="Wingdings" panose="05000000000000000000" pitchFamily="2" charset="2"/>
              <a:buChar char="ü"/>
            </a:pPr>
            <a:r>
              <a:rPr lang="en-US" b="1" dirty="0"/>
              <a:t>13-14 % moisture should be retained</a:t>
            </a:r>
            <a:r>
              <a:rPr lang="en-US" dirty="0"/>
              <a:t>. </a:t>
            </a:r>
          </a:p>
          <a:p>
            <a:pPr marL="0" indent="0">
              <a:buNone/>
            </a:pPr>
            <a:r>
              <a:rPr lang="en-US" b="1" dirty="0"/>
              <a:t>Shelling</a:t>
            </a:r>
            <a:r>
              <a:rPr lang="en-US" dirty="0"/>
              <a:t>: Shelling should be avoided during high moisture to avoid embryonic damage.</a:t>
            </a:r>
          </a:p>
          <a:p>
            <a:pPr>
              <a:buFont typeface="Wingdings" panose="05000000000000000000" pitchFamily="2" charset="2"/>
              <a:buChar char="ü"/>
            </a:pPr>
            <a:r>
              <a:rPr lang="en-US" dirty="0"/>
              <a:t>It can be done manually or power operated maize sheller.</a:t>
            </a:r>
            <a:endParaRPr lang="en-IN" dirty="0"/>
          </a:p>
        </p:txBody>
      </p:sp>
    </p:spTree>
    <p:extLst>
      <p:ext uri="{BB962C8B-B14F-4D97-AF65-F5344CB8AC3E}">
        <p14:creationId xmlns:p14="http://schemas.microsoft.com/office/powerpoint/2010/main" val="619383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C65EC32-083E-4F61-BD58-CC7F4598CFFC}"/>
              </a:ext>
            </a:extLst>
          </p:cNvPr>
          <p:cNvSpPr>
            <a:spLocks noGrp="1"/>
          </p:cNvSpPr>
          <p:nvPr>
            <p:ph idx="1"/>
          </p:nvPr>
        </p:nvSpPr>
        <p:spPr>
          <a:xfrm>
            <a:off x="741947" y="660967"/>
            <a:ext cx="7148288" cy="5364447"/>
          </a:xfrm>
        </p:spPr>
        <p:txBody>
          <a:bodyPr>
            <a:normAutofit lnSpcReduction="10000"/>
          </a:bodyPr>
          <a:lstStyle/>
          <a:p>
            <a:pPr marL="0" indent="0">
              <a:buNone/>
            </a:pPr>
            <a:r>
              <a:rPr lang="en-US" sz="3000" b="1" dirty="0"/>
              <a:t>Seed processing</a:t>
            </a:r>
          </a:p>
          <a:p>
            <a:pPr marL="0" indent="0">
              <a:buNone/>
            </a:pPr>
            <a:r>
              <a:rPr lang="en-US" dirty="0"/>
              <a:t> Should be undertaken when seeds dry completely.</a:t>
            </a:r>
          </a:p>
          <a:p>
            <a:pPr marL="0" indent="0">
              <a:buNone/>
            </a:pPr>
            <a:r>
              <a:rPr lang="en-US" dirty="0"/>
              <a:t> To maintain quality remove all under sized, broken, damaged and malformed seeds.</a:t>
            </a:r>
          </a:p>
          <a:p>
            <a:pPr marL="0" indent="0">
              <a:buNone/>
            </a:pPr>
            <a:r>
              <a:rPr lang="en-US" dirty="0"/>
              <a:t> Should be done in seed processing plant.</a:t>
            </a:r>
          </a:p>
          <a:p>
            <a:pPr marL="0" indent="0">
              <a:buNone/>
            </a:pPr>
            <a:r>
              <a:rPr lang="en-US" b="1" dirty="0"/>
              <a:t>Seed storage and marketing</a:t>
            </a:r>
          </a:p>
          <a:p>
            <a:pPr marL="0" indent="0">
              <a:buNone/>
            </a:pPr>
            <a:r>
              <a:rPr lang="en-US" dirty="0"/>
              <a:t> Seed drying should be done to bring moisture up to 8 % and should be kept in aerated jute bag.</a:t>
            </a:r>
          </a:p>
          <a:p>
            <a:pPr marL="0" indent="0">
              <a:buNone/>
            </a:pPr>
            <a:r>
              <a:rPr lang="en-US" dirty="0"/>
              <a:t> Store in dry and cool place to avoid germination and vigor loss during storage.</a:t>
            </a:r>
            <a:endParaRPr lang="en-IN" dirty="0"/>
          </a:p>
        </p:txBody>
      </p:sp>
      <p:pic>
        <p:nvPicPr>
          <p:cNvPr id="2" name="Picture 1">
            <a:extLst>
              <a:ext uri="{FF2B5EF4-FFF2-40B4-BE49-F238E27FC236}">
                <a16:creationId xmlns:a16="http://schemas.microsoft.com/office/drawing/2014/main" xmlns="" id="{8541141E-4401-4DF8-8C77-F9096F672E82}"/>
              </a:ext>
            </a:extLst>
          </p:cNvPr>
          <p:cNvPicPr>
            <a:picLocks noChangeAspect="1"/>
          </p:cNvPicPr>
          <p:nvPr/>
        </p:nvPicPr>
        <p:blipFill>
          <a:blip r:embed="rId2"/>
          <a:stretch>
            <a:fillRect/>
          </a:stretch>
        </p:blipFill>
        <p:spPr>
          <a:xfrm>
            <a:off x="7890235" y="1561524"/>
            <a:ext cx="4204355" cy="3563331"/>
          </a:xfrm>
          <a:prstGeom prst="rect">
            <a:avLst/>
          </a:prstGeom>
        </p:spPr>
      </p:pic>
    </p:spTree>
    <p:extLst>
      <p:ext uri="{BB962C8B-B14F-4D97-AF65-F5344CB8AC3E}">
        <p14:creationId xmlns:p14="http://schemas.microsoft.com/office/powerpoint/2010/main" val="3825457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8104C-B294-4CBE-B8E5-8FDF26519662}"/>
              </a:ext>
            </a:extLst>
          </p:cNvPr>
          <p:cNvSpPr>
            <a:spLocks noGrp="1"/>
          </p:cNvSpPr>
          <p:nvPr>
            <p:ph type="title"/>
          </p:nvPr>
        </p:nvSpPr>
        <p:spPr/>
        <p:txBody>
          <a:bodyPr/>
          <a:lstStyle/>
          <a:p>
            <a:r>
              <a:rPr lang="en-IN" dirty="0"/>
              <a:t>Important varieties</a:t>
            </a:r>
          </a:p>
        </p:txBody>
      </p:sp>
      <p:sp>
        <p:nvSpPr>
          <p:cNvPr id="3" name="Content Placeholder 2">
            <a:extLst>
              <a:ext uri="{FF2B5EF4-FFF2-40B4-BE49-F238E27FC236}">
                <a16:creationId xmlns:a16="http://schemas.microsoft.com/office/drawing/2014/main" xmlns="" id="{EE64620F-42CE-474B-8AE1-640EF587CD11}"/>
              </a:ext>
            </a:extLst>
          </p:cNvPr>
          <p:cNvSpPr>
            <a:spLocks noGrp="1"/>
          </p:cNvSpPr>
          <p:nvPr>
            <p:ph idx="1"/>
          </p:nvPr>
        </p:nvSpPr>
        <p:spPr/>
        <p:txBody>
          <a:bodyPr/>
          <a:lstStyle/>
          <a:p>
            <a:r>
              <a:rPr lang="en-IN" dirty="0"/>
              <a:t>Double cross hybrids-Ganga 1,ganga 101,deccan,and </a:t>
            </a:r>
            <a:r>
              <a:rPr lang="en-IN" dirty="0" err="1"/>
              <a:t>ranjeet</a:t>
            </a:r>
            <a:r>
              <a:rPr lang="en-IN" dirty="0"/>
              <a:t>.</a:t>
            </a:r>
          </a:p>
          <a:p>
            <a:r>
              <a:rPr lang="en-IN" dirty="0"/>
              <a:t>Top cross varieties-Ganga 2 and hi-starch</a:t>
            </a:r>
          </a:p>
          <a:p>
            <a:r>
              <a:rPr lang="en-IN" dirty="0"/>
              <a:t>Composite varieties-</a:t>
            </a:r>
            <a:r>
              <a:rPr lang="en-IN" dirty="0" err="1"/>
              <a:t>Vikram,vijay,amber,kisan,jawahar,sona</a:t>
            </a:r>
            <a:endParaRPr lang="en-IN" dirty="0"/>
          </a:p>
          <a:p>
            <a:r>
              <a:rPr lang="en-IN" dirty="0"/>
              <a:t>Varieties of </a:t>
            </a:r>
            <a:r>
              <a:rPr lang="en-IN" dirty="0" err="1"/>
              <a:t>qpm</a:t>
            </a:r>
            <a:r>
              <a:rPr lang="en-IN" dirty="0"/>
              <a:t>(opaque 2 gene)-</a:t>
            </a:r>
            <a:r>
              <a:rPr lang="en-IN" dirty="0" err="1"/>
              <a:t>Shaktiman</a:t>
            </a:r>
            <a:r>
              <a:rPr lang="en-IN" dirty="0"/>
              <a:t> 1,shaktiman 2,HQPM 1</a:t>
            </a:r>
          </a:p>
        </p:txBody>
      </p:sp>
    </p:spTree>
    <p:extLst>
      <p:ext uri="{BB962C8B-B14F-4D97-AF65-F5344CB8AC3E}">
        <p14:creationId xmlns:p14="http://schemas.microsoft.com/office/powerpoint/2010/main" val="2513167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599E-A211-4B8F-952A-D1234638206A}"/>
              </a:ext>
            </a:extLst>
          </p:cNvPr>
          <p:cNvSpPr>
            <a:spLocks noGrp="1"/>
          </p:cNvSpPr>
          <p:nvPr>
            <p:ph type="title"/>
          </p:nvPr>
        </p:nvSpPr>
        <p:spPr/>
        <p:txBody>
          <a:bodyPr/>
          <a:lstStyle/>
          <a:p>
            <a:r>
              <a:rPr lang="en-IN" dirty="0"/>
              <a:t>References:</a:t>
            </a:r>
          </a:p>
        </p:txBody>
      </p:sp>
      <p:sp>
        <p:nvSpPr>
          <p:cNvPr id="3" name="Content Placeholder 2">
            <a:extLst>
              <a:ext uri="{FF2B5EF4-FFF2-40B4-BE49-F238E27FC236}">
                <a16:creationId xmlns:a16="http://schemas.microsoft.com/office/drawing/2014/main" xmlns="" id="{8193F0EC-34A7-4895-9DC3-4D643026AD59}"/>
              </a:ext>
            </a:extLst>
          </p:cNvPr>
          <p:cNvSpPr>
            <a:spLocks noGrp="1"/>
          </p:cNvSpPr>
          <p:nvPr>
            <p:ph idx="1"/>
          </p:nvPr>
        </p:nvSpPr>
        <p:spPr/>
        <p:txBody>
          <a:bodyPr/>
          <a:lstStyle/>
          <a:p>
            <a:r>
              <a:rPr lang="en-IN" dirty="0"/>
              <a:t>https://www.oecd.org</a:t>
            </a:r>
          </a:p>
          <a:p>
            <a:r>
              <a:rPr lang="en-IN" dirty="0"/>
              <a:t>https://en.m.Wikipedia.org</a:t>
            </a:r>
          </a:p>
          <a:p>
            <a:r>
              <a:rPr lang="en-IN" dirty="0"/>
              <a:t>https://www.Investopedia.com</a:t>
            </a:r>
          </a:p>
          <a:p>
            <a:r>
              <a:rPr lang="en-IN" dirty="0"/>
              <a:t>https://www.slideshare.net</a:t>
            </a:r>
          </a:p>
          <a:p>
            <a:endParaRPr lang="en-IN" dirty="0"/>
          </a:p>
        </p:txBody>
      </p:sp>
    </p:spTree>
    <p:extLst>
      <p:ext uri="{BB962C8B-B14F-4D97-AF65-F5344CB8AC3E}">
        <p14:creationId xmlns:p14="http://schemas.microsoft.com/office/powerpoint/2010/main" val="19434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2B233-9176-4FC7-87C1-454EA15BA54F}"/>
              </a:ext>
            </a:extLst>
          </p:cNvPr>
          <p:cNvSpPr>
            <a:spLocks noGrp="1"/>
          </p:cNvSpPr>
          <p:nvPr>
            <p:ph type="title"/>
          </p:nvPr>
        </p:nvSpPr>
        <p:spPr/>
        <p:txBody>
          <a:bodyPr/>
          <a:lstStyle/>
          <a:p>
            <a:r>
              <a:rPr lang="en-IN" b="1" dirty="0"/>
              <a:t>Acknowledgement:</a:t>
            </a:r>
            <a:endParaRPr lang="en-IN" dirty="0"/>
          </a:p>
        </p:txBody>
      </p:sp>
      <p:sp>
        <p:nvSpPr>
          <p:cNvPr id="3" name="Content Placeholder 2">
            <a:extLst>
              <a:ext uri="{FF2B5EF4-FFF2-40B4-BE49-F238E27FC236}">
                <a16:creationId xmlns:a16="http://schemas.microsoft.com/office/drawing/2014/main" xmlns="" id="{F9BF15C4-1575-474C-AF9C-98375B054442}"/>
              </a:ext>
            </a:extLst>
          </p:cNvPr>
          <p:cNvSpPr>
            <a:spLocks noGrp="1"/>
          </p:cNvSpPr>
          <p:nvPr>
            <p:ph idx="1"/>
          </p:nvPr>
        </p:nvSpPr>
        <p:spPr/>
        <p:txBody>
          <a:bodyPr/>
          <a:lstStyle/>
          <a:p>
            <a:r>
              <a:rPr lang="en-IN" dirty="0"/>
              <a:t>I owe a deep sense of gratitude to </a:t>
            </a:r>
            <a:r>
              <a:rPr lang="en-IN" dirty="0" err="1"/>
              <a:t>Dr.</a:t>
            </a:r>
            <a:r>
              <a:rPr lang="en-IN" dirty="0"/>
              <a:t> </a:t>
            </a:r>
            <a:r>
              <a:rPr lang="en-IN" dirty="0" err="1"/>
              <a:t>Pusarla</a:t>
            </a:r>
            <a:r>
              <a:rPr lang="en-IN" dirty="0"/>
              <a:t> </a:t>
            </a:r>
            <a:r>
              <a:rPr lang="en-IN" dirty="0" err="1"/>
              <a:t>Susmitha</a:t>
            </a:r>
            <a:r>
              <a:rPr lang="en-IN" dirty="0"/>
              <a:t> Assistant professor in Department of Genetics and Plant breeding  for her keen interest on us ,her prompt inspirations, guidance and for timely suggestions.</a:t>
            </a:r>
          </a:p>
          <a:p>
            <a:endParaRPr lang="en-IN" dirty="0"/>
          </a:p>
        </p:txBody>
      </p:sp>
    </p:spTree>
    <p:extLst>
      <p:ext uri="{BB962C8B-B14F-4D97-AF65-F5344CB8AC3E}">
        <p14:creationId xmlns:p14="http://schemas.microsoft.com/office/powerpoint/2010/main" val="4204015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F23632-2E1E-4815-A19F-71F7EEFB87ED}"/>
              </a:ext>
            </a:extLst>
          </p:cNvPr>
          <p:cNvSpPr>
            <a:spLocks noGrp="1"/>
          </p:cNvSpPr>
          <p:nvPr>
            <p:ph type="title"/>
          </p:nvPr>
        </p:nvSpPr>
        <p:spPr>
          <a:xfrm>
            <a:off x="273377" y="617220"/>
            <a:ext cx="9613926" cy="1356360"/>
          </a:xfrm>
        </p:spPr>
        <p:txBody>
          <a:bodyPr/>
          <a:lstStyle/>
          <a:p>
            <a:r>
              <a:rPr lang="en-IN" dirty="0"/>
              <a:t>Scientific classification</a:t>
            </a:r>
          </a:p>
        </p:txBody>
      </p:sp>
      <p:sp>
        <p:nvSpPr>
          <p:cNvPr id="3" name="Content Placeholder 2">
            <a:extLst>
              <a:ext uri="{FF2B5EF4-FFF2-40B4-BE49-F238E27FC236}">
                <a16:creationId xmlns:a16="http://schemas.microsoft.com/office/drawing/2014/main" xmlns="" id="{4C42D015-D01C-49A6-9C53-C1FB123E50B5}"/>
              </a:ext>
            </a:extLst>
          </p:cNvPr>
          <p:cNvSpPr>
            <a:spLocks noGrp="1"/>
          </p:cNvSpPr>
          <p:nvPr>
            <p:ph idx="1"/>
          </p:nvPr>
        </p:nvSpPr>
        <p:spPr/>
        <p:txBody>
          <a:bodyPr>
            <a:normAutofit/>
          </a:bodyPr>
          <a:lstStyle/>
          <a:p>
            <a:r>
              <a:rPr lang="en-IN" dirty="0"/>
              <a:t>Kingdom:-plantae</a:t>
            </a:r>
          </a:p>
          <a:p>
            <a:r>
              <a:rPr lang="en-IN" dirty="0"/>
              <a:t>Division:-</a:t>
            </a:r>
            <a:r>
              <a:rPr lang="en-IN" dirty="0" err="1"/>
              <a:t>magnoliophyta</a:t>
            </a:r>
            <a:endParaRPr lang="en-IN" dirty="0"/>
          </a:p>
          <a:p>
            <a:r>
              <a:rPr lang="en-IN" dirty="0"/>
              <a:t>Class:-</a:t>
            </a:r>
            <a:r>
              <a:rPr lang="en-IN" dirty="0" err="1"/>
              <a:t>liliopsida</a:t>
            </a:r>
            <a:endParaRPr lang="en-IN" dirty="0"/>
          </a:p>
          <a:p>
            <a:r>
              <a:rPr lang="en-IN" dirty="0"/>
              <a:t>Order:-</a:t>
            </a:r>
            <a:r>
              <a:rPr lang="en-IN" dirty="0" err="1"/>
              <a:t>cyperales</a:t>
            </a:r>
            <a:endParaRPr lang="en-IN" dirty="0"/>
          </a:p>
          <a:p>
            <a:r>
              <a:rPr lang="en-IN" dirty="0"/>
              <a:t>Family:-</a:t>
            </a:r>
            <a:r>
              <a:rPr lang="en-IN" dirty="0" err="1"/>
              <a:t>poacece</a:t>
            </a:r>
            <a:endParaRPr lang="en-IN" dirty="0"/>
          </a:p>
          <a:p>
            <a:r>
              <a:rPr lang="en-IN" dirty="0"/>
              <a:t>Genus :-</a:t>
            </a:r>
            <a:r>
              <a:rPr lang="en-IN" dirty="0" err="1"/>
              <a:t>zea</a:t>
            </a:r>
            <a:endParaRPr lang="en-IN" dirty="0"/>
          </a:p>
          <a:p>
            <a:r>
              <a:rPr lang="en-IN" dirty="0"/>
              <a:t>Species:-</a:t>
            </a:r>
            <a:r>
              <a:rPr lang="en-IN" dirty="0" err="1"/>
              <a:t>zea</a:t>
            </a:r>
            <a:r>
              <a:rPr lang="en-IN" dirty="0"/>
              <a:t> mays </a:t>
            </a:r>
          </a:p>
          <a:p>
            <a:r>
              <a:rPr lang="en-IN" dirty="0"/>
              <a:t>Chromosome no:-20</a:t>
            </a:r>
          </a:p>
        </p:txBody>
      </p:sp>
      <p:pic>
        <p:nvPicPr>
          <p:cNvPr id="4" name="Picture 3">
            <a:extLst>
              <a:ext uri="{FF2B5EF4-FFF2-40B4-BE49-F238E27FC236}">
                <a16:creationId xmlns:a16="http://schemas.microsoft.com/office/drawing/2014/main" xmlns="" id="{BA652839-48C6-43B1-BECD-2B4F25552200}"/>
              </a:ext>
            </a:extLst>
          </p:cNvPr>
          <p:cNvPicPr>
            <a:picLocks noChangeAspect="1"/>
          </p:cNvPicPr>
          <p:nvPr/>
        </p:nvPicPr>
        <p:blipFill rotWithShape="1">
          <a:blip r:embed="rId2"/>
          <a:srcRect l="4453" t="8626" r="5328" b="4468"/>
          <a:stretch/>
        </p:blipFill>
        <p:spPr>
          <a:xfrm>
            <a:off x="5712643" y="0"/>
            <a:ext cx="6353666" cy="6858000"/>
          </a:xfrm>
          <a:prstGeom prst="rect">
            <a:avLst/>
          </a:prstGeom>
        </p:spPr>
      </p:pic>
    </p:spTree>
    <p:extLst>
      <p:ext uri="{BB962C8B-B14F-4D97-AF65-F5344CB8AC3E}">
        <p14:creationId xmlns:p14="http://schemas.microsoft.com/office/powerpoint/2010/main" val="2059658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405D08-178F-4794-BA2B-2E1CBA0C9E1A}"/>
              </a:ext>
            </a:extLst>
          </p:cNvPr>
          <p:cNvPicPr>
            <a:picLocks noChangeAspect="1"/>
          </p:cNvPicPr>
          <p:nvPr/>
        </p:nvPicPr>
        <p:blipFill>
          <a:blip r:embed="rId2"/>
          <a:stretch>
            <a:fillRect/>
          </a:stretch>
        </p:blipFill>
        <p:spPr>
          <a:xfrm>
            <a:off x="688158" y="510961"/>
            <a:ext cx="10652288" cy="5989348"/>
          </a:xfrm>
          <a:prstGeom prst="rect">
            <a:avLst/>
          </a:prstGeom>
        </p:spPr>
      </p:pic>
    </p:spTree>
    <p:extLst>
      <p:ext uri="{BB962C8B-B14F-4D97-AF65-F5344CB8AC3E}">
        <p14:creationId xmlns:p14="http://schemas.microsoft.com/office/powerpoint/2010/main" val="316030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B028C-8992-4CF7-8489-CBF6DE6CA8A9}"/>
              </a:ext>
            </a:extLst>
          </p:cNvPr>
          <p:cNvSpPr>
            <a:spLocks noGrp="1"/>
          </p:cNvSpPr>
          <p:nvPr>
            <p:ph type="title"/>
          </p:nvPr>
        </p:nvSpPr>
        <p:spPr/>
        <p:txBody>
          <a:bodyPr/>
          <a:lstStyle/>
          <a:p>
            <a:r>
              <a:rPr lang="en-IN" dirty="0">
                <a:latin typeface="Times New Roman" panose="02020603050405020304" pitchFamily="18" charset="0"/>
                <a:cs typeface="Times New Roman" panose="02020603050405020304" pitchFamily="18" charset="0"/>
              </a:rPr>
              <a:t>Cultivated Species</a:t>
            </a:r>
          </a:p>
        </p:txBody>
      </p:sp>
      <p:sp>
        <p:nvSpPr>
          <p:cNvPr id="3" name="Content Placeholder 2">
            <a:extLst>
              <a:ext uri="{FF2B5EF4-FFF2-40B4-BE49-F238E27FC236}">
                <a16:creationId xmlns:a16="http://schemas.microsoft.com/office/drawing/2014/main" xmlns="" id="{2954C05A-8E6F-4931-A47F-4C61F69987B1}"/>
              </a:ext>
            </a:extLst>
          </p:cNvPr>
          <p:cNvSpPr>
            <a:spLocks noGrp="1"/>
          </p:cNvSpPr>
          <p:nvPr>
            <p:ph idx="1"/>
          </p:nvPr>
        </p:nvSpPr>
        <p:spPr/>
        <p:txBody>
          <a:bodyPr>
            <a:normAutofit fontScale="92500" lnSpcReduction="10000"/>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Maize belongs to the tribe </a:t>
            </a:r>
            <a:r>
              <a:rPr lang="en-US" b="1" dirty="0" err="1">
                <a:latin typeface="Times New Roman" panose="02020603050405020304" pitchFamily="18" charset="0"/>
                <a:cs typeface="Times New Roman" panose="02020603050405020304" pitchFamily="18" charset="0"/>
              </a:rPr>
              <a:t>Maydeae</a:t>
            </a:r>
            <a:r>
              <a:rPr lang="en-US" dirty="0">
                <a:latin typeface="Times New Roman" panose="02020603050405020304" pitchFamily="18" charset="0"/>
                <a:cs typeface="Times New Roman" panose="02020603050405020304" pitchFamily="18" charset="0"/>
              </a:rPr>
              <a:t> of the grass family </a:t>
            </a:r>
            <a:r>
              <a:rPr lang="en-US" dirty="0" err="1">
                <a:latin typeface="Times New Roman" panose="02020603050405020304" pitchFamily="18" charset="0"/>
                <a:cs typeface="Times New Roman" panose="02020603050405020304" pitchFamily="18" charset="0"/>
              </a:rPr>
              <a:t>Poaceae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zela</a:t>
            </a:r>
            <a:r>
              <a:rPr lang="en-US" dirty="0">
                <a:latin typeface="Times New Roman" panose="02020603050405020304" pitchFamily="18" charset="0"/>
                <a:cs typeface="Times New Roman" panose="02020603050405020304" pitchFamily="18" charset="0"/>
              </a:rPr>
              <a:t>) was derived from an old Greek name for a food grass.</a:t>
            </a:r>
          </a:p>
          <a:p>
            <a:pPr>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There are five species of the genus </a:t>
            </a:r>
            <a:r>
              <a:rPr lang="en-IN" dirty="0" err="1">
                <a:latin typeface="Times New Roman" panose="02020603050405020304" pitchFamily="18" charset="0"/>
                <a:cs typeface="Times New Roman" panose="02020603050405020304" pitchFamily="18" charset="0"/>
              </a:rPr>
              <a:t>Zea</a:t>
            </a:r>
            <a:r>
              <a:rPr lang="en-IN" dirty="0">
                <a:latin typeface="Times New Roman" panose="02020603050405020304" pitchFamily="18" charset="0"/>
                <a:cs typeface="Times New Roman" panose="02020603050405020304" pitchFamily="18" charset="0"/>
              </a:rPr>
              <a:t> viz.</a:t>
            </a:r>
            <a:r>
              <a:rPr lang="en-IN" b="1" dirty="0">
                <a:latin typeface="Times New Roman" panose="02020603050405020304" pitchFamily="18" charset="0"/>
                <a:cs typeface="Times New Roman" panose="02020603050405020304" pitchFamily="18" charset="0"/>
              </a:rPr>
              <a:t> </a:t>
            </a:r>
            <a:r>
              <a:rPr lang="en-IN" b="1" dirty="0" err="1">
                <a:latin typeface="Times New Roman" panose="02020603050405020304" pitchFamily="18" charset="0"/>
                <a:cs typeface="Times New Roman" panose="02020603050405020304" pitchFamily="18" charset="0"/>
              </a:rPr>
              <a:t>Zea</a:t>
            </a:r>
            <a:r>
              <a:rPr lang="en-IN" b="1" dirty="0">
                <a:latin typeface="Times New Roman" panose="02020603050405020304" pitchFamily="18" charset="0"/>
                <a:cs typeface="Times New Roman" panose="02020603050405020304" pitchFamily="18" charset="0"/>
              </a:rPr>
              <a:t> </a:t>
            </a:r>
            <a:r>
              <a:rPr lang="en-IN" b="1" dirty="0" err="1">
                <a:latin typeface="Times New Roman" panose="02020603050405020304" pitchFamily="18" charset="0"/>
                <a:cs typeface="Times New Roman" panose="02020603050405020304" pitchFamily="18" charset="0"/>
              </a:rPr>
              <a:t>maxicana</a:t>
            </a:r>
            <a:r>
              <a:rPr lang="en-IN" b="1" dirty="0">
                <a:latin typeface="Times New Roman" panose="02020603050405020304" pitchFamily="18" charset="0"/>
                <a:cs typeface="Times New Roman" panose="02020603050405020304" pitchFamily="18" charset="0"/>
              </a:rPr>
              <a:t>, Z. perennis, Z, </a:t>
            </a:r>
            <a:r>
              <a:rPr lang="en-IN" b="1" dirty="0" err="1">
                <a:latin typeface="Times New Roman" panose="02020603050405020304" pitchFamily="18" charset="0"/>
                <a:cs typeface="Times New Roman" panose="02020603050405020304" pitchFamily="18" charset="0"/>
              </a:rPr>
              <a:t>luxurian</a:t>
            </a:r>
            <a:r>
              <a:rPr lang="en-IN" b="1" dirty="0">
                <a:latin typeface="Times New Roman" panose="02020603050405020304" pitchFamily="18" charset="0"/>
                <a:cs typeface="Times New Roman" panose="02020603050405020304" pitchFamily="18" charset="0"/>
              </a:rPr>
              <a:t>, Z </a:t>
            </a:r>
            <a:r>
              <a:rPr lang="en-IN" b="1" dirty="0" err="1">
                <a:latin typeface="Times New Roman" panose="02020603050405020304" pitchFamily="18" charset="0"/>
                <a:cs typeface="Times New Roman" panose="02020603050405020304" pitchFamily="18" charset="0"/>
              </a:rPr>
              <a:t>diploperenis</a:t>
            </a:r>
            <a:r>
              <a:rPr lang="en-IN" b="1" dirty="0">
                <a:latin typeface="Times New Roman" panose="02020603050405020304" pitchFamily="18" charset="0"/>
                <a:cs typeface="Times New Roman" panose="02020603050405020304" pitchFamily="18" charset="0"/>
              </a:rPr>
              <a:t> and Z mays</a:t>
            </a:r>
            <a:r>
              <a:rPr lang="en-IN"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The </a:t>
            </a:r>
            <a:r>
              <a:rPr lang="en-US" b="1" dirty="0">
                <a:latin typeface="Times New Roman" panose="02020603050405020304" pitchFamily="18" charset="0"/>
                <a:cs typeface="Times New Roman" panose="02020603050405020304" pitchFamily="18" charset="0"/>
              </a:rPr>
              <a:t>first four species </a:t>
            </a:r>
            <a:r>
              <a:rPr lang="en-US" dirty="0">
                <a:latin typeface="Times New Roman" panose="02020603050405020304" pitchFamily="18" charset="0"/>
                <a:cs typeface="Times New Roman" panose="02020603050405020304" pitchFamily="18" charset="0"/>
              </a:rPr>
              <a:t>are wild and commonly called </a:t>
            </a:r>
            <a:r>
              <a:rPr lang="en-US" b="1" dirty="0">
                <a:latin typeface="Times New Roman" panose="02020603050405020304" pitchFamily="18" charset="0"/>
                <a:cs typeface="Times New Roman" panose="02020603050405020304" pitchFamily="18" charset="0"/>
              </a:rPr>
              <a:t>Teosinte</a:t>
            </a:r>
            <a:r>
              <a:rPr lang="en-US" dirty="0">
                <a:latin typeface="Times New Roman" panose="02020603050405020304" pitchFamily="18" charset="0"/>
                <a:cs typeface="Times New Roman" panose="02020603050405020304" pitchFamily="18" charset="0"/>
              </a:rPr>
              <a:t>. The last species i.e. </a:t>
            </a:r>
            <a:r>
              <a:rPr lang="en-US" b="1" dirty="0">
                <a:latin typeface="Times New Roman" panose="02020603050405020304" pitchFamily="18" charset="0"/>
                <a:cs typeface="Times New Roman" panose="02020603050405020304" pitchFamily="18" charset="0"/>
              </a:rPr>
              <a:t>Z mays is the only cultivated species) </a:t>
            </a:r>
            <a:r>
              <a:rPr lang="en-US" dirty="0">
                <a:latin typeface="Times New Roman" panose="02020603050405020304" pitchFamily="18" charset="0"/>
                <a:cs typeface="Times New Roman" panose="02020603050405020304" pitchFamily="18" charset="0"/>
              </a:rPr>
              <a:t>The teosinte species are easily crossed with maize.</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The wild species, </a:t>
            </a:r>
            <a:r>
              <a:rPr lang="en-US" b="1" dirty="0" err="1">
                <a:latin typeface="Times New Roman" panose="02020603050405020304" pitchFamily="18" charset="0"/>
                <a:cs typeface="Times New Roman" panose="02020603050405020304" pitchFamily="18" charset="0"/>
              </a:rPr>
              <a:t>diploperennis</a:t>
            </a:r>
            <a:r>
              <a:rPr lang="en-US" b="1" dirty="0">
                <a:latin typeface="Times New Roman" panose="02020603050405020304" pitchFamily="18" charset="0"/>
                <a:cs typeface="Times New Roman" panose="02020603050405020304" pitchFamily="18" charset="0"/>
              </a:rPr>
              <a:t> is tetraploid (4n = 40); rest are diploids. </a:t>
            </a:r>
            <a:r>
              <a:rPr lang="en-US" dirty="0">
                <a:latin typeface="Times New Roman" panose="02020603050405020304" pitchFamily="18" charset="0"/>
                <a:cs typeface="Times New Roman" panose="02020603050405020304" pitchFamily="18" charset="0"/>
              </a:rPr>
              <a:t>The other genus which is close to maize is </a:t>
            </a:r>
            <a:r>
              <a:rPr lang="en-US" b="1" dirty="0" err="1">
                <a:latin typeface="Times New Roman" panose="02020603050405020304" pitchFamily="18" charset="0"/>
                <a:cs typeface="Times New Roman" panose="02020603050405020304" pitchFamily="18" charset="0"/>
              </a:rPr>
              <a:t>Tripsacum</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However, special techniques are required to cross maize and </a:t>
            </a:r>
            <a:r>
              <a:rPr lang="en-US" dirty="0" err="1">
                <a:latin typeface="Times New Roman" panose="02020603050405020304" pitchFamily="18" charset="0"/>
                <a:cs typeface="Times New Roman" panose="02020603050405020304" pitchFamily="18" charset="0"/>
              </a:rPr>
              <a:t>Tripsacum</a:t>
            </a:r>
            <a:r>
              <a:rPr lang="en-US" dirty="0">
                <a:latin typeface="Times New Roman" panose="02020603050405020304" pitchFamily="18" charset="0"/>
                <a:cs typeface="Times New Roman" panose="02020603050405020304" pitchFamily="18" charset="0"/>
              </a:rPr>
              <a:t>. There are 16 species of </a:t>
            </a:r>
            <a:r>
              <a:rPr lang="en-US" dirty="0" err="1">
                <a:latin typeface="Times New Roman" panose="02020603050405020304" pitchFamily="18" charset="0"/>
                <a:cs typeface="Times New Roman" panose="02020603050405020304" pitchFamily="18" charset="0"/>
              </a:rPr>
              <a:t>Tripsacum</a:t>
            </a:r>
            <a:r>
              <a:rPr lang="en-US" dirty="0">
                <a:latin typeface="Times New Roman" panose="02020603050405020304" pitchFamily="18" charset="0"/>
                <a:cs typeface="Times New Roman" panose="02020603050405020304" pitchFamily="18" charset="0"/>
              </a:rPr>
              <a:t> in which the somatic chromosome number varies from 36 to 108</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86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AEB4E-C3D3-4C3E-8368-A4EA707C99A7}"/>
              </a:ext>
            </a:extLst>
          </p:cNvPr>
          <p:cNvSpPr>
            <a:spLocks noGrp="1"/>
          </p:cNvSpPr>
          <p:nvPr>
            <p:ph type="title"/>
          </p:nvPr>
        </p:nvSpPr>
        <p:spPr/>
        <p:txBody>
          <a:bodyPr/>
          <a:lstStyle/>
          <a:p>
            <a:r>
              <a:rPr lang="en-IN" dirty="0">
                <a:latin typeface="Times New Roman" panose="02020603050405020304" pitchFamily="18" charset="0"/>
                <a:cs typeface="Times New Roman" panose="02020603050405020304" pitchFamily="18" charset="0"/>
              </a:rPr>
              <a:t>Floral biology</a:t>
            </a:r>
          </a:p>
        </p:txBody>
      </p:sp>
      <p:sp>
        <p:nvSpPr>
          <p:cNvPr id="3" name="Content Placeholder 2">
            <a:extLst>
              <a:ext uri="{FF2B5EF4-FFF2-40B4-BE49-F238E27FC236}">
                <a16:creationId xmlns:a16="http://schemas.microsoft.com/office/drawing/2014/main" xmlns="" id="{22FC41A0-AA26-49DD-A88F-4901C5FBEA99}"/>
              </a:ext>
            </a:extLst>
          </p:cNvPr>
          <p:cNvSpPr>
            <a:spLocks noGrp="1"/>
          </p:cNvSpPr>
          <p:nvPr>
            <p:ph idx="1"/>
          </p:nvPr>
        </p:nvSpPr>
        <p:spPr>
          <a:xfrm>
            <a:off x="838200" y="1825625"/>
            <a:ext cx="4714188" cy="4094408"/>
          </a:xfrm>
        </p:spPr>
        <p:txBody>
          <a:bodyPr>
            <a:normAutofit lnSpcReduction="10000"/>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Maize is a monoecious plant, i.e. the sexes are partitioned into separate pistillate </a:t>
            </a:r>
            <a:r>
              <a:rPr lang="en-US" b="1" dirty="0">
                <a:latin typeface="Times New Roman" panose="02020603050405020304" pitchFamily="18" charset="0"/>
                <a:cs typeface="Times New Roman" panose="02020603050405020304" pitchFamily="18" charset="0"/>
              </a:rPr>
              <a:t>(ear), </a:t>
            </a:r>
            <a:r>
              <a:rPr lang="en-US" dirty="0">
                <a:latin typeface="Times New Roman" panose="02020603050405020304" pitchFamily="18" charset="0"/>
                <a:cs typeface="Times New Roman" panose="02020603050405020304" pitchFamily="18" charset="0"/>
              </a:rPr>
              <a:t>the female flower and staminate </a:t>
            </a:r>
            <a:r>
              <a:rPr lang="en-US" b="1" dirty="0">
                <a:latin typeface="Times New Roman" panose="02020603050405020304" pitchFamily="18" charset="0"/>
                <a:cs typeface="Times New Roman" panose="02020603050405020304" pitchFamily="18" charset="0"/>
              </a:rPr>
              <a:t>(tassel</a:t>
            </a:r>
            <a:r>
              <a:rPr lang="en-US" dirty="0">
                <a:latin typeface="Times New Roman" panose="02020603050405020304" pitchFamily="18" charset="0"/>
                <a:cs typeface="Times New Roman" panose="02020603050405020304" pitchFamily="18" charset="0"/>
              </a:rPr>
              <a:t>), the male flower.</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main shoot terminates in a staminate tassel. Maize is generally </a:t>
            </a:r>
            <a:r>
              <a:rPr lang="en-US" b="1" dirty="0">
                <a:latin typeface="Times New Roman" panose="02020603050405020304" pitchFamily="18" charset="0"/>
                <a:cs typeface="Times New Roman" panose="02020603050405020304" pitchFamily="18" charset="0"/>
              </a:rPr>
              <a:t>protandrous</a:t>
            </a:r>
            <a:r>
              <a:rPr lang="en-US" dirty="0">
                <a:latin typeface="Times New Roman" panose="02020603050405020304" pitchFamily="18" charset="0"/>
                <a:cs typeface="Times New Roman" panose="02020603050405020304" pitchFamily="18" charset="0"/>
              </a:rPr>
              <a:t>, i.e. the male flower matures earlier than the female flower.</a:t>
            </a:r>
          </a:p>
          <a:p>
            <a:endParaRPr lang="en-IN" dirty="0"/>
          </a:p>
        </p:txBody>
      </p:sp>
      <p:pic>
        <p:nvPicPr>
          <p:cNvPr id="4" name="Picture 3">
            <a:extLst>
              <a:ext uri="{FF2B5EF4-FFF2-40B4-BE49-F238E27FC236}">
                <a16:creationId xmlns:a16="http://schemas.microsoft.com/office/drawing/2014/main" xmlns="" id="{6D9A023F-9E3D-4130-B178-9E639D4133C2}"/>
              </a:ext>
            </a:extLst>
          </p:cNvPr>
          <p:cNvPicPr>
            <a:picLocks noChangeAspect="1"/>
          </p:cNvPicPr>
          <p:nvPr/>
        </p:nvPicPr>
        <p:blipFill rotWithShape="1">
          <a:blip r:embed="rId2"/>
          <a:srcRect t="4123" r="1057" b="55465"/>
          <a:stretch/>
        </p:blipFill>
        <p:spPr>
          <a:xfrm>
            <a:off x="6498996" y="607375"/>
            <a:ext cx="4854804" cy="5948313"/>
          </a:xfrm>
          <a:prstGeom prst="rect">
            <a:avLst/>
          </a:prstGeom>
        </p:spPr>
      </p:pic>
    </p:spTree>
    <p:extLst>
      <p:ext uri="{BB962C8B-B14F-4D97-AF65-F5344CB8AC3E}">
        <p14:creationId xmlns:p14="http://schemas.microsoft.com/office/powerpoint/2010/main" val="3009878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5C253005-C45E-4F84-B3EA-5FCF2093D6AD}"/>
              </a:ext>
            </a:extLst>
          </p:cNvPr>
          <p:cNvSpPr txBox="1">
            <a:spLocks noGrp="1"/>
          </p:cNvSpPr>
          <p:nvPr>
            <p:ph idx="1"/>
          </p:nvPr>
        </p:nvSpPr>
        <p:spPr>
          <a:xfrm>
            <a:off x="736786" y="364470"/>
            <a:ext cx="6220195" cy="6894195"/>
          </a:xfrm>
          <a:prstGeom prst="rect">
            <a:avLst/>
          </a:prstGeom>
          <a:noFill/>
        </p:spPr>
        <p:txBody>
          <a:bodyPr wrap="square" rtlCol="0">
            <a:spAutoFit/>
          </a:bodyPr>
          <a:lstStyle/>
          <a:p>
            <a:pPr marL="0" indent="0">
              <a:buNone/>
            </a:pPr>
            <a:r>
              <a:rPr lang="en-US" sz="2000" b="1" dirty="0">
                <a:latin typeface="Times New Roman" panose="02020603050405020304" pitchFamily="18" charset="0"/>
                <a:cs typeface="Times New Roman" panose="02020603050405020304" pitchFamily="18" charset="0"/>
              </a:rPr>
              <a:t>ROOT SYSTEM</a:t>
            </a:r>
          </a:p>
          <a:p>
            <a:pPr marL="285750" indent="-285750">
              <a:buFont typeface="Wingdings" pitchFamily="2" charset="2"/>
              <a:buChar char="q"/>
            </a:pPr>
            <a:endParaRPr lang="en-US" sz="2000" b="1" dirty="0">
              <a:solidFill>
                <a:srgbClr val="FF0000"/>
              </a:solidFill>
            </a:endParaRPr>
          </a:p>
          <a:p>
            <a:pPr marL="285750" indent="-285750">
              <a:buFont typeface="Wingdings" pitchFamily="2" charset="2"/>
              <a:buChar char="q"/>
            </a:pPr>
            <a:r>
              <a:rPr lang="en-US" sz="2000" dirty="0">
                <a:latin typeface="Times New Roman" panose="02020603050405020304" pitchFamily="18" charset="0"/>
                <a:cs typeface="Times New Roman" panose="02020603050405020304" pitchFamily="18" charset="0"/>
              </a:rPr>
              <a:t>Seminal or temporary root </a:t>
            </a:r>
          </a:p>
          <a:p>
            <a:pPr marL="285750" indent="-285750">
              <a:buFont typeface="Wingdings" pitchFamily="2" charset="2"/>
              <a:buChar char="q"/>
            </a:pPr>
            <a:r>
              <a:rPr lang="en-US" sz="2000" dirty="0">
                <a:latin typeface="Times New Roman" panose="02020603050405020304" pitchFamily="18" charset="0"/>
                <a:cs typeface="Times New Roman" panose="02020603050405020304" pitchFamily="18" charset="0"/>
              </a:rPr>
              <a:t>Crown or coronal roots </a:t>
            </a:r>
          </a:p>
          <a:p>
            <a:pPr marL="285750" indent="-285750">
              <a:buFont typeface="Wingdings" pitchFamily="2" charset="2"/>
              <a:buChar char="q"/>
            </a:pPr>
            <a:r>
              <a:rPr lang="en-US" sz="2000" dirty="0">
                <a:latin typeface="Times New Roman" panose="02020603050405020304" pitchFamily="18" charset="0"/>
                <a:cs typeface="Times New Roman" panose="02020603050405020304" pitchFamily="18" charset="0"/>
              </a:rPr>
              <a:t>Brace, Prop or Aerial roots</a:t>
            </a:r>
          </a:p>
          <a:p>
            <a:pPr marL="0" indent="0">
              <a:buNone/>
            </a:pPr>
            <a:endParaRPr lang="en-US" sz="2000" dirty="0">
              <a:solidFill>
                <a:srgbClr val="FF0000"/>
              </a:solidFill>
            </a:endParaRPr>
          </a:p>
          <a:p>
            <a:pPr marL="0" indent="0">
              <a:buNone/>
            </a:pPr>
            <a:r>
              <a:rPr lang="en-US" sz="2000" b="1" dirty="0">
                <a:latin typeface="Times New Roman" panose="02020603050405020304" pitchFamily="18" charset="0"/>
                <a:cs typeface="Times New Roman" panose="02020603050405020304" pitchFamily="18" charset="0"/>
              </a:rPr>
              <a:t>STEM AND LEAVES</a:t>
            </a:r>
          </a:p>
          <a:p>
            <a:pP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Stems are stout, solid with distinct nodes and internodes.</a:t>
            </a:r>
          </a:p>
          <a:p>
            <a:pP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 Leaves are simple with entire margin, quite large, linear in shape and arranged alternately. They have sheathing leaf-base surrounding a part of internode above.</a:t>
            </a:r>
          </a:p>
          <a:p>
            <a:pP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Membranous ligule is present at the junction of base and blade. Venation is parallel. All the organs have rough surface due to impregnation of silica. </a:t>
            </a:r>
          </a:p>
          <a:p>
            <a:pP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Inflorescences are of two types, viz.</a:t>
            </a:r>
            <a:r>
              <a:rPr lang="en-US" sz="2000" b="1" dirty="0">
                <a:latin typeface="Times New Roman" panose="02020603050405020304" pitchFamily="18" charset="0"/>
                <a:cs typeface="Times New Roman" panose="02020603050405020304" pitchFamily="18" charset="0"/>
              </a:rPr>
              <a:t> terminal staminate compound raceme or panicle and axillary pistillate spadix</a:t>
            </a:r>
          </a:p>
          <a:p>
            <a:pPr marL="285750" indent="-285750">
              <a:buFont typeface="Wingdings" pitchFamily="2" charset="2"/>
              <a:buChar char="q"/>
            </a:pPr>
            <a:endParaRPr lang="en-US" sz="2000" b="1" dirty="0">
              <a:solidFill>
                <a:srgbClr val="FF0000"/>
              </a:solidFill>
            </a:endParaRPr>
          </a:p>
          <a:p>
            <a:pPr marL="0" indent="0">
              <a:buNone/>
            </a:pPr>
            <a:endParaRPr lang="en-US" sz="2000" dirty="0"/>
          </a:p>
        </p:txBody>
      </p:sp>
      <p:pic>
        <p:nvPicPr>
          <p:cNvPr id="2" name="Picture 1">
            <a:extLst>
              <a:ext uri="{FF2B5EF4-FFF2-40B4-BE49-F238E27FC236}">
                <a16:creationId xmlns:a16="http://schemas.microsoft.com/office/drawing/2014/main" xmlns="" id="{564BB531-D0D8-4283-8077-13D58B13FB2F}"/>
              </a:ext>
            </a:extLst>
          </p:cNvPr>
          <p:cNvPicPr>
            <a:picLocks noChangeAspect="1"/>
          </p:cNvPicPr>
          <p:nvPr/>
        </p:nvPicPr>
        <p:blipFill>
          <a:blip r:embed="rId2"/>
          <a:stretch>
            <a:fillRect/>
          </a:stretch>
        </p:blipFill>
        <p:spPr>
          <a:xfrm>
            <a:off x="8653806" y="90966"/>
            <a:ext cx="3365369" cy="2567393"/>
          </a:xfrm>
          <a:prstGeom prst="rect">
            <a:avLst/>
          </a:prstGeom>
        </p:spPr>
      </p:pic>
      <p:pic>
        <p:nvPicPr>
          <p:cNvPr id="3" name="Picture 2">
            <a:extLst>
              <a:ext uri="{FF2B5EF4-FFF2-40B4-BE49-F238E27FC236}">
                <a16:creationId xmlns:a16="http://schemas.microsoft.com/office/drawing/2014/main" xmlns="" id="{D1A0B194-1065-423B-8677-1826EF1C678A}"/>
              </a:ext>
            </a:extLst>
          </p:cNvPr>
          <p:cNvPicPr>
            <a:picLocks noChangeAspect="1"/>
          </p:cNvPicPr>
          <p:nvPr/>
        </p:nvPicPr>
        <p:blipFill>
          <a:blip r:embed="rId3"/>
          <a:stretch>
            <a:fillRect/>
          </a:stretch>
        </p:blipFill>
        <p:spPr>
          <a:xfrm>
            <a:off x="8179815" y="2845815"/>
            <a:ext cx="4012185" cy="4012185"/>
          </a:xfrm>
          <a:prstGeom prst="rect">
            <a:avLst/>
          </a:prstGeom>
        </p:spPr>
      </p:pic>
    </p:spTree>
    <p:extLst>
      <p:ext uri="{BB962C8B-B14F-4D97-AF65-F5344CB8AC3E}">
        <p14:creationId xmlns:p14="http://schemas.microsoft.com/office/powerpoint/2010/main" val="1113142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66519-A55A-4C8A-A417-9477038AE120}"/>
              </a:ext>
            </a:extLst>
          </p:cNvPr>
          <p:cNvSpPr>
            <a:spLocks noGrp="1"/>
          </p:cNvSpPr>
          <p:nvPr>
            <p:ph type="title"/>
          </p:nvPr>
        </p:nvSpPr>
        <p:spPr/>
        <p:txBody>
          <a:bodyPr/>
          <a:lstStyle/>
          <a:p>
            <a:r>
              <a:rPr lang="en-IN" dirty="0"/>
              <a:t>Male inflorescence-Tassel </a:t>
            </a:r>
          </a:p>
        </p:txBody>
      </p:sp>
      <p:sp>
        <p:nvSpPr>
          <p:cNvPr id="3" name="Content Placeholder 2">
            <a:extLst>
              <a:ext uri="{FF2B5EF4-FFF2-40B4-BE49-F238E27FC236}">
                <a16:creationId xmlns:a16="http://schemas.microsoft.com/office/drawing/2014/main" xmlns="" id="{179D9054-EC39-461C-BAD7-B9F2AEFE45A4}"/>
              </a:ext>
            </a:extLst>
          </p:cNvPr>
          <p:cNvSpPr>
            <a:spLocks noGrp="1"/>
          </p:cNvSpPr>
          <p:nvPr>
            <p:ph idx="1"/>
          </p:nvPr>
        </p:nvSpPr>
        <p:spPr>
          <a:xfrm>
            <a:off x="838200" y="1470580"/>
            <a:ext cx="6920060" cy="5165889"/>
          </a:xfrm>
        </p:spPr>
        <p:txBody>
          <a:bodyPr>
            <a:normAutofit fontScale="77500" lnSpcReduction="20000"/>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Male inflorescence consists of many </a:t>
            </a:r>
            <a:r>
              <a:rPr lang="en-US" dirty="0" err="1">
                <a:latin typeface="Times New Roman" panose="02020603050405020304" pitchFamily="18" charset="0"/>
                <a:cs typeface="Times New Roman" panose="02020603050405020304" pitchFamily="18" charset="0"/>
              </a:rPr>
              <a:t>spikelets</a:t>
            </a:r>
            <a:r>
              <a:rPr lang="en-US" dirty="0">
                <a:latin typeface="Times New Roman" panose="02020603050405020304" pitchFamily="18" charset="0"/>
                <a:cs typeface="Times New Roman" panose="02020603050405020304" pitchFamily="18" charset="0"/>
              </a:rPr>
              <a:t>. The </a:t>
            </a:r>
            <a:r>
              <a:rPr lang="en-US" dirty="0" err="1">
                <a:latin typeface="Times New Roman" panose="02020603050405020304" pitchFamily="18" charset="0"/>
                <a:cs typeface="Times New Roman" panose="02020603050405020304" pitchFamily="18" charset="0"/>
              </a:rPr>
              <a:t>spikelets</a:t>
            </a:r>
            <a:r>
              <a:rPr lang="en-US" dirty="0">
                <a:latin typeface="Times New Roman" panose="02020603050405020304" pitchFamily="18" charset="0"/>
                <a:cs typeface="Times New Roman" panose="02020603050405020304" pitchFamily="18" charset="0"/>
              </a:rPr>
              <a:t> occur in pairs—the </a:t>
            </a:r>
            <a:r>
              <a:rPr lang="en-US" b="1" dirty="0">
                <a:latin typeface="Times New Roman" panose="02020603050405020304" pitchFamily="18" charset="0"/>
                <a:cs typeface="Times New Roman" panose="02020603050405020304" pitchFamily="18" charset="0"/>
              </a:rPr>
              <a:t>lower one is sessile </a:t>
            </a:r>
            <a:r>
              <a:rPr lang="en-US" dirty="0">
                <a:latin typeface="Times New Roman" panose="02020603050405020304" pitchFamily="18" charset="0"/>
                <a:cs typeface="Times New Roman" panose="02020603050405020304" pitchFamily="18" charset="0"/>
              </a:rPr>
              <a:t>and the </a:t>
            </a:r>
            <a:r>
              <a:rPr lang="en-US" b="1" dirty="0">
                <a:latin typeface="Times New Roman" panose="02020603050405020304" pitchFamily="18" charset="0"/>
                <a:cs typeface="Times New Roman" panose="02020603050405020304" pitchFamily="18" charset="0"/>
              </a:rPr>
              <a:t>upper one is stalked</a:t>
            </a:r>
            <a:r>
              <a:rPr lang="en-US"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Each spikelet is </a:t>
            </a:r>
            <a:r>
              <a:rPr lang="en-US" b="1" dirty="0">
                <a:latin typeface="Times New Roman" panose="02020603050405020304" pitchFamily="18" charset="0"/>
                <a:cs typeface="Times New Roman" panose="02020603050405020304" pitchFamily="18" charset="0"/>
              </a:rPr>
              <a:t>two-floret</a:t>
            </a:r>
            <a:r>
              <a:rPr lang="en-US" dirty="0">
                <a:latin typeface="Times New Roman" panose="02020603050405020304" pitchFamily="18" charset="0"/>
                <a:cs typeface="Times New Roman" panose="02020603050405020304" pitchFamily="18" charset="0"/>
              </a:rPr>
              <a:t>. Each floret contains a pair of thin scales i.e. </a:t>
            </a:r>
            <a:r>
              <a:rPr lang="en-US" b="1" dirty="0">
                <a:latin typeface="Times New Roman" panose="02020603050405020304" pitchFamily="18" charset="0"/>
                <a:cs typeface="Times New Roman" panose="02020603050405020304" pitchFamily="18" charset="0"/>
              </a:rPr>
              <a:t>lemma and </a:t>
            </a:r>
            <a:r>
              <a:rPr lang="en-US" b="1" dirty="0" err="1">
                <a:latin typeface="Times New Roman" panose="02020603050405020304" pitchFamily="18" charset="0"/>
                <a:cs typeface="Times New Roman" panose="02020603050405020304" pitchFamily="18" charset="0"/>
              </a:rPr>
              <a:t>palea</a:t>
            </a:r>
            <a:r>
              <a:rPr lang="en-US" b="1" dirty="0">
                <a:latin typeface="Times New Roman" panose="02020603050405020304" pitchFamily="18" charset="0"/>
                <a:cs typeface="Times New Roman" panose="02020603050405020304" pitchFamily="18" charset="0"/>
              </a:rPr>
              <a:t>, three anthers, two lodicules and rudimentary pistil</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Flowers are obviously </a:t>
            </a:r>
            <a:r>
              <a:rPr lang="en-US" b="1" dirty="0">
                <a:latin typeface="Times New Roman" panose="02020603050405020304" pitchFamily="18" charset="0"/>
                <a:cs typeface="Times New Roman" panose="02020603050405020304" pitchFamily="18" charset="0"/>
              </a:rPr>
              <a:t>unisexual</a:t>
            </a:r>
            <a:r>
              <a:rPr lang="en-US" dirty="0">
                <a:latin typeface="Times New Roman" panose="02020603050405020304" pitchFamily="18" charset="0"/>
                <a:cs typeface="Times New Roman" panose="02020603050405020304" pitchFamily="18" charset="0"/>
              </a:rPr>
              <a:t>. Perianth is represented by a pair of fleshy scale-like bodies called </a:t>
            </a:r>
            <a:r>
              <a:rPr lang="en-US" b="1" dirty="0">
                <a:latin typeface="Times New Roman" panose="02020603050405020304" pitchFamily="18" charset="0"/>
                <a:cs typeface="Times New Roman" panose="02020603050405020304" pitchFamily="18" charset="0"/>
              </a:rPr>
              <a:t>lodicules</a:t>
            </a:r>
            <a:r>
              <a:rPr lang="en-US"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Androecium is composed of three free stamens with long prominent linear anthers.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Anthers starts from top to bottom in main axis and lateral branches.</a:t>
            </a:r>
          </a:p>
          <a:p>
            <a:pPr>
              <a:buFont typeface="Wingdings" panose="05000000000000000000" pitchFamily="2" charset="2"/>
              <a:buChar char="ü"/>
            </a:pPr>
            <a:r>
              <a:rPr lang="en-US" dirty="0" err="1">
                <a:latin typeface="Times New Roman" panose="02020603050405020304" pitchFamily="18" charset="0"/>
                <a:cs typeface="Times New Roman" panose="02020603050405020304" pitchFamily="18" charset="0"/>
              </a:rPr>
              <a:t>Spikelets</a:t>
            </a:r>
            <a:r>
              <a:rPr lang="en-US" dirty="0">
                <a:latin typeface="Times New Roman" panose="02020603050405020304" pitchFamily="18" charset="0"/>
                <a:cs typeface="Times New Roman" panose="02020603050405020304" pitchFamily="18" charset="0"/>
              </a:rPr>
              <a:t> consists of two florets sessile and pedicellate, </a:t>
            </a:r>
            <a:r>
              <a:rPr lang="en-US" b="1" dirty="0">
                <a:latin typeface="Times New Roman" panose="02020603050405020304" pitchFamily="18" charset="0"/>
                <a:cs typeface="Times New Roman" panose="02020603050405020304" pitchFamily="18" charset="0"/>
              </a:rPr>
              <a:t>pollen shedding, 2-3 days often complete emergence of tassel</a:t>
            </a:r>
            <a:r>
              <a:rPr lang="en-US"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Pedicellate flowers shed pollen first </a:t>
            </a:r>
            <a:r>
              <a:rPr lang="en-US" dirty="0">
                <a:latin typeface="Times New Roman" panose="02020603050405020304" pitchFamily="18" charset="0"/>
                <a:cs typeface="Times New Roman" panose="02020603050405020304" pitchFamily="18" charset="0"/>
              </a:rPr>
              <a:t>followed by sessile flowers (double wave of falling pollen in maize).</a:t>
            </a:r>
          </a:p>
          <a:p>
            <a:endParaRPr lang="en-IN" dirty="0"/>
          </a:p>
        </p:txBody>
      </p:sp>
      <p:pic>
        <p:nvPicPr>
          <p:cNvPr id="4" name="Picture 3">
            <a:extLst>
              <a:ext uri="{FF2B5EF4-FFF2-40B4-BE49-F238E27FC236}">
                <a16:creationId xmlns:a16="http://schemas.microsoft.com/office/drawing/2014/main" xmlns="" id="{1DB6635A-018D-4D79-94CA-8CEB84FEDE4B}"/>
              </a:ext>
            </a:extLst>
          </p:cNvPr>
          <p:cNvPicPr>
            <a:picLocks noChangeAspect="1"/>
          </p:cNvPicPr>
          <p:nvPr/>
        </p:nvPicPr>
        <p:blipFill>
          <a:blip r:embed="rId2"/>
          <a:stretch>
            <a:fillRect/>
          </a:stretch>
        </p:blipFill>
        <p:spPr>
          <a:xfrm>
            <a:off x="7758260" y="963862"/>
            <a:ext cx="4358326" cy="5672607"/>
          </a:xfrm>
          <a:prstGeom prst="rect">
            <a:avLst/>
          </a:prstGeom>
        </p:spPr>
      </p:pic>
    </p:spTree>
    <p:extLst>
      <p:ext uri="{BB962C8B-B14F-4D97-AF65-F5344CB8AC3E}">
        <p14:creationId xmlns:p14="http://schemas.microsoft.com/office/powerpoint/2010/main" val="621972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56BB2-31AD-4A8F-9B59-931618193831}"/>
              </a:ext>
            </a:extLst>
          </p:cNvPr>
          <p:cNvSpPr>
            <a:spLocks noGrp="1"/>
          </p:cNvSpPr>
          <p:nvPr>
            <p:ph type="title"/>
          </p:nvPr>
        </p:nvSpPr>
        <p:spPr/>
        <p:txBody>
          <a:bodyPr/>
          <a:lstStyle/>
          <a:p>
            <a:r>
              <a:rPr lang="en-IN" dirty="0"/>
              <a:t>Female inflorescence-cob</a:t>
            </a:r>
          </a:p>
        </p:txBody>
      </p:sp>
      <p:sp>
        <p:nvSpPr>
          <p:cNvPr id="3" name="Content Placeholder 2">
            <a:extLst>
              <a:ext uri="{FF2B5EF4-FFF2-40B4-BE49-F238E27FC236}">
                <a16:creationId xmlns:a16="http://schemas.microsoft.com/office/drawing/2014/main" xmlns="" id="{47CB551F-3F8C-43CF-9340-02976F838B55}"/>
              </a:ext>
            </a:extLst>
          </p:cNvPr>
          <p:cNvSpPr>
            <a:spLocks noGrp="1"/>
          </p:cNvSpPr>
          <p:nvPr>
            <p:ph idx="1"/>
          </p:nvPr>
        </p:nvSpPr>
        <p:spPr>
          <a:xfrm>
            <a:off x="838200" y="1825625"/>
            <a:ext cx="7447961" cy="4351338"/>
          </a:xfrm>
        </p:spPr>
        <p:txBody>
          <a:bodyPr>
            <a:normAutofit lnSpcReduction="10000"/>
          </a:bodyPr>
          <a:lstStyle/>
          <a:p>
            <a:pPr>
              <a:buFont typeface="Wingdings" panose="05000000000000000000" pitchFamily="2" charset="2"/>
              <a:buChar char="ü"/>
            </a:pPr>
            <a:r>
              <a:rPr lang="en-US" dirty="0"/>
              <a:t> </a:t>
            </a:r>
            <a:r>
              <a:rPr lang="en-US" dirty="0">
                <a:latin typeface="Times New Roman" panose="02020603050405020304" pitchFamily="18" charset="0"/>
                <a:cs typeface="Times New Roman" panose="02020603050405020304" pitchFamily="18" charset="0"/>
              </a:rPr>
              <a:t>Female flower consists of florets in pairs in longitudinal rows.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One is sterile and other is fertile.</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Each female flower is represented by thread like structure called style (800-1000) depending on cob size with bifid stigma.</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All the styles together constitute silk of the cob.</a:t>
            </a:r>
          </a:p>
          <a:p>
            <a:pPr>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Emergence of silk will be around 8-10 days later than complete emergence of tassel. Stigma remain receptive for 1-2 days</a:t>
            </a:r>
            <a:endParaRPr lang="en-IN"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B61ADD6F-756A-4A51-9119-97205D67CE33}"/>
              </a:ext>
            </a:extLst>
          </p:cNvPr>
          <p:cNvPicPr>
            <a:picLocks noChangeAspect="1"/>
          </p:cNvPicPr>
          <p:nvPr/>
        </p:nvPicPr>
        <p:blipFill>
          <a:blip r:embed="rId2"/>
          <a:stretch>
            <a:fillRect/>
          </a:stretch>
        </p:blipFill>
        <p:spPr>
          <a:xfrm>
            <a:off x="8515333" y="1825624"/>
            <a:ext cx="3306840" cy="4351339"/>
          </a:xfrm>
          <a:prstGeom prst="rect">
            <a:avLst/>
          </a:prstGeom>
        </p:spPr>
      </p:pic>
    </p:spTree>
    <p:extLst>
      <p:ext uri="{BB962C8B-B14F-4D97-AF65-F5344CB8AC3E}">
        <p14:creationId xmlns:p14="http://schemas.microsoft.com/office/powerpoint/2010/main" val="39697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2822</Words>
  <Application>Microsoft Office PowerPoint</Application>
  <PresentationFormat>Widescreen</PresentationFormat>
  <Paragraphs>252</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Raleway</vt:lpstr>
      <vt:lpstr>Times New Roman</vt:lpstr>
      <vt:lpstr>Wingdings</vt:lpstr>
      <vt:lpstr>Office Theme</vt:lpstr>
      <vt:lpstr>PowerPoint Presentation</vt:lpstr>
      <vt:lpstr>INTRODUCTION</vt:lpstr>
      <vt:lpstr>General description</vt:lpstr>
      <vt:lpstr>Scientific classification</vt:lpstr>
      <vt:lpstr>Cultivated Species</vt:lpstr>
      <vt:lpstr>Floral biology</vt:lpstr>
      <vt:lpstr>PowerPoint Presentation</vt:lpstr>
      <vt:lpstr>Male inflorescence-Tassel </vt:lpstr>
      <vt:lpstr>Female inflorescence-cob</vt:lpstr>
      <vt:lpstr>PowerPoint Presentation</vt:lpstr>
      <vt:lpstr>Anthesis and Pollination</vt:lpstr>
      <vt:lpstr>KERNEL OR CARYOPSIS </vt:lpstr>
      <vt:lpstr>HYBRID SEED PRODUCTION IN MAIZE </vt:lpstr>
      <vt:lpstr>Detasseling [manual creation of male sterility]    </vt:lpstr>
      <vt:lpstr>Detasseling </vt:lpstr>
      <vt:lpstr> Precautions to be adopted during detasseling </vt:lpstr>
      <vt:lpstr>Cytoplasmic genetic male sterility</vt:lpstr>
      <vt:lpstr>PowerPoint Presentation</vt:lpstr>
      <vt:lpstr>Conventional Hybrids:</vt:lpstr>
      <vt:lpstr>Non-conventional Hybrids</vt:lpstr>
      <vt:lpstr>Production of Synthetic and composite cultivars</vt:lpstr>
      <vt:lpstr>PowerPoint Presentation</vt:lpstr>
      <vt:lpstr>Important considerations of hybrid seed production.</vt:lpstr>
      <vt:lpstr>PowerPoint Presentation</vt:lpstr>
      <vt:lpstr>Technology for hybrid seed production </vt:lpstr>
      <vt:lpstr>Seed rate</vt:lpstr>
      <vt:lpstr>Nutrient management</vt:lpstr>
      <vt:lpstr>PowerPoint Presentation</vt:lpstr>
      <vt:lpstr>PowerPoint Presentation</vt:lpstr>
      <vt:lpstr>PowerPoint Presentation</vt:lpstr>
      <vt:lpstr>PowerPoint Presentation</vt:lpstr>
      <vt:lpstr>Seed standard</vt:lpstr>
      <vt:lpstr>PowerPoint Presentation</vt:lpstr>
      <vt:lpstr>PowerPoint Presentation</vt:lpstr>
      <vt:lpstr>Post harvest management</vt:lpstr>
      <vt:lpstr>PowerPoint Presentation</vt:lpstr>
      <vt:lpstr>Important varieties</vt:lpstr>
      <vt:lpstr>References:</vt:lpstr>
      <vt:lpstr>Acknowledgement: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DHANANJAY KUMAR</dc:creator>
  <cp:lastModifiedBy>Microsoft account</cp:lastModifiedBy>
  <cp:revision>50</cp:revision>
  <dcterms:created xsi:type="dcterms:W3CDTF">2021-04-25T16:36:23Z</dcterms:created>
  <dcterms:modified xsi:type="dcterms:W3CDTF">2023-07-12T06:38:19Z</dcterms:modified>
</cp:coreProperties>
</file>