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98" r:id="rId5"/>
    <p:sldId id="299" r:id="rId6"/>
    <p:sldId id="259" r:id="rId7"/>
    <p:sldId id="260" r:id="rId8"/>
    <p:sldId id="261" r:id="rId9"/>
    <p:sldId id="262" r:id="rId10"/>
    <p:sldId id="263" r:id="rId11"/>
    <p:sldId id="264" r:id="rId12"/>
    <p:sldId id="282" r:id="rId13"/>
    <p:sldId id="265" r:id="rId14"/>
    <p:sldId id="266" r:id="rId15"/>
    <p:sldId id="267" r:id="rId16"/>
    <p:sldId id="274" r:id="rId17"/>
    <p:sldId id="275" r:id="rId18"/>
    <p:sldId id="276" r:id="rId19"/>
    <p:sldId id="277" r:id="rId20"/>
    <p:sldId id="278" r:id="rId21"/>
    <p:sldId id="285" r:id="rId22"/>
    <p:sldId id="283" r:id="rId23"/>
    <p:sldId id="296" r:id="rId24"/>
    <p:sldId id="295" r:id="rId25"/>
    <p:sldId id="297" r:id="rId26"/>
    <p:sldId id="268" r:id="rId27"/>
    <p:sldId id="286" r:id="rId28"/>
    <p:sldId id="269" r:id="rId29"/>
    <p:sldId id="270" r:id="rId30"/>
    <p:sldId id="287" r:id="rId31"/>
    <p:sldId id="288" r:id="rId32"/>
    <p:sldId id="289" r:id="rId33"/>
    <p:sldId id="290" r:id="rId34"/>
    <p:sldId id="291" r:id="rId35"/>
    <p:sldId id="292" r:id="rId36"/>
    <p:sldId id="293" r:id="rId37"/>
    <p:sldId id="271" r:id="rId38"/>
    <p:sldId id="272" r:id="rId39"/>
    <p:sldId id="273"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C18A0A5-82EC-491D-A59C-CCD6ABA21423}" type="datetimeFigureOut">
              <a:rPr lang="en-IN" smtClean="0"/>
              <a:t>30-08-2022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9EDCE14-8471-43F9-85E6-EE16601D3E8D}" type="slidenum">
              <a:rPr lang="en-IN" smtClean="0"/>
              <a:t>‹#›</a:t>
            </a:fld>
            <a:endParaRPr lang="en-IN"/>
          </a:p>
        </p:txBody>
      </p:sp>
    </p:spTree>
    <p:extLst>
      <p:ext uri="{BB962C8B-B14F-4D97-AF65-F5344CB8AC3E}">
        <p14:creationId xmlns:p14="http://schemas.microsoft.com/office/powerpoint/2010/main" val="2599840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18A0A5-82EC-491D-A59C-CCD6ABA21423}" type="datetimeFigureOut">
              <a:rPr lang="en-IN" smtClean="0"/>
              <a:t>30-08-2022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9EDCE14-8471-43F9-85E6-EE16601D3E8D}" type="slidenum">
              <a:rPr lang="en-IN" smtClean="0"/>
              <a:t>‹#›</a:t>
            </a:fld>
            <a:endParaRPr lang="en-IN"/>
          </a:p>
        </p:txBody>
      </p:sp>
    </p:spTree>
    <p:extLst>
      <p:ext uri="{BB962C8B-B14F-4D97-AF65-F5344CB8AC3E}">
        <p14:creationId xmlns:p14="http://schemas.microsoft.com/office/powerpoint/2010/main" val="572763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18A0A5-82EC-491D-A59C-CCD6ABA21423}" type="datetimeFigureOut">
              <a:rPr lang="en-IN" smtClean="0"/>
              <a:t>30-08-2022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9EDCE14-8471-43F9-85E6-EE16601D3E8D}" type="slidenum">
              <a:rPr lang="en-IN" smtClean="0"/>
              <a:t>‹#›</a:t>
            </a:fld>
            <a:endParaRPr lang="en-IN"/>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215844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18A0A5-82EC-491D-A59C-CCD6ABA21423}" type="datetimeFigureOut">
              <a:rPr lang="en-IN" smtClean="0"/>
              <a:t>30-08-2022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9EDCE14-8471-43F9-85E6-EE16601D3E8D}" type="slidenum">
              <a:rPr lang="en-IN" smtClean="0"/>
              <a:t>‹#›</a:t>
            </a:fld>
            <a:endParaRPr lang="en-IN"/>
          </a:p>
        </p:txBody>
      </p:sp>
    </p:spTree>
    <p:extLst>
      <p:ext uri="{BB962C8B-B14F-4D97-AF65-F5344CB8AC3E}">
        <p14:creationId xmlns:p14="http://schemas.microsoft.com/office/powerpoint/2010/main" val="1535299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18A0A5-82EC-491D-A59C-CCD6ABA21423}" type="datetimeFigureOut">
              <a:rPr lang="en-IN" smtClean="0"/>
              <a:t>30-08-2022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9EDCE14-8471-43F9-85E6-EE16601D3E8D}" type="slidenum">
              <a:rPr lang="en-IN" smtClean="0"/>
              <a:t>‹#›</a:t>
            </a:fld>
            <a:endParaRPr lang="en-IN"/>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516596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18A0A5-82EC-491D-A59C-CCD6ABA21423}" type="datetimeFigureOut">
              <a:rPr lang="en-IN" smtClean="0"/>
              <a:t>30-08-2022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9EDCE14-8471-43F9-85E6-EE16601D3E8D}" type="slidenum">
              <a:rPr lang="en-IN" smtClean="0"/>
              <a:t>‹#›</a:t>
            </a:fld>
            <a:endParaRPr lang="en-IN"/>
          </a:p>
        </p:txBody>
      </p:sp>
    </p:spTree>
    <p:extLst>
      <p:ext uri="{BB962C8B-B14F-4D97-AF65-F5344CB8AC3E}">
        <p14:creationId xmlns:p14="http://schemas.microsoft.com/office/powerpoint/2010/main" val="2200835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18A0A5-82EC-491D-A59C-CCD6ABA21423}" type="datetimeFigureOut">
              <a:rPr lang="en-IN" smtClean="0"/>
              <a:t>30-08-2022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9EDCE14-8471-43F9-85E6-EE16601D3E8D}" type="slidenum">
              <a:rPr lang="en-IN" smtClean="0"/>
              <a:t>‹#›</a:t>
            </a:fld>
            <a:endParaRPr lang="en-IN"/>
          </a:p>
        </p:txBody>
      </p:sp>
    </p:spTree>
    <p:extLst>
      <p:ext uri="{BB962C8B-B14F-4D97-AF65-F5344CB8AC3E}">
        <p14:creationId xmlns:p14="http://schemas.microsoft.com/office/powerpoint/2010/main" val="1847349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18A0A5-82EC-491D-A59C-CCD6ABA21423}" type="datetimeFigureOut">
              <a:rPr lang="en-IN" smtClean="0"/>
              <a:t>30-08-2022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9EDCE14-8471-43F9-85E6-EE16601D3E8D}" type="slidenum">
              <a:rPr lang="en-IN" smtClean="0"/>
              <a:t>‹#›</a:t>
            </a:fld>
            <a:endParaRPr lang="en-IN"/>
          </a:p>
        </p:txBody>
      </p:sp>
    </p:spTree>
    <p:extLst>
      <p:ext uri="{BB962C8B-B14F-4D97-AF65-F5344CB8AC3E}">
        <p14:creationId xmlns:p14="http://schemas.microsoft.com/office/powerpoint/2010/main" val="1154704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18A0A5-82EC-491D-A59C-CCD6ABA21423}" type="datetimeFigureOut">
              <a:rPr lang="en-IN" smtClean="0"/>
              <a:t>30-08-2022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9EDCE14-8471-43F9-85E6-EE16601D3E8D}" type="slidenum">
              <a:rPr lang="en-IN" smtClean="0"/>
              <a:t>‹#›</a:t>
            </a:fld>
            <a:endParaRPr lang="en-IN"/>
          </a:p>
        </p:txBody>
      </p:sp>
    </p:spTree>
    <p:extLst>
      <p:ext uri="{BB962C8B-B14F-4D97-AF65-F5344CB8AC3E}">
        <p14:creationId xmlns:p14="http://schemas.microsoft.com/office/powerpoint/2010/main" val="3129136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18A0A5-82EC-491D-A59C-CCD6ABA21423}" type="datetimeFigureOut">
              <a:rPr lang="en-IN" smtClean="0"/>
              <a:t>30-08-2022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9EDCE14-8471-43F9-85E6-EE16601D3E8D}" type="slidenum">
              <a:rPr lang="en-IN" smtClean="0"/>
              <a:t>‹#›</a:t>
            </a:fld>
            <a:endParaRPr lang="en-IN"/>
          </a:p>
        </p:txBody>
      </p:sp>
    </p:spTree>
    <p:extLst>
      <p:ext uri="{BB962C8B-B14F-4D97-AF65-F5344CB8AC3E}">
        <p14:creationId xmlns:p14="http://schemas.microsoft.com/office/powerpoint/2010/main" val="2824024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18A0A5-82EC-491D-A59C-CCD6ABA21423}" type="datetimeFigureOut">
              <a:rPr lang="en-IN" smtClean="0"/>
              <a:t>30-08-2022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E9EDCE14-8471-43F9-85E6-EE16601D3E8D}" type="slidenum">
              <a:rPr lang="en-IN" smtClean="0"/>
              <a:t>‹#›</a:t>
            </a:fld>
            <a:endParaRPr lang="en-IN"/>
          </a:p>
        </p:txBody>
      </p:sp>
    </p:spTree>
    <p:extLst>
      <p:ext uri="{BB962C8B-B14F-4D97-AF65-F5344CB8AC3E}">
        <p14:creationId xmlns:p14="http://schemas.microsoft.com/office/powerpoint/2010/main" val="755277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C18A0A5-82EC-491D-A59C-CCD6ABA21423}" type="datetimeFigureOut">
              <a:rPr lang="en-IN" smtClean="0"/>
              <a:t>30-08-2022</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E9EDCE14-8471-43F9-85E6-EE16601D3E8D}" type="slidenum">
              <a:rPr lang="en-IN" smtClean="0"/>
              <a:t>‹#›</a:t>
            </a:fld>
            <a:endParaRPr lang="en-IN"/>
          </a:p>
        </p:txBody>
      </p:sp>
    </p:spTree>
    <p:extLst>
      <p:ext uri="{BB962C8B-B14F-4D97-AF65-F5344CB8AC3E}">
        <p14:creationId xmlns:p14="http://schemas.microsoft.com/office/powerpoint/2010/main" val="3676959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C18A0A5-82EC-491D-A59C-CCD6ABA21423}" type="datetimeFigureOut">
              <a:rPr lang="en-IN" smtClean="0"/>
              <a:t>30-08-2022</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E9EDCE14-8471-43F9-85E6-EE16601D3E8D}" type="slidenum">
              <a:rPr lang="en-IN" smtClean="0"/>
              <a:t>‹#›</a:t>
            </a:fld>
            <a:endParaRPr lang="en-IN"/>
          </a:p>
        </p:txBody>
      </p:sp>
    </p:spTree>
    <p:extLst>
      <p:ext uri="{BB962C8B-B14F-4D97-AF65-F5344CB8AC3E}">
        <p14:creationId xmlns:p14="http://schemas.microsoft.com/office/powerpoint/2010/main" val="2531797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18A0A5-82EC-491D-A59C-CCD6ABA21423}" type="datetimeFigureOut">
              <a:rPr lang="en-IN" smtClean="0"/>
              <a:t>30-08-2022</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E9EDCE14-8471-43F9-85E6-EE16601D3E8D}" type="slidenum">
              <a:rPr lang="en-IN" smtClean="0"/>
              <a:t>‹#›</a:t>
            </a:fld>
            <a:endParaRPr lang="en-IN"/>
          </a:p>
        </p:txBody>
      </p:sp>
    </p:spTree>
    <p:extLst>
      <p:ext uri="{BB962C8B-B14F-4D97-AF65-F5344CB8AC3E}">
        <p14:creationId xmlns:p14="http://schemas.microsoft.com/office/powerpoint/2010/main" val="1908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18A0A5-82EC-491D-A59C-CCD6ABA21423}" type="datetimeFigureOut">
              <a:rPr lang="en-IN" smtClean="0"/>
              <a:t>30-08-2022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E9EDCE14-8471-43F9-85E6-EE16601D3E8D}" type="slidenum">
              <a:rPr lang="en-IN" smtClean="0"/>
              <a:t>‹#›</a:t>
            </a:fld>
            <a:endParaRPr lang="en-IN"/>
          </a:p>
        </p:txBody>
      </p:sp>
    </p:spTree>
    <p:extLst>
      <p:ext uri="{BB962C8B-B14F-4D97-AF65-F5344CB8AC3E}">
        <p14:creationId xmlns:p14="http://schemas.microsoft.com/office/powerpoint/2010/main" val="1486388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18A0A5-82EC-491D-A59C-CCD6ABA21423}" type="datetimeFigureOut">
              <a:rPr lang="en-IN" smtClean="0"/>
              <a:t>30-08-2022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E9EDCE14-8471-43F9-85E6-EE16601D3E8D}" type="slidenum">
              <a:rPr lang="en-IN" smtClean="0"/>
              <a:t>‹#›</a:t>
            </a:fld>
            <a:endParaRPr lang="en-IN"/>
          </a:p>
        </p:txBody>
      </p:sp>
    </p:spTree>
    <p:extLst>
      <p:ext uri="{BB962C8B-B14F-4D97-AF65-F5344CB8AC3E}">
        <p14:creationId xmlns:p14="http://schemas.microsoft.com/office/powerpoint/2010/main" val="1484672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C18A0A5-82EC-491D-A59C-CCD6ABA21423}" type="datetimeFigureOut">
              <a:rPr lang="en-IN" smtClean="0"/>
              <a:t>30-08-2022</a:t>
            </a:fld>
            <a:endParaRPr lang="en-IN"/>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9EDCE14-8471-43F9-85E6-EE16601D3E8D}" type="slidenum">
              <a:rPr lang="en-IN" smtClean="0"/>
              <a:t>‹#›</a:t>
            </a:fld>
            <a:endParaRPr lang="en-IN"/>
          </a:p>
        </p:txBody>
      </p:sp>
    </p:spTree>
    <p:extLst>
      <p:ext uri="{BB962C8B-B14F-4D97-AF65-F5344CB8AC3E}">
        <p14:creationId xmlns:p14="http://schemas.microsoft.com/office/powerpoint/2010/main" val="23126700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BD39FB-CF2B-4737-B008-BED68A1F4D3D}"/>
              </a:ext>
            </a:extLst>
          </p:cNvPr>
          <p:cNvSpPr>
            <a:spLocks noGrp="1"/>
          </p:cNvSpPr>
          <p:nvPr>
            <p:ph type="ctrTitle"/>
          </p:nvPr>
        </p:nvSpPr>
        <p:spPr>
          <a:xfrm>
            <a:off x="1497527" y="605513"/>
            <a:ext cx="8093273" cy="604492"/>
          </a:xfrm>
        </p:spPr>
        <p:txBody>
          <a:bodyPr/>
          <a:lstStyle/>
          <a:p>
            <a:pPr algn="ctr"/>
            <a:r>
              <a:rPr lang="en-IN" sz="2400" b="1" dirty="0">
                <a:latin typeface="Times New Roman" panose="02020603050405020304" pitchFamily="18" charset="0"/>
                <a:cs typeface="Times New Roman" panose="02020603050405020304" pitchFamily="18" charset="0"/>
              </a:rPr>
              <a:t>SEED PRODUCTION TECHNIQUES IN </a:t>
            </a:r>
            <a:r>
              <a:rPr lang="en-IN" sz="2400" b="1" dirty="0" smtClean="0">
                <a:latin typeface="Times New Roman" panose="02020603050405020304" pitchFamily="18" charset="0"/>
                <a:cs typeface="Times New Roman" panose="02020603050405020304" pitchFamily="18" charset="0"/>
              </a:rPr>
              <a:t>O.P. AND HYBRID TOMATO, BRINJAL AND OKRA</a:t>
            </a:r>
            <a:endParaRPr lang="en-IN" sz="2400" b="1"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xmlns="" id="{48E234C8-67C1-4632-96CF-D27739A31511}"/>
              </a:ext>
            </a:extLst>
          </p:cNvPr>
          <p:cNvSpPr>
            <a:spLocks noGrp="1"/>
          </p:cNvSpPr>
          <p:nvPr>
            <p:ph type="subTitle" idx="1"/>
          </p:nvPr>
        </p:nvSpPr>
        <p:spPr>
          <a:xfrm>
            <a:off x="1507067" y="3528811"/>
            <a:ext cx="7766936" cy="1618921"/>
          </a:xfrm>
        </p:spPr>
        <p:txBody>
          <a:bodyPr/>
          <a:lstStyle/>
          <a:p>
            <a:pPr algn="ctr"/>
            <a:r>
              <a:rPr lang="en-US" sz="2800" b="1" dirty="0" smtClean="0">
                <a:solidFill>
                  <a:schemeClr val="tx1"/>
                </a:solidFill>
                <a:latin typeface="Times New Roman" panose="02020603050405020304" pitchFamily="18" charset="0"/>
                <a:cs typeface="Times New Roman" panose="02020603050405020304" pitchFamily="18" charset="0"/>
              </a:rPr>
              <a:t>Seed Production of Vegetable and Cereal Crops</a:t>
            </a:r>
            <a:endParaRPr lang="en-US" sz="2800" b="1" dirty="0">
              <a:solidFill>
                <a:schemeClr val="tx1"/>
              </a:solidFill>
              <a:latin typeface="Times New Roman" panose="02020603050405020304" pitchFamily="18" charset="0"/>
              <a:cs typeface="Times New Roman" panose="02020603050405020304" pitchFamily="18" charset="0"/>
            </a:endParaRPr>
          </a:p>
          <a:p>
            <a:pPr algn="ctr"/>
            <a:r>
              <a:rPr lang="en-US" sz="2400" b="1" dirty="0" smtClean="0">
                <a:solidFill>
                  <a:schemeClr val="tx1"/>
                </a:solidFill>
                <a:latin typeface="Times New Roman" panose="02020603050405020304" pitchFamily="18" charset="0"/>
                <a:cs typeface="Times New Roman" panose="02020603050405020304" pitchFamily="18" charset="0"/>
              </a:rPr>
              <a:t>Dr. Aninda Chakraborty</a:t>
            </a:r>
            <a:endParaRPr lang="en-US" sz="2400" b="1" dirty="0">
              <a:solidFill>
                <a:schemeClr val="tx1"/>
              </a:solidFill>
              <a:latin typeface="Times New Roman" panose="02020603050405020304" pitchFamily="18" charset="0"/>
              <a:cs typeface="Times New Roman" panose="02020603050405020304" pitchFamily="18" charset="0"/>
            </a:endParaRPr>
          </a:p>
          <a:p>
            <a:endParaRPr lang="en-IN" dirty="0"/>
          </a:p>
        </p:txBody>
      </p:sp>
      <p:pic>
        <p:nvPicPr>
          <p:cNvPr id="5" name="Picture 4">
            <a:extLst>
              <a:ext uri="{FF2B5EF4-FFF2-40B4-BE49-F238E27FC236}">
                <a16:creationId xmlns:a16="http://schemas.microsoft.com/office/drawing/2014/main" xmlns="" id="{3C9F0949-1FFB-4695-9E35-8264548C46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20" y="1390880"/>
            <a:ext cx="2918798" cy="1819110"/>
          </a:xfrm>
          <a:prstGeom prst="rect">
            <a:avLst/>
          </a:prstGeom>
        </p:spPr>
      </p:pic>
      <p:pic>
        <p:nvPicPr>
          <p:cNvPr id="6" name="Picture 5">
            <a:extLst>
              <a:ext uri="{FF2B5EF4-FFF2-40B4-BE49-F238E27FC236}">
                <a16:creationId xmlns:a16="http://schemas.microsoft.com/office/drawing/2014/main" xmlns="" id="{AB52CEB6-31F5-44EB-8F3B-66A7CDFA8B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1281" y="4583473"/>
            <a:ext cx="858507" cy="1047379"/>
          </a:xfrm>
          <a:prstGeom prst="rect">
            <a:avLst/>
          </a:prstGeom>
        </p:spPr>
      </p:pic>
      <p:sp>
        <p:nvSpPr>
          <p:cNvPr id="7" name="Rectangle 6">
            <a:extLst>
              <a:ext uri="{FF2B5EF4-FFF2-40B4-BE49-F238E27FC236}">
                <a16:creationId xmlns:a16="http://schemas.microsoft.com/office/drawing/2014/main" xmlns="" id="{347F02D0-E196-4321-8684-97E27A9BFDC6}"/>
              </a:ext>
            </a:extLst>
          </p:cNvPr>
          <p:cNvSpPr/>
          <p:nvPr/>
        </p:nvSpPr>
        <p:spPr>
          <a:xfrm>
            <a:off x="1993430" y="5630853"/>
            <a:ext cx="6794210" cy="954107"/>
          </a:xfrm>
          <a:prstGeom prst="rect">
            <a:avLst/>
          </a:prstGeom>
        </p:spPr>
        <p:txBody>
          <a:bodyPr wrap="square">
            <a:spAutoFit/>
          </a:bodyPr>
          <a:lstStyle/>
          <a:p>
            <a:pPr algn="ctr"/>
            <a:r>
              <a:rPr lang="en-US" sz="2000" dirty="0">
                <a:latin typeface="Times New Roman" panose="02020603050405020304" pitchFamily="18" charset="0"/>
                <a:cs typeface="Times New Roman" panose="02020603050405020304" pitchFamily="18" charset="0"/>
              </a:rPr>
              <a:t>Assistant </a:t>
            </a:r>
            <a:r>
              <a:rPr lang="en-US" sz="2000" dirty="0" smtClean="0">
                <a:latin typeface="Times New Roman" panose="02020603050405020304" pitchFamily="18" charset="0"/>
                <a:cs typeface="Times New Roman" panose="02020603050405020304" pitchFamily="18" charset="0"/>
              </a:rPr>
              <a:t>Professor</a:t>
            </a:r>
          </a:p>
          <a:p>
            <a:pPr algn="ctr"/>
            <a:r>
              <a:rPr lang="en-US" dirty="0" smtClean="0">
                <a:latin typeface="Times New Roman" panose="02020603050405020304" pitchFamily="18" charset="0"/>
                <a:cs typeface="Times New Roman" panose="02020603050405020304" pitchFamily="18" charset="0"/>
              </a:rPr>
              <a:t>Department </a:t>
            </a:r>
            <a:r>
              <a:rPr lang="en-US" dirty="0">
                <a:latin typeface="Times New Roman" panose="02020603050405020304" pitchFamily="18" charset="0"/>
                <a:cs typeface="Times New Roman" panose="02020603050405020304" pitchFamily="18" charset="0"/>
              </a:rPr>
              <a:t>of </a:t>
            </a:r>
            <a:r>
              <a:rPr lang="en-US" dirty="0" smtClean="0">
                <a:latin typeface="Times New Roman" panose="02020603050405020304" pitchFamily="18" charset="0"/>
                <a:cs typeface="Times New Roman" panose="02020603050405020304" pitchFamily="18" charset="0"/>
              </a:rPr>
              <a:t>Seed Science and Technology</a:t>
            </a:r>
          </a:p>
          <a:p>
            <a:pPr algn="ctr"/>
            <a:r>
              <a:rPr lang="en-US" dirty="0" smtClean="0">
                <a:latin typeface="Times New Roman" panose="02020603050405020304" pitchFamily="18" charset="0"/>
                <a:cs typeface="Times New Roman" panose="02020603050405020304" pitchFamily="18" charset="0"/>
              </a:rPr>
              <a:t>MSSSoA</a:t>
            </a:r>
            <a:r>
              <a:rPr lang="en-US" dirty="0">
                <a:latin typeface="Times New Roman" panose="02020603050405020304" pitchFamily="18" charset="0"/>
                <a:cs typeface="Times New Roman" panose="02020603050405020304" pitchFamily="18" charset="0"/>
              </a:rPr>
              <a:t>, CUTM, Paralakhemundi, Odisha, India</a:t>
            </a:r>
            <a:endParaRPr lang="en-IN"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87752AD7-F787-455F-B294-13714924D3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7510" y="1390881"/>
            <a:ext cx="2685132" cy="181911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2875" y="1352627"/>
            <a:ext cx="3182578" cy="1857363"/>
          </a:xfrm>
          <a:prstGeom prst="rect">
            <a:avLst/>
          </a:prstGeom>
        </p:spPr>
      </p:pic>
    </p:spTree>
    <p:extLst>
      <p:ext uri="{BB962C8B-B14F-4D97-AF65-F5344CB8AC3E}">
        <p14:creationId xmlns:p14="http://schemas.microsoft.com/office/powerpoint/2010/main" val="24360488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B1C928FA-8635-40C0-826B-66FEF4D556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3087" y="195309"/>
            <a:ext cx="7177767" cy="6214368"/>
          </a:xfrm>
        </p:spPr>
      </p:pic>
    </p:spTree>
    <p:extLst>
      <p:ext uri="{BB962C8B-B14F-4D97-AF65-F5344CB8AC3E}">
        <p14:creationId xmlns:p14="http://schemas.microsoft.com/office/powerpoint/2010/main" val="35423750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547521D-AF11-4716-835F-5B366680AC27}"/>
              </a:ext>
            </a:extLst>
          </p:cNvPr>
          <p:cNvSpPr>
            <a:spLocks noGrp="1"/>
          </p:cNvSpPr>
          <p:nvPr>
            <p:ph idx="1"/>
          </p:nvPr>
        </p:nvSpPr>
        <p:spPr>
          <a:xfrm>
            <a:off x="461639" y="435007"/>
            <a:ext cx="9072978" cy="5606356"/>
          </a:xfrm>
        </p:spPr>
        <p:txBody>
          <a:bodyPr/>
          <a:lstStyle/>
          <a:p>
            <a:pPr algn="just">
              <a:buFont typeface="Wingdings" panose="05000000000000000000" pitchFamily="2" charset="2"/>
              <a:buChar char="Ø"/>
            </a:pPr>
            <a:r>
              <a:rPr lang="en-IN" b="1" dirty="0">
                <a:solidFill>
                  <a:schemeClr val="tx1"/>
                </a:solidFill>
                <a:latin typeface="Times New Roman" panose="02020603050405020304" pitchFamily="18" charset="0"/>
                <a:cs typeface="Times New Roman" panose="02020603050405020304" pitchFamily="18" charset="0"/>
              </a:rPr>
              <a:t>Drying and grading</a:t>
            </a:r>
            <a:r>
              <a:rPr lang="en-IN" dirty="0">
                <a:solidFill>
                  <a:schemeClr val="tx1"/>
                </a:solidFill>
                <a:latin typeface="Times New Roman" panose="02020603050405020304" pitchFamily="18" charset="0"/>
                <a:cs typeface="Times New Roman" panose="02020603050405020304" pitchFamily="18" charset="0"/>
              </a:rPr>
              <a:t>:</a:t>
            </a:r>
          </a:p>
          <a:p>
            <a:pPr algn="just">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Seeds are to be dried in the shade</a:t>
            </a:r>
          </a:p>
          <a:p>
            <a:pPr algn="just">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 It should never be dried in hot sun</a:t>
            </a:r>
          </a:p>
          <a:p>
            <a:pPr algn="just">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 The safe moisture content of the seed for grading is 8 to 9 per cent</a:t>
            </a:r>
          </a:p>
          <a:p>
            <a:pPr algn="just">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Seeds can be graded using 6/64‟‟ round perforated sieve</a:t>
            </a:r>
          </a:p>
          <a:p>
            <a:pPr algn="just">
              <a:buFont typeface="Wingdings" panose="05000000000000000000" pitchFamily="2" charset="2"/>
              <a:buChar char="Ø"/>
            </a:pPr>
            <a:r>
              <a:rPr lang="en-IN" b="1" dirty="0">
                <a:solidFill>
                  <a:schemeClr val="tx1"/>
                </a:solidFill>
                <a:latin typeface="Times New Roman" panose="02020603050405020304" pitchFamily="18" charset="0"/>
                <a:cs typeface="Times New Roman" panose="02020603050405020304" pitchFamily="18" charset="0"/>
              </a:rPr>
              <a:t>Storage</a:t>
            </a:r>
            <a:r>
              <a:rPr lang="en-IN" dirty="0">
                <a:solidFill>
                  <a:schemeClr val="tx1"/>
                </a:solidFill>
                <a:latin typeface="Times New Roman" panose="02020603050405020304" pitchFamily="18" charset="0"/>
                <a:cs typeface="Times New Roman" panose="02020603050405020304" pitchFamily="18" charset="0"/>
              </a:rPr>
              <a:t>:</a:t>
            </a:r>
          </a:p>
          <a:p>
            <a:pPr algn="just">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The seeds dried to safe moisture content after treating either with captan or thiram @ 2 g/kg can be stored for 15 months in moisture vapour pervious containers, while it can be stored in moisture vapour proof containers for 30 months</a:t>
            </a:r>
          </a:p>
          <a:p>
            <a:pPr algn="just">
              <a:buFont typeface="Wingdings" panose="05000000000000000000" pitchFamily="2" charset="2"/>
              <a:buChar char="Ø"/>
            </a:pPr>
            <a:r>
              <a:rPr lang="en-IN" b="1" dirty="0">
                <a:solidFill>
                  <a:schemeClr val="tx1"/>
                </a:solidFill>
                <a:latin typeface="Times New Roman" panose="02020603050405020304" pitchFamily="18" charset="0"/>
                <a:cs typeface="Times New Roman" panose="02020603050405020304" pitchFamily="18" charset="0"/>
              </a:rPr>
              <a:t>Hybrid seed production</a:t>
            </a:r>
            <a:r>
              <a:rPr lang="en-IN" dirty="0">
                <a:solidFill>
                  <a:schemeClr val="tx1"/>
                </a:solidFill>
                <a:latin typeface="Times New Roman" panose="02020603050405020304" pitchFamily="18" charset="0"/>
                <a:cs typeface="Times New Roman" panose="02020603050405020304" pitchFamily="18" charset="0"/>
              </a:rPr>
              <a:t>:</a:t>
            </a:r>
          </a:p>
          <a:p>
            <a:pPr algn="just">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In tomato the hybrid seed production is normally done by </a:t>
            </a:r>
            <a:r>
              <a:rPr lang="en-US" b="1" dirty="0">
                <a:solidFill>
                  <a:schemeClr val="tx1"/>
                </a:solidFill>
                <a:latin typeface="Times New Roman" panose="02020603050405020304" pitchFamily="18" charset="0"/>
                <a:cs typeface="Times New Roman" panose="02020603050405020304" pitchFamily="18" charset="0"/>
              </a:rPr>
              <a:t>'Emasculation and Hand Pollination’</a:t>
            </a:r>
          </a:p>
          <a:p>
            <a:pPr algn="just">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Chemical hybridizing agents (MH-1000 ppm) or CMS lines are also practiced</a:t>
            </a:r>
            <a:endParaRPr lang="en-IN" dirty="0">
              <a:solidFill>
                <a:schemeClr val="tx1"/>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IN" dirty="0"/>
          </a:p>
        </p:txBody>
      </p:sp>
      <p:pic>
        <p:nvPicPr>
          <p:cNvPr id="5" name="Picture 4">
            <a:extLst>
              <a:ext uri="{FF2B5EF4-FFF2-40B4-BE49-F238E27FC236}">
                <a16:creationId xmlns:a16="http://schemas.microsoft.com/office/drawing/2014/main" xmlns="" id="{E8392D9A-21BE-438C-9779-E745DBA88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6657" y="568170"/>
            <a:ext cx="2397960" cy="1796156"/>
          </a:xfrm>
          <a:prstGeom prst="rect">
            <a:avLst/>
          </a:prstGeom>
        </p:spPr>
      </p:pic>
    </p:spTree>
    <p:extLst>
      <p:ext uri="{BB962C8B-B14F-4D97-AF65-F5344CB8AC3E}">
        <p14:creationId xmlns:p14="http://schemas.microsoft.com/office/powerpoint/2010/main" val="24794264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437883"/>
            <a:ext cx="9033336" cy="6040190"/>
          </a:xfrm>
        </p:spPr>
        <p:txBody>
          <a:bodyPr>
            <a:normAutofit/>
          </a:bodyPr>
          <a:lstStyle/>
          <a:p>
            <a:pPr marL="0" indent="0">
              <a:buNone/>
            </a:pPr>
            <a:r>
              <a:rPr lang="en-IN" b="1" dirty="0">
                <a:solidFill>
                  <a:srgbClr val="3B3835"/>
                </a:solidFill>
                <a:latin typeface="Times New Roman" panose="02020603050405020304" pitchFamily="18" charset="0"/>
                <a:cs typeface="Times New Roman" panose="02020603050405020304" pitchFamily="18" charset="0"/>
              </a:rPr>
              <a:t>Emasculation:</a:t>
            </a:r>
            <a:r>
              <a:rPr lang="en-IN" dirty="0">
                <a:solidFill>
                  <a:srgbClr val="3B3835"/>
                </a:solidFill>
                <a:latin typeface="Times New Roman" panose="02020603050405020304" pitchFamily="18" charset="0"/>
                <a:cs typeface="Times New Roman" panose="02020603050405020304" pitchFamily="18" charset="0"/>
              </a:rPr>
              <a:t> </a:t>
            </a:r>
          </a:p>
          <a:p>
            <a:pPr marL="0" indent="0">
              <a:buNone/>
            </a:pPr>
            <a:r>
              <a:rPr lang="en-IN" dirty="0">
                <a:solidFill>
                  <a:srgbClr val="3B3835"/>
                </a:solidFill>
                <a:latin typeface="Times New Roman" panose="02020603050405020304" pitchFamily="18" charset="0"/>
                <a:cs typeface="Times New Roman" panose="02020603050405020304" pitchFamily="18" charset="0"/>
              </a:rPr>
              <a:t> Split open the anther cone. </a:t>
            </a:r>
          </a:p>
          <a:p>
            <a:pPr marL="0" indent="0">
              <a:buNone/>
            </a:pPr>
            <a:r>
              <a:rPr lang="en-IN" dirty="0">
                <a:solidFill>
                  <a:srgbClr val="3B3835"/>
                </a:solidFill>
                <a:latin typeface="Times New Roman" panose="02020603050405020304" pitchFamily="18" charset="0"/>
                <a:cs typeface="Times New Roman" panose="02020603050405020304" pitchFamily="18" charset="0"/>
              </a:rPr>
              <a:t> Remove the anther cone out of the bud </a:t>
            </a:r>
          </a:p>
          <a:p>
            <a:pPr marL="0" indent="0">
              <a:buNone/>
            </a:pPr>
            <a:r>
              <a:rPr lang="en-IN" dirty="0">
                <a:solidFill>
                  <a:srgbClr val="3B3835"/>
                </a:solidFill>
                <a:latin typeface="Times New Roman" panose="02020603050405020304" pitchFamily="18" charset="0"/>
                <a:cs typeface="Times New Roman" panose="02020603050405020304" pitchFamily="18" charset="0"/>
              </a:rPr>
              <a:t> To help identify the hybrid fruits from selfed fruits, cut few of the sepals.</a:t>
            </a:r>
          </a:p>
          <a:p>
            <a:pPr marL="0" indent="0">
              <a:buNone/>
            </a:pPr>
            <a:r>
              <a:rPr lang="en-IN" b="1" dirty="0">
                <a:solidFill>
                  <a:srgbClr val="3B3835"/>
                </a:solidFill>
                <a:latin typeface="Times New Roman" panose="02020603050405020304" pitchFamily="18" charset="0"/>
                <a:cs typeface="Times New Roman" panose="02020603050405020304" pitchFamily="18" charset="0"/>
              </a:rPr>
              <a:t>Pollen Collection</a:t>
            </a:r>
            <a:r>
              <a:rPr lang="en-IN" dirty="0">
                <a:solidFill>
                  <a:srgbClr val="3B3835"/>
                </a:solidFill>
                <a:latin typeface="Times New Roman" panose="02020603050405020304" pitchFamily="18" charset="0"/>
                <a:cs typeface="Times New Roman" panose="02020603050405020304" pitchFamily="18" charset="0"/>
              </a:rPr>
              <a:t> :</a:t>
            </a:r>
          </a:p>
          <a:p>
            <a:r>
              <a:rPr lang="en-IN" dirty="0">
                <a:solidFill>
                  <a:srgbClr val="3B3835"/>
                </a:solidFill>
                <a:latin typeface="Times New Roman" panose="02020603050405020304" pitchFamily="18" charset="0"/>
                <a:cs typeface="Times New Roman" panose="02020603050405020304" pitchFamily="18" charset="0"/>
              </a:rPr>
              <a:t>Extract pollen </a:t>
            </a:r>
          </a:p>
          <a:p>
            <a:r>
              <a:rPr lang="en-IN" dirty="0">
                <a:solidFill>
                  <a:srgbClr val="3B3835"/>
                </a:solidFill>
                <a:latin typeface="Times New Roman" panose="02020603050405020304" pitchFamily="18" charset="0"/>
                <a:cs typeface="Times New Roman" panose="02020603050405020304" pitchFamily="18" charset="0"/>
              </a:rPr>
              <a:t>Put flowers in envelops </a:t>
            </a:r>
          </a:p>
          <a:p>
            <a:r>
              <a:rPr lang="en-IN" dirty="0">
                <a:solidFill>
                  <a:srgbClr val="3B3835"/>
                </a:solidFill>
                <a:latin typeface="Times New Roman" panose="02020603050405020304" pitchFamily="18" charset="0"/>
                <a:cs typeface="Times New Roman" panose="02020603050405020304" pitchFamily="18" charset="0"/>
              </a:rPr>
              <a:t>Dry anthers</a:t>
            </a:r>
          </a:p>
          <a:p>
            <a:r>
              <a:rPr lang="en-IN" dirty="0">
                <a:solidFill>
                  <a:srgbClr val="3B3835"/>
                </a:solidFill>
                <a:latin typeface="Times New Roman" panose="02020603050405020304" pitchFamily="18" charset="0"/>
                <a:cs typeface="Times New Roman" panose="02020603050405020304" pitchFamily="18" charset="0"/>
              </a:rPr>
              <a:t> Put in plastic cup with fine mesh screen (200- 300mesh) ,  Shake the cup </a:t>
            </a:r>
          </a:p>
          <a:p>
            <a:r>
              <a:rPr lang="en-IN" dirty="0">
                <a:solidFill>
                  <a:srgbClr val="3B3835"/>
                </a:solidFill>
                <a:latin typeface="Times New Roman" panose="02020603050405020304" pitchFamily="18" charset="0"/>
                <a:cs typeface="Times New Roman" panose="02020603050405020304" pitchFamily="18" charset="0"/>
              </a:rPr>
              <a:t> Transfer Pollen in convenient-to-</a:t>
            </a:r>
          </a:p>
          <a:p>
            <a:pPr marL="0" indent="0">
              <a:buNone/>
            </a:pPr>
            <a:r>
              <a:rPr lang="en-IN" b="1" dirty="0">
                <a:solidFill>
                  <a:srgbClr val="3B3835"/>
                </a:solidFill>
                <a:latin typeface="Times New Roman" panose="02020603050405020304" pitchFamily="18" charset="0"/>
                <a:cs typeface="Times New Roman" panose="02020603050405020304" pitchFamily="18" charset="0"/>
              </a:rPr>
              <a:t>Pollination:</a:t>
            </a:r>
            <a:r>
              <a:rPr lang="en-IN" dirty="0">
                <a:solidFill>
                  <a:srgbClr val="3B3835"/>
                </a:solidFill>
                <a:latin typeface="Times New Roman" panose="02020603050405020304" pitchFamily="18" charset="0"/>
                <a:cs typeface="Times New Roman" panose="02020603050405020304" pitchFamily="18" charset="0"/>
              </a:rPr>
              <a:t>  When Corolla of the emasculated flower turns bright yellow </a:t>
            </a:r>
            <a:endParaRPr lang="en-IN" dirty="0" smtClean="0">
              <a:solidFill>
                <a:srgbClr val="3B3835"/>
              </a:solidFill>
              <a:latin typeface="Times New Roman" panose="02020603050405020304" pitchFamily="18" charset="0"/>
              <a:cs typeface="Times New Roman" panose="02020603050405020304" pitchFamily="18" charset="0"/>
            </a:endParaRPr>
          </a:p>
          <a:p>
            <a:pPr marL="0" indent="0">
              <a:buNone/>
            </a:pPr>
            <a:r>
              <a:rPr lang="en-IN" dirty="0" smtClean="0">
                <a:solidFill>
                  <a:srgbClr val="3B3835"/>
                </a:solidFill>
                <a:latin typeface="Times New Roman" panose="02020603050405020304" pitchFamily="18" charset="0"/>
                <a:cs typeface="Times New Roman" panose="02020603050405020304" pitchFamily="18" charset="0"/>
              </a:rPr>
              <a:t>• </a:t>
            </a:r>
            <a:r>
              <a:rPr lang="en-IN" dirty="0">
                <a:solidFill>
                  <a:srgbClr val="3B3835"/>
                </a:solidFill>
                <a:latin typeface="Times New Roman" panose="02020603050405020304" pitchFamily="18" charset="0"/>
                <a:cs typeface="Times New Roman" panose="02020603050405020304" pitchFamily="18" charset="0"/>
              </a:rPr>
              <a:t>Expose the stigma </a:t>
            </a:r>
            <a:endParaRPr lang="en-IN" dirty="0" smtClean="0">
              <a:solidFill>
                <a:srgbClr val="3B3835"/>
              </a:solidFill>
              <a:latin typeface="Times New Roman" panose="02020603050405020304" pitchFamily="18" charset="0"/>
              <a:cs typeface="Times New Roman" panose="02020603050405020304" pitchFamily="18" charset="0"/>
            </a:endParaRPr>
          </a:p>
          <a:p>
            <a:pPr marL="0" indent="0">
              <a:buNone/>
            </a:pPr>
            <a:r>
              <a:rPr lang="en-IN" dirty="0" smtClean="0">
                <a:solidFill>
                  <a:srgbClr val="3B3835"/>
                </a:solidFill>
                <a:latin typeface="Times New Roman" panose="02020603050405020304" pitchFamily="18" charset="0"/>
                <a:cs typeface="Times New Roman" panose="02020603050405020304" pitchFamily="18" charset="0"/>
              </a:rPr>
              <a:t>• </a:t>
            </a:r>
            <a:r>
              <a:rPr lang="en-IN" dirty="0">
                <a:solidFill>
                  <a:srgbClr val="3B3835"/>
                </a:solidFill>
                <a:latin typeface="Times New Roman" panose="02020603050405020304" pitchFamily="18" charset="0"/>
                <a:cs typeface="Times New Roman" panose="02020603050405020304" pitchFamily="18" charset="0"/>
              </a:rPr>
              <a:t>Dip the stigma into the pool of pollen </a:t>
            </a:r>
            <a:endParaRPr lang="en-IN" dirty="0" smtClean="0">
              <a:solidFill>
                <a:srgbClr val="3B3835"/>
              </a:solidFill>
              <a:latin typeface="Times New Roman" panose="02020603050405020304" pitchFamily="18" charset="0"/>
              <a:cs typeface="Times New Roman" panose="02020603050405020304" pitchFamily="18" charset="0"/>
            </a:endParaRPr>
          </a:p>
          <a:p>
            <a:pPr marL="0" indent="0">
              <a:buNone/>
            </a:pPr>
            <a:r>
              <a:rPr lang="en-IN" dirty="0" smtClean="0">
                <a:solidFill>
                  <a:srgbClr val="3B3835"/>
                </a:solidFill>
                <a:latin typeface="Times New Roman" panose="02020603050405020304" pitchFamily="18" charset="0"/>
                <a:cs typeface="Times New Roman" panose="02020603050405020304" pitchFamily="18" charset="0"/>
              </a:rPr>
              <a:t>• </a:t>
            </a:r>
            <a:r>
              <a:rPr lang="en-IN" dirty="0">
                <a:solidFill>
                  <a:srgbClr val="3B3835"/>
                </a:solidFill>
                <a:latin typeface="Times New Roman" panose="02020603050405020304" pitchFamily="18" charset="0"/>
                <a:cs typeface="Times New Roman" panose="02020603050405020304" pitchFamily="18" charset="0"/>
              </a:rPr>
              <a:t>Pollination is usually done 3 times weekly</a:t>
            </a:r>
            <a:endParaRPr lang="en-IN" dirty="0"/>
          </a:p>
        </p:txBody>
      </p:sp>
    </p:spTree>
    <p:extLst>
      <p:ext uri="{BB962C8B-B14F-4D97-AF65-F5344CB8AC3E}">
        <p14:creationId xmlns:p14="http://schemas.microsoft.com/office/powerpoint/2010/main" val="42620316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622F43A-D3CE-44C3-A2E0-4FF6E9D6EB63}"/>
              </a:ext>
            </a:extLst>
          </p:cNvPr>
          <p:cNvSpPr>
            <a:spLocks noGrp="1"/>
          </p:cNvSpPr>
          <p:nvPr>
            <p:ph idx="1"/>
          </p:nvPr>
        </p:nvSpPr>
        <p:spPr>
          <a:xfrm>
            <a:off x="677334" y="523783"/>
            <a:ext cx="8596668" cy="5517579"/>
          </a:xfrm>
        </p:spPr>
        <p:txBody>
          <a:bodyPr/>
          <a:lstStyle/>
          <a:p>
            <a:pPr>
              <a:buFont typeface="Wingdings" panose="05000000000000000000" pitchFamily="2" charset="2"/>
              <a:buChar char="Ø"/>
            </a:pPr>
            <a:r>
              <a:rPr lang="en-IN" b="1" dirty="0">
                <a:solidFill>
                  <a:schemeClr val="tx1"/>
                </a:solidFill>
                <a:latin typeface="Times New Roman" panose="02020603050405020304" pitchFamily="18" charset="0"/>
                <a:cs typeface="Times New Roman" panose="02020603050405020304" pitchFamily="18" charset="0"/>
              </a:rPr>
              <a:t>Emasculation and dusting</a:t>
            </a:r>
            <a:r>
              <a:rPr lang="en-IN" dirty="0"/>
              <a:t>:</a:t>
            </a:r>
          </a:p>
        </p:txBody>
      </p:sp>
      <p:pic>
        <p:nvPicPr>
          <p:cNvPr id="5" name="Picture 4">
            <a:extLst>
              <a:ext uri="{FF2B5EF4-FFF2-40B4-BE49-F238E27FC236}">
                <a16:creationId xmlns:a16="http://schemas.microsoft.com/office/drawing/2014/main" xmlns="" id="{85FE5A8F-30F0-4F78-BE31-F93EF673D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5745" y="0"/>
            <a:ext cx="2578938" cy="2011372"/>
          </a:xfrm>
          <a:prstGeom prst="rect">
            <a:avLst/>
          </a:prstGeom>
        </p:spPr>
      </p:pic>
      <p:sp>
        <p:nvSpPr>
          <p:cNvPr id="6" name="Arrow: Down 5">
            <a:extLst>
              <a:ext uri="{FF2B5EF4-FFF2-40B4-BE49-F238E27FC236}">
                <a16:creationId xmlns:a16="http://schemas.microsoft.com/office/drawing/2014/main" xmlns="" id="{8AEE41E2-DA27-4D10-B63B-600883556703}"/>
              </a:ext>
            </a:extLst>
          </p:cNvPr>
          <p:cNvSpPr/>
          <p:nvPr/>
        </p:nvSpPr>
        <p:spPr>
          <a:xfrm>
            <a:off x="5222449" y="2029643"/>
            <a:ext cx="148541" cy="34812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8" name="Picture 7">
            <a:extLst>
              <a:ext uri="{FF2B5EF4-FFF2-40B4-BE49-F238E27FC236}">
                <a16:creationId xmlns:a16="http://schemas.microsoft.com/office/drawing/2014/main" xmlns="" id="{0E8FB68F-D737-44D8-A450-A81E98465F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262" y="2420181"/>
            <a:ext cx="5663685" cy="2088484"/>
          </a:xfrm>
          <a:prstGeom prst="rect">
            <a:avLst/>
          </a:prstGeom>
        </p:spPr>
      </p:pic>
      <p:pic>
        <p:nvPicPr>
          <p:cNvPr id="10" name="Picture 9">
            <a:extLst>
              <a:ext uri="{FF2B5EF4-FFF2-40B4-BE49-F238E27FC236}">
                <a16:creationId xmlns:a16="http://schemas.microsoft.com/office/drawing/2014/main" xmlns="" id="{94B80BB9-188B-494B-B85B-EF79A7F981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8262" y="4705165"/>
            <a:ext cx="6404770" cy="2182091"/>
          </a:xfrm>
          <a:prstGeom prst="rect">
            <a:avLst/>
          </a:prstGeom>
        </p:spPr>
      </p:pic>
      <p:sp>
        <p:nvSpPr>
          <p:cNvPr id="11" name="Arrow: Down 10">
            <a:extLst>
              <a:ext uri="{FF2B5EF4-FFF2-40B4-BE49-F238E27FC236}">
                <a16:creationId xmlns:a16="http://schemas.microsoft.com/office/drawing/2014/main" xmlns="" id="{44E90050-543B-46A2-AFED-0F0717D0E428}"/>
              </a:ext>
            </a:extLst>
          </p:cNvPr>
          <p:cNvSpPr/>
          <p:nvPr/>
        </p:nvSpPr>
        <p:spPr>
          <a:xfrm>
            <a:off x="5268317" y="4493066"/>
            <a:ext cx="148541" cy="34812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3413493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48E4A7B2-BB19-4C86-8F49-8E9AE3FD7D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5433" y="115410"/>
            <a:ext cx="6063449" cy="5907452"/>
          </a:xfrm>
        </p:spPr>
      </p:pic>
      <p:pic>
        <p:nvPicPr>
          <p:cNvPr id="7" name="Picture 6">
            <a:extLst>
              <a:ext uri="{FF2B5EF4-FFF2-40B4-BE49-F238E27FC236}">
                <a16:creationId xmlns:a16="http://schemas.microsoft.com/office/drawing/2014/main" xmlns="" id="{738F3385-7DE8-46EF-A924-FCB83E3BE0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1662" y="5843776"/>
            <a:ext cx="5459767" cy="358171"/>
          </a:xfrm>
          <a:prstGeom prst="rect">
            <a:avLst/>
          </a:prstGeom>
        </p:spPr>
      </p:pic>
    </p:spTree>
    <p:extLst>
      <p:ext uri="{BB962C8B-B14F-4D97-AF65-F5344CB8AC3E}">
        <p14:creationId xmlns:p14="http://schemas.microsoft.com/office/powerpoint/2010/main" val="38990666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642F95A-6200-497E-841A-103CA34146F6}"/>
              </a:ext>
            </a:extLst>
          </p:cNvPr>
          <p:cNvSpPr>
            <a:spLocks noGrp="1"/>
          </p:cNvSpPr>
          <p:nvPr>
            <p:ph idx="1"/>
          </p:nvPr>
        </p:nvSpPr>
        <p:spPr>
          <a:xfrm>
            <a:off x="677334" y="417251"/>
            <a:ext cx="8999326" cy="5624112"/>
          </a:xfrm>
        </p:spPr>
        <p:txBody>
          <a:bodyPr/>
          <a:lstStyle/>
          <a:p>
            <a:pPr algn="just">
              <a:buFont typeface="Wingdings" panose="05000000000000000000" pitchFamily="2" charset="2"/>
              <a:buChar char="Ø"/>
            </a:pPr>
            <a:r>
              <a:rPr lang="en-IN" b="1" dirty="0">
                <a:solidFill>
                  <a:schemeClr val="tx1"/>
                </a:solidFill>
                <a:latin typeface="Times New Roman" panose="02020603050405020304" pitchFamily="18" charset="0"/>
                <a:cs typeface="Times New Roman" panose="02020603050405020304" pitchFamily="18" charset="0"/>
              </a:rPr>
              <a:t>Seed Yield </a:t>
            </a:r>
            <a:r>
              <a:rPr lang="en-IN" dirty="0">
                <a:solidFill>
                  <a:schemeClr val="tx1"/>
                </a:solidFill>
                <a:latin typeface="Times New Roman" panose="02020603050405020304" pitchFamily="18" charset="0"/>
                <a:cs typeface="Times New Roman" panose="02020603050405020304" pitchFamily="18" charset="0"/>
              </a:rPr>
              <a:t>: 100 -120 Kg/ha</a:t>
            </a:r>
          </a:p>
          <a:p>
            <a:pPr algn="just">
              <a:buFont typeface="Wingdings" panose="05000000000000000000" pitchFamily="2" charset="2"/>
              <a:buChar char="Ø"/>
            </a:pPr>
            <a:r>
              <a:rPr lang="en-IN" b="1" dirty="0">
                <a:solidFill>
                  <a:schemeClr val="tx1"/>
                </a:solidFill>
                <a:latin typeface="Times New Roman" panose="02020603050405020304" pitchFamily="18" charset="0"/>
                <a:cs typeface="Times New Roman" panose="02020603050405020304" pitchFamily="18" charset="0"/>
              </a:rPr>
              <a:t>Number of Inspections</a:t>
            </a:r>
            <a:r>
              <a:rPr lang="en-IN" dirty="0">
                <a:solidFill>
                  <a:schemeClr val="tx1"/>
                </a:solidFill>
                <a:latin typeface="Times New Roman" panose="02020603050405020304" pitchFamily="18" charset="0"/>
                <a:cs typeface="Times New Roman" panose="02020603050405020304" pitchFamily="18" charset="0"/>
              </a:rPr>
              <a:t>: </a:t>
            </a:r>
          </a:p>
          <a:p>
            <a:pPr algn="just">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First inspection shall be made before flowering</a:t>
            </a:r>
          </a:p>
          <a:p>
            <a:pPr algn="just">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Second inspection shall be made during flowering</a:t>
            </a:r>
          </a:p>
          <a:p>
            <a:pPr algn="just">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Third inspection shall be made at maturity and prior to harvesting</a:t>
            </a:r>
            <a:endParaRPr lang="en-IN" dirty="0">
              <a:solidFill>
                <a:schemeClr val="tx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2D48FBCC-C0C6-4673-AED4-9DFDCF3649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806" y="2445799"/>
            <a:ext cx="5527465" cy="1778265"/>
          </a:xfrm>
          <a:prstGeom prst="rect">
            <a:avLst/>
          </a:prstGeom>
        </p:spPr>
      </p:pic>
      <p:pic>
        <p:nvPicPr>
          <p:cNvPr id="7" name="Picture 6">
            <a:extLst>
              <a:ext uri="{FF2B5EF4-FFF2-40B4-BE49-F238E27FC236}">
                <a16:creationId xmlns:a16="http://schemas.microsoft.com/office/drawing/2014/main" xmlns="" id="{35F239D4-487B-4FAB-956D-21EA0505C3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2321" y="4082020"/>
            <a:ext cx="5266437" cy="2638375"/>
          </a:xfrm>
          <a:prstGeom prst="rect">
            <a:avLst/>
          </a:prstGeom>
        </p:spPr>
      </p:pic>
    </p:spTree>
    <p:extLst>
      <p:ext uri="{BB962C8B-B14F-4D97-AF65-F5344CB8AC3E}">
        <p14:creationId xmlns:p14="http://schemas.microsoft.com/office/powerpoint/2010/main" val="281137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B80B94-8F46-4A97-8047-23AF506187F2}"/>
              </a:ext>
            </a:extLst>
          </p:cNvPr>
          <p:cNvSpPr>
            <a:spLocks noGrp="1"/>
          </p:cNvSpPr>
          <p:nvPr>
            <p:ph type="title"/>
          </p:nvPr>
        </p:nvSpPr>
        <p:spPr>
          <a:xfrm>
            <a:off x="677334" y="609600"/>
            <a:ext cx="8596668" cy="855216"/>
          </a:xfrm>
        </p:spPr>
        <p:txBody>
          <a:bodyPr>
            <a:normAutofit/>
          </a:bodyPr>
          <a:lstStyle/>
          <a:p>
            <a:pPr algn="ctr"/>
            <a:r>
              <a:rPr lang="en-IN" sz="3200" b="1" dirty="0">
                <a:latin typeface="Times New Roman" panose="02020603050405020304" pitchFamily="18" charset="0"/>
                <a:cs typeface="Times New Roman" panose="02020603050405020304" pitchFamily="18" charset="0"/>
              </a:rPr>
              <a:t>BRINJAL (</a:t>
            </a:r>
            <a:r>
              <a:rPr lang="en-IN" sz="3200" b="1" i="1" dirty="0">
                <a:latin typeface="Times New Roman" panose="02020603050405020304" pitchFamily="18" charset="0"/>
                <a:cs typeface="Times New Roman" panose="02020603050405020304" pitchFamily="18" charset="0"/>
              </a:rPr>
              <a:t>Solanum melongena</a:t>
            </a:r>
            <a:r>
              <a:rPr lang="en-IN" sz="3200" b="1" dirty="0">
                <a:latin typeface="Times New Roman" panose="02020603050405020304" pitchFamily="18" charset="0"/>
                <a:cs typeface="Times New Roman" panose="02020603050405020304" pitchFamily="18" charset="0"/>
              </a:rPr>
              <a:t>)</a:t>
            </a:r>
          </a:p>
        </p:txBody>
      </p:sp>
      <p:sp>
        <p:nvSpPr>
          <p:cNvPr id="3" name="Content Placeholder 2">
            <a:extLst>
              <a:ext uri="{FF2B5EF4-FFF2-40B4-BE49-F238E27FC236}">
                <a16:creationId xmlns:a16="http://schemas.microsoft.com/office/drawing/2014/main" xmlns="" id="{7EAC7C63-9376-4D14-876C-1493E3DC1DD7}"/>
              </a:ext>
            </a:extLst>
          </p:cNvPr>
          <p:cNvSpPr>
            <a:spLocks noGrp="1"/>
          </p:cNvSpPr>
          <p:nvPr>
            <p:ph idx="1"/>
          </p:nvPr>
        </p:nvSpPr>
        <p:spPr>
          <a:xfrm>
            <a:off x="677334" y="1305017"/>
            <a:ext cx="8596668" cy="5370991"/>
          </a:xfrm>
        </p:spPr>
        <p:txBody>
          <a:bodyPr/>
          <a:lstStyle/>
          <a:p>
            <a:pPr algn="just"/>
            <a:r>
              <a:rPr lang="en-US" b="1" dirty="0">
                <a:solidFill>
                  <a:schemeClr val="tx1"/>
                </a:solidFill>
                <a:latin typeface="Times New Roman" panose="02020603050405020304" pitchFamily="18" charset="0"/>
                <a:cs typeface="Times New Roman" panose="02020603050405020304" pitchFamily="18" charset="0"/>
              </a:rPr>
              <a:t>Botany </a:t>
            </a:r>
          </a:p>
          <a:p>
            <a:pPr algn="just">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Brinjal is often cross pollinated crop</a:t>
            </a:r>
          </a:p>
          <a:p>
            <a:pPr algn="just">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 Brinjal flower opens mainly in morning</a:t>
            </a:r>
          </a:p>
          <a:p>
            <a:pPr algn="just">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A few flower open at 16 </a:t>
            </a:r>
            <a:r>
              <a:rPr lang="en-US" dirty="0" smtClean="0">
                <a:solidFill>
                  <a:schemeClr val="tx1"/>
                </a:solidFill>
                <a:latin typeface="Times New Roman" panose="02020603050405020304" pitchFamily="18" charset="0"/>
                <a:cs typeface="Times New Roman" panose="02020603050405020304" pitchFamily="18" charset="0"/>
              </a:rPr>
              <a:t>hr.</a:t>
            </a:r>
            <a:endParaRPr lang="en-US" dirty="0">
              <a:solidFill>
                <a:schemeClr val="tx1"/>
              </a:solidFill>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Anther dehiscence occurs 15-20 minutes after flowers have opened</a:t>
            </a:r>
          </a:p>
          <a:p>
            <a:pPr algn="just">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The period of receptivity ranges from a day prior to flower opening to 4 days after opening</a:t>
            </a:r>
          </a:p>
          <a:p>
            <a:pPr algn="just">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Brinjal produces 4 types of flowers with different style length. (Long style, short style, medium style and pseudo short style)</a:t>
            </a:r>
          </a:p>
          <a:p>
            <a:pPr algn="just">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For seed production and better yield, the long and medium style is desirable </a:t>
            </a:r>
          </a:p>
          <a:p>
            <a:pPr algn="just">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To increase the production of long and medium style application of more nitrogen or spraying of growth regulators during pre-flowering and flowering stages may be followed</a:t>
            </a:r>
            <a:endParaRPr lang="en-IN"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16965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65BCE81-365B-4AC8-8800-845ED84A1B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125" y="793358"/>
            <a:ext cx="8023538" cy="4699294"/>
          </a:xfrm>
          <a:prstGeom prst="rect">
            <a:avLst/>
          </a:prstGeom>
        </p:spPr>
      </p:pic>
      <p:pic>
        <p:nvPicPr>
          <p:cNvPr id="3" name="Picture 2">
            <a:extLst>
              <a:ext uri="{FF2B5EF4-FFF2-40B4-BE49-F238E27FC236}">
                <a16:creationId xmlns:a16="http://schemas.microsoft.com/office/drawing/2014/main" xmlns="" id="{C918CF53-13B3-4583-A56E-BA6BF61EB63D}"/>
              </a:ext>
            </a:extLst>
          </p:cNvPr>
          <p:cNvPicPr>
            <a:picLocks noChangeAspect="1"/>
          </p:cNvPicPr>
          <p:nvPr/>
        </p:nvPicPr>
        <p:blipFill rotWithShape="1">
          <a:blip r:embed="rId3"/>
          <a:srcRect l="43680" t="56444" r="12750" b="11420"/>
          <a:stretch/>
        </p:blipFill>
        <p:spPr>
          <a:xfrm>
            <a:off x="8203842" y="1957588"/>
            <a:ext cx="3653307" cy="3380517"/>
          </a:xfrm>
          <a:prstGeom prst="ellipse">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125237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AA98FAE-6F26-41EB-B2E5-A1336D5D0C9B}"/>
              </a:ext>
            </a:extLst>
          </p:cNvPr>
          <p:cNvSpPr>
            <a:spLocks noGrp="1"/>
          </p:cNvSpPr>
          <p:nvPr>
            <p:ph idx="1"/>
          </p:nvPr>
        </p:nvSpPr>
        <p:spPr>
          <a:xfrm>
            <a:off x="677334" y="736847"/>
            <a:ext cx="8596668" cy="5304515"/>
          </a:xfrm>
        </p:spPr>
        <p:txBody>
          <a:bodyPr/>
          <a:lstStyle/>
          <a:p>
            <a:pPr algn="just"/>
            <a:r>
              <a:rPr lang="en-US" b="1" dirty="0">
                <a:solidFill>
                  <a:schemeClr val="tx1"/>
                </a:solidFill>
                <a:latin typeface="Times New Roman" panose="02020603050405020304" pitchFamily="18" charset="0"/>
                <a:cs typeface="Times New Roman" panose="02020603050405020304" pitchFamily="18" charset="0"/>
              </a:rPr>
              <a:t>Method of seed production </a:t>
            </a:r>
            <a:r>
              <a:rPr lang="en-US" dirty="0">
                <a:solidFill>
                  <a:schemeClr val="tx1"/>
                </a:solidFill>
                <a:latin typeface="Times New Roman" panose="02020603050405020304" pitchFamily="18" charset="0"/>
                <a:cs typeface="Times New Roman" panose="02020603050405020304" pitchFamily="18" charset="0"/>
              </a:rPr>
              <a:t>: Seed to Seed</a:t>
            </a:r>
          </a:p>
          <a:p>
            <a:pPr algn="just"/>
            <a:r>
              <a:rPr lang="en-US" b="1" dirty="0">
                <a:solidFill>
                  <a:schemeClr val="tx1"/>
                </a:solidFill>
                <a:latin typeface="Times New Roman" panose="02020603050405020304" pitchFamily="18" charset="0"/>
                <a:cs typeface="Times New Roman" panose="02020603050405020304" pitchFamily="18" charset="0"/>
              </a:rPr>
              <a:t>Stages of seed production</a:t>
            </a:r>
            <a:r>
              <a:rPr lang="en-US" dirty="0">
                <a:solidFill>
                  <a:schemeClr val="tx1"/>
                </a:solidFill>
                <a:latin typeface="Times New Roman" panose="02020603050405020304" pitchFamily="18" charset="0"/>
                <a:cs typeface="Times New Roman" panose="02020603050405020304" pitchFamily="18" charset="0"/>
              </a:rPr>
              <a:t>: Breeder seed à Foundation Seed à Foundation Seed II à Certified Seed</a:t>
            </a:r>
          </a:p>
          <a:p>
            <a:pPr algn="just"/>
            <a:r>
              <a:rPr lang="en-IN" b="1" dirty="0">
                <a:solidFill>
                  <a:schemeClr val="tx1"/>
                </a:solidFill>
                <a:latin typeface="Times New Roman" panose="02020603050405020304" pitchFamily="18" charset="0"/>
                <a:cs typeface="Times New Roman" panose="02020603050405020304" pitchFamily="18" charset="0"/>
              </a:rPr>
              <a:t>Varieties:</a:t>
            </a:r>
            <a:r>
              <a:rPr lang="en-IN" dirty="0">
                <a:solidFill>
                  <a:schemeClr val="tx1"/>
                </a:solidFill>
                <a:latin typeface="Times New Roman" panose="02020603050405020304" pitchFamily="18" charset="0"/>
                <a:cs typeface="Times New Roman" panose="02020603050405020304" pitchFamily="18" charset="0"/>
              </a:rPr>
              <a:t> Co.1, Co.2. MDU.1, PKM.1, KKM.1, PLR. 1. AU1, Pusa purple long, Arka nidhi, Pant smart</a:t>
            </a:r>
          </a:p>
          <a:p>
            <a:pPr algn="just"/>
            <a:r>
              <a:rPr lang="en-IN" b="1" dirty="0">
                <a:solidFill>
                  <a:schemeClr val="tx1"/>
                </a:solidFill>
                <a:latin typeface="Times New Roman" panose="02020603050405020304" pitchFamily="18" charset="0"/>
                <a:cs typeface="Times New Roman" panose="02020603050405020304" pitchFamily="18" charset="0"/>
              </a:rPr>
              <a:t>Hybrids:</a:t>
            </a:r>
            <a:r>
              <a:rPr lang="en-IN" dirty="0">
                <a:solidFill>
                  <a:schemeClr val="tx1"/>
                </a:solidFill>
                <a:latin typeface="Times New Roman" panose="02020603050405020304" pitchFamily="18" charset="0"/>
                <a:cs typeface="Times New Roman" panose="02020603050405020304" pitchFamily="18" charset="0"/>
              </a:rPr>
              <a:t> CoBH1,Arka Navneet (IIHR 22-1 x supreme), Pusa H-5, Pusa H-6, MHB 10, MHB 39 (Mahyco), Azad Hybrid</a:t>
            </a:r>
          </a:p>
          <a:p>
            <a:pPr algn="just"/>
            <a:r>
              <a:rPr lang="en-US" b="1" dirty="0">
                <a:solidFill>
                  <a:schemeClr val="tx1"/>
                </a:solidFill>
                <a:latin typeface="Times New Roman" panose="02020603050405020304" pitchFamily="18" charset="0"/>
                <a:cs typeface="Times New Roman" panose="02020603050405020304" pitchFamily="18" charset="0"/>
              </a:rPr>
              <a:t>Season:</a:t>
            </a:r>
            <a:r>
              <a:rPr lang="en-US" dirty="0">
                <a:solidFill>
                  <a:schemeClr val="tx1"/>
                </a:solidFill>
                <a:latin typeface="Times New Roman" panose="02020603050405020304" pitchFamily="18" charset="0"/>
                <a:cs typeface="Times New Roman" panose="02020603050405020304" pitchFamily="18" charset="0"/>
              </a:rPr>
              <a:t> The brinjal seed production can be taken up in the following 2 seasons. May-June and December- January</a:t>
            </a:r>
          </a:p>
          <a:p>
            <a:pPr algn="just"/>
            <a:r>
              <a:rPr lang="en-US" b="1" dirty="0">
                <a:solidFill>
                  <a:schemeClr val="tx1"/>
                </a:solidFill>
                <a:latin typeface="Times New Roman" panose="02020603050405020304" pitchFamily="18" charset="0"/>
                <a:cs typeface="Times New Roman" panose="02020603050405020304" pitchFamily="18" charset="0"/>
              </a:rPr>
              <a:t>Land requirement : </a:t>
            </a:r>
            <a:r>
              <a:rPr lang="en-US" dirty="0">
                <a:solidFill>
                  <a:schemeClr val="tx1"/>
                </a:solidFill>
                <a:latin typeface="Times New Roman" panose="02020603050405020304" pitchFamily="18" charset="0"/>
                <a:cs typeface="Times New Roman" panose="02020603050405020304" pitchFamily="18" charset="0"/>
              </a:rPr>
              <a:t>The land should be free of volunteer plants</a:t>
            </a:r>
          </a:p>
          <a:p>
            <a:pPr algn="just"/>
            <a:r>
              <a:rPr lang="en-US" b="1" dirty="0">
                <a:solidFill>
                  <a:schemeClr val="tx1"/>
                </a:solidFill>
                <a:latin typeface="Times New Roman" panose="02020603050405020304" pitchFamily="18" charset="0"/>
                <a:cs typeface="Times New Roman" panose="02020603050405020304" pitchFamily="18" charset="0"/>
              </a:rPr>
              <a:t> Isolation: </a:t>
            </a:r>
            <a:r>
              <a:rPr lang="en-US" dirty="0">
                <a:solidFill>
                  <a:schemeClr val="tx1"/>
                </a:solidFill>
                <a:latin typeface="Times New Roman" panose="02020603050405020304" pitchFamily="18" charset="0"/>
                <a:cs typeface="Times New Roman" panose="02020603050405020304" pitchFamily="18" charset="0"/>
              </a:rPr>
              <a:t>For varieties, 200 M or 100 M of isolation distance is required for foundation and certified seed, respectively. For hybrid seed production minimum of 200 M isolation distance should be maintained</a:t>
            </a:r>
          </a:p>
          <a:p>
            <a:pPr algn="just"/>
            <a:r>
              <a:rPr lang="en-IN" b="1" dirty="0">
                <a:solidFill>
                  <a:schemeClr val="tx1"/>
                </a:solidFill>
                <a:latin typeface="Times New Roman" panose="02020603050405020304" pitchFamily="18" charset="0"/>
                <a:cs typeface="Times New Roman" panose="02020603050405020304" pitchFamily="18" charset="0"/>
              </a:rPr>
              <a:t>Seed rate: </a:t>
            </a:r>
            <a:r>
              <a:rPr lang="en-IN" dirty="0">
                <a:solidFill>
                  <a:schemeClr val="tx1"/>
                </a:solidFill>
                <a:latin typeface="Times New Roman" panose="02020603050405020304" pitchFamily="18" charset="0"/>
                <a:cs typeface="Times New Roman" panose="02020603050405020304" pitchFamily="18" charset="0"/>
              </a:rPr>
              <a:t>Varieties - 400 - 500 g/ha Hybrids - 200 g/ha (Female) - 50 g/ha (Male) </a:t>
            </a:r>
          </a:p>
        </p:txBody>
      </p:sp>
    </p:spTree>
    <p:extLst>
      <p:ext uri="{BB962C8B-B14F-4D97-AF65-F5344CB8AC3E}">
        <p14:creationId xmlns:p14="http://schemas.microsoft.com/office/powerpoint/2010/main" val="19684905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91C898D-6384-4D8C-AA9D-DA1790950035}"/>
              </a:ext>
            </a:extLst>
          </p:cNvPr>
          <p:cNvSpPr>
            <a:spLocks noGrp="1"/>
          </p:cNvSpPr>
          <p:nvPr>
            <p:ph idx="1"/>
          </p:nvPr>
        </p:nvSpPr>
        <p:spPr>
          <a:xfrm>
            <a:off x="677334" y="887767"/>
            <a:ext cx="8827274" cy="5590306"/>
          </a:xfrm>
        </p:spPr>
        <p:txBody>
          <a:bodyPr>
            <a:normAutofit/>
          </a:bodyPr>
          <a:lstStyle/>
          <a:p>
            <a:pPr algn="just"/>
            <a:r>
              <a:rPr lang="en-US" sz="2000" b="1" dirty="0">
                <a:solidFill>
                  <a:schemeClr val="tx1"/>
                </a:solidFill>
                <a:latin typeface="Times New Roman" panose="02020603050405020304" pitchFamily="18" charset="0"/>
                <a:cs typeface="Times New Roman" panose="02020603050405020304" pitchFamily="18" charset="0"/>
              </a:rPr>
              <a:t>Nursery: </a:t>
            </a:r>
            <a:r>
              <a:rPr lang="en-US" sz="2000" dirty="0">
                <a:solidFill>
                  <a:schemeClr val="tx1"/>
                </a:solidFill>
                <a:latin typeface="Times New Roman" panose="02020603050405020304" pitchFamily="18" charset="0"/>
                <a:cs typeface="Times New Roman" panose="02020603050405020304" pitchFamily="18" charset="0"/>
              </a:rPr>
              <a:t>Sow the seeds in raised nursery bed of 20 cm height, in rows of 5 cm gap and covered with sand. Eight and ten nursery beds will be sufficient to transplant one acre. Apply 2 kg of OAP 10days before pulling out of seedling. </a:t>
            </a:r>
          </a:p>
          <a:p>
            <a:pPr algn="just"/>
            <a:r>
              <a:rPr lang="en-US" sz="2000" b="1" dirty="0">
                <a:solidFill>
                  <a:schemeClr val="tx1"/>
                </a:solidFill>
                <a:latin typeface="Times New Roman" panose="02020603050405020304" pitchFamily="18" charset="0"/>
                <a:cs typeface="Times New Roman" panose="02020603050405020304" pitchFamily="18" charset="0"/>
              </a:rPr>
              <a:t>Transplanting: </a:t>
            </a:r>
            <a:r>
              <a:rPr lang="en-US" sz="2000" dirty="0">
                <a:solidFill>
                  <a:schemeClr val="tx1"/>
                </a:solidFill>
                <a:latin typeface="Times New Roman" panose="02020603050405020304" pitchFamily="18" charset="0"/>
                <a:cs typeface="Times New Roman" panose="02020603050405020304" pitchFamily="18" charset="0"/>
              </a:rPr>
              <a:t>Seedlings are transplanted when they are 30-35 days old (12-15 cm height) preferably in the evening time. Spacing of 75 x 60 cm (non spreading) and 90 x 60 cm (spreading) varieties, 90 x 60 cm for female parent and 60 x 45 cm for male parent of hybrids. </a:t>
            </a:r>
          </a:p>
          <a:p>
            <a:pPr algn="just"/>
            <a:r>
              <a:rPr lang="en-US" sz="2000" b="1" dirty="0">
                <a:solidFill>
                  <a:schemeClr val="tx1"/>
                </a:solidFill>
                <a:latin typeface="Times New Roman" panose="02020603050405020304" pitchFamily="18" charset="0"/>
                <a:cs typeface="Times New Roman" panose="02020603050405020304" pitchFamily="18" charset="0"/>
              </a:rPr>
              <a:t>Manuring: </a:t>
            </a:r>
            <a:r>
              <a:rPr lang="en-US" sz="2000" dirty="0">
                <a:solidFill>
                  <a:schemeClr val="tx1"/>
                </a:solidFill>
                <a:latin typeface="Times New Roman" panose="02020603050405020304" pitchFamily="18" charset="0"/>
                <a:cs typeface="Times New Roman" panose="02020603050405020304" pitchFamily="18" charset="0"/>
              </a:rPr>
              <a:t>The field should be thoroughly ploughed for fine filth and apply 25 tons of FYM/ha. The other fertilizer requirement for brinjal variety and hybrid are same as followed for tomato seed production</a:t>
            </a:r>
          </a:p>
          <a:p>
            <a:pPr algn="just"/>
            <a:r>
              <a:rPr lang="en-US" sz="2000" b="1" dirty="0">
                <a:solidFill>
                  <a:schemeClr val="tx1"/>
                </a:solidFill>
                <a:latin typeface="Times New Roman" panose="02020603050405020304" pitchFamily="18" charset="0"/>
                <a:cs typeface="Times New Roman" panose="02020603050405020304" pitchFamily="18" charset="0"/>
              </a:rPr>
              <a:t>Roguing: </a:t>
            </a:r>
            <a:r>
              <a:rPr lang="en-US" sz="2000" dirty="0">
                <a:solidFill>
                  <a:schemeClr val="tx1"/>
                </a:solidFill>
                <a:latin typeface="Times New Roman" panose="02020603050405020304" pitchFamily="18" charset="0"/>
                <a:cs typeface="Times New Roman" panose="02020603050405020304" pitchFamily="18" charset="0"/>
              </a:rPr>
              <a:t>The roguing should be done based on the plant characters, leaf, branching and spreading characters and also based on fruit size, shape and color. The plants affected by Phomopsis blight, leaf spot and little leaf virus disease should be removed from the seed production field. </a:t>
            </a:r>
            <a:endParaRPr lang="en-IN"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93891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79B4C9-6EE5-490E-B734-27AEDBF478B5}"/>
              </a:ext>
            </a:extLst>
          </p:cNvPr>
          <p:cNvSpPr>
            <a:spLocks noGrp="1"/>
          </p:cNvSpPr>
          <p:nvPr>
            <p:ph type="title"/>
          </p:nvPr>
        </p:nvSpPr>
        <p:spPr>
          <a:xfrm>
            <a:off x="677334" y="487956"/>
            <a:ext cx="8596668" cy="508986"/>
          </a:xfrm>
        </p:spPr>
        <p:txBody>
          <a:bodyPr>
            <a:noAutofit/>
          </a:bodyPr>
          <a:lstStyle/>
          <a:p>
            <a:pPr algn="ctr"/>
            <a:r>
              <a:rPr lang="en-IN" sz="3200" b="1" dirty="0">
                <a:latin typeface="Times New Roman" panose="02020603050405020304" pitchFamily="18" charset="0"/>
                <a:cs typeface="Times New Roman" panose="02020603050405020304" pitchFamily="18" charset="0"/>
              </a:rPr>
              <a:t>TOMATO (</a:t>
            </a:r>
            <a:r>
              <a:rPr lang="en-IN" sz="3200" b="1" i="1" dirty="0">
                <a:latin typeface="Times New Roman" panose="02020603050405020304" pitchFamily="18" charset="0"/>
                <a:cs typeface="Times New Roman" panose="02020603050405020304" pitchFamily="18" charset="0"/>
              </a:rPr>
              <a:t>Lycopersicum esculentus</a:t>
            </a:r>
            <a:r>
              <a:rPr lang="en-IN" sz="3200" b="1" dirty="0">
                <a:latin typeface="Times New Roman" panose="02020603050405020304" pitchFamily="18" charset="0"/>
                <a:cs typeface="Times New Roman" panose="02020603050405020304" pitchFamily="18" charset="0"/>
              </a:rPr>
              <a:t>)</a:t>
            </a:r>
          </a:p>
        </p:txBody>
      </p:sp>
      <p:sp>
        <p:nvSpPr>
          <p:cNvPr id="3" name="Content Placeholder 2">
            <a:extLst>
              <a:ext uri="{FF2B5EF4-FFF2-40B4-BE49-F238E27FC236}">
                <a16:creationId xmlns:a16="http://schemas.microsoft.com/office/drawing/2014/main" xmlns="" id="{C0706EF9-4D24-4685-8FF1-CBFA40DDC0DF}"/>
              </a:ext>
            </a:extLst>
          </p:cNvPr>
          <p:cNvSpPr>
            <a:spLocks noGrp="1"/>
          </p:cNvSpPr>
          <p:nvPr>
            <p:ph idx="1"/>
          </p:nvPr>
        </p:nvSpPr>
        <p:spPr>
          <a:xfrm>
            <a:off x="677334" y="1184855"/>
            <a:ext cx="8596668" cy="4856507"/>
          </a:xfrm>
        </p:spPr>
        <p:txBody>
          <a:bodyPr>
            <a:normAutofit/>
          </a:bodyPr>
          <a:lstStyle/>
          <a:p>
            <a:pPr algn="just"/>
            <a:r>
              <a:rPr lang="en-US" sz="2000" dirty="0">
                <a:solidFill>
                  <a:schemeClr val="tx1"/>
                </a:solidFill>
                <a:latin typeface="Times New Roman" panose="02020603050405020304" pitchFamily="18" charset="0"/>
                <a:cs typeface="Times New Roman" panose="02020603050405020304" pitchFamily="18" charset="0"/>
              </a:rPr>
              <a:t>Tomato is one of the most important vegetable crops grown extensively in the tropical and subtropical belts of the world</a:t>
            </a:r>
          </a:p>
          <a:p>
            <a:pPr algn="just"/>
            <a:r>
              <a:rPr lang="en-US" sz="2000" dirty="0">
                <a:solidFill>
                  <a:schemeClr val="tx1"/>
                </a:solidFill>
                <a:latin typeface="Times New Roman" panose="02020603050405020304" pitchFamily="18" charset="0"/>
                <a:cs typeface="Times New Roman" panose="02020603050405020304" pitchFamily="18" charset="0"/>
              </a:rPr>
              <a:t>Tomato is a typical day neutral plant</a:t>
            </a:r>
          </a:p>
          <a:p>
            <a:pPr algn="just"/>
            <a:r>
              <a:rPr lang="en-US" sz="2000" dirty="0">
                <a:solidFill>
                  <a:schemeClr val="tx1"/>
                </a:solidFill>
                <a:latin typeface="Times New Roman" panose="02020603050405020304" pitchFamily="18" charset="0"/>
                <a:cs typeface="Times New Roman" panose="02020603050405020304" pitchFamily="18" charset="0"/>
              </a:rPr>
              <a:t> It requires temperature of 15-20° C for fruit setting</a:t>
            </a:r>
          </a:p>
          <a:p>
            <a:pPr algn="just"/>
            <a:r>
              <a:rPr lang="en-US" sz="2000" dirty="0">
                <a:solidFill>
                  <a:schemeClr val="tx1"/>
                </a:solidFill>
                <a:latin typeface="Times New Roman" panose="02020603050405020304" pitchFamily="18" charset="0"/>
                <a:cs typeface="Times New Roman" panose="02020603050405020304" pitchFamily="18" charset="0"/>
              </a:rPr>
              <a:t>Tomato is self pollinated crop </a:t>
            </a:r>
          </a:p>
          <a:p>
            <a:pPr algn="just"/>
            <a:r>
              <a:rPr lang="en-US" sz="2000" dirty="0">
                <a:solidFill>
                  <a:schemeClr val="tx1"/>
                </a:solidFill>
                <a:latin typeface="Times New Roman" panose="02020603050405020304" pitchFamily="18" charset="0"/>
                <a:cs typeface="Times New Roman" panose="02020603050405020304" pitchFamily="18" charset="0"/>
              </a:rPr>
              <a:t>Self fertilization is favoured by the position of receptive stigma within the cone anthers and the normal pendant position of the flower</a:t>
            </a:r>
          </a:p>
          <a:p>
            <a:pPr algn="just"/>
            <a:r>
              <a:rPr lang="en-US" sz="2000" dirty="0">
                <a:solidFill>
                  <a:schemeClr val="tx1"/>
                </a:solidFill>
                <a:latin typeface="Times New Roman" panose="02020603050405020304" pitchFamily="18" charset="0"/>
                <a:cs typeface="Times New Roman" panose="02020603050405020304" pitchFamily="18" charset="0"/>
              </a:rPr>
              <a:t>Method of seed production : Seed to Seed</a:t>
            </a:r>
            <a:endParaRPr lang="en-IN"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79714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3F7F1DA-7CF1-4FA5-AE98-513E569B36DF}"/>
              </a:ext>
            </a:extLst>
          </p:cNvPr>
          <p:cNvSpPr>
            <a:spLocks noGrp="1"/>
          </p:cNvSpPr>
          <p:nvPr>
            <p:ph idx="1"/>
          </p:nvPr>
        </p:nvSpPr>
        <p:spPr>
          <a:xfrm>
            <a:off x="677333" y="785611"/>
            <a:ext cx="8711365" cy="5606310"/>
          </a:xfrm>
        </p:spPr>
        <p:txBody>
          <a:bodyPr>
            <a:normAutofit/>
          </a:bodyPr>
          <a:lstStyle/>
          <a:p>
            <a:pPr algn="just"/>
            <a:r>
              <a:rPr lang="en-US" sz="2000" b="1" dirty="0">
                <a:solidFill>
                  <a:schemeClr val="tx1"/>
                </a:solidFill>
                <a:latin typeface="Times New Roman" panose="02020603050405020304" pitchFamily="18" charset="0"/>
                <a:cs typeface="Times New Roman" panose="02020603050405020304" pitchFamily="18" charset="0"/>
              </a:rPr>
              <a:t>Pest and disease management: </a:t>
            </a:r>
            <a:r>
              <a:rPr lang="en-US" sz="2000" dirty="0">
                <a:solidFill>
                  <a:schemeClr val="tx1"/>
                </a:solidFill>
                <a:latin typeface="Times New Roman" panose="02020603050405020304" pitchFamily="18" charset="0"/>
                <a:cs typeface="Times New Roman" panose="02020603050405020304" pitchFamily="18" charset="0"/>
              </a:rPr>
              <a:t>The pests like fruit borer, shoot borer, beetles, aphids, mealy bug and jassids can be controlled by spraying Nuvacron or Methyl parathion. The red spider mite can be controlled by spraying in Kelthane. The important diseases are damping off and little leaf which can be controlled by spraying fungicide and systemic insecticides, respectively. Powdery mildew, leaf spot and anthracnose diseases can be controlled by spraying Benlate</a:t>
            </a:r>
          </a:p>
          <a:p>
            <a:pPr algn="just"/>
            <a:r>
              <a:rPr lang="en-US" sz="2000" b="1" dirty="0">
                <a:solidFill>
                  <a:schemeClr val="tx1"/>
                </a:solidFill>
                <a:latin typeface="Times New Roman" panose="02020603050405020304" pitchFamily="18" charset="0"/>
                <a:cs typeface="Times New Roman" panose="02020603050405020304" pitchFamily="18" charset="0"/>
              </a:rPr>
              <a:t>Hybrid seed production: </a:t>
            </a:r>
            <a:r>
              <a:rPr lang="en-US" sz="2000" dirty="0">
                <a:solidFill>
                  <a:schemeClr val="tx1"/>
                </a:solidFill>
                <a:latin typeface="Times New Roman" panose="02020603050405020304" pitchFamily="18" charset="0"/>
                <a:cs typeface="Times New Roman" panose="02020603050405020304" pitchFamily="18" charset="0"/>
              </a:rPr>
              <a:t>The planting ratio of female and male parents adopted for hybrid seed production is normally 5:1 or 6:1</a:t>
            </a:r>
          </a:p>
          <a:p>
            <a:pPr algn="just">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For production of hybrid seeds, crossing programme is done using </a:t>
            </a:r>
            <a:r>
              <a:rPr lang="en-US" sz="2000" b="1" dirty="0">
                <a:solidFill>
                  <a:schemeClr val="tx1"/>
                </a:solidFill>
                <a:latin typeface="Times New Roman" panose="02020603050405020304" pitchFamily="18" charset="0"/>
                <a:cs typeface="Times New Roman" panose="02020603050405020304" pitchFamily="18" charset="0"/>
              </a:rPr>
              <a:t>emasculation and dusting</a:t>
            </a:r>
            <a:r>
              <a:rPr lang="en-US" sz="2000" dirty="0">
                <a:solidFill>
                  <a:schemeClr val="tx1"/>
                </a:solidFill>
                <a:latin typeface="Times New Roman" panose="02020603050405020304" pitchFamily="18" charset="0"/>
                <a:cs typeface="Times New Roman" panose="02020603050405020304" pitchFamily="18" charset="0"/>
              </a:rPr>
              <a:t> methods as followed in </a:t>
            </a:r>
            <a:r>
              <a:rPr lang="en-US" sz="2000" dirty="0" smtClean="0">
                <a:solidFill>
                  <a:schemeClr val="tx1"/>
                </a:solidFill>
                <a:latin typeface="Times New Roman" panose="02020603050405020304" pitchFamily="18" charset="0"/>
                <a:cs typeface="Times New Roman" panose="02020603050405020304" pitchFamily="18" charset="0"/>
              </a:rPr>
              <a:t>tomato.</a:t>
            </a:r>
            <a:endParaRPr lang="en-US"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34226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113DE71-5B91-444D-AFD4-41922C2BE6B4}"/>
              </a:ext>
            </a:extLst>
          </p:cNvPr>
          <p:cNvSpPr txBox="1"/>
          <p:nvPr/>
        </p:nvSpPr>
        <p:spPr>
          <a:xfrm>
            <a:off x="426128" y="923908"/>
            <a:ext cx="11687214" cy="646331"/>
          </a:xfrm>
          <a:prstGeom prst="rect">
            <a:avLst/>
          </a:prstGeom>
          <a:solidFill>
            <a:schemeClr val="accent4">
              <a:lumMod val="20000"/>
              <a:lumOff val="80000"/>
            </a:schemeClr>
          </a:solidFill>
        </p:spPr>
        <p:txBody>
          <a:bodyPr wrap="square" rtlCol="0">
            <a:spAutoFit/>
          </a:bodyPr>
          <a:lstStyle/>
          <a:p>
            <a:pPr marL="285750" indent="-285750">
              <a:buFont typeface="Arial" panose="020B0604020202020204" pitchFamily="34" charset="0"/>
              <a:buChar char="•"/>
            </a:pPr>
            <a:r>
              <a:rPr lang="en-US" b="0" i="0" dirty="0">
                <a:solidFill>
                  <a:srgbClr val="333333"/>
                </a:solidFill>
                <a:effectLst/>
                <a:latin typeface="Arial" panose="020B0604020202020204" pitchFamily="34" charset="0"/>
              </a:rPr>
              <a:t>The </a:t>
            </a:r>
            <a:r>
              <a:rPr lang="en-US" b="0" i="0" dirty="0">
                <a:solidFill>
                  <a:srgbClr val="FF0000"/>
                </a:solidFill>
                <a:effectLst/>
                <a:latin typeface="Arial" panose="020B0604020202020204" pitchFamily="34" charset="0"/>
              </a:rPr>
              <a:t>planting ratio </a:t>
            </a:r>
            <a:r>
              <a:rPr lang="en-US" b="0" i="0" dirty="0">
                <a:solidFill>
                  <a:srgbClr val="333333"/>
                </a:solidFill>
                <a:effectLst/>
                <a:latin typeface="Arial" panose="020B0604020202020204" pitchFamily="34" charset="0"/>
              </a:rPr>
              <a:t>of female and male parents adopted for hybrid seed production is normally 5:1 or 6:1.</a:t>
            </a:r>
          </a:p>
          <a:p>
            <a:pPr marL="285750" indent="-285750">
              <a:buFont typeface="Arial" panose="020B0604020202020204" pitchFamily="34" charset="0"/>
              <a:buChar char="•"/>
            </a:pPr>
            <a:r>
              <a:rPr lang="en-US" b="0" i="0" dirty="0">
                <a:solidFill>
                  <a:srgbClr val="333333"/>
                </a:solidFill>
                <a:effectLst/>
                <a:latin typeface="Arial" panose="020B0604020202020204" pitchFamily="34" charset="0"/>
              </a:rPr>
              <a:t>For production of hybrid seeds, crossing programme is done using emasculation and  pollen dusting method.</a:t>
            </a:r>
            <a:endParaRPr lang="en-IN" dirty="0"/>
          </a:p>
        </p:txBody>
      </p:sp>
      <p:pic>
        <p:nvPicPr>
          <p:cNvPr id="3" name="Picture 2">
            <a:extLst>
              <a:ext uri="{FF2B5EF4-FFF2-40B4-BE49-F238E27FC236}">
                <a16:creationId xmlns:a16="http://schemas.microsoft.com/office/drawing/2014/main" xmlns="" id="{4D8F86BA-78D2-46AD-BEFA-A66BB33DC8A4}"/>
              </a:ext>
            </a:extLst>
          </p:cNvPr>
          <p:cNvPicPr>
            <a:picLocks noChangeAspect="1"/>
          </p:cNvPicPr>
          <p:nvPr/>
        </p:nvPicPr>
        <p:blipFill rotWithShape="1">
          <a:blip r:embed="rId2"/>
          <a:srcRect l="1071" t="7936" r="18413" b="1226"/>
          <a:stretch/>
        </p:blipFill>
        <p:spPr>
          <a:xfrm>
            <a:off x="95701" y="2116209"/>
            <a:ext cx="3293807" cy="4326193"/>
          </a:xfrm>
          <a:prstGeom prst="flowChartDelay">
            <a:avLst/>
          </a:prstGeom>
          <a:effectLst>
            <a:glow rad="228600">
              <a:schemeClr val="accent2">
                <a:satMod val="175000"/>
                <a:alpha val="40000"/>
              </a:schemeClr>
            </a:glow>
          </a:effectLst>
        </p:spPr>
      </p:pic>
      <p:pic>
        <p:nvPicPr>
          <p:cNvPr id="5" name="Picture 4">
            <a:extLst>
              <a:ext uri="{FF2B5EF4-FFF2-40B4-BE49-F238E27FC236}">
                <a16:creationId xmlns:a16="http://schemas.microsoft.com/office/drawing/2014/main" xmlns="" id="{85FCE4EC-C55B-4956-B5F1-76343F52A628}"/>
              </a:ext>
            </a:extLst>
          </p:cNvPr>
          <p:cNvPicPr>
            <a:picLocks noChangeAspect="1"/>
          </p:cNvPicPr>
          <p:nvPr/>
        </p:nvPicPr>
        <p:blipFill rotWithShape="1">
          <a:blip r:embed="rId3"/>
          <a:srcRect l="1650" t="6091" b="13742"/>
          <a:stretch/>
        </p:blipFill>
        <p:spPr>
          <a:xfrm>
            <a:off x="3615684" y="2038066"/>
            <a:ext cx="3477573" cy="3115502"/>
          </a:xfrm>
          <a:prstGeom prst="rect">
            <a:avLst/>
          </a:prstGeom>
        </p:spPr>
      </p:pic>
      <p:pic>
        <p:nvPicPr>
          <p:cNvPr id="9" name="Picture 8">
            <a:extLst>
              <a:ext uri="{FF2B5EF4-FFF2-40B4-BE49-F238E27FC236}">
                <a16:creationId xmlns:a16="http://schemas.microsoft.com/office/drawing/2014/main" xmlns="" id="{44F18BA0-0D78-4AA5-A607-1F55385315FF}"/>
              </a:ext>
            </a:extLst>
          </p:cNvPr>
          <p:cNvPicPr>
            <a:picLocks noChangeAspect="1"/>
          </p:cNvPicPr>
          <p:nvPr/>
        </p:nvPicPr>
        <p:blipFill>
          <a:blip r:embed="rId4"/>
          <a:stretch>
            <a:fillRect/>
          </a:stretch>
        </p:blipFill>
        <p:spPr>
          <a:xfrm>
            <a:off x="3615685" y="5153568"/>
            <a:ext cx="1861805" cy="1590675"/>
          </a:xfrm>
          <a:prstGeom prst="rect">
            <a:avLst/>
          </a:prstGeom>
        </p:spPr>
      </p:pic>
      <p:pic>
        <p:nvPicPr>
          <p:cNvPr id="10" name="Picture 9">
            <a:extLst>
              <a:ext uri="{FF2B5EF4-FFF2-40B4-BE49-F238E27FC236}">
                <a16:creationId xmlns:a16="http://schemas.microsoft.com/office/drawing/2014/main" xmlns="" id="{0DEEFB94-0E02-4B2D-8153-5AD7EED435C0}"/>
              </a:ext>
            </a:extLst>
          </p:cNvPr>
          <p:cNvPicPr>
            <a:picLocks noChangeAspect="1"/>
          </p:cNvPicPr>
          <p:nvPr/>
        </p:nvPicPr>
        <p:blipFill>
          <a:blip r:embed="rId5"/>
          <a:stretch>
            <a:fillRect/>
          </a:stretch>
        </p:blipFill>
        <p:spPr>
          <a:xfrm>
            <a:off x="5477490" y="5153568"/>
            <a:ext cx="1615767" cy="1590675"/>
          </a:xfrm>
          <a:prstGeom prst="rect">
            <a:avLst/>
          </a:prstGeom>
        </p:spPr>
      </p:pic>
      <p:sp>
        <p:nvSpPr>
          <p:cNvPr id="4" name="TextBox 3">
            <a:extLst>
              <a:ext uri="{FF2B5EF4-FFF2-40B4-BE49-F238E27FC236}">
                <a16:creationId xmlns:a16="http://schemas.microsoft.com/office/drawing/2014/main" xmlns="" id="{57AF0739-FBEA-4198-AB6A-61ED42EF5C90}"/>
              </a:ext>
            </a:extLst>
          </p:cNvPr>
          <p:cNvSpPr txBox="1"/>
          <p:nvPr/>
        </p:nvSpPr>
        <p:spPr>
          <a:xfrm>
            <a:off x="3026536" y="113757"/>
            <a:ext cx="6246253" cy="523220"/>
          </a:xfrm>
          <a:prstGeom prst="rect">
            <a:avLst/>
          </a:prstGeom>
          <a:solidFill>
            <a:schemeClr val="accent5">
              <a:lumMod val="75000"/>
            </a:schemeClr>
          </a:solidFill>
          <a:effectLst>
            <a:glow rad="101600">
              <a:schemeClr val="accent2">
                <a:satMod val="175000"/>
                <a:alpha val="40000"/>
              </a:schemeClr>
            </a:glow>
          </a:effectLst>
        </p:spPr>
        <p:txBody>
          <a:bodyPr wrap="square" rtlCol="0">
            <a:spAutoFit/>
          </a:bodyPr>
          <a:lstStyle/>
          <a:p>
            <a:pPr algn="ctr"/>
            <a:r>
              <a:rPr lang="en-US" sz="2800" b="1" dirty="0">
                <a:solidFill>
                  <a:srgbClr val="FFFF00"/>
                </a:solidFill>
              </a:rPr>
              <a:t>Hybrid seed production of brinjal</a:t>
            </a:r>
            <a:endParaRPr lang="en-IN" sz="2800" b="1" dirty="0">
              <a:solidFill>
                <a:srgbClr val="FFFF00"/>
              </a:solidFill>
            </a:endParaRPr>
          </a:p>
        </p:txBody>
      </p:sp>
      <p:pic>
        <p:nvPicPr>
          <p:cNvPr id="7" name="Picture 6">
            <a:extLst>
              <a:ext uri="{FF2B5EF4-FFF2-40B4-BE49-F238E27FC236}">
                <a16:creationId xmlns:a16="http://schemas.microsoft.com/office/drawing/2014/main" xmlns="" id="{055FAC0E-C210-4AD5-93AE-9B7FA9D389AC}"/>
              </a:ext>
            </a:extLst>
          </p:cNvPr>
          <p:cNvPicPr>
            <a:picLocks noChangeAspect="1"/>
          </p:cNvPicPr>
          <p:nvPr/>
        </p:nvPicPr>
        <p:blipFill rotWithShape="1">
          <a:blip r:embed="rId6"/>
          <a:srcRect l="6772" t="7696" r="12874" b="9658"/>
          <a:stretch/>
        </p:blipFill>
        <p:spPr>
          <a:xfrm>
            <a:off x="7308916" y="2038066"/>
            <a:ext cx="4653698" cy="4706177"/>
          </a:xfrm>
          <a:prstGeom prst="rect">
            <a:avLst/>
          </a:prstGeom>
        </p:spPr>
      </p:pic>
    </p:spTree>
    <p:extLst>
      <p:ext uri="{BB962C8B-B14F-4D97-AF65-F5344CB8AC3E}">
        <p14:creationId xmlns:p14="http://schemas.microsoft.com/office/powerpoint/2010/main" val="3285786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7882" y="386366"/>
            <a:ext cx="8886422" cy="5950040"/>
          </a:xfrm>
        </p:spPr>
        <p:txBody>
          <a:bodyPr>
            <a:normAutofit lnSpcReduction="10000"/>
          </a:bodyPr>
          <a:lstStyle/>
          <a:p>
            <a:pPr algn="just"/>
            <a:r>
              <a:rPr lang="en-IN" b="1" dirty="0">
                <a:solidFill>
                  <a:schemeClr val="tx1"/>
                </a:solidFill>
                <a:latin typeface="Times New Roman" panose="02020603050405020304" pitchFamily="18" charset="0"/>
                <a:cs typeface="Times New Roman" panose="02020603050405020304" pitchFamily="18" charset="0"/>
              </a:rPr>
              <a:t>Harvesting and processing:</a:t>
            </a:r>
            <a:r>
              <a:rPr lang="en-US" b="1"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rPr>
              <a:t>Harvesting is done when fruits are fully ripe (when the fruits turn into yellow colour) i.e., 405 days after flowering. </a:t>
            </a:r>
          </a:p>
          <a:p>
            <a:pPr algn="just">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The harvested fruits are to be graded for true to type and off type and fruit borer infested fruits are discarded</a:t>
            </a:r>
          </a:p>
          <a:p>
            <a:pPr algn="just">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The graded fruits are cut in 2-3 pieces or whole fruits will be put in a cement tank with water and crushed manually and then allow it for fermentation for 1-2 </a:t>
            </a:r>
            <a:r>
              <a:rPr lang="en-US" dirty="0" smtClean="0">
                <a:solidFill>
                  <a:schemeClr val="tx1"/>
                </a:solidFill>
                <a:latin typeface="Times New Roman" panose="02020603050405020304" pitchFamily="18" charset="0"/>
                <a:cs typeface="Times New Roman" panose="02020603050405020304" pitchFamily="18" charset="0"/>
              </a:rPr>
              <a:t>days</a:t>
            </a:r>
            <a:r>
              <a:rPr lang="en-US" dirty="0" smtClean="0"/>
              <a:t>.</a:t>
            </a:r>
          </a:p>
          <a:p>
            <a:pPr algn="just">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Then the floating pulp portions are to be removed, the seeds settled at the bottom should be collected and washed with water and then the seeds with equal volume of water is treated with commercial Hydrochloric acid @ 3-5 ml/kg of seed</a:t>
            </a:r>
          </a:p>
          <a:p>
            <a:pPr algn="just">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The mixture is kept for 10-15 minutes with frequent stirring. Then the treated seeds are to be washed with water for 3-4 times</a:t>
            </a:r>
          </a:p>
          <a:p>
            <a:pPr algn="just">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Afterwards seeds are dried under shade for 2-3 days over a tarpaulin and followed by sun drying for 1-2 days to reduce the seed moisture content to 8 per cent</a:t>
            </a:r>
          </a:p>
          <a:p>
            <a:pPr algn="just">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Then the seeds are cleaned and graded with BSS 12 sieve. The processed seeds are treated with fungicides or Halogen mixture @ 5g/kg of seed</a:t>
            </a:r>
          </a:p>
          <a:p>
            <a:pPr algn="just">
              <a:buFont typeface="Wingdings" panose="05000000000000000000" pitchFamily="2" charset="2"/>
              <a:buChar char="Ø"/>
            </a:pPr>
            <a:r>
              <a:rPr lang="en-US" b="1" dirty="0">
                <a:solidFill>
                  <a:schemeClr val="tx1"/>
                </a:solidFill>
                <a:latin typeface="Times New Roman" panose="02020603050405020304" pitchFamily="18" charset="0"/>
                <a:cs typeface="Times New Roman" panose="02020603050405020304" pitchFamily="18" charset="0"/>
              </a:rPr>
              <a:t>Storage: </a:t>
            </a:r>
            <a:r>
              <a:rPr lang="en-US" dirty="0">
                <a:solidFill>
                  <a:schemeClr val="tx1"/>
                </a:solidFill>
                <a:latin typeface="Times New Roman" panose="02020603050405020304" pitchFamily="18" charset="0"/>
                <a:cs typeface="Times New Roman" panose="02020603050405020304" pitchFamily="18" charset="0"/>
              </a:rPr>
              <a:t>The seeds dried to safe moisture content after treating either with captan or thiram @ 2 g/kg can be stored for 15 months in moisture vapour pervious containers, while it can be stored in moisture vapour proof containers for 30 months</a:t>
            </a:r>
          </a:p>
          <a:p>
            <a:pPr algn="just">
              <a:buFont typeface="Wingdings" panose="05000000000000000000" pitchFamily="2" charset="2"/>
              <a:buChar char="Ø"/>
            </a:pPr>
            <a:r>
              <a:rPr lang="en-US" b="1" dirty="0">
                <a:solidFill>
                  <a:schemeClr val="tx1"/>
                </a:solidFill>
                <a:latin typeface="Times New Roman" panose="02020603050405020304" pitchFamily="18" charset="0"/>
                <a:cs typeface="Times New Roman" panose="02020603050405020304" pitchFamily="18" charset="0"/>
              </a:rPr>
              <a:t> Seed Yield </a:t>
            </a:r>
            <a:r>
              <a:rPr lang="en-US" dirty="0">
                <a:solidFill>
                  <a:schemeClr val="tx1"/>
                </a:solidFill>
                <a:latin typeface="Times New Roman" panose="02020603050405020304" pitchFamily="18" charset="0"/>
                <a:cs typeface="Times New Roman" panose="02020603050405020304" pitchFamily="18" charset="0"/>
              </a:rPr>
              <a:t>: 100-200 Kg/ha</a:t>
            </a:r>
            <a:endParaRPr lang="en-IN" dirty="0">
              <a:solidFill>
                <a:schemeClr val="tx1"/>
              </a:solidFill>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endParaRPr lang="en-IN" dirty="0"/>
          </a:p>
          <a:p>
            <a:endParaRPr lang="en-IN" dirty="0"/>
          </a:p>
        </p:txBody>
      </p:sp>
    </p:spTree>
    <p:extLst>
      <p:ext uri="{BB962C8B-B14F-4D97-AF65-F5344CB8AC3E}">
        <p14:creationId xmlns:p14="http://schemas.microsoft.com/office/powerpoint/2010/main" val="18239830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5EF93EB-1BFE-4430-821D-E068E5E1896A}"/>
              </a:ext>
            </a:extLst>
          </p:cNvPr>
          <p:cNvSpPr txBox="1"/>
          <p:nvPr/>
        </p:nvSpPr>
        <p:spPr>
          <a:xfrm>
            <a:off x="3564355" y="1213334"/>
            <a:ext cx="8445910" cy="4862870"/>
          </a:xfrm>
          <a:prstGeom prst="rect">
            <a:avLst/>
          </a:prstGeom>
          <a:solidFill>
            <a:schemeClr val="bg2">
              <a:lumMod val="75000"/>
            </a:schemeClr>
          </a:solidFill>
          <a:effectLst>
            <a:glow rad="63500">
              <a:schemeClr val="accent3">
                <a:satMod val="175000"/>
                <a:alpha val="40000"/>
              </a:schemeClr>
            </a:glow>
          </a:effectLst>
        </p:spPr>
        <p:txBody>
          <a:bodyPr wrap="square" rtlCol="0">
            <a:spAutoFit/>
          </a:bodyPr>
          <a:lstStyle/>
          <a:p>
            <a:r>
              <a:rPr lang="en-US" sz="2000" b="1" dirty="0">
                <a:solidFill>
                  <a:srgbClr val="FF0000"/>
                </a:solidFill>
              </a:rPr>
              <a:t>A. </a:t>
            </a:r>
            <a:r>
              <a:rPr lang="en-US" sz="2000" b="1" u="sng" dirty="0">
                <a:solidFill>
                  <a:srgbClr val="FF0000"/>
                </a:solidFill>
              </a:rPr>
              <a:t>Foundation seed</a:t>
            </a:r>
            <a:r>
              <a:rPr lang="en-US" sz="2000" b="1" dirty="0">
                <a:solidFill>
                  <a:srgbClr val="FF0000"/>
                </a:solidFill>
              </a:rPr>
              <a:t> :-</a:t>
            </a:r>
          </a:p>
          <a:p>
            <a:pPr marL="342900" indent="-342900">
              <a:buAutoNum type="arabicPeriod"/>
            </a:pPr>
            <a:r>
              <a:rPr lang="en-US" dirty="0"/>
              <a:t>The first inspection shall be made before flowering in order to determine isolation, volunteer plants and other relevant factors</a:t>
            </a:r>
          </a:p>
          <a:p>
            <a:r>
              <a:rPr lang="en-US" dirty="0"/>
              <a:t>2. The second inspection shall be made during flowering and fruiting stage to check isolation, Off-types and other relevant factors</a:t>
            </a:r>
          </a:p>
          <a:p>
            <a:r>
              <a:rPr lang="en-US" dirty="0"/>
              <a:t> 3. The third inspection shall be made at mature fruit stage and prior to harvesting in order to determine the true characteristics of the fruits. </a:t>
            </a:r>
          </a:p>
          <a:p>
            <a:endParaRPr lang="en-US" dirty="0"/>
          </a:p>
          <a:p>
            <a:r>
              <a:rPr lang="en-US" sz="2000" b="1" dirty="0">
                <a:solidFill>
                  <a:srgbClr val="FF0000"/>
                </a:solidFill>
              </a:rPr>
              <a:t>B. </a:t>
            </a:r>
            <a:r>
              <a:rPr lang="en-US" sz="2000" b="1" u="sng" dirty="0">
                <a:solidFill>
                  <a:srgbClr val="FF0000"/>
                </a:solidFill>
              </a:rPr>
              <a:t>Certified seed </a:t>
            </a:r>
            <a:r>
              <a:rPr lang="en-US" sz="2000" b="1" dirty="0">
                <a:solidFill>
                  <a:srgbClr val="FF0000"/>
                </a:solidFill>
              </a:rPr>
              <a:t>:-</a:t>
            </a:r>
          </a:p>
          <a:p>
            <a:pPr marL="342900" indent="-342900">
              <a:buAutoNum type="arabicPeriod"/>
            </a:pPr>
            <a:r>
              <a:rPr lang="en-US" dirty="0"/>
              <a:t>The first inspection shall be made before flowering in order to determine isolation, volunteer plants, outcrosses, demarcation between seed parent and pollinator blocks and other relevant factors. </a:t>
            </a:r>
          </a:p>
          <a:p>
            <a:pPr marL="342900" indent="-342900">
              <a:buAutoNum type="arabicPeriod"/>
            </a:pPr>
            <a:r>
              <a:rPr lang="en-US" dirty="0"/>
              <a:t>The second and third inspections shall be made during flowering stage to check isolation, Off-types, accuracy in emasculation .</a:t>
            </a:r>
          </a:p>
          <a:p>
            <a:pPr marL="342900" indent="-342900">
              <a:buAutoNum type="arabicPeriod"/>
            </a:pPr>
            <a:r>
              <a:rPr lang="en-US" dirty="0"/>
              <a:t> The fourth inspection shall be made at mature fruit stage and prior to harvesting in order to determine the true characteristics of the fruits, and other relevant factors.</a:t>
            </a:r>
            <a:endParaRPr lang="en-IN" dirty="0"/>
          </a:p>
        </p:txBody>
      </p:sp>
      <p:pic>
        <p:nvPicPr>
          <p:cNvPr id="5" name="Picture 4">
            <a:extLst>
              <a:ext uri="{FF2B5EF4-FFF2-40B4-BE49-F238E27FC236}">
                <a16:creationId xmlns:a16="http://schemas.microsoft.com/office/drawing/2014/main" xmlns="" id="{68BD26F1-2FF3-4442-8C51-B25C912DC909}"/>
              </a:ext>
            </a:extLst>
          </p:cNvPr>
          <p:cNvPicPr>
            <a:picLocks noChangeAspect="1"/>
          </p:cNvPicPr>
          <p:nvPr/>
        </p:nvPicPr>
        <p:blipFill>
          <a:blip r:embed="rId2"/>
          <a:stretch>
            <a:fillRect/>
          </a:stretch>
        </p:blipFill>
        <p:spPr>
          <a:xfrm>
            <a:off x="0" y="3783269"/>
            <a:ext cx="3342968" cy="3074731"/>
          </a:xfrm>
          <a:prstGeom prst="flowChartDelay">
            <a:avLst/>
          </a:prstGeom>
          <a:effectLst>
            <a:glow rad="228600">
              <a:schemeClr val="accent2">
                <a:satMod val="175000"/>
                <a:alpha val="40000"/>
              </a:schemeClr>
            </a:glow>
          </a:effectLst>
        </p:spPr>
      </p:pic>
      <p:pic>
        <p:nvPicPr>
          <p:cNvPr id="6" name="Picture 5">
            <a:extLst>
              <a:ext uri="{FF2B5EF4-FFF2-40B4-BE49-F238E27FC236}">
                <a16:creationId xmlns:a16="http://schemas.microsoft.com/office/drawing/2014/main" xmlns="" id="{55298DE6-2057-4064-AE0E-F004332C9A75}"/>
              </a:ext>
            </a:extLst>
          </p:cNvPr>
          <p:cNvPicPr>
            <a:picLocks noChangeAspect="1"/>
          </p:cNvPicPr>
          <p:nvPr/>
        </p:nvPicPr>
        <p:blipFill>
          <a:blip r:embed="rId3"/>
          <a:stretch>
            <a:fillRect/>
          </a:stretch>
        </p:blipFill>
        <p:spPr>
          <a:xfrm>
            <a:off x="0" y="1976259"/>
            <a:ext cx="2585884" cy="2482645"/>
          </a:xfrm>
          <a:prstGeom prst="ellipse">
            <a:avLst/>
          </a:prstGeom>
          <a:effectLst>
            <a:glow rad="228600">
              <a:schemeClr val="accent3">
                <a:satMod val="175000"/>
                <a:alpha val="40000"/>
              </a:schemeClr>
            </a:glow>
          </a:effectLst>
        </p:spPr>
      </p:pic>
      <p:sp>
        <p:nvSpPr>
          <p:cNvPr id="7" name="TextBox 6">
            <a:extLst>
              <a:ext uri="{FF2B5EF4-FFF2-40B4-BE49-F238E27FC236}">
                <a16:creationId xmlns:a16="http://schemas.microsoft.com/office/drawing/2014/main" xmlns="" id="{3AB4639D-F0D6-46FB-866C-15129C11FB09}"/>
              </a:ext>
            </a:extLst>
          </p:cNvPr>
          <p:cNvSpPr txBox="1"/>
          <p:nvPr/>
        </p:nvSpPr>
        <p:spPr>
          <a:xfrm>
            <a:off x="5176624" y="243593"/>
            <a:ext cx="4023360" cy="646331"/>
          </a:xfrm>
          <a:prstGeom prst="rect">
            <a:avLst/>
          </a:prstGeom>
          <a:solidFill>
            <a:srgbClr val="92D050"/>
          </a:solidFill>
          <a:effectLst>
            <a:glow rad="139700">
              <a:schemeClr val="accent3">
                <a:satMod val="175000"/>
                <a:alpha val="40000"/>
              </a:schemeClr>
            </a:glow>
          </a:effectLst>
        </p:spPr>
        <p:txBody>
          <a:bodyPr wrap="square" rtlCol="0">
            <a:spAutoFit/>
          </a:bodyPr>
          <a:lstStyle/>
          <a:p>
            <a:pPr algn="ctr"/>
            <a:r>
              <a:rPr lang="en-US" sz="3600" b="1" dirty="0">
                <a:solidFill>
                  <a:schemeClr val="bg1"/>
                </a:solidFill>
              </a:rPr>
              <a:t>Field Inspection</a:t>
            </a:r>
          </a:p>
        </p:txBody>
      </p:sp>
    </p:spTree>
    <p:extLst>
      <p:ext uri="{BB962C8B-B14F-4D97-AF65-F5344CB8AC3E}">
        <p14:creationId xmlns:p14="http://schemas.microsoft.com/office/powerpoint/2010/main" val="1444098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A4FDCF3-F64C-4CDA-8F66-7AF69C4F81D7}"/>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7B1A96D3-4304-43A3-94E3-645826F5BA53}"/>
              </a:ext>
            </a:extLst>
          </p:cNvPr>
          <p:cNvSpPr txBox="1"/>
          <p:nvPr/>
        </p:nvSpPr>
        <p:spPr>
          <a:xfrm>
            <a:off x="811454" y="761675"/>
            <a:ext cx="10366619" cy="646331"/>
          </a:xfrm>
          <a:prstGeom prst="rect">
            <a:avLst/>
          </a:prstGeom>
          <a:solidFill>
            <a:schemeClr val="bg1">
              <a:lumMod val="95000"/>
            </a:schemeClr>
          </a:solidFill>
        </p:spPr>
        <p:txBody>
          <a:bodyPr wrap="square" rtlCol="0">
            <a:spAutoFit/>
          </a:bodyPr>
          <a:lstStyle/>
          <a:p>
            <a:r>
              <a:rPr lang="en-US" b="1" dirty="0">
                <a:solidFill>
                  <a:srgbClr val="FF0000"/>
                </a:solidFill>
                <a:highlight>
                  <a:srgbClr val="00FFFF"/>
                </a:highlight>
              </a:rPr>
              <a:t>A. General requirements       </a:t>
            </a:r>
            <a:r>
              <a:rPr lang="en-US" b="1" dirty="0">
                <a:solidFill>
                  <a:srgbClr val="FF0000"/>
                </a:solidFill>
              </a:rPr>
              <a:t>                                                                                   </a:t>
            </a:r>
            <a:r>
              <a:rPr lang="en-IN" b="1" dirty="0">
                <a:solidFill>
                  <a:srgbClr val="FF0000"/>
                </a:solidFill>
                <a:highlight>
                  <a:srgbClr val="00FFFF"/>
                </a:highlight>
              </a:rPr>
              <a:t>B. Specific requirements </a:t>
            </a:r>
            <a:endParaRPr lang="en-US" b="1" dirty="0">
              <a:solidFill>
                <a:srgbClr val="FF0000"/>
              </a:solidFill>
              <a:highlight>
                <a:srgbClr val="00FFFF"/>
              </a:highlight>
            </a:endParaRPr>
          </a:p>
          <a:p>
            <a:pPr marL="342900" indent="-342900">
              <a:buAutoNum type="arabicPeriod"/>
            </a:pPr>
            <a:r>
              <a:rPr lang="en-US" dirty="0">
                <a:solidFill>
                  <a:srgbClr val="FF0000"/>
                </a:solidFill>
                <a:highlight>
                  <a:srgbClr val="FFFF00"/>
                </a:highlight>
              </a:rPr>
              <a:t>Isolation </a:t>
            </a:r>
          </a:p>
        </p:txBody>
      </p:sp>
      <p:sp>
        <p:nvSpPr>
          <p:cNvPr id="7" name="TextBox 6">
            <a:extLst>
              <a:ext uri="{FF2B5EF4-FFF2-40B4-BE49-F238E27FC236}">
                <a16:creationId xmlns:a16="http://schemas.microsoft.com/office/drawing/2014/main" xmlns="" id="{F02001E6-B788-452C-BBE1-4C0273559410}"/>
              </a:ext>
            </a:extLst>
          </p:cNvPr>
          <p:cNvSpPr txBox="1"/>
          <p:nvPr/>
        </p:nvSpPr>
        <p:spPr>
          <a:xfrm>
            <a:off x="4004492" y="143384"/>
            <a:ext cx="3312160" cy="523220"/>
          </a:xfrm>
          <a:prstGeom prst="rect">
            <a:avLst/>
          </a:prstGeom>
          <a:solidFill>
            <a:srgbClr val="92D050"/>
          </a:solidFill>
          <a:effectLst>
            <a:glow rad="63500">
              <a:schemeClr val="accent4">
                <a:satMod val="175000"/>
                <a:alpha val="40000"/>
              </a:schemeClr>
            </a:glow>
          </a:effectLst>
        </p:spPr>
        <p:txBody>
          <a:bodyPr wrap="square" rtlCol="0">
            <a:spAutoFit/>
          </a:bodyPr>
          <a:lstStyle/>
          <a:p>
            <a:pPr algn="ctr"/>
            <a:r>
              <a:rPr lang="en-US" sz="2800" b="1" dirty="0">
                <a:solidFill>
                  <a:schemeClr val="bg1"/>
                </a:solidFill>
              </a:rPr>
              <a:t>Field Standards </a:t>
            </a:r>
          </a:p>
        </p:txBody>
      </p:sp>
      <p:graphicFrame>
        <p:nvGraphicFramePr>
          <p:cNvPr id="9" name="Table 5">
            <a:extLst>
              <a:ext uri="{FF2B5EF4-FFF2-40B4-BE49-F238E27FC236}">
                <a16:creationId xmlns:a16="http://schemas.microsoft.com/office/drawing/2014/main" xmlns="" id="{6D9C4B05-95D5-4A69-A5EF-8223CA784362}"/>
              </a:ext>
            </a:extLst>
          </p:cNvPr>
          <p:cNvGraphicFramePr>
            <a:graphicFrameLocks noGrp="1"/>
          </p:cNvGraphicFramePr>
          <p:nvPr>
            <p:extLst/>
          </p:nvPr>
        </p:nvGraphicFramePr>
        <p:xfrm>
          <a:off x="213363" y="1503077"/>
          <a:ext cx="5689601" cy="5003470"/>
        </p:xfrm>
        <a:graphic>
          <a:graphicData uri="http://schemas.openxmlformats.org/drawingml/2006/table">
            <a:tbl>
              <a:tblPr firstRow="1" bandRow="1">
                <a:tableStyleId>{21E4AEA4-8DFA-4A89-87EB-49C32662AFE0}</a:tableStyleId>
              </a:tblPr>
              <a:tblGrid>
                <a:gridCol w="2852588">
                  <a:extLst>
                    <a:ext uri="{9D8B030D-6E8A-4147-A177-3AD203B41FA5}">
                      <a16:colId xmlns:a16="http://schemas.microsoft.com/office/drawing/2014/main" xmlns="" val="2410914919"/>
                    </a:ext>
                  </a:extLst>
                </a:gridCol>
                <a:gridCol w="1455254">
                  <a:extLst>
                    <a:ext uri="{9D8B030D-6E8A-4147-A177-3AD203B41FA5}">
                      <a16:colId xmlns:a16="http://schemas.microsoft.com/office/drawing/2014/main" xmlns="" val="1396407957"/>
                    </a:ext>
                  </a:extLst>
                </a:gridCol>
                <a:gridCol w="1381759">
                  <a:extLst>
                    <a:ext uri="{9D8B030D-6E8A-4147-A177-3AD203B41FA5}">
                      <a16:colId xmlns:a16="http://schemas.microsoft.com/office/drawing/2014/main" xmlns="" val="1346525354"/>
                    </a:ext>
                  </a:extLst>
                </a:gridCol>
              </a:tblGrid>
              <a:tr h="0">
                <a:tc>
                  <a:txBody>
                    <a:bodyPr/>
                    <a:lstStyle/>
                    <a:p>
                      <a:pPr algn="ctr"/>
                      <a:r>
                        <a:rPr lang="en-IN" dirty="0"/>
                        <a:t>Contaminants </a:t>
                      </a:r>
                    </a:p>
                  </a:txBody>
                  <a:tcPr/>
                </a:tc>
                <a:tc gridSpan="2">
                  <a:txBody>
                    <a:bodyPr/>
                    <a:lstStyle/>
                    <a:p>
                      <a:pPr algn="ctr"/>
                      <a:r>
                        <a:rPr lang="en-IN" dirty="0"/>
                        <a:t>Minimum distance (meters)</a:t>
                      </a:r>
                    </a:p>
                  </a:txBody>
                  <a:tcPr/>
                </a:tc>
                <a:tc hMerge="1">
                  <a:txBody>
                    <a:bodyPr/>
                    <a:lstStyle/>
                    <a:p>
                      <a:endParaRPr lang="en-IN"/>
                    </a:p>
                  </a:txBody>
                  <a:tcPr/>
                </a:tc>
                <a:extLst>
                  <a:ext uri="{0D108BD9-81ED-4DB2-BD59-A6C34878D82A}">
                    <a16:rowId xmlns:a16="http://schemas.microsoft.com/office/drawing/2014/main" xmlns="" val="2153153938"/>
                  </a:ext>
                </a:extLst>
              </a:tr>
              <a:tr h="615226">
                <a:tc>
                  <a:txBody>
                    <a:bodyPr/>
                    <a:lstStyle/>
                    <a:p>
                      <a:endParaRPr lang="en-IN" dirty="0"/>
                    </a:p>
                  </a:txBody>
                  <a:tcPr/>
                </a:tc>
                <a:tc>
                  <a:txBody>
                    <a:bodyPr/>
                    <a:lstStyle/>
                    <a:p>
                      <a:pPr algn="ctr"/>
                      <a:r>
                        <a:rPr lang="en-IN" dirty="0"/>
                        <a:t>Foundation </a:t>
                      </a:r>
                    </a:p>
                  </a:txBody>
                  <a:tcPr/>
                </a:tc>
                <a:tc>
                  <a:txBody>
                    <a:bodyPr/>
                    <a:lstStyle/>
                    <a:p>
                      <a:pPr algn="ctr"/>
                      <a:r>
                        <a:rPr lang="en-IN" dirty="0"/>
                        <a:t>Certified</a:t>
                      </a:r>
                    </a:p>
                  </a:txBody>
                  <a:tcPr/>
                </a:tc>
                <a:extLst>
                  <a:ext uri="{0D108BD9-81ED-4DB2-BD59-A6C34878D82A}">
                    <a16:rowId xmlns:a16="http://schemas.microsoft.com/office/drawing/2014/main" xmlns="" val="3405840413"/>
                  </a:ext>
                </a:extLst>
              </a:tr>
              <a:tr h="878894">
                <a:tc>
                  <a:txBody>
                    <a:bodyPr/>
                    <a:lstStyle/>
                    <a:p>
                      <a:r>
                        <a:rPr lang="en-IN" dirty="0"/>
                        <a:t>1.  </a:t>
                      </a:r>
                      <a:r>
                        <a:rPr lang="en-US" dirty="0"/>
                        <a:t>Fields of  varieties </a:t>
                      </a:r>
                      <a:endParaRPr lang="en-IN" dirty="0"/>
                    </a:p>
                  </a:txBody>
                  <a:tcPr/>
                </a:tc>
                <a:tc>
                  <a:txBody>
                    <a:bodyPr/>
                    <a:lstStyle/>
                    <a:p>
                      <a:pPr algn="ctr"/>
                      <a:r>
                        <a:rPr lang="en-IN" dirty="0"/>
                        <a:t>200</a:t>
                      </a:r>
                    </a:p>
                  </a:txBody>
                  <a:tcPr/>
                </a:tc>
                <a:tc>
                  <a:txBody>
                    <a:bodyPr/>
                    <a:lstStyle/>
                    <a:p>
                      <a:pPr algn="ctr"/>
                      <a:r>
                        <a:rPr lang="en-IN" dirty="0"/>
                        <a:t>100</a:t>
                      </a:r>
                    </a:p>
                  </a:txBody>
                  <a:tcPr/>
                </a:tc>
                <a:extLst>
                  <a:ext uri="{0D108BD9-81ED-4DB2-BD59-A6C34878D82A}">
                    <a16:rowId xmlns:a16="http://schemas.microsoft.com/office/drawing/2014/main" xmlns="" val="319625680"/>
                  </a:ext>
                </a:extLst>
              </a:tr>
              <a:tr h="1406230">
                <a:tc>
                  <a:txBody>
                    <a:bodyPr/>
                    <a:lstStyle/>
                    <a:p>
                      <a:r>
                        <a:rPr lang="en-IN" dirty="0"/>
                        <a:t>2.  </a:t>
                      </a:r>
                      <a:r>
                        <a:rPr lang="en-US" dirty="0"/>
                        <a:t>Fields of the same hybrid </a:t>
                      </a:r>
                      <a:endParaRPr lang="en-IN" dirty="0"/>
                    </a:p>
                  </a:txBody>
                  <a:tcPr/>
                </a:tc>
                <a:tc>
                  <a:txBody>
                    <a:bodyPr/>
                    <a:lstStyle/>
                    <a:p>
                      <a:pPr algn="ctr"/>
                      <a:r>
                        <a:rPr lang="en-IN" dirty="0"/>
                        <a:t>200</a:t>
                      </a:r>
                    </a:p>
                  </a:txBody>
                  <a:tcPr/>
                </a:tc>
                <a:tc>
                  <a:txBody>
                    <a:bodyPr/>
                    <a:lstStyle/>
                    <a:p>
                      <a:pPr algn="ctr"/>
                      <a:r>
                        <a:rPr lang="en-IN" dirty="0"/>
                        <a:t>200</a:t>
                      </a:r>
                    </a:p>
                  </a:txBody>
                  <a:tcPr/>
                </a:tc>
                <a:extLst>
                  <a:ext uri="{0D108BD9-81ED-4DB2-BD59-A6C34878D82A}">
                    <a16:rowId xmlns:a16="http://schemas.microsoft.com/office/drawing/2014/main" xmlns="" val="708996609"/>
                  </a:ext>
                </a:extLst>
              </a:tr>
              <a:tr h="1406230">
                <a:tc>
                  <a:txBody>
                    <a:bodyPr/>
                    <a:lstStyle/>
                    <a:p>
                      <a:r>
                        <a:rPr lang="en-US" dirty="0"/>
                        <a:t>3.  Between blocks of the parental lines in case of seed parent and pollinator are planted in separate blocks.</a:t>
                      </a:r>
                      <a:endParaRPr lang="en-IN" dirty="0"/>
                    </a:p>
                  </a:txBody>
                  <a:tcPr/>
                </a:tc>
                <a:tc>
                  <a:txBody>
                    <a:bodyPr/>
                    <a:lstStyle/>
                    <a:p>
                      <a:pPr algn="ctr"/>
                      <a:r>
                        <a:rPr lang="en-IN" dirty="0"/>
                        <a:t>-</a:t>
                      </a:r>
                    </a:p>
                  </a:txBody>
                  <a:tcPr/>
                </a:tc>
                <a:tc>
                  <a:txBody>
                    <a:bodyPr/>
                    <a:lstStyle/>
                    <a:p>
                      <a:pPr algn="ctr"/>
                      <a:r>
                        <a:rPr lang="en-IN" dirty="0"/>
                        <a:t>5</a:t>
                      </a:r>
                    </a:p>
                  </a:txBody>
                  <a:tcPr/>
                </a:tc>
                <a:extLst>
                  <a:ext uri="{0D108BD9-81ED-4DB2-BD59-A6C34878D82A}">
                    <a16:rowId xmlns:a16="http://schemas.microsoft.com/office/drawing/2014/main" xmlns="" val="2857265836"/>
                  </a:ext>
                </a:extLst>
              </a:tr>
            </a:tbl>
          </a:graphicData>
        </a:graphic>
      </p:graphicFrame>
      <p:graphicFrame>
        <p:nvGraphicFramePr>
          <p:cNvPr id="10" name="Table 9">
            <a:extLst>
              <a:ext uri="{FF2B5EF4-FFF2-40B4-BE49-F238E27FC236}">
                <a16:creationId xmlns:a16="http://schemas.microsoft.com/office/drawing/2014/main" xmlns="" id="{3A327E30-BDC6-4DD2-942A-0FA2B5817EAC}"/>
              </a:ext>
            </a:extLst>
          </p:cNvPr>
          <p:cNvGraphicFramePr>
            <a:graphicFrameLocks noGrp="1"/>
          </p:cNvGraphicFramePr>
          <p:nvPr>
            <p:extLst/>
          </p:nvPr>
        </p:nvGraphicFramePr>
        <p:xfrm>
          <a:off x="6309363" y="1503077"/>
          <a:ext cx="5476238" cy="5034169"/>
        </p:xfrm>
        <a:graphic>
          <a:graphicData uri="http://schemas.openxmlformats.org/drawingml/2006/table">
            <a:tbl>
              <a:tblPr firstRow="1" bandRow="1">
                <a:tableStyleId>{21E4AEA4-8DFA-4A89-87EB-49C32662AFE0}</a:tableStyleId>
              </a:tblPr>
              <a:tblGrid>
                <a:gridCol w="2682963">
                  <a:extLst>
                    <a:ext uri="{9D8B030D-6E8A-4147-A177-3AD203B41FA5}">
                      <a16:colId xmlns:a16="http://schemas.microsoft.com/office/drawing/2014/main" xmlns="" val="2410914919"/>
                    </a:ext>
                  </a:extLst>
                </a:gridCol>
                <a:gridCol w="1421600">
                  <a:extLst>
                    <a:ext uri="{9D8B030D-6E8A-4147-A177-3AD203B41FA5}">
                      <a16:colId xmlns:a16="http://schemas.microsoft.com/office/drawing/2014/main" xmlns="" val="1396407957"/>
                    </a:ext>
                  </a:extLst>
                </a:gridCol>
                <a:gridCol w="1371675">
                  <a:extLst>
                    <a:ext uri="{9D8B030D-6E8A-4147-A177-3AD203B41FA5}">
                      <a16:colId xmlns:a16="http://schemas.microsoft.com/office/drawing/2014/main" xmlns="" val="1346525354"/>
                    </a:ext>
                  </a:extLst>
                </a:gridCol>
              </a:tblGrid>
              <a:tr h="894468">
                <a:tc>
                  <a:txBody>
                    <a:bodyPr/>
                    <a:lstStyle/>
                    <a:p>
                      <a:pPr algn="ctr"/>
                      <a:r>
                        <a:rPr lang="en-IN" dirty="0"/>
                        <a:t>Contaminants </a:t>
                      </a:r>
                    </a:p>
                  </a:txBody>
                  <a:tcPr/>
                </a:tc>
                <a:tc gridSpan="2">
                  <a:txBody>
                    <a:bodyPr/>
                    <a:lstStyle/>
                    <a:p>
                      <a:pPr algn="ctr"/>
                      <a:r>
                        <a:rPr lang="en-IN" dirty="0"/>
                        <a:t>Minimum (Percentage )</a:t>
                      </a:r>
                    </a:p>
                  </a:txBody>
                  <a:tcPr/>
                </a:tc>
                <a:tc hMerge="1">
                  <a:txBody>
                    <a:bodyPr/>
                    <a:lstStyle/>
                    <a:p>
                      <a:endParaRPr lang="en-IN"/>
                    </a:p>
                  </a:txBody>
                  <a:tcPr/>
                </a:tc>
                <a:extLst>
                  <a:ext uri="{0D108BD9-81ED-4DB2-BD59-A6C34878D82A}">
                    <a16:rowId xmlns:a16="http://schemas.microsoft.com/office/drawing/2014/main" xmlns="" val="2153153938"/>
                  </a:ext>
                </a:extLst>
              </a:tr>
              <a:tr h="705148">
                <a:tc>
                  <a:txBody>
                    <a:bodyPr/>
                    <a:lstStyle/>
                    <a:p>
                      <a:endParaRPr lang="en-IN" dirty="0"/>
                    </a:p>
                  </a:txBody>
                  <a:tcPr/>
                </a:tc>
                <a:tc>
                  <a:txBody>
                    <a:bodyPr/>
                    <a:lstStyle/>
                    <a:p>
                      <a:pPr algn="ctr"/>
                      <a:r>
                        <a:rPr lang="en-IN" dirty="0"/>
                        <a:t>Foundation </a:t>
                      </a:r>
                    </a:p>
                  </a:txBody>
                  <a:tcPr/>
                </a:tc>
                <a:tc>
                  <a:txBody>
                    <a:bodyPr/>
                    <a:lstStyle/>
                    <a:p>
                      <a:pPr algn="ctr"/>
                      <a:r>
                        <a:rPr lang="en-IN" dirty="0"/>
                        <a:t>Certified</a:t>
                      </a:r>
                    </a:p>
                  </a:txBody>
                  <a:tcPr/>
                </a:tc>
                <a:extLst>
                  <a:ext uri="{0D108BD9-81ED-4DB2-BD59-A6C34878D82A}">
                    <a16:rowId xmlns:a16="http://schemas.microsoft.com/office/drawing/2014/main" xmlns="" val="3405840413"/>
                  </a:ext>
                </a:extLst>
              </a:tr>
              <a:tr h="1309562">
                <a:tc>
                  <a:txBody>
                    <a:bodyPr/>
                    <a:lstStyle/>
                    <a:p>
                      <a:pPr marL="342900" indent="-342900">
                        <a:buAutoNum type="arabicPeriod"/>
                      </a:pPr>
                      <a:r>
                        <a:rPr lang="en-US" dirty="0"/>
                        <a:t>Off-types – variety </a:t>
                      </a:r>
                      <a:endParaRPr lang="en-IN" dirty="0"/>
                    </a:p>
                  </a:txBody>
                  <a:tcPr/>
                </a:tc>
                <a:tc>
                  <a:txBody>
                    <a:bodyPr/>
                    <a:lstStyle/>
                    <a:p>
                      <a:pPr algn="ctr"/>
                      <a:r>
                        <a:rPr lang="en-IN" dirty="0"/>
                        <a:t>0.10</a:t>
                      </a:r>
                    </a:p>
                  </a:txBody>
                  <a:tcPr/>
                </a:tc>
                <a:tc>
                  <a:txBody>
                    <a:bodyPr/>
                    <a:lstStyle/>
                    <a:p>
                      <a:pPr algn="ctr"/>
                      <a:r>
                        <a:rPr lang="en-IN" dirty="0"/>
                        <a:t>0.25</a:t>
                      </a:r>
                    </a:p>
                  </a:txBody>
                  <a:tcPr/>
                </a:tc>
                <a:extLst>
                  <a:ext uri="{0D108BD9-81ED-4DB2-BD59-A6C34878D82A}">
                    <a16:rowId xmlns:a16="http://schemas.microsoft.com/office/drawing/2014/main" xmlns="" val="319625680"/>
                  </a:ext>
                </a:extLst>
              </a:tr>
              <a:tr h="513223">
                <a:tc>
                  <a:txBody>
                    <a:bodyPr/>
                    <a:lstStyle/>
                    <a:p>
                      <a:r>
                        <a:rPr lang="en-IN" dirty="0"/>
                        <a:t>2.  </a:t>
                      </a:r>
                      <a:r>
                        <a:rPr lang="en-US" dirty="0"/>
                        <a:t>Hybrid </a:t>
                      </a:r>
                      <a:endParaRPr lang="en-IN" dirty="0"/>
                    </a:p>
                  </a:txBody>
                  <a:tcPr/>
                </a:tc>
                <a:tc>
                  <a:txBody>
                    <a:bodyPr/>
                    <a:lstStyle/>
                    <a:p>
                      <a:pPr algn="ctr"/>
                      <a:r>
                        <a:rPr lang="en-US" dirty="0"/>
                        <a:t>0.1</a:t>
                      </a:r>
                      <a:endParaRPr lang="en-IN" dirty="0"/>
                    </a:p>
                  </a:txBody>
                  <a:tcPr/>
                </a:tc>
                <a:tc>
                  <a:txBody>
                    <a:bodyPr/>
                    <a:lstStyle/>
                    <a:p>
                      <a:pPr algn="ctr"/>
                      <a:r>
                        <a:rPr lang="en-US" dirty="0"/>
                        <a:t>0.05</a:t>
                      </a:r>
                      <a:endParaRPr lang="en-IN" dirty="0"/>
                    </a:p>
                  </a:txBody>
                  <a:tcPr/>
                </a:tc>
                <a:extLst>
                  <a:ext uri="{0D108BD9-81ED-4DB2-BD59-A6C34878D82A}">
                    <a16:rowId xmlns:a16="http://schemas.microsoft.com/office/drawing/2014/main" xmlns="" val="708996609"/>
                  </a:ext>
                </a:extLst>
              </a:tr>
              <a:tr h="1611768">
                <a:tc>
                  <a:txBody>
                    <a:bodyPr/>
                    <a:lstStyle/>
                    <a:p>
                      <a:r>
                        <a:rPr lang="en-US" dirty="0"/>
                        <a:t>3.  Designated diseased plant </a:t>
                      </a:r>
                      <a:endParaRPr lang="en-IN" dirty="0"/>
                    </a:p>
                  </a:txBody>
                  <a:tcPr/>
                </a:tc>
                <a:tc>
                  <a:txBody>
                    <a:bodyPr/>
                    <a:lstStyle/>
                    <a:p>
                      <a:pPr algn="ctr"/>
                      <a:r>
                        <a:rPr lang="en-IN" dirty="0"/>
                        <a:t>0.1</a:t>
                      </a:r>
                    </a:p>
                  </a:txBody>
                  <a:tcPr/>
                </a:tc>
                <a:tc>
                  <a:txBody>
                    <a:bodyPr/>
                    <a:lstStyle/>
                    <a:p>
                      <a:pPr algn="ctr"/>
                      <a:r>
                        <a:rPr lang="en-IN" dirty="0"/>
                        <a:t>0.5</a:t>
                      </a:r>
                    </a:p>
                  </a:txBody>
                  <a:tcPr/>
                </a:tc>
                <a:extLst>
                  <a:ext uri="{0D108BD9-81ED-4DB2-BD59-A6C34878D82A}">
                    <a16:rowId xmlns:a16="http://schemas.microsoft.com/office/drawing/2014/main" xmlns="" val="2857265836"/>
                  </a:ext>
                </a:extLst>
              </a:tr>
            </a:tbl>
          </a:graphicData>
        </a:graphic>
      </p:graphicFrame>
    </p:spTree>
    <p:extLst>
      <p:ext uri="{BB962C8B-B14F-4D97-AF65-F5344CB8AC3E}">
        <p14:creationId xmlns:p14="http://schemas.microsoft.com/office/powerpoint/2010/main" val="1296307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5">
            <a:extLst>
              <a:ext uri="{FF2B5EF4-FFF2-40B4-BE49-F238E27FC236}">
                <a16:creationId xmlns:a16="http://schemas.microsoft.com/office/drawing/2014/main" xmlns="" id="{098365CE-BD17-4A07-A3F9-333295F240A1}"/>
              </a:ext>
            </a:extLst>
          </p:cNvPr>
          <p:cNvGraphicFramePr>
            <a:graphicFrameLocks noGrp="1"/>
          </p:cNvGraphicFramePr>
          <p:nvPr>
            <p:extLst/>
          </p:nvPr>
        </p:nvGraphicFramePr>
        <p:xfrm>
          <a:off x="4622797" y="1487855"/>
          <a:ext cx="6975153" cy="4388582"/>
        </p:xfrm>
        <a:graphic>
          <a:graphicData uri="http://schemas.openxmlformats.org/drawingml/2006/table">
            <a:tbl>
              <a:tblPr firstRow="1" bandRow="1">
                <a:tableStyleId>{21E4AEA4-8DFA-4A89-87EB-49C32662AFE0}</a:tableStyleId>
              </a:tblPr>
              <a:tblGrid>
                <a:gridCol w="3193656">
                  <a:extLst>
                    <a:ext uri="{9D8B030D-6E8A-4147-A177-3AD203B41FA5}">
                      <a16:colId xmlns:a16="http://schemas.microsoft.com/office/drawing/2014/main" xmlns="" val="2410914919"/>
                    </a:ext>
                  </a:extLst>
                </a:gridCol>
                <a:gridCol w="1843954">
                  <a:extLst>
                    <a:ext uri="{9D8B030D-6E8A-4147-A177-3AD203B41FA5}">
                      <a16:colId xmlns:a16="http://schemas.microsoft.com/office/drawing/2014/main" xmlns="" val="1396407957"/>
                    </a:ext>
                  </a:extLst>
                </a:gridCol>
                <a:gridCol w="1937543">
                  <a:extLst>
                    <a:ext uri="{9D8B030D-6E8A-4147-A177-3AD203B41FA5}">
                      <a16:colId xmlns:a16="http://schemas.microsoft.com/office/drawing/2014/main" xmlns="" val="1346525354"/>
                    </a:ext>
                  </a:extLst>
                </a:gridCol>
              </a:tblGrid>
              <a:tr h="443506">
                <a:tc>
                  <a:txBody>
                    <a:bodyPr/>
                    <a:lstStyle/>
                    <a:p>
                      <a:pPr algn="ctr"/>
                      <a:r>
                        <a:rPr lang="en-US" dirty="0"/>
                        <a:t>Factor </a:t>
                      </a:r>
                      <a:endParaRPr lang="en-IN" dirty="0"/>
                    </a:p>
                  </a:txBody>
                  <a:tcPr/>
                </a:tc>
                <a:tc gridSpan="2">
                  <a:txBody>
                    <a:bodyPr/>
                    <a:lstStyle/>
                    <a:p>
                      <a:pPr algn="ctr"/>
                      <a:r>
                        <a:rPr lang="en-US" dirty="0"/>
                        <a:t> Standard for each class</a:t>
                      </a:r>
                      <a:endParaRPr lang="en-IN" dirty="0"/>
                    </a:p>
                  </a:txBody>
                  <a:tcPr/>
                </a:tc>
                <a:tc hMerge="1">
                  <a:txBody>
                    <a:bodyPr/>
                    <a:lstStyle/>
                    <a:p>
                      <a:endParaRPr lang="en-IN"/>
                    </a:p>
                  </a:txBody>
                  <a:tcPr/>
                </a:tc>
                <a:extLst>
                  <a:ext uri="{0D108BD9-81ED-4DB2-BD59-A6C34878D82A}">
                    <a16:rowId xmlns:a16="http://schemas.microsoft.com/office/drawing/2014/main" xmlns="" val="2153153938"/>
                  </a:ext>
                </a:extLst>
              </a:tr>
              <a:tr h="409396">
                <a:tc>
                  <a:txBody>
                    <a:bodyPr/>
                    <a:lstStyle/>
                    <a:p>
                      <a:endParaRPr lang="en-IN" dirty="0"/>
                    </a:p>
                  </a:txBody>
                  <a:tcPr/>
                </a:tc>
                <a:tc>
                  <a:txBody>
                    <a:bodyPr/>
                    <a:lstStyle/>
                    <a:p>
                      <a:pPr algn="ctr"/>
                      <a:r>
                        <a:rPr lang="en-IN" dirty="0"/>
                        <a:t>Foundation </a:t>
                      </a:r>
                    </a:p>
                  </a:txBody>
                  <a:tcPr/>
                </a:tc>
                <a:tc>
                  <a:txBody>
                    <a:bodyPr/>
                    <a:lstStyle/>
                    <a:p>
                      <a:pPr algn="ctr"/>
                      <a:r>
                        <a:rPr lang="en-IN" dirty="0"/>
                        <a:t>Certified</a:t>
                      </a:r>
                    </a:p>
                  </a:txBody>
                  <a:tcPr/>
                </a:tc>
                <a:extLst>
                  <a:ext uri="{0D108BD9-81ED-4DB2-BD59-A6C34878D82A}">
                    <a16:rowId xmlns:a16="http://schemas.microsoft.com/office/drawing/2014/main" xmlns="" val="3405840413"/>
                  </a:ext>
                </a:extLst>
              </a:tr>
              <a:tr h="293847">
                <a:tc>
                  <a:txBody>
                    <a:bodyPr/>
                    <a:lstStyle/>
                    <a:p>
                      <a:r>
                        <a:rPr lang="en-IN" dirty="0"/>
                        <a:t>1. Pure seed (minimum)</a:t>
                      </a:r>
                    </a:p>
                  </a:txBody>
                  <a:tcPr/>
                </a:tc>
                <a:tc>
                  <a:txBody>
                    <a:bodyPr/>
                    <a:lstStyle/>
                    <a:p>
                      <a:pPr algn="ctr"/>
                      <a:r>
                        <a:rPr lang="en-IN" dirty="0"/>
                        <a:t>98%</a:t>
                      </a:r>
                    </a:p>
                  </a:txBody>
                  <a:tcPr/>
                </a:tc>
                <a:tc>
                  <a:txBody>
                    <a:bodyPr/>
                    <a:lstStyle/>
                    <a:p>
                      <a:pPr algn="ctr"/>
                      <a:r>
                        <a:rPr lang="en-IN" dirty="0"/>
                        <a:t>98%</a:t>
                      </a:r>
                    </a:p>
                  </a:txBody>
                  <a:tcPr/>
                </a:tc>
                <a:extLst>
                  <a:ext uri="{0D108BD9-81ED-4DB2-BD59-A6C34878D82A}">
                    <a16:rowId xmlns:a16="http://schemas.microsoft.com/office/drawing/2014/main" xmlns="" val="319625680"/>
                  </a:ext>
                </a:extLst>
              </a:tr>
              <a:tr h="243392">
                <a:tc>
                  <a:txBody>
                    <a:bodyPr/>
                    <a:lstStyle/>
                    <a:p>
                      <a:r>
                        <a:rPr lang="en-IN" dirty="0"/>
                        <a:t>2. Inert matter (maximum)</a:t>
                      </a:r>
                    </a:p>
                  </a:txBody>
                  <a:tcPr/>
                </a:tc>
                <a:tc>
                  <a:txBody>
                    <a:bodyPr/>
                    <a:lstStyle/>
                    <a:p>
                      <a:pPr algn="ctr"/>
                      <a:r>
                        <a:rPr lang="en-IN" dirty="0"/>
                        <a:t>2%</a:t>
                      </a:r>
                    </a:p>
                  </a:txBody>
                  <a:tcPr/>
                </a:tc>
                <a:tc>
                  <a:txBody>
                    <a:bodyPr/>
                    <a:lstStyle/>
                    <a:p>
                      <a:pPr algn="ctr"/>
                      <a:r>
                        <a:rPr lang="en-IN" dirty="0"/>
                        <a:t>2%</a:t>
                      </a:r>
                    </a:p>
                  </a:txBody>
                  <a:tcPr/>
                </a:tc>
                <a:extLst>
                  <a:ext uri="{0D108BD9-81ED-4DB2-BD59-A6C34878D82A}">
                    <a16:rowId xmlns:a16="http://schemas.microsoft.com/office/drawing/2014/main" xmlns="" val="708996609"/>
                  </a:ext>
                </a:extLst>
              </a:tr>
              <a:tr h="609402">
                <a:tc>
                  <a:txBody>
                    <a:bodyPr/>
                    <a:lstStyle/>
                    <a:p>
                      <a:r>
                        <a:rPr lang="en-IN" dirty="0"/>
                        <a:t>3. Other crops seeds (maximum )</a:t>
                      </a:r>
                    </a:p>
                  </a:txBody>
                  <a:tcPr/>
                </a:tc>
                <a:tc>
                  <a:txBody>
                    <a:bodyPr/>
                    <a:lstStyle/>
                    <a:p>
                      <a:pPr algn="ctr"/>
                      <a:r>
                        <a:rPr lang="en-IN" dirty="0"/>
                        <a:t>None </a:t>
                      </a:r>
                    </a:p>
                  </a:txBody>
                  <a:tcPr/>
                </a:tc>
                <a:tc>
                  <a:txBody>
                    <a:bodyPr/>
                    <a:lstStyle/>
                    <a:p>
                      <a:pPr algn="ctr"/>
                      <a:r>
                        <a:rPr lang="en-IN" dirty="0"/>
                        <a:t>None </a:t>
                      </a:r>
                    </a:p>
                  </a:txBody>
                  <a:tcPr/>
                </a:tc>
                <a:extLst>
                  <a:ext uri="{0D108BD9-81ED-4DB2-BD59-A6C34878D82A}">
                    <a16:rowId xmlns:a16="http://schemas.microsoft.com/office/drawing/2014/main" xmlns="" val="2857265836"/>
                  </a:ext>
                </a:extLst>
              </a:tr>
              <a:tr h="558800">
                <a:tc>
                  <a:txBody>
                    <a:bodyPr/>
                    <a:lstStyle/>
                    <a:p>
                      <a:r>
                        <a:rPr lang="en-IN" dirty="0"/>
                        <a:t>4. Weeds seed ( maximum)</a:t>
                      </a:r>
                    </a:p>
                  </a:txBody>
                  <a:tcPr/>
                </a:tc>
                <a:tc>
                  <a:txBody>
                    <a:bodyPr/>
                    <a:lstStyle/>
                    <a:p>
                      <a:pPr algn="ctr"/>
                      <a:r>
                        <a:rPr lang="en-IN" dirty="0"/>
                        <a:t>None </a:t>
                      </a:r>
                    </a:p>
                  </a:txBody>
                  <a:tcPr/>
                </a:tc>
                <a:tc>
                  <a:txBody>
                    <a:bodyPr/>
                    <a:lstStyle/>
                    <a:p>
                      <a:pPr algn="ctr"/>
                      <a:r>
                        <a:rPr lang="en-IN" dirty="0"/>
                        <a:t>None </a:t>
                      </a:r>
                    </a:p>
                  </a:txBody>
                  <a:tcPr/>
                </a:tc>
                <a:extLst>
                  <a:ext uri="{0D108BD9-81ED-4DB2-BD59-A6C34878D82A}">
                    <a16:rowId xmlns:a16="http://schemas.microsoft.com/office/drawing/2014/main" xmlns="" val="1288550221"/>
                  </a:ext>
                </a:extLst>
              </a:tr>
              <a:tr h="447040">
                <a:tc>
                  <a:txBody>
                    <a:bodyPr/>
                    <a:lstStyle/>
                    <a:p>
                      <a:r>
                        <a:rPr lang="en-IN" dirty="0"/>
                        <a:t>5. Germination (minimum)</a:t>
                      </a:r>
                    </a:p>
                  </a:txBody>
                  <a:tcPr/>
                </a:tc>
                <a:tc>
                  <a:txBody>
                    <a:bodyPr/>
                    <a:lstStyle/>
                    <a:p>
                      <a:pPr algn="ctr"/>
                      <a:r>
                        <a:rPr lang="en-IN" dirty="0"/>
                        <a:t>70%</a:t>
                      </a:r>
                    </a:p>
                  </a:txBody>
                  <a:tcPr/>
                </a:tc>
                <a:tc>
                  <a:txBody>
                    <a:bodyPr/>
                    <a:lstStyle/>
                    <a:p>
                      <a:pPr algn="ctr"/>
                      <a:r>
                        <a:rPr lang="en-IN" dirty="0"/>
                        <a:t>70%</a:t>
                      </a:r>
                    </a:p>
                  </a:txBody>
                  <a:tcPr/>
                </a:tc>
                <a:extLst>
                  <a:ext uri="{0D108BD9-81ED-4DB2-BD59-A6C34878D82A}">
                    <a16:rowId xmlns:a16="http://schemas.microsoft.com/office/drawing/2014/main" xmlns="" val="1890109518"/>
                  </a:ext>
                </a:extLst>
              </a:tr>
              <a:tr h="518160">
                <a:tc>
                  <a:txBody>
                    <a:bodyPr/>
                    <a:lstStyle/>
                    <a:p>
                      <a:r>
                        <a:rPr lang="en-IN" dirty="0"/>
                        <a:t>6. Moisture (maximum )</a:t>
                      </a:r>
                    </a:p>
                  </a:txBody>
                  <a:tcPr/>
                </a:tc>
                <a:tc>
                  <a:txBody>
                    <a:bodyPr/>
                    <a:lstStyle/>
                    <a:p>
                      <a:pPr algn="ctr"/>
                      <a:r>
                        <a:rPr lang="en-IN" dirty="0"/>
                        <a:t>8%</a:t>
                      </a:r>
                    </a:p>
                  </a:txBody>
                  <a:tcPr/>
                </a:tc>
                <a:tc>
                  <a:txBody>
                    <a:bodyPr/>
                    <a:lstStyle/>
                    <a:p>
                      <a:pPr algn="ctr"/>
                      <a:r>
                        <a:rPr lang="en-IN" dirty="0"/>
                        <a:t>8%</a:t>
                      </a:r>
                    </a:p>
                  </a:txBody>
                  <a:tcPr/>
                </a:tc>
                <a:extLst>
                  <a:ext uri="{0D108BD9-81ED-4DB2-BD59-A6C34878D82A}">
                    <a16:rowId xmlns:a16="http://schemas.microsoft.com/office/drawing/2014/main" xmlns="" val="3580622509"/>
                  </a:ext>
                </a:extLst>
              </a:tr>
              <a:tr h="599440">
                <a:tc>
                  <a:txBody>
                    <a:bodyPr/>
                    <a:lstStyle/>
                    <a:p>
                      <a:r>
                        <a:rPr lang="en-IN" dirty="0"/>
                        <a:t>7. For vapour-proof containers (maximum)</a:t>
                      </a:r>
                    </a:p>
                  </a:txBody>
                  <a:tcPr/>
                </a:tc>
                <a:tc>
                  <a:txBody>
                    <a:bodyPr/>
                    <a:lstStyle/>
                    <a:p>
                      <a:pPr algn="ctr"/>
                      <a:r>
                        <a:rPr lang="en-IN" dirty="0"/>
                        <a:t>6%</a:t>
                      </a:r>
                    </a:p>
                  </a:txBody>
                  <a:tcPr/>
                </a:tc>
                <a:tc>
                  <a:txBody>
                    <a:bodyPr/>
                    <a:lstStyle/>
                    <a:p>
                      <a:pPr algn="ctr"/>
                      <a:r>
                        <a:rPr lang="en-IN" dirty="0"/>
                        <a:t>6%</a:t>
                      </a:r>
                    </a:p>
                  </a:txBody>
                  <a:tcPr/>
                </a:tc>
                <a:extLst>
                  <a:ext uri="{0D108BD9-81ED-4DB2-BD59-A6C34878D82A}">
                    <a16:rowId xmlns:a16="http://schemas.microsoft.com/office/drawing/2014/main" xmlns="" val="1909335945"/>
                  </a:ext>
                </a:extLst>
              </a:tr>
            </a:tbl>
          </a:graphicData>
        </a:graphic>
      </p:graphicFrame>
      <p:sp>
        <p:nvSpPr>
          <p:cNvPr id="5" name="TextBox 4">
            <a:extLst>
              <a:ext uri="{FF2B5EF4-FFF2-40B4-BE49-F238E27FC236}">
                <a16:creationId xmlns:a16="http://schemas.microsoft.com/office/drawing/2014/main" xmlns="" id="{91E9F0AD-65B1-41B1-B4D1-5AB1C31F9C6A}"/>
              </a:ext>
            </a:extLst>
          </p:cNvPr>
          <p:cNvSpPr txBox="1"/>
          <p:nvPr/>
        </p:nvSpPr>
        <p:spPr>
          <a:xfrm>
            <a:off x="4973009" y="290286"/>
            <a:ext cx="3271520" cy="584775"/>
          </a:xfrm>
          <a:prstGeom prst="rect">
            <a:avLst/>
          </a:prstGeom>
          <a:solidFill>
            <a:srgbClr val="FFFF00"/>
          </a:solidFill>
          <a:effectLst>
            <a:glow rad="63500">
              <a:schemeClr val="accent2">
                <a:satMod val="175000"/>
                <a:alpha val="40000"/>
              </a:schemeClr>
            </a:glow>
          </a:effectLst>
        </p:spPr>
        <p:txBody>
          <a:bodyPr wrap="square" rtlCol="0">
            <a:spAutoFit/>
          </a:bodyPr>
          <a:lstStyle/>
          <a:p>
            <a:pPr algn="ctr"/>
            <a:r>
              <a:rPr lang="en-IN" sz="3200" b="1" dirty="0">
                <a:solidFill>
                  <a:srgbClr val="FF0000"/>
                </a:solidFill>
              </a:rPr>
              <a:t>Seed standards </a:t>
            </a:r>
          </a:p>
        </p:txBody>
      </p:sp>
      <p:pic>
        <p:nvPicPr>
          <p:cNvPr id="1026" name="Picture 2" descr="Hybrid Brinjal Seed, For Agriculture, Rs 150 /piece Kisan Hitech Green  House Nursery | ID: 20345155630">
            <a:extLst>
              <a:ext uri="{FF2B5EF4-FFF2-40B4-BE49-F238E27FC236}">
                <a16:creationId xmlns:a16="http://schemas.microsoft.com/office/drawing/2014/main" xmlns="" id="{EC53778E-73B2-4C33-BF0E-BAC9A5B1D5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929" t="12567" r="13769" b="13259"/>
          <a:stretch/>
        </p:blipFill>
        <p:spPr bwMode="auto">
          <a:xfrm>
            <a:off x="183503" y="1487853"/>
            <a:ext cx="4101325" cy="4388583"/>
          </a:xfrm>
          <a:prstGeom prst="ellipse">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564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04BE3C-6492-4C1A-B28D-670E9BEBCA8F}"/>
              </a:ext>
            </a:extLst>
          </p:cNvPr>
          <p:cNvSpPr>
            <a:spLocks noGrp="1"/>
          </p:cNvSpPr>
          <p:nvPr>
            <p:ph type="title"/>
          </p:nvPr>
        </p:nvSpPr>
        <p:spPr>
          <a:xfrm>
            <a:off x="735304" y="132224"/>
            <a:ext cx="8596668" cy="491231"/>
          </a:xfrm>
        </p:spPr>
        <p:txBody>
          <a:bodyPr>
            <a:noAutofit/>
          </a:bodyPr>
          <a:lstStyle/>
          <a:p>
            <a:pPr algn="ctr"/>
            <a:r>
              <a:rPr lang="en-IN" sz="3200" b="1" dirty="0">
                <a:latin typeface="Times New Roman" panose="02020603050405020304" pitchFamily="18" charset="0"/>
                <a:cs typeface="Times New Roman" panose="02020603050405020304" pitchFamily="18" charset="0"/>
              </a:rPr>
              <a:t>BHENDI (</a:t>
            </a:r>
            <a:r>
              <a:rPr lang="en-IN" sz="3200" b="1" i="1" dirty="0">
                <a:latin typeface="Times New Roman" panose="02020603050405020304" pitchFamily="18" charset="0"/>
                <a:cs typeface="Times New Roman" panose="02020603050405020304" pitchFamily="18" charset="0"/>
              </a:rPr>
              <a:t>Abelmoschus esculentus</a:t>
            </a:r>
            <a:r>
              <a:rPr lang="en-IN" sz="3200" b="1" dirty="0">
                <a:latin typeface="Times New Roman" panose="02020603050405020304" pitchFamily="18" charset="0"/>
                <a:cs typeface="Times New Roman" panose="02020603050405020304" pitchFamily="18" charset="0"/>
              </a:rPr>
              <a:t>)</a:t>
            </a:r>
          </a:p>
        </p:txBody>
      </p:sp>
      <p:sp>
        <p:nvSpPr>
          <p:cNvPr id="3" name="Content Placeholder 2">
            <a:extLst>
              <a:ext uri="{FF2B5EF4-FFF2-40B4-BE49-F238E27FC236}">
                <a16:creationId xmlns:a16="http://schemas.microsoft.com/office/drawing/2014/main" xmlns="" id="{2DE74328-A63F-40B0-9CE8-441351F54926}"/>
              </a:ext>
            </a:extLst>
          </p:cNvPr>
          <p:cNvSpPr>
            <a:spLocks noGrp="1"/>
          </p:cNvSpPr>
          <p:nvPr>
            <p:ph idx="1"/>
          </p:nvPr>
        </p:nvSpPr>
        <p:spPr>
          <a:xfrm>
            <a:off x="461639" y="816639"/>
            <a:ext cx="9143999" cy="5715954"/>
          </a:xfrm>
        </p:spPr>
        <p:txBody>
          <a:bodyPr/>
          <a:lstStyle/>
          <a:p>
            <a:r>
              <a:rPr lang="en-US" dirty="0">
                <a:solidFill>
                  <a:schemeClr val="tx1"/>
                </a:solidFill>
                <a:latin typeface="Times New Roman" panose="02020603050405020304" pitchFamily="18" charset="0"/>
                <a:cs typeface="Times New Roman" panose="02020603050405020304" pitchFamily="18" charset="0"/>
              </a:rPr>
              <a:t>Anthesis is between 9 and 10 </a:t>
            </a:r>
            <a:r>
              <a:rPr lang="en-US" dirty="0" smtClean="0">
                <a:solidFill>
                  <a:schemeClr val="tx1"/>
                </a:solidFill>
                <a:latin typeface="Times New Roman" panose="02020603050405020304" pitchFamily="18" charset="0"/>
                <a:cs typeface="Times New Roman" panose="02020603050405020304" pitchFamily="18" charset="0"/>
              </a:rPr>
              <a:t>hr. </a:t>
            </a:r>
            <a:r>
              <a:rPr lang="en-US" dirty="0">
                <a:solidFill>
                  <a:schemeClr val="tx1"/>
                </a:solidFill>
                <a:latin typeface="Times New Roman" panose="02020603050405020304" pitchFamily="18" charset="0"/>
                <a:cs typeface="Times New Roman" panose="02020603050405020304" pitchFamily="18" charset="0"/>
              </a:rPr>
              <a:t>and is preceded by maximum anther dehiscence between 8 and 9 </a:t>
            </a:r>
            <a:r>
              <a:rPr lang="en-US" dirty="0" smtClean="0">
                <a:solidFill>
                  <a:schemeClr val="tx1"/>
                </a:solidFill>
                <a:latin typeface="Times New Roman" panose="02020603050405020304" pitchFamily="18" charset="0"/>
                <a:cs typeface="Times New Roman" panose="02020603050405020304" pitchFamily="18" charset="0"/>
              </a:rPr>
              <a:t>hr.</a:t>
            </a:r>
            <a:endParaRPr lang="en-US" dirty="0">
              <a:solidFill>
                <a:schemeClr val="tx1"/>
              </a:solidFill>
              <a:latin typeface="Times New Roman" panose="02020603050405020304" pitchFamily="18" charset="0"/>
              <a:cs typeface="Times New Roman" panose="02020603050405020304" pitchFamily="18" charset="0"/>
            </a:endParaRPr>
          </a:p>
          <a:p>
            <a:r>
              <a:rPr lang="en-US" dirty="0">
                <a:solidFill>
                  <a:schemeClr val="tx1"/>
                </a:solidFill>
                <a:latin typeface="Times New Roman" panose="02020603050405020304" pitchFamily="18" charset="0"/>
                <a:cs typeface="Times New Roman" panose="02020603050405020304" pitchFamily="18" charset="0"/>
              </a:rPr>
              <a:t>The stigma remains receptive on the day of anthesis</a:t>
            </a:r>
          </a:p>
          <a:p>
            <a:r>
              <a:rPr lang="en-US" dirty="0">
                <a:solidFill>
                  <a:schemeClr val="tx1"/>
                </a:solidFill>
                <a:latin typeface="Times New Roman" panose="02020603050405020304" pitchFamily="18" charset="0"/>
                <a:cs typeface="Times New Roman" panose="02020603050405020304" pitchFamily="18" charset="0"/>
              </a:rPr>
              <a:t>Bhendi is an often cross pollinated crop</a:t>
            </a:r>
          </a:p>
          <a:p>
            <a:r>
              <a:rPr lang="en-US" dirty="0">
                <a:solidFill>
                  <a:schemeClr val="tx1"/>
                </a:solidFill>
                <a:latin typeface="Times New Roman" panose="02020603050405020304" pitchFamily="18" charset="0"/>
                <a:cs typeface="Times New Roman" panose="02020603050405020304" pitchFamily="18" charset="0"/>
              </a:rPr>
              <a:t>Cross pollination to an extent of 12 per cent is due to protogynous</a:t>
            </a:r>
            <a:endParaRPr lang="en-IN" dirty="0">
              <a:solidFill>
                <a:schemeClr val="tx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3064A27B-D57F-48CF-A2E3-C59AA53452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667" y="2592578"/>
            <a:ext cx="6419767" cy="4238973"/>
          </a:xfrm>
          <a:prstGeom prst="rect">
            <a:avLst/>
          </a:prstGeom>
        </p:spPr>
      </p:pic>
    </p:spTree>
    <p:extLst>
      <p:ext uri="{BB962C8B-B14F-4D97-AF65-F5344CB8AC3E}">
        <p14:creationId xmlns:p14="http://schemas.microsoft.com/office/powerpoint/2010/main" val="10721626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9397" y="270456"/>
            <a:ext cx="10406130" cy="6349285"/>
          </a:xfrm>
        </p:spPr>
      </p:pic>
    </p:spTree>
    <p:extLst>
      <p:ext uri="{BB962C8B-B14F-4D97-AF65-F5344CB8AC3E}">
        <p14:creationId xmlns:p14="http://schemas.microsoft.com/office/powerpoint/2010/main" val="24543719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E4651A4-4046-4B74-B2D8-1A1B516CC7CB}"/>
              </a:ext>
            </a:extLst>
          </p:cNvPr>
          <p:cNvSpPr>
            <a:spLocks noGrp="1"/>
          </p:cNvSpPr>
          <p:nvPr>
            <p:ph idx="1"/>
          </p:nvPr>
        </p:nvSpPr>
        <p:spPr>
          <a:xfrm>
            <a:off x="550416" y="435006"/>
            <a:ext cx="9019712" cy="6169979"/>
          </a:xfrm>
        </p:spPr>
        <p:txBody>
          <a:bodyPr>
            <a:normAutofit lnSpcReduction="10000"/>
          </a:bodyPr>
          <a:lstStyle/>
          <a:p>
            <a:pPr algn="just"/>
            <a:r>
              <a:rPr lang="en-IN" sz="1600" b="1" dirty="0">
                <a:solidFill>
                  <a:schemeClr val="tx1"/>
                </a:solidFill>
                <a:latin typeface="Times New Roman" panose="02020603050405020304" pitchFamily="18" charset="0"/>
                <a:cs typeface="Times New Roman" panose="02020603050405020304" pitchFamily="18" charset="0"/>
              </a:rPr>
              <a:t>Method of seed production</a:t>
            </a:r>
            <a:r>
              <a:rPr lang="en-IN" sz="1600" dirty="0" smtClean="0">
                <a:solidFill>
                  <a:schemeClr val="tx1"/>
                </a:solidFill>
                <a:latin typeface="Times New Roman" panose="02020603050405020304" pitchFamily="18" charset="0"/>
                <a:cs typeface="Times New Roman" panose="02020603050405020304" pitchFamily="18" charset="0"/>
              </a:rPr>
              <a:t>: Seed </a:t>
            </a:r>
            <a:r>
              <a:rPr lang="en-IN" sz="1600" dirty="0">
                <a:solidFill>
                  <a:schemeClr val="tx1"/>
                </a:solidFill>
                <a:latin typeface="Times New Roman" panose="02020603050405020304" pitchFamily="18" charset="0"/>
                <a:cs typeface="Times New Roman" panose="02020603050405020304" pitchFamily="18" charset="0"/>
              </a:rPr>
              <a:t>to seed</a:t>
            </a:r>
          </a:p>
          <a:p>
            <a:pPr algn="just"/>
            <a:r>
              <a:rPr lang="en-IN" sz="1600" b="1" dirty="0">
                <a:solidFill>
                  <a:schemeClr val="tx1"/>
                </a:solidFill>
                <a:latin typeface="Times New Roman" panose="02020603050405020304" pitchFamily="18" charset="0"/>
                <a:cs typeface="Times New Roman" panose="02020603050405020304" pitchFamily="18" charset="0"/>
              </a:rPr>
              <a:t>Stages of seed production</a:t>
            </a:r>
            <a:r>
              <a:rPr lang="en-IN" sz="1600" dirty="0">
                <a:solidFill>
                  <a:schemeClr val="tx1"/>
                </a:solidFill>
                <a:latin typeface="Times New Roman" panose="02020603050405020304" pitchFamily="18" charset="0"/>
                <a:cs typeface="Times New Roman" panose="02020603050405020304" pitchFamily="18" charset="0"/>
              </a:rPr>
              <a:t>:</a:t>
            </a:r>
            <a:r>
              <a:rPr lang="en-US" sz="1600" dirty="0">
                <a:solidFill>
                  <a:schemeClr val="tx1"/>
                </a:solidFill>
                <a:latin typeface="Times New Roman" panose="02020603050405020304" pitchFamily="18" charset="0"/>
                <a:cs typeface="Times New Roman" panose="02020603050405020304" pitchFamily="18" charset="0"/>
              </a:rPr>
              <a:t>Breeder seed, Foundation seed  and Certified seed</a:t>
            </a:r>
          </a:p>
          <a:p>
            <a:pPr algn="just"/>
            <a:r>
              <a:rPr lang="en-IN" sz="1600" b="1" dirty="0">
                <a:solidFill>
                  <a:schemeClr val="tx1"/>
                </a:solidFill>
                <a:latin typeface="Times New Roman" panose="02020603050405020304" pitchFamily="18" charset="0"/>
                <a:cs typeface="Times New Roman" panose="02020603050405020304" pitchFamily="18" charset="0"/>
              </a:rPr>
              <a:t>Varieties</a:t>
            </a:r>
            <a:r>
              <a:rPr lang="en-IN" sz="1600" dirty="0">
                <a:solidFill>
                  <a:schemeClr val="tx1"/>
                </a:solidFill>
                <a:latin typeface="Times New Roman" panose="02020603050405020304" pitchFamily="18" charset="0"/>
                <a:cs typeface="Times New Roman" panose="02020603050405020304" pitchFamily="18" charset="0"/>
              </a:rPr>
              <a:t> : Co.1, MDU.1, Parbhani Kranti, Arka Anamika, Pusa A-4, Pusa Sawani</a:t>
            </a:r>
          </a:p>
          <a:p>
            <a:pPr algn="just"/>
            <a:r>
              <a:rPr lang="en-IN" sz="1600" b="1" dirty="0">
                <a:solidFill>
                  <a:schemeClr val="tx1"/>
                </a:solidFill>
                <a:latin typeface="Times New Roman" panose="02020603050405020304" pitchFamily="18" charset="0"/>
                <a:cs typeface="Times New Roman" panose="02020603050405020304" pitchFamily="18" charset="0"/>
              </a:rPr>
              <a:t>Hybrids</a:t>
            </a:r>
            <a:r>
              <a:rPr lang="en-IN" sz="1600" dirty="0">
                <a:solidFill>
                  <a:schemeClr val="tx1"/>
                </a:solidFill>
                <a:latin typeface="Times New Roman" panose="02020603050405020304" pitchFamily="18" charset="0"/>
                <a:cs typeface="Times New Roman" panose="02020603050405020304" pitchFamily="18" charset="0"/>
              </a:rPr>
              <a:t>:CO2,CO 3, Mahyco hybrid, Shoba </a:t>
            </a:r>
          </a:p>
          <a:p>
            <a:pPr algn="just"/>
            <a:r>
              <a:rPr lang="en-IN" sz="1600" b="1" dirty="0">
                <a:solidFill>
                  <a:schemeClr val="tx1"/>
                </a:solidFill>
                <a:latin typeface="Times New Roman" panose="02020603050405020304" pitchFamily="18" charset="0"/>
                <a:cs typeface="Times New Roman" panose="02020603050405020304" pitchFamily="18" charset="0"/>
              </a:rPr>
              <a:t>Season</a:t>
            </a:r>
            <a:r>
              <a:rPr lang="en-IN" sz="1600" dirty="0">
                <a:solidFill>
                  <a:schemeClr val="tx1"/>
                </a:solidFill>
                <a:latin typeface="Times New Roman" panose="02020603050405020304" pitchFamily="18" charset="0"/>
                <a:cs typeface="Times New Roman" panose="02020603050405020304" pitchFamily="18" charset="0"/>
              </a:rPr>
              <a:t> : June-July, September- October and February- March </a:t>
            </a:r>
          </a:p>
          <a:p>
            <a:pPr algn="just"/>
            <a:r>
              <a:rPr lang="en-IN" sz="1600" b="1" dirty="0">
                <a:solidFill>
                  <a:schemeClr val="tx1"/>
                </a:solidFill>
                <a:latin typeface="Times New Roman" panose="02020603050405020304" pitchFamily="18" charset="0"/>
                <a:cs typeface="Times New Roman" panose="02020603050405020304" pitchFamily="18" charset="0"/>
              </a:rPr>
              <a:t>Land requirement</a:t>
            </a:r>
          </a:p>
          <a:p>
            <a:pPr algn="just"/>
            <a:r>
              <a:rPr lang="en-US" sz="1600" b="1" dirty="0">
                <a:solidFill>
                  <a:schemeClr val="tx1"/>
                </a:solidFill>
                <a:latin typeface="Times New Roman" panose="02020603050405020304" pitchFamily="18" charset="0"/>
                <a:cs typeface="Times New Roman" panose="02020603050405020304" pitchFamily="18" charset="0"/>
              </a:rPr>
              <a:t>Isolation requirement</a:t>
            </a:r>
            <a:r>
              <a:rPr lang="en-US" sz="1600" dirty="0">
                <a:solidFill>
                  <a:schemeClr val="tx1"/>
                </a:solidFill>
                <a:latin typeface="Times New Roman" panose="02020603050405020304" pitchFamily="18" charset="0"/>
                <a:cs typeface="Times New Roman" panose="02020603050405020304" pitchFamily="18" charset="0"/>
              </a:rPr>
              <a:t>: Seed field must be isolated from other varieties at least by 400 M for foundation and hybrid seed production and 200 M for certified seed production</a:t>
            </a:r>
          </a:p>
          <a:p>
            <a:pPr algn="just"/>
            <a:r>
              <a:rPr lang="en-US" sz="1600" dirty="0">
                <a:solidFill>
                  <a:schemeClr val="tx1"/>
                </a:solidFill>
                <a:latin typeface="Times New Roman" panose="02020603050405020304" pitchFamily="18" charset="0"/>
                <a:cs typeface="Times New Roman" panose="02020603050405020304" pitchFamily="18" charset="0"/>
              </a:rPr>
              <a:t> </a:t>
            </a:r>
            <a:r>
              <a:rPr lang="en-US" sz="1600" b="1" dirty="0">
                <a:solidFill>
                  <a:schemeClr val="tx1"/>
                </a:solidFill>
                <a:latin typeface="Times New Roman" panose="02020603050405020304" pitchFamily="18" charset="0"/>
                <a:cs typeface="Times New Roman" panose="02020603050405020304" pitchFamily="18" charset="0"/>
              </a:rPr>
              <a:t>Seed rate </a:t>
            </a:r>
            <a:r>
              <a:rPr lang="en-US" sz="1600" dirty="0">
                <a:solidFill>
                  <a:schemeClr val="tx1"/>
                </a:solidFill>
                <a:latin typeface="Times New Roman" panose="02020603050405020304" pitchFamily="18" charset="0"/>
                <a:cs typeface="Times New Roman" panose="02020603050405020304" pitchFamily="18" charset="0"/>
              </a:rPr>
              <a:t>: Varieties : 8-10 kg/ha</a:t>
            </a:r>
          </a:p>
          <a:p>
            <a:pPr algn="just"/>
            <a:r>
              <a:rPr lang="en-US" sz="1600" b="1" dirty="0">
                <a:solidFill>
                  <a:schemeClr val="tx1"/>
                </a:solidFill>
                <a:latin typeface="Times New Roman" panose="02020603050405020304" pitchFamily="18" charset="0"/>
                <a:cs typeface="Times New Roman" panose="02020603050405020304" pitchFamily="18" charset="0"/>
              </a:rPr>
              <a:t>Hybrids </a:t>
            </a:r>
            <a:r>
              <a:rPr lang="en-US" sz="1600" dirty="0">
                <a:solidFill>
                  <a:schemeClr val="tx1"/>
                </a:solidFill>
                <a:latin typeface="Times New Roman" panose="02020603050405020304" pitchFamily="18" charset="0"/>
                <a:cs typeface="Times New Roman" panose="02020603050405020304" pitchFamily="18" charset="0"/>
              </a:rPr>
              <a:t>: 4 kg/ha (Female); 1 kg/ha (Male)</a:t>
            </a:r>
          </a:p>
          <a:p>
            <a:pPr algn="just"/>
            <a:r>
              <a:rPr lang="en-US" sz="1600" b="1" dirty="0">
                <a:solidFill>
                  <a:schemeClr val="tx1"/>
                </a:solidFill>
                <a:latin typeface="Times New Roman" panose="02020603050405020304" pitchFamily="18" charset="0"/>
                <a:cs typeface="Times New Roman" panose="02020603050405020304" pitchFamily="18" charset="0"/>
              </a:rPr>
              <a:t> Manuring</a:t>
            </a:r>
            <a:r>
              <a:rPr lang="en-US" sz="1600" dirty="0">
                <a:solidFill>
                  <a:schemeClr val="tx1"/>
                </a:solidFill>
                <a:latin typeface="Times New Roman" panose="02020603050405020304" pitchFamily="18" charset="0"/>
                <a:cs typeface="Times New Roman" panose="02020603050405020304" pitchFamily="18" charset="0"/>
              </a:rPr>
              <a:t>: Apply 12.5 tons of FYM/ha before ploughing. Apply 150:75:75 kg NPK/ha, of which 50% of the N should be applied as top dressing in two split doses at flowering and 10 days later</a:t>
            </a:r>
          </a:p>
          <a:p>
            <a:pPr algn="just"/>
            <a:r>
              <a:rPr lang="en-US" sz="1600" b="1" dirty="0">
                <a:solidFill>
                  <a:schemeClr val="tx1"/>
                </a:solidFill>
                <a:latin typeface="Times New Roman" panose="02020603050405020304" pitchFamily="18" charset="0"/>
                <a:cs typeface="Times New Roman" panose="02020603050405020304" pitchFamily="18" charset="0"/>
              </a:rPr>
              <a:t>Planting ratio</a:t>
            </a:r>
            <a:r>
              <a:rPr lang="en-US" sz="1600" dirty="0">
                <a:solidFill>
                  <a:schemeClr val="tx1"/>
                </a:solidFill>
                <a:latin typeface="Times New Roman" panose="02020603050405020304" pitchFamily="18" charset="0"/>
                <a:cs typeface="Times New Roman" panose="02020603050405020304" pitchFamily="18" charset="0"/>
              </a:rPr>
              <a:t>: For hybrid seed production, female and male parents are normally planted in the ratio of 4:1</a:t>
            </a:r>
          </a:p>
          <a:p>
            <a:pPr algn="just"/>
            <a:r>
              <a:rPr lang="en-US" sz="1600" b="1" dirty="0">
                <a:solidFill>
                  <a:schemeClr val="tx1"/>
                </a:solidFill>
                <a:latin typeface="Times New Roman" panose="02020603050405020304" pitchFamily="18" charset="0"/>
                <a:cs typeface="Times New Roman" panose="02020603050405020304" pitchFamily="18" charset="0"/>
              </a:rPr>
              <a:t>Field inspection</a:t>
            </a:r>
            <a:r>
              <a:rPr lang="en-US" sz="1600" dirty="0">
                <a:solidFill>
                  <a:schemeClr val="tx1"/>
                </a:solidFill>
                <a:latin typeface="Times New Roman" panose="02020603050405020304" pitchFamily="18" charset="0"/>
                <a:cs typeface="Times New Roman" panose="02020603050405020304" pitchFamily="18" charset="0"/>
              </a:rPr>
              <a:t>: Minimum of three inspections for varieties and 4 inspections for hybrids, one at vegetative, two at flowering and one at fruit maturity stages</a:t>
            </a:r>
          </a:p>
          <a:p>
            <a:pPr algn="just"/>
            <a:r>
              <a:rPr lang="en-IN" sz="1600" b="1" dirty="0">
                <a:solidFill>
                  <a:schemeClr val="tx1"/>
                </a:solidFill>
                <a:latin typeface="Times New Roman" panose="02020603050405020304" pitchFamily="18" charset="0"/>
                <a:cs typeface="Times New Roman" panose="02020603050405020304" pitchFamily="18" charset="0"/>
              </a:rPr>
              <a:t>Roguing:</a:t>
            </a:r>
            <a:r>
              <a:rPr lang="en-IN" sz="1600" dirty="0">
                <a:solidFill>
                  <a:schemeClr val="tx1"/>
                </a:solidFill>
                <a:latin typeface="Times New Roman" panose="02020603050405020304" pitchFamily="18" charset="0"/>
                <a:cs typeface="Times New Roman" panose="02020603050405020304" pitchFamily="18" charset="0"/>
              </a:rPr>
              <a:t> </a:t>
            </a:r>
            <a:r>
              <a:rPr lang="en-US" sz="1600" dirty="0">
                <a:solidFill>
                  <a:schemeClr val="tx1"/>
                </a:solidFill>
                <a:latin typeface="Times New Roman" panose="02020603050405020304" pitchFamily="18" charset="0"/>
                <a:cs typeface="Times New Roman" panose="02020603050405020304" pitchFamily="18" charset="0"/>
              </a:rPr>
              <a:t>The rouging should be based on the plant characters, hairiness, fruit character like fruit colour, number of ridges, fruit length etc., and the off type and mosaic attacked plants should be removed from the seed field</a:t>
            </a:r>
            <a:endParaRPr lang="en-IN" sz="1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24844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EE7909B-4BCD-473F-A0D5-804FF20153A9}"/>
              </a:ext>
            </a:extLst>
          </p:cNvPr>
          <p:cNvSpPr>
            <a:spLocks noGrp="1"/>
          </p:cNvSpPr>
          <p:nvPr>
            <p:ph idx="1"/>
          </p:nvPr>
        </p:nvSpPr>
        <p:spPr>
          <a:xfrm>
            <a:off x="677333" y="502276"/>
            <a:ext cx="8750751" cy="5924282"/>
          </a:xfrm>
        </p:spPr>
        <p:txBody>
          <a:bodyPr/>
          <a:lstStyle/>
          <a:p>
            <a:pPr algn="just">
              <a:buFont typeface="Wingdings" panose="05000000000000000000" pitchFamily="2" charset="2"/>
              <a:buChar char="Ø"/>
            </a:pPr>
            <a:r>
              <a:rPr lang="en-IN" b="1" dirty="0">
                <a:solidFill>
                  <a:schemeClr val="tx1"/>
                </a:solidFill>
                <a:latin typeface="Times New Roman" panose="02020603050405020304" pitchFamily="18" charset="0"/>
                <a:cs typeface="Times New Roman" panose="02020603050405020304" pitchFamily="18" charset="0"/>
              </a:rPr>
              <a:t>Pest and disease management</a:t>
            </a:r>
            <a:r>
              <a:rPr lang="en-IN"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rPr>
              <a:t>The major pest attacking bhendi are jassids, aphids and white fly, which can be controlled by spraying Rogar or Dimecron or Endosulphon</a:t>
            </a:r>
          </a:p>
          <a:p>
            <a:pPr algn="just">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The diseases such as yellow vein mosaic and powdery mildew can be controlled by spraying systemic insecticides and Karathane, respectively</a:t>
            </a:r>
          </a:p>
          <a:p>
            <a:pPr algn="just">
              <a:buFont typeface="Wingdings" panose="05000000000000000000" pitchFamily="2" charset="2"/>
              <a:buChar char="Ø"/>
            </a:pPr>
            <a:r>
              <a:rPr lang="en-US" b="1" dirty="0" smtClean="0">
                <a:solidFill>
                  <a:schemeClr val="tx1"/>
                </a:solidFill>
                <a:latin typeface="Times New Roman" panose="02020603050405020304" pitchFamily="18" charset="0"/>
                <a:cs typeface="Times New Roman" panose="02020603050405020304" pitchFamily="18" charset="0"/>
              </a:rPr>
              <a:t>Harvesting</a:t>
            </a:r>
            <a:r>
              <a:rPr lang="en-US" dirty="0">
                <a:solidFill>
                  <a:schemeClr val="tx1"/>
                </a:solidFill>
                <a:latin typeface="Times New Roman" panose="02020603050405020304" pitchFamily="18" charset="0"/>
                <a:cs typeface="Times New Roman" panose="02020603050405020304" pitchFamily="18" charset="0"/>
              </a:rPr>
              <a:t>: Fruits should be harvested when they have dried (30-35 days after crossing) The pods which expose hairline crack and turn to brown colour on drying alone are cut using sickle manually</a:t>
            </a:r>
          </a:p>
          <a:p>
            <a:pPr algn="just">
              <a:buFont typeface="Wingdings" panose="05000000000000000000" pitchFamily="2" charset="2"/>
              <a:buChar char="Ø"/>
            </a:pPr>
            <a:endParaRPr lang="en-IN" dirty="0">
              <a:solidFill>
                <a:schemeClr val="tx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02775F0A-8F01-4BE4-94CB-FE77DC9693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4504" y="3118334"/>
            <a:ext cx="2460381" cy="3140797"/>
          </a:xfrm>
          <a:prstGeom prst="rect">
            <a:avLst/>
          </a:prstGeom>
        </p:spPr>
      </p:pic>
      <p:pic>
        <p:nvPicPr>
          <p:cNvPr id="7" name="Picture 6">
            <a:extLst>
              <a:ext uri="{FF2B5EF4-FFF2-40B4-BE49-F238E27FC236}">
                <a16:creationId xmlns:a16="http://schemas.microsoft.com/office/drawing/2014/main" xmlns="" id="{DA681189-EC49-493A-8F76-3DE7619C50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100" y="3118334"/>
            <a:ext cx="2331076" cy="3050646"/>
          </a:xfrm>
          <a:prstGeom prst="rect">
            <a:avLst/>
          </a:prstGeom>
        </p:spPr>
      </p:pic>
    </p:spTree>
    <p:extLst>
      <p:ext uri="{BB962C8B-B14F-4D97-AF65-F5344CB8AC3E}">
        <p14:creationId xmlns:p14="http://schemas.microsoft.com/office/powerpoint/2010/main" val="11654191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44A676BD-FF00-474C-8902-5ECFDCA09E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6646" y="1076887"/>
            <a:ext cx="8378574" cy="4267470"/>
          </a:xfrm>
        </p:spPr>
      </p:pic>
    </p:spTree>
    <p:extLst>
      <p:ext uri="{BB962C8B-B14F-4D97-AF65-F5344CB8AC3E}">
        <p14:creationId xmlns:p14="http://schemas.microsoft.com/office/powerpoint/2010/main" val="568233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093" y="339144"/>
            <a:ext cx="9259910" cy="1320800"/>
          </a:xfrm>
        </p:spPr>
        <p:txBody>
          <a:bodyPr>
            <a:noAutofit/>
          </a:bodyPr>
          <a:lstStyle/>
          <a:p>
            <a:r>
              <a:rPr lang="en-IN" sz="2000" b="1" dirty="0">
                <a:solidFill>
                  <a:schemeClr val="tx1"/>
                </a:solidFill>
                <a:latin typeface="Times New Roman" panose="02020603050405020304" pitchFamily="18" charset="0"/>
                <a:cs typeface="Times New Roman" panose="02020603050405020304" pitchFamily="18" charset="0"/>
              </a:rPr>
              <a:t>Hybrid seed production</a:t>
            </a:r>
            <a:r>
              <a:rPr lang="en-IN" sz="2000" dirty="0">
                <a:solidFill>
                  <a:schemeClr val="tx1"/>
                </a:solidFill>
                <a:latin typeface="Times New Roman" panose="02020603050405020304" pitchFamily="18" charset="0"/>
                <a:cs typeface="Times New Roman" panose="02020603050405020304" pitchFamily="18" charset="0"/>
              </a:rPr>
              <a:t>:</a:t>
            </a:r>
            <a:r>
              <a:rPr lang="en-US" sz="2000" dirty="0">
                <a:solidFill>
                  <a:schemeClr val="tx1"/>
                </a:solidFill>
                <a:latin typeface="Times New Roman" panose="02020603050405020304" pitchFamily="18" charset="0"/>
                <a:cs typeface="Times New Roman" panose="02020603050405020304" pitchFamily="18" charset="0"/>
              </a:rPr>
              <a:t> The emasculation and dusting can be done as per the methods outlined in tomato. The male and female parents are raised in blocks at the ratio of 9:1 (Female: Male)</a:t>
            </a:r>
            <a:br>
              <a:rPr lang="en-US" sz="2000" dirty="0">
                <a:solidFill>
                  <a:schemeClr val="tx1"/>
                </a:solidFill>
                <a:latin typeface="Times New Roman" panose="02020603050405020304" pitchFamily="18" charset="0"/>
                <a:cs typeface="Times New Roman" panose="02020603050405020304" pitchFamily="18" charset="0"/>
              </a:rPr>
            </a:br>
            <a:endParaRPr lang="en-IN" sz="20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9853" y="1442434"/>
            <a:ext cx="8628845" cy="5306096"/>
          </a:xfrm>
        </p:spPr>
      </p:pic>
    </p:spTree>
    <p:extLst>
      <p:ext uri="{BB962C8B-B14F-4D97-AF65-F5344CB8AC3E}">
        <p14:creationId xmlns:p14="http://schemas.microsoft.com/office/powerpoint/2010/main" val="27813796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5815" y="228757"/>
            <a:ext cx="9560917" cy="6352347"/>
          </a:xfrm>
        </p:spPr>
      </p:pic>
    </p:spTree>
    <p:extLst>
      <p:ext uri="{BB962C8B-B14F-4D97-AF65-F5344CB8AC3E}">
        <p14:creationId xmlns:p14="http://schemas.microsoft.com/office/powerpoint/2010/main" val="8658301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4116769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41490347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7763667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8269961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858000"/>
          </a:xfrm>
        </p:spPr>
      </p:pic>
    </p:spTree>
    <p:extLst>
      <p:ext uri="{BB962C8B-B14F-4D97-AF65-F5344CB8AC3E}">
        <p14:creationId xmlns:p14="http://schemas.microsoft.com/office/powerpoint/2010/main" val="9804702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285A68C-7E3A-45A5-AFB3-2B168C96752A}"/>
              </a:ext>
            </a:extLst>
          </p:cNvPr>
          <p:cNvSpPr>
            <a:spLocks noGrp="1"/>
          </p:cNvSpPr>
          <p:nvPr>
            <p:ph idx="1"/>
          </p:nvPr>
        </p:nvSpPr>
        <p:spPr>
          <a:xfrm>
            <a:off x="677334" y="399495"/>
            <a:ext cx="8954938" cy="5641867"/>
          </a:xfrm>
        </p:spPr>
        <p:txBody>
          <a:bodyPr>
            <a:normAutofit/>
          </a:bodyPr>
          <a:lstStyle/>
          <a:p>
            <a:pPr>
              <a:buFont typeface="Wingdings" panose="05000000000000000000" pitchFamily="2" charset="2"/>
              <a:buChar char="Ø"/>
            </a:pPr>
            <a:r>
              <a:rPr lang="en-IN" b="1" dirty="0">
                <a:solidFill>
                  <a:schemeClr val="tx1"/>
                </a:solidFill>
                <a:latin typeface="Times New Roman" panose="02020603050405020304" pitchFamily="18" charset="0"/>
                <a:cs typeface="Times New Roman" panose="02020603050405020304" pitchFamily="18" charset="0"/>
              </a:rPr>
              <a:t>Threshing</a:t>
            </a:r>
            <a:r>
              <a:rPr lang="en-IN"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rPr>
              <a:t>The pods are dried and threshed using pliable sticks. Separated seeds are winnowed to remove plant debris and dried over a tarpaulin to 10% moisture content</a:t>
            </a:r>
          </a:p>
          <a:p>
            <a:pPr>
              <a:buFont typeface="Wingdings" panose="05000000000000000000" pitchFamily="2" charset="2"/>
              <a:buChar char="Ø"/>
            </a:pPr>
            <a:r>
              <a:rPr lang="en-US" b="1" dirty="0">
                <a:solidFill>
                  <a:schemeClr val="tx1"/>
                </a:solidFill>
                <a:latin typeface="Times New Roman" panose="02020603050405020304" pitchFamily="18" charset="0"/>
                <a:cs typeface="Times New Roman" panose="02020603050405020304" pitchFamily="18" charset="0"/>
              </a:rPr>
              <a:t>Processing</a:t>
            </a:r>
            <a:r>
              <a:rPr lang="en-US" dirty="0">
                <a:solidFill>
                  <a:schemeClr val="tx1"/>
                </a:solidFill>
                <a:latin typeface="Times New Roman" panose="02020603050405020304" pitchFamily="18" charset="0"/>
                <a:cs typeface="Times New Roman" panose="02020603050405020304" pitchFamily="18" charset="0"/>
              </a:rPr>
              <a:t>: See ds are to be processed with BSS 7 </a:t>
            </a:r>
            <a:r>
              <a:rPr lang="en-US" dirty="0" err="1">
                <a:solidFill>
                  <a:schemeClr val="tx1"/>
                </a:solidFill>
                <a:latin typeface="Times New Roman" panose="02020603050405020304" pitchFamily="18" charset="0"/>
                <a:cs typeface="Times New Roman" panose="02020603050405020304" pitchFamily="18" charset="0"/>
              </a:rPr>
              <a:t>wiremesh</a:t>
            </a:r>
            <a:r>
              <a:rPr lang="en-US" dirty="0">
                <a:solidFill>
                  <a:schemeClr val="tx1"/>
                </a:solidFill>
                <a:latin typeface="Times New Roman" panose="02020603050405020304" pitchFamily="18" charset="0"/>
                <a:cs typeface="Times New Roman" panose="02020603050405020304" pitchFamily="18" charset="0"/>
              </a:rPr>
              <a:t> sieve. Seed Yield: 1000- 1200 Kg/ha</a:t>
            </a:r>
            <a:endParaRPr lang="en-IN" dirty="0">
              <a:solidFill>
                <a:schemeClr val="tx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C9F289B8-2C65-4DFF-B09A-242EBC3BF4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321" y="1710266"/>
            <a:ext cx="5660708" cy="2209450"/>
          </a:xfrm>
          <a:prstGeom prst="rect">
            <a:avLst/>
          </a:prstGeom>
        </p:spPr>
      </p:pic>
      <p:pic>
        <p:nvPicPr>
          <p:cNvPr id="7" name="Picture 6">
            <a:extLst>
              <a:ext uri="{FF2B5EF4-FFF2-40B4-BE49-F238E27FC236}">
                <a16:creationId xmlns:a16="http://schemas.microsoft.com/office/drawing/2014/main" xmlns="" id="{B9DA9355-113F-488C-9B03-AB7D399863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5962" y="4041715"/>
            <a:ext cx="5547836" cy="1711015"/>
          </a:xfrm>
          <a:prstGeom prst="rect">
            <a:avLst/>
          </a:prstGeom>
        </p:spPr>
      </p:pic>
    </p:spTree>
    <p:extLst>
      <p:ext uri="{BB962C8B-B14F-4D97-AF65-F5344CB8AC3E}">
        <p14:creationId xmlns:p14="http://schemas.microsoft.com/office/powerpoint/2010/main" val="27111736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A559093E-DCA7-4AC0-A002-C2F2C7DEE5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6252" y="190175"/>
            <a:ext cx="6063449" cy="6477650"/>
          </a:xfrm>
        </p:spPr>
      </p:pic>
    </p:spTree>
    <p:extLst>
      <p:ext uri="{BB962C8B-B14F-4D97-AF65-F5344CB8AC3E}">
        <p14:creationId xmlns:p14="http://schemas.microsoft.com/office/powerpoint/2010/main" val="32056623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C16754C6-2A08-42C5-860C-1151D06A12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1414" y="221941"/>
            <a:ext cx="5744202" cy="2887480"/>
          </a:xfrm>
        </p:spPr>
      </p:pic>
      <p:pic>
        <p:nvPicPr>
          <p:cNvPr id="7" name="Picture 6">
            <a:extLst>
              <a:ext uri="{FF2B5EF4-FFF2-40B4-BE49-F238E27FC236}">
                <a16:creationId xmlns:a16="http://schemas.microsoft.com/office/drawing/2014/main" xmlns="" id="{882D8F00-9AB5-4BCC-BB5C-D57F4545B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7898" y="3109421"/>
            <a:ext cx="5578019" cy="3353604"/>
          </a:xfrm>
          <a:prstGeom prst="rect">
            <a:avLst/>
          </a:prstGeom>
        </p:spPr>
      </p:pic>
    </p:spTree>
    <p:extLst>
      <p:ext uri="{BB962C8B-B14F-4D97-AF65-F5344CB8AC3E}">
        <p14:creationId xmlns:p14="http://schemas.microsoft.com/office/powerpoint/2010/main" val="38286630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xmlns="" id="{F7DB9812-DB1D-B842-A666-5BF3A71D5F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224"/>
            <a:ext cx="12346845" cy="6857999"/>
          </a:xfrm>
        </p:spPr>
      </p:pic>
    </p:spTree>
    <p:extLst>
      <p:ext uri="{BB962C8B-B14F-4D97-AF65-F5344CB8AC3E}">
        <p14:creationId xmlns:p14="http://schemas.microsoft.com/office/powerpoint/2010/main" val="22171254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062" y="90152"/>
            <a:ext cx="9337183" cy="1466761"/>
          </a:xfrm>
        </p:spPr>
        <p:txBody>
          <a:bodyPr>
            <a:noAutofit/>
          </a:bodyPr>
          <a:lstStyle/>
          <a:p>
            <a:pPr marL="0" indent="0"/>
            <a:r>
              <a:rPr lang="en-IN" sz="2000" dirty="0">
                <a:solidFill>
                  <a:srgbClr val="3B3835"/>
                </a:solidFill>
                <a:latin typeface="Times New Roman" panose="02020603050405020304" pitchFamily="18" charset="0"/>
                <a:cs typeface="Times New Roman" panose="02020603050405020304" pitchFamily="18" charset="0"/>
              </a:rPr>
              <a:t>Tomato is characterized by two types of plants : </a:t>
            </a:r>
            <a:br>
              <a:rPr lang="en-IN" sz="2000" dirty="0">
                <a:solidFill>
                  <a:srgbClr val="3B3835"/>
                </a:solidFill>
                <a:latin typeface="Times New Roman" panose="02020603050405020304" pitchFamily="18" charset="0"/>
                <a:cs typeface="Times New Roman" panose="02020603050405020304" pitchFamily="18" charset="0"/>
              </a:rPr>
            </a:br>
            <a:r>
              <a:rPr lang="en-IN" sz="2000" dirty="0">
                <a:solidFill>
                  <a:srgbClr val="3B3835"/>
                </a:solidFill>
                <a:latin typeface="Times New Roman" panose="02020603050405020304" pitchFamily="18" charset="0"/>
                <a:cs typeface="Times New Roman" panose="02020603050405020304" pitchFamily="18" charset="0"/>
              </a:rPr>
              <a:t> (i) </a:t>
            </a:r>
            <a:r>
              <a:rPr lang="en-IN" sz="2000" b="1" dirty="0">
                <a:solidFill>
                  <a:srgbClr val="3B3835"/>
                </a:solidFill>
                <a:latin typeface="Times New Roman" panose="02020603050405020304" pitchFamily="18" charset="0"/>
                <a:cs typeface="Times New Roman" panose="02020603050405020304" pitchFamily="18" charset="0"/>
              </a:rPr>
              <a:t>Determinate </a:t>
            </a:r>
            <a:r>
              <a:rPr lang="en-IN" sz="2000" b="1" dirty="0" smtClean="0">
                <a:solidFill>
                  <a:srgbClr val="3B3835"/>
                </a:solidFill>
                <a:latin typeface="Times New Roman" panose="02020603050405020304" pitchFamily="18" charset="0"/>
                <a:cs typeface="Times New Roman" panose="02020603050405020304" pitchFamily="18" charset="0"/>
              </a:rPr>
              <a:t>type</a:t>
            </a:r>
            <a:r>
              <a:rPr lang="en-IN" sz="2000" dirty="0" smtClean="0">
                <a:solidFill>
                  <a:srgbClr val="3B3835"/>
                </a:solidFill>
                <a:latin typeface="Times New Roman" panose="02020603050405020304" pitchFamily="18" charset="0"/>
                <a:cs typeface="Times New Roman" panose="02020603050405020304" pitchFamily="18" charset="0"/>
              </a:rPr>
              <a:t>- Inflorescence </a:t>
            </a:r>
            <a:r>
              <a:rPr lang="en-IN" sz="2000" dirty="0">
                <a:solidFill>
                  <a:srgbClr val="3B3835"/>
                </a:solidFill>
                <a:latin typeface="Times New Roman" panose="02020603050405020304" pitchFamily="18" charset="0"/>
                <a:cs typeface="Times New Roman" panose="02020603050405020304" pitchFamily="18" charset="0"/>
              </a:rPr>
              <a:t>occurs more frequently in almost even internode </a:t>
            </a:r>
            <a:r>
              <a:rPr lang="en-IN" sz="2000" dirty="0" smtClean="0">
                <a:solidFill>
                  <a:srgbClr val="3B3835"/>
                </a:solidFill>
                <a:latin typeface="Times New Roman" panose="02020603050405020304" pitchFamily="18" charset="0"/>
                <a:cs typeface="Times New Roman" panose="02020603050405020304" pitchFamily="18" charset="0"/>
              </a:rPr>
              <a:t>        </a:t>
            </a:r>
            <a:br>
              <a:rPr lang="en-IN" sz="2000" dirty="0" smtClean="0">
                <a:solidFill>
                  <a:srgbClr val="3B3835"/>
                </a:solidFill>
                <a:latin typeface="Times New Roman" panose="02020603050405020304" pitchFamily="18" charset="0"/>
                <a:cs typeface="Times New Roman" panose="02020603050405020304" pitchFamily="18" charset="0"/>
              </a:rPr>
            </a:br>
            <a:r>
              <a:rPr lang="en-IN" sz="2000" dirty="0">
                <a:solidFill>
                  <a:srgbClr val="3B3835"/>
                </a:solidFill>
                <a:latin typeface="Times New Roman" panose="02020603050405020304" pitchFamily="18" charset="0"/>
                <a:cs typeface="Times New Roman" panose="02020603050405020304" pitchFamily="18" charset="0"/>
              </a:rPr>
              <a:t> </a:t>
            </a:r>
            <a:r>
              <a:rPr lang="en-IN" sz="2000" dirty="0" smtClean="0">
                <a:solidFill>
                  <a:srgbClr val="3B3835"/>
                </a:solidFill>
                <a:latin typeface="Times New Roman" panose="02020603050405020304" pitchFamily="18" charset="0"/>
                <a:cs typeface="Times New Roman" panose="02020603050405020304" pitchFamily="18" charset="0"/>
              </a:rPr>
              <a:t>     until </a:t>
            </a:r>
            <a:r>
              <a:rPr lang="en-IN" sz="2000" dirty="0">
                <a:solidFill>
                  <a:srgbClr val="3B3835"/>
                </a:solidFill>
                <a:latin typeface="Times New Roman" panose="02020603050405020304" pitchFamily="18" charset="0"/>
                <a:cs typeface="Times New Roman" panose="02020603050405020304" pitchFamily="18" charset="0"/>
              </a:rPr>
              <a:t>terminate ones are formed and elongation ceases at this point . </a:t>
            </a:r>
            <a:br>
              <a:rPr lang="en-IN" sz="2000" dirty="0">
                <a:solidFill>
                  <a:srgbClr val="3B3835"/>
                </a:solidFill>
                <a:latin typeface="Times New Roman" panose="02020603050405020304" pitchFamily="18" charset="0"/>
                <a:cs typeface="Times New Roman" panose="02020603050405020304" pitchFamily="18" charset="0"/>
              </a:rPr>
            </a:br>
            <a:r>
              <a:rPr lang="en-IN" sz="2000" dirty="0">
                <a:solidFill>
                  <a:srgbClr val="3B3835"/>
                </a:solidFill>
                <a:latin typeface="Times New Roman" panose="02020603050405020304" pitchFamily="18" charset="0"/>
                <a:cs typeface="Times New Roman" panose="02020603050405020304" pitchFamily="18" charset="0"/>
              </a:rPr>
              <a:t> (</a:t>
            </a:r>
            <a:r>
              <a:rPr lang="en-IN" sz="2000" dirty="0" smtClean="0">
                <a:solidFill>
                  <a:srgbClr val="3B3835"/>
                </a:solidFill>
                <a:latin typeface="Times New Roman" panose="02020603050405020304" pitchFamily="18" charset="0"/>
                <a:cs typeface="Times New Roman" panose="02020603050405020304" pitchFamily="18" charset="0"/>
              </a:rPr>
              <a:t>ii) </a:t>
            </a:r>
            <a:r>
              <a:rPr lang="en-IN" sz="2000" b="1" dirty="0" smtClean="0">
                <a:solidFill>
                  <a:srgbClr val="3B3835"/>
                </a:solidFill>
                <a:latin typeface="Times New Roman" panose="02020603050405020304" pitchFamily="18" charset="0"/>
                <a:cs typeface="Times New Roman" panose="02020603050405020304" pitchFamily="18" charset="0"/>
              </a:rPr>
              <a:t>Indeterminate type</a:t>
            </a:r>
            <a:r>
              <a:rPr lang="en-IN" sz="2000" dirty="0" smtClean="0">
                <a:solidFill>
                  <a:srgbClr val="3B3835"/>
                </a:solidFill>
                <a:latin typeface="Times New Roman" panose="02020603050405020304" pitchFamily="18" charset="0"/>
                <a:cs typeface="Times New Roman" panose="02020603050405020304" pitchFamily="18" charset="0"/>
              </a:rPr>
              <a:t>- Inflorescence </a:t>
            </a:r>
            <a:r>
              <a:rPr lang="en-IN" sz="2000" dirty="0">
                <a:solidFill>
                  <a:srgbClr val="3B3835"/>
                </a:solidFill>
                <a:latin typeface="Times New Roman" panose="02020603050405020304" pitchFamily="18" charset="0"/>
                <a:cs typeface="Times New Roman" panose="02020603050405020304" pitchFamily="18" charset="0"/>
              </a:rPr>
              <a:t>cluster occurs at every third internode and the </a:t>
            </a:r>
            <a:r>
              <a:rPr lang="en-IN" sz="2000" dirty="0" smtClean="0">
                <a:solidFill>
                  <a:srgbClr val="3B3835"/>
                </a:solidFill>
                <a:latin typeface="Times New Roman" panose="02020603050405020304" pitchFamily="18" charset="0"/>
                <a:cs typeface="Times New Roman" panose="02020603050405020304" pitchFamily="18" charset="0"/>
              </a:rPr>
              <a:t/>
            </a:r>
            <a:br>
              <a:rPr lang="en-IN" sz="2000" dirty="0" smtClean="0">
                <a:solidFill>
                  <a:srgbClr val="3B3835"/>
                </a:solidFill>
                <a:latin typeface="Times New Roman" panose="02020603050405020304" pitchFamily="18" charset="0"/>
                <a:cs typeface="Times New Roman" panose="02020603050405020304" pitchFamily="18" charset="0"/>
              </a:rPr>
            </a:br>
            <a:r>
              <a:rPr lang="en-IN" sz="2000" dirty="0">
                <a:solidFill>
                  <a:srgbClr val="3B3835"/>
                </a:solidFill>
                <a:latin typeface="Times New Roman" panose="02020603050405020304" pitchFamily="18" charset="0"/>
                <a:cs typeface="Times New Roman" panose="02020603050405020304" pitchFamily="18" charset="0"/>
              </a:rPr>
              <a:t> </a:t>
            </a:r>
            <a:r>
              <a:rPr lang="en-IN" sz="2000" dirty="0" smtClean="0">
                <a:solidFill>
                  <a:srgbClr val="3B3835"/>
                </a:solidFill>
                <a:latin typeface="Times New Roman" panose="02020603050405020304" pitchFamily="18" charset="0"/>
                <a:cs typeface="Times New Roman" panose="02020603050405020304" pitchFamily="18" charset="0"/>
              </a:rPr>
              <a:t>      main </a:t>
            </a:r>
            <a:r>
              <a:rPr lang="en-IN" sz="2000" dirty="0">
                <a:solidFill>
                  <a:srgbClr val="3B3835"/>
                </a:solidFill>
                <a:latin typeface="Times New Roman" panose="02020603050405020304" pitchFamily="18" charset="0"/>
                <a:cs typeface="Times New Roman" panose="02020603050405020304" pitchFamily="18" charset="0"/>
              </a:rPr>
              <a:t>axis continues growing indefinitely provided the growing conditions remain </a:t>
            </a:r>
            <a:r>
              <a:rPr lang="en-IN" sz="2000" dirty="0" smtClean="0">
                <a:solidFill>
                  <a:srgbClr val="3B3835"/>
                </a:solidFill>
                <a:latin typeface="Times New Roman" panose="02020603050405020304" pitchFamily="18" charset="0"/>
                <a:cs typeface="Times New Roman" panose="02020603050405020304" pitchFamily="18" charset="0"/>
              </a:rPr>
              <a:t/>
            </a:r>
            <a:br>
              <a:rPr lang="en-IN" sz="2000" dirty="0" smtClean="0">
                <a:solidFill>
                  <a:srgbClr val="3B3835"/>
                </a:solidFill>
                <a:latin typeface="Times New Roman" panose="02020603050405020304" pitchFamily="18" charset="0"/>
                <a:cs typeface="Times New Roman" panose="02020603050405020304" pitchFamily="18" charset="0"/>
              </a:rPr>
            </a:br>
            <a:r>
              <a:rPr lang="en-IN" sz="2000" dirty="0">
                <a:solidFill>
                  <a:srgbClr val="3B3835"/>
                </a:solidFill>
                <a:latin typeface="Times New Roman" panose="02020603050405020304" pitchFamily="18" charset="0"/>
                <a:cs typeface="Times New Roman" panose="02020603050405020304" pitchFamily="18" charset="0"/>
              </a:rPr>
              <a:t> </a:t>
            </a:r>
            <a:r>
              <a:rPr lang="en-IN" sz="2000" dirty="0" smtClean="0">
                <a:solidFill>
                  <a:srgbClr val="3B3835"/>
                </a:solidFill>
                <a:latin typeface="Times New Roman" panose="02020603050405020304" pitchFamily="18" charset="0"/>
                <a:cs typeface="Times New Roman" panose="02020603050405020304" pitchFamily="18" charset="0"/>
              </a:rPr>
              <a:t>      favourable.</a:t>
            </a:r>
            <a:r>
              <a:rPr lang="en-US" sz="2000" dirty="0">
                <a:latin typeface="Times New Roman" panose="02020603050405020304" pitchFamily="18" charset="0"/>
                <a:cs typeface="Times New Roman" panose="02020603050405020304" pitchFamily="18" charset="0"/>
              </a:rPr>
              <a:t/>
            </a:r>
            <a:br>
              <a:rPr lang="en-US" sz="2000" dirty="0">
                <a:latin typeface="Times New Roman" panose="02020603050405020304" pitchFamily="18" charset="0"/>
                <a:cs typeface="Times New Roman" panose="02020603050405020304" pitchFamily="18" charset="0"/>
              </a:rPr>
            </a:br>
            <a:endParaRPr lang="en-IN" sz="20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21983" y="1777284"/>
            <a:ext cx="7521262" cy="5080716"/>
          </a:xfrm>
        </p:spPr>
      </p:pic>
    </p:spTree>
    <p:extLst>
      <p:ext uri="{BB962C8B-B14F-4D97-AF65-F5344CB8AC3E}">
        <p14:creationId xmlns:p14="http://schemas.microsoft.com/office/powerpoint/2010/main" val="39643810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7D1328A-8333-4493-A476-18A4A8907685}"/>
              </a:ext>
            </a:extLst>
          </p:cNvPr>
          <p:cNvSpPr>
            <a:spLocks noGrp="1"/>
          </p:cNvSpPr>
          <p:nvPr>
            <p:ph idx="1"/>
          </p:nvPr>
        </p:nvSpPr>
        <p:spPr>
          <a:xfrm>
            <a:off x="328474" y="372862"/>
            <a:ext cx="9250532" cy="6221121"/>
          </a:xfrm>
        </p:spPr>
        <p:txBody>
          <a:bodyPr>
            <a:normAutofit fontScale="92500" lnSpcReduction="10000"/>
          </a:bodyPr>
          <a:lstStyle/>
          <a:p>
            <a:pPr algn="just">
              <a:buFont typeface="Wingdings" panose="05000000000000000000" pitchFamily="2" charset="2"/>
              <a:buChar char="Ø"/>
            </a:pPr>
            <a:r>
              <a:rPr lang="en-IN" b="1" dirty="0">
                <a:solidFill>
                  <a:schemeClr val="tx1"/>
                </a:solidFill>
                <a:latin typeface="Times New Roman" panose="02020603050405020304" pitchFamily="18" charset="0"/>
                <a:cs typeface="Times New Roman" panose="02020603050405020304" pitchFamily="18" charset="0"/>
              </a:rPr>
              <a:t>Land </a:t>
            </a:r>
            <a:r>
              <a:rPr lang="en-IN" b="1" dirty="0" smtClean="0">
                <a:solidFill>
                  <a:schemeClr val="tx1"/>
                </a:solidFill>
                <a:latin typeface="Times New Roman" panose="02020603050405020304" pitchFamily="18" charset="0"/>
                <a:cs typeface="Times New Roman" panose="02020603050405020304" pitchFamily="18" charset="0"/>
              </a:rPr>
              <a:t>requirement</a:t>
            </a:r>
          </a:p>
          <a:p>
            <a:pPr algn="just">
              <a:buFont typeface="Arial" panose="020B0604020202020204" pitchFamily="34" charset="0"/>
              <a:buChar char="•"/>
            </a:pPr>
            <a:r>
              <a:rPr lang="en-IN" dirty="0">
                <a:solidFill>
                  <a:srgbClr val="3B3835"/>
                </a:solidFill>
                <a:latin typeface="Times New Roman" panose="02020603050405020304" pitchFamily="18" charset="0"/>
                <a:cs typeface="Times New Roman" panose="02020603050405020304" pitchFamily="18" charset="0"/>
              </a:rPr>
              <a:t>Selection of suitable land for tomato seed production is important where the previous crop should not be the same variety to avoid the contamination due to the volunteer plants.</a:t>
            </a:r>
          </a:p>
          <a:p>
            <a:pPr algn="just">
              <a:buFont typeface="Wingdings" panose="05000000000000000000" pitchFamily="2" charset="2"/>
              <a:buChar char="Ø"/>
            </a:pPr>
            <a:r>
              <a:rPr lang="en-IN" b="1" dirty="0" smtClean="0">
                <a:solidFill>
                  <a:schemeClr val="tx1"/>
                </a:solidFill>
                <a:latin typeface="Times New Roman" panose="02020603050405020304" pitchFamily="18" charset="0"/>
                <a:cs typeface="Times New Roman" panose="02020603050405020304" pitchFamily="18" charset="0"/>
              </a:rPr>
              <a:t>Isolation </a:t>
            </a:r>
            <a:r>
              <a:rPr lang="en-IN" b="1" dirty="0">
                <a:solidFill>
                  <a:schemeClr val="tx1"/>
                </a:solidFill>
                <a:latin typeface="Times New Roman" panose="02020603050405020304" pitchFamily="18" charset="0"/>
                <a:cs typeface="Times New Roman" panose="02020603050405020304" pitchFamily="18" charset="0"/>
              </a:rPr>
              <a:t>requirement</a:t>
            </a:r>
            <a:r>
              <a:rPr lang="en-IN" dirty="0">
                <a:solidFill>
                  <a:schemeClr val="tx1"/>
                </a:solidFill>
                <a:latin typeface="Times New Roman" panose="02020603050405020304" pitchFamily="18" charset="0"/>
                <a:cs typeface="Times New Roman" panose="02020603050405020304" pitchFamily="18" charset="0"/>
              </a:rPr>
              <a:t>: </a:t>
            </a:r>
          </a:p>
          <a:p>
            <a:pPr algn="just">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Varieties require minimum of 50 </a:t>
            </a:r>
            <a:r>
              <a:rPr lang="en-US" dirty="0" smtClean="0">
                <a:solidFill>
                  <a:schemeClr val="tx1"/>
                </a:solidFill>
                <a:latin typeface="Times New Roman" panose="02020603050405020304" pitchFamily="18" charset="0"/>
                <a:cs typeface="Times New Roman" panose="02020603050405020304" pitchFamily="18" charset="0"/>
              </a:rPr>
              <a:t>meter (</a:t>
            </a:r>
            <a:r>
              <a:rPr lang="en-US" dirty="0">
                <a:solidFill>
                  <a:schemeClr val="tx1"/>
                </a:solidFill>
                <a:latin typeface="Times New Roman" panose="02020603050405020304" pitchFamily="18" charset="0"/>
                <a:cs typeface="Times New Roman" panose="02020603050405020304" pitchFamily="18" charset="0"/>
              </a:rPr>
              <a:t>foundation seed) and 25 meter (certified seed)</a:t>
            </a:r>
          </a:p>
          <a:p>
            <a:pPr algn="just">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 For hybrid seed production, it requires minimum of 200 meter (foundation) and 100 meter (certified hybrid seeds)</a:t>
            </a:r>
          </a:p>
          <a:p>
            <a:pPr algn="just">
              <a:buFont typeface="Wingdings" panose="05000000000000000000" pitchFamily="2" charset="2"/>
              <a:buChar char="Ø"/>
            </a:pPr>
            <a:r>
              <a:rPr lang="en-IN" b="1" dirty="0">
                <a:solidFill>
                  <a:schemeClr val="tx1"/>
                </a:solidFill>
                <a:latin typeface="Times New Roman" panose="02020603050405020304" pitchFamily="18" charset="0"/>
                <a:cs typeface="Times New Roman" panose="02020603050405020304" pitchFamily="18" charset="0"/>
              </a:rPr>
              <a:t>Seed rate</a:t>
            </a:r>
            <a:r>
              <a:rPr lang="en-IN" dirty="0">
                <a:solidFill>
                  <a:schemeClr val="tx1"/>
                </a:solidFill>
                <a:latin typeface="Times New Roman" panose="02020603050405020304" pitchFamily="18" charset="0"/>
                <a:cs typeface="Times New Roman" panose="02020603050405020304" pitchFamily="18" charset="0"/>
              </a:rPr>
              <a:t>: For i) Varieties - 300- 400 g/ha</a:t>
            </a:r>
          </a:p>
          <a:p>
            <a:pPr marL="0" indent="0" algn="just">
              <a:buNone/>
            </a:pPr>
            <a:r>
              <a:rPr lang="en-IN" dirty="0">
                <a:solidFill>
                  <a:schemeClr val="tx1"/>
                </a:solidFill>
                <a:latin typeface="Times New Roman" panose="02020603050405020304" pitchFamily="18" charset="0"/>
                <a:cs typeface="Times New Roman" panose="02020603050405020304" pitchFamily="18" charset="0"/>
              </a:rPr>
              <a:t>                          </a:t>
            </a:r>
            <a:r>
              <a:rPr lang="en-IN" dirty="0" smtClean="0">
                <a:solidFill>
                  <a:schemeClr val="tx1"/>
                </a:solidFill>
                <a:latin typeface="Times New Roman" panose="02020603050405020304" pitchFamily="18" charset="0"/>
                <a:cs typeface="Times New Roman" panose="02020603050405020304" pitchFamily="18" charset="0"/>
              </a:rPr>
              <a:t>    </a:t>
            </a:r>
            <a:r>
              <a:rPr lang="en-IN" dirty="0">
                <a:solidFill>
                  <a:schemeClr val="tx1"/>
                </a:solidFill>
                <a:latin typeface="Times New Roman" panose="02020603050405020304" pitchFamily="18" charset="0"/>
                <a:cs typeface="Times New Roman" panose="02020603050405020304" pitchFamily="18" charset="0"/>
              </a:rPr>
              <a:t>ii) For F1 hybrid - Male parent 25 g/ha; Female parent 100 g/ha</a:t>
            </a:r>
          </a:p>
          <a:p>
            <a:pPr algn="just">
              <a:buFont typeface="Wingdings" panose="05000000000000000000" pitchFamily="2" charset="2"/>
              <a:buChar char="Ø"/>
            </a:pPr>
            <a:r>
              <a:rPr lang="en-IN" b="1" dirty="0">
                <a:solidFill>
                  <a:schemeClr val="tx1"/>
                </a:solidFill>
                <a:latin typeface="Times New Roman" panose="02020603050405020304" pitchFamily="18" charset="0"/>
                <a:cs typeface="Times New Roman" panose="02020603050405020304" pitchFamily="18" charset="0"/>
              </a:rPr>
              <a:t>Nursery</a:t>
            </a:r>
            <a:r>
              <a:rPr lang="en-IN"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rPr>
              <a:t>Sow the seeds in raised nursery bed of 20 cm height, in rows of 5 cm gap and covered with sand</a:t>
            </a:r>
          </a:p>
          <a:p>
            <a:pPr algn="just">
              <a:buFont typeface="Arial" panose="020B0604020202020204" pitchFamily="34" charset="0"/>
              <a:buChar char="•"/>
            </a:pPr>
            <a:r>
              <a:rPr lang="en-US" dirty="0" smtClean="0">
                <a:solidFill>
                  <a:schemeClr val="tx1"/>
                </a:solidFill>
                <a:latin typeface="Times New Roman" panose="02020603050405020304" pitchFamily="18" charset="0"/>
                <a:cs typeface="Times New Roman" panose="02020603050405020304" pitchFamily="18" charset="0"/>
              </a:rPr>
              <a:t>Eight </a:t>
            </a:r>
            <a:r>
              <a:rPr lang="en-US" dirty="0">
                <a:solidFill>
                  <a:schemeClr val="tx1"/>
                </a:solidFill>
                <a:latin typeface="Times New Roman" panose="02020603050405020304" pitchFamily="18" charset="0"/>
                <a:cs typeface="Times New Roman" panose="02020603050405020304" pitchFamily="18" charset="0"/>
              </a:rPr>
              <a:t>and ten nursery beds will be sufficient to transplant one acre. Apply 2 kg of DAP </a:t>
            </a:r>
            <a:r>
              <a:rPr lang="en-US" dirty="0" smtClean="0">
                <a:solidFill>
                  <a:schemeClr val="tx1"/>
                </a:solidFill>
                <a:latin typeface="Times New Roman" panose="02020603050405020304" pitchFamily="18" charset="0"/>
                <a:cs typeface="Times New Roman" panose="02020603050405020304" pitchFamily="18" charset="0"/>
              </a:rPr>
              <a:t>10 days </a:t>
            </a:r>
            <a:r>
              <a:rPr lang="en-US" dirty="0">
                <a:solidFill>
                  <a:schemeClr val="tx1"/>
                </a:solidFill>
                <a:latin typeface="Times New Roman" panose="02020603050405020304" pitchFamily="18" charset="0"/>
                <a:cs typeface="Times New Roman" panose="02020603050405020304" pitchFamily="18" charset="0"/>
              </a:rPr>
              <a:t>before pulling out of seedling</a:t>
            </a:r>
          </a:p>
          <a:p>
            <a:pPr algn="just">
              <a:buFont typeface="Wingdings" panose="05000000000000000000" pitchFamily="2" charset="2"/>
              <a:buChar char="Ø"/>
            </a:pPr>
            <a:r>
              <a:rPr lang="en-IN" b="1" dirty="0">
                <a:solidFill>
                  <a:schemeClr val="tx1"/>
                </a:solidFill>
                <a:latin typeface="Times New Roman" panose="02020603050405020304" pitchFamily="18" charset="0"/>
                <a:cs typeface="Times New Roman" panose="02020603050405020304" pitchFamily="18" charset="0"/>
              </a:rPr>
              <a:t>Transplanting</a:t>
            </a:r>
            <a:r>
              <a:rPr lang="en-IN" dirty="0">
                <a:solidFill>
                  <a:schemeClr val="tx1"/>
                </a:solidFill>
                <a:latin typeface="Times New Roman" panose="02020603050405020304" pitchFamily="18" charset="0"/>
                <a:cs typeface="Times New Roman" panose="02020603050405020304" pitchFamily="18" charset="0"/>
              </a:rPr>
              <a:t>:</a:t>
            </a:r>
          </a:p>
          <a:p>
            <a:pPr algn="just">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Transplanting should be done with the seedlings are 20-25 days old, preferably at evening time</a:t>
            </a:r>
          </a:p>
          <a:p>
            <a:pPr algn="just">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Spacing is 60 x 45 cm (90 x 60 cm for female parent and 60 x 45 cm for male parent of hybrids</a:t>
            </a:r>
            <a:r>
              <a:rPr lang="en-US" dirty="0" smtClean="0">
                <a:solidFill>
                  <a:schemeClr val="tx1"/>
                </a:solidFill>
                <a:latin typeface="Times New Roman" panose="02020603050405020304" pitchFamily="18" charset="0"/>
                <a:cs typeface="Times New Roman" panose="02020603050405020304" pitchFamily="18" charset="0"/>
              </a:rPr>
              <a:t>)</a:t>
            </a:r>
          </a:p>
          <a:p>
            <a:pPr algn="just">
              <a:buFont typeface="Arial" panose="020B0604020202020204" pitchFamily="34" charset="0"/>
              <a:buChar char="•"/>
            </a:pPr>
            <a:r>
              <a:rPr lang="en-IN" b="1" dirty="0" smtClean="0">
                <a:solidFill>
                  <a:schemeClr val="tx1"/>
                </a:solidFill>
                <a:latin typeface="Times New Roman" panose="02020603050405020304" pitchFamily="18" charset="0"/>
                <a:cs typeface="Times New Roman" panose="02020603050405020304" pitchFamily="18" charset="0"/>
              </a:rPr>
              <a:t>Manuring</a:t>
            </a:r>
            <a:r>
              <a:rPr lang="en-IN" dirty="0" smtClean="0">
                <a:solidFill>
                  <a:schemeClr val="tx1"/>
                </a:solidFill>
                <a:latin typeface="Times New Roman" panose="02020603050405020304" pitchFamily="18" charset="0"/>
                <a:cs typeface="Times New Roman" panose="02020603050405020304" pitchFamily="18" charset="0"/>
              </a:rPr>
              <a:t>: </a:t>
            </a:r>
            <a:r>
              <a:rPr lang="en-IN" dirty="0">
                <a:solidFill>
                  <a:schemeClr val="tx1"/>
                </a:solidFill>
                <a:latin typeface="Times New Roman" panose="02020603050405020304" pitchFamily="18" charset="0"/>
                <a:cs typeface="Times New Roman" panose="02020603050405020304" pitchFamily="18" charset="0"/>
              </a:rPr>
              <a:t>After thorough preparation of a field to fine tilth  Apply 25 tons of FYM per ha.  Apply 100 : 100: 100 Kg of NPK/ha of which, 50% of the N is applied. </a:t>
            </a:r>
          </a:p>
          <a:p>
            <a:pPr algn="just">
              <a:buFont typeface="Arial" panose="020B0604020202020204" pitchFamily="34" charset="0"/>
              <a:buChar char="•"/>
            </a:pPr>
            <a:endParaRPr lang="en-IN"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34851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AA5FA09-F5DF-474E-8AF3-EA1B08B482BD}"/>
              </a:ext>
            </a:extLst>
          </p:cNvPr>
          <p:cNvSpPr>
            <a:spLocks noGrp="1"/>
          </p:cNvSpPr>
          <p:nvPr>
            <p:ph idx="1"/>
          </p:nvPr>
        </p:nvSpPr>
        <p:spPr>
          <a:xfrm>
            <a:off x="179678" y="193183"/>
            <a:ext cx="9530993" cy="6331904"/>
          </a:xfrm>
        </p:spPr>
        <p:txBody>
          <a:bodyPr/>
          <a:lstStyle/>
          <a:p>
            <a:pPr>
              <a:buFont typeface="Wingdings" panose="05000000000000000000" pitchFamily="2" charset="2"/>
              <a:buChar char="Ø"/>
            </a:pPr>
            <a:r>
              <a:rPr lang="en-IN" b="1" dirty="0" smtClean="0">
                <a:solidFill>
                  <a:schemeClr val="tx1"/>
                </a:solidFill>
                <a:latin typeface="Times New Roman" panose="02020603050405020304" pitchFamily="18" charset="0"/>
                <a:cs typeface="Times New Roman" panose="02020603050405020304" pitchFamily="18" charset="0"/>
              </a:rPr>
              <a:t>Climate and Soil: </a:t>
            </a:r>
            <a:r>
              <a:rPr lang="en-IN" dirty="0" smtClean="0">
                <a:solidFill>
                  <a:schemeClr val="tx1"/>
                </a:solidFill>
                <a:latin typeface="Times New Roman" panose="02020603050405020304" pitchFamily="18" charset="0"/>
                <a:cs typeface="Times New Roman" panose="02020603050405020304" pitchFamily="18" charset="0"/>
              </a:rPr>
              <a:t>Ideal </a:t>
            </a:r>
            <a:r>
              <a:rPr lang="en-IN" dirty="0">
                <a:solidFill>
                  <a:schemeClr val="tx1"/>
                </a:solidFill>
                <a:latin typeface="Times New Roman" panose="02020603050405020304" pitchFamily="18" charset="0"/>
                <a:cs typeface="Times New Roman" panose="02020603050405020304" pitchFamily="18" charset="0"/>
              </a:rPr>
              <a:t>growing conditions are needed to produce high quality seed.  </a:t>
            </a:r>
          </a:p>
          <a:p>
            <a:pPr>
              <a:buFont typeface="Arial" panose="020B0604020202020204" pitchFamily="34" charset="0"/>
              <a:buChar char="•"/>
            </a:pPr>
            <a:r>
              <a:rPr lang="en-IN" dirty="0" smtClean="0">
                <a:solidFill>
                  <a:schemeClr val="tx1"/>
                </a:solidFill>
                <a:latin typeface="Times New Roman" panose="02020603050405020304" pitchFamily="18" charset="0"/>
                <a:cs typeface="Times New Roman" panose="02020603050405020304" pitchFamily="18" charset="0"/>
              </a:rPr>
              <a:t>Day temp </a:t>
            </a:r>
            <a:r>
              <a:rPr lang="en-IN" dirty="0">
                <a:solidFill>
                  <a:schemeClr val="tx1"/>
                </a:solidFill>
                <a:latin typeface="Times New Roman" panose="02020603050405020304" pitchFamily="18" charset="0"/>
                <a:cs typeface="Times New Roman" panose="02020603050405020304" pitchFamily="18" charset="0"/>
              </a:rPr>
              <a:t>21-25 °c , </a:t>
            </a:r>
            <a:r>
              <a:rPr lang="en-IN" dirty="0" smtClean="0">
                <a:solidFill>
                  <a:schemeClr val="tx1"/>
                </a:solidFill>
                <a:latin typeface="Times New Roman" panose="02020603050405020304" pitchFamily="18" charset="0"/>
                <a:cs typeface="Times New Roman" panose="02020603050405020304" pitchFamily="18" charset="0"/>
              </a:rPr>
              <a:t>night temp 15-20 </a:t>
            </a:r>
            <a:r>
              <a:rPr lang="en-IN" dirty="0">
                <a:solidFill>
                  <a:schemeClr val="tx1"/>
                </a:solidFill>
                <a:latin typeface="Times New Roman" panose="02020603050405020304" pitchFamily="18" charset="0"/>
                <a:cs typeface="Times New Roman" panose="02020603050405020304" pitchFamily="18" charset="0"/>
              </a:rPr>
              <a:t>°</a:t>
            </a:r>
            <a:r>
              <a:rPr lang="en-IN" dirty="0" smtClean="0">
                <a:solidFill>
                  <a:schemeClr val="tx1"/>
                </a:solidFill>
                <a:latin typeface="Times New Roman" panose="02020603050405020304" pitchFamily="18" charset="0"/>
                <a:cs typeface="Times New Roman" panose="02020603050405020304" pitchFamily="18" charset="0"/>
              </a:rPr>
              <a:t>c, Humidity </a:t>
            </a:r>
            <a:r>
              <a:rPr lang="en-IN" dirty="0">
                <a:solidFill>
                  <a:schemeClr val="tx1"/>
                </a:solidFill>
                <a:latin typeface="Times New Roman" panose="02020603050405020304" pitchFamily="18" charset="0"/>
                <a:cs typeface="Times New Roman" panose="02020603050405020304" pitchFamily="18" charset="0"/>
              </a:rPr>
              <a:t>is an important factor. Humidity levels higher than 60% at the time of fruit maturity will increase disease </a:t>
            </a:r>
            <a:r>
              <a:rPr lang="en-IN" dirty="0" smtClean="0">
                <a:solidFill>
                  <a:schemeClr val="tx1"/>
                </a:solidFill>
                <a:latin typeface="Times New Roman" panose="02020603050405020304" pitchFamily="18" charset="0"/>
                <a:cs typeface="Times New Roman" panose="02020603050405020304" pitchFamily="18" charset="0"/>
              </a:rPr>
              <a:t>problems.</a:t>
            </a:r>
          </a:p>
          <a:p>
            <a:pPr>
              <a:buFont typeface="Wingdings" panose="05000000000000000000" pitchFamily="2" charset="2"/>
              <a:buChar char="Ø"/>
            </a:pPr>
            <a:r>
              <a:rPr lang="en-US" b="1" dirty="0" smtClean="0">
                <a:solidFill>
                  <a:schemeClr val="tx1"/>
                </a:solidFill>
                <a:latin typeface="Times New Roman" panose="02020603050405020304" pitchFamily="18" charset="0"/>
                <a:cs typeface="Times New Roman" panose="02020603050405020304" pitchFamily="18" charset="0"/>
              </a:rPr>
              <a:t>Rouging</a:t>
            </a:r>
            <a:r>
              <a:rPr lang="en-US" dirty="0">
                <a:solidFill>
                  <a:schemeClr val="tx1"/>
                </a:solidFill>
                <a:latin typeface="Times New Roman" panose="02020603050405020304" pitchFamily="18" charset="0"/>
                <a:cs typeface="Times New Roman" panose="02020603050405020304" pitchFamily="18" charset="0"/>
              </a:rPr>
              <a:t>: The roguing should be done based on the plant characters (determinate / indeterminate), leaf, branching and spreading characters and also based on fruit size, shape and </a:t>
            </a:r>
            <a:r>
              <a:rPr lang="en-US" dirty="0" smtClean="0">
                <a:solidFill>
                  <a:schemeClr val="tx1"/>
                </a:solidFill>
                <a:latin typeface="Times New Roman" panose="02020603050405020304" pitchFamily="18" charset="0"/>
                <a:cs typeface="Times New Roman" panose="02020603050405020304" pitchFamily="18" charset="0"/>
              </a:rPr>
              <a:t>color.</a:t>
            </a:r>
            <a:endParaRPr lang="en-US" dirty="0">
              <a:solidFill>
                <a:schemeClr val="tx1"/>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en-IN" b="1" dirty="0">
                <a:solidFill>
                  <a:schemeClr val="tx1"/>
                </a:solidFill>
                <a:latin typeface="Times New Roman" panose="02020603050405020304" pitchFamily="18" charset="0"/>
                <a:cs typeface="Times New Roman" panose="02020603050405020304" pitchFamily="18" charset="0"/>
              </a:rPr>
              <a:t>Planting ratio</a:t>
            </a:r>
            <a:r>
              <a:rPr lang="en-IN"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rPr>
              <a:t>For hybrid seed production, the female and male parents are normally planted in the ratio of 12:1 or </a:t>
            </a:r>
            <a:r>
              <a:rPr lang="en-US" dirty="0" smtClean="0">
                <a:solidFill>
                  <a:schemeClr val="tx1"/>
                </a:solidFill>
                <a:latin typeface="Times New Roman" panose="02020603050405020304" pitchFamily="18" charset="0"/>
                <a:cs typeface="Times New Roman" panose="02020603050405020304" pitchFamily="18" charset="0"/>
              </a:rPr>
              <a:t>12:2.</a:t>
            </a:r>
            <a:endParaRPr lang="en-US" dirty="0">
              <a:solidFill>
                <a:schemeClr val="tx1"/>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en-IN" b="1" dirty="0">
                <a:solidFill>
                  <a:schemeClr val="tx1"/>
                </a:solidFill>
                <a:latin typeface="Times New Roman" panose="02020603050405020304" pitchFamily="18" charset="0"/>
                <a:cs typeface="Times New Roman" panose="02020603050405020304" pitchFamily="18" charset="0"/>
              </a:rPr>
              <a:t>Pest and disease management</a:t>
            </a:r>
            <a:r>
              <a:rPr lang="en-IN"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rPr>
              <a:t>The early blight rot can be controlled by spraying Benlate or Dithane </a:t>
            </a:r>
            <a:r>
              <a:rPr lang="en-US" dirty="0" smtClean="0">
                <a:solidFill>
                  <a:schemeClr val="tx1"/>
                </a:solidFill>
                <a:latin typeface="Times New Roman" panose="02020603050405020304" pitchFamily="18" charset="0"/>
                <a:cs typeface="Times New Roman" panose="02020603050405020304" pitchFamily="18" charset="0"/>
              </a:rPr>
              <a:t>M-45.</a:t>
            </a:r>
            <a:endParaRPr lang="en-US" dirty="0">
              <a:solidFill>
                <a:schemeClr val="tx1"/>
              </a:solidFill>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The major pests attacking tomato crop are leaf eating caterpillars and fruit borers, which can be controlled by </a:t>
            </a:r>
            <a:r>
              <a:rPr lang="en-US" dirty="0" smtClean="0">
                <a:solidFill>
                  <a:schemeClr val="tx1"/>
                </a:solidFill>
                <a:latin typeface="Times New Roman" panose="02020603050405020304" pitchFamily="18" charset="0"/>
                <a:cs typeface="Times New Roman" panose="02020603050405020304" pitchFamily="18" charset="0"/>
              </a:rPr>
              <a:t>spraying.</a:t>
            </a:r>
            <a:endParaRPr lang="en-US" dirty="0">
              <a:solidFill>
                <a:schemeClr val="tx1"/>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en-US" b="1" dirty="0">
                <a:solidFill>
                  <a:schemeClr val="tx1"/>
                </a:solidFill>
                <a:latin typeface="Times New Roman" panose="02020603050405020304" pitchFamily="18" charset="0"/>
                <a:cs typeface="Times New Roman" panose="02020603050405020304" pitchFamily="18" charset="0"/>
              </a:rPr>
              <a:t>Harvesting seed extraction and processing</a:t>
            </a:r>
            <a:r>
              <a:rPr lang="en-US" dirty="0">
                <a:solidFill>
                  <a:schemeClr val="tx1"/>
                </a:solidFill>
                <a:latin typeface="Times New Roman" panose="02020603050405020304" pitchFamily="18" charset="0"/>
                <a:cs typeface="Times New Roman" panose="02020603050405020304" pitchFamily="18" charset="0"/>
              </a:rPr>
              <a:t>:</a:t>
            </a:r>
          </a:p>
          <a:p>
            <a:pPr algn="just">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The fruits are harvested after full maturity of the fruit when turn in to red color fruits from first and last one or two harvests should not be used for seed </a:t>
            </a:r>
            <a:r>
              <a:rPr lang="en-US" dirty="0" smtClean="0">
                <a:solidFill>
                  <a:schemeClr val="tx1"/>
                </a:solidFill>
                <a:latin typeface="Times New Roman" panose="02020603050405020304" pitchFamily="18" charset="0"/>
                <a:cs typeface="Times New Roman" panose="02020603050405020304" pitchFamily="18" charset="0"/>
              </a:rPr>
              <a:t>extraction.</a:t>
            </a:r>
            <a:endParaRPr lang="en-US" dirty="0">
              <a:solidFill>
                <a:schemeClr val="tx1"/>
              </a:solidFill>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en-US" b="1" dirty="0">
                <a:solidFill>
                  <a:schemeClr val="tx1"/>
                </a:solidFill>
                <a:latin typeface="Times New Roman" panose="02020603050405020304" pitchFamily="18" charset="0"/>
                <a:cs typeface="Times New Roman" panose="02020603050405020304" pitchFamily="18" charset="0"/>
              </a:rPr>
              <a:t>Stages of maturation</a:t>
            </a:r>
            <a:r>
              <a:rPr lang="en-US" dirty="0">
                <a:solidFill>
                  <a:schemeClr val="tx1"/>
                </a:solidFill>
                <a:latin typeface="Times New Roman" panose="02020603050405020304" pitchFamily="18" charset="0"/>
                <a:cs typeface="Times New Roman" panose="02020603050405020304" pitchFamily="18" charset="0"/>
              </a:rPr>
              <a:t>: Mature green, Breaker, Turning, Pink, Red, Dark red / over ripe</a:t>
            </a:r>
          </a:p>
          <a:p>
            <a:pPr>
              <a:buFont typeface="Wingdings" panose="05000000000000000000" pitchFamily="2" charset="2"/>
              <a:buChar char="Ø"/>
            </a:pPr>
            <a:endParaRPr lang="en-IN" dirty="0"/>
          </a:p>
        </p:txBody>
      </p:sp>
      <p:pic>
        <p:nvPicPr>
          <p:cNvPr id="5" name="Picture 4">
            <a:extLst>
              <a:ext uri="{FF2B5EF4-FFF2-40B4-BE49-F238E27FC236}">
                <a16:creationId xmlns:a16="http://schemas.microsoft.com/office/drawing/2014/main" xmlns="" id="{E08CEEC5-EF30-4994-91EC-C9199DA123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8402" y="5416012"/>
            <a:ext cx="6242591" cy="1261684"/>
          </a:xfrm>
          <a:prstGeom prst="rect">
            <a:avLst/>
          </a:prstGeom>
        </p:spPr>
      </p:pic>
    </p:spTree>
    <p:extLst>
      <p:ext uri="{BB962C8B-B14F-4D97-AF65-F5344CB8AC3E}">
        <p14:creationId xmlns:p14="http://schemas.microsoft.com/office/powerpoint/2010/main" val="40585401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F145FD6-4855-4F34-A5BC-97D2B2990995}"/>
              </a:ext>
            </a:extLst>
          </p:cNvPr>
          <p:cNvSpPr>
            <a:spLocks noGrp="1"/>
          </p:cNvSpPr>
          <p:nvPr>
            <p:ph idx="1"/>
          </p:nvPr>
        </p:nvSpPr>
        <p:spPr>
          <a:xfrm>
            <a:off x="677334" y="372863"/>
            <a:ext cx="8596668" cy="5668500"/>
          </a:xfrm>
        </p:spPr>
        <p:txBody>
          <a:bodyPr/>
          <a:lstStyle/>
          <a:p>
            <a:pP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The fruits from in between 6-7 harvest should be used for seed extraction</a:t>
            </a:r>
          </a:p>
          <a:p>
            <a:pPr>
              <a:buFont typeface="Wingdings" panose="05000000000000000000" pitchFamily="2" charset="2"/>
              <a:buChar char="Ø"/>
            </a:pPr>
            <a:r>
              <a:rPr lang="en-US" b="1" dirty="0">
                <a:latin typeface="Times New Roman" panose="02020603050405020304" pitchFamily="18" charset="0"/>
                <a:cs typeface="Times New Roman" panose="02020603050405020304" pitchFamily="18" charset="0"/>
              </a:rPr>
              <a:t>Comparison of different seed extraction methods</a:t>
            </a:r>
          </a:p>
          <a:p>
            <a:pPr marL="0" indent="0">
              <a:buNone/>
            </a:pPr>
            <a:endParaRPr lang="en-US" dirty="0"/>
          </a:p>
          <a:p>
            <a:pPr>
              <a:buFont typeface="Wingdings" panose="05000000000000000000" pitchFamily="2" charset="2"/>
              <a:buChar char="Ø"/>
            </a:pPr>
            <a:endParaRPr lang="en-IN" dirty="0"/>
          </a:p>
        </p:txBody>
      </p:sp>
      <p:pic>
        <p:nvPicPr>
          <p:cNvPr id="5" name="Picture 4">
            <a:extLst>
              <a:ext uri="{FF2B5EF4-FFF2-40B4-BE49-F238E27FC236}">
                <a16:creationId xmlns:a16="http://schemas.microsoft.com/office/drawing/2014/main" xmlns="" id="{89DAA443-B89E-4317-9767-6CC6B23E2C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8498" y="1165368"/>
            <a:ext cx="7018756" cy="5501762"/>
          </a:xfrm>
          <a:prstGeom prst="rect">
            <a:avLst/>
          </a:prstGeom>
        </p:spPr>
      </p:pic>
    </p:spTree>
    <p:extLst>
      <p:ext uri="{BB962C8B-B14F-4D97-AF65-F5344CB8AC3E}">
        <p14:creationId xmlns:p14="http://schemas.microsoft.com/office/powerpoint/2010/main" val="5719285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E6B76B02-DC8D-4E20-BC64-7B1C951265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1429" y="383959"/>
            <a:ext cx="6797641" cy="6090081"/>
          </a:xfrm>
        </p:spPr>
      </p:pic>
    </p:spTree>
    <p:extLst>
      <p:ext uri="{BB962C8B-B14F-4D97-AF65-F5344CB8AC3E}">
        <p14:creationId xmlns:p14="http://schemas.microsoft.com/office/powerpoint/2010/main" val="3762285374"/>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325</TotalTime>
  <Words>2352</Words>
  <Application>Microsoft Office PowerPoint</Application>
  <PresentationFormat>Widescreen</PresentationFormat>
  <Paragraphs>194</Paragraphs>
  <Slides>39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Times New Roman</vt:lpstr>
      <vt:lpstr>Trebuchet MS</vt:lpstr>
      <vt:lpstr>Wingdings</vt:lpstr>
      <vt:lpstr>Wingdings 3</vt:lpstr>
      <vt:lpstr>Facet</vt:lpstr>
      <vt:lpstr>SEED PRODUCTION TECHNIQUES IN O.P. AND HYBRID TOMATO, BRINJAL AND OKRA</vt:lpstr>
      <vt:lpstr>TOMATO (Lycopersicum esculentus)</vt:lpstr>
      <vt:lpstr>PowerPoint Presentation</vt:lpstr>
      <vt:lpstr>PowerPoint Presentation</vt:lpstr>
      <vt:lpstr>Tomato is characterized by two types of plants :   (i) Determinate type- Inflorescence occurs more frequently in almost even internode                until terminate ones are formed and elongation ceases at this point .   (ii) Indeterminate type- Inflorescence cluster occurs at every third internode and the         main axis continues growing indefinitely provided the growing conditions remain         favourable.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BRINJAL (Solanum melongena)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BHENDI (Abelmoschus esculentus)</vt:lpstr>
      <vt:lpstr>PowerPoint Presentation</vt:lpstr>
      <vt:lpstr>PowerPoint Presentation</vt:lpstr>
      <vt:lpstr>PowerPoint Presentation</vt:lpstr>
      <vt:lpstr>Hybrid seed production: The emasculation and dusting can be done as per the methods outlined in tomato. The male and female parents are raised in blocks at the ratio of 9:1 (Female: Male)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SEED PRODUCTION TECHNIQUES IN VEGETABLES</dc:title>
  <dc:creator>sanghamitra.rout49@gmail.com</dc:creator>
  <cp:lastModifiedBy>Microsoft account</cp:lastModifiedBy>
  <cp:revision>36</cp:revision>
  <dcterms:created xsi:type="dcterms:W3CDTF">2021-02-22T05:02:13Z</dcterms:created>
  <dcterms:modified xsi:type="dcterms:W3CDTF">2022-08-30T06:53:49Z</dcterms:modified>
</cp:coreProperties>
</file>