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8"/>
  </p:notesMasterIdLst>
  <p:sldIdLst>
    <p:sldId id="274" r:id="rId2"/>
    <p:sldId id="282" r:id="rId3"/>
    <p:sldId id="276" r:id="rId4"/>
    <p:sldId id="283" r:id="rId5"/>
    <p:sldId id="284" r:id="rId6"/>
    <p:sldId id="285" r:id="rId7"/>
  </p:sldIdLst>
  <p:sldSz cx="9144000" cy="6858000" type="screen4x3"/>
  <p:notesSz cx="7104063" cy="10234613"/>
  <p:defaultTextStyle>
    <a:defPPr>
      <a:defRPr lang="en-GB"/>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4" autoAdjust="0"/>
    <p:restoredTop sz="91039" autoAdjust="0"/>
  </p:normalViewPr>
  <p:slideViewPr>
    <p:cSldViewPr>
      <p:cViewPr varScale="1">
        <p:scale>
          <a:sx n="66" d="100"/>
          <a:sy n="66" d="100"/>
        </p:scale>
        <p:origin x="-150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4024313" y="0"/>
            <a:ext cx="3078162" cy="511175"/>
          </a:xfrm>
          <a:prstGeom prst="rect">
            <a:avLst/>
          </a:prstGeom>
        </p:spPr>
        <p:txBody>
          <a:bodyPr vert="horz" lIns="91440" tIns="45720" rIns="91440" bIns="45720" rtlCol="0"/>
          <a:lstStyle>
            <a:lvl1pPr algn="r">
              <a:defRPr sz="1200"/>
            </a:lvl1pPr>
          </a:lstStyle>
          <a:p>
            <a:fld id="{F7089AD2-AFE5-455C-BCB3-61E16ECB3A63}" type="datetimeFigureOut">
              <a:rPr lang="en-US" smtClean="0"/>
              <a:pPr/>
              <a:t>4/22/2021</a:t>
            </a:fld>
            <a:endParaRPr lang="en-IN"/>
          </a:p>
        </p:txBody>
      </p:sp>
      <p:sp>
        <p:nvSpPr>
          <p:cNvPr id="4" name="Slide Image Placeholder 3"/>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711200" y="4860925"/>
            <a:ext cx="5683250" cy="4605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721850"/>
            <a:ext cx="3078163" cy="511175"/>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4024313" y="9721850"/>
            <a:ext cx="3078162" cy="511175"/>
          </a:xfrm>
          <a:prstGeom prst="rect">
            <a:avLst/>
          </a:prstGeom>
        </p:spPr>
        <p:txBody>
          <a:bodyPr vert="horz" lIns="91440" tIns="45720" rIns="91440" bIns="45720" rtlCol="0" anchor="b"/>
          <a:lstStyle>
            <a:lvl1pPr algn="r">
              <a:defRPr sz="1200"/>
            </a:lvl1pPr>
          </a:lstStyle>
          <a:p>
            <a:fld id="{56914755-4109-40D5-8244-F734853798C9}"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3</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4</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5</a:t>
            </a:fld>
            <a:endParaRPr lang="en-I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6</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7D49B0-AA25-4F2C-84CA-960C53E6B05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01A633-1E70-4D2B-8790-A760F3AA242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1BBA8E-F5E7-4923-A4E0-1AF51B72F4B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40414F-BB60-48EA-AE92-19D310F29CD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7677BD-98B0-4254-B1EF-77E2EE8B4FA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628F8D-F91D-4C29-BF9F-D8F730ABD271}"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15C7C71-F7BF-4949-9B50-7D5A544CEA5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7604884-1E46-4DE5-8C1D-5E3C060619F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6F94B5-B6A0-4526-BAEE-3290155031C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DCEF3F-65A5-43A9-8E89-48D004A6E5D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2628F8-78F8-4042-B0BC-6F8F8386BCD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886566-F138-47DC-97BF-B6DBDE463DB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715148"/>
          </a:xfrm>
          <a:prstGeom prst="rect">
            <a:avLst/>
          </a:prstGeom>
        </p:spPr>
        <p:txBody>
          <a:bodyPr vert="horz" lIns="91440" tIns="45720" rIns="91440" bIns="45720" rtlCol="0" anchor="t">
            <a:noAutofit/>
          </a:bodyPr>
          <a:lstStyle/>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r>
              <a:rPr lang="en-IN" sz="3200" b="1" dirty="0" smtClean="0">
                <a:latin typeface="Century Gothic" pitchFamily="34" charset="0"/>
                <a:ea typeface="+mj-ea"/>
                <a:cs typeface="+mj-cs"/>
              </a:rPr>
              <a:t>The preparer and presenter of this video lecture do not guarantee the accuracy and completeness of any information given in it. </a:t>
            </a:r>
          </a:p>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r>
              <a:rPr lang="en-IN" sz="3200" b="1" dirty="0" smtClean="0">
                <a:latin typeface="Century Gothic" pitchFamily="34" charset="0"/>
                <a:ea typeface="+mj-ea"/>
                <a:cs typeface="+mj-cs"/>
              </a:rPr>
              <a:t>All brand names, logos, USPs and images used in this video lecture are the properties of their respective owners. </a:t>
            </a:r>
          </a:p>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r>
              <a:rPr lang="en-IN" sz="3200" b="1" dirty="0" smtClean="0">
                <a:latin typeface="Century Gothic" pitchFamily="34" charset="0"/>
                <a:ea typeface="+mj-ea"/>
                <a:cs typeface="+mj-cs"/>
              </a:rPr>
              <a:t>This video lecture has been prepared to be used strictly for academic purposes.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715148"/>
          </a:xfrm>
          <a:prstGeom prst="rect">
            <a:avLst/>
          </a:prstGeom>
        </p:spPr>
        <p:txBody>
          <a:bodyPr vert="horz" lIns="91440" tIns="45720" rIns="91440" bIns="45720" rtlCol="0" anchor="t">
            <a:noAutofit/>
          </a:bodyPr>
          <a:lstStyle/>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r>
              <a:rPr lang="en-US" sz="3200" b="1" dirty="0" smtClean="0">
                <a:latin typeface="Century Gothic" pitchFamily="34" charset="0"/>
                <a:ea typeface="+mj-ea"/>
                <a:cs typeface="+mj-cs"/>
              </a:rPr>
              <a:t>‘Copyrighted content used under the Fair Use exception for review and commentary. </a:t>
            </a:r>
          </a:p>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r>
              <a:rPr lang="en-US" sz="3200" b="1" dirty="0" smtClean="0">
                <a:latin typeface="Century Gothic" pitchFamily="34" charset="0"/>
                <a:ea typeface="+mj-ea"/>
                <a:cs typeface="+mj-cs"/>
              </a:rPr>
              <a:t>Copyright Disclaimer Under Section 107 of Copyright Act 1976, allowance is made for fair use for purposes such as criticism , comments, news reporting, teaching scholarship and research.</a:t>
            </a:r>
            <a:r>
              <a:rPr lang="en-IN" sz="3200" b="1" dirty="0" smtClean="0">
                <a:latin typeface="Century Gothic" pitchFamily="34" charset="0"/>
                <a:ea typeface="+mj-ea"/>
                <a:cs typeface="+mj-cs"/>
              </a:rPr>
              <a:t>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Who actually supply and serve the marketing research industry?</a:t>
            </a:r>
          </a:p>
          <a:p>
            <a:pPr lvl="0" algn="just" fontAlgn="auto">
              <a:spcAft>
                <a:spcPts val="0"/>
              </a:spcAft>
              <a:defRPr/>
            </a:pPr>
            <a:r>
              <a:rPr lang="en-US" sz="3200" b="1" dirty="0" smtClean="0">
                <a:latin typeface="Century Gothic" pitchFamily="34" charset="0"/>
                <a:ea typeface="+mj-ea"/>
                <a:cs typeface="+mj-cs"/>
              </a:rPr>
              <a:t>Most of the information required for making effective decision making in marketing management is provided by marketing research suppliers.  </a:t>
            </a:r>
          </a:p>
          <a:p>
            <a:pPr lvl="0" algn="just" fontAlgn="auto">
              <a:spcAft>
                <a:spcPts val="0"/>
              </a:spcAft>
              <a:defRPr/>
            </a:pPr>
            <a:r>
              <a:rPr lang="en-US" sz="3200" b="1" dirty="0" smtClean="0">
                <a:latin typeface="Century Gothic" pitchFamily="34" charset="0"/>
                <a:ea typeface="+mj-ea"/>
                <a:cs typeface="+mj-cs"/>
              </a:rPr>
              <a:t>The Marketing research suppliers can be either internal or external. </a:t>
            </a:r>
            <a:r>
              <a:rPr lang="en-US" sz="3200" b="1" dirty="0" smtClean="0">
                <a:latin typeface="Century Gothic" pitchFamily="34" charset="0"/>
                <a:ea typeface="+mj-ea"/>
                <a:cs typeface="+mj-cs"/>
              </a:rPr>
              <a:t>The </a:t>
            </a:r>
            <a:r>
              <a:rPr lang="en-US" sz="3200" b="1" dirty="0" smtClean="0">
                <a:latin typeface="Century Gothic" pitchFamily="34" charset="0"/>
                <a:ea typeface="+mj-ea"/>
                <a:cs typeface="+mj-cs"/>
              </a:rPr>
              <a:t>marketing research function or department located inside the firm is an internal supplier of marketing research. Many firms, especially the large ones like The Hero Motor Corp. and </a:t>
            </a:r>
            <a:r>
              <a:rPr lang="en-US" sz="3200" b="1" dirty="0" err="1" smtClean="0">
                <a:latin typeface="Century Gothic" pitchFamily="34" charset="0"/>
                <a:ea typeface="+mj-ea"/>
                <a:cs typeface="+mj-cs"/>
              </a:rPr>
              <a:t>Dabur</a:t>
            </a:r>
            <a:r>
              <a:rPr lang="en-US" sz="3200" b="1" dirty="0" smtClean="0">
                <a:latin typeface="Century Gothic" pitchFamily="34" charset="0"/>
                <a:ea typeface="+mj-ea"/>
                <a:cs typeface="+mj-cs"/>
              </a:rPr>
              <a:t> India keep a in-house marketing research department functioning.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But, even if a firm has its own internal marketing research department with specialists in marketing research, it may still take services of external suppliers for specific marketing research tasks. They are basically outside firms appointed from time to time for providing marketing research data and these external suppliers in aggregate forms the marketing research industry. </a:t>
            </a:r>
          </a:p>
          <a:p>
            <a:pPr lvl="0" algn="just" fontAlgn="auto">
              <a:spcAft>
                <a:spcPts val="0"/>
              </a:spcAft>
              <a:defRPr/>
            </a:pPr>
            <a:r>
              <a:rPr lang="en-US" sz="3200" b="1" dirty="0" smtClean="0">
                <a:latin typeface="Century Gothic" pitchFamily="34" charset="0"/>
                <a:ea typeface="+mj-ea"/>
                <a:cs typeface="+mj-cs"/>
              </a:rPr>
              <a:t>These external suppliers of marketing research include small firms with one or a few persons and also global corporations with large size. Here are the top marketing research suppliers of India.</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Indian Marketing Research Bureau</a:t>
            </a:r>
          </a:p>
          <a:p>
            <a:pPr lvl="0" algn="just" fontAlgn="auto">
              <a:spcAft>
                <a:spcPts val="0"/>
              </a:spcAft>
              <a:defRPr/>
            </a:pPr>
            <a:r>
              <a:rPr lang="en-US" sz="3200" b="1" dirty="0" smtClean="0">
                <a:latin typeface="Century Gothic" pitchFamily="34" charset="0"/>
                <a:ea typeface="+mj-ea"/>
                <a:cs typeface="+mj-cs"/>
              </a:rPr>
              <a:t>TNS India</a:t>
            </a:r>
          </a:p>
          <a:p>
            <a:pPr lvl="0" algn="just" fontAlgn="auto">
              <a:spcAft>
                <a:spcPts val="0"/>
              </a:spcAft>
              <a:defRPr/>
            </a:pPr>
            <a:r>
              <a:rPr lang="en-US" sz="3200" b="1" dirty="0" smtClean="0">
                <a:latin typeface="Century Gothic" pitchFamily="34" charset="0"/>
                <a:ea typeface="+mj-ea"/>
                <a:cs typeface="+mj-cs"/>
              </a:rPr>
              <a:t>IPSOS </a:t>
            </a:r>
            <a:r>
              <a:rPr lang="en-US" sz="3200" b="1" dirty="0" err="1" smtClean="0">
                <a:latin typeface="Century Gothic" pitchFamily="34" charset="0"/>
                <a:ea typeface="+mj-ea"/>
                <a:cs typeface="+mj-cs"/>
              </a:rPr>
              <a:t>Indica</a:t>
            </a:r>
            <a:r>
              <a:rPr lang="en-US" sz="3200" b="1" dirty="0" smtClean="0">
                <a:latin typeface="Century Gothic" pitchFamily="34" charset="0"/>
                <a:ea typeface="+mj-ea"/>
                <a:cs typeface="+mj-cs"/>
              </a:rPr>
              <a:t> Research</a:t>
            </a:r>
          </a:p>
          <a:p>
            <a:pPr lvl="0" algn="just" fontAlgn="auto">
              <a:spcAft>
                <a:spcPts val="0"/>
              </a:spcAft>
              <a:defRPr/>
            </a:pPr>
            <a:r>
              <a:rPr lang="en-US" sz="3200" b="1" dirty="0" err="1" smtClean="0">
                <a:latin typeface="Century Gothic" pitchFamily="34" charset="0"/>
                <a:ea typeface="+mj-ea"/>
                <a:cs typeface="+mj-cs"/>
              </a:rPr>
              <a:t>Millward</a:t>
            </a:r>
            <a:r>
              <a:rPr lang="en-US" sz="3200" b="1" dirty="0" smtClean="0">
                <a:latin typeface="Century Gothic" pitchFamily="34" charset="0"/>
                <a:ea typeface="+mj-ea"/>
                <a:cs typeface="+mj-cs"/>
              </a:rPr>
              <a:t> Brown</a:t>
            </a:r>
          </a:p>
          <a:p>
            <a:pPr lvl="0" algn="just" fontAlgn="auto">
              <a:spcAft>
                <a:spcPts val="0"/>
              </a:spcAft>
              <a:defRPr/>
            </a:pPr>
            <a:r>
              <a:rPr lang="en-US" sz="3200" b="1" dirty="0" smtClean="0">
                <a:latin typeface="Century Gothic" pitchFamily="34" charset="0"/>
                <a:ea typeface="+mj-ea"/>
                <a:cs typeface="+mj-cs"/>
              </a:rPr>
              <a:t>The Nielsen Company </a:t>
            </a:r>
          </a:p>
          <a:p>
            <a:pPr lvl="0" algn="just" fontAlgn="auto">
              <a:spcAft>
                <a:spcPts val="0"/>
              </a:spcAft>
              <a:defRPr/>
            </a:pPr>
            <a:r>
              <a:rPr lang="en-US" sz="3200" b="1" dirty="0" smtClean="0">
                <a:latin typeface="Century Gothic" pitchFamily="34" charset="0"/>
                <a:ea typeface="+mj-ea"/>
                <a:cs typeface="+mj-cs"/>
              </a:rPr>
              <a:t>The services that these external suppliers of marketing research provides includes full services like syndicated services, standardized services, customized services and internet services as well as limited services like field services, coding and data entry services, analytical services, data analysis services and branded products services.</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For the past many years the Indian marketing research industry is growing at a rate of more than 20 percent annually. </a:t>
            </a:r>
            <a:endParaRPr lang="en-US" sz="3200" b="1" dirty="0" smtClean="0">
              <a:latin typeface="Century Gothic" pitchFamily="34" charset="0"/>
              <a:ea typeface="+mj-ea"/>
              <a:cs typeface="+mj-cs"/>
            </a:endParaRPr>
          </a:p>
          <a:p>
            <a:pPr lvl="0" algn="just" fontAlgn="auto">
              <a:spcAft>
                <a:spcPts val="0"/>
              </a:spcAft>
              <a:defRPr/>
            </a:pPr>
            <a:r>
              <a:rPr lang="en-US" sz="3200" b="1" dirty="0" smtClean="0">
                <a:latin typeface="Century Gothic" pitchFamily="34" charset="0"/>
                <a:ea typeface="+mj-ea"/>
                <a:cs typeface="+mj-cs"/>
              </a:rPr>
              <a:t>There </a:t>
            </a:r>
            <a:r>
              <a:rPr lang="en-US" sz="3200" b="1" dirty="0" smtClean="0">
                <a:latin typeface="Century Gothic" pitchFamily="34" charset="0"/>
                <a:ea typeface="+mj-ea"/>
                <a:cs typeface="+mj-cs"/>
              </a:rPr>
              <a:t>are over 200 firms which are providing marketing research services out of which more than 10 are of large size and have national presence and capabilities. </a:t>
            </a:r>
            <a:endParaRPr lang="en-US" sz="3200" b="1" dirty="0" smtClean="0">
              <a:latin typeface="Century Gothic" pitchFamily="34" charset="0"/>
              <a:ea typeface="+mj-ea"/>
              <a:cs typeface="+mj-cs"/>
            </a:endParaRPr>
          </a:p>
          <a:p>
            <a:pPr lvl="0" algn="just" fontAlgn="auto">
              <a:spcAft>
                <a:spcPts val="0"/>
              </a:spcAft>
              <a:defRPr/>
            </a:pPr>
            <a:r>
              <a:rPr lang="en-US" sz="3200" b="1" dirty="0" smtClean="0">
                <a:latin typeface="Century Gothic" pitchFamily="34" charset="0"/>
                <a:ea typeface="+mj-ea"/>
                <a:cs typeface="+mj-cs"/>
              </a:rPr>
              <a:t>It </a:t>
            </a:r>
            <a:r>
              <a:rPr lang="en-US" sz="3200" b="1" dirty="0" smtClean="0">
                <a:latin typeface="Century Gothic" pitchFamily="34" charset="0"/>
                <a:ea typeface="+mj-ea"/>
                <a:cs typeface="+mj-cs"/>
              </a:rPr>
              <a:t>is because of this only that marketers believe that the market research industry has tremendous potential of growth in future also.</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3569</TotalTime>
  <Words>424</Words>
  <Application>Microsoft Office PowerPoint</Application>
  <PresentationFormat>On-screen Show (4:3)</PresentationFormat>
  <Paragraphs>33</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Tourism Product</dc:title>
  <dc:creator>Karen</dc:creator>
  <cp:lastModifiedBy>user</cp:lastModifiedBy>
  <cp:revision>420</cp:revision>
  <dcterms:created xsi:type="dcterms:W3CDTF">2012-12-02T22:44:33Z</dcterms:created>
  <dcterms:modified xsi:type="dcterms:W3CDTF">2021-04-22T15:20:15Z</dcterms:modified>
</cp:coreProperties>
</file>