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9"/>
  </p:notesMasterIdLst>
  <p:sldIdLst>
    <p:sldId id="274" r:id="rId2"/>
    <p:sldId id="282" r:id="rId3"/>
    <p:sldId id="276" r:id="rId4"/>
    <p:sldId id="283" r:id="rId5"/>
    <p:sldId id="284" r:id="rId6"/>
    <p:sldId id="285" r:id="rId7"/>
    <p:sldId id="286" r:id="rId8"/>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are the steps in marketing research?</a:t>
            </a:r>
          </a:p>
          <a:p>
            <a:pPr lvl="0" algn="just" fontAlgn="auto">
              <a:spcAft>
                <a:spcPts val="0"/>
              </a:spcAft>
              <a:defRPr/>
            </a:pPr>
            <a:r>
              <a:rPr lang="en-US" sz="3200" b="1" dirty="0" smtClean="0">
                <a:latin typeface="Century Gothic" pitchFamily="34" charset="0"/>
                <a:ea typeface="+mj-ea"/>
                <a:cs typeface="+mj-cs"/>
              </a:rPr>
              <a:t>There are six broad stages in the marketing research process. </a:t>
            </a:r>
          </a:p>
          <a:p>
            <a:pPr lvl="0" algn="just" fontAlgn="auto">
              <a:spcAft>
                <a:spcPts val="0"/>
              </a:spcAft>
              <a:defRPr/>
            </a:pPr>
            <a:r>
              <a:rPr lang="en-US" sz="3200" b="1" dirty="0" smtClean="0">
                <a:latin typeface="Century Gothic" pitchFamily="34" charset="0"/>
                <a:ea typeface="+mj-ea"/>
                <a:cs typeface="+mj-cs"/>
              </a:rPr>
              <a:t>Stage 1 Problem Definition</a:t>
            </a:r>
          </a:p>
          <a:p>
            <a:pPr lvl="0" algn="just" fontAlgn="auto">
              <a:spcAft>
                <a:spcPts val="0"/>
              </a:spcAft>
              <a:defRPr/>
            </a:pPr>
            <a:r>
              <a:rPr lang="en-US" sz="3200" b="1" dirty="0" smtClean="0">
                <a:latin typeface="Century Gothic" pitchFamily="34" charset="0"/>
                <a:ea typeface="+mj-ea"/>
                <a:cs typeface="+mj-cs"/>
              </a:rPr>
              <a:t>Stage 2 Research Approach Developed</a:t>
            </a:r>
          </a:p>
          <a:p>
            <a:pPr lvl="0" algn="just" fontAlgn="auto">
              <a:spcAft>
                <a:spcPts val="0"/>
              </a:spcAft>
              <a:defRPr/>
            </a:pPr>
            <a:r>
              <a:rPr lang="en-US" sz="3200" b="1" dirty="0" smtClean="0">
                <a:latin typeface="Century Gothic" pitchFamily="34" charset="0"/>
                <a:ea typeface="+mj-ea"/>
                <a:cs typeface="+mj-cs"/>
              </a:rPr>
              <a:t>Stage 3 Research Design Developed</a:t>
            </a:r>
          </a:p>
          <a:p>
            <a:pPr lvl="0" algn="just" fontAlgn="auto">
              <a:spcAft>
                <a:spcPts val="0"/>
              </a:spcAft>
              <a:defRPr/>
            </a:pPr>
            <a:r>
              <a:rPr lang="en-US" sz="3200" b="1" dirty="0" smtClean="0">
                <a:latin typeface="Century Gothic" pitchFamily="34" charset="0"/>
                <a:ea typeface="+mj-ea"/>
                <a:cs typeface="+mj-cs"/>
              </a:rPr>
              <a:t>Stage 4 Fieldwork or Data Collected</a:t>
            </a:r>
          </a:p>
          <a:p>
            <a:pPr lvl="0" algn="just" fontAlgn="auto">
              <a:spcAft>
                <a:spcPts val="0"/>
              </a:spcAft>
              <a:defRPr/>
            </a:pPr>
            <a:r>
              <a:rPr lang="en-US" sz="3200" b="1" dirty="0" smtClean="0">
                <a:latin typeface="Century Gothic" pitchFamily="34" charset="0"/>
                <a:ea typeface="+mj-ea"/>
                <a:cs typeface="+mj-cs"/>
              </a:rPr>
              <a:t>Stage 5 Data Preparation and Analysis</a:t>
            </a:r>
          </a:p>
          <a:p>
            <a:pPr lvl="0" algn="just" fontAlgn="auto">
              <a:spcAft>
                <a:spcPts val="0"/>
              </a:spcAft>
              <a:defRPr/>
            </a:pPr>
            <a:r>
              <a:rPr lang="en-US" sz="3200" b="1" dirty="0" smtClean="0">
                <a:latin typeface="Century Gothic" pitchFamily="34" charset="0"/>
                <a:ea typeface="+mj-ea"/>
                <a:cs typeface="+mj-cs"/>
              </a:rPr>
              <a:t>Stage 6 Report Preparations and Presentation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For defining the research problem in marketing research, it requires collection and analysis of published information which are readily available, interviews with experts from industry and rounds of discussions with the decision makers. </a:t>
            </a:r>
          </a:p>
          <a:p>
            <a:pPr lvl="0" algn="just" fontAlgn="auto">
              <a:spcAft>
                <a:spcPts val="0"/>
              </a:spcAft>
              <a:defRPr/>
            </a:pPr>
            <a:r>
              <a:rPr lang="en-US" sz="3200" b="1" dirty="0" smtClean="0">
                <a:latin typeface="Century Gothic" pitchFamily="34" charset="0"/>
                <a:ea typeface="+mj-ea"/>
                <a:cs typeface="+mj-cs"/>
              </a:rPr>
              <a:t>Once the research problem is defined, then the selection, adaptation and development of a framework based on existing theory are done. This is called the research approach.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After the approach is decided, as part of the research design research questions is set, research hypotheses are formed, variables to be measures is defined and appropriate scales for measuring the variables is designed. </a:t>
            </a:r>
          </a:p>
          <a:p>
            <a:pPr lvl="0" algn="just" fontAlgn="auto">
              <a:spcAft>
                <a:spcPts val="0"/>
              </a:spcAft>
              <a:defRPr/>
            </a:pPr>
            <a:r>
              <a:rPr lang="en-US" sz="3200" b="1" dirty="0" smtClean="0">
                <a:latin typeface="Century Gothic" pitchFamily="34" charset="0"/>
                <a:ea typeface="+mj-ea"/>
                <a:cs typeface="+mj-cs"/>
              </a:rPr>
              <a:t>Then the data for the marketing research project is collected either from the primary source or secondary source. </a:t>
            </a:r>
          </a:p>
          <a:p>
            <a:pPr lvl="0" algn="just" fontAlgn="auto">
              <a:spcAft>
                <a:spcPts val="0"/>
              </a:spcAft>
              <a:defRPr/>
            </a:pPr>
            <a:r>
              <a:rPr lang="en-US" sz="3200" b="1" dirty="0" smtClean="0">
                <a:latin typeface="Century Gothic" pitchFamily="34" charset="0"/>
                <a:ea typeface="+mj-ea"/>
                <a:cs typeface="+mj-cs"/>
              </a:rPr>
              <a:t>Once the data has been collected, its verification, editing, coding and transcription are done and it is called data preparation. After it the appropriate tools and techniques for the analysis of data is employed.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Then finally, findings of the entire project is documented in a written report which is known as the marketing research report that ideally includes introduction to the research problem, review of literature, research design, analysis and findings etc.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So, these are the major steps involved in marketing research. The feature that is common for all forms of marketing research is basically the systematic enquiry of the study and the steps in marketing research ensures it. </a:t>
            </a: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It </a:t>
            </a:r>
            <a:r>
              <a:rPr lang="en-US" sz="3200" b="1" dirty="0" smtClean="0">
                <a:latin typeface="Century Gothic" pitchFamily="34" charset="0"/>
                <a:ea typeface="+mj-ea"/>
                <a:cs typeface="+mj-cs"/>
              </a:rPr>
              <a:t>is because; careful planning and orderly investigation process are two key components of a systematic enquiry. However, it is not at all necessary that all marketing research projects would invariably follow strictly this sequence of steps. Hence, the generalized pattern that marketing research process follows can be broken down and the study can take its sequential stages too. </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endParaRPr lang="en-US" sz="3200" b="1" dirty="0" smtClean="0">
              <a:latin typeface="Century Gothic" pitchFamily="34"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3630</TotalTime>
  <Words>473</Words>
  <Application>Microsoft Office PowerPoint</Application>
  <PresentationFormat>On-screen Show (4:3)</PresentationFormat>
  <Paragraphs>38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425</cp:revision>
  <dcterms:created xsi:type="dcterms:W3CDTF">2012-12-02T22:44:33Z</dcterms:created>
  <dcterms:modified xsi:type="dcterms:W3CDTF">2021-05-01T14:05:38Z</dcterms:modified>
</cp:coreProperties>
</file>