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9"/>
  </p:notesMasterIdLst>
  <p:sldIdLst>
    <p:sldId id="274" r:id="rId2"/>
    <p:sldId id="282" r:id="rId3"/>
    <p:sldId id="276" r:id="rId4"/>
    <p:sldId id="283" r:id="rId5"/>
    <p:sldId id="284" r:id="rId6"/>
    <p:sldId id="285" r:id="rId7"/>
    <p:sldId id="286" r:id="rId8"/>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5/5/2021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are the modes of primary data collection</a:t>
            </a:r>
            <a:r>
              <a:rPr lang="en-US" sz="3200" b="1" dirty="0" smtClean="0">
                <a:latin typeface="Century Gothic" pitchFamily="34" charset="0"/>
                <a:ea typeface="+mj-ea"/>
                <a:cs typeface="+mj-cs"/>
              </a:rPr>
              <a:t>?</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There are three widely used modes of primary data collection: observation, experimentation and questionnaires. </a:t>
            </a:r>
          </a:p>
          <a:p>
            <a:pPr lvl="0" algn="just" fontAlgn="auto">
              <a:spcAft>
                <a:spcPts val="0"/>
              </a:spcAft>
              <a:defRPr/>
            </a:pPr>
            <a:r>
              <a:rPr lang="en-US" sz="3200" b="1" dirty="0" smtClean="0">
                <a:latin typeface="Century Gothic" pitchFamily="34" charset="0"/>
                <a:ea typeface="+mj-ea"/>
                <a:cs typeface="+mj-cs"/>
              </a:rPr>
              <a:t>Observation method in management research is a qualitative method of collecting data and analyzing it. It does not mean that quantitative information cannot be captured through observation. This method is however less efficient in capturing quantitative information.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Through this method information are obtained either through directly or even indirectly watching and observing a phenomenon in natural or planned environments. </a:t>
            </a:r>
          </a:p>
          <a:p>
            <a:pPr lvl="0" algn="just" fontAlgn="auto">
              <a:spcAft>
                <a:spcPts val="0"/>
              </a:spcAft>
              <a:defRPr/>
            </a:pPr>
            <a:r>
              <a:rPr lang="en-US" sz="3200" b="1" dirty="0" smtClean="0">
                <a:latin typeface="Century Gothic" pitchFamily="34" charset="0"/>
                <a:ea typeface="+mj-ea"/>
                <a:cs typeface="+mj-cs"/>
              </a:rPr>
              <a:t>Many a times it is the first, and sometimes the only method for collecting data in management research projects. </a:t>
            </a:r>
          </a:p>
          <a:p>
            <a:pPr lvl="0" algn="just" fontAlgn="auto">
              <a:spcAft>
                <a:spcPts val="0"/>
              </a:spcAft>
              <a:defRPr/>
            </a:pPr>
            <a:r>
              <a:rPr lang="en-US" sz="3200" b="1" dirty="0" smtClean="0">
                <a:latin typeface="Century Gothic" pitchFamily="34" charset="0"/>
                <a:ea typeface="+mj-ea"/>
                <a:cs typeface="+mj-cs"/>
              </a:rPr>
              <a:t>Observation method is effective in:</a:t>
            </a:r>
          </a:p>
          <a:p>
            <a:pPr lvl="0" algn="just" fontAlgn="auto">
              <a:spcAft>
                <a:spcPts val="0"/>
              </a:spcAft>
              <a:defRPr/>
            </a:pPr>
            <a:r>
              <a:rPr lang="en-US" sz="3200" b="1" dirty="0" smtClean="0">
                <a:latin typeface="Century Gothic" pitchFamily="34" charset="0"/>
                <a:ea typeface="+mj-ea"/>
                <a:cs typeface="+mj-cs"/>
              </a:rPr>
              <a:t>Study of sales techniques</a:t>
            </a:r>
          </a:p>
          <a:p>
            <a:pPr lvl="0" algn="just" fontAlgn="auto">
              <a:spcAft>
                <a:spcPts val="0"/>
              </a:spcAft>
              <a:defRPr/>
            </a:pPr>
            <a:r>
              <a:rPr lang="en-US" sz="3200" b="1" dirty="0" smtClean="0">
                <a:latin typeface="Century Gothic" pitchFamily="34" charset="0"/>
                <a:ea typeface="+mj-ea"/>
                <a:cs typeface="+mj-cs"/>
              </a:rPr>
              <a:t>Customer movements</a:t>
            </a:r>
          </a:p>
          <a:p>
            <a:pPr lvl="0" algn="just" fontAlgn="auto">
              <a:spcAft>
                <a:spcPts val="0"/>
              </a:spcAft>
              <a:defRPr/>
            </a:pPr>
            <a:r>
              <a:rPr lang="en-US" sz="3200" b="1" dirty="0" smtClean="0">
                <a:latin typeface="Century Gothic" pitchFamily="34" charset="0"/>
                <a:ea typeface="+mj-ea"/>
                <a:cs typeface="+mj-cs"/>
              </a:rPr>
              <a:t>Customer response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Mystery shopping is a technique widely used for studying sales techniques especially in automotive industry throughout the world. It is a process where a person is implanted as a mystery shopper who is told to pretend like a shopper. Then the mystery shopper may visit retail stores or restaurants or bank branches with the objective of measuring sales techniques and customer service.</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Then, Studying </a:t>
            </a:r>
            <a:r>
              <a:rPr lang="en-US" sz="3200" b="1" dirty="0" smtClean="0">
                <a:latin typeface="Century Gothic" pitchFamily="34" charset="0"/>
                <a:ea typeface="+mj-ea"/>
                <a:cs typeface="+mj-cs"/>
              </a:rPr>
              <a:t>customer movements is extremely necessary especially in a retail environment.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observers as part of their duty </a:t>
            </a:r>
          </a:p>
          <a:p>
            <a:pPr lvl="0" algn="just" fontAlgn="auto">
              <a:spcAft>
                <a:spcPts val="0"/>
              </a:spcAft>
              <a:defRPr/>
            </a:pPr>
            <a:r>
              <a:rPr lang="en-US" sz="3200" b="1" dirty="0" smtClean="0">
                <a:latin typeface="Century Gothic" pitchFamily="34" charset="0"/>
                <a:ea typeface="+mj-ea"/>
                <a:cs typeface="+mj-cs"/>
              </a:rPr>
              <a:t>Evaluate the effectiveness of displays</a:t>
            </a:r>
          </a:p>
          <a:p>
            <a:pPr lvl="0" algn="just" fontAlgn="auto">
              <a:spcAft>
                <a:spcPts val="0"/>
              </a:spcAft>
              <a:defRPr/>
            </a:pPr>
            <a:r>
              <a:rPr lang="en-US" sz="3200" b="1" dirty="0" smtClean="0">
                <a:latin typeface="Century Gothic" pitchFamily="34" charset="0"/>
                <a:ea typeface="+mj-ea"/>
                <a:cs typeface="+mj-cs"/>
              </a:rPr>
              <a:t>Know the no. Of customers pass by</a:t>
            </a:r>
          </a:p>
          <a:p>
            <a:pPr lvl="0" algn="just" fontAlgn="auto">
              <a:spcAft>
                <a:spcPts val="0"/>
              </a:spcAft>
              <a:defRPr/>
            </a:pPr>
            <a:r>
              <a:rPr lang="en-US" sz="3200" b="1" dirty="0" smtClean="0">
                <a:latin typeface="Century Gothic" pitchFamily="34" charset="0"/>
                <a:ea typeface="+mj-ea"/>
                <a:cs typeface="+mj-cs"/>
              </a:rPr>
              <a:t>Count how many customers stopped and looked at the product</a:t>
            </a:r>
          </a:p>
          <a:p>
            <a:pPr lvl="0" algn="just" fontAlgn="auto">
              <a:spcAft>
                <a:spcPts val="0"/>
              </a:spcAft>
              <a:defRPr/>
            </a:pPr>
            <a:r>
              <a:rPr lang="en-US" sz="3200" b="1" dirty="0" smtClean="0">
                <a:latin typeface="Century Gothic" pitchFamily="34" charset="0"/>
                <a:ea typeface="+mj-ea"/>
                <a:cs typeface="+mj-cs"/>
              </a:rPr>
              <a:t>Count how many customers decide to buy</a:t>
            </a:r>
          </a:p>
          <a:p>
            <a:pPr lvl="0" algn="just" fontAlgn="auto">
              <a:spcAft>
                <a:spcPts val="0"/>
              </a:spcAft>
              <a:defRPr/>
            </a:pPr>
            <a:r>
              <a:rPr lang="en-US" sz="3200" b="1" dirty="0" smtClean="0">
                <a:latin typeface="Century Gothic" pitchFamily="34" charset="0"/>
                <a:ea typeface="+mj-ea"/>
                <a:cs typeface="+mj-cs"/>
              </a:rPr>
              <a:t>Understand typical customer arguments</a:t>
            </a:r>
          </a:p>
          <a:p>
            <a:pPr lvl="0" algn="just" fontAlgn="auto">
              <a:spcAft>
                <a:spcPts val="0"/>
              </a:spcAft>
              <a:defRPr/>
            </a:pPr>
            <a:r>
              <a:rPr lang="en-US" sz="3200" b="1" dirty="0" smtClean="0">
                <a:latin typeface="Century Gothic" pitchFamily="34" charset="0"/>
                <a:ea typeface="+mj-ea"/>
                <a:cs typeface="+mj-cs"/>
              </a:rPr>
              <a:t>Know enthusiasm/patience of salesman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Utilizing observation method for data collection in management research has become easy now a day because of technological developments. The researcher can employ CCTV cameras or other audio or visual recording devices for making observations. But, consumer or customer’s state of mind, buying motives of customers, user imagery of a brand are never revealed by observation method of data collection in management research.</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3657</TotalTime>
  <Words>428</Words>
  <Application>Microsoft Office PowerPoint</Application>
  <PresentationFormat>On-screen Show (4:3)</PresentationFormat>
  <Paragraphs>41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443</cp:revision>
  <dcterms:created xsi:type="dcterms:W3CDTF">2012-12-02T22:44:33Z</dcterms:created>
  <dcterms:modified xsi:type="dcterms:W3CDTF">2021-05-04T19:04:01Z</dcterms:modified>
</cp:coreProperties>
</file>