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7" r:id="rId11"/>
    <p:sldId id="264"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57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67AA8E6-83D1-480C-82AE-8FDA57622DB7}" type="datetimeFigureOut">
              <a:rPr lang="en-US" smtClean="0"/>
              <a:pPr/>
              <a:t>6/27/2009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5B4E51A-E371-4BCD-8FF2-BC99CF0F68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AA8E6-83D1-480C-82AE-8FDA57622DB7}" type="datetimeFigureOut">
              <a:rPr lang="en-US" smtClean="0"/>
              <a:pPr/>
              <a:t>6/27/2009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AA8E6-83D1-480C-82AE-8FDA57622DB7}" type="datetimeFigureOut">
              <a:rPr lang="en-US" smtClean="0"/>
              <a:pPr/>
              <a:t>6/27/2009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67AA8E6-83D1-480C-82AE-8FDA57622DB7}" type="datetimeFigureOut">
              <a:rPr lang="en-US" smtClean="0"/>
              <a:pPr/>
              <a:t>6/27/2009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5B4E51A-E371-4BCD-8FF2-BC99CF0F68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67AA8E6-83D1-480C-82AE-8FDA57622DB7}" type="datetimeFigureOut">
              <a:rPr lang="en-US" smtClean="0"/>
              <a:pPr/>
              <a:t>6/27/2009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5B4E51A-E371-4BCD-8FF2-BC99CF0F68E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67AA8E6-83D1-480C-82AE-8FDA57622DB7}" type="datetimeFigureOut">
              <a:rPr lang="en-US" smtClean="0"/>
              <a:pPr/>
              <a:t>6/27/2009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67AA8E6-83D1-480C-82AE-8FDA57622DB7}" type="datetimeFigureOut">
              <a:rPr lang="en-US" smtClean="0"/>
              <a:pPr/>
              <a:t>6/27/2009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5B4E51A-E371-4BCD-8FF2-BC99CF0F68E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67AA8E6-83D1-480C-82AE-8FDA57622DB7}" type="datetimeFigureOut">
              <a:rPr lang="en-US" smtClean="0"/>
              <a:pPr/>
              <a:t>6/27/2009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7AA8E6-83D1-480C-82AE-8FDA57622DB7}" type="datetimeFigureOut">
              <a:rPr lang="en-US" smtClean="0"/>
              <a:pPr/>
              <a:t>6/27/2009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67AA8E6-83D1-480C-82AE-8FDA57622DB7}" type="datetimeFigureOut">
              <a:rPr lang="en-US" smtClean="0"/>
              <a:pPr/>
              <a:t>6/27/2009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4E51A-E371-4BCD-8FF2-BC99CF0F68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67AA8E6-83D1-480C-82AE-8FDA57622DB7}" type="datetimeFigureOut">
              <a:rPr lang="en-US" smtClean="0"/>
              <a:pPr/>
              <a:t>6/27/2009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B4E51A-E371-4BCD-8FF2-BC99CF0F68E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67AA8E6-83D1-480C-82AE-8FDA57622DB7}" type="datetimeFigureOut">
              <a:rPr lang="en-US" smtClean="0"/>
              <a:pPr/>
              <a:t>6/27/2009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B4E51A-E371-4BCD-8FF2-BC99CF0F68E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MEDICATION ERRORS</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85000" lnSpcReduction="10000"/>
          </a:bodyPr>
          <a:lstStyle/>
          <a:p>
            <a:pPr>
              <a:buNone/>
            </a:pPr>
            <a:r>
              <a:rPr lang="en-US" dirty="0" smtClean="0"/>
              <a:t>      "</a:t>
            </a:r>
            <a:r>
              <a:rPr lang="en-US" dirty="0"/>
              <a:t>A medication error is any </a:t>
            </a:r>
            <a:r>
              <a:rPr lang="en-US" b="1" dirty="0"/>
              <a:t>preventable </a:t>
            </a:r>
            <a:r>
              <a:rPr lang="en-US" dirty="0"/>
              <a:t>event that may</a:t>
            </a:r>
          </a:p>
          <a:p>
            <a:pPr>
              <a:buNone/>
            </a:pPr>
            <a:r>
              <a:rPr lang="en-US" dirty="0"/>
              <a:t>cause or lead to inappropriate medication use or patient</a:t>
            </a:r>
          </a:p>
          <a:p>
            <a:pPr>
              <a:buNone/>
            </a:pPr>
            <a:r>
              <a:rPr lang="en-US" dirty="0"/>
              <a:t>harm while the medication is in the control of the health</a:t>
            </a:r>
          </a:p>
          <a:p>
            <a:pPr>
              <a:buNone/>
            </a:pPr>
            <a:r>
              <a:rPr lang="en-US" dirty="0"/>
              <a:t>care professional, patient, or consumer. Such events may</a:t>
            </a:r>
          </a:p>
          <a:p>
            <a:pPr>
              <a:buNone/>
            </a:pPr>
            <a:r>
              <a:rPr lang="en-US" dirty="0"/>
              <a:t>be related to professional practice, health care products,</a:t>
            </a:r>
          </a:p>
          <a:p>
            <a:pPr>
              <a:buNone/>
            </a:pPr>
            <a:r>
              <a:rPr lang="en-US" dirty="0"/>
              <a:t>procedures, and systems, including prescribing; order</a:t>
            </a:r>
          </a:p>
          <a:p>
            <a:pPr>
              <a:buNone/>
            </a:pPr>
            <a:r>
              <a:rPr lang="en-US" dirty="0"/>
              <a:t>communication; product labeling, packaging, and</a:t>
            </a:r>
          </a:p>
          <a:p>
            <a:pPr>
              <a:buNone/>
            </a:pPr>
            <a:r>
              <a:rPr lang="en-US" dirty="0"/>
              <a:t>nomenclature; compounding; dispensing; distribution;</a:t>
            </a:r>
          </a:p>
          <a:p>
            <a:pPr>
              <a:buNone/>
            </a:pPr>
            <a:r>
              <a:rPr lang="en-US" dirty="0"/>
              <a:t>administration; education; monitoring; and use."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Monitoring error </a:t>
            </a:r>
          </a:p>
          <a:p>
            <a:pPr>
              <a:buNone/>
            </a:pPr>
            <a:r>
              <a:rPr lang="en-US" dirty="0" smtClean="0"/>
              <a:t>	Failure to review a prescribed regimen for appropriateness and detection of problems, or failure to use appropriate clinical or laboratory data for adequate assessment of patient response to prescribed therapy</a:t>
            </a:r>
          </a:p>
          <a:p>
            <a:r>
              <a:rPr lang="en-US" b="1" dirty="0" smtClean="0"/>
              <a:t>Compliance error </a:t>
            </a:r>
          </a:p>
          <a:p>
            <a:pPr>
              <a:buNone/>
            </a:pPr>
            <a:r>
              <a:rPr lang="en-US" dirty="0" smtClean="0"/>
              <a:t>	Inappropriate patient behavior regarding adherence to a prescribed medication regimen</a:t>
            </a:r>
          </a:p>
          <a:p>
            <a:r>
              <a:rPr lang="en-US" b="1" dirty="0" smtClean="0"/>
              <a:t>Other medication error</a:t>
            </a:r>
          </a:p>
          <a:p>
            <a:pPr>
              <a:buNone/>
            </a:pPr>
            <a:r>
              <a:rPr lang="en-US" dirty="0" smtClean="0"/>
              <a:t>	 Any medication error that does not fall into one of above predefined categories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Pharmacist role in improving medication safety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dirty="0"/>
              <a:t>Automation and computerization </a:t>
            </a:r>
            <a:r>
              <a:rPr lang="en-US" b="1" dirty="0" smtClean="0"/>
              <a:t>of medication-use processes </a:t>
            </a:r>
            <a:r>
              <a:rPr lang="en-US" b="1" dirty="0"/>
              <a:t>and </a:t>
            </a:r>
            <a:r>
              <a:rPr lang="en-US" b="1" dirty="0" smtClean="0"/>
              <a:t>tasks</a:t>
            </a:r>
            <a:r>
              <a:rPr lang="en-US" dirty="0" smtClean="0"/>
              <a:t>.</a:t>
            </a:r>
            <a:endParaRPr lang="en-US" dirty="0"/>
          </a:p>
          <a:p>
            <a:pPr>
              <a:buNone/>
            </a:pPr>
            <a:r>
              <a:rPr lang="en-US" dirty="0" smtClean="0"/>
              <a:t>	Examples </a:t>
            </a:r>
            <a:r>
              <a:rPr lang="en-US" dirty="0"/>
              <a:t>include</a:t>
            </a:r>
          </a:p>
          <a:p>
            <a:pPr>
              <a:buNone/>
            </a:pPr>
            <a:r>
              <a:rPr lang="en-US" dirty="0" smtClean="0"/>
              <a:t>    (</a:t>
            </a:r>
            <a:r>
              <a:rPr lang="en-US" dirty="0"/>
              <a:t>a) the use of technologically and </a:t>
            </a:r>
            <a:r>
              <a:rPr lang="en-US" dirty="0" smtClean="0"/>
              <a:t>clinically sound </a:t>
            </a:r>
            <a:r>
              <a:rPr lang="en-US" dirty="0"/>
              <a:t>computerized </a:t>
            </a:r>
            <a:r>
              <a:rPr lang="en-US" dirty="0" smtClean="0"/>
              <a:t>drug-information systems</a:t>
            </a:r>
            <a:r>
              <a:rPr lang="en-US" dirty="0"/>
              <a:t>; </a:t>
            </a:r>
            <a:endParaRPr lang="en-US" dirty="0" smtClean="0"/>
          </a:p>
          <a:p>
            <a:pPr>
              <a:buNone/>
            </a:pPr>
            <a:r>
              <a:rPr lang="en-US" dirty="0" smtClean="0"/>
              <a:t>    (</a:t>
            </a:r>
            <a:r>
              <a:rPr lang="en-US" dirty="0"/>
              <a:t>b) direct physician </a:t>
            </a:r>
            <a:r>
              <a:rPr lang="en-US" dirty="0" smtClean="0"/>
              <a:t>order entry</a:t>
            </a:r>
            <a:r>
              <a:rPr lang="en-US" dirty="0"/>
              <a:t>, which provides drug </a:t>
            </a:r>
            <a:r>
              <a:rPr lang="en-US" dirty="0" smtClean="0"/>
              <a:t>information and </a:t>
            </a:r>
            <a:r>
              <a:rPr lang="en-US" dirty="0"/>
              <a:t>warnings during order input; </a:t>
            </a:r>
          </a:p>
          <a:p>
            <a:pPr>
              <a:buNone/>
            </a:pPr>
            <a:r>
              <a:rPr lang="en-US" dirty="0" smtClean="0"/>
              <a:t>	(</a:t>
            </a:r>
            <a:r>
              <a:rPr lang="en-US" dirty="0"/>
              <a:t>c) the use of intravenous infusion </a:t>
            </a:r>
            <a:r>
              <a:rPr lang="en-US" dirty="0" smtClean="0"/>
              <a:t>pumps with </a:t>
            </a:r>
            <a:r>
              <a:rPr lang="en-US" dirty="0"/>
              <a:t>fail-safe design mechanisms to </a:t>
            </a:r>
            <a:r>
              <a:rPr lang="en-US" dirty="0" smtClean="0"/>
              <a:t>prevent free-flow</a:t>
            </a:r>
            <a:r>
              <a:rPr lang="en-US" dirty="0"/>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Drug protocols and standard order forms </a:t>
            </a:r>
          </a:p>
          <a:p>
            <a:pPr>
              <a:buNone/>
            </a:pPr>
            <a:r>
              <a:rPr lang="en-US" i="1" dirty="0" smtClean="0">
                <a:solidFill>
                  <a:srgbClr val="FF0000"/>
                </a:solidFill>
              </a:rPr>
              <a:t>    </a:t>
            </a:r>
            <a:r>
              <a:rPr lang="en-US" dirty="0" smtClean="0"/>
              <a:t>to guide the safe use of medications by eliminating problems with illegible handwriting and standardizing safe order communication.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cs typeface="Times New Roman" pitchFamily="18" charset="0"/>
              </a:rPr>
              <a:t>Independent double-check systems </a:t>
            </a:r>
            <a:endParaRPr lang="en-US" b="1" dirty="0" smtClean="0">
              <a:cs typeface="Times New Roman" pitchFamily="18" charset="0"/>
            </a:endParaRPr>
          </a:p>
          <a:p>
            <a:pPr>
              <a:buNone/>
            </a:pPr>
            <a:r>
              <a:rPr lang="en-US" i="1" dirty="0" smtClean="0"/>
              <a:t>	</a:t>
            </a:r>
            <a:r>
              <a:rPr lang="en-US" dirty="0" smtClean="0"/>
              <a:t>These</a:t>
            </a:r>
            <a:r>
              <a:rPr lang="en-US" i="1" dirty="0" smtClean="0"/>
              <a:t> </a:t>
            </a:r>
            <a:r>
              <a:rPr lang="en-US" dirty="0" smtClean="0"/>
              <a:t>are </a:t>
            </a:r>
            <a:r>
              <a:rPr lang="en-US" dirty="0"/>
              <a:t>tools that </a:t>
            </a:r>
            <a:r>
              <a:rPr lang="en-US" dirty="0" smtClean="0"/>
              <a:t>can reduce </a:t>
            </a:r>
            <a:r>
              <a:rPr lang="en-US" dirty="0"/>
              <a:t>the risk of errors if one </a:t>
            </a:r>
            <a:r>
              <a:rPr lang="en-US" dirty="0" smtClean="0"/>
              <a:t>person independently </a:t>
            </a:r>
            <a:r>
              <a:rPr lang="en-US" dirty="0"/>
              <a:t>checks another’s work.</a:t>
            </a:r>
          </a:p>
          <a:p>
            <a:pPr>
              <a:buNone/>
            </a:pPr>
            <a:r>
              <a:rPr lang="en-US" dirty="0" smtClean="0"/>
              <a:t>	The </a:t>
            </a:r>
            <a:r>
              <a:rPr lang="en-US" dirty="0"/>
              <a:t>likelihood of two individuals </a:t>
            </a:r>
            <a:r>
              <a:rPr lang="en-US" dirty="0" smtClean="0"/>
              <a:t>making the </a:t>
            </a:r>
            <a:r>
              <a:rPr lang="en-US" dirty="0"/>
              <a:t>same error with the same </a:t>
            </a:r>
            <a:r>
              <a:rPr lang="en-US" dirty="0" smtClean="0"/>
              <a:t>medication for </a:t>
            </a:r>
            <a:r>
              <a:rPr lang="en-US" dirty="0"/>
              <a:t>the same patient is quite small.</a:t>
            </a:r>
          </a:p>
          <a:p>
            <a:pPr>
              <a:buNone/>
            </a:pPr>
            <a:endParaRPr lang="en-US" dirty="0"/>
          </a:p>
          <a:p>
            <a:pPr>
              <a:buNone/>
            </a:pPr>
            <a:r>
              <a:rPr lang="en-US" dirty="0"/>
              <a:t> </a:t>
            </a:r>
          </a:p>
          <a:p>
            <a:r>
              <a:rPr lang="en-US" b="1" dirty="0"/>
              <a:t>Staff </a:t>
            </a:r>
            <a:r>
              <a:rPr lang="en-US" b="1" dirty="0" smtClean="0"/>
              <a:t>education</a:t>
            </a:r>
          </a:p>
          <a:p>
            <a:pPr>
              <a:buNone/>
            </a:pPr>
            <a:r>
              <a:rPr lang="en-US" dirty="0" smtClean="0"/>
              <a:t>	It</a:t>
            </a:r>
            <a:r>
              <a:rPr lang="en-US" i="1" dirty="0" smtClean="0"/>
              <a:t> </a:t>
            </a:r>
            <a:r>
              <a:rPr lang="en-US" dirty="0"/>
              <a:t>can be an </a:t>
            </a:r>
            <a:r>
              <a:rPr lang="en-US" dirty="0" smtClean="0"/>
              <a:t>important error-prevention </a:t>
            </a:r>
            <a:r>
              <a:rPr lang="en-US" dirty="0"/>
              <a:t>strategy when it is </a:t>
            </a:r>
            <a:r>
              <a:rPr lang="en-US" dirty="0" smtClean="0"/>
              <a:t>combined with </a:t>
            </a:r>
            <a:r>
              <a:rPr lang="en-US" dirty="0"/>
              <a:t>other approaches </a:t>
            </a:r>
            <a:r>
              <a:rPr lang="en-US" dirty="0" smtClean="0"/>
              <a:t>that strengthen </a:t>
            </a:r>
            <a:r>
              <a:rPr lang="en-US" dirty="0"/>
              <a:t>the medication-use system.</a:t>
            </a:r>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FACTORS CONTRIBUTING TO MEDICATION ERRORS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a:t>• Human-related</a:t>
            </a:r>
          </a:p>
          <a:p>
            <a:pPr>
              <a:buNone/>
            </a:pPr>
            <a:r>
              <a:rPr lang="en-US" dirty="0"/>
              <a:t>• System-related</a:t>
            </a:r>
          </a:p>
          <a:p>
            <a:pPr>
              <a:buNone/>
            </a:pPr>
            <a:r>
              <a:rPr lang="en-US" dirty="0"/>
              <a:t>• Medication-related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latin typeface="Times New Roman" pitchFamily="18" charset="0"/>
                <a:cs typeface="Times New Roman" pitchFamily="18" charset="0"/>
              </a:rPr>
              <a:t>Human-Related Factors</a:t>
            </a:r>
            <a:r>
              <a:rPr lang="en-US" dirty="0" smtClean="0"/>
              <a:t/>
            </a:r>
            <a:br>
              <a:rPr lang="en-US" dirty="0" smtClean="0"/>
            </a:br>
            <a:endParaRPr lang="en-US" dirty="0"/>
          </a:p>
        </p:txBody>
      </p:sp>
      <p:sp>
        <p:nvSpPr>
          <p:cNvPr id="8" name="Content Placeholder 7"/>
          <p:cNvSpPr>
            <a:spLocks noGrp="1"/>
          </p:cNvSpPr>
          <p:nvPr>
            <p:ph sz="half" idx="1"/>
          </p:nvPr>
        </p:nvSpPr>
        <p:spPr/>
        <p:txBody>
          <a:bodyPr>
            <a:normAutofit/>
          </a:bodyPr>
          <a:lstStyle/>
          <a:p>
            <a:pPr>
              <a:buNone/>
            </a:pPr>
            <a:endParaRPr lang="en-US" dirty="0" smtClean="0"/>
          </a:p>
          <a:p>
            <a:pPr>
              <a:buNone/>
            </a:pPr>
            <a:r>
              <a:rPr lang="en-US" dirty="0" smtClean="0"/>
              <a:t>Providers</a:t>
            </a:r>
            <a:endParaRPr lang="en-US" dirty="0"/>
          </a:p>
          <a:p>
            <a:r>
              <a:rPr lang="en-US" dirty="0" smtClean="0"/>
              <a:t>	Over-worked</a:t>
            </a:r>
          </a:p>
          <a:p>
            <a:r>
              <a:rPr lang="en-US" dirty="0" smtClean="0"/>
              <a:t>	Under-trained</a:t>
            </a:r>
          </a:p>
          <a:p>
            <a:r>
              <a:rPr lang="en-US" dirty="0" smtClean="0"/>
              <a:t> 	Competence</a:t>
            </a:r>
          </a:p>
          <a:p>
            <a:r>
              <a:rPr lang="en-US" dirty="0" smtClean="0"/>
              <a:t> 	Distracted</a:t>
            </a:r>
          </a:p>
          <a:p>
            <a:r>
              <a:rPr lang="en-US" dirty="0" smtClean="0"/>
              <a:t> 	Illness</a:t>
            </a:r>
          </a:p>
          <a:p>
            <a:r>
              <a:rPr lang="en-US" dirty="0" smtClean="0"/>
              <a:t> 	Stressed</a:t>
            </a:r>
          </a:p>
          <a:p>
            <a:endParaRPr lang="en-US" dirty="0"/>
          </a:p>
        </p:txBody>
      </p:sp>
      <p:sp>
        <p:nvSpPr>
          <p:cNvPr id="9" name="Content Placeholder 8"/>
          <p:cNvSpPr>
            <a:spLocks noGrp="1"/>
          </p:cNvSpPr>
          <p:nvPr>
            <p:ph sz="half" idx="2"/>
          </p:nvPr>
        </p:nvSpPr>
        <p:spPr/>
        <p:txBody>
          <a:bodyPr>
            <a:normAutofit/>
          </a:bodyPr>
          <a:lstStyle/>
          <a:p>
            <a:pPr>
              <a:buNone/>
            </a:pPr>
            <a:endParaRPr lang="en-US" dirty="0" smtClean="0"/>
          </a:p>
          <a:p>
            <a:pPr>
              <a:buNone/>
            </a:pPr>
            <a:r>
              <a:rPr lang="en-US" dirty="0" smtClean="0"/>
              <a:t>Patients</a:t>
            </a:r>
          </a:p>
          <a:p>
            <a:r>
              <a:rPr lang="en-US" dirty="0" smtClean="0"/>
              <a:t> 	In a hurry</a:t>
            </a:r>
          </a:p>
          <a:p>
            <a:r>
              <a:rPr lang="en-US" dirty="0" smtClean="0"/>
              <a:t> 	Health literacy level</a:t>
            </a:r>
          </a:p>
          <a:p>
            <a:r>
              <a:rPr lang="en-US" dirty="0" smtClean="0"/>
              <a:t>	Do not understand the </a:t>
            </a:r>
            <a:r>
              <a:rPr lang="en-US" dirty="0" smtClean="0"/>
              <a:t>medication/use</a:t>
            </a:r>
            <a:endParaRPr lang="en-US" dirty="0" smtClean="0"/>
          </a:p>
          <a:p>
            <a:r>
              <a:rPr lang="en-US" dirty="0" smtClean="0"/>
              <a:t>	Trust providers to not make mistakes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System-Related Factors</a:t>
            </a:r>
            <a:r>
              <a:rPr lang="en-US" dirty="0"/>
              <a:t/>
            </a:r>
            <a:br>
              <a:rPr lang="en-US" dirty="0"/>
            </a:br>
            <a:endParaRPr lang="en-US" dirty="0"/>
          </a:p>
        </p:txBody>
      </p:sp>
      <p:sp>
        <p:nvSpPr>
          <p:cNvPr id="5" name="Content Placeholder 4"/>
          <p:cNvSpPr>
            <a:spLocks noGrp="1"/>
          </p:cNvSpPr>
          <p:nvPr>
            <p:ph idx="1"/>
          </p:nvPr>
        </p:nvSpPr>
        <p:spPr/>
        <p:txBody>
          <a:bodyPr>
            <a:normAutofit/>
          </a:bodyPr>
          <a:lstStyle/>
          <a:p>
            <a:r>
              <a:rPr lang="en-US" dirty="0" smtClean="0"/>
              <a:t> Lack </a:t>
            </a:r>
            <a:r>
              <a:rPr lang="en-US" dirty="0"/>
              <a:t>of </a:t>
            </a:r>
            <a:r>
              <a:rPr lang="en-US" dirty="0" smtClean="0"/>
              <a:t>communication</a:t>
            </a:r>
            <a:endParaRPr lang="en-US" dirty="0"/>
          </a:p>
          <a:p>
            <a:r>
              <a:rPr lang="en-US" dirty="0" smtClean="0"/>
              <a:t> </a:t>
            </a:r>
            <a:r>
              <a:rPr lang="en-US" dirty="0"/>
              <a:t>Poor workflow</a:t>
            </a:r>
          </a:p>
          <a:p>
            <a:r>
              <a:rPr lang="en-US" dirty="0" smtClean="0"/>
              <a:t> </a:t>
            </a:r>
            <a:r>
              <a:rPr lang="en-US" dirty="0"/>
              <a:t>Disorganized </a:t>
            </a:r>
            <a:r>
              <a:rPr lang="en-US" dirty="0" smtClean="0"/>
              <a:t>workspace</a:t>
            </a:r>
            <a:endParaRPr lang="en-US" dirty="0"/>
          </a:p>
          <a:p>
            <a:r>
              <a:rPr lang="en-US" dirty="0" smtClean="0"/>
              <a:t> </a:t>
            </a:r>
            <a:r>
              <a:rPr lang="en-US" dirty="0"/>
              <a:t>Inadequate tools to complete work</a:t>
            </a:r>
          </a:p>
          <a:p>
            <a:r>
              <a:rPr lang="en-US" dirty="0" smtClean="0"/>
              <a:t> </a:t>
            </a:r>
            <a:r>
              <a:rPr lang="en-US" dirty="0"/>
              <a:t>Lack of supervision</a:t>
            </a:r>
          </a:p>
          <a:p>
            <a:pPr>
              <a:buNone/>
            </a:pPr>
            <a:endParaRPr lang="en-US" dirty="0"/>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Medication-Related Errors</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t>Look-alike/sound-alike medications</a:t>
            </a:r>
          </a:p>
          <a:p>
            <a:r>
              <a:rPr lang="en-US" dirty="0" smtClean="0"/>
              <a:t>Multiple </a:t>
            </a:r>
            <a:r>
              <a:rPr lang="en-US" dirty="0"/>
              <a:t>dosage forms and strengths</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Types of Medication Errors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Medication </a:t>
            </a:r>
            <a:r>
              <a:rPr lang="en-US" dirty="0"/>
              <a:t>errors include prescribing errors, </a:t>
            </a:r>
            <a:r>
              <a:rPr lang="en-US" dirty="0" smtClean="0"/>
              <a:t>dispensing errors</a:t>
            </a:r>
            <a:r>
              <a:rPr lang="en-US" dirty="0"/>
              <a:t>, medication administration errors, and patient </a:t>
            </a:r>
            <a:r>
              <a:rPr lang="en-US" dirty="0" smtClean="0"/>
              <a:t>compliance errors</a:t>
            </a:r>
            <a:r>
              <a:rPr lang="en-US" dirty="0"/>
              <a:t>.</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Prescribing error </a:t>
            </a:r>
            <a:endParaRPr lang="en-US" b="1" dirty="0" smtClean="0"/>
          </a:p>
          <a:p>
            <a:pPr>
              <a:buNone/>
            </a:pPr>
            <a:r>
              <a:rPr lang="en-US" dirty="0" smtClean="0"/>
              <a:t>	Incorrect </a:t>
            </a:r>
            <a:r>
              <a:rPr lang="en-US" dirty="0"/>
              <a:t>drug selection (based on indications, contraindications, known allergies, </a:t>
            </a:r>
            <a:r>
              <a:rPr lang="en-US" dirty="0" smtClean="0"/>
              <a:t>existing drug </a:t>
            </a:r>
            <a:r>
              <a:rPr lang="en-US" dirty="0"/>
              <a:t>therapy, and other factors), dose, dosage form, quantity, route, concentration, rate </a:t>
            </a:r>
            <a:r>
              <a:rPr lang="en-US" dirty="0" smtClean="0"/>
              <a:t>of administration</a:t>
            </a:r>
            <a:r>
              <a:rPr lang="en-US" dirty="0"/>
              <a:t>, or instructions for use of a drug product ordered or authorized by physician (</a:t>
            </a:r>
            <a:r>
              <a:rPr lang="en-US" dirty="0" smtClean="0"/>
              <a:t>or other </a:t>
            </a:r>
            <a:r>
              <a:rPr lang="en-US" dirty="0"/>
              <a:t>legitimate prescriber); illegible prescriptions or medication orders that lead to errors </a:t>
            </a:r>
            <a:r>
              <a:rPr lang="en-US" dirty="0" smtClean="0"/>
              <a:t>that reach </a:t>
            </a:r>
            <a:r>
              <a:rPr lang="en-US" dirty="0"/>
              <a:t>the patient</a:t>
            </a:r>
          </a:p>
          <a:p>
            <a:r>
              <a:rPr lang="en-US" b="1" dirty="0"/>
              <a:t>Omission </a:t>
            </a:r>
            <a:r>
              <a:rPr lang="en-US" b="1" dirty="0" smtClean="0"/>
              <a:t>error</a:t>
            </a:r>
          </a:p>
          <a:p>
            <a:pPr>
              <a:buNone/>
            </a:pPr>
            <a:r>
              <a:rPr lang="en-US" dirty="0" smtClean="0"/>
              <a:t>	 </a:t>
            </a:r>
            <a:r>
              <a:rPr lang="en-US" dirty="0"/>
              <a:t>The failure to administer an ordered dose to a patient before the next scheduled dose, if </a:t>
            </a:r>
            <a:r>
              <a:rPr lang="en-US" dirty="0" smtClean="0"/>
              <a:t>any.</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Wrong time error</a:t>
            </a:r>
          </a:p>
          <a:p>
            <a:pPr>
              <a:buNone/>
            </a:pPr>
            <a:r>
              <a:rPr lang="en-US" dirty="0" smtClean="0"/>
              <a:t>	 Administration of medication outside a predefined time interval from its scheduled administration time (this interval should be established by each individual health care facility)</a:t>
            </a:r>
          </a:p>
          <a:p>
            <a:r>
              <a:rPr lang="en-US" b="1" dirty="0" smtClean="0"/>
              <a:t>Unauthorized drug error</a:t>
            </a:r>
          </a:p>
          <a:p>
            <a:pPr>
              <a:buNone/>
            </a:pPr>
            <a:r>
              <a:rPr lang="en-US" dirty="0" smtClean="0"/>
              <a:t>	 Administration to the patient of medication not authorized by a legitimate prescriber for the patient</a:t>
            </a:r>
          </a:p>
          <a:p>
            <a:r>
              <a:rPr lang="en-US" b="1" dirty="0" smtClean="0"/>
              <a:t>Improper dose error</a:t>
            </a:r>
          </a:p>
          <a:p>
            <a:pPr>
              <a:buNone/>
            </a:pPr>
            <a:r>
              <a:rPr lang="en-US" dirty="0" smtClean="0"/>
              <a:t>	 Administration to the patient of a dose that is greater than or less than the amount ordered by the prescriber or administration of duplicate doses to the patient, i.e., one or more dosage units in addition to those that were ordered.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Wrong dosage-form error</a:t>
            </a:r>
          </a:p>
          <a:p>
            <a:pPr>
              <a:buNone/>
            </a:pPr>
            <a:r>
              <a:rPr lang="en-US" dirty="0" smtClean="0"/>
              <a:t>	 Administration to the patient of a drug product in a different dosage form than ordered by the prescriber</a:t>
            </a:r>
          </a:p>
          <a:p>
            <a:r>
              <a:rPr lang="en-US" b="1" dirty="0" smtClean="0"/>
              <a:t>Wrong drug-preparation error</a:t>
            </a:r>
          </a:p>
          <a:p>
            <a:pPr>
              <a:buNone/>
            </a:pPr>
            <a:r>
              <a:rPr lang="en-US" dirty="0" smtClean="0"/>
              <a:t>	 Drug product incorrectly formulated or manipulated before administration</a:t>
            </a:r>
          </a:p>
          <a:p>
            <a:r>
              <a:rPr lang="en-US" dirty="0" smtClean="0"/>
              <a:t> </a:t>
            </a:r>
            <a:r>
              <a:rPr lang="en-US" b="1" dirty="0" smtClean="0"/>
              <a:t>Wrong administration-technique error</a:t>
            </a:r>
          </a:p>
          <a:p>
            <a:pPr>
              <a:buNone/>
            </a:pPr>
            <a:r>
              <a:rPr lang="en-US" dirty="0" smtClean="0"/>
              <a:t>	 Inappropriate procedure or improper technique in the administration of a drug</a:t>
            </a:r>
          </a:p>
          <a:p>
            <a:endParaRPr lang="en-US" dirty="0" smtClean="0"/>
          </a:p>
          <a:p>
            <a:r>
              <a:rPr lang="en-US" b="1" dirty="0" smtClean="0"/>
              <a:t>Deteriorated drug error</a:t>
            </a:r>
          </a:p>
          <a:p>
            <a:pPr>
              <a:buNone/>
            </a:pPr>
            <a:r>
              <a:rPr lang="en-US" dirty="0" smtClean="0"/>
              <a:t>	 Administration of a drug that has expired or for which the physical or chemical dosage-form integrity has been compromised</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TotalTime>
  <Words>209</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MEDICATION ERRORS</vt:lpstr>
      <vt:lpstr>FACTORS CONTRIBUTING TO MEDICATION ERRORS</vt:lpstr>
      <vt:lpstr> Human-Related Factors </vt:lpstr>
      <vt:lpstr>System-Related Factors </vt:lpstr>
      <vt:lpstr>Medication-Related Errors </vt:lpstr>
      <vt:lpstr>Types of Medication Errors </vt:lpstr>
      <vt:lpstr>Slide 7</vt:lpstr>
      <vt:lpstr>Slide 8</vt:lpstr>
      <vt:lpstr>Slide 9</vt:lpstr>
      <vt:lpstr>Slide 10</vt:lpstr>
      <vt:lpstr>Pharmacist role in improving medication safety </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ERRORS</dc:title>
  <dc:creator>Dpp11_2</dc:creator>
  <cp:lastModifiedBy>Dpp11_2</cp:lastModifiedBy>
  <cp:revision>17</cp:revision>
  <dcterms:created xsi:type="dcterms:W3CDTF">2009-06-26T09:53:40Z</dcterms:created>
  <dcterms:modified xsi:type="dcterms:W3CDTF">2009-06-27T07:06:16Z</dcterms:modified>
</cp:coreProperties>
</file>