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64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 </a:t>
            </a:r>
            <a:r>
              <a:rPr lang="en-IN" sz="2800" dirty="0" smtClean="0"/>
              <a:t/>
            </a:r>
            <a:br>
              <a:rPr lang="en-IN" sz="2800" dirty="0" smtClean="0"/>
            </a:br>
            <a:r>
              <a:rPr lang="en-US" sz="2800" b="1" dirty="0" smtClean="0"/>
              <a:t>MESTA</a:t>
            </a:r>
            <a:r>
              <a:rPr lang="en-US" sz="2800" dirty="0" smtClean="0"/>
              <a:t> </a:t>
            </a:r>
            <a:r>
              <a:rPr lang="en-US" sz="2800" b="1" dirty="0" smtClean="0"/>
              <a:t>HAIRY</a:t>
            </a:r>
            <a:r>
              <a:rPr lang="en-US" sz="2800" dirty="0" smtClean="0"/>
              <a:t> </a:t>
            </a:r>
            <a:r>
              <a:rPr lang="en-US" sz="2800" b="1" dirty="0" smtClean="0"/>
              <a:t>CATERPILLAR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i="1" dirty="0" err="1" smtClean="0"/>
              <a:t>Euproctis</a:t>
            </a:r>
            <a:r>
              <a:rPr lang="en-US" sz="2800" dirty="0" smtClean="0"/>
              <a:t> </a:t>
            </a:r>
            <a:r>
              <a:rPr lang="en-US" sz="2800" i="1" dirty="0" err="1" smtClean="0"/>
              <a:t>scintillans</a:t>
            </a:r>
            <a:r>
              <a:rPr lang="en-US" sz="2800" i="1" dirty="0" smtClean="0"/>
              <a:t/>
            </a:r>
            <a:br>
              <a:rPr lang="en-US" sz="2800" i="1" dirty="0" smtClean="0"/>
            </a:br>
            <a:r>
              <a:rPr lang="en-US" sz="2800" dirty="0" smtClean="0"/>
              <a:t> </a:t>
            </a:r>
            <a:r>
              <a:rPr lang="en-US" sz="2800" dirty="0" err="1" smtClean="0"/>
              <a:t>Lymantriidae</a:t>
            </a:r>
            <a:r>
              <a:rPr lang="en-US" sz="2800" dirty="0" smtClean="0"/>
              <a:t>: Lepidoptera</a:t>
            </a:r>
            <a:r>
              <a:rPr lang="en-IN" sz="2800" dirty="0" smtClean="0"/>
              <a:t/>
            </a:r>
            <a:br>
              <a:rPr lang="en-IN" sz="2800" dirty="0" smtClean="0"/>
            </a:b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IN" sz="2400" b="1" u="sng" dirty="0" smtClean="0"/>
              <a:t>APPEARANCE</a:t>
            </a:r>
          </a:p>
          <a:p>
            <a:pPr algn="just"/>
            <a:r>
              <a:rPr lang="en-US" sz="2400" dirty="0" smtClean="0"/>
              <a:t>Moth is yellowish with a reddish line and spots on the edges.</a:t>
            </a:r>
          </a:p>
          <a:p>
            <a:pPr algn="just"/>
            <a:r>
              <a:rPr lang="en-US" sz="2400" dirty="0" smtClean="0"/>
              <a:t>Larva has yellowish brown head and yellow dorsal stripe with a mid dorsal red stripe.</a:t>
            </a:r>
          </a:p>
          <a:p>
            <a:pPr algn="just"/>
            <a:r>
              <a:rPr lang="en-US" sz="2400" dirty="0" smtClean="0"/>
              <a:t> There are tufts of black hairs dorsally on the first three abdominal segments.</a:t>
            </a:r>
          </a:p>
          <a:p>
            <a:pPr algn="just">
              <a:buNone/>
            </a:pPr>
            <a:r>
              <a:rPr lang="en-US" sz="2400" b="1" u="sng" dirty="0" smtClean="0"/>
              <a:t>LIFE HSTORY</a:t>
            </a:r>
          </a:p>
          <a:p>
            <a:pPr algn="just"/>
            <a:r>
              <a:rPr lang="en-US" sz="2400" dirty="0" smtClean="0"/>
              <a:t>Eggs are laid in masses on the undersurface of leaves.</a:t>
            </a:r>
          </a:p>
          <a:p>
            <a:pPr algn="just"/>
            <a:r>
              <a:rPr lang="en-US" sz="2400" dirty="0" smtClean="0"/>
              <a:t> The egg period is 5-9 days. </a:t>
            </a:r>
          </a:p>
          <a:p>
            <a:pPr algn="just"/>
            <a:r>
              <a:rPr lang="en-US" sz="2400" dirty="0" smtClean="0"/>
              <a:t>Eggs hatch into larvae and feed on foliage.</a:t>
            </a:r>
            <a:endParaRPr lang="en-IN" sz="2400" dirty="0" smtClean="0"/>
          </a:p>
          <a:p>
            <a:pPr algn="just">
              <a:buNone/>
            </a:pPr>
            <a:endParaRPr lang="en-IN" sz="2400" b="1" u="sng" dirty="0" smtClean="0"/>
          </a:p>
          <a:p>
            <a:pPr algn="just">
              <a:buNone/>
            </a:pPr>
            <a:endParaRPr lang="en-IN" sz="2400" b="1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Larva pupates in a cocoon of hairs on the leaves or leaf folds. </a:t>
            </a:r>
          </a:p>
          <a:p>
            <a:pPr algn="just"/>
            <a:r>
              <a:rPr lang="en-US" sz="2400" dirty="0" err="1" smtClean="0"/>
              <a:t>Pupal</a:t>
            </a:r>
            <a:r>
              <a:rPr lang="en-US" sz="2400" dirty="0" smtClean="0"/>
              <a:t> period lasts for 10-12 days.</a:t>
            </a:r>
          </a:p>
          <a:p>
            <a:pPr algn="just">
              <a:buNone/>
            </a:pPr>
            <a:r>
              <a:rPr lang="en-US" sz="2400" b="1" u="sng" dirty="0" smtClean="0"/>
              <a:t>SYMPTOMS:</a:t>
            </a:r>
          </a:p>
          <a:p>
            <a:pPr algn="just"/>
            <a:r>
              <a:rPr lang="en-US" sz="2400" dirty="0" smtClean="0"/>
              <a:t>Heavy defoliation</a:t>
            </a:r>
            <a:endParaRPr lang="en-US" sz="2400" b="1" u="sng" dirty="0" smtClean="0"/>
          </a:p>
          <a:p>
            <a:pPr algn="just">
              <a:buNone/>
            </a:pPr>
            <a:r>
              <a:rPr lang="en-US" sz="2400" b="1" u="sng" dirty="0" smtClean="0"/>
              <a:t>MANAGEMENT</a:t>
            </a:r>
            <a:endParaRPr lang="en-US" sz="2400" b="1" u="sng" dirty="0" smtClean="0"/>
          </a:p>
          <a:p>
            <a:pPr algn="just"/>
            <a:r>
              <a:rPr lang="en-US" sz="2400" dirty="0" smtClean="0"/>
              <a:t> Timely sowing at the onset of monsoons, foliar sprays with </a:t>
            </a:r>
            <a:r>
              <a:rPr lang="en-US" sz="2400" dirty="0" err="1" smtClean="0"/>
              <a:t>endosulfan</a:t>
            </a:r>
            <a:r>
              <a:rPr lang="en-US" sz="2400" dirty="0" smtClean="0"/>
              <a:t> 2 ml/l or methyl </a:t>
            </a:r>
            <a:r>
              <a:rPr lang="en-US" sz="2400" dirty="0" err="1" smtClean="0"/>
              <a:t>demeton</a:t>
            </a:r>
            <a:r>
              <a:rPr lang="en-US" sz="2400" dirty="0" smtClean="0"/>
              <a:t> 2 ml/l were effective.</a:t>
            </a:r>
            <a:endParaRPr lang="en-IN" sz="2400" dirty="0" smtClean="0"/>
          </a:p>
          <a:p>
            <a:pPr algn="just">
              <a:buNone/>
            </a:pPr>
            <a:endParaRPr lang="en-IN" sz="2400" b="1" u="sng" dirty="0" smtClean="0"/>
          </a:p>
          <a:p>
            <a:pPr algn="just"/>
            <a:endParaRPr lang="en-IN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:\all imps\pests of crops\citrus\Euproctis_similis,I_MWS497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545" y="367145"/>
            <a:ext cx="8866909" cy="61237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all imps\pests of crops\citrus\BC_ZSM_Lep_52357+132007620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7800" y="914400"/>
            <a:ext cx="6477000" cy="4857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 </a:t>
            </a:r>
            <a:r>
              <a:rPr lang="en-IN" sz="2800" dirty="0" smtClean="0"/>
              <a:t/>
            </a:r>
            <a:br>
              <a:rPr lang="en-IN" sz="2800" dirty="0" smtClean="0"/>
            </a:br>
            <a:r>
              <a:rPr lang="en-US" sz="2800" b="1" dirty="0" smtClean="0"/>
              <a:t>MESTA</a:t>
            </a:r>
            <a:r>
              <a:rPr lang="en-US" sz="2800" dirty="0" smtClean="0"/>
              <a:t> </a:t>
            </a:r>
            <a:r>
              <a:rPr lang="en-US" sz="2800" b="1" dirty="0" smtClean="0"/>
              <a:t>STEM</a:t>
            </a:r>
            <a:r>
              <a:rPr lang="en-US" sz="2800" dirty="0" smtClean="0"/>
              <a:t> </a:t>
            </a:r>
            <a:r>
              <a:rPr lang="en-US" sz="2800" b="1" dirty="0" smtClean="0"/>
              <a:t>WEEVIL</a:t>
            </a:r>
            <a:br>
              <a:rPr lang="en-US" sz="2800" b="1" dirty="0" smtClean="0"/>
            </a:br>
            <a:r>
              <a:rPr lang="en-US" sz="2800" dirty="0" smtClean="0"/>
              <a:t> </a:t>
            </a:r>
            <a:r>
              <a:rPr lang="en-US" sz="2800" i="1" dirty="0" err="1" smtClean="0"/>
              <a:t>Alcidodes</a:t>
            </a:r>
            <a:r>
              <a:rPr lang="en-US" sz="2800" dirty="0" smtClean="0"/>
              <a:t> </a:t>
            </a:r>
            <a:r>
              <a:rPr lang="en-US" sz="2800" i="1" dirty="0" err="1" smtClean="0"/>
              <a:t>affaber</a:t>
            </a:r>
            <a:r>
              <a:rPr lang="en-US" sz="2800" i="1" dirty="0" smtClean="0"/>
              <a:t/>
            </a:r>
            <a:br>
              <a:rPr lang="en-US" sz="2800" i="1" dirty="0" smtClean="0"/>
            </a:br>
            <a:r>
              <a:rPr lang="en-US" sz="2800" dirty="0" smtClean="0"/>
              <a:t> </a:t>
            </a:r>
            <a:r>
              <a:rPr lang="en-US" sz="2800" dirty="0" err="1" smtClean="0"/>
              <a:t>Curculionidae</a:t>
            </a:r>
            <a:r>
              <a:rPr lang="en-US" sz="2800" dirty="0" smtClean="0"/>
              <a:t>: </a:t>
            </a:r>
            <a:r>
              <a:rPr lang="en-US" sz="2800" dirty="0" err="1" smtClean="0"/>
              <a:t>Coleoptera</a:t>
            </a:r>
            <a:r>
              <a:rPr lang="en-IN" sz="2800" dirty="0" smtClean="0"/>
              <a:t/>
            </a:r>
            <a:br>
              <a:rPr lang="en-IN" sz="2800" dirty="0" smtClean="0"/>
            </a:b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 smtClean="0"/>
              <a:t> This insect is a common pest on </a:t>
            </a:r>
            <a:r>
              <a:rPr lang="en-US" sz="2400" dirty="0" err="1" smtClean="0"/>
              <a:t>malvaceous</a:t>
            </a:r>
            <a:r>
              <a:rPr lang="en-US" sz="2400" dirty="0" smtClean="0"/>
              <a:t> plants in India infesting </a:t>
            </a:r>
            <a:r>
              <a:rPr lang="en-US" sz="2400" dirty="0" err="1" smtClean="0"/>
              <a:t>bhendi,gogu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Bombax</a:t>
            </a:r>
            <a:r>
              <a:rPr lang="en-US" sz="2400" dirty="0" smtClean="0"/>
              <a:t> </a:t>
            </a:r>
            <a:r>
              <a:rPr lang="en-US" sz="2400" i="1" dirty="0" err="1" smtClean="0"/>
              <a:t>malabaricum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Althae</a:t>
            </a:r>
            <a:r>
              <a:rPr lang="en-US" sz="2400" dirty="0" smtClean="0"/>
              <a:t> </a:t>
            </a:r>
            <a:r>
              <a:rPr lang="en-US" sz="2400" i="1" dirty="0" err="1" smtClean="0"/>
              <a:t>rosea</a:t>
            </a:r>
            <a:r>
              <a:rPr lang="en-US" sz="2400" dirty="0" smtClean="0"/>
              <a:t> </a:t>
            </a:r>
            <a:r>
              <a:rPr lang="en-US" sz="2400" i="1" dirty="0" smtClean="0"/>
              <a:t>and</a:t>
            </a:r>
            <a:r>
              <a:rPr lang="en-US" sz="2400" dirty="0" smtClean="0"/>
              <a:t> </a:t>
            </a:r>
            <a:r>
              <a:rPr lang="en-US" sz="2400" i="1" dirty="0" err="1" smtClean="0"/>
              <a:t>Ficus</a:t>
            </a:r>
            <a:r>
              <a:rPr lang="en-US" sz="2400" dirty="0" smtClean="0"/>
              <a:t> </a:t>
            </a:r>
            <a:r>
              <a:rPr lang="en-US" sz="2400" i="1" dirty="0" err="1" smtClean="0"/>
              <a:t>bengalensis</a:t>
            </a:r>
            <a:r>
              <a:rPr lang="en-US" sz="2400" dirty="0" smtClean="0"/>
              <a:t> </a:t>
            </a:r>
            <a:r>
              <a:rPr lang="en-US" sz="2400" i="1" dirty="0" smtClean="0"/>
              <a:t>etc.</a:t>
            </a:r>
            <a:r>
              <a:rPr lang="en-US" sz="2400" dirty="0" smtClean="0"/>
              <a:t> </a:t>
            </a:r>
          </a:p>
          <a:p>
            <a:pPr algn="just"/>
            <a:r>
              <a:rPr lang="en-US" sz="2400" dirty="0" smtClean="0"/>
              <a:t>The adult feed on leaf buds, </a:t>
            </a:r>
            <a:r>
              <a:rPr lang="en-US" sz="2400" dirty="0" err="1" smtClean="0"/>
              <a:t>petiols</a:t>
            </a:r>
            <a:r>
              <a:rPr lang="en-US" sz="2400" dirty="0" smtClean="0"/>
              <a:t> and tender terminal portion. However, serious damage is caused only by the grubs boring into stem and petioles and causing gall like swellings.</a:t>
            </a:r>
          </a:p>
          <a:p>
            <a:pPr algn="just"/>
            <a:r>
              <a:rPr lang="en-US" sz="2400" dirty="0" smtClean="0"/>
              <a:t> </a:t>
            </a:r>
            <a:r>
              <a:rPr lang="en-US" sz="2400" dirty="0" err="1" smtClean="0"/>
              <a:t>Frass</a:t>
            </a:r>
            <a:r>
              <a:rPr lang="en-US" sz="2400" dirty="0" smtClean="0"/>
              <a:t> is found through holes made on stems. The infested plant gets stunted. Their flowers and fruiting get retarded considerably.</a:t>
            </a:r>
          </a:p>
          <a:p>
            <a:pPr algn="just"/>
            <a:r>
              <a:rPr lang="en-US" sz="2400" dirty="0" smtClean="0"/>
              <a:t> A single plant may harbor as many as 12 grubs. This pest is active from September-December.</a:t>
            </a:r>
            <a:endParaRPr lang="en-IN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47800"/>
          </a:xfrm>
        </p:spPr>
        <p:txBody>
          <a:bodyPr>
            <a:normAutofit/>
          </a:bodyPr>
          <a:lstStyle/>
          <a:p>
            <a:pPr algn="just"/>
            <a:endParaRPr lang="en-IN" sz="2400" dirty="0" smtClean="0"/>
          </a:p>
          <a:p>
            <a:pPr algn="just"/>
            <a:r>
              <a:rPr lang="en-US" sz="2400" dirty="0" smtClean="0"/>
              <a:t>The grubs are </a:t>
            </a:r>
            <a:r>
              <a:rPr lang="en-US" sz="2400" dirty="0" err="1" smtClean="0"/>
              <a:t>parasitised</a:t>
            </a:r>
            <a:r>
              <a:rPr lang="en-US" sz="2400" dirty="0" smtClean="0"/>
              <a:t> by </a:t>
            </a:r>
            <a:r>
              <a:rPr lang="en-US" sz="2400" i="1" dirty="0" err="1" smtClean="0"/>
              <a:t>Aphrastofracon</a:t>
            </a:r>
            <a:r>
              <a:rPr lang="en-US" sz="2400" dirty="0" smtClean="0"/>
              <a:t> </a:t>
            </a:r>
            <a:r>
              <a:rPr lang="en-US" sz="2400" i="1" dirty="0" err="1" smtClean="0"/>
              <a:t>alcidophagus</a:t>
            </a:r>
            <a:r>
              <a:rPr lang="en-US" sz="2400" dirty="0" smtClean="0"/>
              <a:t> (</a:t>
            </a:r>
            <a:r>
              <a:rPr lang="en-US" sz="2400" dirty="0" err="1" smtClean="0"/>
              <a:t>Braconidae</a:t>
            </a:r>
            <a:r>
              <a:rPr lang="en-US" sz="2400" dirty="0" smtClean="0"/>
              <a:t>) and </a:t>
            </a:r>
            <a:r>
              <a:rPr lang="en-US" sz="2400" i="1" dirty="0" err="1" smtClean="0"/>
              <a:t>Zoridescopus</a:t>
            </a:r>
            <a:r>
              <a:rPr lang="en-US" sz="2400" dirty="0" smtClean="0"/>
              <a:t> </a:t>
            </a:r>
            <a:r>
              <a:rPr lang="en-US" sz="2400" dirty="0" err="1" smtClean="0"/>
              <a:t>spp</a:t>
            </a:r>
            <a:r>
              <a:rPr lang="en-US" sz="2400" dirty="0" smtClean="0"/>
              <a:t> (</a:t>
            </a:r>
            <a:r>
              <a:rPr lang="en-US" sz="2400" dirty="0" err="1" smtClean="0"/>
              <a:t>Ichneumonid</a:t>
            </a:r>
            <a:r>
              <a:rPr lang="en-US" sz="2400" dirty="0" smtClean="0"/>
              <a:t>).</a:t>
            </a:r>
            <a:endParaRPr lang="en-US" sz="2400" dirty="0" smtClean="0"/>
          </a:p>
        </p:txBody>
      </p:sp>
      <p:pic>
        <p:nvPicPr>
          <p:cNvPr id="3074" name="Picture 2" descr="D:\all imps\pests of crops\citrus\Brachysomus_tenuicollis_male_habitus_honla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3127073" y="2587927"/>
            <a:ext cx="2508854" cy="403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 </a:t>
            </a:r>
            <a:r>
              <a:rPr lang="en-IN" sz="2800" dirty="0" smtClean="0"/>
              <a:t/>
            </a:r>
            <a:br>
              <a:rPr lang="en-IN" sz="2800" dirty="0" smtClean="0"/>
            </a:br>
            <a:r>
              <a:rPr lang="en-US" sz="2800" b="1" dirty="0" smtClean="0"/>
              <a:t>MEALY</a:t>
            </a:r>
            <a:r>
              <a:rPr lang="en-US" sz="2800" dirty="0" smtClean="0"/>
              <a:t> </a:t>
            </a:r>
            <a:r>
              <a:rPr lang="en-US" sz="2800" b="1" dirty="0" smtClean="0"/>
              <a:t>BUG</a:t>
            </a:r>
            <a:br>
              <a:rPr lang="en-US" sz="2800" b="1" dirty="0" smtClean="0"/>
            </a:br>
            <a:r>
              <a:rPr lang="en-US" sz="2800" dirty="0" smtClean="0"/>
              <a:t> </a:t>
            </a:r>
            <a:r>
              <a:rPr lang="en-US" sz="2800" i="1" dirty="0" err="1" smtClean="0"/>
              <a:t>Meconellicoccus</a:t>
            </a:r>
            <a:r>
              <a:rPr lang="en-US" sz="2800" dirty="0" smtClean="0"/>
              <a:t> </a:t>
            </a:r>
            <a:r>
              <a:rPr lang="en-US" sz="2800" i="1" dirty="0" err="1" smtClean="0"/>
              <a:t>hirsutus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err="1" smtClean="0"/>
              <a:t>Pseudococcidae</a:t>
            </a:r>
            <a:r>
              <a:rPr lang="en-US" sz="2800" dirty="0" smtClean="0"/>
              <a:t>: </a:t>
            </a:r>
            <a:r>
              <a:rPr lang="en-US" sz="2800" dirty="0" err="1" smtClean="0"/>
              <a:t>Hemiptera</a:t>
            </a:r>
            <a:r>
              <a:rPr lang="en-IN" sz="2800" dirty="0" smtClean="0"/>
              <a:t/>
            </a:r>
            <a:br>
              <a:rPr lang="en-IN" sz="2800" dirty="0" smtClean="0"/>
            </a:b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 smtClean="0"/>
              <a:t>Besides </a:t>
            </a:r>
            <a:r>
              <a:rPr lang="en-US" sz="2400" dirty="0" err="1" smtClean="0"/>
              <a:t>mesta</a:t>
            </a:r>
            <a:r>
              <a:rPr lang="en-US" sz="2400" dirty="0" smtClean="0"/>
              <a:t>, it also attacks jute, grapevine and guava.</a:t>
            </a:r>
          </a:p>
          <a:p>
            <a:pPr algn="just"/>
            <a:r>
              <a:rPr lang="en-US" sz="2400" dirty="0" smtClean="0"/>
              <a:t> Sac-like pink </a:t>
            </a:r>
            <a:r>
              <a:rPr lang="en-US" sz="2400" dirty="0" err="1" smtClean="0"/>
              <a:t>coloured</a:t>
            </a:r>
            <a:r>
              <a:rPr lang="en-IN" sz="2400" dirty="0" smtClean="0"/>
              <a:t> </a:t>
            </a:r>
            <a:r>
              <a:rPr lang="en-US" sz="2400" dirty="0" smtClean="0"/>
              <a:t>females are covered by milky white waxy coating. </a:t>
            </a:r>
          </a:p>
          <a:p>
            <a:pPr algn="just"/>
            <a:r>
              <a:rPr lang="en-US" sz="2400" dirty="0" smtClean="0"/>
              <a:t>Eggs are laid in masses. </a:t>
            </a:r>
          </a:p>
          <a:p>
            <a:pPr algn="just"/>
            <a:r>
              <a:rPr lang="en-US" sz="2400" dirty="0" smtClean="0"/>
              <a:t>Upon</a:t>
            </a:r>
            <a:r>
              <a:rPr lang="en-IN" sz="2400" dirty="0" smtClean="0"/>
              <a:t> </a:t>
            </a:r>
            <a:r>
              <a:rPr lang="en-US" sz="2400" dirty="0" smtClean="0"/>
              <a:t>hatching, crawlers move to succulent parts and suck sap resulting in symptoms like swelling on stem, shortened internodes, bunchy top formation as secondary branches arise. </a:t>
            </a:r>
          </a:p>
          <a:p>
            <a:pPr algn="just"/>
            <a:r>
              <a:rPr lang="en-US" sz="2400" dirty="0" smtClean="0"/>
              <a:t>If growing tips are infested vertical growth is suppressed. </a:t>
            </a:r>
            <a:r>
              <a:rPr lang="en-US" sz="2400" dirty="0" err="1" smtClean="0"/>
              <a:t>Fibre</a:t>
            </a:r>
            <a:r>
              <a:rPr lang="en-US" sz="2400" dirty="0" smtClean="0"/>
              <a:t> snaps at point of infestation during retting.</a:t>
            </a:r>
            <a:endParaRPr lang="en-IN" sz="2400" dirty="0" smtClean="0"/>
          </a:p>
          <a:p>
            <a:pPr algn="just"/>
            <a:endParaRPr lang="en-IN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Release of </a:t>
            </a:r>
            <a:r>
              <a:rPr lang="en-US" sz="2400" i="1" dirty="0" err="1" smtClean="0"/>
              <a:t>Cryptolaemus</a:t>
            </a:r>
            <a:r>
              <a:rPr lang="en-US" sz="2400" dirty="0" smtClean="0"/>
              <a:t> </a:t>
            </a:r>
            <a:r>
              <a:rPr lang="en-US" sz="2400" i="1" dirty="0" err="1" smtClean="0"/>
              <a:t>montronzieri</a:t>
            </a:r>
            <a:r>
              <a:rPr lang="en-US" sz="2400" dirty="0" smtClean="0"/>
              <a:t> when peak infestation is noticed in sep-</a:t>
            </a:r>
            <a:r>
              <a:rPr lang="en-US" sz="2400" dirty="0" err="1" smtClean="0"/>
              <a:t>oct</a:t>
            </a:r>
            <a:r>
              <a:rPr lang="en-US" sz="2400" dirty="0" smtClean="0"/>
              <a:t> and foliar spraying with methyl </a:t>
            </a:r>
            <a:r>
              <a:rPr lang="en-US" sz="2400" dirty="0" err="1" smtClean="0"/>
              <a:t>demeton</a:t>
            </a:r>
            <a:r>
              <a:rPr lang="en-US" sz="2400" dirty="0" smtClean="0"/>
              <a:t> 2ml/l or </a:t>
            </a:r>
            <a:r>
              <a:rPr lang="en-US" sz="2400" dirty="0" err="1" smtClean="0"/>
              <a:t>dimethoate</a:t>
            </a:r>
            <a:r>
              <a:rPr lang="en-US" sz="2400" dirty="0" smtClean="0"/>
              <a:t> 1.5ml/l is effective.</a:t>
            </a:r>
            <a:endParaRPr lang="en-IN" sz="2400" dirty="0" smtClean="0"/>
          </a:p>
          <a:p>
            <a:pPr algn="just"/>
            <a:endParaRPr lang="en-IN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LEAFHOPPERS</a:t>
            </a:r>
            <a:endParaRPr lang="en-IN" u="sng" dirty="0" smtClean="0"/>
          </a:p>
          <a:p>
            <a:r>
              <a:rPr lang="en-US" i="1" u="sng" dirty="0" err="1" smtClean="0"/>
              <a:t>Amrasca</a:t>
            </a:r>
            <a:r>
              <a:rPr lang="en-US" u="sng" dirty="0" smtClean="0"/>
              <a:t> </a:t>
            </a:r>
            <a:r>
              <a:rPr lang="en-US" i="1" u="sng" dirty="0" err="1" smtClean="0"/>
              <a:t>biguttula</a:t>
            </a:r>
            <a:r>
              <a:rPr lang="en-US" u="sng" dirty="0" smtClean="0"/>
              <a:t> </a:t>
            </a:r>
            <a:r>
              <a:rPr lang="en-US" i="1" u="sng" dirty="0" err="1" smtClean="0"/>
              <a:t>biguttula</a:t>
            </a:r>
            <a:endParaRPr lang="en-US" i="1" u="sng" dirty="0" smtClean="0"/>
          </a:p>
          <a:p>
            <a:r>
              <a:rPr lang="en-US" u="sng" dirty="0" smtClean="0"/>
              <a:t> </a:t>
            </a:r>
            <a:r>
              <a:rPr lang="en-US" u="sng" dirty="0" err="1" smtClean="0"/>
              <a:t>Cicadellidae</a:t>
            </a:r>
            <a:r>
              <a:rPr lang="en-US" u="sng" dirty="0" smtClean="0"/>
              <a:t>: </a:t>
            </a:r>
            <a:r>
              <a:rPr lang="en-US" u="sng" dirty="0" err="1" smtClean="0"/>
              <a:t>Hemiptera</a:t>
            </a:r>
            <a:endParaRPr lang="en-IN" u="sng" dirty="0" smtClean="0"/>
          </a:p>
          <a:p>
            <a:endParaRPr lang="en-IN" u="sng" dirty="0" smtClean="0"/>
          </a:p>
          <a:p>
            <a:r>
              <a:rPr lang="en-US" b="1" u="sng" dirty="0" smtClean="0"/>
              <a:t>APHID</a:t>
            </a:r>
            <a:endParaRPr lang="en-IN" u="sng" dirty="0" smtClean="0"/>
          </a:p>
          <a:p>
            <a:r>
              <a:rPr lang="en-US" i="1" u="sng" dirty="0" smtClean="0"/>
              <a:t>Aphis</a:t>
            </a:r>
            <a:r>
              <a:rPr lang="en-US" u="sng" dirty="0" smtClean="0"/>
              <a:t> </a:t>
            </a:r>
            <a:r>
              <a:rPr lang="en-US" i="1" u="sng" dirty="0" err="1" smtClean="0"/>
              <a:t>gossypii</a:t>
            </a:r>
            <a:endParaRPr lang="en-US" i="1" u="sng" dirty="0" smtClean="0"/>
          </a:p>
          <a:p>
            <a:r>
              <a:rPr lang="en-US" u="sng" dirty="0" smtClean="0"/>
              <a:t> </a:t>
            </a:r>
            <a:r>
              <a:rPr lang="en-US" u="sng" dirty="0" err="1" smtClean="0"/>
              <a:t>Aphididae</a:t>
            </a:r>
            <a:r>
              <a:rPr lang="en-US" u="sng" dirty="0" smtClean="0"/>
              <a:t>: </a:t>
            </a:r>
            <a:r>
              <a:rPr lang="en-US" u="sng" dirty="0" err="1" smtClean="0"/>
              <a:t>Hemiptera</a:t>
            </a:r>
            <a:endParaRPr lang="en-IN" u="sng" dirty="0" smtClean="0"/>
          </a:p>
          <a:p>
            <a:endParaRPr lang="en-IN" sz="2800" u="sn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259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  MESTA HAIRY CATERPILLAR  Euproctis scintillans  Lymantriidae: Lepidoptera </vt:lpstr>
      <vt:lpstr>Slide 2</vt:lpstr>
      <vt:lpstr>Slide 3</vt:lpstr>
      <vt:lpstr>Slide 4</vt:lpstr>
      <vt:lpstr>  MESTA STEM WEEVIL  Alcidodes affaber  Curculionidae: Coleoptera </vt:lpstr>
      <vt:lpstr>Slide 6</vt:lpstr>
      <vt:lpstr>  MEALY BUG  Meconellicoccus hirsutus  Pseudococcidae: Hemiptera 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MESTA HAIRY CATERPILLAR  Euproctis scintillans  Lymantriidae: Lepidoptera </dc:title>
  <dc:creator>Govardhan naidu</dc:creator>
  <cp:lastModifiedBy>Administrator</cp:lastModifiedBy>
  <cp:revision>3</cp:revision>
  <dcterms:created xsi:type="dcterms:W3CDTF">2006-08-16T00:00:00Z</dcterms:created>
  <dcterms:modified xsi:type="dcterms:W3CDTF">2015-09-26T04:42:12Z</dcterms:modified>
</cp:coreProperties>
</file>