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311" r:id="rId3"/>
    <p:sldId id="259" r:id="rId4"/>
    <p:sldId id="257" r:id="rId5"/>
    <p:sldId id="313" r:id="rId6"/>
    <p:sldId id="309" r:id="rId7"/>
    <p:sldId id="310" r:id="rId8"/>
    <p:sldId id="263" r:id="rId9"/>
    <p:sldId id="278" r:id="rId10"/>
    <p:sldId id="308" r:id="rId11"/>
    <p:sldId id="264" r:id="rId12"/>
    <p:sldId id="265" r:id="rId13"/>
    <p:sldId id="266" r:id="rId14"/>
    <p:sldId id="268" r:id="rId15"/>
    <p:sldId id="279" r:id="rId16"/>
    <p:sldId id="269" r:id="rId17"/>
    <p:sldId id="307" r:id="rId18"/>
    <p:sldId id="270" r:id="rId19"/>
    <p:sldId id="271" r:id="rId20"/>
    <p:sldId id="272" r:id="rId21"/>
    <p:sldId id="273" r:id="rId22"/>
    <p:sldId id="274" r:id="rId23"/>
    <p:sldId id="275" r:id="rId24"/>
    <p:sldId id="276" r:id="rId25"/>
    <p:sldId id="305" r:id="rId26"/>
    <p:sldId id="306" r:id="rId27"/>
    <p:sldId id="281" r:id="rId28"/>
    <p:sldId id="282" r:id="rId29"/>
    <p:sldId id="283" r:id="rId30"/>
    <p:sldId id="284" r:id="rId31"/>
    <p:sldId id="286" r:id="rId32"/>
    <p:sldId id="287" r:id="rId33"/>
    <p:sldId id="288" r:id="rId34"/>
    <p:sldId id="289" r:id="rId35"/>
    <p:sldId id="290" r:id="rId36"/>
    <p:sldId id="291" r:id="rId37"/>
    <p:sldId id="314" r:id="rId38"/>
    <p:sldId id="315" r:id="rId39"/>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CC"/>
    <a:srgbClr val="6699FF"/>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sorterViewPr>
    <p:cViewPr>
      <p:scale>
        <a:sx n="87" d="100"/>
        <a:sy n="87" d="100"/>
      </p:scale>
      <p:origin x="0" y="94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C793B-3BB3-42F5-8055-9A4C58D94F3E}"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IN"/>
        </a:p>
      </dgm:t>
    </dgm:pt>
    <dgm:pt modelId="{0F2D3AB1-E4A4-4E82-9D6D-25F498194BB9}">
      <dgm:prSet phldrT="[Text]" custT="1"/>
      <dgm:spPr>
        <a:solidFill>
          <a:srgbClr val="006600"/>
        </a:solidFill>
      </dgm:spPr>
      <dgm:t>
        <a:bodyPr/>
        <a:lstStyle/>
        <a:p>
          <a:r>
            <a:rPr lang="en-US" sz="2000" b="1" dirty="0" smtClean="0">
              <a:solidFill>
                <a:srgbClr val="FFFF00"/>
              </a:solidFill>
            </a:rPr>
            <a:t>Pharmacists</a:t>
          </a:r>
          <a:endParaRPr lang="en-IN" sz="2000" b="1" dirty="0">
            <a:solidFill>
              <a:srgbClr val="FFFF00"/>
            </a:solidFill>
          </a:endParaRPr>
        </a:p>
      </dgm:t>
    </dgm:pt>
    <dgm:pt modelId="{B442FF35-FA5F-4F38-90B5-8B559CA9634B}" type="parTrans" cxnId="{ED5286FF-A076-4EA4-A473-03C16EAD8F80}">
      <dgm:prSet/>
      <dgm:spPr/>
      <dgm:t>
        <a:bodyPr/>
        <a:lstStyle/>
        <a:p>
          <a:endParaRPr lang="en-IN"/>
        </a:p>
      </dgm:t>
    </dgm:pt>
    <dgm:pt modelId="{DA8B56F1-DD25-4010-9C0B-1077740B1A36}" type="sibTrans" cxnId="{ED5286FF-A076-4EA4-A473-03C16EAD8F80}">
      <dgm:prSet/>
      <dgm:spPr/>
      <dgm:t>
        <a:bodyPr/>
        <a:lstStyle/>
        <a:p>
          <a:endParaRPr lang="en-IN"/>
        </a:p>
      </dgm:t>
    </dgm:pt>
    <dgm:pt modelId="{5B635942-0023-4D48-ABF5-C8ED5272EFCF}">
      <dgm:prSet phldrT="[Text]"/>
      <dgm:spPr>
        <a:solidFill>
          <a:schemeClr val="accent2">
            <a:lumMod val="60000"/>
            <a:lumOff val="40000"/>
          </a:schemeClr>
        </a:solidFill>
      </dgm:spPr>
      <dgm:t>
        <a:bodyPr/>
        <a:lstStyle/>
        <a:p>
          <a:r>
            <a:rPr lang="en-US" dirty="0" smtClean="0">
              <a:solidFill>
                <a:srgbClr val="FFFF00"/>
              </a:solidFill>
            </a:rPr>
            <a:t>Physician</a:t>
          </a:r>
          <a:endParaRPr lang="en-IN" dirty="0">
            <a:solidFill>
              <a:srgbClr val="FFFF00"/>
            </a:solidFill>
          </a:endParaRPr>
        </a:p>
      </dgm:t>
    </dgm:pt>
    <dgm:pt modelId="{776D59EE-53DA-4056-800F-EADC84184FF6}" type="parTrans" cxnId="{EFBDAB79-7DCA-4847-A9F6-EAF65850651B}">
      <dgm:prSet/>
      <dgm:spPr/>
      <dgm:t>
        <a:bodyPr/>
        <a:lstStyle/>
        <a:p>
          <a:endParaRPr lang="en-IN"/>
        </a:p>
      </dgm:t>
    </dgm:pt>
    <dgm:pt modelId="{1BFCD50F-679F-464E-8A8A-627C9ACCECB7}" type="sibTrans" cxnId="{EFBDAB79-7DCA-4847-A9F6-EAF65850651B}">
      <dgm:prSet/>
      <dgm:spPr>
        <a:solidFill>
          <a:srgbClr val="0000CC"/>
        </a:solidFill>
      </dgm:spPr>
      <dgm:t>
        <a:bodyPr/>
        <a:lstStyle/>
        <a:p>
          <a:endParaRPr lang="en-IN"/>
        </a:p>
      </dgm:t>
    </dgm:pt>
    <dgm:pt modelId="{DDC8076F-89F0-4EF5-B056-371FA1092B50}">
      <dgm:prSet phldrT="[Text]" custT="1"/>
      <dgm:spPr>
        <a:solidFill>
          <a:srgbClr val="6699FF"/>
        </a:solidFill>
      </dgm:spPr>
      <dgm:t>
        <a:bodyPr/>
        <a:lstStyle/>
        <a:p>
          <a:r>
            <a:rPr lang="en-US" sz="2400" dirty="0" smtClean="0">
              <a:solidFill>
                <a:srgbClr val="FFFF00"/>
              </a:solidFill>
            </a:rPr>
            <a:t>Other healthcare  </a:t>
          </a:r>
          <a:endParaRPr lang="en-IN" sz="2400" dirty="0">
            <a:solidFill>
              <a:srgbClr val="FFFF00"/>
            </a:solidFill>
          </a:endParaRPr>
        </a:p>
      </dgm:t>
    </dgm:pt>
    <dgm:pt modelId="{4785F2A0-CF29-40D3-9FB2-F284C225064C}" type="parTrans" cxnId="{D4307798-EAFB-405E-A416-E8F8EC0F796C}">
      <dgm:prSet/>
      <dgm:spPr/>
      <dgm:t>
        <a:bodyPr/>
        <a:lstStyle/>
        <a:p>
          <a:endParaRPr lang="en-IN"/>
        </a:p>
      </dgm:t>
    </dgm:pt>
    <dgm:pt modelId="{3CB4CFE8-83D8-4107-B568-CC9397EB217C}" type="sibTrans" cxnId="{D4307798-EAFB-405E-A416-E8F8EC0F796C}">
      <dgm:prSet/>
      <dgm:spPr>
        <a:solidFill>
          <a:srgbClr val="0000CC"/>
        </a:solidFill>
      </dgm:spPr>
      <dgm:t>
        <a:bodyPr/>
        <a:lstStyle/>
        <a:p>
          <a:endParaRPr lang="en-IN"/>
        </a:p>
      </dgm:t>
    </dgm:pt>
    <dgm:pt modelId="{3839D53B-E762-481B-A26F-94CE53176A88}">
      <dgm:prSet phldrT="[Text]"/>
      <dgm:spPr>
        <a:solidFill>
          <a:srgbClr val="FF0000"/>
        </a:solidFill>
      </dgm:spPr>
      <dgm:t>
        <a:bodyPr/>
        <a:lstStyle/>
        <a:p>
          <a:r>
            <a:rPr lang="en-US" dirty="0" smtClean="0">
              <a:solidFill>
                <a:srgbClr val="FFFF00"/>
              </a:solidFill>
            </a:rPr>
            <a:t>Nurses</a:t>
          </a:r>
          <a:endParaRPr lang="en-IN" dirty="0">
            <a:solidFill>
              <a:srgbClr val="FFFF00"/>
            </a:solidFill>
          </a:endParaRPr>
        </a:p>
      </dgm:t>
    </dgm:pt>
    <dgm:pt modelId="{5BC60B59-9B8B-4861-864B-D59CC4E9C207}" type="parTrans" cxnId="{4F4E2151-D106-4D8B-B139-0F44743599C6}">
      <dgm:prSet/>
      <dgm:spPr/>
      <dgm:t>
        <a:bodyPr/>
        <a:lstStyle/>
        <a:p>
          <a:endParaRPr lang="en-IN"/>
        </a:p>
      </dgm:t>
    </dgm:pt>
    <dgm:pt modelId="{78EFE81F-CE6F-4982-968D-CD9B4D6618CF}" type="sibTrans" cxnId="{4F4E2151-D106-4D8B-B139-0F44743599C6}">
      <dgm:prSet/>
      <dgm:spPr>
        <a:solidFill>
          <a:srgbClr val="0000CC"/>
        </a:solidFill>
      </dgm:spPr>
      <dgm:t>
        <a:bodyPr/>
        <a:lstStyle/>
        <a:p>
          <a:endParaRPr lang="en-IN"/>
        </a:p>
      </dgm:t>
    </dgm:pt>
    <dgm:pt modelId="{F2F83BD6-16F4-436E-AF46-BF94ABD625B4}">
      <dgm:prSet/>
      <dgm:spPr>
        <a:solidFill>
          <a:srgbClr val="CC00CC"/>
        </a:solidFill>
      </dgm:spPr>
      <dgm:t>
        <a:bodyPr/>
        <a:lstStyle/>
        <a:p>
          <a:r>
            <a:rPr lang="en-US" dirty="0" smtClean="0">
              <a:solidFill>
                <a:srgbClr val="FFFF00"/>
              </a:solidFill>
            </a:rPr>
            <a:t>Consumer</a:t>
          </a:r>
          <a:endParaRPr lang="en-IN" dirty="0">
            <a:solidFill>
              <a:srgbClr val="FFFF00"/>
            </a:solidFill>
          </a:endParaRPr>
        </a:p>
      </dgm:t>
    </dgm:pt>
    <dgm:pt modelId="{03C26BCC-D2B1-4573-B5A9-409AAD53EB2B}" type="parTrans" cxnId="{3F9382B9-FB00-4599-BD0B-CC5387FE01FE}">
      <dgm:prSet/>
      <dgm:spPr/>
      <dgm:t>
        <a:bodyPr/>
        <a:lstStyle/>
        <a:p>
          <a:endParaRPr lang="en-IN"/>
        </a:p>
      </dgm:t>
    </dgm:pt>
    <dgm:pt modelId="{CEFECEF0-C3AA-48CE-B4D2-36C3903AF2B8}" type="sibTrans" cxnId="{3F9382B9-FB00-4599-BD0B-CC5387FE01FE}">
      <dgm:prSet/>
      <dgm:spPr>
        <a:solidFill>
          <a:srgbClr val="0000CC"/>
        </a:solidFill>
      </dgm:spPr>
      <dgm:t>
        <a:bodyPr/>
        <a:lstStyle/>
        <a:p>
          <a:endParaRPr lang="en-IN"/>
        </a:p>
      </dgm:t>
    </dgm:pt>
    <dgm:pt modelId="{1FB92701-E424-4793-A3A5-715513A62197}" type="pres">
      <dgm:prSet presAssocID="{AB5C793B-3BB3-42F5-8055-9A4C58D94F3E}" presName="Name0" presStyleCnt="0">
        <dgm:presLayoutVars>
          <dgm:chMax val="1"/>
          <dgm:dir/>
          <dgm:animLvl val="ctr"/>
          <dgm:resizeHandles val="exact"/>
        </dgm:presLayoutVars>
      </dgm:prSet>
      <dgm:spPr/>
      <dgm:t>
        <a:bodyPr/>
        <a:lstStyle/>
        <a:p>
          <a:endParaRPr lang="en-IN"/>
        </a:p>
      </dgm:t>
    </dgm:pt>
    <dgm:pt modelId="{B6DAE5EA-8EFD-4CC4-BA20-68A7688B972F}" type="pres">
      <dgm:prSet presAssocID="{0F2D3AB1-E4A4-4E82-9D6D-25F498194BB9}" presName="centerShape" presStyleLbl="node0" presStyleIdx="0" presStyleCnt="1" custScaleX="117705" custLinFactNeighborX="-2539" custLinFactNeighborY="-1135"/>
      <dgm:spPr/>
      <dgm:t>
        <a:bodyPr/>
        <a:lstStyle/>
        <a:p>
          <a:endParaRPr lang="en-IN"/>
        </a:p>
      </dgm:t>
    </dgm:pt>
    <dgm:pt modelId="{BF9F6811-DA7A-4F16-8446-7C777F39F5E8}" type="pres">
      <dgm:prSet presAssocID="{5B635942-0023-4D48-ABF5-C8ED5272EFCF}" presName="node" presStyleLbl="node1" presStyleIdx="0" presStyleCnt="4" custScaleX="144876">
        <dgm:presLayoutVars>
          <dgm:bulletEnabled val="1"/>
        </dgm:presLayoutVars>
      </dgm:prSet>
      <dgm:spPr/>
      <dgm:t>
        <a:bodyPr/>
        <a:lstStyle/>
        <a:p>
          <a:endParaRPr lang="en-IN"/>
        </a:p>
      </dgm:t>
    </dgm:pt>
    <dgm:pt modelId="{BE57DE86-922D-47F4-A9A0-14D9B7B4A145}" type="pres">
      <dgm:prSet presAssocID="{5B635942-0023-4D48-ABF5-C8ED5272EFCF}" presName="dummy" presStyleCnt="0"/>
      <dgm:spPr/>
    </dgm:pt>
    <dgm:pt modelId="{6B89D847-E686-4E18-B9EC-3758BEA8FC13}" type="pres">
      <dgm:prSet presAssocID="{1BFCD50F-679F-464E-8A8A-627C9ACCECB7}" presName="sibTrans" presStyleLbl="sibTrans2D1" presStyleIdx="0" presStyleCnt="4"/>
      <dgm:spPr/>
      <dgm:t>
        <a:bodyPr/>
        <a:lstStyle/>
        <a:p>
          <a:endParaRPr lang="en-IN"/>
        </a:p>
      </dgm:t>
    </dgm:pt>
    <dgm:pt modelId="{2198130E-2CE0-4900-A7CC-6A44EBA34030}" type="pres">
      <dgm:prSet presAssocID="{DDC8076F-89F0-4EF5-B056-371FA1092B50}" presName="node" presStyleLbl="node1" presStyleIdx="1" presStyleCnt="4" custScaleX="145506">
        <dgm:presLayoutVars>
          <dgm:bulletEnabled val="1"/>
        </dgm:presLayoutVars>
      </dgm:prSet>
      <dgm:spPr/>
      <dgm:t>
        <a:bodyPr/>
        <a:lstStyle/>
        <a:p>
          <a:endParaRPr lang="en-IN"/>
        </a:p>
      </dgm:t>
    </dgm:pt>
    <dgm:pt modelId="{F6448D49-5189-42A6-A533-2EF4ADC67D02}" type="pres">
      <dgm:prSet presAssocID="{DDC8076F-89F0-4EF5-B056-371FA1092B50}" presName="dummy" presStyleCnt="0"/>
      <dgm:spPr/>
    </dgm:pt>
    <dgm:pt modelId="{45B5BF48-E916-4C7D-B3A1-F641C8975C6B}" type="pres">
      <dgm:prSet presAssocID="{3CB4CFE8-83D8-4107-B568-CC9397EB217C}" presName="sibTrans" presStyleLbl="sibTrans2D1" presStyleIdx="1" presStyleCnt="4"/>
      <dgm:spPr/>
      <dgm:t>
        <a:bodyPr/>
        <a:lstStyle/>
        <a:p>
          <a:endParaRPr lang="en-IN"/>
        </a:p>
      </dgm:t>
    </dgm:pt>
    <dgm:pt modelId="{60679E1A-D2C7-4BBB-AA7E-172C8E9CD5E2}" type="pres">
      <dgm:prSet presAssocID="{F2F83BD6-16F4-436E-AF46-BF94ABD625B4}" presName="node" presStyleLbl="node1" presStyleIdx="2" presStyleCnt="4" custScaleX="153992">
        <dgm:presLayoutVars>
          <dgm:bulletEnabled val="1"/>
        </dgm:presLayoutVars>
      </dgm:prSet>
      <dgm:spPr/>
      <dgm:t>
        <a:bodyPr/>
        <a:lstStyle/>
        <a:p>
          <a:endParaRPr lang="en-IN"/>
        </a:p>
      </dgm:t>
    </dgm:pt>
    <dgm:pt modelId="{5A32D2F8-9EE1-4F9F-93DA-7DD18AB6D7D1}" type="pres">
      <dgm:prSet presAssocID="{F2F83BD6-16F4-436E-AF46-BF94ABD625B4}" presName="dummy" presStyleCnt="0"/>
      <dgm:spPr/>
    </dgm:pt>
    <dgm:pt modelId="{7DC3CF3C-7372-4430-B496-9D7F5AC90067}" type="pres">
      <dgm:prSet presAssocID="{CEFECEF0-C3AA-48CE-B4D2-36C3903AF2B8}" presName="sibTrans" presStyleLbl="sibTrans2D1" presStyleIdx="2" presStyleCnt="4"/>
      <dgm:spPr/>
      <dgm:t>
        <a:bodyPr/>
        <a:lstStyle/>
        <a:p>
          <a:endParaRPr lang="en-IN"/>
        </a:p>
      </dgm:t>
    </dgm:pt>
    <dgm:pt modelId="{DF7EBDE7-5ABF-4699-BE3C-E9B8A7536726}" type="pres">
      <dgm:prSet presAssocID="{3839D53B-E762-481B-A26F-94CE53176A88}" presName="node" presStyleLbl="node1" presStyleIdx="3" presStyleCnt="4" custScaleX="150550" custScaleY="100000" custRadScaleRad="112203" custRadScaleInc="4698">
        <dgm:presLayoutVars>
          <dgm:bulletEnabled val="1"/>
        </dgm:presLayoutVars>
      </dgm:prSet>
      <dgm:spPr/>
      <dgm:t>
        <a:bodyPr/>
        <a:lstStyle/>
        <a:p>
          <a:endParaRPr lang="en-IN"/>
        </a:p>
      </dgm:t>
    </dgm:pt>
    <dgm:pt modelId="{65E711BE-3D7A-4246-943E-8E7AB18DA749}" type="pres">
      <dgm:prSet presAssocID="{3839D53B-E762-481B-A26F-94CE53176A88}" presName="dummy" presStyleCnt="0"/>
      <dgm:spPr/>
    </dgm:pt>
    <dgm:pt modelId="{35569C9B-A38C-432E-86D8-0CACF1713DBE}" type="pres">
      <dgm:prSet presAssocID="{78EFE81F-CE6F-4982-968D-CD9B4D6618CF}" presName="sibTrans" presStyleLbl="sibTrans2D1" presStyleIdx="3" presStyleCnt="4"/>
      <dgm:spPr/>
      <dgm:t>
        <a:bodyPr/>
        <a:lstStyle/>
        <a:p>
          <a:endParaRPr lang="en-IN"/>
        </a:p>
      </dgm:t>
    </dgm:pt>
  </dgm:ptLst>
  <dgm:cxnLst>
    <dgm:cxn modelId="{D4307798-EAFB-405E-A416-E8F8EC0F796C}" srcId="{0F2D3AB1-E4A4-4E82-9D6D-25F498194BB9}" destId="{DDC8076F-89F0-4EF5-B056-371FA1092B50}" srcOrd="1" destOrd="0" parTransId="{4785F2A0-CF29-40D3-9FB2-F284C225064C}" sibTransId="{3CB4CFE8-83D8-4107-B568-CC9397EB217C}"/>
    <dgm:cxn modelId="{BBD89D2F-D09D-4294-AE5F-761752163519}" type="presOf" srcId="{F2F83BD6-16F4-436E-AF46-BF94ABD625B4}" destId="{60679E1A-D2C7-4BBB-AA7E-172C8E9CD5E2}" srcOrd="0" destOrd="0" presId="urn:microsoft.com/office/officeart/2005/8/layout/radial6"/>
    <dgm:cxn modelId="{3F9382B9-FB00-4599-BD0B-CC5387FE01FE}" srcId="{0F2D3AB1-E4A4-4E82-9D6D-25F498194BB9}" destId="{F2F83BD6-16F4-436E-AF46-BF94ABD625B4}" srcOrd="2" destOrd="0" parTransId="{03C26BCC-D2B1-4573-B5A9-409AAD53EB2B}" sibTransId="{CEFECEF0-C3AA-48CE-B4D2-36C3903AF2B8}"/>
    <dgm:cxn modelId="{88A5F441-D005-4153-BEFB-746F3EFACA2E}" type="presOf" srcId="{78EFE81F-CE6F-4982-968D-CD9B4D6618CF}" destId="{35569C9B-A38C-432E-86D8-0CACF1713DBE}" srcOrd="0" destOrd="0" presId="urn:microsoft.com/office/officeart/2005/8/layout/radial6"/>
    <dgm:cxn modelId="{ED5286FF-A076-4EA4-A473-03C16EAD8F80}" srcId="{AB5C793B-3BB3-42F5-8055-9A4C58D94F3E}" destId="{0F2D3AB1-E4A4-4E82-9D6D-25F498194BB9}" srcOrd="0" destOrd="0" parTransId="{B442FF35-FA5F-4F38-90B5-8B559CA9634B}" sibTransId="{DA8B56F1-DD25-4010-9C0B-1077740B1A36}"/>
    <dgm:cxn modelId="{F72A3375-0F7B-4ED5-AB7A-EAC42628938D}" type="presOf" srcId="{1BFCD50F-679F-464E-8A8A-627C9ACCECB7}" destId="{6B89D847-E686-4E18-B9EC-3758BEA8FC13}" srcOrd="0" destOrd="0" presId="urn:microsoft.com/office/officeart/2005/8/layout/radial6"/>
    <dgm:cxn modelId="{9A90EF9F-7EE1-49E4-9B65-C7D85F47C3D3}" type="presOf" srcId="{3CB4CFE8-83D8-4107-B568-CC9397EB217C}" destId="{45B5BF48-E916-4C7D-B3A1-F641C8975C6B}" srcOrd="0" destOrd="0" presId="urn:microsoft.com/office/officeart/2005/8/layout/radial6"/>
    <dgm:cxn modelId="{ACD4B5B6-5814-48FE-8830-0C6D63BDFB57}" type="presOf" srcId="{5B635942-0023-4D48-ABF5-C8ED5272EFCF}" destId="{BF9F6811-DA7A-4F16-8446-7C777F39F5E8}" srcOrd="0" destOrd="0" presId="urn:microsoft.com/office/officeart/2005/8/layout/radial6"/>
    <dgm:cxn modelId="{03BE7123-409B-4D5E-854E-F8852082F1F1}" type="presOf" srcId="{0F2D3AB1-E4A4-4E82-9D6D-25F498194BB9}" destId="{B6DAE5EA-8EFD-4CC4-BA20-68A7688B972F}" srcOrd="0" destOrd="0" presId="urn:microsoft.com/office/officeart/2005/8/layout/radial6"/>
    <dgm:cxn modelId="{A0BC8028-DC5B-4C8D-B335-4B49916970BF}" type="presOf" srcId="{DDC8076F-89F0-4EF5-B056-371FA1092B50}" destId="{2198130E-2CE0-4900-A7CC-6A44EBA34030}" srcOrd="0" destOrd="0" presId="urn:microsoft.com/office/officeart/2005/8/layout/radial6"/>
    <dgm:cxn modelId="{282AA3D2-8D2E-4F4E-B4AD-B0D3E9ED72D9}" type="presOf" srcId="{3839D53B-E762-481B-A26F-94CE53176A88}" destId="{DF7EBDE7-5ABF-4699-BE3C-E9B8A7536726}" srcOrd="0" destOrd="0" presId="urn:microsoft.com/office/officeart/2005/8/layout/radial6"/>
    <dgm:cxn modelId="{4F4E2151-D106-4D8B-B139-0F44743599C6}" srcId="{0F2D3AB1-E4A4-4E82-9D6D-25F498194BB9}" destId="{3839D53B-E762-481B-A26F-94CE53176A88}" srcOrd="3" destOrd="0" parTransId="{5BC60B59-9B8B-4861-864B-D59CC4E9C207}" sibTransId="{78EFE81F-CE6F-4982-968D-CD9B4D6618CF}"/>
    <dgm:cxn modelId="{D86B9229-B6DC-4A46-9456-DA0145AE944C}" type="presOf" srcId="{AB5C793B-3BB3-42F5-8055-9A4C58D94F3E}" destId="{1FB92701-E424-4793-A3A5-715513A62197}" srcOrd="0" destOrd="0" presId="urn:microsoft.com/office/officeart/2005/8/layout/radial6"/>
    <dgm:cxn modelId="{D6DFEF5C-0BB7-44EA-9154-0E9F7009A540}" type="presOf" srcId="{CEFECEF0-C3AA-48CE-B4D2-36C3903AF2B8}" destId="{7DC3CF3C-7372-4430-B496-9D7F5AC90067}" srcOrd="0" destOrd="0" presId="urn:microsoft.com/office/officeart/2005/8/layout/radial6"/>
    <dgm:cxn modelId="{EFBDAB79-7DCA-4847-A9F6-EAF65850651B}" srcId="{0F2D3AB1-E4A4-4E82-9D6D-25F498194BB9}" destId="{5B635942-0023-4D48-ABF5-C8ED5272EFCF}" srcOrd="0" destOrd="0" parTransId="{776D59EE-53DA-4056-800F-EADC84184FF6}" sibTransId="{1BFCD50F-679F-464E-8A8A-627C9ACCECB7}"/>
    <dgm:cxn modelId="{961CCB52-1E70-44CC-87D3-584F80F9FC4D}" type="presParOf" srcId="{1FB92701-E424-4793-A3A5-715513A62197}" destId="{B6DAE5EA-8EFD-4CC4-BA20-68A7688B972F}" srcOrd="0" destOrd="0" presId="urn:microsoft.com/office/officeart/2005/8/layout/radial6"/>
    <dgm:cxn modelId="{A69FE2A9-CB0F-4F2B-B04E-A67EF322CB1E}" type="presParOf" srcId="{1FB92701-E424-4793-A3A5-715513A62197}" destId="{BF9F6811-DA7A-4F16-8446-7C777F39F5E8}" srcOrd="1" destOrd="0" presId="urn:microsoft.com/office/officeart/2005/8/layout/radial6"/>
    <dgm:cxn modelId="{DE39B508-2F12-4644-8343-59A07F06A842}" type="presParOf" srcId="{1FB92701-E424-4793-A3A5-715513A62197}" destId="{BE57DE86-922D-47F4-A9A0-14D9B7B4A145}" srcOrd="2" destOrd="0" presId="urn:microsoft.com/office/officeart/2005/8/layout/radial6"/>
    <dgm:cxn modelId="{0B7F6233-A0B4-47EE-AC97-BDF47D33C137}" type="presParOf" srcId="{1FB92701-E424-4793-A3A5-715513A62197}" destId="{6B89D847-E686-4E18-B9EC-3758BEA8FC13}" srcOrd="3" destOrd="0" presId="urn:microsoft.com/office/officeart/2005/8/layout/radial6"/>
    <dgm:cxn modelId="{C0145548-895E-4306-8090-F343195809E0}" type="presParOf" srcId="{1FB92701-E424-4793-A3A5-715513A62197}" destId="{2198130E-2CE0-4900-A7CC-6A44EBA34030}" srcOrd="4" destOrd="0" presId="urn:microsoft.com/office/officeart/2005/8/layout/radial6"/>
    <dgm:cxn modelId="{D55D02BF-221A-4876-B982-26899D85FA5C}" type="presParOf" srcId="{1FB92701-E424-4793-A3A5-715513A62197}" destId="{F6448D49-5189-42A6-A533-2EF4ADC67D02}" srcOrd="5" destOrd="0" presId="urn:microsoft.com/office/officeart/2005/8/layout/radial6"/>
    <dgm:cxn modelId="{6BA24C19-A011-4A04-90D4-23E81594616A}" type="presParOf" srcId="{1FB92701-E424-4793-A3A5-715513A62197}" destId="{45B5BF48-E916-4C7D-B3A1-F641C8975C6B}" srcOrd="6" destOrd="0" presId="urn:microsoft.com/office/officeart/2005/8/layout/radial6"/>
    <dgm:cxn modelId="{7509A6AB-6776-43E1-9CD9-258FE04425EC}" type="presParOf" srcId="{1FB92701-E424-4793-A3A5-715513A62197}" destId="{60679E1A-D2C7-4BBB-AA7E-172C8E9CD5E2}" srcOrd="7" destOrd="0" presId="urn:microsoft.com/office/officeart/2005/8/layout/radial6"/>
    <dgm:cxn modelId="{24D5393B-692B-4EEA-8568-8159E9D2D998}" type="presParOf" srcId="{1FB92701-E424-4793-A3A5-715513A62197}" destId="{5A32D2F8-9EE1-4F9F-93DA-7DD18AB6D7D1}" srcOrd="8" destOrd="0" presId="urn:microsoft.com/office/officeart/2005/8/layout/radial6"/>
    <dgm:cxn modelId="{611F06E4-AAE4-47F9-B4C7-01776C5312E6}" type="presParOf" srcId="{1FB92701-E424-4793-A3A5-715513A62197}" destId="{7DC3CF3C-7372-4430-B496-9D7F5AC90067}" srcOrd="9" destOrd="0" presId="urn:microsoft.com/office/officeart/2005/8/layout/radial6"/>
    <dgm:cxn modelId="{F38F14D5-0782-4C63-B728-45BE3EEC2E63}" type="presParOf" srcId="{1FB92701-E424-4793-A3A5-715513A62197}" destId="{DF7EBDE7-5ABF-4699-BE3C-E9B8A7536726}" srcOrd="10" destOrd="0" presId="urn:microsoft.com/office/officeart/2005/8/layout/radial6"/>
    <dgm:cxn modelId="{9EE516DF-6231-43D3-B1CF-4B90E6484DC3}" type="presParOf" srcId="{1FB92701-E424-4793-A3A5-715513A62197}" destId="{65E711BE-3D7A-4246-943E-8E7AB18DA749}" srcOrd="11" destOrd="0" presId="urn:microsoft.com/office/officeart/2005/8/layout/radial6"/>
    <dgm:cxn modelId="{9F4D1F4D-E98C-4EEB-A04D-D20194680FC2}" type="presParOf" srcId="{1FB92701-E424-4793-A3A5-715513A62197}" destId="{35569C9B-A38C-432E-86D8-0CACF1713DBE}"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69C9B-A38C-432E-86D8-0CACF1713DBE}">
      <dsp:nvSpPr>
        <dsp:cNvPr id="0" name=""/>
        <dsp:cNvSpPr/>
      </dsp:nvSpPr>
      <dsp:spPr>
        <a:xfrm>
          <a:off x="1581934" y="569051"/>
          <a:ext cx="3873992" cy="3873992"/>
        </a:xfrm>
        <a:prstGeom prst="blockArc">
          <a:avLst>
            <a:gd name="adj1" fmla="val 10869244"/>
            <a:gd name="adj2" fmla="val 16620083"/>
            <a:gd name="adj3" fmla="val 4644"/>
          </a:avLst>
        </a:prstGeom>
        <a:solidFill>
          <a:srgbClr val="0000CC"/>
        </a:solid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DC3CF3C-7372-4430-B496-9D7F5AC90067}">
      <dsp:nvSpPr>
        <dsp:cNvPr id="0" name=""/>
        <dsp:cNvSpPr/>
      </dsp:nvSpPr>
      <dsp:spPr>
        <a:xfrm>
          <a:off x="1581151" y="597364"/>
          <a:ext cx="3873992" cy="3873992"/>
        </a:xfrm>
        <a:prstGeom prst="blockArc">
          <a:avLst>
            <a:gd name="adj1" fmla="val 4978484"/>
            <a:gd name="adj2" fmla="val 10920708"/>
            <a:gd name="adj3" fmla="val 4644"/>
          </a:avLst>
        </a:prstGeom>
        <a:solidFill>
          <a:srgbClr val="0000CC"/>
        </a:solid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5B5BF48-E916-4C7D-B3A1-F641C8975C6B}">
      <dsp:nvSpPr>
        <dsp:cNvPr id="0" name=""/>
        <dsp:cNvSpPr/>
      </dsp:nvSpPr>
      <dsp:spPr>
        <a:xfrm>
          <a:off x="1812558" y="583159"/>
          <a:ext cx="3873992" cy="3873992"/>
        </a:xfrm>
        <a:prstGeom prst="blockArc">
          <a:avLst>
            <a:gd name="adj1" fmla="val 0"/>
            <a:gd name="adj2" fmla="val 5400000"/>
            <a:gd name="adj3" fmla="val 4644"/>
          </a:avLst>
        </a:prstGeom>
        <a:solidFill>
          <a:srgbClr val="0000CC"/>
        </a:solid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89D847-E686-4E18-B9EC-3758BEA8FC13}">
      <dsp:nvSpPr>
        <dsp:cNvPr id="0" name=""/>
        <dsp:cNvSpPr/>
      </dsp:nvSpPr>
      <dsp:spPr>
        <a:xfrm>
          <a:off x="1812558" y="583159"/>
          <a:ext cx="3873992" cy="3873992"/>
        </a:xfrm>
        <a:prstGeom prst="blockArc">
          <a:avLst>
            <a:gd name="adj1" fmla="val 16200000"/>
            <a:gd name="adj2" fmla="val 0"/>
            <a:gd name="adj3" fmla="val 4644"/>
          </a:avLst>
        </a:prstGeom>
        <a:solidFill>
          <a:srgbClr val="0000CC"/>
        </a:solid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DAE5EA-8EFD-4CC4-BA20-68A7688B972F}">
      <dsp:nvSpPr>
        <dsp:cNvPr id="0" name=""/>
        <dsp:cNvSpPr/>
      </dsp:nvSpPr>
      <dsp:spPr>
        <a:xfrm>
          <a:off x="2603044" y="1584777"/>
          <a:ext cx="2100867" cy="1784858"/>
        </a:xfrm>
        <a:prstGeom prst="ellipse">
          <a:avLst/>
        </a:prstGeom>
        <a:solidFill>
          <a:srgbClr val="00660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rPr>
            <a:t>Pharmacists</a:t>
          </a:r>
          <a:endParaRPr lang="en-IN" sz="2000" b="1" kern="1200" dirty="0">
            <a:solidFill>
              <a:srgbClr val="FFFF00"/>
            </a:solidFill>
          </a:endParaRPr>
        </a:p>
      </dsp:txBody>
      <dsp:txXfrm>
        <a:off x="2910709" y="1846163"/>
        <a:ext cx="1485537" cy="1262086"/>
      </dsp:txXfrm>
    </dsp:sp>
    <dsp:sp modelId="{BF9F6811-DA7A-4F16-8446-7C777F39F5E8}">
      <dsp:nvSpPr>
        <dsp:cNvPr id="0" name=""/>
        <dsp:cNvSpPr/>
      </dsp:nvSpPr>
      <dsp:spPr>
        <a:xfrm>
          <a:off x="2844513" y="3437"/>
          <a:ext cx="1810082" cy="1249400"/>
        </a:xfrm>
        <a:prstGeom prst="ellipse">
          <a:avLst/>
        </a:prstGeom>
        <a:solidFill>
          <a:schemeClr val="accent2">
            <a:lumMod val="60000"/>
            <a:lumOff val="40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solidFill>
                <a:srgbClr val="FFFF00"/>
              </a:solidFill>
            </a:rPr>
            <a:t>Physician</a:t>
          </a:r>
          <a:endParaRPr lang="en-IN" sz="2600" kern="1200" dirty="0">
            <a:solidFill>
              <a:srgbClr val="FFFF00"/>
            </a:solidFill>
          </a:endParaRPr>
        </a:p>
      </dsp:txBody>
      <dsp:txXfrm>
        <a:off x="3109593" y="186407"/>
        <a:ext cx="1279922" cy="883460"/>
      </dsp:txXfrm>
    </dsp:sp>
    <dsp:sp modelId="{2198130E-2CE0-4900-A7CC-6A44EBA34030}">
      <dsp:nvSpPr>
        <dsp:cNvPr id="0" name=""/>
        <dsp:cNvSpPr/>
      </dsp:nvSpPr>
      <dsp:spPr>
        <a:xfrm>
          <a:off x="4732596" y="1895455"/>
          <a:ext cx="1817953" cy="1249400"/>
        </a:xfrm>
        <a:prstGeom prst="ellipse">
          <a:avLst/>
        </a:prstGeom>
        <a:solidFill>
          <a:srgbClr val="6699FF"/>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00"/>
              </a:solidFill>
            </a:rPr>
            <a:t>Other healthcare  </a:t>
          </a:r>
          <a:endParaRPr lang="en-IN" sz="2400" kern="1200" dirty="0">
            <a:solidFill>
              <a:srgbClr val="FFFF00"/>
            </a:solidFill>
          </a:endParaRPr>
        </a:p>
      </dsp:txBody>
      <dsp:txXfrm>
        <a:off x="4998829" y="2078425"/>
        <a:ext cx="1285487" cy="883460"/>
      </dsp:txXfrm>
    </dsp:sp>
    <dsp:sp modelId="{60679E1A-D2C7-4BBB-AA7E-172C8E9CD5E2}">
      <dsp:nvSpPr>
        <dsp:cNvPr id="0" name=""/>
        <dsp:cNvSpPr/>
      </dsp:nvSpPr>
      <dsp:spPr>
        <a:xfrm>
          <a:off x="2787566" y="3787473"/>
          <a:ext cx="1923977" cy="1249400"/>
        </a:xfrm>
        <a:prstGeom prst="ellipse">
          <a:avLst/>
        </a:prstGeom>
        <a:solidFill>
          <a:srgbClr val="CC00CC"/>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solidFill>
                <a:srgbClr val="FFFF00"/>
              </a:solidFill>
            </a:rPr>
            <a:t>Consumer</a:t>
          </a:r>
          <a:endParaRPr lang="en-IN" sz="2600" kern="1200" dirty="0">
            <a:solidFill>
              <a:srgbClr val="FFFF00"/>
            </a:solidFill>
          </a:endParaRPr>
        </a:p>
      </dsp:txBody>
      <dsp:txXfrm>
        <a:off x="3069326" y="3970443"/>
        <a:ext cx="1360457" cy="883460"/>
      </dsp:txXfrm>
    </dsp:sp>
    <dsp:sp modelId="{DF7EBDE7-5ABF-4699-BE3C-E9B8A7536726}">
      <dsp:nvSpPr>
        <dsp:cNvPr id="0" name=""/>
        <dsp:cNvSpPr/>
      </dsp:nvSpPr>
      <dsp:spPr>
        <a:xfrm>
          <a:off x="686809" y="1843240"/>
          <a:ext cx="1880973" cy="1249400"/>
        </a:xfrm>
        <a:prstGeom prst="ellipse">
          <a:avLst/>
        </a:prstGeom>
        <a:solidFill>
          <a:srgbClr val="FF000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solidFill>
                <a:srgbClr val="FFFF00"/>
              </a:solidFill>
            </a:rPr>
            <a:t>Nurses</a:t>
          </a:r>
          <a:endParaRPr lang="en-IN" sz="2600" kern="1200" dirty="0">
            <a:solidFill>
              <a:srgbClr val="FFFF00"/>
            </a:solidFill>
          </a:endParaRPr>
        </a:p>
      </dsp:txBody>
      <dsp:txXfrm>
        <a:off x="962271" y="2026210"/>
        <a:ext cx="1330049" cy="88346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5138"/>
          </a:xfrm>
          <a:prstGeom prst="rect">
            <a:avLst/>
          </a:prstGeom>
        </p:spPr>
        <p:txBody>
          <a:bodyPr vert="horz" lIns="91440" tIns="45720" rIns="91440" bIns="45720" rtlCol="0"/>
          <a:lstStyle>
            <a:lvl1pPr algn="r">
              <a:defRPr sz="1200"/>
            </a:lvl1pPr>
          </a:lstStyle>
          <a:p>
            <a:fld id="{CF78F967-1E06-4000-BEAE-3298962409D3}" type="datetimeFigureOut">
              <a:rPr lang="en-US" smtClean="0"/>
              <a:t>4/1/2014</a:t>
            </a:fld>
            <a:endParaRPr lang="en-US"/>
          </a:p>
        </p:txBody>
      </p:sp>
      <p:sp>
        <p:nvSpPr>
          <p:cNvPr id="4" name="Footer Placeholder 3"/>
          <p:cNvSpPr>
            <a:spLocks noGrp="1"/>
          </p:cNvSpPr>
          <p:nvPr>
            <p:ph type="ftr" sz="quarter" idx="2"/>
          </p:nvPr>
        </p:nvSpPr>
        <p:spPr>
          <a:xfrm>
            <a:off x="0" y="8842375"/>
            <a:ext cx="30130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842375"/>
            <a:ext cx="3013075" cy="465138"/>
          </a:xfrm>
          <a:prstGeom prst="rect">
            <a:avLst/>
          </a:prstGeom>
        </p:spPr>
        <p:txBody>
          <a:bodyPr vert="horz" lIns="91440" tIns="45720" rIns="91440" bIns="45720" rtlCol="0" anchor="b"/>
          <a:lstStyle>
            <a:lvl1pPr algn="r">
              <a:defRPr sz="1200"/>
            </a:lvl1pPr>
          </a:lstStyle>
          <a:p>
            <a:fld id="{CE5CC14F-3419-40AA-A0B8-344CE00F168F}" type="slidenum">
              <a:rPr lang="en-US" smtClean="0"/>
              <a:t>‹#›</a:t>
            </a:fld>
            <a:endParaRPr lang="en-US"/>
          </a:p>
        </p:txBody>
      </p:sp>
    </p:spTree>
    <p:extLst>
      <p:ext uri="{BB962C8B-B14F-4D97-AF65-F5344CB8AC3E}">
        <p14:creationId xmlns:p14="http://schemas.microsoft.com/office/powerpoint/2010/main" val="2718959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0D1C47AD-0B02-44F1-A8BC-97630DD8AB53}" type="datetimeFigureOut">
              <a:rPr lang="en-US" smtClean="0"/>
              <a:pPr/>
              <a:t>4/1/2014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68028D8E-E724-4634-90CC-1DD12430E1F2}" type="slidenum">
              <a:rPr lang="en-US" smtClean="0"/>
              <a:pPr/>
              <a:t>‹#›</a:t>
            </a:fld>
            <a:endParaRPr lang="en-US"/>
          </a:p>
        </p:txBody>
      </p:sp>
    </p:spTree>
    <p:extLst>
      <p:ext uri="{BB962C8B-B14F-4D97-AF65-F5344CB8AC3E}">
        <p14:creationId xmlns:p14="http://schemas.microsoft.com/office/powerpoint/2010/main" val="361373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9345A4-938B-4E90-96C7-5EF91211BC44}" type="slidenum">
              <a:rPr lang="en-US"/>
              <a:pPr/>
              <a:t>19</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9615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9F1F23-727C-4D38-86B9-9BE7BA7935FB}" type="slidenum">
              <a:rPr lang="en-US"/>
              <a:pPr/>
              <a:t>20</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8829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B2BBA8-EBA9-46CA-A71F-49D831D2332C}" type="slidenum">
              <a:rPr lang="en-US"/>
              <a:pPr/>
              <a:t>21</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9412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D540D-F08A-4187-8DC4-D0679DFC9ED4}" type="slidenum">
              <a:rPr lang="en-US"/>
              <a:pPr/>
              <a:t>22</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001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7CE80-C498-44B5-9086-FD695B9DEB10}" type="slidenum">
              <a:rPr lang="en-US"/>
              <a:pPr/>
              <a:t>23</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7836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3587C-8CD8-4787-A4F9-4F187C6AFF8F}" type="slidenum">
              <a:rPr lang="en-US"/>
              <a:pPr/>
              <a:t>24</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702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4/1/2014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mazon.com/exec/obidos/tg/detail/-/0309068371/ref=lib_rd_next_2/002-2789026-5924015?v=glance&amp;vi=reader&amp;img=2"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200400"/>
            <a:ext cx="7620000" cy="2590800"/>
          </a:xfrm>
        </p:spPr>
        <p:txBody>
          <a:bodyPr/>
          <a:lstStyle/>
          <a:p>
            <a:r>
              <a:rPr lang="en-US" dirty="0" smtClean="0">
                <a:solidFill>
                  <a:schemeClr val="tx1"/>
                </a:solidFill>
              </a:rPr>
              <a:t>Dr S Ponnusankar</a:t>
            </a:r>
          </a:p>
          <a:p>
            <a:r>
              <a:rPr lang="en-US" dirty="0" smtClean="0">
                <a:solidFill>
                  <a:schemeClr val="tx1"/>
                </a:solidFill>
              </a:rPr>
              <a:t>JSS College of Pharmacy</a:t>
            </a:r>
          </a:p>
          <a:p>
            <a:r>
              <a:rPr lang="en-US" dirty="0" smtClean="0">
                <a:solidFill>
                  <a:schemeClr val="tx1"/>
                </a:solidFill>
              </a:rPr>
              <a:t>Ooty</a:t>
            </a:r>
          </a:p>
          <a:p>
            <a:endParaRPr lang="en-US" dirty="0">
              <a:solidFill>
                <a:schemeClr val="tx1"/>
              </a:solidFill>
            </a:endParaRPr>
          </a:p>
        </p:txBody>
      </p:sp>
      <p:sp>
        <p:nvSpPr>
          <p:cNvPr id="2" name="Title 1"/>
          <p:cNvSpPr>
            <a:spLocks noGrp="1"/>
          </p:cNvSpPr>
          <p:nvPr>
            <p:ph type="ctrTitle"/>
          </p:nvPr>
        </p:nvSpPr>
        <p:spPr/>
        <p:txBody>
          <a:bodyPr/>
          <a:lstStyle/>
          <a:p>
            <a:r>
              <a:rPr lang="en-US" dirty="0" smtClean="0"/>
              <a:t>Medication Errors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048000"/>
          </a:xfrm>
        </p:spPr>
        <p:txBody>
          <a:bodyPr>
            <a:normAutofit/>
          </a:bodyPr>
          <a:lstStyle/>
          <a:p>
            <a:pPr marL="457200" indent="-457200" algn="just">
              <a:spcBef>
                <a:spcPct val="50000"/>
              </a:spcBef>
            </a:pPr>
            <a:endParaRPr lang="en-US" sz="2800" dirty="0" smtClean="0">
              <a:solidFill>
                <a:schemeClr val="tx1"/>
              </a:solidFill>
            </a:endParaRPr>
          </a:p>
          <a:p>
            <a:pPr marL="457200" indent="-457200" algn="just">
              <a:spcBef>
                <a:spcPct val="50000"/>
              </a:spcBef>
            </a:pPr>
            <a:endParaRPr lang="en-US" sz="2800" dirty="0" smtClean="0">
              <a:solidFill>
                <a:schemeClr val="tx1"/>
              </a:solidFill>
            </a:endParaRPr>
          </a:p>
          <a:p>
            <a:pPr algn="just">
              <a:buFont typeface="Arial" pitchFamily="34" charset="0"/>
              <a:buChar char="•"/>
            </a:pPr>
            <a:r>
              <a:rPr lang="en-US" dirty="0" smtClean="0">
                <a:solidFill>
                  <a:schemeClr val="tx1"/>
                </a:solidFill>
              </a:rPr>
              <a:t>Wrong Routes: IV Fluids Given in Artery</a:t>
            </a:r>
          </a:p>
          <a:p>
            <a:pPr algn="just">
              <a:buFont typeface="Arial" pitchFamily="34" charset="0"/>
              <a:buChar char="•"/>
            </a:pPr>
            <a:r>
              <a:rPr lang="en-US" dirty="0" smtClean="0">
                <a:solidFill>
                  <a:schemeClr val="tx1"/>
                </a:solidFill>
              </a:rPr>
              <a:t>Wrong  Gas: Oxygen Cylinder Filled with Nitrous Oxide</a:t>
            </a:r>
          </a:p>
          <a:p>
            <a:pPr algn="just"/>
            <a:endParaRPr lang="en-US" dirty="0">
              <a:solidFill>
                <a:schemeClr val="tx1"/>
              </a:solidFill>
            </a:endParaRPr>
          </a:p>
        </p:txBody>
      </p:sp>
      <p:sp>
        <p:nvSpPr>
          <p:cNvPr id="4" name="Title 3"/>
          <p:cNvSpPr>
            <a:spLocks noGrp="1"/>
          </p:cNvSpPr>
          <p:nvPr>
            <p:ph type="ctrTitle"/>
          </p:nvPr>
        </p:nvSpPr>
        <p:spPr/>
        <p:txBody>
          <a:bodyPr/>
          <a:lstStyle/>
          <a:p>
            <a:r>
              <a:rPr lang="en-US" dirty="0" smtClean="0"/>
              <a:t>Administration Incidents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71800"/>
            <a:ext cx="9144000" cy="3886200"/>
          </a:xfrm>
        </p:spPr>
        <p:txBody>
          <a:bodyPr>
            <a:normAutofit fontScale="85000" lnSpcReduction="20000"/>
          </a:bodyPr>
          <a:lstStyle/>
          <a:p>
            <a:pPr algn="just"/>
            <a:r>
              <a:rPr lang="en-US" dirty="0" smtClean="0">
                <a:solidFill>
                  <a:schemeClr val="tx1"/>
                </a:solidFill>
              </a:rPr>
              <a:t>Poor handwriting of prescriber: A busy medical practitioner’s handwriting is not clearly readable. This may lead to dispensing a wrong drug, over dose, or not instructing the patient appropriately in proper use of drugs. </a:t>
            </a:r>
          </a:p>
          <a:p>
            <a:pPr algn="just"/>
            <a:r>
              <a:rPr lang="en-US" dirty="0" smtClean="0">
                <a:solidFill>
                  <a:schemeClr val="tx1"/>
                </a:solidFill>
              </a:rPr>
              <a:t>In USA once a pharmacist dispensed a tranquilizer against the prescription of oral contraceptive. The patient became pregnant and the pharmacist was asked to pay compensation. In a similar incident, a doctor had written a prescription for </a:t>
            </a:r>
            <a:r>
              <a:rPr lang="en-US" dirty="0" err="1" smtClean="0">
                <a:solidFill>
                  <a:schemeClr val="tx1"/>
                </a:solidFill>
              </a:rPr>
              <a:t>Amoxil</a:t>
            </a:r>
            <a:r>
              <a:rPr lang="en-US" dirty="0" smtClean="0">
                <a:solidFill>
                  <a:schemeClr val="tx1"/>
                </a:solidFill>
              </a:rPr>
              <a:t> tablets (amoxicillin). The pharmacist misread this and dispensed </a:t>
            </a:r>
            <a:r>
              <a:rPr lang="en-US" dirty="0" err="1" smtClean="0">
                <a:solidFill>
                  <a:schemeClr val="tx1"/>
                </a:solidFill>
              </a:rPr>
              <a:t>Daonil</a:t>
            </a:r>
            <a:r>
              <a:rPr lang="en-US" dirty="0" smtClean="0">
                <a:solidFill>
                  <a:schemeClr val="tx1"/>
                </a:solidFill>
              </a:rPr>
              <a:t> (glibenclamide) in stead. The patient was not a diabetic and suffered permanent brain damage as a result of taking wrong medicine. In another case, the pharmacist dispensed </a:t>
            </a:r>
            <a:r>
              <a:rPr lang="en-US" dirty="0" err="1" smtClean="0">
                <a:solidFill>
                  <a:schemeClr val="tx1"/>
                </a:solidFill>
              </a:rPr>
              <a:t>Daonil</a:t>
            </a:r>
            <a:r>
              <a:rPr lang="en-US" dirty="0" smtClean="0">
                <a:solidFill>
                  <a:schemeClr val="tx1"/>
                </a:solidFill>
              </a:rPr>
              <a:t> (glibenclamide) tablets when the patient presented a prescription for </a:t>
            </a:r>
            <a:r>
              <a:rPr lang="en-US" dirty="0" err="1" smtClean="0">
                <a:solidFill>
                  <a:schemeClr val="tx1"/>
                </a:solidFill>
              </a:rPr>
              <a:t>Divol</a:t>
            </a:r>
            <a:r>
              <a:rPr lang="en-US" dirty="0" smtClean="0">
                <a:solidFill>
                  <a:schemeClr val="tx1"/>
                </a:solidFill>
              </a:rPr>
              <a:t> (antacid). The pharmacist was not sure of drug name because of poor handwriting and as both the products’ name start with ‘D’ and end with ‘l’, the error occurred. Unfortunately the patient died of hypoglycemia.</a:t>
            </a:r>
            <a:endParaRPr lang="en-US" dirty="0">
              <a:solidFill>
                <a:schemeClr val="tx1"/>
              </a:solidFill>
            </a:endParaRPr>
          </a:p>
        </p:txBody>
      </p:sp>
      <p:sp>
        <p:nvSpPr>
          <p:cNvPr id="4" name="Title 3"/>
          <p:cNvSpPr>
            <a:spLocks noGrp="1"/>
          </p:cNvSpPr>
          <p:nvPr>
            <p:ph type="ctrTitle"/>
          </p:nvPr>
        </p:nvSpPr>
        <p:spPr/>
        <p:txBody>
          <a:bodyPr/>
          <a:lstStyle/>
          <a:p>
            <a:r>
              <a:rPr lang="en-US" dirty="0" smtClean="0"/>
              <a:t>Dispensing  Errors: Causes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1000"/>
            <a:ext cx="9144000" cy="3352800"/>
          </a:xfrm>
        </p:spPr>
        <p:txBody>
          <a:bodyPr>
            <a:noAutofit/>
          </a:bodyPr>
          <a:lstStyle/>
          <a:p>
            <a:pPr marL="457200" lvl="0" indent="-457200" algn="l">
              <a:buFont typeface="Arial" panose="020B0604020202020204" pitchFamily="34" charset="0"/>
              <a:buChar char="•"/>
            </a:pPr>
            <a:r>
              <a:rPr lang="en-US" sz="2000" dirty="0" err="1" smtClean="0">
                <a:solidFill>
                  <a:schemeClr val="tx1"/>
                </a:solidFill>
              </a:rPr>
              <a:t>Tegretol</a:t>
            </a:r>
            <a:r>
              <a:rPr lang="en-US" sz="2000" dirty="0" smtClean="0">
                <a:solidFill>
                  <a:schemeClr val="tx1"/>
                </a:solidFill>
              </a:rPr>
              <a:t> (</a:t>
            </a:r>
            <a:r>
              <a:rPr lang="en-US" sz="2000" dirty="0" err="1" smtClean="0">
                <a:solidFill>
                  <a:schemeClr val="tx1"/>
                </a:solidFill>
              </a:rPr>
              <a:t>carbamazepine</a:t>
            </a:r>
            <a:r>
              <a:rPr lang="en-US" sz="2000" dirty="0" smtClean="0">
                <a:solidFill>
                  <a:schemeClr val="tx1"/>
                </a:solidFill>
              </a:rPr>
              <a:t>, relieves convulsion associated with epilepsy) and </a:t>
            </a:r>
            <a:r>
              <a:rPr lang="en-US" sz="2000" dirty="0" err="1" smtClean="0">
                <a:solidFill>
                  <a:schemeClr val="tx1"/>
                </a:solidFill>
              </a:rPr>
              <a:t>Tequin</a:t>
            </a:r>
            <a:r>
              <a:rPr lang="en-US" sz="2000" dirty="0" smtClean="0">
                <a:solidFill>
                  <a:schemeClr val="tx1"/>
                </a:solidFill>
              </a:rPr>
              <a:t> (</a:t>
            </a:r>
            <a:r>
              <a:rPr lang="en-US" sz="2000" dirty="0" err="1" smtClean="0">
                <a:solidFill>
                  <a:schemeClr val="tx1"/>
                </a:solidFill>
              </a:rPr>
              <a:t>gatifloxacin</a:t>
            </a:r>
            <a:r>
              <a:rPr lang="en-US" sz="2000" dirty="0" smtClean="0">
                <a:solidFill>
                  <a:schemeClr val="tx1"/>
                </a:solidFill>
              </a:rPr>
              <a:t>, antibacterial for respiratory infection).</a:t>
            </a:r>
          </a:p>
          <a:p>
            <a:pPr marL="457200" lvl="0" indent="-457200" algn="l">
              <a:buFont typeface="Arial" panose="020B0604020202020204" pitchFamily="34" charset="0"/>
              <a:buChar char="•"/>
            </a:pPr>
            <a:r>
              <a:rPr lang="en-US" sz="2000" dirty="0" smtClean="0">
                <a:solidFill>
                  <a:schemeClr val="bg1"/>
                </a:solidFill>
              </a:rPr>
              <a:t>LONA (low sodium salt of </a:t>
            </a:r>
            <a:r>
              <a:rPr lang="en-US" sz="2000" dirty="0" err="1" smtClean="0">
                <a:solidFill>
                  <a:schemeClr val="bg1"/>
                </a:solidFill>
              </a:rPr>
              <a:t>Dabur</a:t>
            </a:r>
            <a:r>
              <a:rPr lang="en-US" sz="2000" dirty="0" smtClean="0">
                <a:solidFill>
                  <a:schemeClr val="bg1"/>
                </a:solidFill>
              </a:rPr>
              <a:t> </a:t>
            </a:r>
            <a:r>
              <a:rPr lang="en-US" sz="2000" dirty="0" err="1" smtClean="0">
                <a:solidFill>
                  <a:schemeClr val="bg1"/>
                </a:solidFill>
              </a:rPr>
              <a:t>Pharma</a:t>
            </a:r>
            <a:r>
              <a:rPr lang="en-US" sz="2000" dirty="0" smtClean="0">
                <a:solidFill>
                  <a:schemeClr val="bg1"/>
                </a:solidFill>
              </a:rPr>
              <a:t>) and LONA (</a:t>
            </a:r>
            <a:r>
              <a:rPr lang="en-US" sz="2000" dirty="0" err="1" smtClean="0">
                <a:solidFill>
                  <a:schemeClr val="bg1"/>
                </a:solidFill>
              </a:rPr>
              <a:t>clonazepam</a:t>
            </a:r>
            <a:r>
              <a:rPr lang="en-US" sz="2000" dirty="0" smtClean="0">
                <a:solidFill>
                  <a:schemeClr val="bg1"/>
                </a:solidFill>
              </a:rPr>
              <a:t> of calyx division of Triton Healthcare Private </a:t>
            </a:r>
            <a:r>
              <a:rPr lang="en-US" sz="2000" dirty="0" smtClean="0">
                <a:solidFill>
                  <a:schemeClr val="tx1"/>
                </a:solidFill>
              </a:rPr>
              <a:t>limited).</a:t>
            </a:r>
          </a:p>
          <a:p>
            <a:pPr marL="457200" lvl="0" indent="-457200" algn="l">
              <a:buFont typeface="Arial" panose="020B0604020202020204" pitchFamily="34" charset="0"/>
              <a:buChar char="•"/>
            </a:pPr>
            <a:r>
              <a:rPr lang="en-US" sz="2000" dirty="0" smtClean="0">
                <a:solidFill>
                  <a:schemeClr val="tx1"/>
                </a:solidFill>
              </a:rPr>
              <a:t>A-Z (multivitamin of </a:t>
            </a:r>
            <a:r>
              <a:rPr lang="en-US" sz="2000" dirty="0" err="1" smtClean="0">
                <a:solidFill>
                  <a:schemeClr val="tx1"/>
                </a:solidFill>
              </a:rPr>
              <a:t>Alkem</a:t>
            </a:r>
            <a:r>
              <a:rPr lang="en-US" sz="2000" dirty="0" smtClean="0">
                <a:solidFill>
                  <a:schemeClr val="tx1"/>
                </a:solidFill>
              </a:rPr>
              <a:t> lab) and AZ (</a:t>
            </a:r>
            <a:r>
              <a:rPr lang="en-US" sz="2000" dirty="0" err="1" smtClean="0">
                <a:solidFill>
                  <a:schemeClr val="tx1"/>
                </a:solidFill>
              </a:rPr>
              <a:t>azithromycin</a:t>
            </a:r>
            <a:r>
              <a:rPr lang="en-US" sz="2000" dirty="0" smtClean="0">
                <a:solidFill>
                  <a:schemeClr val="tx1"/>
                </a:solidFill>
              </a:rPr>
              <a:t> of </a:t>
            </a:r>
            <a:r>
              <a:rPr lang="en-US" sz="2000" dirty="0" err="1" smtClean="0">
                <a:solidFill>
                  <a:schemeClr val="tx1"/>
                </a:solidFill>
              </a:rPr>
              <a:t>Kopran</a:t>
            </a:r>
            <a:r>
              <a:rPr lang="en-US" sz="2000" dirty="0" smtClean="0">
                <a:solidFill>
                  <a:schemeClr val="tx1"/>
                </a:solidFill>
              </a:rPr>
              <a:t> Lab) and ABZ (</a:t>
            </a:r>
            <a:r>
              <a:rPr lang="en-US" sz="2000" dirty="0" err="1" smtClean="0">
                <a:solidFill>
                  <a:schemeClr val="tx1"/>
                </a:solidFill>
              </a:rPr>
              <a:t>albendazole</a:t>
            </a:r>
            <a:r>
              <a:rPr lang="en-US" sz="2000" dirty="0" smtClean="0">
                <a:solidFill>
                  <a:schemeClr val="tx1"/>
                </a:solidFill>
              </a:rPr>
              <a:t> of </a:t>
            </a:r>
            <a:r>
              <a:rPr lang="en-US" sz="2000" dirty="0" err="1" smtClean="0">
                <a:solidFill>
                  <a:schemeClr val="tx1"/>
                </a:solidFill>
              </a:rPr>
              <a:t>Kare</a:t>
            </a:r>
            <a:r>
              <a:rPr lang="en-US" sz="2000" dirty="0" smtClean="0">
                <a:solidFill>
                  <a:schemeClr val="tx1"/>
                </a:solidFill>
              </a:rPr>
              <a:t> Health </a:t>
            </a:r>
            <a:r>
              <a:rPr lang="en-US" sz="2000" dirty="0" err="1" smtClean="0">
                <a:solidFill>
                  <a:schemeClr val="tx1"/>
                </a:solidFill>
              </a:rPr>
              <a:t>Specialities</a:t>
            </a:r>
            <a:r>
              <a:rPr lang="en-US" sz="2000" dirty="0" smtClean="0">
                <a:solidFill>
                  <a:schemeClr val="tx1"/>
                </a:solidFill>
              </a:rPr>
              <a:t>).</a:t>
            </a:r>
          </a:p>
          <a:p>
            <a:pPr marL="457200" lvl="0" indent="-457200" algn="l">
              <a:buFont typeface="Arial" panose="020B0604020202020204" pitchFamily="34" charset="0"/>
              <a:buChar char="•"/>
            </a:pPr>
            <a:r>
              <a:rPr lang="en-US" sz="2000" dirty="0" smtClean="0">
                <a:solidFill>
                  <a:schemeClr val="tx1"/>
                </a:solidFill>
              </a:rPr>
              <a:t>Coumadin (</a:t>
            </a:r>
            <a:r>
              <a:rPr lang="en-US" sz="2000" dirty="0" err="1" smtClean="0">
                <a:solidFill>
                  <a:schemeClr val="tx1"/>
                </a:solidFill>
              </a:rPr>
              <a:t>warfarin</a:t>
            </a:r>
            <a:r>
              <a:rPr lang="en-US" sz="2000" dirty="0" smtClean="0">
                <a:solidFill>
                  <a:schemeClr val="tx1"/>
                </a:solidFill>
              </a:rPr>
              <a:t>, anticoagulant used in the treatment of heart or stroke related problem) and </a:t>
            </a:r>
            <a:r>
              <a:rPr lang="en-US" sz="2000" dirty="0" err="1" smtClean="0">
                <a:solidFill>
                  <a:schemeClr val="tx1"/>
                </a:solidFill>
              </a:rPr>
              <a:t>Avadia</a:t>
            </a:r>
            <a:r>
              <a:rPr lang="en-US" sz="2000" dirty="0" smtClean="0">
                <a:solidFill>
                  <a:schemeClr val="tx1"/>
                </a:solidFill>
              </a:rPr>
              <a:t> (treatment for type II diabetes)</a:t>
            </a:r>
          </a:p>
          <a:p>
            <a:pPr marL="457200" lvl="0" indent="-457200" algn="l">
              <a:buFont typeface="Arial" panose="020B0604020202020204" pitchFamily="34" charset="0"/>
              <a:buChar char="•"/>
            </a:pPr>
            <a:r>
              <a:rPr lang="en-US" sz="2000" dirty="0" err="1" smtClean="0">
                <a:solidFill>
                  <a:schemeClr val="tx1"/>
                </a:solidFill>
              </a:rPr>
              <a:t>Isodil</a:t>
            </a:r>
            <a:r>
              <a:rPr lang="en-US" sz="2000" dirty="0" smtClean="0">
                <a:solidFill>
                  <a:schemeClr val="tx1"/>
                </a:solidFill>
              </a:rPr>
              <a:t> (</a:t>
            </a:r>
            <a:r>
              <a:rPr lang="en-US" sz="2000" dirty="0" err="1" smtClean="0">
                <a:solidFill>
                  <a:schemeClr val="tx1"/>
                </a:solidFill>
              </a:rPr>
              <a:t>issorbide</a:t>
            </a:r>
            <a:r>
              <a:rPr lang="en-US" sz="2000" dirty="0" smtClean="0">
                <a:solidFill>
                  <a:schemeClr val="tx1"/>
                </a:solidFill>
              </a:rPr>
              <a:t> </a:t>
            </a:r>
            <a:r>
              <a:rPr lang="en-US" sz="2000" dirty="0" err="1" smtClean="0">
                <a:solidFill>
                  <a:schemeClr val="tx1"/>
                </a:solidFill>
              </a:rPr>
              <a:t>dinitrate</a:t>
            </a:r>
            <a:r>
              <a:rPr lang="en-US" sz="2000" dirty="0" smtClean="0">
                <a:solidFill>
                  <a:schemeClr val="tx1"/>
                </a:solidFill>
              </a:rPr>
              <a:t>, for treatment of chest pain) and </a:t>
            </a:r>
            <a:r>
              <a:rPr lang="en-US" sz="2000" dirty="0" err="1" smtClean="0">
                <a:solidFill>
                  <a:schemeClr val="tx1"/>
                </a:solidFill>
              </a:rPr>
              <a:t>Plendil</a:t>
            </a:r>
            <a:r>
              <a:rPr lang="en-US" sz="2000" dirty="0" smtClean="0">
                <a:solidFill>
                  <a:schemeClr val="tx1"/>
                </a:solidFill>
              </a:rPr>
              <a:t> (</a:t>
            </a:r>
            <a:r>
              <a:rPr lang="en-US" sz="2000" dirty="0" err="1" smtClean="0">
                <a:solidFill>
                  <a:schemeClr val="tx1"/>
                </a:solidFill>
              </a:rPr>
              <a:t>felodipine</a:t>
            </a:r>
            <a:r>
              <a:rPr lang="en-US" sz="2000" dirty="0" smtClean="0">
                <a:solidFill>
                  <a:schemeClr val="tx1"/>
                </a:solidFill>
              </a:rPr>
              <a:t>, medication for hypertension).</a:t>
            </a:r>
          </a:p>
          <a:p>
            <a:pPr marL="457200" lvl="0" indent="-457200" algn="l">
              <a:buFont typeface="Arial" panose="020B0604020202020204" pitchFamily="34" charset="0"/>
              <a:buChar char="•"/>
            </a:pPr>
            <a:r>
              <a:rPr lang="en-US" sz="2000" dirty="0" err="1" smtClean="0">
                <a:solidFill>
                  <a:schemeClr val="tx1"/>
                </a:solidFill>
              </a:rPr>
              <a:t>Cebrex</a:t>
            </a:r>
            <a:r>
              <a:rPr lang="en-US" sz="2000" dirty="0" smtClean="0">
                <a:solidFill>
                  <a:schemeClr val="tx1"/>
                </a:solidFill>
              </a:rPr>
              <a:t> (pain killer) and </a:t>
            </a:r>
            <a:r>
              <a:rPr lang="en-US" sz="2000" dirty="0" err="1" smtClean="0">
                <a:solidFill>
                  <a:schemeClr val="tx1"/>
                </a:solidFill>
              </a:rPr>
              <a:t>cerebyx</a:t>
            </a:r>
            <a:r>
              <a:rPr lang="en-US" sz="2000" dirty="0" smtClean="0">
                <a:solidFill>
                  <a:schemeClr val="tx1"/>
                </a:solidFill>
              </a:rPr>
              <a:t> (</a:t>
            </a:r>
            <a:r>
              <a:rPr lang="en-US" sz="2000" dirty="0" err="1" smtClean="0">
                <a:solidFill>
                  <a:schemeClr val="tx1"/>
                </a:solidFill>
              </a:rPr>
              <a:t>antiseizure</a:t>
            </a:r>
            <a:r>
              <a:rPr lang="en-US" sz="2000" dirty="0" smtClean="0">
                <a:solidFill>
                  <a:schemeClr val="tx1"/>
                </a:solidFill>
              </a:rPr>
              <a:t> drug).</a:t>
            </a:r>
          </a:p>
          <a:p>
            <a:pPr marL="457200" lvl="0" indent="-457200" algn="l">
              <a:buFont typeface="Arial" panose="020B0604020202020204" pitchFamily="34" charset="0"/>
              <a:buChar char="•"/>
            </a:pPr>
            <a:r>
              <a:rPr lang="en-US" sz="2000" dirty="0" err="1" smtClean="0">
                <a:solidFill>
                  <a:schemeClr val="tx1"/>
                </a:solidFill>
              </a:rPr>
              <a:t>Premaxin</a:t>
            </a:r>
            <a:r>
              <a:rPr lang="en-US" sz="2000" dirty="0" smtClean="0">
                <a:solidFill>
                  <a:schemeClr val="tx1"/>
                </a:solidFill>
              </a:rPr>
              <a:t> (hormone replacement treatment) and </a:t>
            </a:r>
            <a:r>
              <a:rPr lang="en-US" sz="2000" dirty="0" err="1" smtClean="0">
                <a:solidFill>
                  <a:schemeClr val="tx1"/>
                </a:solidFill>
              </a:rPr>
              <a:t>Premaxin</a:t>
            </a:r>
            <a:r>
              <a:rPr lang="en-US" sz="2000" dirty="0" smtClean="0">
                <a:solidFill>
                  <a:schemeClr val="tx1"/>
                </a:solidFill>
              </a:rPr>
              <a:t> (antibacterial).</a:t>
            </a:r>
          </a:p>
          <a:p>
            <a:pPr marL="457200" lvl="0" indent="-457200" algn="l">
              <a:buFont typeface="Arial" panose="020B0604020202020204" pitchFamily="34" charset="0"/>
              <a:buChar char="•"/>
            </a:pPr>
            <a:r>
              <a:rPr lang="en-US" sz="2000" dirty="0" smtClean="0">
                <a:solidFill>
                  <a:schemeClr val="tx1"/>
                </a:solidFill>
              </a:rPr>
              <a:t>Ipecac fluid extract (expectorant) and Ipecac syrup (emetic).</a:t>
            </a:r>
          </a:p>
          <a:p>
            <a:pPr marL="457200" lvl="0" indent="-457200" algn="l">
              <a:buFont typeface="Arial" panose="020B0604020202020204" pitchFamily="34" charset="0"/>
              <a:buChar char="•"/>
            </a:pPr>
            <a:r>
              <a:rPr lang="en-US" sz="2000" dirty="0" smtClean="0">
                <a:solidFill>
                  <a:schemeClr val="tx1"/>
                </a:solidFill>
              </a:rPr>
              <a:t> </a:t>
            </a:r>
            <a:r>
              <a:rPr lang="en-US" sz="2000" dirty="0" err="1" smtClean="0">
                <a:solidFill>
                  <a:schemeClr val="tx1"/>
                </a:solidFill>
              </a:rPr>
              <a:t>Ampicillin</a:t>
            </a:r>
            <a:r>
              <a:rPr lang="en-US" sz="2000" dirty="0" smtClean="0">
                <a:solidFill>
                  <a:schemeClr val="tx1"/>
                </a:solidFill>
              </a:rPr>
              <a:t> (usual frequency four times a day) and </a:t>
            </a:r>
            <a:r>
              <a:rPr lang="en-US" sz="2000" dirty="0" err="1" smtClean="0">
                <a:solidFill>
                  <a:schemeClr val="tx1"/>
                </a:solidFill>
              </a:rPr>
              <a:t>Amoxycillin</a:t>
            </a:r>
            <a:r>
              <a:rPr lang="en-US" sz="2000" dirty="0" smtClean="0">
                <a:solidFill>
                  <a:schemeClr val="tx1"/>
                </a:solidFill>
              </a:rPr>
              <a:t> (usual frequency three times a day).</a:t>
            </a:r>
          </a:p>
          <a:p>
            <a:pPr marL="457200" lvl="0" indent="-457200" algn="l">
              <a:buFont typeface="Arial" panose="020B0604020202020204" pitchFamily="34" charset="0"/>
              <a:buChar char="•"/>
            </a:pPr>
            <a:r>
              <a:rPr lang="en-US" sz="2000" dirty="0" err="1" smtClean="0">
                <a:solidFill>
                  <a:schemeClr val="tx1"/>
                </a:solidFill>
              </a:rPr>
              <a:t>Disprin</a:t>
            </a:r>
            <a:r>
              <a:rPr lang="en-US" sz="2000" dirty="0" smtClean="0">
                <a:solidFill>
                  <a:schemeClr val="tx1"/>
                </a:solidFill>
              </a:rPr>
              <a:t> (effervescent aspirin) and </a:t>
            </a:r>
            <a:r>
              <a:rPr lang="en-US" sz="2000" dirty="0" err="1" smtClean="0">
                <a:solidFill>
                  <a:schemeClr val="tx1"/>
                </a:solidFill>
              </a:rPr>
              <a:t>Disprin</a:t>
            </a:r>
            <a:r>
              <a:rPr lang="en-US" sz="2000" dirty="0" smtClean="0">
                <a:solidFill>
                  <a:schemeClr val="tx1"/>
                </a:solidFill>
              </a:rPr>
              <a:t> (a </a:t>
            </a:r>
            <a:r>
              <a:rPr lang="en-US" sz="2000" dirty="0" err="1" smtClean="0">
                <a:solidFill>
                  <a:schemeClr val="tx1"/>
                </a:solidFill>
              </a:rPr>
              <a:t>paracetamol</a:t>
            </a:r>
            <a:r>
              <a:rPr lang="en-US" sz="2000" dirty="0" smtClean="0">
                <a:solidFill>
                  <a:schemeClr val="tx1"/>
                </a:solidFill>
              </a:rPr>
              <a:t> product)</a:t>
            </a:r>
          </a:p>
          <a:p>
            <a:pPr marL="457200" lvl="0" indent="-457200" algn="l">
              <a:buFont typeface="Arial" panose="020B0604020202020204" pitchFamily="34" charset="0"/>
              <a:buChar char="•"/>
            </a:pPr>
            <a:r>
              <a:rPr lang="en-US" sz="2000" dirty="0" smtClean="0">
                <a:solidFill>
                  <a:schemeClr val="tx1"/>
                </a:solidFill>
              </a:rPr>
              <a:t>Novartis’s ‘</a:t>
            </a:r>
            <a:r>
              <a:rPr lang="en-US" sz="2000" dirty="0" err="1" smtClean="0">
                <a:solidFill>
                  <a:schemeClr val="tx1"/>
                </a:solidFill>
              </a:rPr>
              <a:t>Khatika</a:t>
            </a:r>
            <a:r>
              <a:rPr lang="en-US" sz="2000" dirty="0" smtClean="0">
                <a:solidFill>
                  <a:schemeClr val="tx1"/>
                </a:solidFill>
              </a:rPr>
              <a:t> </a:t>
            </a:r>
            <a:r>
              <a:rPr lang="en-US" sz="2000" dirty="0" err="1" smtClean="0">
                <a:solidFill>
                  <a:schemeClr val="tx1"/>
                </a:solidFill>
              </a:rPr>
              <a:t>Churna</a:t>
            </a:r>
            <a:r>
              <a:rPr lang="en-US" sz="2000" dirty="0" smtClean="0">
                <a:solidFill>
                  <a:schemeClr val="tx1"/>
                </a:solidFill>
              </a:rPr>
              <a:t>’ is sold as Calcium Sandoz. It does not contain calcium but continuing the use of calcium </a:t>
            </a:r>
            <a:r>
              <a:rPr lang="en-US" sz="2000" dirty="0" err="1" smtClean="0">
                <a:solidFill>
                  <a:schemeClr val="tx1"/>
                </a:solidFill>
              </a:rPr>
              <a:t>sandoz</a:t>
            </a:r>
            <a:r>
              <a:rPr lang="en-US" sz="2000" dirty="0" smtClean="0">
                <a:solidFill>
                  <a:schemeClr val="tx1"/>
                </a:solidFill>
              </a:rPr>
              <a:t> trade name.</a:t>
            </a:r>
          </a:p>
          <a:p>
            <a:pPr algn="just"/>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048000"/>
          </a:xfrm>
        </p:spPr>
        <p:txBody>
          <a:bodyPr>
            <a:normAutofit/>
          </a:bodyPr>
          <a:lstStyle/>
          <a:p>
            <a:pPr algn="just"/>
            <a:r>
              <a:rPr lang="en-US" dirty="0" smtClean="0">
                <a:solidFill>
                  <a:schemeClr val="tx1"/>
                </a:solidFill>
              </a:rPr>
              <a:t>A prescription was written for 1.0 mg colchicines, a medicine for gout, but was dispensed 10 mg resulting in death of the patient. This occurred from failure to notice the decimal point. Similarly, “0.1” is easily misread as “1”, a ten fold over dose. On the other hand, appending an unnecessary zero after a decimal point increases the risk of tenfold overdose (explained an example above).  </a:t>
            </a:r>
          </a:p>
          <a:p>
            <a:pPr algn="just"/>
            <a:endParaRPr lang="en-US" dirty="0">
              <a:solidFill>
                <a:schemeClr val="tx1"/>
              </a:solidFill>
            </a:endParaRPr>
          </a:p>
        </p:txBody>
      </p:sp>
      <p:sp>
        <p:nvSpPr>
          <p:cNvPr id="4" name="Title 3"/>
          <p:cNvSpPr>
            <a:spLocks noGrp="1"/>
          </p:cNvSpPr>
          <p:nvPr>
            <p:ph type="ctrTitle"/>
          </p:nvPr>
        </p:nvSpPr>
        <p:spPr/>
        <p:txBody>
          <a:bodyPr/>
          <a:lstStyle/>
          <a:p>
            <a:r>
              <a:rPr lang="en-US" dirty="0" smtClean="0"/>
              <a:t>Wrong Dosage or Dosing Error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048000"/>
          </a:xfrm>
        </p:spPr>
        <p:txBody>
          <a:bodyPr>
            <a:normAutofit/>
          </a:bodyPr>
          <a:lstStyle/>
          <a:p>
            <a:pPr algn="just"/>
            <a:endParaRPr lang="en-US" dirty="0"/>
          </a:p>
        </p:txBody>
      </p:sp>
      <p:sp>
        <p:nvSpPr>
          <p:cNvPr id="4" name="Title 3"/>
          <p:cNvSpPr>
            <a:spLocks noGrp="1"/>
          </p:cNvSpPr>
          <p:nvPr>
            <p:ph type="ctrTitle"/>
          </p:nvPr>
        </p:nvSpPr>
        <p:spPr/>
        <p:txBody>
          <a:bodyPr/>
          <a:lstStyle/>
          <a:p>
            <a:r>
              <a:rPr lang="en-US" dirty="0" smtClean="0"/>
              <a:t>Interchange of Products </a:t>
            </a:r>
            <a:br>
              <a:rPr lang="en-US" dirty="0" smtClean="0"/>
            </a:br>
            <a:r>
              <a:rPr lang="en-US" dirty="0" smtClean="0"/>
              <a:t>[Similar Packaging]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me6.jpg"/>
          <p:cNvPicPr>
            <a:picLocks noChangeAspect="1"/>
          </p:cNvPicPr>
          <p:nvPr/>
        </p:nvPicPr>
        <p:blipFill>
          <a:blip r:embed="rId2" cstate="print"/>
          <a:srcRect/>
          <a:stretch>
            <a:fillRect/>
          </a:stretch>
        </p:blipFill>
        <p:spPr bwMode="auto">
          <a:xfrm>
            <a:off x="292100" y="457200"/>
            <a:ext cx="2667000" cy="1752600"/>
          </a:xfrm>
          <a:prstGeom prst="rect">
            <a:avLst/>
          </a:prstGeom>
          <a:noFill/>
          <a:ln w="38100">
            <a:solidFill>
              <a:schemeClr val="tx1"/>
            </a:solidFill>
            <a:miter lim="800000"/>
            <a:headEnd/>
            <a:tailEnd/>
          </a:ln>
        </p:spPr>
      </p:pic>
      <p:pic>
        <p:nvPicPr>
          <p:cNvPr id="33795" name="Picture 2" descr="me7.jpg"/>
          <p:cNvPicPr>
            <a:picLocks noChangeAspect="1"/>
          </p:cNvPicPr>
          <p:nvPr/>
        </p:nvPicPr>
        <p:blipFill>
          <a:blip r:embed="rId3" cstate="print"/>
          <a:srcRect/>
          <a:stretch>
            <a:fillRect/>
          </a:stretch>
        </p:blipFill>
        <p:spPr bwMode="auto">
          <a:xfrm>
            <a:off x="3390900" y="457200"/>
            <a:ext cx="2552700" cy="1752600"/>
          </a:xfrm>
          <a:prstGeom prst="rect">
            <a:avLst/>
          </a:prstGeom>
          <a:noFill/>
          <a:ln w="38100">
            <a:solidFill>
              <a:schemeClr val="tx1"/>
            </a:solidFill>
            <a:miter lim="800000"/>
            <a:headEnd/>
            <a:tailEnd/>
          </a:ln>
        </p:spPr>
      </p:pic>
      <p:pic>
        <p:nvPicPr>
          <p:cNvPr id="33796" name="Picture 3" descr="me8.jpg"/>
          <p:cNvPicPr>
            <a:picLocks noChangeAspect="1"/>
          </p:cNvPicPr>
          <p:nvPr/>
        </p:nvPicPr>
        <p:blipFill>
          <a:blip r:embed="rId4" cstate="print"/>
          <a:srcRect/>
          <a:stretch>
            <a:fillRect/>
          </a:stretch>
        </p:blipFill>
        <p:spPr bwMode="auto">
          <a:xfrm>
            <a:off x="6311900" y="457200"/>
            <a:ext cx="2590800" cy="1752600"/>
          </a:xfrm>
          <a:prstGeom prst="rect">
            <a:avLst/>
          </a:prstGeom>
          <a:noFill/>
          <a:ln w="38100">
            <a:solidFill>
              <a:schemeClr val="tx1"/>
            </a:solidFill>
            <a:miter lim="800000"/>
            <a:headEnd/>
            <a:tailEnd/>
          </a:ln>
        </p:spPr>
      </p:pic>
      <p:pic>
        <p:nvPicPr>
          <p:cNvPr id="33797" name="Picture 4" descr="me9.jpg"/>
          <p:cNvPicPr>
            <a:picLocks noChangeAspect="1"/>
          </p:cNvPicPr>
          <p:nvPr/>
        </p:nvPicPr>
        <p:blipFill>
          <a:blip r:embed="rId5" cstate="print"/>
          <a:srcRect/>
          <a:stretch>
            <a:fillRect/>
          </a:stretch>
        </p:blipFill>
        <p:spPr bwMode="auto">
          <a:xfrm>
            <a:off x="912813" y="2667000"/>
            <a:ext cx="3278187" cy="1628775"/>
          </a:xfrm>
          <a:prstGeom prst="rect">
            <a:avLst/>
          </a:prstGeom>
          <a:noFill/>
          <a:ln w="38100">
            <a:solidFill>
              <a:schemeClr val="tx1"/>
            </a:solidFill>
            <a:miter lim="800000"/>
            <a:headEnd/>
            <a:tailEnd/>
          </a:ln>
        </p:spPr>
      </p:pic>
      <p:pic>
        <p:nvPicPr>
          <p:cNvPr id="33798" name="Picture 5" descr="me10.jpg"/>
          <p:cNvPicPr>
            <a:picLocks noChangeAspect="1"/>
          </p:cNvPicPr>
          <p:nvPr/>
        </p:nvPicPr>
        <p:blipFill>
          <a:blip r:embed="rId6" cstate="print"/>
          <a:srcRect/>
          <a:stretch>
            <a:fillRect/>
          </a:stretch>
        </p:blipFill>
        <p:spPr bwMode="auto">
          <a:xfrm>
            <a:off x="4800600" y="2667000"/>
            <a:ext cx="3343275" cy="1657350"/>
          </a:xfrm>
          <a:prstGeom prst="rect">
            <a:avLst/>
          </a:prstGeom>
          <a:noFill/>
          <a:ln w="38100">
            <a:solidFill>
              <a:schemeClr val="tx1"/>
            </a:solidFill>
            <a:miter lim="800000"/>
            <a:headEnd/>
            <a:tailEnd/>
          </a:ln>
        </p:spPr>
      </p:pic>
      <p:pic>
        <p:nvPicPr>
          <p:cNvPr id="33799" name="Picture 6" descr="me11.jpg"/>
          <p:cNvPicPr>
            <a:picLocks noChangeAspect="1"/>
          </p:cNvPicPr>
          <p:nvPr/>
        </p:nvPicPr>
        <p:blipFill>
          <a:blip r:embed="rId7" cstate="print"/>
          <a:srcRect/>
          <a:stretch>
            <a:fillRect/>
          </a:stretch>
        </p:blipFill>
        <p:spPr bwMode="auto">
          <a:xfrm>
            <a:off x="6477000" y="4876800"/>
            <a:ext cx="2438400" cy="1476375"/>
          </a:xfrm>
          <a:prstGeom prst="rect">
            <a:avLst/>
          </a:prstGeom>
          <a:noFill/>
          <a:ln w="38100">
            <a:solidFill>
              <a:schemeClr val="tx1"/>
            </a:solidFill>
            <a:miter lim="800000"/>
            <a:headEnd/>
            <a:tailEnd/>
          </a:ln>
        </p:spPr>
      </p:pic>
      <p:pic>
        <p:nvPicPr>
          <p:cNvPr id="33800" name="Picture 7" descr="me12.jpg"/>
          <p:cNvPicPr>
            <a:picLocks noChangeAspect="1"/>
          </p:cNvPicPr>
          <p:nvPr/>
        </p:nvPicPr>
        <p:blipFill>
          <a:blip r:embed="rId8" cstate="print"/>
          <a:srcRect/>
          <a:stretch>
            <a:fillRect/>
          </a:stretch>
        </p:blipFill>
        <p:spPr bwMode="auto">
          <a:xfrm>
            <a:off x="317500" y="4876800"/>
            <a:ext cx="2743200" cy="1524000"/>
          </a:xfrm>
          <a:prstGeom prst="rect">
            <a:avLst/>
          </a:prstGeom>
          <a:noFill/>
          <a:ln w="38100">
            <a:solidFill>
              <a:schemeClr val="tx1"/>
            </a:solidFill>
            <a:miter lim="800000"/>
            <a:headEnd/>
            <a:tailEnd/>
          </a:ln>
        </p:spPr>
      </p:pic>
      <p:pic>
        <p:nvPicPr>
          <p:cNvPr id="33801" name="Picture 8" descr="me13.jpg"/>
          <p:cNvPicPr>
            <a:picLocks noChangeAspect="1"/>
          </p:cNvPicPr>
          <p:nvPr/>
        </p:nvPicPr>
        <p:blipFill>
          <a:blip r:embed="rId9" cstate="print"/>
          <a:srcRect/>
          <a:stretch>
            <a:fillRect/>
          </a:stretch>
        </p:blipFill>
        <p:spPr bwMode="auto">
          <a:xfrm>
            <a:off x="3467100" y="4876800"/>
            <a:ext cx="2628900" cy="1524000"/>
          </a:xfrm>
          <a:prstGeom prst="rect">
            <a:avLst/>
          </a:prstGeom>
          <a:noFill/>
          <a:ln w="38100">
            <a:solidFill>
              <a:schemeClr val="tx1"/>
            </a:solidFill>
            <a:miter lim="800000"/>
            <a:headEnd/>
            <a:tailEnd/>
          </a:ln>
        </p:spPr>
      </p:pic>
      <p:sp>
        <p:nvSpPr>
          <p:cNvPr id="33802" name="Footer Placeholder 10"/>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048000"/>
          </a:xfrm>
        </p:spPr>
        <p:txBody>
          <a:bodyPr>
            <a:normAutofit/>
          </a:bodyPr>
          <a:lstStyle/>
          <a:p>
            <a:pPr algn="just"/>
            <a:r>
              <a:rPr lang="en-US" dirty="0" err="1" smtClean="0">
                <a:solidFill>
                  <a:schemeClr val="tx1"/>
                </a:solidFill>
              </a:rPr>
              <a:t>Paracetamol</a:t>
            </a:r>
            <a:r>
              <a:rPr lang="en-US" dirty="0" smtClean="0">
                <a:solidFill>
                  <a:schemeClr val="tx1"/>
                </a:solidFill>
              </a:rPr>
              <a:t> Liquid  Products: 125 mg/5 ml and 250 mg/5 ml.</a:t>
            </a:r>
            <a:endParaRPr lang="en-US" dirty="0">
              <a:solidFill>
                <a:schemeClr val="tx1"/>
              </a:solidFill>
            </a:endParaRPr>
          </a:p>
        </p:txBody>
      </p:sp>
      <p:sp>
        <p:nvSpPr>
          <p:cNvPr id="4" name="Title 3"/>
          <p:cNvSpPr>
            <a:spLocks noGrp="1"/>
          </p:cNvSpPr>
          <p:nvPr>
            <p:ph type="ctrTitle"/>
          </p:nvPr>
        </p:nvSpPr>
        <p:spPr/>
        <p:txBody>
          <a:bodyPr>
            <a:normAutofit/>
          </a:bodyPr>
          <a:lstStyle/>
          <a:p>
            <a:r>
              <a:rPr lang="en-US" dirty="0" smtClean="0"/>
              <a:t>Medicine at Different Strength</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048000"/>
          </a:xfrm>
        </p:spPr>
        <p:txBody>
          <a:bodyPr>
            <a:normAutofit/>
          </a:bodyPr>
          <a:lstStyle/>
          <a:p>
            <a:pPr marL="457200" indent="-457200" algn="just">
              <a:spcBef>
                <a:spcPct val="50000"/>
              </a:spcBef>
            </a:pPr>
            <a:endParaRPr lang="en-US" sz="2800" dirty="0" smtClean="0">
              <a:solidFill>
                <a:schemeClr val="tx1"/>
              </a:solidFill>
            </a:endParaRPr>
          </a:p>
          <a:p>
            <a:pPr marL="457200" indent="-457200" algn="just">
              <a:spcBef>
                <a:spcPct val="50000"/>
              </a:spcBef>
            </a:pPr>
            <a:endParaRPr lang="en-US" sz="2800" dirty="0" smtClean="0">
              <a:solidFill>
                <a:schemeClr val="tx1"/>
              </a:solidFill>
            </a:endParaRPr>
          </a:p>
          <a:p>
            <a:pPr algn="just">
              <a:buFont typeface="Arial" pitchFamily="34" charset="0"/>
              <a:buChar char="•"/>
            </a:pPr>
            <a:r>
              <a:rPr lang="en-US" dirty="0" smtClean="0">
                <a:solidFill>
                  <a:schemeClr val="tx1"/>
                </a:solidFill>
              </a:rPr>
              <a:t>Wrong Routes: IV Fluids Given in Artery</a:t>
            </a:r>
          </a:p>
          <a:p>
            <a:pPr algn="just">
              <a:buFont typeface="Arial" pitchFamily="34" charset="0"/>
              <a:buChar char="•"/>
            </a:pPr>
            <a:r>
              <a:rPr lang="en-US" dirty="0" smtClean="0">
                <a:solidFill>
                  <a:schemeClr val="tx1"/>
                </a:solidFill>
              </a:rPr>
              <a:t>Wrong  Gas: Oxygen Cylinder Filled with Nitrous Oxide</a:t>
            </a:r>
          </a:p>
          <a:p>
            <a:pPr algn="just"/>
            <a:endParaRPr lang="en-US" dirty="0">
              <a:solidFill>
                <a:schemeClr val="tx1"/>
              </a:solidFill>
            </a:endParaRPr>
          </a:p>
        </p:txBody>
      </p:sp>
      <p:sp>
        <p:nvSpPr>
          <p:cNvPr id="4" name="Title 3"/>
          <p:cNvSpPr>
            <a:spLocks noGrp="1"/>
          </p:cNvSpPr>
          <p:nvPr>
            <p:ph type="ctrTitle"/>
          </p:nvPr>
        </p:nvSpPr>
        <p:spPr/>
        <p:txBody>
          <a:bodyPr/>
          <a:lstStyle/>
          <a:p>
            <a:r>
              <a:rPr lang="en-US" dirty="0" smtClean="0"/>
              <a:t>Administration Incidents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048000"/>
          </a:xfrm>
        </p:spPr>
        <p:txBody>
          <a:bodyPr>
            <a:normAutofit/>
          </a:bodyPr>
          <a:lstStyle/>
          <a:p>
            <a:pPr marL="457200" indent="-457200" algn="l">
              <a:buFont typeface="Arial" panose="020B0604020202020204" pitchFamily="34" charset="0"/>
              <a:buChar char="•"/>
            </a:pPr>
            <a:r>
              <a:rPr lang="en-US" dirty="0" smtClean="0">
                <a:solidFill>
                  <a:schemeClr val="tx1"/>
                </a:solidFill>
              </a:rPr>
              <a:t>Sublingual tablets are reported to be swallowed resulting without any activity. </a:t>
            </a:r>
          </a:p>
          <a:p>
            <a:pPr marL="457200" indent="-457200" algn="l">
              <a:buFont typeface="Arial" panose="020B0604020202020204" pitchFamily="34" charset="0"/>
              <a:buChar char="•"/>
            </a:pPr>
            <a:r>
              <a:rPr lang="en-US" dirty="0" smtClean="0">
                <a:solidFill>
                  <a:schemeClr val="tx1"/>
                </a:solidFill>
              </a:rPr>
              <a:t>The sustained release tablets are broken and divided for children.</a:t>
            </a:r>
          </a:p>
          <a:p>
            <a:pPr marL="457200" indent="-457200" algn="l">
              <a:buFont typeface="Arial" panose="020B0604020202020204" pitchFamily="34" charset="0"/>
              <a:buChar char="•"/>
            </a:pPr>
            <a:r>
              <a:rPr lang="en-US" dirty="0" smtClean="0">
                <a:solidFill>
                  <a:schemeClr val="tx1"/>
                </a:solidFill>
              </a:rPr>
              <a:t>The use of domestic measuring spoon for liquid medicines is another concern. As domestic spoons’ size vary widely, it is essential to supply a measuring spoon while dispensing liquid medicines for oral use.</a:t>
            </a:r>
          </a:p>
          <a:p>
            <a:pPr algn="just"/>
            <a:endParaRPr lang="en-US" dirty="0">
              <a:solidFill>
                <a:schemeClr val="tx1"/>
              </a:solidFill>
            </a:endParaRPr>
          </a:p>
        </p:txBody>
      </p:sp>
      <p:sp>
        <p:nvSpPr>
          <p:cNvPr id="4" name="Title 3"/>
          <p:cNvSpPr>
            <a:spLocks noGrp="1"/>
          </p:cNvSpPr>
          <p:nvPr>
            <p:ph type="ctrTitle"/>
          </p:nvPr>
        </p:nvSpPr>
        <p:spPr/>
        <p:txBody>
          <a:bodyPr>
            <a:normAutofit/>
          </a:bodyPr>
          <a:lstStyle/>
          <a:p>
            <a:r>
              <a:rPr lang="en-US" dirty="0" smtClean="0"/>
              <a:t>Inappropriate Instruction to Patients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90600" y="523875"/>
            <a:ext cx="7924800" cy="5638800"/>
          </a:xfrm>
          <a:prstGeom prst="rect">
            <a:avLst/>
          </a:prstGeom>
          <a:noFill/>
          <a:ln w="9525">
            <a:noFill/>
            <a:miter lim="800000"/>
            <a:headEnd/>
            <a:tailEnd/>
          </a:ln>
          <a:effectLst/>
        </p:spPr>
        <p:txBody>
          <a:bodyPr anchor="ctr"/>
          <a:lstStyle/>
          <a:p>
            <a:endParaRPr lang="en-US" sz="2800" b="1" u="sng" dirty="0"/>
          </a:p>
          <a:p>
            <a:r>
              <a:rPr lang="en-US" sz="2400" dirty="0"/>
              <a:t>Total number of prescription studied: </a:t>
            </a:r>
            <a:r>
              <a:rPr lang="en-US" sz="2400" b="1" dirty="0"/>
              <a:t>11740	</a:t>
            </a:r>
          </a:p>
          <a:p>
            <a:r>
              <a:rPr lang="en-US" sz="2400" dirty="0"/>
              <a:t>		</a:t>
            </a:r>
          </a:p>
          <a:p>
            <a:r>
              <a:rPr lang="en-US" sz="2400" dirty="0"/>
              <a:t>                                         </a:t>
            </a:r>
            <a:r>
              <a:rPr lang="en-US" sz="2400" b="1" u="sng" dirty="0"/>
              <a:t>No. of Error</a:t>
            </a:r>
            <a:r>
              <a:rPr lang="en-US" sz="2400" dirty="0"/>
              <a:t>	 </a:t>
            </a:r>
            <a:r>
              <a:rPr lang="en-US" sz="2400" b="1" u="sng" dirty="0"/>
              <a:t>Total Error (%)</a:t>
            </a:r>
            <a:r>
              <a:rPr lang="en-US" sz="2400" dirty="0"/>
              <a:t/>
            </a:r>
            <a:br>
              <a:rPr lang="en-US" sz="2400" dirty="0"/>
            </a:br>
            <a:endParaRPr lang="en-US" sz="2400" dirty="0"/>
          </a:p>
          <a:p>
            <a:r>
              <a:rPr lang="en-US" sz="2400" b="1" dirty="0"/>
              <a:t>Dispensing Errors		663			25.97</a:t>
            </a:r>
            <a:br>
              <a:rPr lang="en-US" sz="2400" b="1" dirty="0"/>
            </a:br>
            <a:r>
              <a:rPr lang="en-US" sz="2400" dirty="0"/>
              <a:t>(errors due to look alike	318</a:t>
            </a:r>
            <a:br>
              <a:rPr lang="en-US" sz="2400" dirty="0"/>
            </a:br>
            <a:r>
              <a:rPr lang="en-US" sz="2400" dirty="0"/>
              <a:t>Ineligible handwriting		245</a:t>
            </a:r>
            <a:br>
              <a:rPr lang="en-US" sz="2400" dirty="0"/>
            </a:br>
            <a:r>
              <a:rPr lang="en-US" sz="2400" dirty="0"/>
              <a:t>Ignorance and Carelessness	80</a:t>
            </a:r>
            <a:br>
              <a:rPr lang="en-US" sz="2400" dirty="0"/>
            </a:br>
            <a:r>
              <a:rPr lang="en-US" sz="2400" dirty="0"/>
              <a:t>Extension products		20)</a:t>
            </a:r>
            <a:br>
              <a:rPr lang="en-US" sz="2400" dirty="0"/>
            </a:br>
            <a:endParaRPr lang="en-US" sz="2400" dirty="0"/>
          </a:p>
          <a:p>
            <a:r>
              <a:rPr lang="en-US" sz="2400" b="1" dirty="0"/>
              <a:t>Prescription Errors		1896			74.03</a:t>
            </a:r>
            <a:br>
              <a:rPr lang="en-US" sz="2400" b="1" dirty="0"/>
            </a:br>
            <a:r>
              <a:rPr lang="en-US" sz="2400" dirty="0"/>
              <a:t>(omission error		986</a:t>
            </a:r>
            <a:br>
              <a:rPr lang="en-US" sz="2400" dirty="0"/>
            </a:br>
            <a:r>
              <a:rPr lang="en-US" sz="2400" dirty="0"/>
              <a:t>wrong dosage form		303</a:t>
            </a:r>
            <a:br>
              <a:rPr lang="en-US" sz="2400" dirty="0"/>
            </a:br>
            <a:r>
              <a:rPr lang="en-US" sz="2400" dirty="0"/>
              <a:t>wrong dose			209</a:t>
            </a:r>
            <a:br>
              <a:rPr lang="en-US" sz="2400" dirty="0"/>
            </a:br>
            <a:r>
              <a:rPr lang="en-US" sz="2400" dirty="0"/>
              <a:t>transcription error		133</a:t>
            </a:r>
            <a:br>
              <a:rPr lang="en-US" sz="2400" dirty="0"/>
            </a:br>
            <a:r>
              <a:rPr lang="en-US" sz="2400" dirty="0"/>
              <a:t>Miscellaneous error		265)</a:t>
            </a:r>
          </a:p>
        </p:txBody>
      </p:sp>
      <p:sp>
        <p:nvSpPr>
          <p:cNvPr id="14339" name="Text Box 3"/>
          <p:cNvSpPr txBox="1">
            <a:spLocks noChangeArrowheads="1"/>
          </p:cNvSpPr>
          <p:nvPr/>
        </p:nvSpPr>
        <p:spPr bwMode="auto">
          <a:xfrm>
            <a:off x="971550" y="44450"/>
            <a:ext cx="3581400" cy="946150"/>
          </a:xfrm>
          <a:prstGeom prst="rect">
            <a:avLst/>
          </a:prstGeom>
          <a:noFill/>
          <a:ln w="9525">
            <a:noFill/>
            <a:miter lim="800000"/>
            <a:headEnd/>
            <a:tailEnd/>
          </a:ln>
          <a:effectLst/>
        </p:spPr>
        <p:txBody>
          <a:bodyPr>
            <a:spAutoFit/>
          </a:bodyPr>
          <a:lstStyle/>
          <a:p>
            <a:pPr>
              <a:spcBef>
                <a:spcPct val="50000"/>
              </a:spcBef>
            </a:pPr>
            <a:r>
              <a:rPr lang="en-US" sz="2800" b="1" u="sng">
                <a:solidFill>
                  <a:srgbClr val="FF0000"/>
                </a:solidFill>
              </a:rPr>
              <a:t>OUR EXPERIENCE</a:t>
            </a:r>
            <a:r>
              <a:rPr lang="en-US" sz="2800" b="1" u="sng">
                <a:solidFill>
                  <a:schemeClr val="tx2"/>
                </a:solidFill>
              </a:rPr>
              <a:t/>
            </a:r>
            <a:br>
              <a:rPr lang="en-US" sz="2800" b="1" u="sng">
                <a:solidFill>
                  <a:schemeClr val="tx2"/>
                </a:solidFill>
              </a:rPr>
            </a:br>
            <a:endParaRPr lang="en-US" sz="2800" b="1" u="sng">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200400"/>
            <a:ext cx="7620000" cy="2590800"/>
          </a:xfrm>
        </p:spPr>
        <p:txBody>
          <a:bodyPr/>
          <a:lstStyle/>
          <a:p>
            <a:r>
              <a:rPr lang="en-US" dirty="0" smtClean="0">
                <a:solidFill>
                  <a:schemeClr val="tx1"/>
                </a:solidFill>
                <a:latin typeface="Book Antiqua" pitchFamily="18" charset="0"/>
                <a:cs typeface="Times New Roman" pitchFamily="18" charset="0"/>
              </a:rPr>
              <a:t> “Any preventable event that may cause or lead to inappropriate medication use or patient harm while the medication is in the control of healthcare professionals, patients or consumer”</a:t>
            </a:r>
            <a:endParaRPr lang="en-US" baseline="30000" dirty="0" smtClean="0">
              <a:solidFill>
                <a:schemeClr val="tx1"/>
              </a:solidFill>
              <a:latin typeface="Book Antiqua" pitchFamily="18" charset="0"/>
              <a:cs typeface="Times New Roman" pitchFamily="18" charset="0"/>
            </a:endParaRPr>
          </a:p>
          <a:p>
            <a:endParaRPr lang="en-US" dirty="0">
              <a:solidFill>
                <a:schemeClr val="tx1"/>
              </a:solidFill>
            </a:endParaRPr>
          </a:p>
        </p:txBody>
      </p:sp>
      <p:sp>
        <p:nvSpPr>
          <p:cNvPr id="2" name="Title 1"/>
          <p:cNvSpPr>
            <a:spLocks noGrp="1"/>
          </p:cNvSpPr>
          <p:nvPr>
            <p:ph type="ctrTitle"/>
          </p:nvPr>
        </p:nvSpPr>
        <p:spPr/>
        <p:txBody>
          <a:bodyPr/>
          <a:lstStyle/>
          <a:p>
            <a:r>
              <a:rPr lang="en-US" dirty="0" smtClean="0"/>
              <a:t>What is Medication Error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14400" y="1143000"/>
            <a:ext cx="8001000" cy="4191000"/>
          </a:xfrm>
          <a:prstGeom prst="rect">
            <a:avLst/>
          </a:prstGeom>
          <a:noFill/>
          <a:ln w="9525">
            <a:noFill/>
            <a:miter lim="800000"/>
            <a:headEnd/>
            <a:tailEnd/>
          </a:ln>
          <a:effectLst/>
        </p:spPr>
        <p:txBody>
          <a:bodyPr anchor="ctr"/>
          <a:lstStyle/>
          <a:p>
            <a:r>
              <a:rPr lang="en-US" sz="2400" dirty="0"/>
              <a:t>	</a:t>
            </a:r>
            <a:r>
              <a:rPr lang="en-US" sz="2400" b="1" u="sng" dirty="0"/>
              <a:t>Prescribed</a:t>
            </a:r>
            <a:r>
              <a:rPr lang="en-US" sz="2400" b="1" dirty="0"/>
              <a:t>	</a:t>
            </a:r>
            <a:r>
              <a:rPr lang="en-US" sz="2400" dirty="0"/>
              <a:t>		</a:t>
            </a:r>
            <a:r>
              <a:rPr lang="en-US" sz="2400" b="1" u="sng" dirty="0"/>
              <a:t>Dispensed</a:t>
            </a:r>
            <a:br>
              <a:rPr lang="en-US" sz="2400" b="1" u="sng" dirty="0"/>
            </a:br>
            <a:endParaRPr lang="en-US" sz="2400" b="1" u="sng" dirty="0"/>
          </a:p>
          <a:p>
            <a:r>
              <a:rPr lang="en-US" sz="2400" dirty="0" err="1"/>
              <a:t>Leridace</a:t>
            </a:r>
            <a:r>
              <a:rPr lang="en-US" sz="2400" dirty="0"/>
              <a:t> 10 mg (</a:t>
            </a:r>
            <a:r>
              <a:rPr lang="en-US" sz="2400" dirty="0" err="1"/>
              <a:t>Serratopeptidase</a:t>
            </a:r>
            <a:r>
              <a:rPr lang="en-US" sz="2400" dirty="0"/>
              <a:t>)	</a:t>
            </a:r>
            <a:r>
              <a:rPr lang="en-US" sz="2400" dirty="0" err="1"/>
              <a:t>Loviden</a:t>
            </a:r>
            <a:r>
              <a:rPr lang="en-US" sz="2400" dirty="0"/>
              <a:t> 10 mg 						</a:t>
            </a:r>
            <a:r>
              <a:rPr lang="en-US" sz="2400" dirty="0" smtClean="0"/>
              <a:t>             (</a:t>
            </a:r>
            <a:r>
              <a:rPr lang="en-US" sz="2400" dirty="0" err="1"/>
              <a:t>Loratidine</a:t>
            </a:r>
            <a:r>
              <a:rPr lang="en-US" sz="2400" dirty="0"/>
              <a:t>)</a:t>
            </a:r>
            <a:br>
              <a:rPr lang="en-US" sz="2400" dirty="0"/>
            </a:br>
            <a:endParaRPr lang="en-US" sz="2400" dirty="0"/>
          </a:p>
          <a:p>
            <a:r>
              <a:rPr lang="en-US" sz="2400" dirty="0" err="1"/>
              <a:t>Azevoc</a:t>
            </a:r>
            <a:r>
              <a:rPr lang="en-US" sz="2400" dirty="0"/>
              <a:t> kid				</a:t>
            </a:r>
            <a:r>
              <a:rPr lang="en-US" sz="2400" dirty="0" err="1"/>
              <a:t>Azithromycin</a:t>
            </a:r>
            <a:r>
              <a:rPr lang="en-US" sz="2400" dirty="0"/>
              <a:t> adult dose</a:t>
            </a:r>
            <a:br>
              <a:rPr lang="en-US" sz="2400" dirty="0"/>
            </a:br>
            <a:r>
              <a:rPr lang="en-US" sz="2400" dirty="0"/>
              <a:t>enteric coated tablet 30 mg		enteric coated 60 mg, to 					break into half and take</a:t>
            </a:r>
            <a:br>
              <a:rPr lang="en-US" sz="2400" dirty="0"/>
            </a:br>
            <a:endParaRPr lang="en-US" sz="2400" dirty="0"/>
          </a:p>
          <a:p>
            <a:r>
              <a:rPr lang="en-US" sz="2400" dirty="0" err="1"/>
              <a:t>Avil</a:t>
            </a:r>
            <a:r>
              <a:rPr lang="en-US" sz="2400" dirty="0"/>
              <a:t>					</a:t>
            </a:r>
            <a:r>
              <a:rPr lang="en-US" sz="2400" dirty="0" err="1"/>
              <a:t>Lasix</a:t>
            </a:r>
            <a:r>
              <a:rPr lang="en-US" sz="2400" dirty="0"/>
              <a:t/>
            </a:r>
            <a:br>
              <a:rPr lang="en-US" sz="2400" dirty="0"/>
            </a:br>
            <a:endParaRPr lang="en-US" sz="2400" dirty="0"/>
          </a:p>
        </p:txBody>
      </p:sp>
      <p:sp>
        <p:nvSpPr>
          <p:cNvPr id="15363" name="Text Box 3"/>
          <p:cNvSpPr txBox="1">
            <a:spLocks noChangeArrowheads="1"/>
          </p:cNvSpPr>
          <p:nvPr/>
        </p:nvSpPr>
        <p:spPr bwMode="auto">
          <a:xfrm>
            <a:off x="6858000" y="0"/>
            <a:ext cx="2286000" cy="396875"/>
          </a:xfrm>
          <a:prstGeom prst="rect">
            <a:avLst/>
          </a:prstGeom>
          <a:noFill/>
          <a:ln w="9525">
            <a:noFill/>
            <a:miter lim="800000"/>
            <a:headEnd/>
            <a:tailEnd/>
          </a:ln>
          <a:effectLst/>
        </p:spPr>
        <p:txBody>
          <a:bodyPr>
            <a:spAutoFit/>
          </a:bodyPr>
          <a:lstStyle/>
          <a:p>
            <a:pPr>
              <a:spcBef>
                <a:spcPct val="50000"/>
              </a:spcBef>
            </a:pPr>
            <a:r>
              <a:rPr lang="en-US" sz="2000">
                <a:solidFill>
                  <a:srgbClr val="FF0000"/>
                </a:solidFill>
              </a:rPr>
              <a:t>Our experience……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1073150" y="1981200"/>
            <a:ext cx="5257800" cy="3970318"/>
          </a:xfrm>
          <a:prstGeom prst="rect">
            <a:avLst/>
          </a:prstGeom>
          <a:noFill/>
          <a:ln w="9525">
            <a:noFill/>
            <a:miter lim="800000"/>
            <a:headEnd/>
            <a:tailEnd/>
          </a:ln>
          <a:effectLst/>
        </p:spPr>
        <p:txBody>
          <a:bodyPr>
            <a:spAutoFit/>
          </a:bodyPr>
          <a:lstStyle/>
          <a:p>
            <a:pPr marL="457200" indent="-457200">
              <a:spcBef>
                <a:spcPct val="50000"/>
              </a:spcBef>
              <a:buFontTx/>
              <a:buAutoNum type="arabicPeriod"/>
            </a:pPr>
            <a:r>
              <a:rPr lang="en-US" sz="3200" dirty="0"/>
              <a:t>No effects of drug</a:t>
            </a:r>
          </a:p>
          <a:p>
            <a:pPr marL="457200" indent="-457200">
              <a:spcBef>
                <a:spcPct val="50000"/>
              </a:spcBef>
              <a:buFontTx/>
              <a:buAutoNum type="arabicPeriod"/>
            </a:pPr>
            <a:r>
              <a:rPr lang="en-US" sz="3200" dirty="0"/>
              <a:t>Harmful effects in patients.</a:t>
            </a:r>
          </a:p>
          <a:p>
            <a:pPr marL="457200" indent="-457200">
              <a:lnSpc>
                <a:spcPct val="150000"/>
              </a:lnSpc>
              <a:spcBef>
                <a:spcPct val="50000"/>
              </a:spcBef>
              <a:buFontTx/>
              <a:buAutoNum type="arabicPeriod"/>
            </a:pPr>
            <a:r>
              <a:rPr lang="en-US" sz="3200" dirty="0"/>
              <a:t>Cost of extended hospitalization.</a:t>
            </a:r>
          </a:p>
          <a:p>
            <a:pPr marL="457200" indent="-457200">
              <a:lnSpc>
                <a:spcPct val="150000"/>
              </a:lnSpc>
              <a:spcBef>
                <a:spcPct val="50000"/>
              </a:spcBef>
              <a:buFontTx/>
              <a:buAutoNum type="arabicPeriod"/>
            </a:pPr>
            <a:r>
              <a:rPr lang="en-US" sz="3200" dirty="0"/>
              <a:t>Litigation problem. </a:t>
            </a:r>
          </a:p>
        </p:txBody>
      </p:sp>
      <p:sp>
        <p:nvSpPr>
          <p:cNvPr id="17412" name="Rectangle 4"/>
          <p:cNvSpPr>
            <a:spLocks noChangeArrowheads="1"/>
          </p:cNvSpPr>
          <p:nvPr/>
        </p:nvSpPr>
        <p:spPr bwMode="auto">
          <a:xfrm>
            <a:off x="1073150" y="1173163"/>
            <a:ext cx="7537450" cy="579437"/>
          </a:xfrm>
          <a:prstGeom prst="rect">
            <a:avLst/>
          </a:prstGeom>
          <a:noFill/>
          <a:ln w="9525">
            <a:noFill/>
            <a:miter lim="800000"/>
            <a:headEnd/>
            <a:tailEnd/>
          </a:ln>
          <a:effectLst/>
        </p:spPr>
        <p:txBody>
          <a:bodyPr wrap="none">
            <a:spAutoFit/>
          </a:bodyPr>
          <a:lstStyle/>
          <a:p>
            <a:r>
              <a:rPr lang="en-US" sz="3200" b="1">
                <a:solidFill>
                  <a:srgbClr val="FF0000"/>
                </a:solidFill>
              </a:rPr>
              <a:t>PROBLEMS OF MEDICATION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2057400"/>
            <a:ext cx="7848600" cy="2819400"/>
          </a:xfrm>
          <a:prstGeom prst="rect">
            <a:avLst/>
          </a:prstGeom>
          <a:noFill/>
          <a:ln w="9525">
            <a:noFill/>
            <a:miter lim="800000"/>
            <a:headEnd/>
            <a:tailEnd/>
          </a:ln>
          <a:effectLst/>
        </p:spPr>
        <p:txBody>
          <a:bodyPr anchor="ctr"/>
          <a:lstStyle/>
          <a:p>
            <a:pPr marL="457200" indent="-457200"/>
            <a:endParaRPr lang="en-US" sz="4000" b="1" dirty="0"/>
          </a:p>
          <a:p>
            <a:pPr marL="457200" indent="-457200">
              <a:lnSpc>
                <a:spcPct val="150000"/>
              </a:lnSpc>
              <a:buFontTx/>
              <a:buAutoNum type="arabicPeriod"/>
            </a:pPr>
            <a:r>
              <a:rPr lang="en-US" sz="3200" dirty="0"/>
              <a:t>Non existence of Documenting and Reporting System</a:t>
            </a:r>
          </a:p>
          <a:p>
            <a:pPr marL="457200" indent="-457200">
              <a:lnSpc>
                <a:spcPct val="150000"/>
              </a:lnSpc>
              <a:buFontTx/>
              <a:buAutoNum type="arabicPeriod" startAt="2"/>
            </a:pPr>
            <a:r>
              <a:rPr lang="en-US" sz="3200" dirty="0" smtClean="0"/>
              <a:t>Feeling </a:t>
            </a:r>
            <a:r>
              <a:rPr lang="en-US" sz="3200" dirty="0"/>
              <a:t>of embracement or ashamed of divulging medication error.</a:t>
            </a:r>
          </a:p>
          <a:p>
            <a:pPr marL="457200" indent="-457200">
              <a:lnSpc>
                <a:spcPct val="150000"/>
              </a:lnSpc>
            </a:pPr>
            <a:r>
              <a:rPr lang="en-US" sz="3200" dirty="0" smtClean="0"/>
              <a:t>3</a:t>
            </a:r>
            <a:r>
              <a:rPr lang="en-US" sz="3200" dirty="0"/>
              <a:t>.   Fearful of legal action</a:t>
            </a:r>
            <a:br>
              <a:rPr lang="en-US" sz="3200" dirty="0"/>
            </a:br>
            <a:endParaRPr lang="en-US" sz="3200" dirty="0"/>
          </a:p>
        </p:txBody>
      </p:sp>
      <p:sp>
        <p:nvSpPr>
          <p:cNvPr id="16387" name="Rectangle 3"/>
          <p:cNvSpPr>
            <a:spLocks noChangeArrowheads="1"/>
          </p:cNvSpPr>
          <p:nvPr/>
        </p:nvSpPr>
        <p:spPr bwMode="auto">
          <a:xfrm>
            <a:off x="1143000" y="838200"/>
            <a:ext cx="3008313" cy="579437"/>
          </a:xfrm>
          <a:prstGeom prst="rect">
            <a:avLst/>
          </a:prstGeom>
          <a:noFill/>
          <a:ln w="9525">
            <a:noFill/>
            <a:miter lim="800000"/>
            <a:headEnd/>
            <a:tailEnd/>
          </a:ln>
          <a:effectLst/>
        </p:spPr>
        <p:txBody>
          <a:bodyPr wrap="none">
            <a:spAutoFit/>
          </a:bodyPr>
          <a:lstStyle/>
          <a:p>
            <a:r>
              <a:rPr lang="en-US" sz="3200" b="1" dirty="0">
                <a:solidFill>
                  <a:srgbClr val="FF0000"/>
                </a:solidFill>
              </a:rPr>
              <a:t>CHALLENGES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62000" y="2209800"/>
            <a:ext cx="7543800" cy="3477875"/>
          </a:xfrm>
          <a:prstGeom prst="rect">
            <a:avLst/>
          </a:prstGeom>
          <a:noFill/>
          <a:ln w="9525">
            <a:noFill/>
            <a:miter lim="800000"/>
            <a:headEnd/>
            <a:tailEnd/>
          </a:ln>
          <a:effectLst/>
        </p:spPr>
        <p:txBody>
          <a:bodyPr>
            <a:spAutoFit/>
          </a:bodyPr>
          <a:lstStyle/>
          <a:p>
            <a:pPr marL="457200" indent="-457200">
              <a:lnSpc>
                <a:spcPct val="150000"/>
              </a:lnSpc>
              <a:spcBef>
                <a:spcPct val="50000"/>
              </a:spcBef>
              <a:buFontTx/>
              <a:buAutoNum type="arabicPeriod"/>
            </a:pPr>
            <a:r>
              <a:rPr lang="en-US" sz="3200" dirty="0"/>
              <a:t>Acknowledging the cause of error is the first step in preventing future errors.</a:t>
            </a:r>
          </a:p>
          <a:p>
            <a:pPr marL="457200" indent="-457200">
              <a:lnSpc>
                <a:spcPct val="150000"/>
              </a:lnSpc>
              <a:spcBef>
                <a:spcPct val="50000"/>
              </a:spcBef>
              <a:buFontTx/>
              <a:buAutoNum type="arabicPeriod"/>
            </a:pPr>
            <a:r>
              <a:rPr lang="en-US" sz="3200" dirty="0" smtClean="0"/>
              <a:t>Error </a:t>
            </a:r>
            <a:r>
              <a:rPr lang="en-US" sz="3200" dirty="0"/>
              <a:t>documenting and reporting system</a:t>
            </a:r>
            <a:r>
              <a:rPr lang="en-US" sz="3200" dirty="0" smtClean="0"/>
              <a:t>.</a:t>
            </a:r>
          </a:p>
          <a:p>
            <a:pPr marL="457200" indent="-457200">
              <a:lnSpc>
                <a:spcPct val="150000"/>
              </a:lnSpc>
              <a:spcBef>
                <a:spcPct val="50000"/>
              </a:spcBef>
              <a:buFontTx/>
              <a:buAutoNum type="arabicPeriod"/>
            </a:pPr>
            <a:r>
              <a:rPr lang="en-US" sz="3200" dirty="0" smtClean="0"/>
              <a:t>Effective DTC in health care institution.</a:t>
            </a:r>
            <a:endParaRPr lang="en-US" sz="3200" dirty="0"/>
          </a:p>
        </p:txBody>
      </p:sp>
      <p:sp>
        <p:nvSpPr>
          <p:cNvPr id="30723" name="Rectangle 3"/>
          <p:cNvSpPr>
            <a:spLocks noChangeArrowheads="1"/>
          </p:cNvSpPr>
          <p:nvPr/>
        </p:nvSpPr>
        <p:spPr bwMode="auto">
          <a:xfrm>
            <a:off x="1122363" y="1033463"/>
            <a:ext cx="2354262" cy="823912"/>
          </a:xfrm>
          <a:prstGeom prst="rect">
            <a:avLst/>
          </a:prstGeom>
          <a:noFill/>
          <a:ln w="9525">
            <a:noFill/>
            <a:miter lim="800000"/>
            <a:headEnd/>
            <a:tailEnd/>
          </a:ln>
          <a:effectLst/>
        </p:spPr>
        <p:txBody>
          <a:bodyPr wrap="none">
            <a:spAutoFit/>
          </a:bodyPr>
          <a:lstStyle/>
          <a:p>
            <a:pPr>
              <a:lnSpc>
                <a:spcPct val="150000"/>
              </a:lnSpc>
              <a:spcBef>
                <a:spcPct val="50000"/>
              </a:spcBef>
            </a:pPr>
            <a:r>
              <a:rPr lang="en-US" sz="3200" b="1">
                <a:solidFill>
                  <a:srgbClr val="FF0000"/>
                </a:solidFill>
              </a:rPr>
              <a:t>REMEDIES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28600" y="990600"/>
            <a:ext cx="8915400" cy="6477000"/>
          </a:xfrm>
          <a:prstGeom prst="rect">
            <a:avLst/>
          </a:prstGeom>
          <a:noFill/>
          <a:ln w="9525">
            <a:noFill/>
            <a:miter lim="800000"/>
            <a:headEnd/>
            <a:tailEnd/>
          </a:ln>
          <a:effectLst/>
        </p:spPr>
        <p:txBody>
          <a:bodyPr anchor="ctr"/>
          <a:lstStyle/>
          <a:p>
            <a:r>
              <a:rPr lang="en-US" sz="3200" b="1" dirty="0" smtClean="0">
                <a:solidFill>
                  <a:srgbClr val="FF0000"/>
                </a:solidFill>
              </a:rPr>
              <a:t>CAUSES </a:t>
            </a:r>
            <a:r>
              <a:rPr lang="en-US" sz="3200" b="1" dirty="0">
                <a:solidFill>
                  <a:srgbClr val="FF0000"/>
                </a:solidFill>
              </a:rPr>
              <a:t>OF MEDICATION ERROR</a:t>
            </a:r>
            <a:br>
              <a:rPr lang="en-US" sz="3200" b="1" dirty="0">
                <a:solidFill>
                  <a:srgbClr val="FF0000"/>
                </a:solidFill>
              </a:rPr>
            </a:br>
            <a:r>
              <a:rPr lang="en-US" sz="2400" b="1" dirty="0" smtClean="0">
                <a:solidFill>
                  <a:srgbClr val="0000FF"/>
                </a:solidFill>
              </a:rPr>
              <a:t>Failed </a:t>
            </a:r>
            <a:r>
              <a:rPr lang="en-US" sz="2400" b="1" dirty="0">
                <a:solidFill>
                  <a:srgbClr val="0000FF"/>
                </a:solidFill>
              </a:rPr>
              <a:t>Communication </a:t>
            </a:r>
            <a:r>
              <a:rPr lang="en-US" sz="2400" dirty="0">
                <a:solidFill>
                  <a:srgbClr val="000000"/>
                </a:solidFill>
              </a:rPr>
              <a:t>– </a:t>
            </a:r>
            <a:r>
              <a:rPr lang="en-US" sz="2400" dirty="0"/>
              <a:t>Handwriting , Drugs with similar </a:t>
            </a:r>
            <a:r>
              <a:rPr lang="en-US" sz="2400" dirty="0" smtClean="0"/>
              <a:t>names</a:t>
            </a:r>
            <a:r>
              <a:rPr lang="en-US" sz="2400" dirty="0"/>
              <a:t>, Zeros and Decimal points, </a:t>
            </a:r>
            <a:r>
              <a:rPr lang="en-US" sz="2400" dirty="0" smtClean="0"/>
              <a:t>Abbreviations </a:t>
            </a:r>
            <a:r>
              <a:rPr lang="en-US" sz="2400" dirty="0"/>
              <a:t>etc. </a:t>
            </a:r>
          </a:p>
          <a:p>
            <a:pPr>
              <a:spcBef>
                <a:spcPct val="50000"/>
              </a:spcBef>
            </a:pPr>
            <a:r>
              <a:rPr lang="en-US" sz="2400" b="1" dirty="0">
                <a:solidFill>
                  <a:srgbClr val="0000FF"/>
                </a:solidFill>
              </a:rPr>
              <a:t>Poor Drug Distribution Practice </a:t>
            </a:r>
            <a:r>
              <a:rPr lang="en-US" sz="2400" dirty="0">
                <a:solidFill>
                  <a:srgbClr val="000000"/>
                </a:solidFill>
              </a:rPr>
              <a:t>–</a:t>
            </a:r>
            <a:r>
              <a:rPr lang="en-US" sz="2400" dirty="0">
                <a:solidFill>
                  <a:schemeClr val="tx2"/>
                </a:solidFill>
              </a:rPr>
              <a:t> </a:t>
            </a:r>
            <a:r>
              <a:rPr lang="en-US" sz="2400" dirty="0"/>
              <a:t>Keeping a dangerous product  </a:t>
            </a:r>
          </a:p>
          <a:p>
            <a:r>
              <a:rPr lang="en-US" sz="2400" dirty="0" smtClean="0"/>
              <a:t>next </a:t>
            </a:r>
            <a:r>
              <a:rPr lang="en-US" sz="2400" dirty="0"/>
              <a:t>to another container that looks </a:t>
            </a:r>
            <a:r>
              <a:rPr lang="en-US" sz="2400" dirty="0" smtClean="0"/>
              <a:t>just like </a:t>
            </a:r>
            <a:r>
              <a:rPr lang="en-US" sz="2400" dirty="0"/>
              <a:t>it may lead to </a:t>
            </a:r>
            <a:r>
              <a:rPr lang="en-US" sz="2400" dirty="0" smtClean="0"/>
              <a:t>lethal </a:t>
            </a:r>
            <a:r>
              <a:rPr lang="en-US" sz="2400" dirty="0"/>
              <a:t>drug mix up.</a:t>
            </a:r>
          </a:p>
          <a:p>
            <a:r>
              <a:rPr lang="en-US" sz="2400" b="1" dirty="0">
                <a:solidFill>
                  <a:srgbClr val="0000FF"/>
                </a:solidFill>
              </a:rPr>
              <a:t>Dose Miscalculation </a:t>
            </a:r>
            <a:r>
              <a:rPr lang="en-US" sz="2400" dirty="0">
                <a:solidFill>
                  <a:srgbClr val="000000"/>
                </a:solidFill>
              </a:rPr>
              <a:t>–</a:t>
            </a:r>
            <a:r>
              <a:rPr lang="en-US" sz="2400" dirty="0">
                <a:solidFill>
                  <a:schemeClr val="tx2"/>
                </a:solidFill>
              </a:rPr>
              <a:t>     </a:t>
            </a:r>
            <a:r>
              <a:rPr lang="en-US" sz="2400" dirty="0"/>
              <a:t>Medications for paediatric patients</a:t>
            </a:r>
          </a:p>
          <a:p>
            <a:r>
              <a:rPr lang="en-US" sz="2400" dirty="0" smtClean="0"/>
              <a:t>and with </a:t>
            </a:r>
            <a:r>
              <a:rPr lang="en-US" sz="2400" dirty="0"/>
              <a:t>products use intravenously.</a:t>
            </a:r>
          </a:p>
          <a:p>
            <a:pPr>
              <a:spcBef>
                <a:spcPct val="50000"/>
              </a:spcBef>
            </a:pPr>
            <a:r>
              <a:rPr lang="en-US" sz="2400" b="1" dirty="0">
                <a:solidFill>
                  <a:srgbClr val="0000FF"/>
                </a:solidFill>
              </a:rPr>
              <a:t>Drug and Drug Device related problems </a:t>
            </a:r>
            <a:r>
              <a:rPr lang="en-US" sz="2400" dirty="0">
                <a:solidFill>
                  <a:srgbClr val="000000"/>
                </a:solidFill>
              </a:rPr>
              <a:t>–</a:t>
            </a:r>
            <a:r>
              <a:rPr lang="en-US" sz="2400" dirty="0">
                <a:solidFill>
                  <a:schemeClr val="tx2"/>
                </a:solidFill>
              </a:rPr>
              <a:t> </a:t>
            </a:r>
            <a:r>
              <a:rPr lang="en-US" sz="2400" dirty="0"/>
              <a:t>Poor labeling and</a:t>
            </a:r>
          </a:p>
          <a:p>
            <a:pPr>
              <a:spcAft>
                <a:spcPct val="50000"/>
              </a:spcAft>
            </a:pPr>
            <a:r>
              <a:rPr lang="en-US" sz="2400" dirty="0" smtClean="0"/>
              <a:t>packaging </a:t>
            </a:r>
            <a:r>
              <a:rPr lang="en-US" sz="2400" dirty="0"/>
              <a:t>accounts for 20% of  </a:t>
            </a:r>
            <a:r>
              <a:rPr lang="en-US" sz="2400" dirty="0" smtClean="0"/>
              <a:t>reports.</a:t>
            </a:r>
          </a:p>
          <a:p>
            <a:pPr>
              <a:spcAft>
                <a:spcPct val="50000"/>
              </a:spcAft>
            </a:pPr>
            <a:r>
              <a:rPr lang="en-US" sz="2400" b="1" dirty="0">
                <a:solidFill>
                  <a:srgbClr val="0000FF"/>
                </a:solidFill>
              </a:rPr>
              <a:t>Incorrect Drug Administration </a:t>
            </a:r>
            <a:r>
              <a:rPr lang="en-US" sz="2400" dirty="0">
                <a:solidFill>
                  <a:srgbClr val="000000"/>
                </a:solidFill>
              </a:rPr>
              <a:t>–</a:t>
            </a:r>
            <a:r>
              <a:rPr lang="en-US" sz="2400" dirty="0">
                <a:solidFill>
                  <a:schemeClr val="tx2"/>
                </a:solidFill>
              </a:rPr>
              <a:t> </a:t>
            </a:r>
            <a:r>
              <a:rPr lang="en-US" sz="2400" dirty="0"/>
              <a:t>Misidentification of Patients, </a:t>
            </a:r>
            <a:r>
              <a:rPr lang="en-US" sz="2400" dirty="0" smtClean="0"/>
              <a:t>Wrong </a:t>
            </a:r>
            <a:r>
              <a:rPr lang="en-US" sz="2400" dirty="0"/>
              <a:t>Route.</a:t>
            </a:r>
            <a:r>
              <a:rPr lang="en-US" sz="2400" dirty="0">
                <a:solidFill>
                  <a:schemeClr val="tx2"/>
                </a:solidFill>
              </a:rPr>
              <a:t/>
            </a:r>
            <a:br>
              <a:rPr lang="en-US" sz="2400" dirty="0">
                <a:solidFill>
                  <a:schemeClr val="tx2"/>
                </a:solidFill>
              </a:rPr>
            </a:br>
            <a:r>
              <a:rPr lang="en-US" sz="2400" b="1" dirty="0">
                <a:solidFill>
                  <a:srgbClr val="0000FF"/>
                </a:solidFill>
              </a:rPr>
              <a:t>Lack of Patient Education </a:t>
            </a:r>
            <a:r>
              <a:rPr lang="en-US" sz="2400" dirty="0" smtClean="0">
                <a:solidFill>
                  <a:srgbClr val="000000"/>
                </a:solidFill>
              </a:rPr>
              <a:t>–</a:t>
            </a:r>
            <a:r>
              <a:rPr lang="en-US" sz="2400" dirty="0" smtClean="0"/>
              <a:t>Counseling </a:t>
            </a:r>
            <a:r>
              <a:rPr lang="en-US" sz="2400" dirty="0"/>
              <a:t>and Education of </a:t>
            </a:r>
            <a:r>
              <a:rPr lang="en-US" sz="2400" dirty="0" smtClean="0"/>
              <a:t>                                                   </a:t>
            </a:r>
            <a:r>
              <a:rPr lang="en-US" sz="800" dirty="0" smtClean="0"/>
              <a:t>. </a:t>
            </a:r>
            <a:r>
              <a:rPr lang="en-US" sz="2400" dirty="0" smtClean="0"/>
              <a:t>patients </a:t>
            </a:r>
            <a:r>
              <a:rPr lang="en-US" sz="2400" dirty="0"/>
              <a:t>at all stages of care.</a:t>
            </a:r>
          </a:p>
          <a:p>
            <a:pPr>
              <a:spcAft>
                <a:spcPct val="50000"/>
              </a:spcAft>
            </a:pPr>
            <a:endParaRPr lang="en-US" sz="2400" dirty="0" smtClean="0"/>
          </a:p>
          <a:p>
            <a:pPr>
              <a:spcAft>
                <a:spcPct val="50000"/>
              </a:spcAft>
            </a:pP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657600"/>
          </a:xfrm>
        </p:spPr>
        <p:txBody>
          <a:bodyPr>
            <a:normAutofit lnSpcReduction="10000"/>
          </a:bodyPr>
          <a:lstStyle/>
          <a:p>
            <a:pPr algn="just">
              <a:buFont typeface="Arial" pitchFamily="34" charset="0"/>
              <a:buChar char="•"/>
            </a:pPr>
            <a:r>
              <a:rPr lang="en-US" dirty="0" smtClean="0">
                <a:solidFill>
                  <a:schemeClr val="tx1"/>
                </a:solidFill>
              </a:rPr>
              <a:t>Establishing a consensus  group of physicians, nurses and the pharmacists to select best practices.</a:t>
            </a:r>
          </a:p>
          <a:p>
            <a:pPr algn="just">
              <a:buFont typeface="Arial" pitchFamily="34" charset="0"/>
              <a:buChar char="•"/>
            </a:pPr>
            <a:r>
              <a:rPr lang="en-US" dirty="0" smtClean="0">
                <a:solidFill>
                  <a:schemeClr val="tx1"/>
                </a:solidFill>
              </a:rPr>
              <a:t>Introducing punishment –free system to collect and record information about medication errors.</a:t>
            </a:r>
          </a:p>
          <a:p>
            <a:pPr algn="just">
              <a:buFont typeface="Arial" pitchFamily="34" charset="0"/>
              <a:buChar char="•"/>
            </a:pPr>
            <a:r>
              <a:rPr lang="en-US" dirty="0" smtClean="0">
                <a:solidFill>
                  <a:schemeClr val="tx1"/>
                </a:solidFill>
              </a:rPr>
              <a:t>Developing written procedures with guidelines  and check lists for the administration of  intravenous fluids and high risk  medicines: insulin heparin, narcotics etc.</a:t>
            </a:r>
          </a:p>
          <a:p>
            <a:pPr algn="just">
              <a:buFont typeface="Arial" pitchFamily="34" charset="0"/>
              <a:buChar char="•"/>
            </a:pPr>
            <a:r>
              <a:rPr lang="en-US" dirty="0" smtClean="0">
                <a:solidFill>
                  <a:schemeClr val="tx1"/>
                </a:solidFill>
              </a:rPr>
              <a:t>Developing standardized times  to administer medicines and a policy to do so only when the patients are on the wards.</a:t>
            </a:r>
            <a:endParaRPr lang="en-US" dirty="0">
              <a:solidFill>
                <a:schemeClr val="tx1"/>
              </a:solidFill>
            </a:endParaRPr>
          </a:p>
        </p:txBody>
      </p:sp>
      <p:sp>
        <p:nvSpPr>
          <p:cNvPr id="4" name="Title 3"/>
          <p:cNvSpPr>
            <a:spLocks noGrp="1"/>
          </p:cNvSpPr>
          <p:nvPr>
            <p:ph type="ctrTitle"/>
          </p:nvPr>
        </p:nvSpPr>
        <p:spPr/>
        <p:txBody>
          <a:bodyPr>
            <a:normAutofit/>
          </a:bodyPr>
          <a:lstStyle/>
          <a:p>
            <a:r>
              <a:rPr lang="en-US" dirty="0" smtClean="0"/>
              <a:t>Preventing Medication Errors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657600"/>
          </a:xfrm>
        </p:spPr>
        <p:txBody>
          <a:bodyPr>
            <a:normAutofit/>
          </a:bodyPr>
          <a:lstStyle/>
          <a:p>
            <a:pPr algn="just">
              <a:buFont typeface="Arial" pitchFamily="34" charset="0"/>
              <a:buChar char="•"/>
            </a:pPr>
            <a:r>
              <a:rPr lang="en-US" dirty="0" smtClean="0">
                <a:solidFill>
                  <a:schemeClr val="tx1"/>
                </a:solidFill>
              </a:rPr>
              <a:t>Requiring that the patients identity be confirmed before administering the medicine.</a:t>
            </a:r>
          </a:p>
          <a:p>
            <a:pPr algn="just">
              <a:buFont typeface="Arial" pitchFamily="34" charset="0"/>
              <a:buChar char="•"/>
            </a:pPr>
            <a:r>
              <a:rPr lang="en-US" dirty="0" smtClean="0">
                <a:solidFill>
                  <a:schemeClr val="tx1"/>
                </a:solidFill>
              </a:rPr>
              <a:t>Allowing verbal and telephonic orders only in emergency.</a:t>
            </a:r>
          </a:p>
          <a:p>
            <a:pPr algn="just">
              <a:buFont typeface="Arial" pitchFamily="34" charset="0"/>
              <a:buChar char="•"/>
            </a:pPr>
            <a:r>
              <a:rPr lang="en-US" dirty="0" smtClean="0">
                <a:solidFill>
                  <a:schemeClr val="tx1"/>
                </a:solidFill>
              </a:rPr>
              <a:t>Requiring legible handwriting and complete spelling of the medicine.</a:t>
            </a:r>
          </a:p>
          <a:p>
            <a:pPr algn="just">
              <a:buFont typeface="Arial" pitchFamily="34" charset="0"/>
              <a:buChar char="•"/>
            </a:pPr>
            <a:r>
              <a:rPr lang="en-US" dirty="0" smtClean="0">
                <a:solidFill>
                  <a:schemeClr val="tx1"/>
                </a:solidFill>
              </a:rPr>
              <a:t>Requiring the use of standardized notation: use of abbreviation, decimal point, </a:t>
            </a:r>
          </a:p>
          <a:p>
            <a:pPr algn="just">
              <a:buFont typeface="Arial" pitchFamily="34" charset="0"/>
              <a:buChar char="•"/>
            </a:pPr>
            <a:r>
              <a:rPr lang="en-US" dirty="0" smtClean="0">
                <a:solidFill>
                  <a:schemeClr val="tx1"/>
                </a:solidFill>
              </a:rPr>
              <a:t>Requiring that prescribers write generic and brand names with SALA medicines.</a:t>
            </a:r>
            <a:endParaRPr lang="en-US" dirty="0">
              <a:solidFill>
                <a:schemeClr val="tx1"/>
              </a:solidFill>
            </a:endParaRPr>
          </a:p>
        </p:txBody>
      </p:sp>
      <p:sp>
        <p:nvSpPr>
          <p:cNvPr id="4" name="Title 3"/>
          <p:cNvSpPr>
            <a:spLocks noGrp="1"/>
          </p:cNvSpPr>
          <p:nvPr>
            <p:ph type="ctrTitle"/>
          </p:nvPr>
        </p:nvSpPr>
        <p:spPr/>
        <p:txBody>
          <a:bodyPr>
            <a:normAutofit/>
          </a:bodyPr>
          <a:lstStyle/>
          <a:p>
            <a:r>
              <a:rPr lang="en-US" dirty="0" smtClean="0"/>
              <a:t>Preventing Medication Errors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solidFill>
                  <a:srgbClr val="00B050"/>
                </a:solidFill>
              </a:rPr>
              <a:t>Minimizing prescribing errors</a:t>
            </a:r>
            <a:endParaRPr lang="en-IN" smtClean="0">
              <a:solidFill>
                <a:srgbClr val="00B050"/>
              </a:solidFill>
            </a:endParaRPr>
          </a:p>
        </p:txBody>
      </p:sp>
      <p:sp>
        <p:nvSpPr>
          <p:cNvPr id="40963" name="Content Placeholder 2"/>
          <p:cNvSpPr>
            <a:spLocks noGrp="1"/>
          </p:cNvSpPr>
          <p:nvPr>
            <p:ph idx="1"/>
          </p:nvPr>
        </p:nvSpPr>
        <p:spPr>
          <a:xfrm>
            <a:off x="228600" y="2133600"/>
            <a:ext cx="8534400" cy="4267200"/>
          </a:xfrm>
        </p:spPr>
        <p:txBody>
          <a:bodyPr/>
          <a:lstStyle/>
          <a:p>
            <a:pPr>
              <a:spcAft>
                <a:spcPts val="1200"/>
              </a:spcAft>
              <a:buFont typeface="Wingdings" pitchFamily="2" charset="2"/>
              <a:buBlip>
                <a:blip r:embed="rId2"/>
              </a:buBlip>
            </a:pPr>
            <a:r>
              <a:rPr lang="en-US" smtClean="0"/>
              <a:t>Ensure knowledge of drug before prescribing</a:t>
            </a:r>
          </a:p>
          <a:p>
            <a:pPr>
              <a:spcAft>
                <a:spcPts val="1200"/>
              </a:spcAft>
              <a:buFont typeface="Wingdings" pitchFamily="2" charset="2"/>
              <a:buBlip>
                <a:blip r:embed="rId2"/>
              </a:buBlip>
            </a:pPr>
            <a:r>
              <a:rPr lang="en-US" smtClean="0"/>
              <a:t>Mention the drug name and patient details clearly on the prescription</a:t>
            </a:r>
          </a:p>
          <a:p>
            <a:pPr>
              <a:spcAft>
                <a:spcPts val="1200"/>
              </a:spcAft>
              <a:buFont typeface="Wingdings" pitchFamily="2" charset="2"/>
              <a:buBlip>
                <a:blip r:embed="rId2"/>
              </a:buBlip>
            </a:pPr>
            <a:r>
              <a:rPr lang="en-US" smtClean="0"/>
              <a:t>Ensure that an accurate drug history is taken.</a:t>
            </a:r>
          </a:p>
          <a:p>
            <a:pPr>
              <a:spcAft>
                <a:spcPts val="1200"/>
              </a:spcAft>
              <a:buFont typeface="Wingdings" pitchFamily="2" charset="2"/>
              <a:buBlip>
                <a:blip r:embed="rId2"/>
              </a:buBlip>
            </a:pPr>
            <a:r>
              <a:rPr lang="en-US" smtClean="0"/>
              <a:t>Include all details of the drug therapy i.e., dosage, directions, duration of treatment.</a:t>
            </a:r>
            <a:endParaRPr lang="en-IN"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304800"/>
            <a:ext cx="8001000" cy="1216025"/>
          </a:xfrm>
        </p:spPr>
        <p:txBody>
          <a:bodyPr/>
          <a:lstStyle/>
          <a:p>
            <a:r>
              <a:rPr lang="en-US" smtClean="0">
                <a:solidFill>
                  <a:srgbClr val="00B050"/>
                </a:solidFill>
              </a:rPr>
              <a:t>Minimizing dispensing errors</a:t>
            </a:r>
            <a:endParaRPr lang="en-IN" smtClean="0">
              <a:solidFill>
                <a:srgbClr val="00B050"/>
              </a:solidFill>
            </a:endParaRPr>
          </a:p>
        </p:txBody>
      </p:sp>
      <p:sp>
        <p:nvSpPr>
          <p:cNvPr id="41987" name="Content Placeholder 2"/>
          <p:cNvSpPr>
            <a:spLocks noGrp="1"/>
          </p:cNvSpPr>
          <p:nvPr>
            <p:ph idx="1"/>
          </p:nvPr>
        </p:nvSpPr>
        <p:spPr>
          <a:xfrm>
            <a:off x="63500" y="1752600"/>
            <a:ext cx="8915400" cy="4267200"/>
          </a:xfrm>
        </p:spPr>
        <p:txBody>
          <a:bodyPr/>
          <a:lstStyle/>
          <a:p>
            <a:pPr>
              <a:buFont typeface="Wingdings" pitchFamily="2" charset="2"/>
              <a:buBlip>
                <a:blip r:embed="rId2"/>
              </a:buBlip>
            </a:pPr>
            <a:r>
              <a:rPr lang="en-US" dirty="0" smtClean="0"/>
              <a:t>Implementation of a </a:t>
            </a:r>
            <a:r>
              <a:rPr lang="en-US" dirty="0" smtClean="0">
                <a:solidFill>
                  <a:srgbClr val="0000CC"/>
                </a:solidFill>
              </a:rPr>
              <a:t>bar code system</a:t>
            </a:r>
          </a:p>
          <a:p>
            <a:pPr>
              <a:buFont typeface="Wingdings" pitchFamily="2" charset="2"/>
              <a:buNone/>
            </a:pPr>
            <a:r>
              <a:rPr lang="en-US" dirty="0" smtClean="0"/>
              <a:t>	Bar code system has reduced medication error rate by </a:t>
            </a:r>
            <a:r>
              <a:rPr lang="en-US" b="1" dirty="0" smtClean="0"/>
              <a:t>86% </a:t>
            </a:r>
            <a:r>
              <a:rPr lang="en-US" dirty="0" smtClean="0"/>
              <a:t>over a nine year period at a Kansas Medical Centre. </a:t>
            </a:r>
          </a:p>
          <a:p>
            <a:pPr>
              <a:buFont typeface="Wingdings" pitchFamily="2" charset="2"/>
              <a:buBlip>
                <a:blip r:embed="rId2"/>
              </a:buBlip>
            </a:pPr>
            <a:r>
              <a:rPr lang="en-US" dirty="0" smtClean="0"/>
              <a:t>Greater use of information technologies</a:t>
            </a:r>
          </a:p>
          <a:p>
            <a:pPr>
              <a:buFont typeface="Wingdings" pitchFamily="2" charset="2"/>
              <a:buNone/>
            </a:pPr>
            <a:r>
              <a:rPr lang="en-US" dirty="0" smtClean="0"/>
              <a:t>	Electronic prescriptions – Computerized Physician Order Entry </a:t>
            </a:r>
            <a:r>
              <a:rPr lang="en-US" dirty="0" smtClean="0">
                <a:solidFill>
                  <a:srgbClr val="0000CC"/>
                </a:solidFill>
              </a:rPr>
              <a:t>(CPOE)</a:t>
            </a:r>
          </a:p>
          <a:p>
            <a:pPr>
              <a:buFont typeface="Wingdings" pitchFamily="2" charset="2"/>
              <a:buBlip>
                <a:blip r:embed="rId2"/>
              </a:buBlip>
            </a:pPr>
            <a:r>
              <a:rPr lang="en-US" dirty="0" smtClean="0"/>
              <a:t>Improved labeling and packaging</a:t>
            </a:r>
          </a:p>
        </p:txBody>
      </p:sp>
      <p:sp>
        <p:nvSpPr>
          <p:cNvPr id="41988" name="Footer Placeholder 4"/>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52400"/>
            <a:ext cx="8305800" cy="1295400"/>
          </a:xfrm>
          <a:noFill/>
        </p:spPr>
        <p:txBody>
          <a:bodyPr/>
          <a:lstStyle/>
          <a:p>
            <a:pPr algn="ctr"/>
            <a:r>
              <a:rPr lang="en-US" sz="2800" smtClean="0">
                <a:solidFill>
                  <a:srgbClr val="00B050"/>
                </a:solidFill>
              </a:rPr>
              <a:t>Give the Medication to the </a:t>
            </a:r>
            <a:r>
              <a:rPr lang="en-US" sz="2800" b="1" smtClean="0">
                <a:solidFill>
                  <a:srgbClr val="0000FF"/>
                </a:solidFill>
              </a:rPr>
              <a:t>Computer</a:t>
            </a:r>
            <a:r>
              <a:rPr lang="en-US" sz="2800" smtClean="0">
                <a:solidFill>
                  <a:srgbClr val="00B050"/>
                </a:solidFill>
              </a:rPr>
              <a:t> before you give it to the </a:t>
            </a:r>
            <a:r>
              <a:rPr lang="en-US" sz="2800" b="1" smtClean="0">
                <a:solidFill>
                  <a:srgbClr val="0000FF"/>
                </a:solidFill>
              </a:rPr>
              <a:t>Patient</a:t>
            </a:r>
            <a:r>
              <a:rPr lang="en-US" sz="2800" b="1" smtClean="0">
                <a:solidFill>
                  <a:srgbClr val="00B050"/>
                </a:solidFill>
              </a:rPr>
              <a:t> </a:t>
            </a:r>
            <a:r>
              <a:rPr lang="en-US" sz="2800" smtClean="0">
                <a:solidFill>
                  <a:srgbClr val="00B050"/>
                </a:solidFill>
              </a:rPr>
              <a:t>!!</a:t>
            </a:r>
            <a:endParaRPr lang="en-US" sz="2400" smtClean="0">
              <a:solidFill>
                <a:srgbClr val="00B050"/>
              </a:solidFill>
            </a:endParaRPr>
          </a:p>
        </p:txBody>
      </p:sp>
      <p:sp>
        <p:nvSpPr>
          <p:cNvPr id="530435" name="Rectangle 3"/>
          <p:cNvSpPr>
            <a:spLocks noChangeArrowheads="1"/>
          </p:cNvSpPr>
          <p:nvPr/>
        </p:nvSpPr>
        <p:spPr bwMode="blackWhite">
          <a:xfrm>
            <a:off x="4724400" y="2590800"/>
            <a:ext cx="2590800" cy="2590800"/>
          </a:xfrm>
          <a:prstGeom prst="rect">
            <a:avLst/>
          </a:prstGeom>
          <a:noFill/>
          <a:ln w="9525">
            <a:noFill/>
            <a:miter lim="800000"/>
            <a:headEnd/>
            <a:tailEnd/>
          </a:ln>
          <a:effectLst>
            <a:outerShdw dist="35921" dir="2700000" algn="ctr" rotWithShape="0">
              <a:schemeClr val="bg2"/>
            </a:outerShdw>
          </a:effectLst>
        </p:spPr>
        <p:txBody>
          <a:bodyPr/>
          <a:lstStyle/>
          <a:p>
            <a:pPr>
              <a:spcBef>
                <a:spcPct val="20000"/>
              </a:spcBef>
              <a:defRPr/>
            </a:pPr>
            <a:r>
              <a:rPr lang="en-US" sz="2800" dirty="0">
                <a:solidFill>
                  <a:srgbClr val="002060"/>
                </a:solidFill>
                <a:latin typeface="+mn-lt"/>
              </a:rPr>
              <a:t>Scanning takes time, but it is the best way to prevent a medication error!</a:t>
            </a:r>
          </a:p>
        </p:txBody>
      </p:sp>
      <p:grpSp>
        <p:nvGrpSpPr>
          <p:cNvPr id="2" name="Group 4"/>
          <p:cNvGrpSpPr>
            <a:grpSpLocks/>
          </p:cNvGrpSpPr>
          <p:nvPr/>
        </p:nvGrpSpPr>
        <p:grpSpPr bwMode="auto">
          <a:xfrm>
            <a:off x="7620000" y="2743200"/>
            <a:ext cx="1295400" cy="2362200"/>
            <a:chOff x="4608" y="1488"/>
            <a:chExt cx="816" cy="1488"/>
          </a:xfrm>
        </p:grpSpPr>
        <p:sp>
          <p:nvSpPr>
            <p:cNvPr id="530437" name="Rectangle 5"/>
            <p:cNvSpPr>
              <a:spLocks noChangeArrowheads="1"/>
            </p:cNvSpPr>
            <p:nvPr/>
          </p:nvSpPr>
          <p:spPr bwMode="auto">
            <a:xfrm>
              <a:off x="4608" y="1488"/>
              <a:ext cx="816" cy="1488"/>
            </a:xfrm>
            <a:prstGeom prst="rect">
              <a:avLst/>
            </a:prstGeom>
            <a:gradFill rotWithShape="0">
              <a:gsLst>
                <a:gs pos="0">
                  <a:schemeClr val="bg1"/>
                </a:gs>
                <a:gs pos="50000">
                  <a:srgbClr val="333399"/>
                </a:gs>
                <a:gs pos="100000">
                  <a:schemeClr val="bg1"/>
                </a:gs>
              </a:gsLst>
              <a:lin ang="2700000" scaled="1"/>
            </a:gradFill>
            <a:ln w="76200">
              <a:solidFill>
                <a:srgbClr val="000080"/>
              </a:solidFill>
              <a:miter lim="800000"/>
              <a:headEnd/>
              <a:tailEnd/>
            </a:ln>
            <a:effectLst/>
          </p:spPr>
          <p:txBody>
            <a:bodyPr wrap="none" anchor="ctr"/>
            <a:lstStyle/>
            <a:p>
              <a:pPr>
                <a:defRPr/>
              </a:pPr>
              <a:endParaRPr lang="en-IN"/>
            </a:p>
          </p:txBody>
        </p:sp>
        <p:pic>
          <p:nvPicPr>
            <p:cNvPr id="43018" name="Picture 6" descr="I:\Gretchen's Work\Barcode Reader.wmf"/>
            <p:cNvPicPr>
              <a:picLocks noChangeAspect="1" noChangeArrowheads="1"/>
            </p:cNvPicPr>
            <p:nvPr/>
          </p:nvPicPr>
          <p:blipFill>
            <a:blip r:embed="rId2" cstate="print"/>
            <a:srcRect/>
            <a:stretch>
              <a:fillRect/>
            </a:stretch>
          </p:blipFill>
          <p:spPr bwMode="auto">
            <a:xfrm>
              <a:off x="4704" y="1584"/>
              <a:ext cx="634" cy="1305"/>
            </a:xfrm>
            <a:prstGeom prst="rect">
              <a:avLst/>
            </a:prstGeom>
            <a:noFill/>
            <a:ln w="9525">
              <a:noFill/>
              <a:miter lim="800000"/>
              <a:headEnd/>
              <a:tailEnd/>
            </a:ln>
          </p:spPr>
        </p:pic>
      </p:grpSp>
      <p:grpSp>
        <p:nvGrpSpPr>
          <p:cNvPr id="3" name="Group 7"/>
          <p:cNvGrpSpPr>
            <a:grpSpLocks/>
          </p:cNvGrpSpPr>
          <p:nvPr/>
        </p:nvGrpSpPr>
        <p:grpSpPr bwMode="auto">
          <a:xfrm>
            <a:off x="609600" y="1676400"/>
            <a:ext cx="3810000" cy="4495800"/>
            <a:chOff x="1104" y="1008"/>
            <a:chExt cx="2496" cy="2880"/>
          </a:xfrm>
        </p:grpSpPr>
        <p:sp>
          <p:nvSpPr>
            <p:cNvPr id="43015" name="Rectangle 8"/>
            <p:cNvSpPr>
              <a:spLocks noChangeArrowheads="1"/>
            </p:cNvSpPr>
            <p:nvPr/>
          </p:nvSpPr>
          <p:spPr bwMode="auto">
            <a:xfrm>
              <a:off x="1104" y="1008"/>
              <a:ext cx="2496" cy="2880"/>
            </a:xfrm>
            <a:prstGeom prst="rect">
              <a:avLst/>
            </a:prstGeom>
            <a:gradFill rotWithShape="0">
              <a:gsLst>
                <a:gs pos="0">
                  <a:srgbClr val="FFCC66"/>
                </a:gs>
                <a:gs pos="100000">
                  <a:srgbClr val="A50021"/>
                </a:gs>
              </a:gsLst>
              <a:lin ang="2700000" scaled="1"/>
            </a:gradFill>
            <a:ln w="9525">
              <a:noFill/>
              <a:miter lim="800000"/>
              <a:headEnd/>
              <a:tailEnd/>
            </a:ln>
          </p:spPr>
          <p:txBody>
            <a:bodyPr wrap="none" anchor="ctr"/>
            <a:lstStyle/>
            <a:p>
              <a:endParaRPr lang="en-IN"/>
            </a:p>
          </p:txBody>
        </p:sp>
        <p:pic>
          <p:nvPicPr>
            <p:cNvPr id="43016" name="Picture 9" descr="D:\Multimedia Presentation\Presentation and Images\barcodereader.tif"/>
            <p:cNvPicPr>
              <a:picLocks noChangeAspect="1" noChangeArrowheads="1"/>
            </p:cNvPicPr>
            <p:nvPr/>
          </p:nvPicPr>
          <p:blipFill>
            <a:blip r:embed="rId3" cstate="print"/>
            <a:srcRect l="4041" t="13954" r="21886" b="19768"/>
            <a:stretch>
              <a:fillRect/>
            </a:stretch>
          </p:blipFill>
          <p:spPr bwMode="auto">
            <a:xfrm>
              <a:off x="1200" y="1104"/>
              <a:ext cx="2305" cy="2688"/>
            </a:xfrm>
            <a:prstGeom prst="rect">
              <a:avLst/>
            </a:prstGeom>
            <a:noFill/>
            <a:ln w="9525">
              <a:noFill/>
              <a:miter lim="800000"/>
              <a:headEnd/>
              <a:tailEnd/>
            </a:ln>
          </p:spPr>
        </p:pic>
      </p:grpSp>
      <p:sp>
        <p:nvSpPr>
          <p:cNvPr id="43014" name="Footer Placeholder 10"/>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a:xfrm>
            <a:off x="152400" y="228600"/>
            <a:ext cx="8991600" cy="838200"/>
          </a:xfrm>
        </p:spPr>
        <p:txBody>
          <a:bodyPr>
            <a:noAutofit/>
          </a:bodyPr>
          <a:lstStyle/>
          <a:p>
            <a:pPr algn="ctr"/>
            <a:r>
              <a:rPr lang="en-US" sz="4000" dirty="0" smtClean="0">
                <a:solidFill>
                  <a:srgbClr val="C00000"/>
                </a:solidFill>
              </a:rPr>
              <a:t>Medication Errors making headlines!</a:t>
            </a:r>
            <a:endParaRPr lang="en-IN" sz="4000" dirty="0" smtClean="0">
              <a:solidFill>
                <a:srgbClr val="C00000"/>
              </a:solidFill>
            </a:endParaRPr>
          </a:p>
        </p:txBody>
      </p:sp>
      <p:pic>
        <p:nvPicPr>
          <p:cNvPr id="5123" name="Content Placeholder 4" descr="reports.jpg"/>
          <p:cNvPicPr>
            <a:picLocks noGrp="1" noChangeAspect="1"/>
          </p:cNvPicPr>
          <p:nvPr>
            <p:ph idx="1"/>
          </p:nvPr>
        </p:nvPicPr>
        <p:blipFill>
          <a:blip r:embed="rId2" cstate="print"/>
          <a:srcRect/>
          <a:stretch>
            <a:fillRect/>
          </a:stretch>
        </p:blipFill>
        <p:spPr>
          <a:xfrm>
            <a:off x="0" y="1066800"/>
            <a:ext cx="9144000" cy="57912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229600" cy="1143000"/>
          </a:xfrm>
        </p:spPr>
        <p:txBody>
          <a:bodyPr>
            <a:normAutofit/>
          </a:bodyPr>
          <a:lstStyle/>
          <a:p>
            <a:pPr algn="ctr"/>
            <a:r>
              <a:rPr lang="en-US" dirty="0" smtClean="0">
                <a:solidFill>
                  <a:srgbClr val="00B050"/>
                </a:solidFill>
              </a:rPr>
              <a:t>Educating Consumers</a:t>
            </a:r>
            <a:endParaRPr lang="en-IN" dirty="0" smtClean="0">
              <a:solidFill>
                <a:srgbClr val="00B050"/>
              </a:solidFill>
            </a:endParaRPr>
          </a:p>
        </p:txBody>
      </p:sp>
      <p:sp>
        <p:nvSpPr>
          <p:cNvPr id="46083" name="Content Placeholder 2"/>
          <p:cNvSpPr>
            <a:spLocks noGrp="1"/>
          </p:cNvSpPr>
          <p:nvPr>
            <p:ph idx="1"/>
          </p:nvPr>
        </p:nvSpPr>
        <p:spPr>
          <a:xfrm>
            <a:off x="228600" y="1752600"/>
            <a:ext cx="8339138" cy="4267200"/>
          </a:xfrm>
        </p:spPr>
        <p:txBody>
          <a:bodyPr/>
          <a:lstStyle/>
          <a:p>
            <a:pPr>
              <a:spcAft>
                <a:spcPts val="1200"/>
              </a:spcAft>
              <a:buFont typeface="Wingdings" pitchFamily="2" charset="2"/>
              <a:buBlip>
                <a:blip r:embed="rId2"/>
              </a:buBlip>
            </a:pPr>
            <a:r>
              <a:rPr lang="en-IN" dirty="0" smtClean="0"/>
              <a:t>Good Dispensing Practices with Counselling.</a:t>
            </a:r>
          </a:p>
          <a:p>
            <a:pPr>
              <a:spcAft>
                <a:spcPts val="1200"/>
              </a:spcAft>
              <a:buFont typeface="Wingdings" pitchFamily="2" charset="2"/>
              <a:buBlip>
                <a:blip r:embed="rId2"/>
              </a:buBlip>
            </a:pPr>
            <a:r>
              <a:rPr lang="en-IN" dirty="0" smtClean="0"/>
              <a:t>Ensuring that the Patient understands the instructions.</a:t>
            </a:r>
          </a:p>
          <a:p>
            <a:pPr>
              <a:spcAft>
                <a:spcPts val="1200"/>
              </a:spcAft>
              <a:buFont typeface="Wingdings" pitchFamily="2" charset="2"/>
              <a:buBlip>
                <a:blip r:embed="rId2"/>
              </a:buBlip>
            </a:pPr>
            <a:r>
              <a:rPr lang="en-IN" dirty="0" smtClean="0"/>
              <a:t>Additional Label: intermixing, correct time.</a:t>
            </a:r>
          </a:p>
          <a:p>
            <a:pPr>
              <a:spcAft>
                <a:spcPts val="1200"/>
              </a:spcAft>
              <a:buFont typeface="Wingdings" pitchFamily="2" charset="2"/>
              <a:buBlip>
                <a:blip r:embed="rId2"/>
              </a:buBlip>
            </a:pPr>
            <a:r>
              <a:rPr lang="en-IN" dirty="0" smtClean="0"/>
              <a:t>Advising to keep individual ‘s medicines separately.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28600" y="304800"/>
            <a:ext cx="8915400" cy="1216025"/>
          </a:xfrm>
        </p:spPr>
        <p:txBody>
          <a:bodyPr/>
          <a:lstStyle/>
          <a:p>
            <a:r>
              <a:rPr lang="en-US" smtClean="0">
                <a:solidFill>
                  <a:srgbClr val="00B050"/>
                </a:solidFill>
              </a:rPr>
              <a:t>Minimizing Administration errors</a:t>
            </a:r>
            <a:endParaRPr lang="en-IN" smtClean="0">
              <a:solidFill>
                <a:srgbClr val="00B050"/>
              </a:solidFill>
            </a:endParaRPr>
          </a:p>
        </p:txBody>
      </p:sp>
      <p:sp>
        <p:nvSpPr>
          <p:cNvPr id="44035" name="Content Placeholder 2"/>
          <p:cNvSpPr>
            <a:spLocks noGrp="1"/>
          </p:cNvSpPr>
          <p:nvPr>
            <p:ph idx="1"/>
          </p:nvPr>
        </p:nvSpPr>
        <p:spPr>
          <a:xfrm>
            <a:off x="228600" y="1752600"/>
            <a:ext cx="8686800" cy="4267200"/>
          </a:xfrm>
        </p:spPr>
        <p:txBody>
          <a:bodyPr>
            <a:normAutofit/>
          </a:bodyPr>
          <a:lstStyle/>
          <a:p>
            <a:pPr>
              <a:buSzPct val="85000"/>
              <a:buFont typeface="Wingdings" pitchFamily="2" charset="2"/>
              <a:buBlip>
                <a:blip r:embed="rId2"/>
              </a:buBlip>
            </a:pPr>
            <a:r>
              <a:rPr lang="en-US" smtClean="0"/>
              <a:t>Check </a:t>
            </a:r>
            <a:r>
              <a:rPr lang="en-US" smtClean="0">
                <a:solidFill>
                  <a:srgbClr val="C00000"/>
                </a:solidFill>
              </a:rPr>
              <a:t>patient’s identity</a:t>
            </a:r>
          </a:p>
          <a:p>
            <a:pPr>
              <a:buSzPct val="85000"/>
              <a:buFont typeface="Wingdings" pitchFamily="2" charset="2"/>
              <a:buBlip>
                <a:blip r:embed="rId2"/>
              </a:buBlip>
            </a:pPr>
            <a:r>
              <a:rPr lang="en-US" smtClean="0">
                <a:solidFill>
                  <a:srgbClr val="C00000"/>
                </a:solidFill>
              </a:rPr>
              <a:t>Update</a:t>
            </a:r>
            <a:r>
              <a:rPr lang="en-US" smtClean="0"/>
              <a:t> knowledge about medications</a:t>
            </a:r>
          </a:p>
          <a:p>
            <a:pPr>
              <a:buSzPct val="85000"/>
              <a:buFont typeface="Wingdings" pitchFamily="2" charset="2"/>
              <a:buBlip>
                <a:blip r:embed="rId2"/>
              </a:buBlip>
            </a:pPr>
            <a:r>
              <a:rPr lang="en-US" smtClean="0">
                <a:solidFill>
                  <a:srgbClr val="C00000"/>
                </a:solidFill>
              </a:rPr>
              <a:t>Don’t guess! </a:t>
            </a:r>
            <a:r>
              <a:rPr lang="en-US" smtClean="0"/>
              <a:t>Seek for clarifications.</a:t>
            </a:r>
          </a:p>
          <a:p>
            <a:pPr>
              <a:buSzPct val="85000"/>
              <a:buFont typeface="Wingdings" pitchFamily="2" charset="2"/>
              <a:buBlip>
                <a:blip r:embed="rId2"/>
              </a:buBlip>
            </a:pPr>
            <a:r>
              <a:rPr lang="en-US" smtClean="0">
                <a:solidFill>
                  <a:srgbClr val="C00000"/>
                </a:solidFill>
              </a:rPr>
              <a:t>Minimize</a:t>
            </a:r>
            <a:r>
              <a:rPr lang="en-US" smtClean="0"/>
              <a:t> </a:t>
            </a:r>
            <a:r>
              <a:rPr lang="en-US" smtClean="0">
                <a:solidFill>
                  <a:srgbClr val="C00000"/>
                </a:solidFill>
              </a:rPr>
              <a:t>interruptions</a:t>
            </a:r>
            <a:r>
              <a:rPr lang="en-US" smtClean="0"/>
              <a:t> during drug rounds. </a:t>
            </a:r>
          </a:p>
          <a:p>
            <a:pPr>
              <a:buSzPct val="85000"/>
              <a:buFont typeface="Wingdings" pitchFamily="2" charset="2"/>
              <a:buBlip>
                <a:blip r:embed="rId2"/>
              </a:buBlip>
            </a:pPr>
            <a:r>
              <a:rPr lang="en-US" smtClean="0"/>
              <a:t>Ensure that medication is given at the </a:t>
            </a:r>
            <a:r>
              <a:rPr lang="en-US" smtClean="0">
                <a:solidFill>
                  <a:srgbClr val="C00000"/>
                </a:solidFill>
              </a:rPr>
              <a:t>correct time</a:t>
            </a:r>
            <a:r>
              <a:rPr lang="en-US" smtClean="0"/>
              <a:t>.</a:t>
            </a:r>
          </a:p>
          <a:p>
            <a:pPr>
              <a:buSzPct val="85000"/>
              <a:buFont typeface="Wingdings" pitchFamily="2" charset="2"/>
              <a:buBlip>
                <a:blip r:embed="rId2"/>
              </a:buBlip>
            </a:pPr>
            <a:r>
              <a:rPr lang="en-US" smtClean="0"/>
              <a:t>Check </a:t>
            </a:r>
            <a:r>
              <a:rPr lang="en-US" smtClean="0">
                <a:solidFill>
                  <a:srgbClr val="C00000"/>
                </a:solidFill>
              </a:rPr>
              <a:t>dosage calculations</a:t>
            </a:r>
            <a:r>
              <a:rPr lang="en-US" smtClean="0"/>
              <a:t>.</a:t>
            </a:r>
          </a:p>
          <a:p>
            <a:pPr>
              <a:buSzPct val="85000"/>
              <a:buFont typeface="Wingdings" pitchFamily="2" charset="2"/>
              <a:buBlip>
                <a:blip r:embed="rId2"/>
              </a:buBlip>
            </a:pPr>
            <a:r>
              <a:rPr lang="en-US" smtClean="0"/>
              <a:t>Have the prescription, drug and the patient at the </a:t>
            </a:r>
            <a:r>
              <a:rPr lang="en-US" smtClean="0">
                <a:solidFill>
                  <a:srgbClr val="C00000"/>
                </a:solidFill>
              </a:rPr>
              <a:t>same location </a:t>
            </a:r>
            <a:r>
              <a:rPr lang="en-US" smtClean="0"/>
              <a:t>for verification.</a:t>
            </a:r>
          </a:p>
          <a:p>
            <a:pPr>
              <a:buFont typeface="Wingdings" pitchFamily="2" charset="2"/>
              <a:buNone/>
            </a:pPr>
            <a:r>
              <a:rPr lang="en-US" smtClean="0">
                <a:cs typeface="Times New Roman" pitchFamily="18" charset="0"/>
              </a:rPr>
              <a:t> </a:t>
            </a:r>
            <a:r>
              <a:rPr lang="en-US" smtClean="0"/>
              <a:t> </a:t>
            </a:r>
            <a:endParaRPr lang="en-IN" smtClean="0"/>
          </a:p>
        </p:txBody>
      </p:sp>
      <p:pic>
        <p:nvPicPr>
          <p:cNvPr id="44036" name="Picture 5" descr="C:\Documents and Settings\susiew\Application Data\Microsoft\Media Catalog\Downloaded Clips\cl1\PE03136_.wmf"/>
          <p:cNvPicPr>
            <a:picLocks noChangeAspect="1" noChangeArrowheads="1"/>
          </p:cNvPicPr>
          <p:nvPr/>
        </p:nvPicPr>
        <p:blipFill>
          <a:blip r:embed="rId3" cstate="print"/>
          <a:srcRect/>
          <a:stretch>
            <a:fillRect/>
          </a:stretch>
        </p:blipFill>
        <p:spPr bwMode="auto">
          <a:xfrm>
            <a:off x="6564313" y="1676400"/>
            <a:ext cx="22796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228600" y="1752600"/>
            <a:ext cx="8686800" cy="4267200"/>
          </a:xfrm>
        </p:spPr>
        <p:txBody>
          <a:bodyPr/>
          <a:lstStyle/>
          <a:p>
            <a:pPr>
              <a:buFont typeface="Wingdings" pitchFamily="2" charset="2"/>
              <a:buBlip>
                <a:blip r:embed="rId2"/>
              </a:buBlip>
            </a:pPr>
            <a:r>
              <a:rPr lang="en-US" sz="3200" smtClean="0">
                <a:cs typeface="Times New Roman" pitchFamily="18" charset="0"/>
              </a:rPr>
              <a:t>Confirm all of the “</a:t>
            </a:r>
            <a:r>
              <a:rPr lang="en-US" sz="3200" b="1" smtClean="0">
                <a:solidFill>
                  <a:srgbClr val="C00000"/>
                </a:solidFill>
                <a:cs typeface="Times New Roman" pitchFamily="18" charset="0"/>
              </a:rPr>
              <a:t>rights</a:t>
            </a:r>
            <a:r>
              <a:rPr lang="en-US" sz="3200" smtClean="0">
                <a:cs typeface="Times New Roman" pitchFamily="18" charset="0"/>
              </a:rPr>
              <a:t>” prior to administering a medication (right patient, right drug, right dose, right dosage form, right route, right time and right education). </a:t>
            </a:r>
          </a:p>
          <a:p>
            <a:pPr>
              <a:buFont typeface="Wingdings" pitchFamily="2" charset="2"/>
              <a:buBlip>
                <a:blip r:embed="rId2"/>
              </a:buBlip>
            </a:pPr>
            <a:r>
              <a:rPr lang="en-US" sz="3200" smtClean="0">
                <a:solidFill>
                  <a:srgbClr val="C00000"/>
                </a:solidFill>
              </a:rPr>
              <a:t>Document all </a:t>
            </a:r>
            <a:r>
              <a:rPr lang="en-US" sz="3200" smtClean="0"/>
              <a:t>medications immediately after administration.</a:t>
            </a:r>
            <a:endParaRPr lang="en-IN" smtClean="0"/>
          </a:p>
        </p:txBody>
      </p:sp>
      <p:pic>
        <p:nvPicPr>
          <p:cNvPr id="45059" name="Picture 5" descr="C:\Documents and Settings\susiew\Application Data\Microsoft\Media Catalog\Downloaded Clips\cl1\PE03136_.wmf"/>
          <p:cNvPicPr>
            <a:picLocks noChangeAspect="1" noChangeArrowheads="1"/>
          </p:cNvPicPr>
          <p:nvPr/>
        </p:nvPicPr>
        <p:blipFill>
          <a:blip r:embed="rId3" cstate="print"/>
          <a:srcRect/>
          <a:stretch>
            <a:fillRect/>
          </a:stretch>
        </p:blipFill>
        <p:spPr bwMode="auto">
          <a:xfrm>
            <a:off x="6019800" y="0"/>
            <a:ext cx="22796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501650" y="304800"/>
            <a:ext cx="8340725" cy="1216025"/>
          </a:xfrm>
        </p:spPr>
        <p:txBody>
          <a:bodyPr/>
          <a:lstStyle/>
          <a:p>
            <a:r>
              <a:rPr lang="en-US" smtClean="0">
                <a:solidFill>
                  <a:srgbClr val="0000FF"/>
                </a:solidFill>
              </a:rPr>
              <a:t>Who tracks Medication Errors?</a:t>
            </a:r>
            <a:endParaRPr lang="en-IN" smtClean="0">
              <a:solidFill>
                <a:srgbClr val="0000FF"/>
              </a:solidFill>
            </a:endParaRPr>
          </a:p>
        </p:txBody>
      </p:sp>
      <p:sp>
        <p:nvSpPr>
          <p:cNvPr id="48131" name="Content Placeholder 2"/>
          <p:cNvSpPr>
            <a:spLocks noGrp="1"/>
          </p:cNvSpPr>
          <p:nvPr>
            <p:ph idx="1"/>
          </p:nvPr>
        </p:nvSpPr>
        <p:spPr>
          <a:xfrm>
            <a:off x="304800" y="2133600"/>
            <a:ext cx="8610600" cy="3886200"/>
          </a:xfrm>
        </p:spPr>
        <p:txBody>
          <a:bodyPr/>
          <a:lstStyle/>
          <a:p>
            <a:pPr>
              <a:spcAft>
                <a:spcPts val="1200"/>
              </a:spcAft>
              <a:buFont typeface="Wingdings" pitchFamily="2" charset="2"/>
              <a:buBlip>
                <a:blip r:embed="rId2"/>
              </a:buBlip>
            </a:pPr>
            <a:r>
              <a:rPr lang="en-US" smtClean="0"/>
              <a:t>The Food and Drug Administration (</a:t>
            </a:r>
            <a:r>
              <a:rPr lang="en-US" smtClean="0">
                <a:solidFill>
                  <a:srgbClr val="FF0000"/>
                </a:solidFill>
              </a:rPr>
              <a:t>FDA</a:t>
            </a:r>
            <a:r>
              <a:rPr lang="en-US" smtClean="0"/>
              <a:t>) – </a:t>
            </a:r>
            <a:r>
              <a:rPr lang="en-US" b="1" smtClean="0"/>
              <a:t>MedWatch</a:t>
            </a:r>
          </a:p>
          <a:p>
            <a:pPr>
              <a:spcAft>
                <a:spcPts val="1200"/>
              </a:spcAft>
              <a:buFont typeface="Wingdings" pitchFamily="2" charset="2"/>
              <a:buBlip>
                <a:blip r:embed="rId2"/>
              </a:buBlip>
            </a:pPr>
            <a:r>
              <a:rPr lang="en-US" b="1" smtClean="0"/>
              <a:t>I</a:t>
            </a:r>
            <a:r>
              <a:rPr lang="en-US" smtClean="0"/>
              <a:t>nstitute for </a:t>
            </a:r>
            <a:r>
              <a:rPr lang="en-US" b="1" smtClean="0"/>
              <a:t>S</a:t>
            </a:r>
            <a:r>
              <a:rPr lang="en-US" smtClean="0"/>
              <a:t>afe </a:t>
            </a:r>
            <a:r>
              <a:rPr lang="en-US" b="1" smtClean="0"/>
              <a:t>M</a:t>
            </a:r>
            <a:r>
              <a:rPr lang="en-US" smtClean="0"/>
              <a:t>edication </a:t>
            </a:r>
            <a:r>
              <a:rPr lang="en-US" b="1" smtClean="0"/>
              <a:t>P</a:t>
            </a:r>
            <a:r>
              <a:rPr lang="en-US" smtClean="0"/>
              <a:t>ractices (</a:t>
            </a:r>
            <a:r>
              <a:rPr lang="en-US" smtClean="0">
                <a:solidFill>
                  <a:srgbClr val="FF0000"/>
                </a:solidFill>
              </a:rPr>
              <a:t>ISMP</a:t>
            </a:r>
            <a:r>
              <a:rPr lang="en-US" smtClean="0"/>
              <a:t>) – publishes </a:t>
            </a:r>
            <a:r>
              <a:rPr lang="en-US" i="1" smtClean="0"/>
              <a:t>“Safe Medicine” </a:t>
            </a:r>
            <a:r>
              <a:rPr lang="en-US" smtClean="0"/>
              <a:t>– Consumer newsletter </a:t>
            </a:r>
          </a:p>
          <a:p>
            <a:pPr>
              <a:spcAft>
                <a:spcPts val="1200"/>
              </a:spcAft>
              <a:buFont typeface="Wingdings" pitchFamily="2" charset="2"/>
              <a:buBlip>
                <a:blip r:embed="rId2"/>
              </a:buBlip>
            </a:pPr>
            <a:r>
              <a:rPr lang="en-US" smtClean="0"/>
              <a:t>US Pharmacopoeia – </a:t>
            </a:r>
            <a:r>
              <a:rPr lang="en-US" b="1" smtClean="0">
                <a:solidFill>
                  <a:srgbClr val="FF0000"/>
                </a:solidFill>
              </a:rPr>
              <a:t>MedMARX</a:t>
            </a:r>
            <a:r>
              <a:rPr lang="en-US" smtClean="0"/>
              <a:t> – anonymous medication error reporting program. </a:t>
            </a:r>
            <a:endParaRPr lang="en-IN" smtClean="0"/>
          </a:p>
        </p:txBody>
      </p:sp>
      <p:sp>
        <p:nvSpPr>
          <p:cNvPr id="48132" name="Footer Placeholder 4"/>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28600" y="217488"/>
            <a:ext cx="8686800" cy="533400"/>
          </a:xfrm>
        </p:spPr>
        <p:txBody>
          <a:bodyPr>
            <a:normAutofit fontScale="90000"/>
          </a:bodyPr>
          <a:lstStyle/>
          <a:p>
            <a:r>
              <a:rPr lang="en-US" sz="3200" smtClean="0"/>
              <a:t>Who should report Medication Errors? </a:t>
            </a:r>
            <a:endParaRPr lang="en-IN" sz="3200" smtClean="0"/>
          </a:p>
        </p:txBody>
      </p:sp>
      <p:graphicFrame>
        <p:nvGraphicFramePr>
          <p:cNvPr id="4" name="Diagram 3"/>
          <p:cNvGraphicFramePr/>
          <p:nvPr>
            <p:extLst>
              <p:ext uri="{D42A27DB-BD31-4B8C-83A1-F6EECF244321}">
                <p14:modId xmlns:p14="http://schemas.microsoft.com/office/powerpoint/2010/main" val="1314885783"/>
              </p:ext>
            </p:extLst>
          </p:nvPr>
        </p:nvGraphicFramePr>
        <p:xfrm>
          <a:off x="838200" y="1143000"/>
          <a:ext cx="7467600" cy="50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28600" y="228600"/>
            <a:ext cx="8915400" cy="457200"/>
          </a:xfrm>
        </p:spPr>
        <p:txBody>
          <a:bodyPr>
            <a:normAutofit fontScale="90000"/>
          </a:bodyPr>
          <a:lstStyle/>
          <a:p>
            <a:r>
              <a:rPr lang="en-US" smtClean="0"/>
              <a:t>Medication Error Reporting Form </a:t>
            </a:r>
            <a:endParaRPr lang="en-IN" smtClean="0"/>
          </a:p>
        </p:txBody>
      </p:sp>
      <p:pic>
        <p:nvPicPr>
          <p:cNvPr id="50179" name="Content Placeholder 3" descr="merp1.jpg"/>
          <p:cNvPicPr>
            <a:picLocks noGrp="1" noChangeAspect="1"/>
          </p:cNvPicPr>
          <p:nvPr>
            <p:ph idx="1"/>
          </p:nvPr>
        </p:nvPicPr>
        <p:blipFill>
          <a:blip r:embed="rId2" cstate="print"/>
          <a:srcRect/>
          <a:stretch>
            <a:fillRect/>
          </a:stretch>
        </p:blipFill>
        <p:spPr>
          <a:xfrm>
            <a:off x="0" y="762000"/>
            <a:ext cx="9144000" cy="6096000"/>
          </a:xfrm>
        </p:spPr>
      </p:pic>
      <p:sp>
        <p:nvSpPr>
          <p:cNvPr id="50180" name="Footer Placeholder 4"/>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3" descr="merp2.jpg"/>
          <p:cNvPicPr>
            <a:picLocks noGrp="1" noChangeAspect="1"/>
          </p:cNvPicPr>
          <p:nvPr>
            <p:ph idx="1"/>
          </p:nvPr>
        </p:nvPicPr>
        <p:blipFill>
          <a:blip r:embed="rId2" cstate="print"/>
          <a:srcRect/>
          <a:stretch>
            <a:fillRect/>
          </a:stretch>
        </p:blipFill>
        <p:spPr>
          <a:xfrm>
            <a:off x="0" y="0"/>
            <a:ext cx="9144000" cy="6858000"/>
          </a:xfrm>
        </p:spPr>
      </p:pic>
      <p:sp>
        <p:nvSpPr>
          <p:cNvPr id="51203" name="Footer Placeholder 3"/>
          <p:cNvSpPr>
            <a:spLocks noGrp="1"/>
          </p:cNvSpPr>
          <p:nvPr>
            <p:ph type="ftr" sz="quarter" idx="11"/>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447800"/>
            <a:ext cx="9144000" cy="4572000"/>
          </a:xfrm>
        </p:spPr>
        <p:txBody>
          <a:bodyPr/>
          <a:lstStyle/>
          <a:p>
            <a:pPr algn="ctr">
              <a:buNone/>
            </a:pPr>
            <a:endParaRPr lang="en-US" dirty="0" smtClean="0"/>
          </a:p>
          <a:p>
            <a:pPr algn="ctr">
              <a:buNone/>
            </a:pPr>
            <a:r>
              <a:rPr lang="en-US" sz="3600" dirty="0" smtClean="0">
                <a:solidFill>
                  <a:srgbClr val="FF0000"/>
                </a:solidFill>
              </a:rPr>
              <a:t>THANKS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048000"/>
          </a:xfrm>
        </p:spPr>
        <p:txBody>
          <a:bodyPr>
            <a:normAutofit/>
          </a:bodyPr>
          <a:lstStyle/>
          <a:p>
            <a:pPr algn="just"/>
            <a:endParaRPr lang="en-US" sz="3600" dirty="0" smtClean="0"/>
          </a:p>
          <a:p>
            <a:r>
              <a:rPr lang="en-US" sz="3600" dirty="0" smtClean="0">
                <a:solidFill>
                  <a:srgbClr val="FF0000"/>
                </a:solidFill>
              </a:rPr>
              <a:t>KNOWING IS NOT ENOUGH, WE MUST APPLY;</a:t>
            </a:r>
          </a:p>
          <a:p>
            <a:r>
              <a:rPr lang="en-US" sz="3600" dirty="0" smtClean="0">
                <a:solidFill>
                  <a:srgbClr val="7030A0"/>
                </a:solidFill>
              </a:rPr>
              <a:t>WILLING IS NOT ENOUGH, WE MUST DO.</a:t>
            </a:r>
            <a:endParaRPr lang="en-US" sz="3600" dirty="0">
              <a:solidFill>
                <a:srgbClr val="7030A0"/>
              </a:solidFill>
            </a:endParaRPr>
          </a:p>
        </p:txBody>
      </p:sp>
      <p:sp>
        <p:nvSpPr>
          <p:cNvPr id="4" name="Title 3"/>
          <p:cNvSpPr>
            <a:spLocks noGrp="1"/>
          </p:cNvSpPr>
          <p:nvPr>
            <p:ph type="ctrTitle"/>
          </p:nvPr>
        </p:nvSpPr>
        <p:spPr/>
        <p:txBody>
          <a:bodyPr/>
          <a:lstStyle/>
          <a:p>
            <a:r>
              <a:rPr lang="en-US" dirty="0" smtClean="0"/>
              <a:t>TAKE AWAY MESSAGE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048000"/>
          </a:xfrm>
        </p:spPr>
        <p:txBody>
          <a:bodyPr>
            <a:normAutofit/>
          </a:bodyPr>
          <a:lstStyle/>
          <a:p>
            <a:pPr marL="457200" indent="-457200" algn="just">
              <a:spcBef>
                <a:spcPct val="50000"/>
              </a:spcBef>
            </a:pPr>
            <a:endParaRPr lang="en-US" sz="2800" dirty="0" smtClean="0">
              <a:solidFill>
                <a:schemeClr val="tx1"/>
              </a:solidFill>
            </a:endParaRPr>
          </a:p>
          <a:p>
            <a:pPr marL="457200" indent="-457200" algn="just">
              <a:spcBef>
                <a:spcPct val="50000"/>
              </a:spcBef>
            </a:pPr>
            <a:endParaRPr lang="en-US" sz="2800" dirty="0" smtClean="0">
              <a:solidFill>
                <a:schemeClr val="tx1"/>
              </a:solidFill>
            </a:endParaRPr>
          </a:p>
          <a:p>
            <a:pPr marL="457200" indent="-457200" algn="just">
              <a:spcBef>
                <a:spcPct val="50000"/>
              </a:spcBef>
              <a:buFont typeface="Arial" pitchFamily="34" charset="0"/>
              <a:buChar char="•"/>
            </a:pPr>
            <a:r>
              <a:rPr lang="en-US" sz="2800" dirty="0" err="1" smtClean="0">
                <a:solidFill>
                  <a:schemeClr val="tx1"/>
                </a:solidFill>
              </a:rPr>
              <a:t>Cotrimoxazole</a:t>
            </a:r>
            <a:r>
              <a:rPr lang="en-US" sz="2800" dirty="0" smtClean="0">
                <a:solidFill>
                  <a:schemeClr val="tx1"/>
                </a:solidFill>
              </a:rPr>
              <a:t> tablets contaminated with </a:t>
            </a:r>
            <a:r>
              <a:rPr lang="en-US" sz="2800" dirty="0" err="1" smtClean="0">
                <a:solidFill>
                  <a:schemeClr val="tx1"/>
                </a:solidFill>
              </a:rPr>
              <a:t>Glibenclamide</a:t>
            </a:r>
            <a:endParaRPr lang="en-US" sz="2800" dirty="0" smtClean="0">
              <a:solidFill>
                <a:schemeClr val="tx1"/>
              </a:solidFill>
            </a:endParaRPr>
          </a:p>
          <a:p>
            <a:pPr marL="457200" indent="-457200" algn="just">
              <a:spcBef>
                <a:spcPct val="50000"/>
              </a:spcBef>
              <a:buFont typeface="Arial" pitchFamily="34" charset="0"/>
              <a:buChar char="•"/>
            </a:pPr>
            <a:r>
              <a:rPr lang="en-US" sz="2800" dirty="0" smtClean="0">
                <a:solidFill>
                  <a:schemeClr val="tx1"/>
                </a:solidFill>
              </a:rPr>
              <a:t>Glycerol Laced with DEG – Despite the validated GMP and SOP</a:t>
            </a:r>
          </a:p>
          <a:p>
            <a:pPr algn="just"/>
            <a:endParaRPr lang="en-US" dirty="0">
              <a:solidFill>
                <a:schemeClr val="tx1"/>
              </a:solidFill>
            </a:endParaRPr>
          </a:p>
        </p:txBody>
      </p:sp>
      <p:sp>
        <p:nvSpPr>
          <p:cNvPr id="4" name="Title 3"/>
          <p:cNvSpPr>
            <a:spLocks noGrp="1"/>
          </p:cNvSpPr>
          <p:nvPr>
            <p:ph type="ctrTitle"/>
          </p:nvPr>
        </p:nvSpPr>
        <p:spPr/>
        <p:txBody>
          <a:bodyPr/>
          <a:lstStyle/>
          <a:p>
            <a:r>
              <a:rPr lang="en-US" dirty="0" smtClean="0"/>
              <a:t>Unknown !</a:t>
            </a:r>
            <a:endParaRPr lang="en-US" dirty="0"/>
          </a:p>
        </p:txBody>
      </p:sp>
      <p:pic>
        <p:nvPicPr>
          <p:cNvPr id="6" name="Picture 2" descr="n2kUhYUxASiA=">
            <a:hlinkClick r:id="rId2"/>
          </p:cNvPr>
          <p:cNvPicPr>
            <a:picLocks noChangeAspect="1" noChangeArrowheads="1"/>
          </p:cNvPicPr>
          <p:nvPr/>
        </p:nvPicPr>
        <p:blipFill>
          <a:blip r:embed="rId3" cstate="print"/>
          <a:srcRect/>
          <a:stretch>
            <a:fillRect/>
          </a:stretch>
        </p:blipFill>
        <p:spPr bwMode="auto">
          <a:xfrm>
            <a:off x="6096000" y="76200"/>
            <a:ext cx="3048000" cy="414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85800"/>
          </a:xfrm>
        </p:spPr>
        <p:txBody>
          <a:bodyPr>
            <a:normAutofit fontScale="90000"/>
          </a:bodyPr>
          <a:lstStyle/>
          <a:p>
            <a:pPr algn="ctr"/>
            <a:r>
              <a:rPr lang="en-US" dirty="0" smtClean="0">
                <a:solidFill>
                  <a:schemeClr val="tx1"/>
                </a:solidFill>
              </a:rPr>
              <a:t>Prescribing Errors</a:t>
            </a:r>
            <a:endParaRPr lang="en-US"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06735056"/>
              </p:ext>
            </p:extLst>
          </p:nvPr>
        </p:nvGraphicFramePr>
        <p:xfrm>
          <a:off x="304800" y="838200"/>
          <a:ext cx="8534399" cy="5943600"/>
        </p:xfrm>
        <a:graphic>
          <a:graphicData uri="http://schemas.openxmlformats.org/drawingml/2006/table">
            <a:tbl>
              <a:tblPr firstRow="1" bandRow="1">
                <a:tableStyleId>{5C22544A-7EE6-4342-B048-85BDC9FD1C3A}</a:tableStyleId>
              </a:tblPr>
              <a:tblGrid>
                <a:gridCol w="1600200"/>
                <a:gridCol w="3581400"/>
                <a:gridCol w="3352799"/>
              </a:tblGrid>
              <a:tr h="356382">
                <a:tc>
                  <a:txBody>
                    <a:bodyPr/>
                    <a:lstStyle/>
                    <a:p>
                      <a:r>
                        <a:rPr lang="en-US" dirty="0" smtClean="0"/>
                        <a:t>Type</a:t>
                      </a:r>
                      <a:endParaRPr lang="en-US" dirty="0"/>
                    </a:p>
                  </a:txBody>
                  <a:tcPr/>
                </a:tc>
                <a:tc>
                  <a:txBody>
                    <a:bodyPr/>
                    <a:lstStyle/>
                    <a:p>
                      <a:r>
                        <a:rPr lang="en-US" dirty="0" smtClean="0"/>
                        <a:t>Example</a:t>
                      </a:r>
                      <a:endParaRPr lang="en-US" dirty="0"/>
                    </a:p>
                  </a:txBody>
                  <a:tcPr/>
                </a:tc>
                <a:tc>
                  <a:txBody>
                    <a:bodyPr/>
                    <a:lstStyle/>
                    <a:p>
                      <a:r>
                        <a:rPr lang="en-US" dirty="0" smtClean="0"/>
                        <a:t>Impact</a:t>
                      </a:r>
                      <a:endParaRPr lang="en-US" dirty="0"/>
                    </a:p>
                  </a:txBody>
                  <a:tcPr/>
                </a:tc>
              </a:tr>
              <a:tr h="2227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Type A (Potentially serious to patient):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Handwriting confusion caused a dispensing of </a:t>
                      </a:r>
                      <a:r>
                        <a:rPr lang="en-US" dirty="0" err="1" smtClean="0"/>
                        <a:t>dionil</a:t>
                      </a:r>
                      <a:r>
                        <a:rPr lang="en-US" dirty="0" smtClean="0"/>
                        <a:t> (</a:t>
                      </a:r>
                      <a:r>
                        <a:rPr lang="en-US" dirty="0" err="1" smtClean="0"/>
                        <a:t>glibenclamide</a:t>
                      </a:r>
                      <a:r>
                        <a:rPr lang="en-US" dirty="0" smtClean="0"/>
                        <a:t>, </a:t>
                      </a:r>
                      <a:r>
                        <a:rPr lang="en-US" dirty="0" err="1" smtClean="0"/>
                        <a:t>antidiabetic</a:t>
                      </a:r>
                      <a:r>
                        <a:rPr lang="en-US" dirty="0" smtClean="0"/>
                        <a:t>) in place of </a:t>
                      </a:r>
                      <a:r>
                        <a:rPr lang="en-US" dirty="0" err="1" smtClean="0"/>
                        <a:t>divol</a:t>
                      </a:r>
                      <a:r>
                        <a:rPr lang="en-US" dirty="0" smtClean="0"/>
                        <a:t> (antacid) causing death of the patient. Similarly the poor handwriting will fail to distinguish between chlorpromazine and </a:t>
                      </a:r>
                      <a:r>
                        <a:rPr lang="en-US" dirty="0" err="1" smtClean="0"/>
                        <a:t>chlorpropamide</a:t>
                      </a:r>
                      <a:r>
                        <a:rPr lang="en-US" dirty="0" smtClean="0"/>
                        <a:t>.</a:t>
                      </a:r>
                    </a:p>
                    <a:p>
                      <a:endParaRPr lang="en-US" dirty="0"/>
                    </a:p>
                  </a:txBody>
                  <a:tcPr/>
                </a:tc>
                <a:tc>
                  <a:txBody>
                    <a:bodyPr/>
                    <a:lstStyle/>
                    <a:p>
                      <a:r>
                        <a:rPr lang="en-US" dirty="0" smtClean="0"/>
                        <a:t>Serious harm to the patient</a:t>
                      </a:r>
                      <a:endParaRPr lang="en-US" dirty="0"/>
                    </a:p>
                  </a:txBody>
                  <a:tcPr/>
                </a:tc>
              </a:tr>
              <a:tr h="8909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Type B (Major nuisance)</a:t>
                      </a:r>
                    </a:p>
                    <a:p>
                      <a:endParaRPr lang="en-US" dirty="0"/>
                    </a:p>
                  </a:txBody>
                  <a:tcPr/>
                </a:tc>
                <a:tc>
                  <a:txBody>
                    <a:bodyPr/>
                    <a:lstStyle/>
                    <a:p>
                      <a:r>
                        <a:rPr lang="en-US" dirty="0" smtClean="0"/>
                        <a:t>The prescription has mentioned the drug but there is no mention of dosage form.</a:t>
                      </a:r>
                      <a:endParaRPr lang="en-US" dirty="0"/>
                    </a:p>
                  </a:txBody>
                  <a:tcPr/>
                </a:tc>
                <a:tc>
                  <a:txBody>
                    <a:bodyPr/>
                    <a:lstStyle/>
                    <a:p>
                      <a:r>
                        <a:rPr lang="en-US" dirty="0" smtClean="0"/>
                        <a:t>The pharmacist is required to consult back the prescriber before dispensing. </a:t>
                      </a:r>
                      <a:endParaRPr lang="en-US" dirty="0"/>
                    </a:p>
                  </a:txBody>
                  <a:tcPr/>
                </a:tc>
              </a:tr>
              <a:tr h="1158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Type C ( Minor nuisance)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prescription mentions a wrong pack size which is not available.</a:t>
                      </a:r>
                    </a:p>
                    <a:p>
                      <a:endParaRPr lang="en-US" dirty="0"/>
                    </a:p>
                  </a:txBody>
                  <a:tcPr/>
                </a:tc>
                <a:tc>
                  <a:txBody>
                    <a:bodyPr/>
                    <a:lstStyle/>
                    <a:p>
                      <a:r>
                        <a:rPr lang="en-US" dirty="0" smtClean="0"/>
                        <a:t>The dispenser does not require to contact back the prescriber but uses his/her professional judgment  in dispensing.  </a:t>
                      </a:r>
                      <a:endParaRPr lang="en-US" dirty="0"/>
                    </a:p>
                  </a:txBody>
                  <a:tcPr/>
                </a:tc>
              </a:tr>
              <a:tr h="1158240">
                <a:tc>
                  <a:txBody>
                    <a:bodyPr/>
                    <a:lstStyle/>
                    <a:p>
                      <a:r>
                        <a:rPr lang="en-US" dirty="0" smtClean="0"/>
                        <a:t>Type D (Trivial)</a:t>
                      </a:r>
                      <a:endParaRPr lang="en-US" dirty="0"/>
                    </a:p>
                  </a:txBody>
                  <a:tcPr/>
                </a:tc>
                <a:tc>
                  <a:txBody>
                    <a:bodyPr/>
                    <a:lstStyle/>
                    <a:p>
                      <a:r>
                        <a:rPr lang="en-US" dirty="0" smtClean="0"/>
                        <a:t>Spelling Error</a:t>
                      </a:r>
                      <a:endParaRPr lang="en-US" dirty="0"/>
                    </a:p>
                  </a:txBody>
                  <a:tcPr/>
                </a:tc>
                <a:tc>
                  <a:txBody>
                    <a:bodyPr/>
                    <a:lstStyle/>
                    <a:p>
                      <a:r>
                        <a:rPr lang="en-US" dirty="0" smtClean="0"/>
                        <a:t>The prescription does not conform to the requirements of an ideal prescription, but the intention of the prescriber is well understandable.</a:t>
                      </a:r>
                      <a:endParaRPr lang="en-US"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048000"/>
          </a:xfrm>
        </p:spPr>
        <p:txBody>
          <a:bodyPr>
            <a:normAutofit/>
          </a:bodyPr>
          <a:lstStyle/>
          <a:p>
            <a:pPr marL="457200" indent="-457200" algn="just">
              <a:spcBef>
                <a:spcPct val="50000"/>
              </a:spcBef>
            </a:pPr>
            <a:r>
              <a:rPr lang="en-US" sz="2800" dirty="0" smtClean="0">
                <a:solidFill>
                  <a:schemeClr val="tx1"/>
                </a:solidFill>
              </a:rPr>
              <a:t>D/C – indicates “Discharge” and “Continue”</a:t>
            </a:r>
          </a:p>
          <a:p>
            <a:pPr marL="457200" indent="-457200">
              <a:spcBef>
                <a:spcPct val="50000"/>
              </a:spcBef>
              <a:buFontTx/>
              <a:buBlip>
                <a:blip r:embed="rId2"/>
              </a:buBlip>
            </a:pPr>
            <a:r>
              <a:rPr lang="en-US" sz="2800" dirty="0" smtClean="0">
                <a:solidFill>
                  <a:schemeClr val="tx1"/>
                </a:solidFill>
              </a:rPr>
              <a:t>One order was written: “ D/C medicines: </a:t>
            </a:r>
            <a:r>
              <a:rPr lang="en-US" sz="2800" dirty="0" err="1" smtClean="0">
                <a:solidFill>
                  <a:schemeClr val="tx1"/>
                </a:solidFill>
              </a:rPr>
              <a:t>digoxin</a:t>
            </a:r>
            <a:r>
              <a:rPr lang="en-US" sz="2800" dirty="0" smtClean="0">
                <a:solidFill>
                  <a:schemeClr val="tx1"/>
                </a:solidFill>
              </a:rPr>
              <a:t>, </a:t>
            </a:r>
            <a:r>
              <a:rPr lang="en-US" sz="2800" dirty="0" err="1" smtClean="0">
                <a:solidFill>
                  <a:schemeClr val="tx1"/>
                </a:solidFill>
              </a:rPr>
              <a:t>propranolol</a:t>
            </a:r>
            <a:r>
              <a:rPr lang="en-US" sz="2800" dirty="0" smtClean="0">
                <a:solidFill>
                  <a:schemeClr val="tx1"/>
                </a:solidFill>
              </a:rPr>
              <a:t>, regular insulin”. His intention was to continue these medicines after discharge. But was misunderstood as “Discontinue these medicines”</a:t>
            </a:r>
          </a:p>
          <a:p>
            <a:pPr algn="just"/>
            <a:endParaRPr lang="en-US" dirty="0">
              <a:solidFill>
                <a:schemeClr val="tx1"/>
              </a:solidFill>
            </a:endParaRPr>
          </a:p>
        </p:txBody>
      </p:sp>
      <p:sp>
        <p:nvSpPr>
          <p:cNvPr id="4" name="Title 3"/>
          <p:cNvSpPr>
            <a:spLocks noGrp="1"/>
          </p:cNvSpPr>
          <p:nvPr>
            <p:ph type="ctrTitle"/>
          </p:nvPr>
        </p:nvSpPr>
        <p:spPr/>
        <p:txBody>
          <a:bodyPr/>
          <a:lstStyle/>
          <a:p>
            <a:r>
              <a:rPr lang="en-US" dirty="0" smtClean="0"/>
              <a:t>Abbreviations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048000"/>
          </a:xfrm>
        </p:spPr>
        <p:txBody>
          <a:bodyPr>
            <a:normAutofit fontScale="77500" lnSpcReduction="20000"/>
          </a:bodyPr>
          <a:lstStyle/>
          <a:p>
            <a:r>
              <a:rPr lang="en-US" dirty="0" smtClean="0">
                <a:solidFill>
                  <a:schemeClr val="tx1"/>
                </a:solidFill>
              </a:rPr>
              <a:t>U may be mistaken as zero (correct meaning is unit);</a:t>
            </a:r>
          </a:p>
          <a:p>
            <a:r>
              <a:rPr lang="en-US" dirty="0" smtClean="0">
                <a:solidFill>
                  <a:schemeClr val="tx1"/>
                </a:solidFill>
              </a:rPr>
              <a:t>QD may be mistaken as </a:t>
            </a:r>
            <a:r>
              <a:rPr lang="en-US" dirty="0" err="1" smtClean="0">
                <a:solidFill>
                  <a:schemeClr val="tx1"/>
                </a:solidFill>
              </a:rPr>
              <a:t>qid</a:t>
            </a:r>
            <a:r>
              <a:rPr lang="en-US" dirty="0" smtClean="0">
                <a:solidFill>
                  <a:schemeClr val="tx1"/>
                </a:solidFill>
              </a:rPr>
              <a:t> (four times a day) against the correct meaning of every other day;</a:t>
            </a:r>
          </a:p>
          <a:p>
            <a:r>
              <a:rPr lang="en-US" dirty="0" smtClean="0">
                <a:solidFill>
                  <a:schemeClr val="tx1"/>
                </a:solidFill>
              </a:rPr>
              <a:t>TIW (three times a week) may be interpreted as </a:t>
            </a:r>
            <a:r>
              <a:rPr lang="en-US" dirty="0" err="1" smtClean="0">
                <a:solidFill>
                  <a:schemeClr val="tx1"/>
                </a:solidFill>
              </a:rPr>
              <a:t>tid</a:t>
            </a:r>
            <a:r>
              <a:rPr lang="en-US" dirty="0" smtClean="0">
                <a:solidFill>
                  <a:schemeClr val="tx1"/>
                </a:solidFill>
              </a:rPr>
              <a:t> (three times a day) or twice a week; </a:t>
            </a:r>
          </a:p>
          <a:p>
            <a:r>
              <a:rPr lang="en-US" dirty="0" smtClean="0">
                <a:solidFill>
                  <a:schemeClr val="tx1"/>
                </a:solidFill>
              </a:rPr>
              <a:t>HS (half strength) may be interpreted as hour of sleep.</a:t>
            </a:r>
          </a:p>
          <a:p>
            <a:r>
              <a:rPr lang="en-US" dirty="0" smtClean="0">
                <a:solidFill>
                  <a:schemeClr val="tx1"/>
                </a:solidFill>
              </a:rPr>
              <a:t>TSF can be interpreted as one teaspoonful (5 ml) or one tablespoonful (15 ml)</a:t>
            </a:r>
          </a:p>
          <a:p>
            <a:r>
              <a:rPr lang="en-US" dirty="0" smtClean="0">
                <a:solidFill>
                  <a:schemeClr val="tx1"/>
                </a:solidFill>
              </a:rPr>
              <a:t>The following acronyms too cause confusion. They need to be avoided.</a:t>
            </a:r>
          </a:p>
          <a:p>
            <a:r>
              <a:rPr lang="en-US" dirty="0" smtClean="0">
                <a:solidFill>
                  <a:schemeClr val="tx1"/>
                </a:solidFill>
              </a:rPr>
              <a:t>ASA (aspirin) and 5-ASA (5-aminosalicylic acid)</a:t>
            </a:r>
          </a:p>
          <a:p>
            <a:r>
              <a:rPr lang="en-US" dirty="0" smtClean="0">
                <a:solidFill>
                  <a:schemeClr val="tx1"/>
                </a:solidFill>
              </a:rPr>
              <a:t>PCM (</a:t>
            </a:r>
            <a:r>
              <a:rPr lang="en-US" dirty="0" err="1" smtClean="0">
                <a:solidFill>
                  <a:schemeClr val="tx1"/>
                </a:solidFill>
              </a:rPr>
              <a:t>paracetamol</a:t>
            </a:r>
            <a:r>
              <a:rPr lang="en-US" dirty="0" smtClean="0">
                <a:solidFill>
                  <a:schemeClr val="tx1"/>
                </a:solidFill>
              </a:rPr>
              <a:t>), CPM (</a:t>
            </a:r>
            <a:r>
              <a:rPr lang="en-US" dirty="0" err="1" smtClean="0">
                <a:solidFill>
                  <a:schemeClr val="tx1"/>
                </a:solidFill>
              </a:rPr>
              <a:t>chlorphenaramine</a:t>
            </a:r>
            <a:r>
              <a:rPr lang="en-US" dirty="0" smtClean="0">
                <a:solidFill>
                  <a:schemeClr val="tx1"/>
                </a:solidFill>
              </a:rPr>
              <a:t>) and CPZ (chlorpromazine)</a:t>
            </a:r>
          </a:p>
          <a:p>
            <a:r>
              <a:rPr lang="en-US" dirty="0" smtClean="0">
                <a:solidFill>
                  <a:schemeClr val="tx1"/>
                </a:solidFill>
              </a:rPr>
              <a:t>ASA (aspirin) an d5-ASA (5- amino salicylic acid)</a:t>
            </a:r>
          </a:p>
          <a:p>
            <a:pPr algn="just"/>
            <a:endParaRPr lang="en-US" dirty="0">
              <a:solidFill>
                <a:schemeClr val="tx1"/>
              </a:solidFill>
            </a:endParaRPr>
          </a:p>
        </p:txBody>
      </p:sp>
      <p:sp>
        <p:nvSpPr>
          <p:cNvPr id="4" name="Title 3"/>
          <p:cNvSpPr>
            <a:spLocks noGrp="1"/>
          </p:cNvSpPr>
          <p:nvPr>
            <p:ph type="ctrTitle"/>
          </p:nvPr>
        </p:nvSpPr>
        <p:spPr/>
        <p:txBody>
          <a:bodyPr/>
          <a:lstStyle/>
          <a:p>
            <a:r>
              <a:rPr lang="en-US" dirty="0" smtClean="0"/>
              <a:t>Abbreviations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657600"/>
          </a:xfrm>
        </p:spPr>
        <p:txBody>
          <a:bodyPr>
            <a:noAutofit/>
          </a:bodyPr>
          <a:lstStyle/>
          <a:p>
            <a:pPr lvl="0"/>
            <a:r>
              <a:rPr lang="en-US" sz="2400" dirty="0" smtClean="0">
                <a:solidFill>
                  <a:schemeClr val="tx1"/>
                </a:solidFill>
              </a:rPr>
              <a:t>Illegible handwriting</a:t>
            </a:r>
          </a:p>
          <a:p>
            <a:pPr lvl="0"/>
            <a:r>
              <a:rPr lang="en-US" sz="2400" dirty="0" smtClean="0">
                <a:solidFill>
                  <a:schemeClr val="tx1"/>
                </a:solidFill>
              </a:rPr>
              <a:t>Incomplete information in prescription that may cause:</a:t>
            </a:r>
          </a:p>
          <a:p>
            <a:pPr marL="800100" lvl="1" indent="-342900" algn="l">
              <a:buFont typeface="Arial" panose="020B0604020202020204" pitchFamily="34" charset="0"/>
              <a:buChar char="•"/>
            </a:pPr>
            <a:r>
              <a:rPr lang="en-US" sz="2000" dirty="0" smtClean="0"/>
              <a:t>Misunderstanding of abbreviation</a:t>
            </a:r>
          </a:p>
          <a:p>
            <a:pPr marL="800100" lvl="1" indent="-342900" algn="l">
              <a:buFont typeface="Arial" panose="020B0604020202020204" pitchFamily="34" charset="0"/>
              <a:buChar char="•"/>
            </a:pPr>
            <a:r>
              <a:rPr lang="en-US" sz="2000" dirty="0" smtClean="0"/>
              <a:t>Misunderstanding of weight/volume /units to be dispensed</a:t>
            </a:r>
          </a:p>
          <a:p>
            <a:pPr marL="800100" lvl="1" indent="-342900" algn="l">
              <a:buFont typeface="Arial" panose="020B0604020202020204" pitchFamily="34" charset="0"/>
              <a:buChar char="•"/>
            </a:pPr>
            <a:r>
              <a:rPr lang="en-US" sz="2000" dirty="0" smtClean="0"/>
              <a:t>Misunderstanding of drug names</a:t>
            </a:r>
          </a:p>
          <a:p>
            <a:pPr marL="800100" lvl="1" indent="-342900" algn="l">
              <a:buFont typeface="Arial" panose="020B0604020202020204" pitchFamily="34" charset="0"/>
              <a:buChar char="•"/>
            </a:pPr>
            <a:r>
              <a:rPr lang="en-US" sz="2000" dirty="0" smtClean="0"/>
              <a:t>Problem with decimal (</a:t>
            </a:r>
          </a:p>
          <a:p>
            <a:pPr lvl="0"/>
            <a:r>
              <a:rPr lang="en-US" sz="2400" dirty="0" smtClean="0">
                <a:solidFill>
                  <a:schemeClr val="tx1"/>
                </a:solidFill>
              </a:rPr>
              <a:t>Inaccurate information in prescription: wrong dose, wrong duration, wrong route etc.</a:t>
            </a:r>
          </a:p>
          <a:p>
            <a:pPr lvl="0"/>
            <a:r>
              <a:rPr lang="en-US" sz="2400" dirty="0" smtClean="0">
                <a:solidFill>
                  <a:schemeClr val="tx1"/>
                </a:solidFill>
              </a:rPr>
              <a:t>Verbal orders often mistaken by pharmacist/nurse</a:t>
            </a:r>
          </a:p>
          <a:p>
            <a:pPr algn="just"/>
            <a:endParaRPr lang="en-US" sz="2000" dirty="0">
              <a:solidFill>
                <a:schemeClr val="tx1"/>
              </a:solidFill>
            </a:endParaRPr>
          </a:p>
        </p:txBody>
      </p:sp>
      <p:sp>
        <p:nvSpPr>
          <p:cNvPr id="4" name="Title 3"/>
          <p:cNvSpPr>
            <a:spLocks noGrp="1"/>
          </p:cNvSpPr>
          <p:nvPr>
            <p:ph type="ctrTitle"/>
          </p:nvPr>
        </p:nvSpPr>
        <p:spPr>
          <a:xfrm>
            <a:off x="457200" y="1447800"/>
            <a:ext cx="8229600" cy="1470025"/>
          </a:xfrm>
        </p:spPr>
        <p:txBody>
          <a:bodyPr/>
          <a:lstStyle/>
          <a:p>
            <a:r>
              <a:rPr lang="en-US" dirty="0" smtClean="0"/>
              <a:t>Prescribing Errors: Causes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3048000"/>
          </a:xfrm>
        </p:spPr>
        <p:txBody>
          <a:bodyPr>
            <a:normAutofit/>
          </a:bodyPr>
          <a:lstStyle/>
          <a:p>
            <a:pPr algn="just"/>
            <a:endParaRPr lang="en-US" dirty="0"/>
          </a:p>
        </p:txBody>
      </p:sp>
      <p:pic>
        <p:nvPicPr>
          <p:cNvPr id="5" name="Picture 3" descr="prescription.JPG"/>
          <p:cNvPicPr>
            <a:picLocks noChangeAspect="1"/>
          </p:cNvPicPr>
          <p:nvPr/>
        </p:nvPicPr>
        <p:blipFill>
          <a:blip r:embed="rId2" cstate="print"/>
          <a:srcRect/>
          <a:stretch>
            <a:fillRect/>
          </a:stretch>
        </p:blipFill>
        <p:spPr bwMode="auto">
          <a:xfrm>
            <a:off x="1981200" y="0"/>
            <a:ext cx="5308600" cy="6858000"/>
          </a:xfrm>
          <a:prstGeom prst="rect">
            <a:avLst/>
          </a:prstGeom>
          <a:noFill/>
          <a:ln w="31750">
            <a:solidFill>
              <a:schemeClr val="tx1"/>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385</TotalTime>
  <Words>1581</Words>
  <Application>Microsoft Office PowerPoint</Application>
  <PresentationFormat>On-screen Show (4:3)</PresentationFormat>
  <Paragraphs>180</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Equity</vt:lpstr>
      <vt:lpstr>Medication Errors</vt:lpstr>
      <vt:lpstr>What is Medication Error  ?</vt:lpstr>
      <vt:lpstr>Medication Errors making headlines!</vt:lpstr>
      <vt:lpstr>Unknown !</vt:lpstr>
      <vt:lpstr>Prescribing Errors</vt:lpstr>
      <vt:lpstr>Abbreviations</vt:lpstr>
      <vt:lpstr>Abbreviations</vt:lpstr>
      <vt:lpstr>Prescribing Errors: Causes</vt:lpstr>
      <vt:lpstr>PowerPoint Presentation</vt:lpstr>
      <vt:lpstr>Administration Incidents</vt:lpstr>
      <vt:lpstr>Dispensing  Errors: Causes</vt:lpstr>
      <vt:lpstr>PowerPoint Presentation</vt:lpstr>
      <vt:lpstr>Wrong Dosage or Dosing Error</vt:lpstr>
      <vt:lpstr>Interchange of Products  [Similar Packaging]</vt:lpstr>
      <vt:lpstr>PowerPoint Presentation</vt:lpstr>
      <vt:lpstr>Medicine at Different Strength</vt:lpstr>
      <vt:lpstr>Administration Incidents</vt:lpstr>
      <vt:lpstr>Inappropriate Instruction to Patients</vt:lpstr>
      <vt:lpstr>PowerPoint Presentation</vt:lpstr>
      <vt:lpstr>PowerPoint Presentation</vt:lpstr>
      <vt:lpstr>PowerPoint Presentation</vt:lpstr>
      <vt:lpstr>PowerPoint Presentation</vt:lpstr>
      <vt:lpstr>PowerPoint Presentation</vt:lpstr>
      <vt:lpstr>PowerPoint Presentation</vt:lpstr>
      <vt:lpstr>Preventing Medication Errors</vt:lpstr>
      <vt:lpstr>Preventing Medication Errors</vt:lpstr>
      <vt:lpstr>Minimizing prescribing errors</vt:lpstr>
      <vt:lpstr>Minimizing dispensing errors</vt:lpstr>
      <vt:lpstr>Give the Medication to the Computer before you give it to the Patient !!</vt:lpstr>
      <vt:lpstr>Educating Consumers</vt:lpstr>
      <vt:lpstr>Minimizing Administration errors</vt:lpstr>
      <vt:lpstr>PowerPoint Presentation</vt:lpstr>
      <vt:lpstr>Who tracks Medication Errors?</vt:lpstr>
      <vt:lpstr>Who should report Medication Errors? </vt:lpstr>
      <vt:lpstr>Medication Error Reporting Form </vt:lpstr>
      <vt:lpstr>PowerPoint Presentation</vt:lpstr>
      <vt:lpstr>PowerPoint Presentation</vt:lpstr>
      <vt:lpstr>TAKE AWAY MESSAGE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Error  Management</dc:title>
  <dc:creator/>
  <cp:lastModifiedBy>shibu</cp:lastModifiedBy>
  <cp:revision>63</cp:revision>
  <dcterms:created xsi:type="dcterms:W3CDTF">2006-08-16T00:00:00Z</dcterms:created>
  <dcterms:modified xsi:type="dcterms:W3CDTF">2014-04-01T08:17:27Z</dcterms:modified>
</cp:coreProperties>
</file>