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2"/>
  </p:notesMasterIdLst>
  <p:sldIdLst>
    <p:sldId id="402" r:id="rId4"/>
    <p:sldId id="448" r:id="rId5"/>
    <p:sldId id="427" r:id="rId6"/>
    <p:sldId id="437" r:id="rId7"/>
    <p:sldId id="438" r:id="rId8"/>
    <p:sldId id="436" r:id="rId9"/>
    <p:sldId id="451" r:id="rId10"/>
    <p:sldId id="4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384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850C-D4BB-4858-A577-CD5D3B98244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72AB-C501-4915-961C-7D57DA2F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5" y="-5977649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F6691-2A5A-46D3-36EC-284035393FB7}"/>
              </a:ext>
            </a:extLst>
          </p:cNvPr>
          <p:cNvSpPr txBox="1"/>
          <p:nvPr/>
        </p:nvSpPr>
        <p:spPr>
          <a:xfrm>
            <a:off x="3829744" y="1312678"/>
            <a:ext cx="825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Module-II: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Introduction to Android Activities and Layouts</a:t>
            </a:r>
            <a:endParaRPr lang="en-IN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3C257-22F2-944C-192C-6950CE66DCB0}"/>
              </a:ext>
            </a:extLst>
          </p:cNvPr>
          <p:cNvSpPr txBox="1"/>
          <p:nvPr/>
        </p:nvSpPr>
        <p:spPr>
          <a:xfrm>
            <a:off x="8643205" y="3804396"/>
            <a:ext cx="304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By,</a:t>
            </a:r>
          </a:p>
          <a:p>
            <a:r>
              <a:rPr lang="en-I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Dr. DHAWALESWAR RAO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EEA92-D529-CF4B-D978-9E0DEAE7245E}"/>
              </a:ext>
            </a:extLst>
          </p:cNvPr>
          <p:cNvSpPr/>
          <p:nvPr/>
        </p:nvSpPr>
        <p:spPr>
          <a:xfrm rot="5400000">
            <a:off x="6018558" y="-2676595"/>
            <a:ext cx="144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310B4-0295-ECF9-32AC-E72056E4B3D0}"/>
              </a:ext>
            </a:extLst>
          </p:cNvPr>
          <p:cNvSpPr/>
          <p:nvPr/>
        </p:nvSpPr>
        <p:spPr>
          <a:xfrm rot="5400000">
            <a:off x="6073142" y="-2368698"/>
            <a:ext cx="45719" cy="120533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3D8EFD-21F1-6019-3BE5-2E81849962CC}"/>
              </a:ext>
            </a:extLst>
          </p:cNvPr>
          <p:cNvSpPr/>
          <p:nvPr/>
        </p:nvSpPr>
        <p:spPr>
          <a:xfrm rot="5400000">
            <a:off x="6058549" y="-2938165"/>
            <a:ext cx="45719" cy="12046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030" name="Picture 6" descr="Android Applications Development Company. Developing for Android">
            <a:extLst>
              <a:ext uri="{FF2B5EF4-FFF2-40B4-BE49-F238E27FC236}">
                <a16:creationId xmlns:a16="http://schemas.microsoft.com/office/drawing/2014/main" id="{C021F3D4-967F-0FA0-A957-32099D4B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8" y="53502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6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12715-5BD4-772F-2E54-922CC40EBA17}"/>
              </a:ext>
            </a:extLst>
          </p:cNvPr>
          <p:cNvSpPr txBox="1"/>
          <p:nvPr/>
        </p:nvSpPr>
        <p:spPr>
          <a:xfrm>
            <a:off x="304799" y="193992"/>
            <a:ext cx="114169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610B38"/>
                </a:solidFill>
                <a:effectLst/>
                <a:latin typeface="erdana"/>
              </a:rPr>
              <a:t>Internal Details of Hello Android Example</a:t>
            </a:r>
          </a:p>
          <a:p>
            <a:pPr algn="just"/>
            <a:endParaRPr lang="en-US" sz="800" b="0" i="0" dirty="0">
              <a:solidFill>
                <a:srgbClr val="333333"/>
              </a:solidFill>
              <a:effectLst/>
              <a:latin typeface="inter-regular"/>
            </a:endParaRPr>
          </a:p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Android application contains different components such as java source code, string resources, images, manifest file,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apk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 file etc. Let's understand the project structure of android application.</a:t>
            </a:r>
          </a:p>
        </p:txBody>
      </p:sp>
      <p:pic>
        <p:nvPicPr>
          <p:cNvPr id="2" name="Picture 2" descr="Project Structure of Hello Android example">
            <a:extLst>
              <a:ext uri="{FF2B5EF4-FFF2-40B4-BE49-F238E27FC236}">
                <a16:creationId xmlns:a16="http://schemas.microsoft.com/office/drawing/2014/main" id="{5F7B9AB0-E06C-F5B2-9980-786C873C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88" y="1383384"/>
            <a:ext cx="61150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95697-1EC6-427A-0895-90DED186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6" y="127634"/>
            <a:ext cx="8091862" cy="65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EC6EA-5382-4C5A-0CDC-3F0E44DAD8A5}"/>
              </a:ext>
            </a:extLst>
          </p:cNvPr>
          <p:cNvSpPr txBox="1"/>
          <p:nvPr/>
        </p:nvSpPr>
        <p:spPr>
          <a:xfrm>
            <a:off x="400593" y="322945"/>
            <a:ext cx="10981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i="0" dirty="0">
                <a:solidFill>
                  <a:srgbClr val="333333"/>
                </a:solidFill>
                <a:effectLst/>
                <a:latin typeface="inter-bold"/>
              </a:rPr>
              <a:t>Activity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 is a java class that creates and default window on the screen where we can place different components such as Button,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EditText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TextView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, Spinner etc. It provides life cycle methods for activity such as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onCreate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onStop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ter-regular"/>
              </a:rPr>
              <a:t>OnResume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 etc.</a:t>
            </a: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The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-bold"/>
              </a:rPr>
              <a:t>onCreate</a:t>
            </a:r>
            <a:r>
              <a:rPr lang="en-US" b="1" i="0" dirty="0">
                <a:solidFill>
                  <a:srgbClr val="333333"/>
                </a:solidFill>
                <a:effectLst/>
                <a:latin typeface="inter-bold"/>
              </a:rPr>
              <a:t> method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 is called when Activity class is first created.</a:t>
            </a: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The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-bold"/>
              </a:rPr>
              <a:t>setContentView</a:t>
            </a:r>
            <a:r>
              <a:rPr lang="en-US" b="1" i="0" dirty="0">
                <a:solidFill>
                  <a:srgbClr val="333333"/>
                </a:solidFill>
                <a:effectLst/>
                <a:latin typeface="inter-bold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-bold"/>
              </a:rPr>
              <a:t>R.layout.activity_main</a:t>
            </a:r>
            <a:r>
              <a:rPr lang="en-US" b="1" i="0" dirty="0">
                <a:solidFill>
                  <a:srgbClr val="333333"/>
                </a:solidFill>
                <a:effectLst/>
                <a:latin typeface="inter-bold"/>
              </a:rPr>
              <a:t>)</a:t>
            </a:r>
            <a:r>
              <a:rPr lang="en-US" b="0" i="0" dirty="0">
                <a:solidFill>
                  <a:srgbClr val="333333"/>
                </a:solidFill>
                <a:effectLst/>
                <a:latin typeface="inter-regular"/>
              </a:rPr>
              <a:t> gives information about our layout resource. Here, our layout resources are defined in activity_main.xml file.</a:t>
            </a:r>
          </a:p>
          <a:p>
            <a:pPr marL="285750" indent="-285750">
              <a:buFontTx/>
              <a:buChar char="-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513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C9A6A-7CE0-B3B5-670D-DB92AD17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5" y="1217318"/>
            <a:ext cx="11701989" cy="2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9998D-C2C6-DF1F-4A99-8A0FD392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6" y="110088"/>
            <a:ext cx="10791825" cy="88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0CA54-16A1-AE08-BACE-256DD7FAF56A}"/>
              </a:ext>
            </a:extLst>
          </p:cNvPr>
          <p:cNvSpPr txBox="1"/>
          <p:nvPr/>
        </p:nvSpPr>
        <p:spPr>
          <a:xfrm>
            <a:off x="202272" y="1116498"/>
            <a:ext cx="86668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An activity is the single screen in android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The android Activity is the subclass of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inter-regular"/>
              </a:rPr>
              <a:t>ContextThemeWrapper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 class.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By the help of activity, you can place all your UI components or widgets in a single screen.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333333"/>
              </a:solidFill>
              <a:effectLst/>
              <a:latin typeface="inter-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inter-bold"/>
              </a:rPr>
              <a:t>Android Activity Lifecycle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 is controlled by 7 methods of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inter-regular"/>
              </a:rPr>
              <a:t>android.app.Activity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 class.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inter-regular"/>
              </a:rPr>
              <a:t>The 7 lifecycle method of Activity describes how activity will behave at different states.</a:t>
            </a:r>
          </a:p>
        </p:txBody>
      </p:sp>
      <p:pic>
        <p:nvPicPr>
          <p:cNvPr id="1026" name="Picture 2" descr="android activity">
            <a:extLst>
              <a:ext uri="{FF2B5EF4-FFF2-40B4-BE49-F238E27FC236}">
                <a16:creationId xmlns:a16="http://schemas.microsoft.com/office/drawing/2014/main" id="{17C4D88B-66AB-88C3-E651-10E77F4E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06" y="1397703"/>
            <a:ext cx="2649414" cy="31470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4524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FFD3F-F9B5-A75E-5DAA-26601A7F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5" y="281853"/>
            <a:ext cx="6677025" cy="5629275"/>
          </a:xfrm>
          <a:prstGeom prst="rect">
            <a:avLst/>
          </a:prstGeom>
        </p:spPr>
      </p:pic>
      <p:pic>
        <p:nvPicPr>
          <p:cNvPr id="2050" name="Picture 2" descr="android activity lifecycle">
            <a:extLst>
              <a:ext uri="{FF2B5EF4-FFF2-40B4-BE49-F238E27FC236}">
                <a16:creationId xmlns:a16="http://schemas.microsoft.com/office/drawing/2014/main" id="{21473B5C-762C-2083-AAC2-0FD48F81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46" y="0"/>
            <a:ext cx="5144389" cy="68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7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AB81B5-CB57-7002-9C65-55C686F751B4}"/>
              </a:ext>
            </a:extLst>
          </p:cNvPr>
          <p:cNvSpPr/>
          <p:nvPr/>
        </p:nvSpPr>
        <p:spPr>
          <a:xfrm>
            <a:off x="58131" y="5787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57601-C409-AC3E-5F27-023B67168DEF}"/>
              </a:ext>
            </a:extLst>
          </p:cNvPr>
          <p:cNvSpPr/>
          <p:nvPr/>
        </p:nvSpPr>
        <p:spPr>
          <a:xfrm rot="5400000">
            <a:off x="6072554" y="-5968318"/>
            <a:ext cx="36000" cy="12064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1D053-6D96-5801-D929-DB0EA8B7AADE}"/>
              </a:ext>
            </a:extLst>
          </p:cNvPr>
          <p:cNvSpPr/>
          <p:nvPr/>
        </p:nvSpPr>
        <p:spPr>
          <a:xfrm rot="5400000">
            <a:off x="6072409" y="741792"/>
            <a:ext cx="36000" cy="12064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2B4BE-F310-15F3-AC1D-69EE86524F86}"/>
              </a:ext>
            </a:extLst>
          </p:cNvPr>
          <p:cNvSpPr/>
          <p:nvPr/>
        </p:nvSpPr>
        <p:spPr>
          <a:xfrm>
            <a:off x="12086689" y="46445"/>
            <a:ext cx="36000" cy="6742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EABE1E-AD09-E8EA-B3FF-D69AE51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6" y="1"/>
            <a:ext cx="1006764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85341-6012-CB6F-D888-471D7E37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8" y="1152616"/>
            <a:ext cx="11443063" cy="20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91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213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erdana</vt:lpstr>
      <vt:lpstr>inter-bold</vt:lpstr>
      <vt:lpstr>inter-regular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DHAWALESWAR RAO</cp:lastModifiedBy>
  <cp:revision>199</cp:revision>
  <dcterms:created xsi:type="dcterms:W3CDTF">2019-01-14T06:35:35Z</dcterms:created>
  <dcterms:modified xsi:type="dcterms:W3CDTF">2023-02-28T10:16:12Z</dcterms:modified>
</cp:coreProperties>
</file>