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21"/>
  </p:notesMasterIdLst>
  <p:sldIdLst>
    <p:sldId id="420" r:id="rId4"/>
    <p:sldId id="436" r:id="rId5"/>
    <p:sldId id="435" r:id="rId6"/>
    <p:sldId id="432" r:id="rId7"/>
    <p:sldId id="433" r:id="rId8"/>
    <p:sldId id="434" r:id="rId9"/>
    <p:sldId id="423" r:id="rId10"/>
    <p:sldId id="425" r:id="rId11"/>
    <p:sldId id="437" r:id="rId12"/>
    <p:sldId id="424" r:id="rId13"/>
    <p:sldId id="422" r:id="rId14"/>
    <p:sldId id="426" r:id="rId15"/>
    <p:sldId id="427" r:id="rId16"/>
    <p:sldId id="428" r:id="rId17"/>
    <p:sldId id="429" r:id="rId18"/>
    <p:sldId id="430" r:id="rId19"/>
    <p:sldId id="43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1306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250" y="77"/>
      </p:cViewPr>
      <p:guideLst>
        <p:guide orient="horz" pos="24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5850C-D4BB-4858-A577-CD5D3B982443}"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972AB-C501-4915-961C-7D57DA2F2A4B}" type="slidenum">
              <a:rPr lang="en-US" smtClean="0"/>
              <a:t>‹#›</a:t>
            </a:fld>
            <a:endParaRPr lang="en-US"/>
          </a:p>
        </p:txBody>
      </p:sp>
    </p:spTree>
    <p:extLst>
      <p:ext uri="{BB962C8B-B14F-4D97-AF65-F5344CB8AC3E}">
        <p14:creationId xmlns:p14="http://schemas.microsoft.com/office/powerpoint/2010/main" val="46597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5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61"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eveloper.android.com/reference/android/content/BroadcastReceiver"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5" y="-5977649"/>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2" name="TextBox 1">
            <a:extLst>
              <a:ext uri="{FF2B5EF4-FFF2-40B4-BE49-F238E27FC236}">
                <a16:creationId xmlns:a16="http://schemas.microsoft.com/office/drawing/2014/main" id="{1B0F6691-2A5A-46D3-36EC-284035393FB7}"/>
              </a:ext>
            </a:extLst>
          </p:cNvPr>
          <p:cNvSpPr txBox="1"/>
          <p:nvPr/>
        </p:nvSpPr>
        <p:spPr>
          <a:xfrm>
            <a:off x="3876930" y="1511290"/>
            <a:ext cx="8036395" cy="477054"/>
          </a:xfrm>
          <a:prstGeom prst="rect">
            <a:avLst/>
          </a:prstGeom>
          <a:noFill/>
        </p:spPr>
        <p:txBody>
          <a:bodyPr wrap="square" rtlCol="0">
            <a:spAutoFit/>
          </a:bodyPr>
          <a:lstStyle/>
          <a:p>
            <a:r>
              <a:rPr lang="en-US" sz="2500" b="1" dirty="0">
                <a:solidFill>
                  <a:srgbClr val="C00000"/>
                </a:solidFill>
                <a:latin typeface="+mj-lt"/>
              </a:rPr>
              <a:t>Module-IV: </a:t>
            </a:r>
            <a:r>
              <a:rPr lang="en-IN" sz="2500" b="1" i="0" dirty="0">
                <a:solidFill>
                  <a:srgbClr val="C00000"/>
                </a:solidFill>
                <a:effectLst/>
                <a:latin typeface="+mj-lt"/>
              </a:rPr>
              <a:t>Broadcast Receiver &amp; Content Provider</a:t>
            </a:r>
            <a:endParaRPr lang="en-IN" sz="2500" dirty="0">
              <a:solidFill>
                <a:srgbClr val="C00000"/>
              </a:solidFill>
              <a:latin typeface="+mj-lt"/>
            </a:endParaRPr>
          </a:p>
        </p:txBody>
      </p:sp>
      <p:sp>
        <p:nvSpPr>
          <p:cNvPr id="8" name="TextBox 7">
            <a:extLst>
              <a:ext uri="{FF2B5EF4-FFF2-40B4-BE49-F238E27FC236}">
                <a16:creationId xmlns:a16="http://schemas.microsoft.com/office/drawing/2014/main" id="{0033C257-22F2-944C-192C-6950CE66DCB0}"/>
              </a:ext>
            </a:extLst>
          </p:cNvPr>
          <p:cNvSpPr txBox="1"/>
          <p:nvPr/>
        </p:nvSpPr>
        <p:spPr>
          <a:xfrm>
            <a:off x="8643205" y="3804396"/>
            <a:ext cx="3045413" cy="707886"/>
          </a:xfrm>
          <a:prstGeom prst="rect">
            <a:avLst/>
          </a:prstGeom>
          <a:noFill/>
        </p:spPr>
        <p:txBody>
          <a:bodyPr wrap="square" rtlCol="0">
            <a:spAutoFit/>
          </a:bodyPr>
          <a:lstStyle/>
          <a:p>
            <a:r>
              <a:rPr lang="en-IN" sz="2000" dirty="0">
                <a:latin typeface="Calibri" panose="020F0502020204030204" pitchFamily="34" charset="0"/>
                <a:cs typeface="Calibri" panose="020F0502020204030204" pitchFamily="34" charset="0"/>
              </a:rPr>
              <a:t>By,</a:t>
            </a:r>
          </a:p>
          <a:p>
            <a:r>
              <a:rPr lang="en-IN" sz="2000" b="1" i="1" dirty="0">
                <a:latin typeface="Calibri" panose="020F0502020204030204" pitchFamily="34" charset="0"/>
                <a:cs typeface="Calibri" panose="020F0502020204030204" pitchFamily="34" charset="0"/>
              </a:rPr>
              <a:t>    Dr. DHAWALESWAR RAO</a:t>
            </a:r>
          </a:p>
        </p:txBody>
      </p:sp>
      <p:sp>
        <p:nvSpPr>
          <p:cNvPr id="15" name="Rectangle 14">
            <a:extLst>
              <a:ext uri="{FF2B5EF4-FFF2-40B4-BE49-F238E27FC236}">
                <a16:creationId xmlns:a16="http://schemas.microsoft.com/office/drawing/2014/main" id="{3B1EEA92-D529-CF4B-D978-9E0DEAE7245E}"/>
              </a:ext>
            </a:extLst>
          </p:cNvPr>
          <p:cNvSpPr/>
          <p:nvPr/>
        </p:nvSpPr>
        <p:spPr>
          <a:xfrm rot="5400000">
            <a:off x="6018558" y="-2676595"/>
            <a:ext cx="144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15">
            <a:extLst>
              <a:ext uri="{FF2B5EF4-FFF2-40B4-BE49-F238E27FC236}">
                <a16:creationId xmlns:a16="http://schemas.microsoft.com/office/drawing/2014/main" id="{4AF310B4-0295-ECF9-32AC-E72056E4B3D0}"/>
              </a:ext>
            </a:extLst>
          </p:cNvPr>
          <p:cNvSpPr/>
          <p:nvPr/>
        </p:nvSpPr>
        <p:spPr>
          <a:xfrm rot="5400000">
            <a:off x="6073142" y="-2368698"/>
            <a:ext cx="45719" cy="1205337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Rectangle 16">
            <a:extLst>
              <a:ext uri="{FF2B5EF4-FFF2-40B4-BE49-F238E27FC236}">
                <a16:creationId xmlns:a16="http://schemas.microsoft.com/office/drawing/2014/main" id="{143D8EFD-21F1-6019-3BE5-2E81849962CC}"/>
              </a:ext>
            </a:extLst>
          </p:cNvPr>
          <p:cNvSpPr/>
          <p:nvPr/>
        </p:nvSpPr>
        <p:spPr>
          <a:xfrm rot="5400000">
            <a:off x="6058549" y="-2938165"/>
            <a:ext cx="45719" cy="120465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030" name="Picture 6" descr="Android Applications Development Company. Developing for Android">
            <a:extLst>
              <a:ext uri="{FF2B5EF4-FFF2-40B4-BE49-F238E27FC236}">
                <a16:creationId xmlns:a16="http://schemas.microsoft.com/office/drawing/2014/main" id="{C021F3D4-967F-0FA0-A957-32099D4B4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258" y="535020"/>
            <a:ext cx="2476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453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4" name="TextBox 3">
            <a:extLst>
              <a:ext uri="{FF2B5EF4-FFF2-40B4-BE49-F238E27FC236}">
                <a16:creationId xmlns:a16="http://schemas.microsoft.com/office/drawing/2014/main" id="{ECE9A41E-BB74-D998-2C5D-A2ED013F6B9B}"/>
              </a:ext>
            </a:extLst>
          </p:cNvPr>
          <p:cNvSpPr txBox="1"/>
          <p:nvPr/>
        </p:nvSpPr>
        <p:spPr>
          <a:xfrm>
            <a:off x="269965" y="371957"/>
            <a:ext cx="11390811" cy="2308324"/>
          </a:xfrm>
          <a:prstGeom prst="rect">
            <a:avLst/>
          </a:prstGeom>
          <a:noFill/>
        </p:spPr>
        <p:txBody>
          <a:bodyPr wrap="square">
            <a:spAutoFit/>
          </a:bodyPr>
          <a:lstStyle/>
          <a:p>
            <a:r>
              <a:rPr lang="en-IN" dirty="0"/>
              <a:t>What is </a:t>
            </a:r>
            <a:r>
              <a:rPr lang="en-IN" b="1" dirty="0"/>
              <a:t>encapsulation</a:t>
            </a:r>
            <a:r>
              <a:rPr lang="en-IN" dirty="0"/>
              <a:t> with example?</a:t>
            </a:r>
          </a:p>
          <a:p>
            <a:pPr algn="just"/>
            <a:r>
              <a:rPr lang="en-IN" dirty="0"/>
              <a:t>In general, encapsulation is a process of wrapping similar code in one place. In C++, we can bundle data members and functions that operate together inside a single class. For example, class Rectangle { public: int length; int breadth; int </a:t>
            </a:r>
            <a:r>
              <a:rPr lang="en-IN" dirty="0" err="1"/>
              <a:t>getArea</a:t>
            </a:r>
            <a:r>
              <a:rPr lang="en-IN" dirty="0"/>
              <a:t>() { return length * breadth; } };</a:t>
            </a:r>
          </a:p>
          <a:p>
            <a:pPr algn="just"/>
            <a:endParaRPr lang="en-IN" dirty="0"/>
          </a:p>
          <a:p>
            <a:pPr algn="just"/>
            <a:r>
              <a:rPr lang="en-US" b="1" dirty="0"/>
              <a:t>Polymorphism</a:t>
            </a:r>
            <a:r>
              <a:rPr lang="en-US" dirty="0"/>
              <a:t> means "many forms", and it occurs when we have many classes that are related to each other by inheritance. Like we specified in the previous chapter; </a:t>
            </a:r>
            <a:r>
              <a:rPr lang="en-US" b="1" dirty="0"/>
              <a:t>Inheritance</a:t>
            </a:r>
            <a:r>
              <a:rPr lang="en-US" dirty="0"/>
              <a:t> lets us inherit attributes and methods from another class. Polymorphism uses those methods to perform different tasks.</a:t>
            </a:r>
            <a:endParaRPr lang="en-IN" dirty="0"/>
          </a:p>
        </p:txBody>
      </p:sp>
    </p:spTree>
    <p:extLst>
      <p:ext uri="{BB962C8B-B14F-4D97-AF65-F5344CB8AC3E}">
        <p14:creationId xmlns:p14="http://schemas.microsoft.com/office/powerpoint/2010/main" val="219863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2" name="TextBox 1">
            <a:extLst>
              <a:ext uri="{FF2B5EF4-FFF2-40B4-BE49-F238E27FC236}">
                <a16:creationId xmlns:a16="http://schemas.microsoft.com/office/drawing/2014/main" id="{C24C2941-B0B5-FA95-0951-FFA3548E430C}"/>
              </a:ext>
            </a:extLst>
          </p:cNvPr>
          <p:cNvSpPr txBox="1"/>
          <p:nvPr/>
        </p:nvSpPr>
        <p:spPr>
          <a:xfrm>
            <a:off x="304800" y="261257"/>
            <a:ext cx="10808149" cy="1200329"/>
          </a:xfrm>
          <a:prstGeom prst="rect">
            <a:avLst/>
          </a:prstGeom>
          <a:noFill/>
        </p:spPr>
        <p:txBody>
          <a:bodyPr wrap="square" rtlCol="0">
            <a:spAutoFit/>
          </a:bodyPr>
          <a:lstStyle/>
          <a:p>
            <a:r>
              <a:rPr lang="en-IN" dirty="0"/>
              <a:t>REFERENCES</a:t>
            </a:r>
          </a:p>
          <a:p>
            <a:endParaRPr lang="en-IN" dirty="0"/>
          </a:p>
          <a:p>
            <a:r>
              <a:rPr lang="en-IN" dirty="0">
                <a:hlinkClick r:id="rId3"/>
              </a:rPr>
              <a:t>https://developer.android.com/reference/android/content/BroadcastReceiver</a:t>
            </a:r>
            <a:endParaRPr lang="en-IN" dirty="0"/>
          </a:p>
          <a:p>
            <a:endParaRPr lang="en-IN" dirty="0"/>
          </a:p>
        </p:txBody>
      </p:sp>
    </p:spTree>
    <p:extLst>
      <p:ext uri="{BB962C8B-B14F-4D97-AF65-F5344CB8AC3E}">
        <p14:creationId xmlns:p14="http://schemas.microsoft.com/office/powerpoint/2010/main" val="34892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Tree>
    <p:extLst>
      <p:ext uri="{BB962C8B-B14F-4D97-AF65-F5344CB8AC3E}">
        <p14:creationId xmlns:p14="http://schemas.microsoft.com/office/powerpoint/2010/main" val="4190399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Tree>
    <p:extLst>
      <p:ext uri="{BB962C8B-B14F-4D97-AF65-F5344CB8AC3E}">
        <p14:creationId xmlns:p14="http://schemas.microsoft.com/office/powerpoint/2010/main" val="371544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Tree>
    <p:extLst>
      <p:ext uri="{BB962C8B-B14F-4D97-AF65-F5344CB8AC3E}">
        <p14:creationId xmlns:p14="http://schemas.microsoft.com/office/powerpoint/2010/main" val="265301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Tree>
    <p:extLst>
      <p:ext uri="{BB962C8B-B14F-4D97-AF65-F5344CB8AC3E}">
        <p14:creationId xmlns:p14="http://schemas.microsoft.com/office/powerpoint/2010/main" val="380147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Tree>
    <p:extLst>
      <p:ext uri="{BB962C8B-B14F-4D97-AF65-F5344CB8AC3E}">
        <p14:creationId xmlns:p14="http://schemas.microsoft.com/office/powerpoint/2010/main" val="107998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Tree>
    <p:extLst>
      <p:ext uri="{BB962C8B-B14F-4D97-AF65-F5344CB8AC3E}">
        <p14:creationId xmlns:p14="http://schemas.microsoft.com/office/powerpoint/2010/main" val="69423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A64B4ECB-6A30-2651-F525-EB5165AC97BD}"/>
              </a:ext>
            </a:extLst>
          </p:cNvPr>
          <p:cNvSpPr txBox="1"/>
          <p:nvPr/>
        </p:nvSpPr>
        <p:spPr>
          <a:xfrm>
            <a:off x="418011" y="221126"/>
            <a:ext cx="10697913" cy="400110"/>
          </a:xfrm>
          <a:prstGeom prst="rect">
            <a:avLst/>
          </a:prstGeom>
          <a:noFill/>
        </p:spPr>
        <p:txBody>
          <a:bodyPr wrap="square">
            <a:spAutoFit/>
          </a:bodyPr>
          <a:lstStyle/>
          <a:p>
            <a:pPr algn="ctr"/>
            <a:r>
              <a:rPr lang="en-US" sz="2000" b="1" i="0" u="sng" dirty="0">
                <a:solidFill>
                  <a:srgbClr val="000000"/>
                </a:solidFill>
                <a:effectLst/>
                <a:latin typeface="Times New Roman" panose="02020603050405020304" pitchFamily="18" charset="0"/>
                <a:cs typeface="Times New Roman" panose="02020603050405020304" pitchFamily="18" charset="0"/>
              </a:rPr>
              <a:t>Retrieve the device’s battery info. And show in a project</a:t>
            </a:r>
            <a:endParaRPr lang="en-US" sz="2000" b="1" i="0" u="sng" dirty="0">
              <a:solidFill>
                <a:srgbClr val="A3A3A3"/>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00C9A50-966A-3124-7BFA-4868CE7F707A}"/>
              </a:ext>
            </a:extLst>
          </p:cNvPr>
          <p:cNvSpPr txBox="1"/>
          <p:nvPr/>
        </p:nvSpPr>
        <p:spPr>
          <a:xfrm>
            <a:off x="163443" y="684408"/>
            <a:ext cx="11779244" cy="3970318"/>
          </a:xfrm>
          <a:prstGeom prst="rect">
            <a:avLst/>
          </a:prstGeom>
          <a:noFill/>
        </p:spPr>
        <p:txBody>
          <a:bodyPr wrap="square">
            <a:spAutoFit/>
          </a:bodyPr>
          <a:lstStyle/>
          <a:p>
            <a:r>
              <a:rPr lang="en-IN" b="1" dirty="0">
                <a:latin typeface="Cambria" panose="02040503050406030204" pitchFamily="18" charset="0"/>
                <a:ea typeface="Cambria" panose="02040503050406030204" pitchFamily="18" charset="0"/>
              </a:rPr>
              <a:t>What is </a:t>
            </a:r>
            <a:r>
              <a:rPr lang="en-IN" b="1" dirty="0" err="1">
                <a:latin typeface="Cambria" panose="02040503050406030204" pitchFamily="18" charset="0"/>
                <a:ea typeface="Cambria" panose="02040503050406030204" pitchFamily="18" charset="0"/>
              </a:rPr>
              <a:t>BroadcastReceiver</a:t>
            </a:r>
            <a:r>
              <a:rPr lang="en-IN" b="1" dirty="0">
                <a:latin typeface="Cambria" panose="02040503050406030204" pitchFamily="18" charset="0"/>
                <a:ea typeface="Cambria" panose="02040503050406030204" pitchFamily="18" charset="0"/>
              </a:rPr>
              <a:t>?</a:t>
            </a:r>
          </a:p>
          <a:p>
            <a:pPr marL="285750" indent="-285750" algn="just">
              <a:buFontTx/>
              <a:buChar char="-"/>
            </a:pPr>
            <a:r>
              <a:rPr lang="en-IN" dirty="0">
                <a:latin typeface="Cambria" panose="02040503050406030204" pitchFamily="18" charset="0"/>
                <a:ea typeface="Cambria" panose="02040503050406030204" pitchFamily="18" charset="0"/>
              </a:rPr>
              <a:t>A broadcast receiver is an </a:t>
            </a:r>
            <a:r>
              <a:rPr lang="en-IN" b="1" dirty="0">
                <a:latin typeface="Cambria" panose="02040503050406030204" pitchFamily="18" charset="0"/>
                <a:ea typeface="Cambria" panose="02040503050406030204" pitchFamily="18" charset="0"/>
              </a:rPr>
              <a:t>Android component </a:t>
            </a:r>
            <a:r>
              <a:rPr lang="en-IN" dirty="0">
                <a:latin typeface="Cambria" panose="02040503050406030204" pitchFamily="18" charset="0"/>
                <a:ea typeface="Cambria" panose="02040503050406030204" pitchFamily="18" charset="0"/>
              </a:rPr>
              <a:t>which allows you to register for system or application events or intents. All registered receivers for an event are notified by the Android application. </a:t>
            </a:r>
            <a:r>
              <a:rPr lang="en-US" b="0" i="0" dirty="0">
                <a:effectLst/>
                <a:latin typeface="Cambria" panose="02040503050406030204" pitchFamily="18" charset="0"/>
                <a:ea typeface="Cambria" panose="02040503050406030204" pitchFamily="18" charset="0"/>
              </a:rPr>
              <a:t>When any of these events occur it brings the application into action by either creating a status bar notification or performing a task. Unlike activities, android </a:t>
            </a:r>
            <a:r>
              <a:rPr lang="en-US" b="0" i="0" dirty="0" err="1">
                <a:effectLst/>
                <a:latin typeface="Cambria" panose="02040503050406030204" pitchFamily="18" charset="0"/>
                <a:ea typeface="Cambria" panose="02040503050406030204" pitchFamily="18" charset="0"/>
              </a:rPr>
              <a:t>BroadcastReceiver</a:t>
            </a:r>
            <a:r>
              <a:rPr lang="en-US" b="0" i="0" dirty="0">
                <a:effectLst/>
                <a:latin typeface="Cambria" panose="02040503050406030204" pitchFamily="18" charset="0"/>
                <a:ea typeface="Cambria" panose="02040503050406030204" pitchFamily="18" charset="0"/>
              </a:rPr>
              <a:t> doesn’t contain any user interface. Broadcast receiver is generally implemented to delegate the tasks to services depending on the type of intent data that’s received. </a:t>
            </a:r>
          </a:p>
          <a:p>
            <a:pPr marL="285750" indent="-285750" algn="just">
              <a:buFontTx/>
              <a:buChar char="-"/>
            </a:pPr>
            <a:endParaRPr lang="en-US" dirty="0">
              <a:latin typeface="Cambria" panose="02040503050406030204" pitchFamily="18" charset="0"/>
              <a:ea typeface="Cambria" panose="02040503050406030204" pitchFamily="18" charset="0"/>
            </a:endParaRPr>
          </a:p>
          <a:p>
            <a:pPr marL="285750" indent="-285750" algn="just">
              <a:buFontTx/>
              <a:buChar char="-"/>
            </a:pPr>
            <a:r>
              <a:rPr lang="en-US" b="0" i="0" dirty="0">
                <a:effectLst/>
                <a:latin typeface="Cambria" panose="02040503050406030204" pitchFamily="18" charset="0"/>
                <a:ea typeface="Cambria" panose="02040503050406030204" pitchFamily="18" charset="0"/>
              </a:rPr>
              <a:t>Following are some of the important system wide generated intents.</a:t>
            </a:r>
          </a:p>
          <a:p>
            <a:pPr marL="896938" indent="-269875" algn="l">
              <a:buFont typeface="+mj-lt"/>
              <a:buAutoNum type="arabicPeriod"/>
            </a:pPr>
            <a:r>
              <a:rPr lang="en-US" b="1" i="0" dirty="0" err="1">
                <a:effectLst/>
                <a:latin typeface="Cambria" panose="02040503050406030204" pitchFamily="18" charset="0"/>
                <a:ea typeface="Cambria" panose="02040503050406030204" pitchFamily="18" charset="0"/>
              </a:rPr>
              <a:t>android.intent.action.BATTERY_LOW</a:t>
            </a:r>
            <a:r>
              <a:rPr lang="en-US" b="0" i="0" dirty="0">
                <a:effectLst/>
                <a:latin typeface="Cambria" panose="02040503050406030204" pitchFamily="18" charset="0"/>
                <a:ea typeface="Cambria" panose="02040503050406030204" pitchFamily="18" charset="0"/>
              </a:rPr>
              <a:t> : Indicates low battery condition on the device.</a:t>
            </a:r>
          </a:p>
          <a:p>
            <a:pPr marL="896938" indent="-269875" algn="l">
              <a:buFont typeface="+mj-lt"/>
              <a:buAutoNum type="arabicPeriod"/>
            </a:pPr>
            <a:r>
              <a:rPr lang="en-US" b="1" i="0" dirty="0" err="1">
                <a:effectLst/>
                <a:latin typeface="Cambria" panose="02040503050406030204" pitchFamily="18" charset="0"/>
                <a:ea typeface="Cambria" panose="02040503050406030204" pitchFamily="18" charset="0"/>
              </a:rPr>
              <a:t>android.intent.action.BOOT_COMPLETED</a:t>
            </a:r>
            <a:r>
              <a:rPr lang="en-US" b="0" i="0" dirty="0">
                <a:effectLst/>
                <a:latin typeface="Cambria" panose="02040503050406030204" pitchFamily="18" charset="0"/>
                <a:ea typeface="Cambria" panose="02040503050406030204" pitchFamily="18" charset="0"/>
              </a:rPr>
              <a:t> : This is broadcast once, after the system has finished booting</a:t>
            </a:r>
          </a:p>
          <a:p>
            <a:pPr marL="896938" indent="-269875" algn="l">
              <a:buFont typeface="+mj-lt"/>
              <a:buAutoNum type="arabicPeriod"/>
            </a:pPr>
            <a:r>
              <a:rPr lang="en-US" b="1" i="0" dirty="0" err="1">
                <a:effectLst/>
                <a:latin typeface="Cambria" panose="02040503050406030204" pitchFamily="18" charset="0"/>
                <a:ea typeface="Cambria" panose="02040503050406030204" pitchFamily="18" charset="0"/>
              </a:rPr>
              <a:t>android.intent.action.CALL</a:t>
            </a:r>
            <a:r>
              <a:rPr lang="en-US" b="0" i="0" dirty="0">
                <a:effectLst/>
                <a:latin typeface="Cambria" panose="02040503050406030204" pitchFamily="18" charset="0"/>
                <a:ea typeface="Cambria" panose="02040503050406030204" pitchFamily="18" charset="0"/>
              </a:rPr>
              <a:t> : To perform a call to someone specified by the data</a:t>
            </a:r>
          </a:p>
          <a:p>
            <a:pPr marL="896938" indent="-269875" algn="l">
              <a:buFont typeface="+mj-lt"/>
              <a:buAutoNum type="arabicPeriod"/>
            </a:pPr>
            <a:r>
              <a:rPr lang="en-US" b="1" i="0" dirty="0" err="1">
                <a:effectLst/>
                <a:latin typeface="Cambria" panose="02040503050406030204" pitchFamily="18" charset="0"/>
                <a:ea typeface="Cambria" panose="02040503050406030204" pitchFamily="18" charset="0"/>
              </a:rPr>
              <a:t>android.intent.action.DATE_CHANGED</a:t>
            </a:r>
            <a:r>
              <a:rPr lang="en-US" b="0" i="0" dirty="0">
                <a:effectLst/>
                <a:latin typeface="Cambria" panose="02040503050406030204" pitchFamily="18" charset="0"/>
                <a:ea typeface="Cambria" panose="02040503050406030204" pitchFamily="18" charset="0"/>
              </a:rPr>
              <a:t> : The date has changed</a:t>
            </a:r>
          </a:p>
          <a:p>
            <a:pPr marL="896938" indent="-269875" algn="l">
              <a:buFont typeface="+mj-lt"/>
              <a:buAutoNum type="arabicPeriod"/>
            </a:pPr>
            <a:r>
              <a:rPr lang="en-US" b="1" i="0" dirty="0" err="1">
                <a:effectLst/>
                <a:latin typeface="Cambria" panose="02040503050406030204" pitchFamily="18" charset="0"/>
                <a:ea typeface="Cambria" panose="02040503050406030204" pitchFamily="18" charset="0"/>
              </a:rPr>
              <a:t>android.intent.action.REBOOT</a:t>
            </a:r>
            <a:r>
              <a:rPr lang="en-US" b="0" i="0" dirty="0">
                <a:effectLst/>
                <a:latin typeface="Cambria" panose="02040503050406030204" pitchFamily="18" charset="0"/>
                <a:ea typeface="Cambria" panose="02040503050406030204" pitchFamily="18" charset="0"/>
              </a:rPr>
              <a:t> : Have the device reboot</a:t>
            </a:r>
          </a:p>
          <a:p>
            <a:pPr marL="896938" indent="-269875" algn="l">
              <a:buFont typeface="+mj-lt"/>
              <a:buAutoNum type="arabicPeriod"/>
            </a:pPr>
            <a:r>
              <a:rPr lang="en-US" b="1" i="0" dirty="0" err="1">
                <a:effectLst/>
                <a:latin typeface="Cambria" panose="02040503050406030204" pitchFamily="18" charset="0"/>
                <a:ea typeface="Cambria" panose="02040503050406030204" pitchFamily="18" charset="0"/>
              </a:rPr>
              <a:t>android.net.conn.CONNECTIVITY_CHANGE</a:t>
            </a:r>
            <a:r>
              <a:rPr lang="en-US" b="0" i="0" dirty="0">
                <a:effectLst/>
                <a:latin typeface="Cambria" panose="02040503050406030204" pitchFamily="18" charset="0"/>
                <a:ea typeface="Cambria" panose="02040503050406030204" pitchFamily="18" charset="0"/>
              </a:rPr>
              <a:t> : The mobile network or </a:t>
            </a:r>
            <a:r>
              <a:rPr lang="en-US" b="0" i="0" dirty="0" err="1">
                <a:effectLst/>
                <a:latin typeface="Cambria" panose="02040503050406030204" pitchFamily="18" charset="0"/>
                <a:ea typeface="Cambria" panose="02040503050406030204" pitchFamily="18" charset="0"/>
              </a:rPr>
              <a:t>wifi</a:t>
            </a:r>
            <a:r>
              <a:rPr lang="en-US" b="0" i="0" dirty="0">
                <a:effectLst/>
                <a:latin typeface="Cambria" panose="02040503050406030204" pitchFamily="18" charset="0"/>
                <a:ea typeface="Cambria" panose="02040503050406030204" pitchFamily="18" charset="0"/>
              </a:rPr>
              <a:t> connection is changed(or reset)</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78996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EEDC925F-244C-5F07-062D-642E6F7CC539}"/>
              </a:ext>
            </a:extLst>
          </p:cNvPr>
          <p:cNvSpPr txBox="1"/>
          <p:nvPr/>
        </p:nvSpPr>
        <p:spPr>
          <a:xfrm>
            <a:off x="287382" y="127634"/>
            <a:ext cx="11634651" cy="7017306"/>
          </a:xfrm>
          <a:prstGeom prst="rect">
            <a:avLst/>
          </a:prstGeom>
          <a:noFill/>
        </p:spPr>
        <p:txBody>
          <a:bodyPr wrap="square">
            <a:spAutoFit/>
          </a:bodyPr>
          <a:lstStyle/>
          <a:p>
            <a:r>
              <a:rPr lang="en-IN" b="1" dirty="0"/>
              <a:t>#Broadcast Receiver in Android</a:t>
            </a:r>
          </a:p>
          <a:p>
            <a:r>
              <a:rPr lang="en-IN" dirty="0"/>
              <a:t>To set up a Broadcast Receiver in android application we need to do the following two things.</a:t>
            </a:r>
          </a:p>
          <a:p>
            <a:pPr marL="357188"/>
            <a:r>
              <a:rPr lang="en-IN" dirty="0" err="1"/>
              <a:t>i</a:t>
            </a:r>
            <a:r>
              <a:rPr lang="en-IN" dirty="0"/>
              <a:t>) Creating a </a:t>
            </a:r>
            <a:r>
              <a:rPr lang="en-IN" dirty="0" err="1"/>
              <a:t>BroadcastReceiver</a:t>
            </a:r>
            <a:endParaRPr lang="en-IN" dirty="0"/>
          </a:p>
          <a:p>
            <a:pPr marL="357188"/>
            <a:r>
              <a:rPr lang="en-IN" dirty="0"/>
              <a:t>ii) Registering a </a:t>
            </a:r>
            <a:r>
              <a:rPr lang="en-IN" dirty="0" err="1"/>
              <a:t>BroadcastReceiver</a:t>
            </a:r>
            <a:endParaRPr lang="en-IN" dirty="0"/>
          </a:p>
          <a:p>
            <a:endParaRPr lang="en-IN" dirty="0"/>
          </a:p>
          <a:p>
            <a:r>
              <a:rPr lang="en-IN" dirty="0" err="1"/>
              <a:t>i</a:t>
            </a:r>
            <a:r>
              <a:rPr lang="en-IN" dirty="0"/>
              <a:t>) Creating a </a:t>
            </a:r>
            <a:r>
              <a:rPr lang="en-IN" dirty="0" err="1"/>
              <a:t>BroadcastReceiver</a:t>
            </a:r>
            <a:endParaRPr lang="en-IN" dirty="0"/>
          </a:p>
          <a:p>
            <a:r>
              <a:rPr lang="en-IN" dirty="0"/>
              <a:t>	A custom </a:t>
            </a:r>
            <a:r>
              <a:rPr lang="en-IN" dirty="0" err="1"/>
              <a:t>BroadcastReceiver</a:t>
            </a:r>
            <a:r>
              <a:rPr lang="en-IN" dirty="0"/>
              <a:t> as shown below.</a:t>
            </a:r>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pPr algn="just"/>
            <a:endParaRPr lang="en-US" sz="1100" b="1" dirty="0"/>
          </a:p>
          <a:p>
            <a:pPr algn="just"/>
            <a:r>
              <a:rPr lang="en-US" b="1" dirty="0" err="1"/>
              <a:t>BroadcastReceiver</a:t>
            </a:r>
            <a:r>
              <a:rPr lang="en-US" dirty="0"/>
              <a:t> is an abstract class with the </a:t>
            </a:r>
            <a:r>
              <a:rPr lang="en-US" dirty="0" err="1"/>
              <a:t>onReceiver</a:t>
            </a:r>
            <a:r>
              <a:rPr lang="en-US" dirty="0"/>
              <a:t>() method being abstract. The </a:t>
            </a:r>
            <a:r>
              <a:rPr lang="en-US" dirty="0" err="1"/>
              <a:t>onReceiver</a:t>
            </a:r>
            <a:r>
              <a:rPr lang="en-US" dirty="0"/>
              <a:t>() method is first called on the registered Broadcast Receivers when any event occurs. The intent object is passed with all the additional data. A Context object is also available and is used to start an activity or service using </a:t>
            </a:r>
            <a:r>
              <a:rPr lang="en-US" dirty="0" err="1"/>
              <a:t>context.startActivity</a:t>
            </a:r>
            <a:r>
              <a:rPr lang="en-US" dirty="0"/>
              <a:t>(</a:t>
            </a:r>
            <a:r>
              <a:rPr lang="en-US" dirty="0" err="1"/>
              <a:t>myIntent</a:t>
            </a:r>
            <a:r>
              <a:rPr lang="en-US" dirty="0"/>
              <a:t>); or </a:t>
            </a:r>
            <a:r>
              <a:rPr lang="en-US" dirty="0" err="1"/>
              <a:t>context.startService</a:t>
            </a:r>
            <a:r>
              <a:rPr lang="en-US" dirty="0"/>
              <a:t>(</a:t>
            </a:r>
            <a:r>
              <a:rPr lang="en-US" dirty="0" err="1"/>
              <a:t>myService</a:t>
            </a:r>
            <a:r>
              <a:rPr lang="en-US" dirty="0"/>
              <a:t>); respectively.</a:t>
            </a:r>
          </a:p>
          <a:p>
            <a:pPr algn="just"/>
            <a:r>
              <a:rPr lang="en-IN" dirty="0"/>
              <a:t>The </a:t>
            </a:r>
            <a:r>
              <a:rPr lang="en-IN" b="1" dirty="0" err="1"/>
              <a:t>BatteryManager</a:t>
            </a:r>
            <a:r>
              <a:rPr lang="en-IN" b="1" dirty="0"/>
              <a:t> class </a:t>
            </a:r>
            <a:r>
              <a:rPr lang="en-IN" dirty="0"/>
              <a:t>contains strings and constants used for values in the ACTION_BATTERY_CHANGED Intent.</a:t>
            </a:r>
          </a:p>
          <a:p>
            <a:pPr algn="just"/>
            <a:endParaRPr lang="en-IN" dirty="0"/>
          </a:p>
        </p:txBody>
      </p:sp>
      <p:pic>
        <p:nvPicPr>
          <p:cNvPr id="5" name="Picture 4">
            <a:extLst>
              <a:ext uri="{FF2B5EF4-FFF2-40B4-BE49-F238E27FC236}">
                <a16:creationId xmlns:a16="http://schemas.microsoft.com/office/drawing/2014/main" id="{1309BDC3-E2C5-15F9-B8D4-C480B37284B1}"/>
              </a:ext>
            </a:extLst>
          </p:cNvPr>
          <p:cNvPicPr>
            <a:picLocks noChangeAspect="1"/>
          </p:cNvPicPr>
          <p:nvPr/>
        </p:nvPicPr>
        <p:blipFill>
          <a:blip r:embed="rId3"/>
          <a:stretch>
            <a:fillRect/>
          </a:stretch>
        </p:blipFill>
        <p:spPr>
          <a:xfrm>
            <a:off x="1195388" y="2204776"/>
            <a:ext cx="8671424" cy="2650850"/>
          </a:xfrm>
          <a:prstGeom prst="rect">
            <a:avLst/>
          </a:prstGeom>
        </p:spPr>
      </p:pic>
    </p:spTree>
    <p:extLst>
      <p:ext uri="{BB962C8B-B14F-4D97-AF65-F5344CB8AC3E}">
        <p14:creationId xmlns:p14="http://schemas.microsoft.com/office/powerpoint/2010/main" val="354718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A64B4ECB-6A30-2651-F525-EB5165AC97BD}"/>
              </a:ext>
            </a:extLst>
          </p:cNvPr>
          <p:cNvSpPr txBox="1"/>
          <p:nvPr/>
        </p:nvSpPr>
        <p:spPr>
          <a:xfrm>
            <a:off x="418011" y="221126"/>
            <a:ext cx="10697913" cy="1292662"/>
          </a:xfrm>
          <a:prstGeom prst="rect">
            <a:avLst/>
          </a:prstGeom>
          <a:noFill/>
        </p:spPr>
        <p:txBody>
          <a:bodyPr wrap="square">
            <a:spAutoFit/>
          </a:bodyPr>
          <a:lstStyle/>
          <a:p>
            <a:pPr algn="ctr"/>
            <a:r>
              <a:rPr lang="en-US" sz="2000" b="1" i="0" u="sng" dirty="0">
                <a:solidFill>
                  <a:srgbClr val="000000"/>
                </a:solidFill>
                <a:effectLst/>
                <a:latin typeface="Times New Roman" panose="02020603050405020304" pitchFamily="18" charset="0"/>
                <a:cs typeface="Times New Roman" panose="02020603050405020304" pitchFamily="18" charset="0"/>
              </a:rPr>
              <a:t>Retrieve the device’s battery info. And show in a project</a:t>
            </a:r>
            <a:endParaRPr lang="en-US" sz="2000" b="1" i="0" u="sng" dirty="0">
              <a:solidFill>
                <a:srgbClr val="A3A3A3"/>
              </a:solidFill>
              <a:effectLst/>
              <a:latin typeface="Times New Roman" panose="02020603050405020304" pitchFamily="18" charset="0"/>
              <a:cs typeface="Times New Roman" panose="02020603050405020304" pitchFamily="18" charset="0"/>
            </a:endParaRPr>
          </a:p>
          <a:p>
            <a:endParaRPr lang="en-US" sz="2000" dirty="0">
              <a:solidFill>
                <a:srgbClr val="000000"/>
              </a:solidFill>
              <a:latin typeface="Times New Roman" panose="02020603050405020304" pitchFamily="18" charset="0"/>
              <a:cs typeface="Times New Roman" panose="02020603050405020304" pitchFamily="18" charset="0"/>
            </a:endParaRPr>
          </a:p>
          <a:p>
            <a:pPr marL="514350" indent="-514350">
              <a:buAutoNum type="romanLcParenR"/>
            </a:pPr>
            <a:r>
              <a:rPr lang="en-US" sz="2000" i="0" dirty="0">
                <a:solidFill>
                  <a:srgbClr val="000000"/>
                </a:solidFill>
                <a:effectLst/>
                <a:latin typeface="Times New Roman" panose="02020603050405020304" pitchFamily="18" charset="0"/>
                <a:cs typeface="Times New Roman" panose="02020603050405020304" pitchFamily="18" charset="0"/>
              </a:rPr>
              <a:t>work on layout in xml</a:t>
            </a:r>
          </a:p>
          <a:p>
            <a:pPr marL="400050" indent="-400050">
              <a:buAutoNum type="romanLcParenR"/>
            </a:pPr>
            <a:endParaRPr lang="en-US" i="0" dirty="0">
              <a:solidFill>
                <a:srgbClr val="A3A3A3"/>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85995B7-B6F3-DC38-7EFA-D2B7107B3B76}"/>
              </a:ext>
            </a:extLst>
          </p:cNvPr>
          <p:cNvPicPr>
            <a:picLocks noChangeAspect="1"/>
          </p:cNvPicPr>
          <p:nvPr/>
        </p:nvPicPr>
        <p:blipFill>
          <a:blip r:embed="rId3"/>
          <a:stretch>
            <a:fillRect/>
          </a:stretch>
        </p:blipFill>
        <p:spPr>
          <a:xfrm>
            <a:off x="235131" y="1613084"/>
            <a:ext cx="4714464" cy="4043010"/>
          </a:xfrm>
          <a:prstGeom prst="rect">
            <a:avLst/>
          </a:prstGeom>
        </p:spPr>
      </p:pic>
      <p:cxnSp>
        <p:nvCxnSpPr>
          <p:cNvPr id="8" name="Straight Arrow Connector 7">
            <a:extLst>
              <a:ext uri="{FF2B5EF4-FFF2-40B4-BE49-F238E27FC236}">
                <a16:creationId xmlns:a16="http://schemas.microsoft.com/office/drawing/2014/main" id="{7C5B42B3-81E3-3CFF-42A9-D0B50A031CAF}"/>
              </a:ext>
            </a:extLst>
          </p:cNvPr>
          <p:cNvCxnSpPr/>
          <p:nvPr/>
        </p:nvCxnSpPr>
        <p:spPr>
          <a:xfrm>
            <a:off x="5077096" y="3553097"/>
            <a:ext cx="6183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3" name="Picture 12">
            <a:extLst>
              <a:ext uri="{FF2B5EF4-FFF2-40B4-BE49-F238E27FC236}">
                <a16:creationId xmlns:a16="http://schemas.microsoft.com/office/drawing/2014/main" id="{8AF6DC04-D7BA-FBC1-CF54-43C1A7EF077D}"/>
              </a:ext>
            </a:extLst>
          </p:cNvPr>
          <p:cNvPicPr>
            <a:picLocks noChangeAspect="1"/>
          </p:cNvPicPr>
          <p:nvPr/>
        </p:nvPicPr>
        <p:blipFill>
          <a:blip r:embed="rId4"/>
          <a:stretch>
            <a:fillRect/>
          </a:stretch>
        </p:blipFill>
        <p:spPr>
          <a:xfrm>
            <a:off x="5750411" y="1181796"/>
            <a:ext cx="6266966" cy="4770922"/>
          </a:xfrm>
          <a:prstGeom prst="rect">
            <a:avLst/>
          </a:prstGeom>
        </p:spPr>
      </p:pic>
    </p:spTree>
    <p:extLst>
      <p:ext uri="{BB962C8B-B14F-4D97-AF65-F5344CB8AC3E}">
        <p14:creationId xmlns:p14="http://schemas.microsoft.com/office/powerpoint/2010/main" val="321670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A64B4ECB-6A30-2651-F525-EB5165AC97BD}"/>
              </a:ext>
            </a:extLst>
          </p:cNvPr>
          <p:cNvSpPr txBox="1"/>
          <p:nvPr/>
        </p:nvSpPr>
        <p:spPr>
          <a:xfrm>
            <a:off x="418011" y="221126"/>
            <a:ext cx="10697913" cy="369332"/>
          </a:xfrm>
          <a:prstGeom prst="rect">
            <a:avLst/>
          </a:prstGeom>
          <a:noFill/>
        </p:spPr>
        <p:txBody>
          <a:bodyPr wrap="square">
            <a:spAutoFit/>
          </a:bodyPr>
          <a:lstStyle/>
          <a:p>
            <a:r>
              <a:rPr lang="en-US" i="0" dirty="0">
                <a:effectLst/>
                <a:latin typeface="Times New Roman" panose="02020603050405020304" pitchFamily="18" charset="0"/>
                <a:cs typeface="Times New Roman" panose="02020603050405020304" pitchFamily="18" charset="0"/>
              </a:rPr>
              <a:t>ii) Coding in Java file</a:t>
            </a:r>
          </a:p>
        </p:txBody>
      </p:sp>
      <p:pic>
        <p:nvPicPr>
          <p:cNvPr id="5" name="Picture 4">
            <a:extLst>
              <a:ext uri="{FF2B5EF4-FFF2-40B4-BE49-F238E27FC236}">
                <a16:creationId xmlns:a16="http://schemas.microsoft.com/office/drawing/2014/main" id="{A626712D-CA0D-A4CF-7037-DEC4695F84DB}"/>
              </a:ext>
            </a:extLst>
          </p:cNvPr>
          <p:cNvPicPr>
            <a:picLocks noChangeAspect="1"/>
          </p:cNvPicPr>
          <p:nvPr/>
        </p:nvPicPr>
        <p:blipFill>
          <a:blip r:embed="rId3"/>
          <a:stretch>
            <a:fillRect/>
          </a:stretch>
        </p:blipFill>
        <p:spPr>
          <a:xfrm>
            <a:off x="94131" y="713722"/>
            <a:ext cx="9676886" cy="5430556"/>
          </a:xfrm>
          <a:prstGeom prst="rect">
            <a:avLst/>
          </a:prstGeom>
        </p:spPr>
      </p:pic>
      <p:pic>
        <p:nvPicPr>
          <p:cNvPr id="14" name="Picture 13">
            <a:extLst>
              <a:ext uri="{FF2B5EF4-FFF2-40B4-BE49-F238E27FC236}">
                <a16:creationId xmlns:a16="http://schemas.microsoft.com/office/drawing/2014/main" id="{4BCFF554-782F-CD3B-56DA-FFA016715A04}"/>
              </a:ext>
            </a:extLst>
          </p:cNvPr>
          <p:cNvPicPr>
            <a:picLocks noChangeAspect="1"/>
          </p:cNvPicPr>
          <p:nvPr/>
        </p:nvPicPr>
        <p:blipFill>
          <a:blip r:embed="rId4"/>
          <a:stretch>
            <a:fillRect/>
          </a:stretch>
        </p:blipFill>
        <p:spPr>
          <a:xfrm>
            <a:off x="9707054" y="1376751"/>
            <a:ext cx="2310324" cy="4372559"/>
          </a:xfrm>
          <a:prstGeom prst="rect">
            <a:avLst/>
          </a:prstGeom>
        </p:spPr>
      </p:pic>
    </p:spTree>
    <p:extLst>
      <p:ext uri="{BB962C8B-B14F-4D97-AF65-F5344CB8AC3E}">
        <p14:creationId xmlns:p14="http://schemas.microsoft.com/office/powerpoint/2010/main" val="65664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A64B4ECB-6A30-2651-F525-EB5165AC97BD}"/>
              </a:ext>
            </a:extLst>
          </p:cNvPr>
          <p:cNvSpPr txBox="1"/>
          <p:nvPr/>
        </p:nvSpPr>
        <p:spPr>
          <a:xfrm>
            <a:off x="418011" y="221126"/>
            <a:ext cx="10697913" cy="4708981"/>
          </a:xfrm>
          <a:prstGeom prst="rect">
            <a:avLst/>
          </a:prstGeom>
          <a:noFill/>
        </p:spPr>
        <p:txBody>
          <a:bodyPr wrap="square">
            <a:spAutoFit/>
          </a:bodyPr>
          <a:lstStyle/>
          <a:p>
            <a:pPr algn="ctr"/>
            <a:r>
              <a:rPr lang="en-US" sz="2000" b="1" i="0" u="sng" dirty="0">
                <a:solidFill>
                  <a:srgbClr val="000000"/>
                </a:solidFill>
                <a:effectLst/>
                <a:latin typeface="Times New Roman" panose="02020603050405020304" pitchFamily="18" charset="0"/>
                <a:cs typeface="Times New Roman" panose="02020603050405020304" pitchFamily="18" charset="0"/>
              </a:rPr>
              <a:t>Content Provider in a Project</a:t>
            </a:r>
          </a:p>
          <a:p>
            <a:r>
              <a:rPr lang="en-US" sz="2000" b="1" i="0" dirty="0">
                <a:solidFill>
                  <a:srgbClr val="000000"/>
                </a:solidFill>
                <a:effectLst/>
                <a:latin typeface="Times New Roman" panose="02020603050405020304" pitchFamily="18" charset="0"/>
                <a:cs typeface="Times New Roman" panose="02020603050405020304" pitchFamily="18" charset="0"/>
              </a:rPr>
              <a:t>public abstract class </a:t>
            </a:r>
            <a:r>
              <a:rPr lang="en-US" sz="2000" b="1" i="0" dirty="0" err="1">
                <a:solidFill>
                  <a:srgbClr val="000000"/>
                </a:solidFill>
                <a:effectLst/>
                <a:latin typeface="Times New Roman" panose="02020603050405020304" pitchFamily="18" charset="0"/>
                <a:cs typeface="Times New Roman" panose="02020603050405020304" pitchFamily="18" charset="0"/>
              </a:rPr>
              <a:t>ContentProvider</a:t>
            </a:r>
            <a:endParaRPr lang="en-US" sz="2000" b="1" i="0" dirty="0">
              <a:solidFill>
                <a:srgbClr val="000000"/>
              </a:solidFill>
              <a:effectLst/>
              <a:latin typeface="Times New Roman" panose="02020603050405020304" pitchFamily="18" charset="0"/>
              <a:cs typeface="Times New Roman" panose="02020603050405020304" pitchFamily="18" charset="0"/>
            </a:endParaRPr>
          </a:p>
          <a:p>
            <a:pPr algn="ctr"/>
            <a:endParaRPr lang="en-US" sz="2000" b="1" u="sng" dirty="0">
              <a:solidFill>
                <a:srgbClr val="000000"/>
              </a:solidFill>
              <a:latin typeface="Times New Roman" panose="02020603050405020304" pitchFamily="18" charset="0"/>
              <a:cs typeface="Times New Roman" panose="02020603050405020304" pitchFamily="18" charset="0"/>
            </a:endParaRPr>
          </a:p>
          <a:p>
            <a:pPr algn="just"/>
            <a:r>
              <a:rPr lang="en-US" sz="2000" i="0" dirty="0">
                <a:solidFill>
                  <a:srgbClr val="000000"/>
                </a:solidFill>
                <a:effectLst/>
                <a:latin typeface="Times New Roman" panose="02020603050405020304" pitchFamily="18" charset="0"/>
                <a:cs typeface="Times New Roman" panose="02020603050405020304" pitchFamily="18" charset="0"/>
              </a:rPr>
              <a:t>- Content providers are one of the primary building blocks of Android applications, providing content to applications. They encapsulate data and provide it to applications through the single </a:t>
            </a:r>
            <a:r>
              <a:rPr lang="en-US" sz="2000" i="0" dirty="0" err="1">
                <a:solidFill>
                  <a:srgbClr val="000000"/>
                </a:solidFill>
                <a:effectLst/>
                <a:latin typeface="Times New Roman" panose="02020603050405020304" pitchFamily="18" charset="0"/>
                <a:cs typeface="Times New Roman" panose="02020603050405020304" pitchFamily="18" charset="0"/>
              </a:rPr>
              <a:t>ContentResolver</a:t>
            </a:r>
            <a:r>
              <a:rPr lang="en-US" sz="2000" i="0" dirty="0">
                <a:solidFill>
                  <a:srgbClr val="000000"/>
                </a:solidFill>
                <a:effectLst/>
                <a:latin typeface="Times New Roman" panose="02020603050405020304" pitchFamily="18" charset="0"/>
                <a:cs typeface="Times New Roman" panose="02020603050405020304" pitchFamily="18" charset="0"/>
              </a:rPr>
              <a:t> interface. </a:t>
            </a:r>
          </a:p>
          <a:p>
            <a:pPr marL="342900" indent="-342900" algn="just">
              <a:buFontTx/>
              <a:buChar char="-"/>
            </a:pPr>
            <a:r>
              <a:rPr lang="en-US" sz="2000" i="0" dirty="0">
                <a:solidFill>
                  <a:srgbClr val="000000"/>
                </a:solidFill>
                <a:effectLst/>
                <a:latin typeface="Times New Roman" panose="02020603050405020304" pitchFamily="18" charset="0"/>
                <a:cs typeface="Times New Roman" panose="02020603050405020304" pitchFamily="18" charset="0"/>
              </a:rPr>
              <a:t>A content provider is only required if you need to share data between multiple applications. </a:t>
            </a:r>
          </a:p>
          <a:p>
            <a:pPr marL="342900" indent="-342900" algn="just">
              <a:buFontTx/>
              <a:buChar char="-"/>
            </a:pPr>
            <a:r>
              <a:rPr lang="en-US" sz="2000" i="0" dirty="0">
                <a:solidFill>
                  <a:srgbClr val="000000"/>
                </a:solidFill>
                <a:effectLst/>
                <a:latin typeface="Times New Roman" panose="02020603050405020304" pitchFamily="18" charset="0"/>
                <a:cs typeface="Times New Roman" panose="02020603050405020304" pitchFamily="18" charset="0"/>
              </a:rPr>
              <a:t>For example, the contacts data is used by multiple applications and must be stored in a content provider. If you don't need to share data amongst multiple applications you can use a database directly via </a:t>
            </a:r>
            <a:r>
              <a:rPr lang="en-US" sz="2000" i="0" dirty="0" err="1">
                <a:solidFill>
                  <a:srgbClr val="000000"/>
                </a:solidFill>
                <a:effectLst/>
                <a:latin typeface="Times New Roman" panose="02020603050405020304" pitchFamily="18" charset="0"/>
                <a:cs typeface="Times New Roman" panose="02020603050405020304" pitchFamily="18" charset="0"/>
              </a:rPr>
              <a:t>SQLiteDatabase</a:t>
            </a:r>
            <a:r>
              <a:rPr lang="en-US" sz="2000" i="0" dirty="0">
                <a:solidFill>
                  <a:srgbClr val="000000"/>
                </a:solidFill>
                <a:effectLst/>
                <a:latin typeface="Times New Roman" panose="02020603050405020304" pitchFamily="18" charset="0"/>
                <a:cs typeface="Times New Roman" panose="02020603050405020304" pitchFamily="18" charset="0"/>
              </a:rPr>
              <a:t>.</a:t>
            </a:r>
          </a:p>
          <a:p>
            <a:pPr marL="342900" indent="-342900" algn="just">
              <a:buFontTx/>
              <a:buChar char="-"/>
            </a:pPr>
            <a:endParaRPr lang="en-US" sz="2000" dirty="0">
              <a:solidFill>
                <a:srgbClr val="000000"/>
              </a:solidFill>
              <a:latin typeface="Times New Roman" panose="02020603050405020304" pitchFamily="18" charset="0"/>
              <a:cs typeface="Times New Roman" panose="02020603050405020304" pitchFamily="18" charset="0"/>
            </a:endParaRPr>
          </a:p>
          <a:p>
            <a:pPr marL="342900" indent="-342900" algn="just">
              <a:buFontTx/>
              <a:buChar char="-"/>
            </a:pPr>
            <a:endParaRPr lang="en-US" sz="2000" dirty="0">
              <a:solidFill>
                <a:srgbClr val="000000"/>
              </a:solidFill>
              <a:latin typeface="Times New Roman" panose="02020603050405020304" pitchFamily="18" charset="0"/>
              <a:cs typeface="Times New Roman" panose="02020603050405020304" pitchFamily="18" charset="0"/>
            </a:endParaRPr>
          </a:p>
          <a:p>
            <a:pPr algn="just"/>
            <a:r>
              <a:rPr lang="en-US" sz="2000" i="0" dirty="0">
                <a:solidFill>
                  <a:srgbClr val="000000"/>
                </a:solidFill>
                <a:effectLst/>
                <a:latin typeface="Times New Roman" panose="02020603050405020304" pitchFamily="18" charset="0"/>
                <a:cs typeface="Times New Roman" panose="02020603050405020304" pitchFamily="18" charset="0"/>
              </a:rPr>
              <a:t>When a request is made via a </a:t>
            </a:r>
            <a:r>
              <a:rPr lang="en-US" sz="2000" i="0" dirty="0" err="1">
                <a:solidFill>
                  <a:srgbClr val="000000"/>
                </a:solidFill>
                <a:effectLst/>
                <a:latin typeface="Times New Roman" panose="02020603050405020304" pitchFamily="18" charset="0"/>
                <a:cs typeface="Times New Roman" panose="02020603050405020304" pitchFamily="18" charset="0"/>
              </a:rPr>
              <a:t>ContentResolver</a:t>
            </a:r>
            <a:r>
              <a:rPr lang="en-US" sz="2000" i="0" dirty="0">
                <a:solidFill>
                  <a:srgbClr val="000000"/>
                </a:solidFill>
                <a:effectLst/>
                <a:latin typeface="Times New Roman" panose="02020603050405020304" pitchFamily="18" charset="0"/>
                <a:cs typeface="Times New Roman" panose="02020603050405020304" pitchFamily="18" charset="0"/>
              </a:rPr>
              <a:t> the system inspects the authority of the given URI and passes the request to the content provider registered with the authority. The content provider can interpret the rest of the URI however it wants. The </a:t>
            </a:r>
            <a:r>
              <a:rPr lang="en-US" sz="2000" i="0" dirty="0" err="1">
                <a:solidFill>
                  <a:srgbClr val="000000"/>
                </a:solidFill>
                <a:effectLst/>
                <a:latin typeface="Times New Roman" panose="02020603050405020304" pitchFamily="18" charset="0"/>
                <a:cs typeface="Times New Roman" panose="02020603050405020304" pitchFamily="18" charset="0"/>
              </a:rPr>
              <a:t>UriMatcher</a:t>
            </a:r>
            <a:r>
              <a:rPr lang="en-US" sz="2000" i="0" dirty="0">
                <a:solidFill>
                  <a:srgbClr val="000000"/>
                </a:solidFill>
                <a:effectLst/>
                <a:latin typeface="Times New Roman" panose="02020603050405020304" pitchFamily="18" charset="0"/>
                <a:cs typeface="Times New Roman" panose="02020603050405020304" pitchFamily="18" charset="0"/>
              </a:rPr>
              <a:t> class is helpful for parsing URIs.</a:t>
            </a:r>
          </a:p>
        </p:txBody>
      </p:sp>
    </p:spTree>
    <p:extLst>
      <p:ext uri="{BB962C8B-B14F-4D97-AF65-F5344CB8AC3E}">
        <p14:creationId xmlns:p14="http://schemas.microsoft.com/office/powerpoint/2010/main" val="176264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4" name="TextBox 3">
            <a:extLst>
              <a:ext uri="{FF2B5EF4-FFF2-40B4-BE49-F238E27FC236}">
                <a16:creationId xmlns:a16="http://schemas.microsoft.com/office/drawing/2014/main" id="{21B5D303-C160-E502-0478-902588CD4F63}"/>
              </a:ext>
            </a:extLst>
          </p:cNvPr>
          <p:cNvSpPr txBox="1"/>
          <p:nvPr/>
        </p:nvSpPr>
        <p:spPr>
          <a:xfrm>
            <a:off x="383176" y="330484"/>
            <a:ext cx="11286309" cy="2308324"/>
          </a:xfrm>
          <a:prstGeom prst="rect">
            <a:avLst/>
          </a:prstGeom>
          <a:noFill/>
        </p:spPr>
        <p:txBody>
          <a:bodyPr wrap="square">
            <a:spAutoFit/>
          </a:bodyPr>
          <a:lstStyle/>
          <a:p>
            <a:r>
              <a:rPr lang="en-IN" dirty="0"/>
              <a:t>The primary methods that need to be implemented are:</a:t>
            </a:r>
          </a:p>
          <a:p>
            <a:endParaRPr lang="en-IN" dirty="0"/>
          </a:p>
          <a:p>
            <a:pPr marL="642938" indent="-285750">
              <a:buFont typeface="Arial" panose="020B0604020202020204" pitchFamily="34" charset="0"/>
              <a:buChar char="•"/>
            </a:pPr>
            <a:r>
              <a:rPr lang="en-IN" dirty="0" err="1"/>
              <a:t>onCreate</a:t>
            </a:r>
            <a:r>
              <a:rPr lang="en-IN" dirty="0"/>
              <a:t>() which is called to initialize the provider</a:t>
            </a:r>
          </a:p>
          <a:p>
            <a:pPr marL="642938" indent="-285750">
              <a:buFont typeface="Arial" panose="020B0604020202020204" pitchFamily="34" charset="0"/>
              <a:buChar char="•"/>
            </a:pPr>
            <a:r>
              <a:rPr lang="en-IN" dirty="0"/>
              <a:t>query(Uri, String[ ], Bundle, </a:t>
            </a:r>
            <a:r>
              <a:rPr lang="en-IN" dirty="0" err="1"/>
              <a:t>CancellationSignal</a:t>
            </a:r>
            <a:r>
              <a:rPr lang="en-IN" dirty="0"/>
              <a:t>) which returns data to the caller</a:t>
            </a:r>
          </a:p>
          <a:p>
            <a:pPr marL="642938" indent="-285750">
              <a:buFont typeface="Arial" panose="020B0604020202020204" pitchFamily="34" charset="0"/>
              <a:buChar char="•"/>
            </a:pPr>
            <a:r>
              <a:rPr lang="en-IN" dirty="0"/>
              <a:t>insert(Uri, </a:t>
            </a:r>
            <a:r>
              <a:rPr lang="en-IN" dirty="0" err="1"/>
              <a:t>ContentValues</a:t>
            </a:r>
            <a:r>
              <a:rPr lang="en-IN" dirty="0"/>
              <a:t>) which inserts new data into the content provider</a:t>
            </a:r>
          </a:p>
          <a:p>
            <a:pPr marL="642938" indent="-285750">
              <a:buFont typeface="Arial" panose="020B0604020202020204" pitchFamily="34" charset="0"/>
              <a:buChar char="•"/>
            </a:pPr>
            <a:r>
              <a:rPr lang="en-IN" dirty="0"/>
              <a:t>update(Uri, </a:t>
            </a:r>
            <a:r>
              <a:rPr lang="en-IN" dirty="0" err="1"/>
              <a:t>ContentValues</a:t>
            </a:r>
            <a:r>
              <a:rPr lang="en-IN" dirty="0"/>
              <a:t>, Bundle) which updates existing data in the content provider</a:t>
            </a:r>
          </a:p>
          <a:p>
            <a:pPr marL="642938" indent="-285750">
              <a:buFont typeface="Arial" panose="020B0604020202020204" pitchFamily="34" charset="0"/>
              <a:buChar char="•"/>
            </a:pPr>
            <a:r>
              <a:rPr lang="en-IN" dirty="0"/>
              <a:t>delete(Uri, Bundle) which deletes data from the content provider</a:t>
            </a:r>
          </a:p>
          <a:p>
            <a:pPr marL="642938" indent="-285750">
              <a:buFont typeface="Arial" panose="020B0604020202020204" pitchFamily="34" charset="0"/>
              <a:buChar char="•"/>
            </a:pPr>
            <a:r>
              <a:rPr lang="en-IN" dirty="0" err="1"/>
              <a:t>getType</a:t>
            </a:r>
            <a:r>
              <a:rPr lang="en-IN" dirty="0"/>
              <a:t>(Uri) which returns the MIME type of data in the content provider</a:t>
            </a:r>
          </a:p>
        </p:txBody>
      </p:sp>
    </p:spTree>
    <p:extLst>
      <p:ext uri="{BB962C8B-B14F-4D97-AF65-F5344CB8AC3E}">
        <p14:creationId xmlns:p14="http://schemas.microsoft.com/office/powerpoint/2010/main" val="294976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Tree>
    <p:extLst>
      <p:ext uri="{BB962C8B-B14F-4D97-AF65-F5344CB8AC3E}">
        <p14:creationId xmlns:p14="http://schemas.microsoft.com/office/powerpoint/2010/main" val="426579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2" name="TextBox 1">
            <a:extLst>
              <a:ext uri="{FF2B5EF4-FFF2-40B4-BE49-F238E27FC236}">
                <a16:creationId xmlns:a16="http://schemas.microsoft.com/office/drawing/2014/main" id="{D0805C5B-F0B2-0160-7DD4-C3E4215D67D3}"/>
              </a:ext>
            </a:extLst>
          </p:cNvPr>
          <p:cNvSpPr txBox="1"/>
          <p:nvPr/>
        </p:nvSpPr>
        <p:spPr>
          <a:xfrm>
            <a:off x="219025" y="127634"/>
            <a:ext cx="11416937" cy="6340197"/>
          </a:xfrm>
          <a:prstGeom prst="rect">
            <a:avLst/>
          </a:prstGeom>
          <a:noFill/>
        </p:spPr>
        <p:txBody>
          <a:bodyPr wrap="square" rtlCol="0">
            <a:spAutoFit/>
          </a:bodyPr>
          <a:lstStyle/>
          <a:p>
            <a:r>
              <a:rPr lang="en-IN" dirty="0"/>
              <a:t>Q&amp;A</a:t>
            </a:r>
          </a:p>
          <a:p>
            <a:endParaRPr lang="en-IN" sz="1000" dirty="0"/>
          </a:p>
          <a:p>
            <a:pPr marL="285750" indent="-285750" algn="just">
              <a:buFontTx/>
              <a:buChar char="-"/>
            </a:pPr>
            <a:r>
              <a:rPr lang="en-US" b="1" dirty="0">
                <a:solidFill>
                  <a:srgbClr val="C00000"/>
                </a:solidFill>
              </a:rPr>
              <a:t>Abstract class </a:t>
            </a:r>
            <a:r>
              <a:rPr lang="en-US" dirty="0"/>
              <a:t>in Java contain default method implementation. An abstract class can have an abstract method without body and it can have methods with implementation also. </a:t>
            </a:r>
            <a:r>
              <a:rPr lang="en-US" b="1" dirty="0"/>
              <a:t>abstract keyword </a:t>
            </a:r>
            <a:r>
              <a:rPr lang="en-US" dirty="0"/>
              <a:t>is used to create a abstract class and method. Abstract class in java can’t be instantiated. An abstract class is mostly used to provide a base for subclasses to extend and implement the abstract methods and override or use the implemented methods in abstract class.</a:t>
            </a:r>
          </a:p>
          <a:p>
            <a:pPr marL="285750" indent="-285750" algn="just">
              <a:buFontTx/>
              <a:buChar char="-"/>
            </a:pPr>
            <a:endParaRPr lang="en-US" dirty="0"/>
          </a:p>
          <a:p>
            <a:pPr marL="285750" indent="-285750" algn="just">
              <a:buFontTx/>
              <a:buChar char="-"/>
            </a:pPr>
            <a:r>
              <a:rPr lang="en-US" b="0" i="0" dirty="0">
                <a:solidFill>
                  <a:srgbClr val="202124"/>
                </a:solidFill>
                <a:effectLst/>
                <a:latin typeface="arial" panose="020B0604020202020204" pitchFamily="34" charset="0"/>
              </a:rPr>
              <a:t>Java is an </a:t>
            </a:r>
            <a:r>
              <a:rPr lang="en-US" b="1" i="0" dirty="0">
                <a:solidFill>
                  <a:srgbClr val="C00000"/>
                </a:solidFill>
                <a:effectLst/>
                <a:latin typeface="arial" panose="020B0604020202020204" pitchFamily="34" charset="0"/>
              </a:rPr>
              <a:t>object</a:t>
            </a:r>
            <a:r>
              <a:rPr lang="en-US" b="0" i="0" dirty="0">
                <a:solidFill>
                  <a:srgbClr val="202124"/>
                </a:solidFill>
                <a:effectLst/>
                <a:latin typeface="arial" panose="020B0604020202020204" pitchFamily="34" charset="0"/>
              </a:rPr>
              <a:t>-oriented </a:t>
            </a:r>
            <a:r>
              <a:rPr lang="en-US" i="0" dirty="0">
                <a:solidFill>
                  <a:srgbClr val="202124"/>
                </a:solidFill>
                <a:effectLst/>
                <a:latin typeface="arial" panose="020B0604020202020204" pitchFamily="34" charset="0"/>
              </a:rPr>
              <a:t>programming language. Everything in Java is associated with classes and objects, along with its attributes and methods. For example: in real life, a car is an object. The car has attributes, such as weight and color, and methods, such as drive and brake. A Java object is a member (also called an instance) of a Java class. Each object has an identity, a behavior and a state. The state of an object is stored in fields (variables), while methods (functions) display the object's behavior. </a:t>
            </a:r>
            <a:br>
              <a:rPr lang="en-US" dirty="0"/>
            </a:br>
            <a:r>
              <a:rPr lang="en-US" i="0" dirty="0">
                <a:solidFill>
                  <a:srgbClr val="202124"/>
                </a:solidFill>
                <a:effectLst/>
                <a:latin typeface="arial" panose="020B0604020202020204" pitchFamily="34" charset="0"/>
              </a:rPr>
              <a:t>The </a:t>
            </a:r>
            <a:r>
              <a:rPr lang="en-US" b="1" i="0" dirty="0">
                <a:solidFill>
                  <a:srgbClr val="C00000"/>
                </a:solidFill>
                <a:effectLst/>
                <a:latin typeface="arial" panose="020B0604020202020204" pitchFamily="34" charset="0"/>
              </a:rPr>
              <a:t>context object </a:t>
            </a:r>
            <a:r>
              <a:rPr lang="en-US" i="0" dirty="0">
                <a:solidFill>
                  <a:srgbClr val="202124"/>
                </a:solidFill>
                <a:effectLst/>
                <a:latin typeface="arial" panose="020B0604020202020204" pitchFamily="34" charset="0"/>
              </a:rPr>
              <a:t>is an internal JSON structure that is available during an execution, and contains information about your state machine and execution. This allows your workflows access to information about their specific execution.</a:t>
            </a:r>
          </a:p>
          <a:p>
            <a:pPr marL="285750" indent="-285750" algn="just">
              <a:buFontTx/>
              <a:buChar char="-"/>
            </a:pPr>
            <a:endParaRPr lang="en-US" dirty="0">
              <a:solidFill>
                <a:srgbClr val="202124"/>
              </a:solidFill>
              <a:latin typeface="arial" panose="020B0604020202020204" pitchFamily="34" charset="0"/>
            </a:endParaRPr>
          </a:p>
          <a:p>
            <a:pPr marL="285750" indent="-285750" algn="just">
              <a:buFontTx/>
              <a:buChar char="-"/>
            </a:pPr>
            <a:r>
              <a:rPr lang="en-US" b="0" i="0" dirty="0">
                <a:solidFill>
                  <a:srgbClr val="202124"/>
                </a:solidFill>
                <a:effectLst/>
                <a:latin typeface="arial" panose="020B0604020202020204" pitchFamily="34" charset="0"/>
              </a:rPr>
              <a:t>It's called a </a:t>
            </a:r>
            <a:r>
              <a:rPr lang="en-US" b="1" i="0" dirty="0">
                <a:solidFill>
                  <a:srgbClr val="C00000"/>
                </a:solidFill>
                <a:effectLst/>
                <a:latin typeface="arial" panose="020B0604020202020204" pitchFamily="34" charset="0"/>
              </a:rPr>
              <a:t>toast</a:t>
            </a:r>
            <a:r>
              <a:rPr lang="en-US" b="0" i="0" dirty="0">
                <a:solidFill>
                  <a:srgbClr val="202124"/>
                </a:solidFill>
                <a:effectLst/>
                <a:latin typeface="arial" panose="020B0604020202020204" pitchFamily="34" charset="0"/>
              </a:rPr>
              <a:t> </a:t>
            </a:r>
            <a:r>
              <a:rPr lang="en-US" i="0" dirty="0">
                <a:solidFill>
                  <a:srgbClr val="202124"/>
                </a:solidFill>
                <a:effectLst/>
                <a:latin typeface="arial" panose="020B0604020202020204" pitchFamily="34" charset="0"/>
              </a:rPr>
              <a:t>because like a piece of bread in a toaster, it momentarily pops up so that the user can see it. It gets displayed for a certain amount of time and then disappears on its own without any interaction from the user.</a:t>
            </a:r>
          </a:p>
          <a:p>
            <a:pPr marL="285750" indent="-285750" algn="just">
              <a:buFontTx/>
              <a:buChar char="-"/>
            </a:pPr>
            <a:endParaRPr lang="en-US" dirty="0">
              <a:solidFill>
                <a:srgbClr val="202124"/>
              </a:solidFill>
              <a:latin typeface="arial" panose="020B0604020202020204" pitchFamily="34" charset="0"/>
            </a:endParaRPr>
          </a:p>
          <a:p>
            <a:pPr marL="285750" indent="-285750" algn="just">
              <a:buFontTx/>
              <a:buChar char="-"/>
            </a:pPr>
            <a:r>
              <a:rPr lang="en-US" dirty="0"/>
              <a:t>To make the broadcast receiver unavailable to external applications, we use </a:t>
            </a:r>
            <a:r>
              <a:rPr lang="en-US" b="1" dirty="0"/>
              <a:t>“this” method</a:t>
            </a:r>
            <a:r>
              <a:rPr lang="en-US" dirty="0"/>
              <a:t>. This can be prevented by specifying this limitation. </a:t>
            </a:r>
            <a:endParaRPr lang="en-IN" dirty="0"/>
          </a:p>
        </p:txBody>
      </p:sp>
    </p:spTree>
    <p:extLst>
      <p:ext uri="{BB962C8B-B14F-4D97-AF65-F5344CB8AC3E}">
        <p14:creationId xmlns:p14="http://schemas.microsoft.com/office/powerpoint/2010/main" val="2848692354"/>
      </p:ext>
    </p:extLst>
  </p:cSld>
  <p:clrMapOvr>
    <a:masterClrMapping/>
  </p:clrMapOvr>
</p:sld>
</file>

<file path=ppt/theme/theme1.xml><?xml version="1.0" encoding="utf-8"?>
<a:theme xmlns:a="http://schemas.openxmlformats.org/drawingml/2006/main" name="Cover and End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3589</TotalTime>
  <Words>1069</Words>
  <Application>Microsoft Office PowerPoint</Application>
  <PresentationFormat>Widescreen</PresentationFormat>
  <Paragraphs>71</Paragraphs>
  <Slides>17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Arial</vt:lpstr>
      <vt:lpstr>Calibri</vt:lpstr>
      <vt:lpstr>Cambria</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DHAWALESWAR RAO</cp:lastModifiedBy>
  <cp:revision>205</cp:revision>
  <dcterms:created xsi:type="dcterms:W3CDTF">2019-01-14T06:35:35Z</dcterms:created>
  <dcterms:modified xsi:type="dcterms:W3CDTF">2023-03-20T05:50:12Z</dcterms:modified>
</cp:coreProperties>
</file>