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33"/>
  </p:notesMasterIdLst>
  <p:sldIdLst>
    <p:sldId id="414" r:id="rId4"/>
    <p:sldId id="451" r:id="rId5"/>
    <p:sldId id="411" r:id="rId6"/>
    <p:sldId id="412" r:id="rId7"/>
    <p:sldId id="402" r:id="rId8"/>
    <p:sldId id="418" r:id="rId9"/>
    <p:sldId id="455" r:id="rId10"/>
    <p:sldId id="448" r:id="rId11"/>
    <p:sldId id="422" r:id="rId12"/>
    <p:sldId id="449" r:id="rId13"/>
    <p:sldId id="450" r:id="rId14"/>
    <p:sldId id="454" r:id="rId15"/>
    <p:sldId id="415" r:id="rId16"/>
    <p:sldId id="416" r:id="rId17"/>
    <p:sldId id="417" r:id="rId18"/>
    <p:sldId id="419" r:id="rId19"/>
    <p:sldId id="452" r:id="rId20"/>
    <p:sldId id="420" r:id="rId21"/>
    <p:sldId id="421" r:id="rId22"/>
    <p:sldId id="424" r:id="rId23"/>
    <p:sldId id="425" r:id="rId24"/>
    <p:sldId id="426" r:id="rId25"/>
    <p:sldId id="427" r:id="rId26"/>
    <p:sldId id="423" r:id="rId27"/>
    <p:sldId id="430" r:id="rId28"/>
    <p:sldId id="456" r:id="rId29"/>
    <p:sldId id="429" r:id="rId30"/>
    <p:sldId id="428" r:id="rId31"/>
    <p:sldId id="44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306B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250" y="77"/>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850C-D4BB-4858-A577-CD5D3B98244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hyperlink" Target="https://en.wikipedia.org/wiki/Android_version_history"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eveloper.android.com/static/studio/videos/studio-install-mac.mp4" TargetMode="External"/><Relationship Id="rId3" Type="http://schemas.openxmlformats.org/officeDocument/2006/relationships/hyperlink" Target="https://www.oracle.com/java/technologies/downloads/#java8-windows" TargetMode="External"/><Relationship Id="rId7" Type="http://schemas.openxmlformats.org/officeDocument/2006/relationships/hyperlink" Target="https://developer.android.com/static/studio/videos/studio-install-windows.mp4" TargetMode="Externa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hyperlink" Target="https://developer.android.com/studio/install" TargetMode="External"/><Relationship Id="rId11" Type="http://schemas.openxmlformats.org/officeDocument/2006/relationships/image" Target="../media/image18.jpeg"/><Relationship Id="rId5" Type="http://schemas.openxmlformats.org/officeDocument/2006/relationships/hyperlink" Target="https://developer.android.com/studio?utm_source=android-studio" TargetMode="External"/><Relationship Id="rId10" Type="http://schemas.openxmlformats.org/officeDocument/2006/relationships/image" Target="../media/image17.gif"/><Relationship Id="rId4" Type="http://schemas.openxmlformats.org/officeDocument/2006/relationships/hyperlink" Target="https://phoenixnap.com/kb/install-java-windows" TargetMode="External"/><Relationship Id="rId9" Type="http://schemas.openxmlformats.org/officeDocument/2006/relationships/hyperlink" Target="https://developer.android.com/static/studio/videos/studio-install-linux.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developer.android.com/tools/device.html"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javatpoint.com/internal-details-of-hello-android-example"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courseware.cutm.ac.in/courses/android-app-development/"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ndroid_Studio"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rgbClr val="FF0000"/>
              </a:solidFill>
            </a:endParaRPr>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F0000"/>
              </a:solidFill>
            </a:endParaRPr>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F0000"/>
              </a:solidFill>
            </a:endParaRPr>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rgbClr val="FF0000"/>
              </a:solidFill>
            </a:endParaRPr>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FB423888-B8D9-16DA-4D1E-4B7277AF5987}"/>
              </a:ext>
            </a:extLst>
          </p:cNvPr>
          <p:cNvPicPr>
            <a:picLocks noChangeAspect="1"/>
          </p:cNvPicPr>
          <p:nvPr/>
        </p:nvPicPr>
        <p:blipFill>
          <a:blip r:embed="rId3"/>
          <a:stretch>
            <a:fillRect/>
          </a:stretch>
        </p:blipFill>
        <p:spPr>
          <a:xfrm>
            <a:off x="2396951" y="503383"/>
            <a:ext cx="8718974" cy="5896819"/>
          </a:xfrm>
          <a:prstGeom prst="rect">
            <a:avLst/>
          </a:prstGeom>
        </p:spPr>
      </p:pic>
      <p:sp>
        <p:nvSpPr>
          <p:cNvPr id="5" name="TextBox 4">
            <a:extLst>
              <a:ext uri="{FF2B5EF4-FFF2-40B4-BE49-F238E27FC236}">
                <a16:creationId xmlns:a16="http://schemas.microsoft.com/office/drawing/2014/main" id="{01EBD06B-E59C-7065-A33D-207FD13FDBC8}"/>
              </a:ext>
            </a:extLst>
          </p:cNvPr>
          <p:cNvSpPr txBox="1"/>
          <p:nvPr/>
        </p:nvSpPr>
        <p:spPr>
          <a:xfrm>
            <a:off x="363501" y="2659977"/>
            <a:ext cx="3104721" cy="923330"/>
          </a:xfrm>
          <a:prstGeom prst="rect">
            <a:avLst/>
          </a:prstGeom>
          <a:noFill/>
        </p:spPr>
        <p:txBody>
          <a:bodyPr wrap="square" rtlCol="0">
            <a:spAutoFit/>
          </a:bodyPr>
          <a:lstStyle/>
          <a:p>
            <a:r>
              <a:rPr lang="en-IN" dirty="0">
                <a:solidFill>
                  <a:srgbClr val="FF0000"/>
                </a:solidFill>
              </a:rPr>
              <a:t>Search for:</a:t>
            </a:r>
          </a:p>
          <a:p>
            <a:r>
              <a:rPr lang="en-IN" dirty="0">
                <a:solidFill>
                  <a:srgbClr val="FF0000"/>
                </a:solidFill>
              </a:rPr>
              <a:t>-Interactive free designs </a:t>
            </a:r>
          </a:p>
          <a:p>
            <a:r>
              <a:rPr lang="en-IN" dirty="0">
                <a:solidFill>
                  <a:srgbClr val="FF0000"/>
                </a:solidFill>
              </a:rPr>
              <a:t>-login page designs</a:t>
            </a:r>
          </a:p>
        </p:txBody>
      </p:sp>
    </p:spTree>
    <p:extLst>
      <p:ext uri="{BB962C8B-B14F-4D97-AF65-F5344CB8AC3E}">
        <p14:creationId xmlns:p14="http://schemas.microsoft.com/office/powerpoint/2010/main" val="257069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44AC0E4C-F1DA-4406-C16C-06ADABF93E0B}"/>
              </a:ext>
            </a:extLst>
          </p:cNvPr>
          <p:cNvPicPr>
            <a:picLocks noChangeAspect="1"/>
          </p:cNvPicPr>
          <p:nvPr/>
        </p:nvPicPr>
        <p:blipFill>
          <a:blip r:embed="rId3"/>
          <a:stretch>
            <a:fillRect/>
          </a:stretch>
        </p:blipFill>
        <p:spPr>
          <a:xfrm>
            <a:off x="430421" y="214103"/>
            <a:ext cx="10685504" cy="3667315"/>
          </a:xfrm>
          <a:prstGeom prst="rect">
            <a:avLst/>
          </a:prstGeom>
          <a:ln>
            <a:solidFill>
              <a:schemeClr val="tx1"/>
            </a:solidFill>
          </a:ln>
        </p:spPr>
      </p:pic>
    </p:spTree>
    <p:extLst>
      <p:ext uri="{BB962C8B-B14F-4D97-AF65-F5344CB8AC3E}">
        <p14:creationId xmlns:p14="http://schemas.microsoft.com/office/powerpoint/2010/main" val="68170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D3F4DD36-4173-F17F-36B6-6AE0F37B07DC}"/>
              </a:ext>
            </a:extLst>
          </p:cNvPr>
          <p:cNvPicPr>
            <a:picLocks noChangeAspect="1"/>
          </p:cNvPicPr>
          <p:nvPr/>
        </p:nvPicPr>
        <p:blipFill>
          <a:blip r:embed="rId3"/>
          <a:stretch>
            <a:fillRect/>
          </a:stretch>
        </p:blipFill>
        <p:spPr>
          <a:xfrm>
            <a:off x="438040" y="259716"/>
            <a:ext cx="10403286" cy="6171563"/>
          </a:xfrm>
          <a:prstGeom prst="rect">
            <a:avLst/>
          </a:prstGeom>
          <a:ln>
            <a:solidFill>
              <a:schemeClr val="tx1"/>
            </a:solidFill>
          </a:ln>
        </p:spPr>
      </p:pic>
    </p:spTree>
    <p:extLst>
      <p:ext uri="{BB962C8B-B14F-4D97-AF65-F5344CB8AC3E}">
        <p14:creationId xmlns:p14="http://schemas.microsoft.com/office/powerpoint/2010/main" val="117740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2" name="Picture 1">
            <a:extLst>
              <a:ext uri="{FF2B5EF4-FFF2-40B4-BE49-F238E27FC236}">
                <a16:creationId xmlns:a16="http://schemas.microsoft.com/office/drawing/2014/main" id="{F96881B5-8F7B-B912-E350-F02C58868C3C}"/>
              </a:ext>
            </a:extLst>
          </p:cNvPr>
          <p:cNvPicPr>
            <a:picLocks noChangeAspect="1"/>
          </p:cNvPicPr>
          <p:nvPr/>
        </p:nvPicPr>
        <p:blipFill>
          <a:blip r:embed="rId3"/>
          <a:stretch>
            <a:fillRect/>
          </a:stretch>
        </p:blipFill>
        <p:spPr>
          <a:xfrm>
            <a:off x="105311" y="93765"/>
            <a:ext cx="6075947" cy="6644523"/>
          </a:xfrm>
          <a:prstGeom prst="rect">
            <a:avLst/>
          </a:prstGeom>
        </p:spPr>
      </p:pic>
      <p:sp>
        <p:nvSpPr>
          <p:cNvPr id="5" name="TextBox 4">
            <a:extLst>
              <a:ext uri="{FF2B5EF4-FFF2-40B4-BE49-F238E27FC236}">
                <a16:creationId xmlns:a16="http://schemas.microsoft.com/office/drawing/2014/main" id="{AA9AC165-7559-030A-2BBA-5159499F9069}"/>
              </a:ext>
            </a:extLst>
          </p:cNvPr>
          <p:cNvSpPr txBox="1"/>
          <p:nvPr/>
        </p:nvSpPr>
        <p:spPr>
          <a:xfrm>
            <a:off x="6236241" y="4171658"/>
            <a:ext cx="5505920" cy="584775"/>
          </a:xfrm>
          <a:prstGeom prst="rect">
            <a:avLst/>
          </a:prstGeom>
          <a:noFill/>
        </p:spPr>
        <p:txBody>
          <a:bodyPr wrap="square">
            <a:spAutoFit/>
          </a:bodyPr>
          <a:lstStyle/>
          <a:p>
            <a:pPr algn="just"/>
            <a:r>
              <a:rPr lang="en-IN" sz="1600" dirty="0"/>
              <a:t>As an android programmer, Version 1.6 or version 2.0 of Android should we use as a minimum development target.</a:t>
            </a:r>
          </a:p>
        </p:txBody>
      </p:sp>
      <p:sp>
        <p:nvSpPr>
          <p:cNvPr id="4" name="TextBox 3">
            <a:extLst>
              <a:ext uri="{FF2B5EF4-FFF2-40B4-BE49-F238E27FC236}">
                <a16:creationId xmlns:a16="http://schemas.microsoft.com/office/drawing/2014/main" id="{9877CFFD-A6E4-FFA1-971C-1392D1407057}"/>
              </a:ext>
            </a:extLst>
          </p:cNvPr>
          <p:cNvSpPr txBox="1"/>
          <p:nvPr/>
        </p:nvSpPr>
        <p:spPr>
          <a:xfrm>
            <a:off x="6426925" y="6191282"/>
            <a:ext cx="6096000" cy="369332"/>
          </a:xfrm>
          <a:prstGeom prst="rect">
            <a:avLst/>
          </a:prstGeom>
          <a:noFill/>
        </p:spPr>
        <p:txBody>
          <a:bodyPr wrap="square">
            <a:spAutoFit/>
          </a:bodyPr>
          <a:lstStyle/>
          <a:p>
            <a:r>
              <a:rPr lang="en-IN" dirty="0">
                <a:solidFill>
                  <a:srgbClr val="0000FF"/>
                </a:solidFill>
                <a:hlinkClick r:id="rId4">
                  <a:extLst>
                    <a:ext uri="{A12FA001-AC4F-418D-AE19-62706E023703}">
                      <ahyp:hlinkClr xmlns:ahyp="http://schemas.microsoft.com/office/drawing/2018/hyperlinkcolor" val="tx"/>
                    </a:ext>
                  </a:extLst>
                </a:hlinkClick>
              </a:rPr>
              <a:t>https://en.wikipedia.org/wiki/Android_version_history</a:t>
            </a:r>
            <a:endParaRPr lang="en-IN" dirty="0">
              <a:solidFill>
                <a:srgbClr val="0000FF"/>
              </a:solidFill>
            </a:endParaRPr>
          </a:p>
        </p:txBody>
      </p:sp>
    </p:spTree>
    <p:extLst>
      <p:ext uri="{BB962C8B-B14F-4D97-AF65-F5344CB8AC3E}">
        <p14:creationId xmlns:p14="http://schemas.microsoft.com/office/powerpoint/2010/main" val="376898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8FB6CCA6-B230-CCAA-D4E9-3211304DBA2A}"/>
              </a:ext>
            </a:extLst>
          </p:cNvPr>
          <p:cNvSpPr txBox="1"/>
          <p:nvPr/>
        </p:nvSpPr>
        <p:spPr>
          <a:xfrm>
            <a:off x="294070" y="298679"/>
            <a:ext cx="10241280" cy="369332"/>
          </a:xfrm>
          <a:prstGeom prst="rect">
            <a:avLst/>
          </a:prstGeom>
          <a:noFill/>
        </p:spPr>
        <p:txBody>
          <a:bodyPr wrap="square" rtlCol="0">
            <a:spAutoFit/>
          </a:bodyPr>
          <a:lstStyle/>
          <a:p>
            <a:r>
              <a:rPr lang="en-IN" b="1" u="sng" dirty="0">
                <a:solidFill>
                  <a:srgbClr val="C00000"/>
                </a:solidFill>
              </a:rPr>
              <a:t>Download, Install and Configure the Android App Environment</a:t>
            </a:r>
          </a:p>
        </p:txBody>
      </p:sp>
      <p:sp>
        <p:nvSpPr>
          <p:cNvPr id="4" name="TextBox 3">
            <a:extLst>
              <a:ext uri="{FF2B5EF4-FFF2-40B4-BE49-F238E27FC236}">
                <a16:creationId xmlns:a16="http://schemas.microsoft.com/office/drawing/2014/main" id="{DFDDAC8F-49A9-7C91-2331-B21ADCBFADD0}"/>
              </a:ext>
            </a:extLst>
          </p:cNvPr>
          <p:cNvSpPr txBox="1"/>
          <p:nvPr/>
        </p:nvSpPr>
        <p:spPr>
          <a:xfrm>
            <a:off x="549355" y="884872"/>
            <a:ext cx="11285143" cy="4616648"/>
          </a:xfrm>
          <a:prstGeom prst="rect">
            <a:avLst/>
          </a:prstGeom>
          <a:noFill/>
        </p:spPr>
        <p:txBody>
          <a:bodyPr wrap="square" rtlCol="0">
            <a:spAutoFit/>
          </a:bodyPr>
          <a:lstStyle/>
          <a:p>
            <a:pPr marL="285750" indent="-285750">
              <a:buFontTx/>
              <a:buChar char="-"/>
            </a:pPr>
            <a:r>
              <a:rPr lang="en-IN" dirty="0"/>
              <a:t>We are going to use Android Studio for developing Android apps. The prerequisites are:</a:t>
            </a:r>
          </a:p>
          <a:p>
            <a:pPr marL="285750" indent="-285750">
              <a:buFontTx/>
              <a:buChar char="-"/>
            </a:pPr>
            <a:endParaRPr lang="en-IN" dirty="0"/>
          </a:p>
          <a:p>
            <a:pPr marL="857250" lvl="1" indent="-400050">
              <a:buAutoNum type="romanLcParenBoth"/>
            </a:pPr>
            <a:r>
              <a:rPr lang="en-IN" dirty="0">
                <a:solidFill>
                  <a:srgbClr val="C00000"/>
                </a:solidFill>
              </a:rPr>
              <a:t>JAVA JDK </a:t>
            </a:r>
          </a:p>
          <a:p>
            <a:pPr lvl="1"/>
            <a:r>
              <a:rPr lang="en-IN" dirty="0"/>
              <a:t>			- Download: </a:t>
            </a:r>
            <a:r>
              <a:rPr lang="en-IN" dirty="0">
                <a:hlinkClick r:id="rId3"/>
              </a:rPr>
              <a:t>https://www.oracle.com/java/technologies/downloads/#java8-windows</a:t>
            </a:r>
            <a:endParaRPr lang="en-IN" dirty="0"/>
          </a:p>
          <a:p>
            <a:pPr lvl="1"/>
            <a:r>
              <a:rPr lang="en-IN" dirty="0"/>
              <a:t>			- Install : </a:t>
            </a:r>
            <a:r>
              <a:rPr lang="en-IN" dirty="0">
                <a:hlinkClick r:id="rId4"/>
              </a:rPr>
              <a:t>https://phoenixnap.com/kb/install-java-windows</a:t>
            </a:r>
            <a:endParaRPr lang="en-IN" dirty="0"/>
          </a:p>
          <a:p>
            <a:pPr lvl="1"/>
            <a:r>
              <a:rPr lang="en-IN" dirty="0"/>
              <a:t>			- Set the path in Environment </a:t>
            </a:r>
            <a:r>
              <a:rPr lang="en-IN" dirty="0" err="1"/>
              <a:t>Variables</a:t>
            </a:r>
            <a:r>
              <a:rPr lang="en-IN" dirty="0" err="1">
                <a:sym typeface="Wingdings" panose="05000000000000000000" pitchFamily="2" charset="2"/>
              </a:rPr>
              <a:t>System</a:t>
            </a:r>
            <a:r>
              <a:rPr lang="en-IN" dirty="0">
                <a:sym typeface="Wingdings" panose="05000000000000000000" pitchFamily="2" charset="2"/>
              </a:rPr>
              <a:t> </a:t>
            </a:r>
            <a:r>
              <a:rPr lang="en-IN" dirty="0" err="1">
                <a:sym typeface="Wingdings" panose="05000000000000000000" pitchFamily="2" charset="2"/>
              </a:rPr>
              <a:t>variableNew</a:t>
            </a:r>
            <a:r>
              <a:rPr lang="en-IN" dirty="0"/>
              <a:t> :</a:t>
            </a:r>
          </a:p>
          <a:p>
            <a:pPr lvl="1"/>
            <a:r>
              <a:rPr lang="en-IN" dirty="0"/>
              <a:t>				Variable name:  JAVA_HOME</a:t>
            </a:r>
          </a:p>
          <a:p>
            <a:pPr lvl="1"/>
            <a:r>
              <a:rPr lang="en-IN" dirty="0"/>
              <a:t>				Variable value:  </a:t>
            </a:r>
            <a:r>
              <a:rPr lang="pt-BR" dirty="0"/>
              <a:t>C:\Program Files\Java\jdk-19</a:t>
            </a:r>
          </a:p>
          <a:p>
            <a:pPr lvl="1"/>
            <a:endParaRPr lang="en-IN" dirty="0"/>
          </a:p>
          <a:p>
            <a:pPr lvl="1"/>
            <a:r>
              <a:rPr lang="en-IN" dirty="0">
                <a:solidFill>
                  <a:srgbClr val="C00000"/>
                </a:solidFill>
              </a:rPr>
              <a:t>(ii) ANDROID STUDIO</a:t>
            </a:r>
          </a:p>
          <a:p>
            <a:pPr lvl="1"/>
            <a:r>
              <a:rPr lang="en-IN" dirty="0">
                <a:solidFill>
                  <a:srgbClr val="C00000"/>
                </a:solidFill>
              </a:rPr>
              <a:t>			</a:t>
            </a:r>
            <a:r>
              <a:rPr lang="en-IN" dirty="0"/>
              <a:t>- Download: </a:t>
            </a:r>
            <a:r>
              <a:rPr lang="en-IN" dirty="0">
                <a:hlinkClick r:id="rId5"/>
              </a:rPr>
              <a:t>https://developer.android.com/studio?utm_source=android-studio</a:t>
            </a:r>
            <a:endParaRPr lang="en-IN" dirty="0"/>
          </a:p>
          <a:p>
            <a:pPr lvl="1"/>
            <a:r>
              <a:rPr lang="en-IN" dirty="0"/>
              <a:t>			- Install :  </a:t>
            </a:r>
            <a:r>
              <a:rPr lang="en-IN" dirty="0">
                <a:hlinkClick r:id="rId6"/>
              </a:rPr>
              <a:t>https://developer.android.com/studio/install</a:t>
            </a:r>
            <a:endParaRPr lang="en-IN" dirty="0"/>
          </a:p>
          <a:p>
            <a:pPr lvl="1"/>
            <a:r>
              <a:rPr lang="en-IN" dirty="0"/>
              <a:t>				</a:t>
            </a:r>
            <a:r>
              <a:rPr lang="en-IN" sz="1400" dirty="0"/>
              <a:t>Windows: </a:t>
            </a:r>
            <a:r>
              <a:rPr lang="en-IN" sz="1400" dirty="0">
                <a:hlinkClick r:id="rId7"/>
              </a:rPr>
              <a:t>https://developer.android.com/static/studio/videos/studio-install-windows.mp4</a:t>
            </a:r>
            <a:endParaRPr lang="en-IN" sz="1400" dirty="0"/>
          </a:p>
          <a:p>
            <a:pPr lvl="1"/>
            <a:r>
              <a:rPr lang="en-IN" sz="1400" dirty="0"/>
              <a:t>				Mac: </a:t>
            </a:r>
            <a:r>
              <a:rPr lang="en-IN" sz="1400" dirty="0">
                <a:hlinkClick r:id="rId8"/>
              </a:rPr>
              <a:t>https://developer.android.com/static/studio/videos/studio-install-mac.mp4</a:t>
            </a:r>
            <a:endParaRPr lang="en-IN" sz="1400" dirty="0"/>
          </a:p>
          <a:p>
            <a:pPr lvl="1"/>
            <a:r>
              <a:rPr lang="en-IN" sz="1400" dirty="0"/>
              <a:t>				Linux: </a:t>
            </a:r>
            <a:r>
              <a:rPr lang="en-IN" sz="1400" dirty="0">
                <a:hlinkClick r:id="rId9"/>
              </a:rPr>
              <a:t>https://developer.android.com/static/studio/videos/studio-install-linux.mp4</a:t>
            </a:r>
            <a:endParaRPr lang="en-IN" sz="1400" dirty="0"/>
          </a:p>
          <a:p>
            <a:pPr lvl="1"/>
            <a:endParaRPr lang="en-IN" sz="1400" dirty="0">
              <a:solidFill>
                <a:srgbClr val="C00000"/>
              </a:solidFill>
            </a:endParaRPr>
          </a:p>
          <a:p>
            <a:pPr lvl="1"/>
            <a:r>
              <a:rPr lang="en-IN" dirty="0"/>
              <a:t>			- Run Android Studio as a ADMINISTRATOR:</a:t>
            </a:r>
            <a:endParaRPr lang="en-IN" dirty="0">
              <a:solidFill>
                <a:srgbClr val="C00000"/>
              </a:solidFill>
            </a:endParaRPr>
          </a:p>
        </p:txBody>
      </p:sp>
      <p:pic>
        <p:nvPicPr>
          <p:cNvPr id="2050" name="Picture 2" descr="53 Android studio ideas | android studio, android, application android">
            <a:extLst>
              <a:ext uri="{FF2B5EF4-FFF2-40B4-BE49-F238E27FC236}">
                <a16:creationId xmlns:a16="http://schemas.microsoft.com/office/drawing/2014/main" id="{755A60BE-5D5E-AF27-CBAF-DDD2F79FA2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3669" y="3871606"/>
            <a:ext cx="1452636" cy="1089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download Java logo | Language logo, Vector logo, Java">
            <a:extLst>
              <a:ext uri="{FF2B5EF4-FFF2-40B4-BE49-F238E27FC236}">
                <a16:creationId xmlns:a16="http://schemas.microsoft.com/office/drawing/2014/main" id="{7FF8A770-4FAE-B298-05D0-4F439F98C5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5293" y="1751241"/>
            <a:ext cx="1198902" cy="119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8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E88C946A-DF50-1F9A-4EC0-A394441A5D1D}"/>
              </a:ext>
            </a:extLst>
          </p:cNvPr>
          <p:cNvPicPr>
            <a:picLocks noChangeAspect="1"/>
          </p:cNvPicPr>
          <p:nvPr/>
        </p:nvPicPr>
        <p:blipFill>
          <a:blip r:embed="rId3"/>
          <a:stretch>
            <a:fillRect/>
          </a:stretch>
        </p:blipFill>
        <p:spPr>
          <a:xfrm>
            <a:off x="995584" y="326552"/>
            <a:ext cx="3945898" cy="2910986"/>
          </a:xfrm>
          <a:prstGeom prst="rect">
            <a:avLst/>
          </a:prstGeom>
        </p:spPr>
      </p:pic>
      <p:pic>
        <p:nvPicPr>
          <p:cNvPr id="5" name="Picture 4">
            <a:extLst>
              <a:ext uri="{FF2B5EF4-FFF2-40B4-BE49-F238E27FC236}">
                <a16:creationId xmlns:a16="http://schemas.microsoft.com/office/drawing/2014/main" id="{D35DA37A-BFD1-187B-C578-54824EFF106C}"/>
              </a:ext>
            </a:extLst>
          </p:cNvPr>
          <p:cNvPicPr>
            <a:picLocks noChangeAspect="1"/>
          </p:cNvPicPr>
          <p:nvPr/>
        </p:nvPicPr>
        <p:blipFill>
          <a:blip r:embed="rId4"/>
          <a:stretch>
            <a:fillRect/>
          </a:stretch>
        </p:blipFill>
        <p:spPr>
          <a:xfrm>
            <a:off x="6407384" y="1316161"/>
            <a:ext cx="5006288" cy="4912780"/>
          </a:xfrm>
          <a:prstGeom prst="rect">
            <a:avLst/>
          </a:prstGeom>
        </p:spPr>
      </p:pic>
      <p:cxnSp>
        <p:nvCxnSpPr>
          <p:cNvPr id="9" name="Straight Arrow Connector 8">
            <a:extLst>
              <a:ext uri="{FF2B5EF4-FFF2-40B4-BE49-F238E27FC236}">
                <a16:creationId xmlns:a16="http://schemas.microsoft.com/office/drawing/2014/main" id="{8B8AD46B-A7D9-877C-129D-D2FC34C15FE4}"/>
              </a:ext>
            </a:extLst>
          </p:cNvPr>
          <p:cNvCxnSpPr>
            <a:cxnSpLocks/>
          </p:cNvCxnSpPr>
          <p:nvPr/>
        </p:nvCxnSpPr>
        <p:spPr>
          <a:xfrm>
            <a:off x="5292000" y="2629989"/>
            <a:ext cx="828000" cy="0"/>
          </a:xfrm>
          <a:prstGeom prst="straightConnector1">
            <a:avLst/>
          </a:prstGeom>
          <a:ln w="57150">
            <a:solidFill>
              <a:schemeClr val="accent1"/>
            </a:solidFill>
            <a:tailEnd type="triangle"/>
          </a:ln>
          <a:effectLst>
            <a:softEdge rad="0"/>
          </a:effectLst>
          <a:scene3d>
            <a:camera prst="perspectiveLeft"/>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97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9" name="Picture 8">
            <a:extLst>
              <a:ext uri="{FF2B5EF4-FFF2-40B4-BE49-F238E27FC236}">
                <a16:creationId xmlns:a16="http://schemas.microsoft.com/office/drawing/2014/main" id="{67562579-C685-EF7B-6BEC-5CED1E180A3D}"/>
              </a:ext>
            </a:extLst>
          </p:cNvPr>
          <p:cNvPicPr>
            <a:picLocks noChangeAspect="1"/>
          </p:cNvPicPr>
          <p:nvPr/>
        </p:nvPicPr>
        <p:blipFill>
          <a:blip r:embed="rId3"/>
          <a:stretch>
            <a:fillRect/>
          </a:stretch>
        </p:blipFill>
        <p:spPr>
          <a:xfrm>
            <a:off x="58129" y="0"/>
            <a:ext cx="6194274" cy="4546536"/>
          </a:xfrm>
          <a:prstGeom prst="rect">
            <a:avLst/>
          </a:prstGeom>
        </p:spPr>
      </p:pic>
      <p:pic>
        <p:nvPicPr>
          <p:cNvPr id="1026" name="Picture 2">
            <a:extLst>
              <a:ext uri="{FF2B5EF4-FFF2-40B4-BE49-F238E27FC236}">
                <a16:creationId xmlns:a16="http://schemas.microsoft.com/office/drawing/2014/main" id="{38E35E09-CE9A-5C69-FB45-8E76A558D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213" y="2731164"/>
            <a:ext cx="5885476" cy="4082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89CA9D-BBF9-E4A4-71F7-8C5779F7963A}"/>
              </a:ext>
            </a:extLst>
          </p:cNvPr>
          <p:cNvSpPr txBox="1"/>
          <p:nvPr/>
        </p:nvSpPr>
        <p:spPr>
          <a:xfrm>
            <a:off x="6682866" y="2171510"/>
            <a:ext cx="5509134" cy="600164"/>
          </a:xfrm>
          <a:prstGeom prst="rect">
            <a:avLst/>
          </a:prstGeom>
          <a:noFill/>
        </p:spPr>
        <p:txBody>
          <a:bodyPr wrap="square">
            <a:spAutoFit/>
          </a:bodyPr>
          <a:lstStyle/>
          <a:p>
            <a:pPr algn="l" fontAlgn="base"/>
            <a:r>
              <a:rPr lang="en-US" sz="1100" b="0" i="0" dirty="0">
                <a:solidFill>
                  <a:srgbClr val="232629"/>
                </a:solidFill>
                <a:effectLst/>
                <a:latin typeface="Times New Roman" panose="02020603050405020304" pitchFamily="18" charset="0"/>
                <a:cs typeface="Times New Roman" panose="02020603050405020304" pitchFamily="18" charset="0"/>
              </a:rPr>
              <a:t>In </a:t>
            </a:r>
            <a:r>
              <a:rPr lang="en-US" sz="1100" b="0" i="1" dirty="0">
                <a:solidFill>
                  <a:srgbClr val="232629"/>
                </a:solidFill>
                <a:effectLst/>
                <a:latin typeface="Times New Roman" panose="02020603050405020304" pitchFamily="18" charset="0"/>
                <a:cs typeface="Times New Roman" panose="02020603050405020304" pitchFamily="18" charset="0"/>
              </a:rPr>
              <a:t>Android Studio</a:t>
            </a:r>
            <a:r>
              <a:rPr lang="en-US" sz="1100" b="0" i="0" dirty="0">
                <a:solidFill>
                  <a:srgbClr val="232629"/>
                </a:solidFill>
                <a:effectLst/>
                <a:latin typeface="Times New Roman" panose="02020603050405020304" pitchFamily="18" charset="0"/>
                <a:cs typeface="Times New Roman" panose="02020603050405020304" pitchFamily="18" charset="0"/>
              </a:rPr>
              <a:t> go to </a:t>
            </a:r>
            <a:r>
              <a:rPr lang="en-US" sz="1100" b="1" i="0" dirty="0">
                <a:solidFill>
                  <a:srgbClr val="232629"/>
                </a:solidFill>
                <a:effectLst/>
                <a:latin typeface="Times New Roman" panose="02020603050405020304" pitchFamily="18" charset="0"/>
                <a:cs typeface="Times New Roman" panose="02020603050405020304" pitchFamily="18" charset="0"/>
              </a:rPr>
              <a:t>Tools -&gt; SDK Manager</a:t>
            </a:r>
            <a:r>
              <a:rPr lang="en-US" sz="1100" b="0" i="0" dirty="0">
                <a:solidFill>
                  <a:srgbClr val="232629"/>
                </a:solidFill>
                <a:effectLst/>
                <a:latin typeface="Times New Roman" panose="02020603050405020304" pitchFamily="18" charset="0"/>
                <a:cs typeface="Times New Roman" panose="02020603050405020304" pitchFamily="18" charset="0"/>
              </a:rPr>
              <a:t>.</a:t>
            </a:r>
          </a:p>
          <a:p>
            <a:pPr algn="l" fontAlgn="base"/>
            <a:r>
              <a:rPr lang="en-US" sz="1100" b="0" i="0" dirty="0">
                <a:solidFill>
                  <a:srgbClr val="232629"/>
                </a:solidFill>
                <a:effectLst/>
                <a:latin typeface="Times New Roman" panose="02020603050405020304" pitchFamily="18" charset="0"/>
                <a:cs typeface="Times New Roman" panose="02020603050405020304" pitchFamily="18" charset="0"/>
              </a:rPr>
              <a:t>Go to </a:t>
            </a:r>
            <a:r>
              <a:rPr lang="en-US" sz="1100" b="1" i="0" dirty="0">
                <a:solidFill>
                  <a:srgbClr val="232629"/>
                </a:solidFill>
                <a:effectLst/>
                <a:latin typeface="Times New Roman" panose="02020603050405020304" pitchFamily="18" charset="0"/>
                <a:cs typeface="Times New Roman" panose="02020603050405020304" pitchFamily="18" charset="0"/>
              </a:rPr>
              <a:t>SDK Tools</a:t>
            </a:r>
            <a:r>
              <a:rPr lang="en-US" sz="1100" b="0" i="0" dirty="0">
                <a:solidFill>
                  <a:srgbClr val="232629"/>
                </a:solidFill>
                <a:effectLst/>
                <a:latin typeface="Times New Roman" panose="02020603050405020304" pitchFamily="18" charset="0"/>
                <a:cs typeface="Times New Roman" panose="02020603050405020304" pitchFamily="18" charset="0"/>
              </a:rPr>
              <a:t> tab.</a:t>
            </a:r>
          </a:p>
          <a:p>
            <a:pPr algn="l" fontAlgn="base"/>
            <a:r>
              <a:rPr lang="en-US" sz="1100" b="0" i="0" dirty="0">
                <a:solidFill>
                  <a:srgbClr val="232629"/>
                </a:solidFill>
                <a:effectLst/>
                <a:latin typeface="Times New Roman" panose="02020603050405020304" pitchFamily="18" charset="0"/>
                <a:cs typeface="Times New Roman" panose="02020603050405020304" pitchFamily="18" charset="0"/>
              </a:rPr>
              <a:t>Select the </a:t>
            </a:r>
            <a:r>
              <a:rPr lang="en-US" sz="1100" b="1" i="0" dirty="0">
                <a:solidFill>
                  <a:srgbClr val="232629"/>
                </a:solidFill>
                <a:effectLst/>
                <a:latin typeface="Times New Roman" panose="02020603050405020304" pitchFamily="18" charset="0"/>
                <a:cs typeface="Times New Roman" panose="02020603050405020304" pitchFamily="18" charset="0"/>
              </a:rPr>
              <a:t>Android SDK Command-line Tools (latest)</a:t>
            </a:r>
            <a:r>
              <a:rPr lang="en-US" sz="1100" b="0" i="0" dirty="0">
                <a:solidFill>
                  <a:srgbClr val="232629"/>
                </a:solidFill>
                <a:effectLst/>
                <a:latin typeface="Times New Roman" panose="02020603050405020304" pitchFamily="18" charset="0"/>
                <a:cs typeface="Times New Roman" panose="02020603050405020304" pitchFamily="18" charset="0"/>
              </a:rPr>
              <a:t> and download by pressing </a:t>
            </a:r>
            <a:r>
              <a:rPr lang="en-US" sz="1100" b="1" i="0" dirty="0">
                <a:solidFill>
                  <a:srgbClr val="232629"/>
                </a:solidFill>
                <a:effectLst/>
                <a:latin typeface="Times New Roman" panose="02020603050405020304" pitchFamily="18" charset="0"/>
                <a:cs typeface="Times New Roman" panose="02020603050405020304" pitchFamily="18" charset="0"/>
              </a:rPr>
              <a:t>Apply</a:t>
            </a:r>
            <a:r>
              <a:rPr lang="en-US" sz="1100" b="0" i="0" dirty="0">
                <a:solidFill>
                  <a:srgbClr val="232629"/>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773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DBEB7D43-0192-455F-6056-42962546B070}"/>
              </a:ext>
            </a:extLst>
          </p:cNvPr>
          <p:cNvSpPr txBox="1"/>
          <p:nvPr/>
        </p:nvSpPr>
        <p:spPr>
          <a:xfrm>
            <a:off x="400594" y="170214"/>
            <a:ext cx="6096000" cy="374077"/>
          </a:xfrm>
          <a:prstGeom prst="rect">
            <a:avLst/>
          </a:prstGeom>
          <a:noFill/>
        </p:spPr>
        <p:txBody>
          <a:bodyPr wrap="square">
            <a:spAutoFit/>
          </a:bodyPr>
          <a:lstStyle/>
          <a:p>
            <a:pPr lvl="0">
              <a:lnSpc>
                <a:spcPct val="107000"/>
              </a:lnSpc>
              <a:spcAft>
                <a:spcPts val="800"/>
              </a:spcAft>
              <a:buSzPts val="1000"/>
              <a:tabLst>
                <a:tab pos="457200" algn="l"/>
              </a:tabLs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Practice#1: </a:t>
            </a:r>
            <a:r>
              <a:rPr lang="en-IN" sz="1800" b="1" dirty="0">
                <a:solidFill>
                  <a:srgbClr val="1306BA"/>
                </a:solidFill>
                <a:effectLst/>
                <a:latin typeface="Times New Roman" panose="02020603050405020304" pitchFamily="18" charset="0"/>
                <a:ea typeface="Times New Roman" panose="02020603050405020304" pitchFamily="18" charset="0"/>
                <a:cs typeface="Times New Roman" panose="02020603050405020304" pitchFamily="18" charset="0"/>
              </a:rPr>
              <a:t>Create one “Hello World” Project </a:t>
            </a:r>
            <a:endParaRPr lang="en-IN" sz="1600" b="1" dirty="0">
              <a:solidFill>
                <a:srgbClr val="1306B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B8E27B0-9944-711F-B49E-05F8A14D9FD9}"/>
              </a:ext>
            </a:extLst>
          </p:cNvPr>
          <p:cNvSpPr txBox="1"/>
          <p:nvPr/>
        </p:nvSpPr>
        <p:spPr>
          <a:xfrm>
            <a:off x="620437" y="544291"/>
            <a:ext cx="11248895" cy="707886"/>
          </a:xfrm>
          <a:prstGeom prst="rect">
            <a:avLst/>
          </a:prstGeom>
          <a:noFill/>
        </p:spPr>
        <p:txBody>
          <a:bodyPr wrap="square" rtlCol="0">
            <a:spAutoFit/>
          </a:bodyPr>
          <a:lstStyle/>
          <a:p>
            <a:r>
              <a:rPr lang="en-US" sz="2000" b="0" i="0" dirty="0">
                <a:effectLst/>
                <a:latin typeface="Times New Roman" panose="02020603050405020304" pitchFamily="18" charset="0"/>
                <a:cs typeface="Times New Roman" panose="02020603050405020304" pitchFamily="18" charset="0"/>
              </a:rPr>
              <a:t>This simple app displays the string "Hello World" on the screen of an </a:t>
            </a:r>
            <a:r>
              <a:rPr lang="en-US" sz="2000" b="1" i="0" dirty="0">
                <a:effectLst/>
                <a:latin typeface="Times New Roman" panose="02020603050405020304" pitchFamily="18" charset="0"/>
                <a:cs typeface="Times New Roman" panose="02020603050405020304" pitchFamily="18" charset="0"/>
              </a:rPr>
              <a:t>Android virtual or physical device</a:t>
            </a:r>
            <a:r>
              <a:rPr lang="en-US" sz="2000" b="0" i="0" dirty="0">
                <a:effectLst/>
                <a:latin typeface="Times New Roman" panose="02020603050405020304" pitchFamily="18" charset="0"/>
                <a:cs typeface="Times New Roman" panose="02020603050405020304" pitchFamily="18" charset="0"/>
              </a:rPr>
              <a:t>. Here's what the finished app will look like:</a:t>
            </a:r>
          </a:p>
        </p:txBody>
      </p:sp>
      <p:pic>
        <p:nvPicPr>
          <p:cNvPr id="1026" name="Picture 2">
            <a:extLst>
              <a:ext uri="{FF2B5EF4-FFF2-40B4-BE49-F238E27FC236}">
                <a16:creationId xmlns:a16="http://schemas.microsoft.com/office/drawing/2014/main" id="{93F79E34-82A2-62DC-844C-97063D286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497" y="1481550"/>
            <a:ext cx="2699852" cy="479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9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4" name="TextBox 3">
            <a:extLst>
              <a:ext uri="{FF2B5EF4-FFF2-40B4-BE49-F238E27FC236}">
                <a16:creationId xmlns:a16="http://schemas.microsoft.com/office/drawing/2014/main" id="{FB8E27B0-9944-711F-B49E-05F8A14D9FD9}"/>
              </a:ext>
            </a:extLst>
          </p:cNvPr>
          <p:cNvSpPr txBox="1"/>
          <p:nvPr/>
        </p:nvSpPr>
        <p:spPr>
          <a:xfrm>
            <a:off x="387067" y="311019"/>
            <a:ext cx="11248895" cy="224676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Procedure:</a:t>
            </a:r>
          </a:p>
          <a:p>
            <a:pPr marL="714375" indent="-357188">
              <a:buFontTx/>
              <a:buChar char="-"/>
            </a:pPr>
            <a:r>
              <a:rPr lang="en-US" sz="2000" dirty="0">
                <a:latin typeface="Times New Roman" panose="02020603050405020304" pitchFamily="18" charset="0"/>
                <a:cs typeface="Times New Roman" panose="02020603050405020304" pitchFamily="18" charset="0"/>
              </a:rPr>
              <a:t>Creating a new project</a:t>
            </a:r>
          </a:p>
          <a:p>
            <a:pPr marL="714375" indent="-357188">
              <a:buFontTx/>
              <a:buChar char="-"/>
            </a:pPr>
            <a:r>
              <a:rPr lang="en-US" sz="2000" dirty="0">
                <a:latin typeface="Times New Roman" panose="02020603050405020304" pitchFamily="18" charset="0"/>
                <a:cs typeface="Times New Roman" panose="02020603050405020304" pitchFamily="18" charset="0"/>
              </a:rPr>
              <a:t>Device Targets, SDK, and Android Version</a:t>
            </a:r>
          </a:p>
          <a:p>
            <a:pPr marL="714375" indent="-357188">
              <a:buFontTx/>
              <a:buChar char="-"/>
            </a:pPr>
            <a:r>
              <a:rPr lang="en-US" sz="2000" dirty="0">
                <a:latin typeface="Times New Roman" panose="02020603050405020304" pitchFamily="18" charset="0"/>
                <a:cs typeface="Times New Roman" panose="02020603050405020304" pitchFamily="18" charset="0"/>
              </a:rPr>
              <a:t>Exploring the code and running the app</a:t>
            </a:r>
          </a:p>
          <a:p>
            <a:pPr marL="714375" indent="-357188">
              <a:buFontTx/>
              <a:buChar char="-"/>
            </a:pPr>
            <a:r>
              <a:rPr lang="en-US" sz="2000" dirty="0">
                <a:latin typeface="Times New Roman" panose="02020603050405020304" pitchFamily="18" charset="0"/>
                <a:cs typeface="Times New Roman" panose="02020603050405020304" pitchFamily="18" charset="0"/>
              </a:rPr>
              <a:t>Device selection</a:t>
            </a:r>
          </a:p>
          <a:p>
            <a:pPr marL="714375" indent="-357188">
              <a:buFontTx/>
              <a:buChar char="-"/>
            </a:pPr>
            <a:r>
              <a:rPr lang="en-US" sz="2000" dirty="0">
                <a:latin typeface="Times New Roman" panose="02020603050405020304" pitchFamily="18" charset="0"/>
                <a:cs typeface="Times New Roman" panose="02020603050405020304" pitchFamily="18" charset="0"/>
              </a:rPr>
              <a:t>Setting up the virtual device</a:t>
            </a:r>
          </a:p>
          <a:p>
            <a:pPr marL="714375" indent="-357188">
              <a:buFontTx/>
              <a:buChar char="-"/>
            </a:pPr>
            <a:r>
              <a:rPr lang="en-US" sz="2000" dirty="0">
                <a:latin typeface="Times New Roman" panose="02020603050405020304" pitchFamily="18" charset="0"/>
                <a:cs typeface="Times New Roman" panose="02020603050405020304" pitchFamily="18" charset="0"/>
              </a:rPr>
              <a:t>Launching the “Hello World” app.</a:t>
            </a:r>
          </a:p>
        </p:txBody>
      </p:sp>
    </p:spTree>
    <p:extLst>
      <p:ext uri="{BB962C8B-B14F-4D97-AF65-F5344CB8AC3E}">
        <p14:creationId xmlns:p14="http://schemas.microsoft.com/office/powerpoint/2010/main" val="40123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36B4E023-03A8-DEA4-102E-0EC618DDC374}"/>
              </a:ext>
            </a:extLst>
          </p:cNvPr>
          <p:cNvPicPr>
            <a:picLocks noChangeAspect="1"/>
          </p:cNvPicPr>
          <p:nvPr/>
        </p:nvPicPr>
        <p:blipFill>
          <a:blip r:embed="rId3"/>
          <a:stretch>
            <a:fillRect/>
          </a:stretch>
        </p:blipFill>
        <p:spPr>
          <a:xfrm>
            <a:off x="350929" y="127635"/>
            <a:ext cx="5484068" cy="3512548"/>
          </a:xfrm>
          <a:prstGeom prst="rect">
            <a:avLst/>
          </a:prstGeom>
        </p:spPr>
      </p:pic>
      <p:pic>
        <p:nvPicPr>
          <p:cNvPr id="5" name="Picture 4">
            <a:extLst>
              <a:ext uri="{FF2B5EF4-FFF2-40B4-BE49-F238E27FC236}">
                <a16:creationId xmlns:a16="http://schemas.microsoft.com/office/drawing/2014/main" id="{23FD24EE-2272-8118-6821-57C982A72709}"/>
              </a:ext>
            </a:extLst>
          </p:cNvPr>
          <p:cNvPicPr>
            <a:picLocks noChangeAspect="1"/>
          </p:cNvPicPr>
          <p:nvPr/>
        </p:nvPicPr>
        <p:blipFill>
          <a:blip r:embed="rId4"/>
          <a:stretch>
            <a:fillRect/>
          </a:stretch>
        </p:blipFill>
        <p:spPr>
          <a:xfrm>
            <a:off x="579427" y="3640183"/>
            <a:ext cx="4558629" cy="3107193"/>
          </a:xfrm>
          <a:prstGeom prst="rect">
            <a:avLst/>
          </a:prstGeom>
        </p:spPr>
      </p:pic>
    </p:spTree>
    <p:extLst>
      <p:ext uri="{BB962C8B-B14F-4D97-AF65-F5344CB8AC3E}">
        <p14:creationId xmlns:p14="http://schemas.microsoft.com/office/powerpoint/2010/main" val="130239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EAE607D7-6D78-927D-AA85-6A52ECA710D4}"/>
              </a:ext>
            </a:extLst>
          </p:cNvPr>
          <p:cNvPicPr>
            <a:picLocks noChangeAspect="1"/>
          </p:cNvPicPr>
          <p:nvPr/>
        </p:nvPicPr>
        <p:blipFill>
          <a:blip r:embed="rId3"/>
          <a:stretch>
            <a:fillRect/>
          </a:stretch>
        </p:blipFill>
        <p:spPr>
          <a:xfrm>
            <a:off x="477133" y="269421"/>
            <a:ext cx="9710695" cy="5697419"/>
          </a:xfrm>
          <a:prstGeom prst="rect">
            <a:avLst/>
          </a:prstGeom>
        </p:spPr>
      </p:pic>
    </p:spTree>
    <p:extLst>
      <p:ext uri="{BB962C8B-B14F-4D97-AF65-F5344CB8AC3E}">
        <p14:creationId xmlns:p14="http://schemas.microsoft.com/office/powerpoint/2010/main" val="58737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93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6DD106A3-C035-B3F8-4401-63AC42836748}"/>
              </a:ext>
            </a:extLst>
          </p:cNvPr>
          <p:cNvPicPr>
            <a:picLocks noChangeAspect="1"/>
          </p:cNvPicPr>
          <p:nvPr/>
        </p:nvPicPr>
        <p:blipFill>
          <a:blip r:embed="rId3"/>
          <a:stretch>
            <a:fillRect/>
          </a:stretch>
        </p:blipFill>
        <p:spPr>
          <a:xfrm>
            <a:off x="396239" y="219347"/>
            <a:ext cx="9061441" cy="2139507"/>
          </a:xfrm>
          <a:prstGeom prst="rect">
            <a:avLst/>
          </a:prstGeom>
        </p:spPr>
      </p:pic>
      <p:sp>
        <p:nvSpPr>
          <p:cNvPr id="5" name="TextBox 4">
            <a:extLst>
              <a:ext uri="{FF2B5EF4-FFF2-40B4-BE49-F238E27FC236}">
                <a16:creationId xmlns:a16="http://schemas.microsoft.com/office/drawing/2014/main" id="{2239355F-590C-26DF-F0BD-F4F7D5F73E13}"/>
              </a:ext>
            </a:extLst>
          </p:cNvPr>
          <p:cNvSpPr txBox="1"/>
          <p:nvPr/>
        </p:nvSpPr>
        <p:spPr>
          <a:xfrm>
            <a:off x="313507" y="3059384"/>
            <a:ext cx="11495315" cy="1569660"/>
          </a:xfrm>
          <a:prstGeom prst="rect">
            <a:avLst/>
          </a:prstGeom>
          <a:noFill/>
        </p:spPr>
        <p:txBody>
          <a:bodyPr wrap="square">
            <a:spAutoFit/>
          </a:bodyPr>
          <a:lstStyle/>
          <a:p>
            <a:pPr marL="285750" indent="-285750">
              <a:buFontTx/>
              <a:buChar char="-"/>
            </a:pPr>
            <a:r>
              <a:rPr lang="en-US" sz="1600" b="0" i="0" dirty="0">
                <a:solidFill>
                  <a:srgbClr val="202124"/>
                </a:solidFill>
                <a:effectLst/>
                <a:latin typeface="Calibri" panose="020F0502020204030204" pitchFamily="34" charset="0"/>
                <a:cs typeface="Calibri" panose="020F0502020204030204" pitchFamily="34" charset="0"/>
              </a:rPr>
              <a:t>The Android SDK is </a:t>
            </a:r>
            <a:r>
              <a:rPr lang="en-US" sz="1600" b="1" i="0" dirty="0">
                <a:solidFill>
                  <a:srgbClr val="202124"/>
                </a:solidFill>
                <a:effectLst/>
                <a:latin typeface="Calibri" panose="020F0502020204030204" pitchFamily="34" charset="0"/>
                <a:cs typeface="Calibri" panose="020F0502020204030204" pitchFamily="34" charset="0"/>
              </a:rPr>
              <a:t>a software development kit that includes a comprehensive set of development tools</a:t>
            </a:r>
            <a:r>
              <a:rPr lang="en-US" sz="1600" b="0" i="0" dirty="0">
                <a:solidFill>
                  <a:srgbClr val="202124"/>
                </a:solidFill>
                <a:effectLst/>
                <a:latin typeface="Calibri" panose="020F0502020204030204" pitchFamily="34" charset="0"/>
                <a:cs typeface="Calibri" panose="020F0502020204030204" pitchFamily="34" charset="0"/>
              </a:rPr>
              <a:t>. These include a debugger, libraries, a handset emulator based on QEMU, documentation, sample code, and tutorials.</a:t>
            </a:r>
          </a:p>
          <a:p>
            <a:pPr marL="285750" indent="-285750">
              <a:buFontTx/>
              <a:buChar char="-"/>
            </a:pPr>
            <a:endParaRPr lang="en-US" sz="1600" dirty="0">
              <a:solidFill>
                <a:srgbClr val="202124"/>
              </a:solidFill>
              <a:latin typeface="Calibri" panose="020F0502020204030204" pitchFamily="34" charset="0"/>
              <a:cs typeface="Calibri" panose="020F0502020204030204" pitchFamily="34" charset="0"/>
            </a:endParaRPr>
          </a:p>
          <a:p>
            <a:pPr marL="285750" indent="-285750">
              <a:buFontTx/>
              <a:buChar char="-"/>
            </a:pPr>
            <a:r>
              <a:rPr lang="en-US" sz="1600" b="0" i="0" dirty="0">
                <a:solidFill>
                  <a:srgbClr val="202124"/>
                </a:solidFill>
                <a:effectLst/>
                <a:latin typeface="Calibri" panose="020F0502020204030204" pitchFamily="34" charset="0"/>
                <a:cs typeface="Calibri" panose="020F0502020204030204" pitchFamily="34" charset="0"/>
              </a:rPr>
              <a:t>Android Studio uses Gradle, </a:t>
            </a:r>
            <a:r>
              <a:rPr lang="en-US" sz="1600" b="1" i="0" dirty="0">
                <a:solidFill>
                  <a:srgbClr val="202124"/>
                </a:solidFill>
                <a:effectLst/>
                <a:latin typeface="Calibri" panose="020F0502020204030204" pitchFamily="34" charset="0"/>
                <a:cs typeface="Calibri" panose="020F0502020204030204" pitchFamily="34" charset="0"/>
              </a:rPr>
              <a:t>an advanced build toolkit</a:t>
            </a:r>
            <a:r>
              <a:rPr lang="en-US" sz="1600" b="0" i="0" dirty="0">
                <a:solidFill>
                  <a:srgbClr val="202124"/>
                </a:solidFill>
                <a:effectLst/>
                <a:latin typeface="Calibri" panose="020F0502020204030204" pitchFamily="34" charset="0"/>
                <a:cs typeface="Calibri" panose="020F0502020204030204" pitchFamily="34" charset="0"/>
              </a:rPr>
              <a:t>, to automate and manage the build process while letting you define flexible, custom build configurations. Each build configuration can define its own set of code and resources while reusing the parts common to all versions of your app.</a:t>
            </a:r>
            <a:endParaRPr lang="en-IN"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6405A023-F4C7-84AD-1FC1-5AD77EC4624A}"/>
              </a:ext>
            </a:extLst>
          </p:cNvPr>
          <p:cNvPicPr>
            <a:picLocks noChangeAspect="1"/>
          </p:cNvPicPr>
          <p:nvPr/>
        </p:nvPicPr>
        <p:blipFill>
          <a:blip r:embed="rId3"/>
          <a:stretch>
            <a:fillRect/>
          </a:stretch>
        </p:blipFill>
        <p:spPr>
          <a:xfrm>
            <a:off x="501758" y="103102"/>
            <a:ext cx="6266425" cy="6629486"/>
          </a:xfrm>
          <a:prstGeom prst="rect">
            <a:avLst/>
          </a:prstGeom>
        </p:spPr>
      </p:pic>
    </p:spTree>
    <p:extLst>
      <p:ext uri="{BB962C8B-B14F-4D97-AF65-F5344CB8AC3E}">
        <p14:creationId xmlns:p14="http://schemas.microsoft.com/office/powerpoint/2010/main" val="70077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247D1D2C-48D9-5B9A-6BCC-5FDE78763071}"/>
              </a:ext>
            </a:extLst>
          </p:cNvPr>
          <p:cNvPicPr>
            <a:picLocks noChangeAspect="1"/>
          </p:cNvPicPr>
          <p:nvPr/>
        </p:nvPicPr>
        <p:blipFill>
          <a:blip r:embed="rId3"/>
          <a:stretch>
            <a:fillRect/>
          </a:stretch>
        </p:blipFill>
        <p:spPr>
          <a:xfrm>
            <a:off x="107992" y="81818"/>
            <a:ext cx="5813587" cy="6665652"/>
          </a:xfrm>
          <a:prstGeom prst="rect">
            <a:avLst/>
          </a:prstGeom>
          <a:ln>
            <a:solidFill>
              <a:schemeClr val="tx1"/>
            </a:solidFill>
          </a:ln>
        </p:spPr>
      </p:pic>
      <p:pic>
        <p:nvPicPr>
          <p:cNvPr id="5" name="Picture 4">
            <a:extLst>
              <a:ext uri="{FF2B5EF4-FFF2-40B4-BE49-F238E27FC236}">
                <a16:creationId xmlns:a16="http://schemas.microsoft.com/office/drawing/2014/main" id="{CAEF2791-19CB-7453-A970-54897ED8B12A}"/>
              </a:ext>
            </a:extLst>
          </p:cNvPr>
          <p:cNvPicPr>
            <a:picLocks noChangeAspect="1"/>
          </p:cNvPicPr>
          <p:nvPr/>
        </p:nvPicPr>
        <p:blipFill>
          <a:blip r:embed="rId4"/>
          <a:stretch>
            <a:fillRect/>
          </a:stretch>
        </p:blipFill>
        <p:spPr>
          <a:xfrm>
            <a:off x="6090409" y="2197686"/>
            <a:ext cx="5963717" cy="1231314"/>
          </a:xfrm>
          <a:prstGeom prst="rect">
            <a:avLst/>
          </a:prstGeom>
        </p:spPr>
      </p:pic>
    </p:spTree>
    <p:extLst>
      <p:ext uri="{BB962C8B-B14F-4D97-AF65-F5344CB8AC3E}">
        <p14:creationId xmlns:p14="http://schemas.microsoft.com/office/powerpoint/2010/main" val="29251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8E395697-1EC6-427A-0895-90DED18664E9}"/>
              </a:ext>
            </a:extLst>
          </p:cNvPr>
          <p:cNvPicPr>
            <a:picLocks noChangeAspect="1"/>
          </p:cNvPicPr>
          <p:nvPr/>
        </p:nvPicPr>
        <p:blipFill>
          <a:blip r:embed="rId3"/>
          <a:stretch>
            <a:fillRect/>
          </a:stretch>
        </p:blipFill>
        <p:spPr>
          <a:xfrm>
            <a:off x="184046" y="127634"/>
            <a:ext cx="8091862" cy="6551840"/>
          </a:xfrm>
          <a:prstGeom prst="rect">
            <a:avLst/>
          </a:prstGeom>
        </p:spPr>
      </p:pic>
    </p:spTree>
    <p:extLst>
      <p:ext uri="{BB962C8B-B14F-4D97-AF65-F5344CB8AC3E}">
        <p14:creationId xmlns:p14="http://schemas.microsoft.com/office/powerpoint/2010/main" val="21500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1026" name="Picture 2">
            <a:extLst>
              <a:ext uri="{FF2B5EF4-FFF2-40B4-BE49-F238E27FC236}">
                <a16:creationId xmlns:a16="http://schemas.microsoft.com/office/drawing/2014/main" id="{40FF2F54-E3D8-6477-ACA0-C1293631B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15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B3C12715-5BD4-772F-2E54-922CC40EBA17}"/>
              </a:ext>
            </a:extLst>
          </p:cNvPr>
          <p:cNvSpPr txBox="1"/>
          <p:nvPr/>
        </p:nvSpPr>
        <p:spPr>
          <a:xfrm>
            <a:off x="304799" y="193992"/>
            <a:ext cx="11416937" cy="1077218"/>
          </a:xfrm>
          <a:prstGeom prst="rect">
            <a:avLst/>
          </a:prstGeom>
          <a:noFill/>
        </p:spPr>
        <p:txBody>
          <a:bodyPr wrap="square">
            <a:spAutoFit/>
          </a:bodyPr>
          <a:lstStyle/>
          <a:p>
            <a:pPr algn="just"/>
            <a:r>
              <a:rPr lang="en-US" sz="2000" b="1" i="0" dirty="0">
                <a:solidFill>
                  <a:srgbClr val="610B38"/>
                </a:solidFill>
                <a:effectLst/>
                <a:latin typeface="erdana"/>
              </a:rPr>
              <a:t>Internal Details of Hello Android Example</a:t>
            </a:r>
          </a:p>
          <a:p>
            <a:pPr algn="just"/>
            <a:endParaRPr lang="en-US" sz="800" b="0" i="0" dirty="0">
              <a:solidFill>
                <a:srgbClr val="333333"/>
              </a:solidFill>
              <a:effectLst/>
              <a:latin typeface="inter-regular"/>
            </a:endParaRPr>
          </a:p>
          <a:p>
            <a:pPr algn="just"/>
            <a:r>
              <a:rPr lang="en-US" b="0" i="0" dirty="0">
                <a:solidFill>
                  <a:srgbClr val="333333"/>
                </a:solidFill>
                <a:effectLst/>
                <a:latin typeface="inter-regular"/>
              </a:rPr>
              <a:t>Android application contains different components such as java source code, string resources, images, manifest file, </a:t>
            </a:r>
            <a:r>
              <a:rPr lang="en-US" b="0" i="0" dirty="0" err="1">
                <a:solidFill>
                  <a:srgbClr val="333333"/>
                </a:solidFill>
                <a:effectLst/>
                <a:latin typeface="inter-regular"/>
              </a:rPr>
              <a:t>apk</a:t>
            </a:r>
            <a:r>
              <a:rPr lang="en-US" b="0" i="0" dirty="0">
                <a:solidFill>
                  <a:srgbClr val="333333"/>
                </a:solidFill>
                <a:effectLst/>
                <a:latin typeface="inter-regular"/>
              </a:rPr>
              <a:t> file etc. Let's understand the project structure of android application.</a:t>
            </a:r>
          </a:p>
        </p:txBody>
      </p:sp>
      <p:pic>
        <p:nvPicPr>
          <p:cNvPr id="2" name="Picture 2" descr="Project Structure of Hello Android example">
            <a:extLst>
              <a:ext uri="{FF2B5EF4-FFF2-40B4-BE49-F238E27FC236}">
                <a16:creationId xmlns:a16="http://schemas.microsoft.com/office/drawing/2014/main" id="{5F7B9AB0-E06C-F5B2-9980-786C873C2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388" y="1383384"/>
            <a:ext cx="611505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3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DB67CF3D-D94F-4A18-5BC7-82E404757984}"/>
              </a:ext>
            </a:extLst>
          </p:cNvPr>
          <p:cNvSpPr txBox="1"/>
          <p:nvPr/>
        </p:nvSpPr>
        <p:spPr>
          <a:xfrm>
            <a:off x="226423" y="127634"/>
            <a:ext cx="10805006" cy="1754326"/>
          </a:xfrm>
          <a:prstGeom prst="rect">
            <a:avLst/>
          </a:prstGeom>
          <a:noFill/>
        </p:spPr>
        <p:txBody>
          <a:bodyPr wrap="square">
            <a:spAutoFit/>
          </a:bodyPr>
          <a:lstStyle/>
          <a:p>
            <a:pPr marL="285750" indent="-285750">
              <a:buFontTx/>
              <a:buChar char="-"/>
            </a:pPr>
            <a:r>
              <a:rPr lang="en-US" b="1" i="0" dirty="0">
                <a:solidFill>
                  <a:srgbClr val="333333"/>
                </a:solidFill>
                <a:effectLst/>
                <a:latin typeface="inter-bold"/>
              </a:rPr>
              <a:t>Activity</a:t>
            </a:r>
            <a:r>
              <a:rPr lang="en-US" b="0" i="0" dirty="0">
                <a:solidFill>
                  <a:srgbClr val="333333"/>
                </a:solidFill>
                <a:effectLst/>
                <a:latin typeface="inter-regular"/>
              </a:rPr>
              <a:t> is a java class that creates and default window on the screen where we can place different components such as Button, </a:t>
            </a:r>
            <a:r>
              <a:rPr lang="en-US" b="0" i="0" dirty="0" err="1">
                <a:solidFill>
                  <a:srgbClr val="333333"/>
                </a:solidFill>
                <a:effectLst/>
                <a:latin typeface="inter-regular"/>
              </a:rPr>
              <a:t>EditText</a:t>
            </a:r>
            <a:r>
              <a:rPr lang="en-US" b="0" i="0" dirty="0">
                <a:solidFill>
                  <a:srgbClr val="333333"/>
                </a:solidFill>
                <a:effectLst/>
                <a:latin typeface="inter-regular"/>
              </a:rPr>
              <a:t>, </a:t>
            </a:r>
            <a:r>
              <a:rPr lang="en-US" b="0" i="0" dirty="0" err="1">
                <a:solidFill>
                  <a:srgbClr val="333333"/>
                </a:solidFill>
                <a:effectLst/>
                <a:latin typeface="inter-regular"/>
              </a:rPr>
              <a:t>TextView</a:t>
            </a:r>
            <a:r>
              <a:rPr lang="en-US" b="0" i="0" dirty="0">
                <a:solidFill>
                  <a:srgbClr val="333333"/>
                </a:solidFill>
                <a:effectLst/>
                <a:latin typeface="inter-regular"/>
              </a:rPr>
              <a:t>, Spinner etc. It provides life cycle methods for activity such as </a:t>
            </a:r>
            <a:r>
              <a:rPr lang="en-US" b="0" i="0" dirty="0" err="1">
                <a:solidFill>
                  <a:srgbClr val="333333"/>
                </a:solidFill>
                <a:effectLst/>
                <a:latin typeface="inter-regular"/>
              </a:rPr>
              <a:t>onCreate</a:t>
            </a:r>
            <a:r>
              <a:rPr lang="en-US" b="0" i="0" dirty="0">
                <a:solidFill>
                  <a:srgbClr val="333333"/>
                </a:solidFill>
                <a:effectLst/>
                <a:latin typeface="inter-regular"/>
              </a:rPr>
              <a:t>, </a:t>
            </a:r>
            <a:r>
              <a:rPr lang="en-US" b="0" i="0" dirty="0" err="1">
                <a:solidFill>
                  <a:srgbClr val="333333"/>
                </a:solidFill>
                <a:effectLst/>
                <a:latin typeface="inter-regular"/>
              </a:rPr>
              <a:t>onStop</a:t>
            </a:r>
            <a:r>
              <a:rPr lang="en-US" b="0" i="0" dirty="0">
                <a:solidFill>
                  <a:srgbClr val="333333"/>
                </a:solidFill>
                <a:effectLst/>
                <a:latin typeface="inter-regular"/>
              </a:rPr>
              <a:t>, </a:t>
            </a:r>
            <a:r>
              <a:rPr lang="en-US" b="0" i="0" dirty="0" err="1">
                <a:solidFill>
                  <a:srgbClr val="333333"/>
                </a:solidFill>
                <a:effectLst/>
                <a:latin typeface="inter-regular"/>
              </a:rPr>
              <a:t>OnResume</a:t>
            </a:r>
            <a:r>
              <a:rPr lang="en-US" b="0" i="0" dirty="0">
                <a:solidFill>
                  <a:srgbClr val="333333"/>
                </a:solidFill>
                <a:effectLst/>
                <a:latin typeface="inter-regular"/>
              </a:rPr>
              <a:t> etc.</a:t>
            </a:r>
          </a:p>
          <a:p>
            <a:pPr marL="285750" indent="-285750">
              <a:buFontTx/>
              <a:buChar char="-"/>
            </a:pPr>
            <a:r>
              <a:rPr lang="en-US" b="0" i="0" dirty="0">
                <a:solidFill>
                  <a:srgbClr val="333333"/>
                </a:solidFill>
                <a:effectLst/>
                <a:latin typeface="inter-regular"/>
              </a:rPr>
              <a:t>The </a:t>
            </a:r>
            <a:r>
              <a:rPr lang="en-US" b="1" i="0" dirty="0" err="1">
                <a:solidFill>
                  <a:srgbClr val="333333"/>
                </a:solidFill>
                <a:effectLst/>
                <a:latin typeface="inter-bold"/>
              </a:rPr>
              <a:t>onCreate</a:t>
            </a:r>
            <a:r>
              <a:rPr lang="en-US" b="1" i="0" dirty="0">
                <a:solidFill>
                  <a:srgbClr val="333333"/>
                </a:solidFill>
                <a:effectLst/>
                <a:latin typeface="inter-bold"/>
              </a:rPr>
              <a:t> method</a:t>
            </a:r>
            <a:r>
              <a:rPr lang="en-US" b="0" i="0" dirty="0">
                <a:solidFill>
                  <a:srgbClr val="333333"/>
                </a:solidFill>
                <a:effectLst/>
                <a:latin typeface="inter-regular"/>
              </a:rPr>
              <a:t> is called when Activity class is first created.</a:t>
            </a:r>
          </a:p>
          <a:p>
            <a:pPr marL="285750" indent="-285750">
              <a:buFontTx/>
              <a:buChar char="-"/>
            </a:pPr>
            <a:r>
              <a:rPr lang="en-US" b="0" i="0" dirty="0">
                <a:solidFill>
                  <a:srgbClr val="333333"/>
                </a:solidFill>
                <a:effectLst/>
                <a:latin typeface="inter-regular"/>
              </a:rPr>
              <a:t>The </a:t>
            </a:r>
            <a:r>
              <a:rPr lang="en-US" b="1" i="0" dirty="0" err="1">
                <a:solidFill>
                  <a:srgbClr val="333333"/>
                </a:solidFill>
                <a:effectLst/>
                <a:latin typeface="inter-bold"/>
              </a:rPr>
              <a:t>setContentView</a:t>
            </a:r>
            <a:r>
              <a:rPr lang="en-US" b="1" i="0" dirty="0">
                <a:solidFill>
                  <a:srgbClr val="333333"/>
                </a:solidFill>
                <a:effectLst/>
                <a:latin typeface="inter-bold"/>
              </a:rPr>
              <a:t>(</a:t>
            </a:r>
            <a:r>
              <a:rPr lang="en-US" b="1" i="0" dirty="0" err="1">
                <a:solidFill>
                  <a:srgbClr val="333333"/>
                </a:solidFill>
                <a:effectLst/>
                <a:latin typeface="inter-bold"/>
              </a:rPr>
              <a:t>R.layout.activity_main</a:t>
            </a:r>
            <a:r>
              <a:rPr lang="en-US" b="1" i="0" dirty="0">
                <a:solidFill>
                  <a:srgbClr val="333333"/>
                </a:solidFill>
                <a:effectLst/>
                <a:latin typeface="inter-bold"/>
              </a:rPr>
              <a:t>)</a:t>
            </a:r>
            <a:r>
              <a:rPr lang="en-US" b="0" i="0" dirty="0">
                <a:solidFill>
                  <a:srgbClr val="333333"/>
                </a:solidFill>
                <a:effectLst/>
                <a:latin typeface="inter-regular"/>
              </a:rPr>
              <a:t> gives information about our layout resource. Here, our layout resources are defined in activity_main.xml file.</a:t>
            </a:r>
          </a:p>
        </p:txBody>
      </p:sp>
    </p:spTree>
    <p:extLst>
      <p:ext uri="{BB962C8B-B14F-4D97-AF65-F5344CB8AC3E}">
        <p14:creationId xmlns:p14="http://schemas.microsoft.com/office/powerpoint/2010/main" val="135230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28A401EC-CA27-4552-471A-21B0A59A323C}"/>
              </a:ext>
            </a:extLst>
          </p:cNvPr>
          <p:cNvPicPr>
            <a:picLocks noChangeAspect="1"/>
          </p:cNvPicPr>
          <p:nvPr/>
        </p:nvPicPr>
        <p:blipFill>
          <a:blip r:embed="rId3"/>
          <a:stretch>
            <a:fillRect/>
          </a:stretch>
        </p:blipFill>
        <p:spPr>
          <a:xfrm>
            <a:off x="362358" y="182800"/>
            <a:ext cx="9860339" cy="5972606"/>
          </a:xfrm>
          <a:prstGeom prst="rect">
            <a:avLst/>
          </a:prstGeom>
        </p:spPr>
      </p:pic>
    </p:spTree>
    <p:extLst>
      <p:ext uri="{BB962C8B-B14F-4D97-AF65-F5344CB8AC3E}">
        <p14:creationId xmlns:p14="http://schemas.microsoft.com/office/powerpoint/2010/main" val="406845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4" name="TextBox 3">
            <a:extLst>
              <a:ext uri="{FF2B5EF4-FFF2-40B4-BE49-F238E27FC236}">
                <a16:creationId xmlns:a16="http://schemas.microsoft.com/office/drawing/2014/main" id="{9AFCF15A-6971-8604-4299-310FC4A49640}"/>
              </a:ext>
            </a:extLst>
          </p:cNvPr>
          <p:cNvSpPr txBox="1"/>
          <p:nvPr/>
        </p:nvSpPr>
        <p:spPr>
          <a:xfrm>
            <a:off x="313508" y="351251"/>
            <a:ext cx="10871727" cy="4801314"/>
          </a:xfrm>
          <a:prstGeom prst="rect">
            <a:avLst/>
          </a:prstGeom>
          <a:noFill/>
        </p:spPr>
        <p:txBody>
          <a:bodyPr wrap="square">
            <a:spAutoFit/>
          </a:bodyPr>
          <a:lstStyle/>
          <a:p>
            <a:pPr algn="l"/>
            <a:r>
              <a:rPr lang="en-US" b="1" i="0" dirty="0">
                <a:effectLst/>
              </a:rPr>
              <a:t>Troubleshooting</a:t>
            </a:r>
          </a:p>
          <a:p>
            <a:pPr algn="l"/>
            <a:endParaRPr lang="en-US" b="0" i="0" dirty="0">
              <a:effectLst/>
            </a:endParaRPr>
          </a:p>
          <a:p>
            <a:pPr algn="l"/>
            <a:r>
              <a:rPr lang="en-US" b="0" i="0" dirty="0">
                <a:effectLst/>
                <a:latin typeface="Roboto" panose="02000000000000000000" pitchFamily="2" charset="0"/>
              </a:rPr>
              <a:t>If you're stuck, quit Android Studio and restart it.</a:t>
            </a:r>
          </a:p>
          <a:p>
            <a:pPr algn="l"/>
            <a:r>
              <a:rPr lang="en-US" b="0" i="0" dirty="0">
                <a:effectLst/>
                <a:latin typeface="Roboto" panose="02000000000000000000" pitchFamily="2" charset="0"/>
              </a:rPr>
              <a:t>If Android Studio does not recognize your device, try the following:</a:t>
            </a:r>
          </a:p>
          <a:p>
            <a:pPr lvl="1">
              <a:buFont typeface="+mj-lt"/>
              <a:buAutoNum type="arabicPeriod"/>
            </a:pPr>
            <a:r>
              <a:rPr lang="en-US" b="0" i="0" dirty="0">
                <a:effectLst/>
                <a:latin typeface="Roboto" panose="02000000000000000000" pitchFamily="2" charset="0"/>
              </a:rPr>
              <a:t>Disconnect your device from your development machine and reconnect it.</a:t>
            </a:r>
          </a:p>
          <a:p>
            <a:pPr lvl="1">
              <a:buFont typeface="+mj-lt"/>
              <a:buAutoNum type="arabicPeriod"/>
            </a:pPr>
            <a:r>
              <a:rPr lang="en-US" b="0" i="0" dirty="0">
                <a:effectLst/>
                <a:latin typeface="Roboto" panose="02000000000000000000" pitchFamily="2" charset="0"/>
              </a:rPr>
              <a:t>Restart Android Studio.</a:t>
            </a:r>
          </a:p>
          <a:p>
            <a:pPr algn="l">
              <a:buFont typeface="+mj-lt"/>
              <a:buAutoNum type="arabicPeriod"/>
            </a:pPr>
            <a:endParaRPr lang="en-US" b="0" i="0" dirty="0">
              <a:effectLst/>
              <a:latin typeface="Roboto" panose="02000000000000000000" pitchFamily="2" charset="0"/>
            </a:endParaRPr>
          </a:p>
          <a:p>
            <a:pPr algn="l"/>
            <a:r>
              <a:rPr lang="en-US" b="0" i="0" dirty="0">
                <a:effectLst/>
                <a:latin typeface="Roboto" panose="02000000000000000000" pitchFamily="2" charset="0"/>
              </a:rPr>
              <a:t>If your computer still does not find the device or declares it "unauthorized":</a:t>
            </a:r>
          </a:p>
          <a:p>
            <a:pPr lvl="1"/>
            <a:endParaRPr lang="en-US" b="0" i="0" dirty="0">
              <a:effectLst/>
              <a:latin typeface="Roboto" panose="02000000000000000000" pitchFamily="2" charset="0"/>
            </a:endParaRPr>
          </a:p>
          <a:p>
            <a:pPr lvl="1">
              <a:buFont typeface="+mj-lt"/>
              <a:buAutoNum type="arabicPeriod"/>
            </a:pPr>
            <a:r>
              <a:rPr lang="en-US" b="0" i="0" dirty="0">
                <a:effectLst/>
                <a:latin typeface="Roboto" panose="02000000000000000000" pitchFamily="2" charset="0"/>
              </a:rPr>
              <a:t>Disconnect the device.</a:t>
            </a:r>
          </a:p>
          <a:p>
            <a:pPr lvl="1">
              <a:buFont typeface="+mj-lt"/>
              <a:buAutoNum type="arabicPeriod"/>
            </a:pPr>
            <a:r>
              <a:rPr lang="en-US" b="0" i="0" dirty="0">
                <a:effectLst/>
                <a:latin typeface="Roboto" panose="02000000000000000000" pitchFamily="2" charset="0"/>
              </a:rPr>
              <a:t>On the device, open </a:t>
            </a:r>
            <a:r>
              <a:rPr lang="en-US" b="1" i="0" dirty="0">
                <a:effectLst/>
                <a:latin typeface="Roboto" panose="02000000000000000000" pitchFamily="2" charset="0"/>
              </a:rPr>
              <a:t>Settings-&gt;Developer Options</a:t>
            </a:r>
            <a:r>
              <a:rPr lang="en-US" b="0" i="0" dirty="0">
                <a:effectLst/>
                <a:latin typeface="Roboto" panose="02000000000000000000" pitchFamily="2" charset="0"/>
              </a:rPr>
              <a:t>.</a:t>
            </a:r>
          </a:p>
          <a:p>
            <a:pPr lvl="1">
              <a:buFont typeface="+mj-lt"/>
              <a:buAutoNum type="arabicPeriod"/>
            </a:pPr>
            <a:r>
              <a:rPr lang="en-US" b="0" i="0" dirty="0">
                <a:effectLst/>
                <a:latin typeface="Roboto" panose="02000000000000000000" pitchFamily="2" charset="0"/>
              </a:rPr>
              <a:t>Tap </a:t>
            </a:r>
            <a:r>
              <a:rPr lang="en-US" b="1" i="0" dirty="0">
                <a:effectLst/>
                <a:latin typeface="Roboto" panose="02000000000000000000" pitchFamily="2" charset="0"/>
              </a:rPr>
              <a:t>Revoke USB Debugging authorizations</a:t>
            </a:r>
            <a:r>
              <a:rPr lang="en-US" b="0" i="0" dirty="0">
                <a:effectLst/>
                <a:latin typeface="Roboto" panose="02000000000000000000" pitchFamily="2" charset="0"/>
              </a:rPr>
              <a:t>.</a:t>
            </a:r>
          </a:p>
          <a:p>
            <a:pPr lvl="1">
              <a:buFont typeface="+mj-lt"/>
              <a:buAutoNum type="arabicPeriod"/>
            </a:pPr>
            <a:r>
              <a:rPr lang="en-US" b="0" i="0" dirty="0">
                <a:effectLst/>
                <a:latin typeface="Roboto" panose="02000000000000000000" pitchFamily="2" charset="0"/>
              </a:rPr>
              <a:t>Reconnect the device to your computer.</a:t>
            </a:r>
          </a:p>
          <a:p>
            <a:pPr lvl="1">
              <a:buFont typeface="+mj-lt"/>
              <a:buAutoNum type="arabicPeriod"/>
            </a:pPr>
            <a:r>
              <a:rPr lang="en-US" b="0" i="0" dirty="0">
                <a:effectLst/>
                <a:latin typeface="Roboto" panose="02000000000000000000" pitchFamily="2" charset="0"/>
              </a:rPr>
              <a:t>When prompted, grant authorizations.</a:t>
            </a:r>
          </a:p>
          <a:p>
            <a:pPr lvl="1">
              <a:buFont typeface="+mj-lt"/>
              <a:buAutoNum type="arabicPeriod"/>
            </a:pPr>
            <a:endParaRPr lang="en-US" b="0" i="0" dirty="0">
              <a:effectLst/>
              <a:latin typeface="Roboto" panose="02000000000000000000" pitchFamily="2" charset="0"/>
            </a:endParaRPr>
          </a:p>
          <a:p>
            <a:pPr algn="l"/>
            <a:r>
              <a:rPr lang="en-US" b="0" i="0" dirty="0">
                <a:effectLst/>
                <a:latin typeface="Roboto" panose="02000000000000000000" pitchFamily="2" charset="0"/>
              </a:rPr>
              <a:t>If you are still having trouble, check that you installed the appropriate USB driver for your device. See the </a:t>
            </a:r>
            <a:r>
              <a:rPr lang="en-US" b="0" i="0" dirty="0">
                <a:solidFill>
                  <a:srgbClr val="0000FF"/>
                </a:solidFill>
                <a:effectLst/>
                <a:latin typeface="Roboto" panose="02000000000000000000" pitchFamily="2" charset="0"/>
                <a:hlinkClick r:id="rId3">
                  <a:extLst>
                    <a:ext uri="{A12FA001-AC4F-418D-AE19-62706E023703}">
                      <ahyp:hlinkClr xmlns:ahyp="http://schemas.microsoft.com/office/drawing/2018/hyperlinkcolor" val="tx"/>
                    </a:ext>
                  </a:extLst>
                </a:hlinkClick>
              </a:rPr>
              <a:t>Using Hardware Devices documentation</a:t>
            </a:r>
            <a:r>
              <a:rPr lang="en-US" b="0" i="0" dirty="0">
                <a:effectLst/>
                <a:latin typeface="Roboto" panose="02000000000000000000" pitchFamily="2" charset="0"/>
              </a:rPr>
              <a:t>.</a:t>
            </a:r>
          </a:p>
        </p:txBody>
      </p:sp>
    </p:spTree>
    <p:extLst>
      <p:ext uri="{BB962C8B-B14F-4D97-AF65-F5344CB8AC3E}">
        <p14:creationId xmlns:p14="http://schemas.microsoft.com/office/powerpoint/2010/main" val="410660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6099823B-796B-1743-D22C-9B9D058AA914}"/>
              </a:ext>
            </a:extLst>
          </p:cNvPr>
          <p:cNvSpPr txBox="1"/>
          <p:nvPr/>
        </p:nvSpPr>
        <p:spPr>
          <a:xfrm>
            <a:off x="426720" y="313509"/>
            <a:ext cx="10689205" cy="1200329"/>
          </a:xfrm>
          <a:prstGeom prst="rect">
            <a:avLst/>
          </a:prstGeom>
          <a:noFill/>
        </p:spPr>
        <p:txBody>
          <a:bodyPr wrap="square" rtlCol="0">
            <a:spAutoFit/>
          </a:bodyPr>
          <a:lstStyle/>
          <a:p>
            <a:r>
              <a:rPr lang="en-IN" dirty="0"/>
              <a:t>REFERENCES:</a:t>
            </a:r>
          </a:p>
          <a:p>
            <a:endParaRPr lang="en-IN" dirty="0"/>
          </a:p>
          <a:p>
            <a:r>
              <a:rPr lang="en-IN" dirty="0">
                <a:hlinkClick r:id="rId3"/>
              </a:rPr>
              <a:t>https://www.javatpoint.com/internal-details-of-hello-android-example</a:t>
            </a:r>
            <a:endParaRPr lang="en-IN" dirty="0"/>
          </a:p>
          <a:p>
            <a:endParaRPr lang="en-IN" dirty="0"/>
          </a:p>
        </p:txBody>
      </p:sp>
    </p:spTree>
    <p:extLst>
      <p:ext uri="{BB962C8B-B14F-4D97-AF65-F5344CB8AC3E}">
        <p14:creationId xmlns:p14="http://schemas.microsoft.com/office/powerpoint/2010/main" val="405333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2" name="Picture 1">
            <a:extLst>
              <a:ext uri="{FF2B5EF4-FFF2-40B4-BE49-F238E27FC236}">
                <a16:creationId xmlns:a16="http://schemas.microsoft.com/office/drawing/2014/main" id="{C11DF58F-0312-8271-BC7A-28A81596F3B9}"/>
              </a:ext>
            </a:extLst>
          </p:cNvPr>
          <p:cNvPicPr>
            <a:picLocks noChangeAspect="1"/>
          </p:cNvPicPr>
          <p:nvPr/>
        </p:nvPicPr>
        <p:blipFill>
          <a:blip r:embed="rId3"/>
          <a:stretch>
            <a:fillRect/>
          </a:stretch>
        </p:blipFill>
        <p:spPr>
          <a:xfrm>
            <a:off x="299072" y="127634"/>
            <a:ext cx="5809337" cy="3439814"/>
          </a:xfrm>
          <a:prstGeom prst="rect">
            <a:avLst/>
          </a:prstGeom>
        </p:spPr>
      </p:pic>
      <p:pic>
        <p:nvPicPr>
          <p:cNvPr id="8" name="Picture 7">
            <a:extLst>
              <a:ext uri="{FF2B5EF4-FFF2-40B4-BE49-F238E27FC236}">
                <a16:creationId xmlns:a16="http://schemas.microsoft.com/office/drawing/2014/main" id="{97E08D68-F48C-6C4A-2C1F-81DBC0A10207}"/>
              </a:ext>
            </a:extLst>
          </p:cNvPr>
          <p:cNvPicPr>
            <a:picLocks noChangeAspect="1"/>
          </p:cNvPicPr>
          <p:nvPr/>
        </p:nvPicPr>
        <p:blipFill>
          <a:blip r:embed="rId4"/>
          <a:stretch>
            <a:fillRect/>
          </a:stretch>
        </p:blipFill>
        <p:spPr>
          <a:xfrm>
            <a:off x="6180039" y="117688"/>
            <a:ext cx="5676889" cy="4202291"/>
          </a:xfrm>
          <a:prstGeom prst="rect">
            <a:avLst/>
          </a:prstGeom>
        </p:spPr>
      </p:pic>
      <p:pic>
        <p:nvPicPr>
          <p:cNvPr id="13" name="Picture 12">
            <a:extLst>
              <a:ext uri="{FF2B5EF4-FFF2-40B4-BE49-F238E27FC236}">
                <a16:creationId xmlns:a16="http://schemas.microsoft.com/office/drawing/2014/main" id="{CACA9226-30D6-5718-66B9-2B85259AAAC5}"/>
              </a:ext>
            </a:extLst>
          </p:cNvPr>
          <p:cNvPicPr>
            <a:picLocks noChangeAspect="1"/>
          </p:cNvPicPr>
          <p:nvPr/>
        </p:nvPicPr>
        <p:blipFill>
          <a:blip r:embed="rId5"/>
          <a:stretch>
            <a:fillRect/>
          </a:stretch>
        </p:blipFill>
        <p:spPr>
          <a:xfrm>
            <a:off x="6201096" y="4301247"/>
            <a:ext cx="5932773" cy="2331066"/>
          </a:xfrm>
          <a:prstGeom prst="rect">
            <a:avLst/>
          </a:prstGeom>
        </p:spPr>
      </p:pic>
    </p:spTree>
    <p:extLst>
      <p:ext uri="{BB962C8B-B14F-4D97-AF65-F5344CB8AC3E}">
        <p14:creationId xmlns:p14="http://schemas.microsoft.com/office/powerpoint/2010/main" val="348430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75530DB0-B0BC-FD17-5790-3FE1F1110ED2}"/>
              </a:ext>
            </a:extLst>
          </p:cNvPr>
          <p:cNvPicPr>
            <a:picLocks noChangeAspect="1"/>
          </p:cNvPicPr>
          <p:nvPr/>
        </p:nvPicPr>
        <p:blipFill>
          <a:blip r:embed="rId3"/>
          <a:stretch>
            <a:fillRect/>
          </a:stretch>
        </p:blipFill>
        <p:spPr>
          <a:xfrm>
            <a:off x="148759" y="127634"/>
            <a:ext cx="3916046" cy="2251554"/>
          </a:xfrm>
          <a:prstGeom prst="rect">
            <a:avLst/>
          </a:prstGeom>
        </p:spPr>
      </p:pic>
      <p:pic>
        <p:nvPicPr>
          <p:cNvPr id="5" name="Picture 4">
            <a:extLst>
              <a:ext uri="{FF2B5EF4-FFF2-40B4-BE49-F238E27FC236}">
                <a16:creationId xmlns:a16="http://schemas.microsoft.com/office/drawing/2014/main" id="{9A34F6BD-BD8F-186D-2BD9-DB907807F4B5}"/>
              </a:ext>
            </a:extLst>
          </p:cNvPr>
          <p:cNvPicPr>
            <a:picLocks noChangeAspect="1"/>
          </p:cNvPicPr>
          <p:nvPr/>
        </p:nvPicPr>
        <p:blipFill>
          <a:blip r:embed="rId4"/>
          <a:stretch>
            <a:fillRect/>
          </a:stretch>
        </p:blipFill>
        <p:spPr>
          <a:xfrm>
            <a:off x="5334501" y="65927"/>
            <a:ext cx="6799081" cy="3100099"/>
          </a:xfrm>
          <a:prstGeom prst="rect">
            <a:avLst/>
          </a:prstGeom>
        </p:spPr>
      </p:pic>
      <p:pic>
        <p:nvPicPr>
          <p:cNvPr id="9" name="Picture 8">
            <a:extLst>
              <a:ext uri="{FF2B5EF4-FFF2-40B4-BE49-F238E27FC236}">
                <a16:creationId xmlns:a16="http://schemas.microsoft.com/office/drawing/2014/main" id="{F00A1D36-8B49-613A-E492-0251DDA573A0}"/>
              </a:ext>
            </a:extLst>
          </p:cNvPr>
          <p:cNvPicPr>
            <a:picLocks noChangeAspect="1"/>
          </p:cNvPicPr>
          <p:nvPr/>
        </p:nvPicPr>
        <p:blipFill>
          <a:blip r:embed="rId5"/>
          <a:stretch>
            <a:fillRect/>
          </a:stretch>
        </p:blipFill>
        <p:spPr>
          <a:xfrm>
            <a:off x="349330" y="4458702"/>
            <a:ext cx="4985171" cy="1506371"/>
          </a:xfrm>
          <a:prstGeom prst="rect">
            <a:avLst/>
          </a:prstGeom>
        </p:spPr>
      </p:pic>
      <p:pic>
        <p:nvPicPr>
          <p:cNvPr id="14" name="Picture 13">
            <a:extLst>
              <a:ext uri="{FF2B5EF4-FFF2-40B4-BE49-F238E27FC236}">
                <a16:creationId xmlns:a16="http://schemas.microsoft.com/office/drawing/2014/main" id="{A5E046A9-CFD7-E07D-AF87-647864B7E1F8}"/>
              </a:ext>
            </a:extLst>
          </p:cNvPr>
          <p:cNvPicPr>
            <a:picLocks noChangeAspect="1"/>
          </p:cNvPicPr>
          <p:nvPr/>
        </p:nvPicPr>
        <p:blipFill>
          <a:blip r:embed="rId6"/>
          <a:stretch>
            <a:fillRect/>
          </a:stretch>
        </p:blipFill>
        <p:spPr>
          <a:xfrm>
            <a:off x="6365966" y="3778812"/>
            <a:ext cx="5135743" cy="2397646"/>
          </a:xfrm>
          <a:prstGeom prst="rect">
            <a:avLst/>
          </a:prstGeom>
        </p:spPr>
      </p:pic>
    </p:spTree>
    <p:extLst>
      <p:ext uri="{BB962C8B-B14F-4D97-AF65-F5344CB8AC3E}">
        <p14:creationId xmlns:p14="http://schemas.microsoft.com/office/powerpoint/2010/main" val="280061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5" y="-5977649"/>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2" name="TextBox 1">
            <a:extLst>
              <a:ext uri="{FF2B5EF4-FFF2-40B4-BE49-F238E27FC236}">
                <a16:creationId xmlns:a16="http://schemas.microsoft.com/office/drawing/2014/main" id="{1B0F6691-2A5A-46D3-36EC-284035393FB7}"/>
              </a:ext>
            </a:extLst>
          </p:cNvPr>
          <p:cNvSpPr txBox="1"/>
          <p:nvPr/>
        </p:nvSpPr>
        <p:spPr>
          <a:xfrm>
            <a:off x="3226120" y="1342302"/>
            <a:ext cx="7806218" cy="1015663"/>
          </a:xfrm>
          <a:prstGeom prst="rect">
            <a:avLst/>
          </a:prstGeom>
          <a:noFill/>
        </p:spPr>
        <p:txBody>
          <a:bodyPr wrap="square" rtlCol="0">
            <a:spAutoFit/>
          </a:bodyPr>
          <a:lstStyle/>
          <a:p>
            <a:pPr algn="ctr"/>
            <a:r>
              <a:rPr lang="en-IN" sz="2800" b="1" dirty="0">
                <a:solidFill>
                  <a:srgbClr val="C00000"/>
                </a:solidFill>
              </a:rPr>
              <a:t>CUTM1036 : Android App Development</a:t>
            </a:r>
          </a:p>
          <a:p>
            <a:pPr algn="ctr"/>
            <a:r>
              <a:rPr lang="en-IN" sz="2400" dirty="0"/>
              <a:t>(Credits 2-2-2</a:t>
            </a:r>
            <a:r>
              <a:rPr lang="en-IN" sz="3200" dirty="0"/>
              <a:t>)</a:t>
            </a:r>
            <a:endParaRPr lang="en-IN" sz="5400" dirty="0"/>
          </a:p>
        </p:txBody>
      </p:sp>
      <p:sp>
        <p:nvSpPr>
          <p:cNvPr id="8" name="TextBox 7">
            <a:extLst>
              <a:ext uri="{FF2B5EF4-FFF2-40B4-BE49-F238E27FC236}">
                <a16:creationId xmlns:a16="http://schemas.microsoft.com/office/drawing/2014/main" id="{0033C257-22F2-944C-192C-6950CE66DCB0}"/>
              </a:ext>
            </a:extLst>
          </p:cNvPr>
          <p:cNvSpPr txBox="1"/>
          <p:nvPr/>
        </p:nvSpPr>
        <p:spPr>
          <a:xfrm>
            <a:off x="8643205" y="3804396"/>
            <a:ext cx="3045413" cy="707886"/>
          </a:xfrm>
          <a:prstGeom prst="rect">
            <a:avLst/>
          </a:prstGeom>
          <a:noFill/>
        </p:spPr>
        <p:txBody>
          <a:bodyPr wrap="square" rtlCol="0">
            <a:spAutoFit/>
          </a:bodyPr>
          <a:lstStyle/>
          <a:p>
            <a:r>
              <a:rPr lang="en-IN" sz="2000" dirty="0">
                <a:latin typeface="Calibri" panose="020F0502020204030204" pitchFamily="34" charset="0"/>
                <a:cs typeface="Calibri" panose="020F0502020204030204" pitchFamily="34" charset="0"/>
              </a:rPr>
              <a:t>By,</a:t>
            </a:r>
          </a:p>
          <a:p>
            <a:r>
              <a:rPr lang="en-IN" sz="2000" b="1" i="1" dirty="0">
                <a:latin typeface="Calibri" panose="020F0502020204030204" pitchFamily="34" charset="0"/>
                <a:cs typeface="Calibri" panose="020F0502020204030204" pitchFamily="34" charset="0"/>
              </a:rPr>
              <a:t>    Dr. DHAWALESWAR RAO</a:t>
            </a:r>
          </a:p>
        </p:txBody>
      </p:sp>
      <p:sp>
        <p:nvSpPr>
          <p:cNvPr id="15" name="Rectangle 14">
            <a:extLst>
              <a:ext uri="{FF2B5EF4-FFF2-40B4-BE49-F238E27FC236}">
                <a16:creationId xmlns:a16="http://schemas.microsoft.com/office/drawing/2014/main" id="{3B1EEA92-D529-CF4B-D978-9E0DEAE7245E}"/>
              </a:ext>
            </a:extLst>
          </p:cNvPr>
          <p:cNvSpPr/>
          <p:nvPr/>
        </p:nvSpPr>
        <p:spPr>
          <a:xfrm rot="5400000">
            <a:off x="6018558" y="-2676595"/>
            <a:ext cx="144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5">
            <a:extLst>
              <a:ext uri="{FF2B5EF4-FFF2-40B4-BE49-F238E27FC236}">
                <a16:creationId xmlns:a16="http://schemas.microsoft.com/office/drawing/2014/main" id="{4AF310B4-0295-ECF9-32AC-E72056E4B3D0}"/>
              </a:ext>
            </a:extLst>
          </p:cNvPr>
          <p:cNvSpPr/>
          <p:nvPr/>
        </p:nvSpPr>
        <p:spPr>
          <a:xfrm rot="5400000">
            <a:off x="6073142" y="-2368698"/>
            <a:ext cx="45719" cy="12053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6">
            <a:extLst>
              <a:ext uri="{FF2B5EF4-FFF2-40B4-BE49-F238E27FC236}">
                <a16:creationId xmlns:a16="http://schemas.microsoft.com/office/drawing/2014/main" id="{143D8EFD-21F1-6019-3BE5-2E81849962CC}"/>
              </a:ext>
            </a:extLst>
          </p:cNvPr>
          <p:cNvSpPr/>
          <p:nvPr/>
        </p:nvSpPr>
        <p:spPr>
          <a:xfrm rot="5400000">
            <a:off x="6058549" y="-2938165"/>
            <a:ext cx="45719" cy="12046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030" name="Picture 6" descr="Android Applications Development Company. Developing for Android">
            <a:extLst>
              <a:ext uri="{FF2B5EF4-FFF2-40B4-BE49-F238E27FC236}">
                <a16:creationId xmlns:a16="http://schemas.microsoft.com/office/drawing/2014/main" id="{C021F3D4-967F-0FA0-A957-32099D4B4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258" y="535020"/>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6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676279C6-5B96-0BDE-5F76-01147D661AD6}"/>
              </a:ext>
            </a:extLst>
          </p:cNvPr>
          <p:cNvSpPr txBox="1"/>
          <p:nvPr/>
        </p:nvSpPr>
        <p:spPr>
          <a:xfrm>
            <a:off x="225411" y="1382798"/>
            <a:ext cx="11729995" cy="3785652"/>
          </a:xfrm>
          <a:prstGeom prst="rect">
            <a:avLst/>
          </a:prstGeom>
          <a:noFill/>
        </p:spPr>
        <p:txBody>
          <a:bodyPr wrap="square">
            <a:spAutoFit/>
          </a:bodyPr>
          <a:lstStyle/>
          <a:p>
            <a:pPr algn="just"/>
            <a:r>
              <a:rPr lang="en-IN" sz="2000" b="0" i="0" dirty="0">
                <a:effectLst/>
                <a:latin typeface="Times New Roman" panose="02020603050405020304" pitchFamily="18" charset="0"/>
                <a:cs typeface="Times New Roman" panose="02020603050405020304" pitchFamily="18" charset="0"/>
              </a:rPr>
              <a:t>You write Android apps in the Java programming language using an IDE called Android Studio. </a:t>
            </a:r>
            <a:r>
              <a:rPr lang="en-US" sz="2000" b="0" i="0" dirty="0">
                <a:effectLst/>
                <a:latin typeface="Times New Roman" panose="02020603050405020304" pitchFamily="18" charset="0"/>
                <a:cs typeface="Times New Roman" panose="02020603050405020304" pitchFamily="18" charset="0"/>
              </a:rPr>
              <a:t>Android software contains a </a:t>
            </a:r>
            <a:r>
              <a:rPr lang="en-US" sz="2000" b="0" i="0" dirty="0" err="1">
                <a:effectLst/>
                <a:latin typeface="Times New Roman" panose="02020603050405020304" pitchFamily="18" charset="0"/>
                <a:cs typeface="Times New Roman" panose="02020603050405020304" pitchFamily="18" charset="0"/>
              </a:rPr>
              <a:t>linux</a:t>
            </a:r>
            <a:r>
              <a:rPr lang="en-US" sz="2000" b="0" i="0" dirty="0">
                <a:effectLst/>
                <a:latin typeface="Times New Roman" panose="02020603050405020304" pitchFamily="18" charset="0"/>
                <a:cs typeface="Times New Roman" panose="02020603050405020304" pitchFamily="18" charset="0"/>
              </a:rPr>
              <a:t>-based Operating System, middleware and key mobile applications. </a:t>
            </a:r>
            <a:r>
              <a:rPr lang="en-IN" sz="2000" b="0" i="0" dirty="0">
                <a:effectLst/>
                <a:latin typeface="Times New Roman" panose="02020603050405020304" pitchFamily="18" charset="0"/>
                <a:cs typeface="Times New Roman" panose="02020603050405020304" pitchFamily="18" charset="0"/>
              </a:rPr>
              <a:t>Android Studio is an IDE designed specifically for Android development. </a:t>
            </a:r>
            <a:r>
              <a:rPr lang="en-US" sz="2000" b="0" i="0">
                <a:effectLst/>
                <a:latin typeface="Times New Roman" panose="02020603050405020304" pitchFamily="18" charset="0"/>
                <a:cs typeface="Times New Roman" panose="02020603050405020304" pitchFamily="18" charset="0"/>
              </a:rPr>
              <a:t>It is currently used in various devices such as mobiles, tablets, televisions etc.</a:t>
            </a:r>
            <a:endParaRPr lang="en-IN" sz="2000" b="0" i="0" dirty="0">
              <a:effectLst/>
              <a:latin typeface="Times New Roman" panose="02020603050405020304" pitchFamily="18" charset="0"/>
              <a:cs typeface="Times New Roman" panose="02020603050405020304" pitchFamily="18" charset="0"/>
            </a:endParaRPr>
          </a:p>
          <a:p>
            <a:pPr algn="l"/>
            <a:endParaRPr lang="en-IN" sz="2000" dirty="0">
              <a:latin typeface="Times New Roman" panose="02020603050405020304" pitchFamily="18" charset="0"/>
              <a:cs typeface="Times New Roman" panose="02020603050405020304" pitchFamily="18" charset="0"/>
            </a:endParaRPr>
          </a:p>
          <a:p>
            <a:pPr marL="896938" indent="-896938" algn="just"/>
            <a:r>
              <a:rPr lang="en-IN" sz="2000" b="1" i="0" dirty="0">
                <a:effectLst/>
                <a:latin typeface="Times New Roman" panose="02020603050405020304" pitchFamily="18" charset="0"/>
                <a:cs typeface="Times New Roman" panose="02020603050405020304" pitchFamily="18" charset="0"/>
              </a:rPr>
              <a:t>Android Studio Features:</a:t>
            </a:r>
          </a:p>
          <a:p>
            <a:pPr marL="896938" indent="-896938" algn="just"/>
            <a:r>
              <a:rPr lang="en-IN" sz="2000" b="0" i="0" dirty="0">
                <a:effectLst/>
                <a:latin typeface="Times New Roman" panose="02020603050405020304" pitchFamily="18" charset="0"/>
                <a:cs typeface="Times New Roman" panose="02020603050405020304" pitchFamily="18" charset="0"/>
              </a:rPr>
              <a:t>	- </a:t>
            </a:r>
            <a:r>
              <a:rPr lang="en-US" sz="2000" b="0" i="0" dirty="0">
                <a:effectLst/>
                <a:latin typeface="Times New Roman" panose="02020603050405020304" pitchFamily="18" charset="0"/>
                <a:cs typeface="Times New Roman" panose="02020603050405020304" pitchFamily="18" charset="0"/>
              </a:rPr>
              <a:t>Android Studio provides a complete IDE, including an advanced code editor and app templates. It also contains tools for development, debugging, testing, and performance that make it faster and easier to develop apps. </a:t>
            </a:r>
          </a:p>
          <a:p>
            <a:pPr marL="896938" indent="-896938" algn="just"/>
            <a:endParaRPr lang="en-US" sz="2000" dirty="0">
              <a:latin typeface="Times New Roman" panose="02020603050405020304" pitchFamily="18" charset="0"/>
              <a:cs typeface="Times New Roman" panose="02020603050405020304" pitchFamily="18" charset="0"/>
            </a:endParaRPr>
          </a:p>
          <a:p>
            <a:pPr marL="896938" indent="-896938" algn="just"/>
            <a:r>
              <a:rPr lang="en-US" sz="2000" b="0" i="0" dirty="0">
                <a:effectLst/>
                <a:latin typeface="Times New Roman" panose="02020603050405020304" pitchFamily="18" charset="0"/>
                <a:cs typeface="Times New Roman" panose="02020603050405020304" pitchFamily="18" charset="0"/>
              </a:rPr>
              <a:t>	- You can use Android Studio to test your apps with a large range of preconfigured emulators, or on your own mobile device. You can also build production apps and publish apps on the Google Play store.</a:t>
            </a:r>
            <a:endParaRPr lang="en-IN" sz="2000" b="0" i="0" dirty="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C1B5C76-63DC-2DFB-567C-641E82FE7326}"/>
              </a:ext>
            </a:extLst>
          </p:cNvPr>
          <p:cNvSpPr txBox="1"/>
          <p:nvPr/>
        </p:nvSpPr>
        <p:spPr>
          <a:xfrm>
            <a:off x="225411" y="409142"/>
            <a:ext cx="10126903" cy="646331"/>
          </a:xfrm>
          <a:prstGeom prst="rect">
            <a:avLst/>
          </a:prstGeom>
          <a:noFill/>
        </p:spPr>
        <p:txBody>
          <a:bodyPr wrap="square" rtlCol="0">
            <a:spAutoFit/>
          </a:bodyPr>
          <a:lstStyle/>
          <a:p>
            <a:r>
              <a:rPr lang="en-IN" b="1" u="sng" dirty="0">
                <a:solidFill>
                  <a:srgbClr val="C00000"/>
                </a:solidFill>
              </a:rPr>
              <a:t>Courseware Syllabus</a:t>
            </a:r>
            <a:r>
              <a:rPr lang="en-IN" b="1" dirty="0">
                <a:solidFill>
                  <a:srgbClr val="C00000"/>
                </a:solidFill>
              </a:rPr>
              <a:t>:  </a:t>
            </a:r>
            <a:r>
              <a:rPr lang="en-IN" dirty="0">
                <a:hlinkClick r:id="rId3"/>
              </a:rPr>
              <a:t>https://courseware.cutm.ac.in/courses/android-app-development/</a:t>
            </a:r>
            <a:endParaRPr lang="en-IN" dirty="0"/>
          </a:p>
          <a:p>
            <a:endParaRPr lang="en-IN" dirty="0"/>
          </a:p>
        </p:txBody>
      </p:sp>
    </p:spTree>
    <p:extLst>
      <p:ext uri="{BB962C8B-B14F-4D97-AF65-F5344CB8AC3E}">
        <p14:creationId xmlns:p14="http://schemas.microsoft.com/office/powerpoint/2010/main" val="2797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sp>
        <p:nvSpPr>
          <p:cNvPr id="3" name="TextBox 2">
            <a:extLst>
              <a:ext uri="{FF2B5EF4-FFF2-40B4-BE49-F238E27FC236}">
                <a16:creationId xmlns:a16="http://schemas.microsoft.com/office/drawing/2014/main" id="{676279C6-5B96-0BDE-5F76-01147D661AD6}"/>
              </a:ext>
            </a:extLst>
          </p:cNvPr>
          <p:cNvSpPr txBox="1"/>
          <p:nvPr/>
        </p:nvSpPr>
        <p:spPr>
          <a:xfrm>
            <a:off x="155742" y="127634"/>
            <a:ext cx="11729995" cy="3785652"/>
          </a:xfrm>
          <a:prstGeom prst="rect">
            <a:avLst/>
          </a:prstGeom>
          <a:noFill/>
        </p:spPr>
        <p:txBody>
          <a:bodyPr wrap="square">
            <a:spAutoFit/>
          </a:bodyPr>
          <a:lstStyle/>
          <a:p>
            <a:pPr marL="896938" indent="-896938" algn="just"/>
            <a:r>
              <a:rPr lang="en-US" sz="2000" b="0" i="0" dirty="0">
                <a:effectLst/>
                <a:latin typeface="Times New Roman" panose="02020603050405020304" pitchFamily="18" charset="0"/>
                <a:cs typeface="Times New Roman" panose="02020603050405020304" pitchFamily="18" charset="0"/>
              </a:rPr>
              <a:t>The following features are provided in the current stable version:</a:t>
            </a:r>
          </a:p>
          <a:p>
            <a:pPr marL="444500" algn="just"/>
            <a:r>
              <a:rPr lang="en-US" sz="2000" b="0" i="0" dirty="0">
                <a:effectLst/>
                <a:latin typeface="Times New Roman" panose="02020603050405020304" pitchFamily="18" charset="0"/>
                <a:cs typeface="Times New Roman" panose="02020603050405020304" pitchFamily="18" charset="0"/>
              </a:rPr>
              <a:t>- Gradle-based build support</a:t>
            </a:r>
          </a:p>
          <a:p>
            <a:pPr marL="444500" algn="just"/>
            <a:r>
              <a:rPr lang="en-US" sz="2000" b="0" i="0" dirty="0">
                <a:effectLst/>
                <a:latin typeface="Times New Roman" panose="02020603050405020304" pitchFamily="18" charset="0"/>
                <a:cs typeface="Times New Roman" panose="02020603050405020304" pitchFamily="18" charset="0"/>
              </a:rPr>
              <a:t>- Android-specific refactoring and quick fixes</a:t>
            </a:r>
          </a:p>
          <a:p>
            <a:pPr marL="444500" algn="just"/>
            <a:r>
              <a:rPr lang="en-US" sz="2000" dirty="0">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Lint tools to catch performance, usability, version compatibility and other problems</a:t>
            </a:r>
          </a:p>
          <a:p>
            <a:pPr marL="444500" algn="just"/>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ProGuard</a:t>
            </a:r>
            <a:r>
              <a:rPr lang="en-US" sz="2000" b="0" i="0" dirty="0">
                <a:effectLst/>
                <a:latin typeface="Times New Roman" panose="02020603050405020304" pitchFamily="18" charset="0"/>
                <a:cs typeface="Times New Roman" panose="02020603050405020304" pitchFamily="18" charset="0"/>
              </a:rPr>
              <a:t> integration and app-signing capabilities</a:t>
            </a:r>
          </a:p>
          <a:p>
            <a:pPr marL="444500" algn="just"/>
            <a:r>
              <a:rPr lang="en-US" sz="2000" b="0" i="0" dirty="0">
                <a:effectLst/>
                <a:latin typeface="Times New Roman" panose="02020603050405020304" pitchFamily="18" charset="0"/>
                <a:cs typeface="Times New Roman" panose="02020603050405020304" pitchFamily="18" charset="0"/>
              </a:rPr>
              <a:t>- Template-based wizards to create common Android designs and components</a:t>
            </a:r>
          </a:p>
          <a:p>
            <a:pPr marL="444500" algn="just"/>
            <a:r>
              <a:rPr lang="en-US" sz="2000" b="0" i="0" dirty="0">
                <a:effectLst/>
                <a:latin typeface="Times New Roman" panose="02020603050405020304" pitchFamily="18" charset="0"/>
                <a:cs typeface="Times New Roman" panose="02020603050405020304" pitchFamily="18" charset="0"/>
              </a:rPr>
              <a:t>- A rich layout editor that allows users to drag-and-drop UI components, option to preview layouts on - multiple screen configurations</a:t>
            </a:r>
          </a:p>
          <a:p>
            <a:pPr marL="444500" algn="just"/>
            <a:r>
              <a:rPr lang="en-US" sz="2000" b="0" i="0" dirty="0">
                <a:effectLst/>
                <a:latin typeface="Times New Roman" panose="02020603050405020304" pitchFamily="18" charset="0"/>
                <a:cs typeface="Times New Roman" panose="02020603050405020304" pitchFamily="18" charset="0"/>
              </a:rPr>
              <a:t>- Support for building Android Wear apps</a:t>
            </a:r>
          </a:p>
          <a:p>
            <a:pPr marL="444500" algn="just"/>
            <a:r>
              <a:rPr lang="en-US" sz="2000" b="0" i="0" dirty="0">
                <a:effectLst/>
                <a:latin typeface="Times New Roman" panose="02020603050405020304" pitchFamily="18" charset="0"/>
                <a:cs typeface="Times New Roman" panose="02020603050405020304" pitchFamily="18" charset="0"/>
              </a:rPr>
              <a:t>- Built-in support for Google Cloud Platform, enabling integration with Firebase Cloud Messaging (Earlier 'Google Cloud Messaging') and Google App Engine</a:t>
            </a:r>
          </a:p>
          <a:p>
            <a:pPr marL="444500" algn="just"/>
            <a:r>
              <a:rPr lang="en-US" sz="2000" b="0" i="0" dirty="0">
                <a:effectLst/>
                <a:latin typeface="Times New Roman" panose="02020603050405020304" pitchFamily="18" charset="0"/>
                <a:cs typeface="Times New Roman" panose="02020603050405020304" pitchFamily="18" charset="0"/>
              </a:rPr>
              <a:t>- Android Virtual Device (Emulator) to run and debug apps in the Android studio.</a:t>
            </a:r>
            <a:endParaRPr lang="en-IN" sz="2000" b="0"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C2956AE-FC48-7B6D-A5B6-D35A736C1328}"/>
              </a:ext>
            </a:extLst>
          </p:cNvPr>
          <p:cNvSpPr txBox="1"/>
          <p:nvPr/>
        </p:nvSpPr>
        <p:spPr>
          <a:xfrm>
            <a:off x="3274423" y="6163999"/>
            <a:ext cx="6096000" cy="369332"/>
          </a:xfrm>
          <a:prstGeom prst="rect">
            <a:avLst/>
          </a:prstGeom>
          <a:noFill/>
        </p:spPr>
        <p:txBody>
          <a:bodyPr wrap="square">
            <a:spAutoFit/>
          </a:bodyPr>
          <a:lstStyle/>
          <a:p>
            <a:r>
              <a:rPr lang="en-IN" dirty="0">
                <a:solidFill>
                  <a:srgbClr val="0000FF"/>
                </a:solidFill>
                <a:hlinkClick r:id="rId3">
                  <a:extLst>
                    <a:ext uri="{A12FA001-AC4F-418D-AE19-62706E023703}">
                      <ahyp:hlinkClr xmlns:ahyp="http://schemas.microsoft.com/office/drawing/2018/hyperlinkcolor" val="tx"/>
                    </a:ext>
                  </a:extLst>
                </a:hlinkClick>
              </a:rPr>
              <a:t>https://en.wikipedia.org/wiki/Android_Studio</a:t>
            </a:r>
            <a:endParaRPr lang="en-IN" dirty="0">
              <a:solidFill>
                <a:srgbClr val="0000FF"/>
              </a:solidFill>
            </a:endParaRPr>
          </a:p>
        </p:txBody>
      </p:sp>
    </p:spTree>
    <p:extLst>
      <p:ext uri="{BB962C8B-B14F-4D97-AF65-F5344CB8AC3E}">
        <p14:creationId xmlns:p14="http://schemas.microsoft.com/office/powerpoint/2010/main" val="289514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DCF26FF3-9933-C04A-D768-B5723AC3BA74}"/>
              </a:ext>
            </a:extLst>
          </p:cNvPr>
          <p:cNvPicPr>
            <a:picLocks noChangeAspect="1"/>
          </p:cNvPicPr>
          <p:nvPr/>
        </p:nvPicPr>
        <p:blipFill>
          <a:blip r:embed="rId3"/>
          <a:stretch>
            <a:fillRect/>
          </a:stretch>
        </p:blipFill>
        <p:spPr>
          <a:xfrm>
            <a:off x="166629" y="127634"/>
            <a:ext cx="8898994" cy="2947032"/>
          </a:xfrm>
          <a:prstGeom prst="rect">
            <a:avLst/>
          </a:prstGeom>
          <a:ln>
            <a:solidFill>
              <a:schemeClr val="tx1"/>
            </a:solidFill>
          </a:ln>
        </p:spPr>
      </p:pic>
      <p:pic>
        <p:nvPicPr>
          <p:cNvPr id="5" name="Picture 4">
            <a:extLst>
              <a:ext uri="{FF2B5EF4-FFF2-40B4-BE49-F238E27FC236}">
                <a16:creationId xmlns:a16="http://schemas.microsoft.com/office/drawing/2014/main" id="{42560AF9-D875-D1AF-C5E0-8E3C872AF172}"/>
              </a:ext>
            </a:extLst>
          </p:cNvPr>
          <p:cNvPicPr>
            <a:picLocks noChangeAspect="1"/>
          </p:cNvPicPr>
          <p:nvPr/>
        </p:nvPicPr>
        <p:blipFill>
          <a:blip r:embed="rId4"/>
          <a:stretch>
            <a:fillRect/>
          </a:stretch>
        </p:blipFill>
        <p:spPr>
          <a:xfrm>
            <a:off x="1732555" y="3653151"/>
            <a:ext cx="10284823" cy="3016255"/>
          </a:xfrm>
          <a:prstGeom prst="rect">
            <a:avLst/>
          </a:prstGeom>
          <a:ln>
            <a:solidFill>
              <a:schemeClr val="tx1"/>
            </a:solidFill>
          </a:ln>
        </p:spPr>
      </p:pic>
    </p:spTree>
    <p:extLst>
      <p:ext uri="{BB962C8B-B14F-4D97-AF65-F5344CB8AC3E}">
        <p14:creationId xmlns:p14="http://schemas.microsoft.com/office/powerpoint/2010/main" val="126553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AB81B5-CB57-7002-9C65-55C686F751B4}"/>
              </a:ext>
            </a:extLst>
          </p:cNvPr>
          <p:cNvSpPr/>
          <p:nvPr/>
        </p:nvSpPr>
        <p:spPr>
          <a:xfrm>
            <a:off x="58131" y="5787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6">
            <a:extLst>
              <a:ext uri="{FF2B5EF4-FFF2-40B4-BE49-F238E27FC236}">
                <a16:creationId xmlns:a16="http://schemas.microsoft.com/office/drawing/2014/main" id="{C3657601-C409-AC3E-5F27-023B67168DEF}"/>
              </a:ext>
            </a:extLst>
          </p:cNvPr>
          <p:cNvSpPr/>
          <p:nvPr/>
        </p:nvSpPr>
        <p:spPr>
          <a:xfrm rot="5400000">
            <a:off x="6072554" y="-5968318"/>
            <a:ext cx="36000" cy="120642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9">
            <a:extLst>
              <a:ext uri="{FF2B5EF4-FFF2-40B4-BE49-F238E27FC236}">
                <a16:creationId xmlns:a16="http://schemas.microsoft.com/office/drawing/2014/main" id="{AA91D053-6D96-5801-D929-DB0EA8B7AADE}"/>
              </a:ext>
            </a:extLst>
          </p:cNvPr>
          <p:cNvSpPr/>
          <p:nvPr/>
        </p:nvSpPr>
        <p:spPr>
          <a:xfrm rot="5400000">
            <a:off x="6072409" y="741792"/>
            <a:ext cx="36000" cy="12064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a:extLst>
              <a:ext uri="{FF2B5EF4-FFF2-40B4-BE49-F238E27FC236}">
                <a16:creationId xmlns:a16="http://schemas.microsoft.com/office/drawing/2014/main" id="{C412B4BE-F310-15F3-AC1D-69EE86524F86}"/>
              </a:ext>
            </a:extLst>
          </p:cNvPr>
          <p:cNvSpPr/>
          <p:nvPr/>
        </p:nvSpPr>
        <p:spPr>
          <a:xfrm>
            <a:off x="12086689" y="46445"/>
            <a:ext cx="36000" cy="674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2" name="Picture 4">
            <a:extLst>
              <a:ext uri="{FF2B5EF4-FFF2-40B4-BE49-F238E27FC236}">
                <a16:creationId xmlns:a16="http://schemas.microsoft.com/office/drawing/2014/main" id="{EAEABE1E-AD09-E8EA-B3FF-D69AE517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236" y="1"/>
            <a:ext cx="1006764" cy="1006764"/>
          </a:xfrm>
          <a:prstGeom prst="rect">
            <a:avLst/>
          </a:prstGeom>
          <a:solidFill>
            <a:schemeClr val="accent6">
              <a:lumMod val="75000"/>
            </a:schemeClr>
          </a:solidFill>
        </p:spPr>
      </p:pic>
      <p:pic>
        <p:nvPicPr>
          <p:cNvPr id="3" name="Picture 2">
            <a:extLst>
              <a:ext uri="{FF2B5EF4-FFF2-40B4-BE49-F238E27FC236}">
                <a16:creationId xmlns:a16="http://schemas.microsoft.com/office/drawing/2014/main" id="{EB9527F0-0668-C254-7F70-36A0419A671D}"/>
              </a:ext>
            </a:extLst>
          </p:cNvPr>
          <p:cNvPicPr>
            <a:picLocks noChangeAspect="1"/>
          </p:cNvPicPr>
          <p:nvPr/>
        </p:nvPicPr>
        <p:blipFill>
          <a:blip r:embed="rId3"/>
          <a:stretch>
            <a:fillRect/>
          </a:stretch>
        </p:blipFill>
        <p:spPr>
          <a:xfrm>
            <a:off x="392371" y="273271"/>
            <a:ext cx="10723554" cy="6053506"/>
          </a:xfrm>
          <a:prstGeom prst="rect">
            <a:avLst/>
          </a:prstGeom>
          <a:ln>
            <a:solidFill>
              <a:schemeClr val="tx1"/>
            </a:solidFill>
          </a:ln>
        </p:spPr>
      </p:pic>
    </p:spTree>
    <p:extLst>
      <p:ext uri="{BB962C8B-B14F-4D97-AF65-F5344CB8AC3E}">
        <p14:creationId xmlns:p14="http://schemas.microsoft.com/office/powerpoint/2010/main" val="501850712"/>
      </p:ext>
    </p:extLst>
  </p:cSld>
  <p:clrMapOvr>
    <a:masterClrMapping/>
  </p:clrMapOvr>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3398</TotalTime>
  <Words>1036</Words>
  <Application>Microsoft Office PowerPoint</Application>
  <PresentationFormat>Widescreen</PresentationFormat>
  <Paragraphs>85</Paragraphs>
  <Slides>29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erdana</vt:lpstr>
      <vt:lpstr>inter-bold</vt:lpstr>
      <vt:lpstr>inter-regular</vt:lpstr>
      <vt:lpstr>Roboto</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DHAWALESWAR RAO</cp:lastModifiedBy>
  <cp:revision>199</cp:revision>
  <dcterms:created xsi:type="dcterms:W3CDTF">2019-01-14T06:35:35Z</dcterms:created>
  <dcterms:modified xsi:type="dcterms:W3CDTF">2023-03-03T07:44:52Z</dcterms:modified>
</cp:coreProperties>
</file>