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5"/>
  </p:notesMasterIdLst>
  <p:sldIdLst>
    <p:sldId id="420" r:id="rId4"/>
    <p:sldId id="426" r:id="rId5"/>
    <p:sldId id="427" r:id="rId6"/>
    <p:sldId id="428" r:id="rId7"/>
    <p:sldId id="430" r:id="rId8"/>
    <p:sldId id="446" r:id="rId9"/>
    <p:sldId id="432" r:id="rId10"/>
    <p:sldId id="433" r:id="rId11"/>
    <p:sldId id="434" r:id="rId12"/>
    <p:sldId id="435" r:id="rId13"/>
    <p:sldId id="436" r:id="rId14"/>
    <p:sldId id="445" r:id="rId15"/>
    <p:sldId id="437" r:id="rId16"/>
    <p:sldId id="438" r:id="rId17"/>
    <p:sldId id="439" r:id="rId18"/>
    <p:sldId id="440" r:id="rId19"/>
    <p:sldId id="441" r:id="rId20"/>
    <p:sldId id="442" r:id="rId21"/>
    <p:sldId id="443" r:id="rId22"/>
    <p:sldId id="444" r:id="rId23"/>
    <p:sldId id="4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30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250" y="77"/>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850C-D4BB-4858-A577-CD5D3B982443}"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eksforgeeks.org/how-to-create-and-add-data-to-sqlite-database-in-android/" TargetMode="Externa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hyperlink" Target="https://aboutreact.com/see-saved-data-of-the-sqlite-database-in-device/" TargetMode="External"/><Relationship Id="rId5" Type="http://schemas.openxmlformats.org/officeDocument/2006/relationships/hyperlink" Target="https://dzone.com/articles/create-a-database-android-application-in-android-s" TargetMode="External"/><Relationship Id="rId4" Type="http://schemas.openxmlformats.org/officeDocument/2006/relationships/hyperlink" Target="https://www.geeksforgeeks.org/how-to-view-and-locate-sqlite-database-in-android-studi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5" y="-5977649"/>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1B0F6691-2A5A-46D3-36EC-284035393FB7}"/>
              </a:ext>
            </a:extLst>
          </p:cNvPr>
          <p:cNvSpPr txBox="1"/>
          <p:nvPr/>
        </p:nvSpPr>
        <p:spPr>
          <a:xfrm>
            <a:off x="3730046" y="1507403"/>
            <a:ext cx="8429355" cy="477054"/>
          </a:xfrm>
          <a:prstGeom prst="rect">
            <a:avLst/>
          </a:prstGeom>
          <a:noFill/>
        </p:spPr>
        <p:txBody>
          <a:bodyPr wrap="square" rtlCol="0">
            <a:spAutoFit/>
          </a:bodyPr>
          <a:lstStyle/>
          <a:p>
            <a:r>
              <a:rPr lang="en-US" sz="2500" b="1" dirty="0">
                <a:solidFill>
                  <a:srgbClr val="C00000"/>
                </a:solidFill>
                <a:latin typeface="+mj-lt"/>
              </a:rPr>
              <a:t>Module-VII: </a:t>
            </a:r>
            <a:r>
              <a:rPr lang="en-IN" sz="2500" b="1" i="0" dirty="0">
                <a:solidFill>
                  <a:srgbClr val="C00000"/>
                </a:solidFill>
                <a:effectLst/>
                <a:latin typeface="+mj-lt"/>
              </a:rPr>
              <a:t>Understand &amp; Implement  SQLite database</a:t>
            </a:r>
            <a:endParaRPr lang="en-IN" sz="2500" dirty="0">
              <a:solidFill>
                <a:srgbClr val="C00000"/>
              </a:solidFill>
              <a:latin typeface="+mj-lt"/>
            </a:endParaRPr>
          </a:p>
        </p:txBody>
      </p:sp>
      <p:sp>
        <p:nvSpPr>
          <p:cNvPr id="8" name="TextBox 7">
            <a:extLst>
              <a:ext uri="{FF2B5EF4-FFF2-40B4-BE49-F238E27FC236}">
                <a16:creationId xmlns:a16="http://schemas.microsoft.com/office/drawing/2014/main" id="{0033C257-22F2-944C-192C-6950CE66DCB0}"/>
              </a:ext>
            </a:extLst>
          </p:cNvPr>
          <p:cNvSpPr txBox="1"/>
          <p:nvPr/>
        </p:nvSpPr>
        <p:spPr>
          <a:xfrm>
            <a:off x="8643205" y="3804396"/>
            <a:ext cx="3045413" cy="707886"/>
          </a:xfrm>
          <a:prstGeom prst="rect">
            <a:avLst/>
          </a:prstGeom>
          <a:noFill/>
        </p:spPr>
        <p:txBody>
          <a:bodyPr wrap="square" rtlCol="0">
            <a:spAutoFit/>
          </a:bodyPr>
          <a:lstStyle/>
          <a:p>
            <a:r>
              <a:rPr lang="en-IN" sz="2000" dirty="0">
                <a:latin typeface="Calibri" panose="020F0502020204030204" pitchFamily="34" charset="0"/>
                <a:cs typeface="Calibri" panose="020F0502020204030204" pitchFamily="34" charset="0"/>
              </a:rPr>
              <a:t>By,</a:t>
            </a:r>
          </a:p>
          <a:p>
            <a:r>
              <a:rPr lang="en-IN" sz="2000" b="1" i="1" dirty="0">
                <a:latin typeface="Calibri" panose="020F0502020204030204" pitchFamily="34" charset="0"/>
                <a:cs typeface="Calibri" panose="020F0502020204030204" pitchFamily="34" charset="0"/>
              </a:rPr>
              <a:t>    Dr. DHAWALESWAR RAO</a:t>
            </a:r>
          </a:p>
        </p:txBody>
      </p:sp>
      <p:sp>
        <p:nvSpPr>
          <p:cNvPr id="15" name="Rectangle 14">
            <a:extLst>
              <a:ext uri="{FF2B5EF4-FFF2-40B4-BE49-F238E27FC236}">
                <a16:creationId xmlns:a16="http://schemas.microsoft.com/office/drawing/2014/main" id="{3B1EEA92-D529-CF4B-D978-9E0DEAE7245E}"/>
              </a:ext>
            </a:extLst>
          </p:cNvPr>
          <p:cNvSpPr/>
          <p:nvPr/>
        </p:nvSpPr>
        <p:spPr>
          <a:xfrm rot="5400000">
            <a:off x="6018558" y="-2676595"/>
            <a:ext cx="144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5">
            <a:extLst>
              <a:ext uri="{FF2B5EF4-FFF2-40B4-BE49-F238E27FC236}">
                <a16:creationId xmlns:a16="http://schemas.microsoft.com/office/drawing/2014/main" id="{4AF310B4-0295-ECF9-32AC-E72056E4B3D0}"/>
              </a:ext>
            </a:extLst>
          </p:cNvPr>
          <p:cNvSpPr/>
          <p:nvPr/>
        </p:nvSpPr>
        <p:spPr>
          <a:xfrm rot="5400000">
            <a:off x="6073142" y="-2368698"/>
            <a:ext cx="45719" cy="12053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6">
            <a:extLst>
              <a:ext uri="{FF2B5EF4-FFF2-40B4-BE49-F238E27FC236}">
                <a16:creationId xmlns:a16="http://schemas.microsoft.com/office/drawing/2014/main" id="{143D8EFD-21F1-6019-3BE5-2E81849962CC}"/>
              </a:ext>
            </a:extLst>
          </p:cNvPr>
          <p:cNvSpPr/>
          <p:nvPr/>
        </p:nvSpPr>
        <p:spPr>
          <a:xfrm rot="5400000">
            <a:off x="6058549" y="-2938165"/>
            <a:ext cx="45719" cy="12046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030" name="Picture 6" descr="Android Applications Development Company. Developing for Android">
            <a:extLst>
              <a:ext uri="{FF2B5EF4-FFF2-40B4-BE49-F238E27FC236}">
                <a16:creationId xmlns:a16="http://schemas.microsoft.com/office/drawing/2014/main" id="{C021F3D4-967F-0FA0-A957-32099D4B4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258" y="535020"/>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5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CD722B2C-E6FC-EB7B-D7BC-A0A1A148E810}"/>
              </a:ext>
            </a:extLst>
          </p:cNvPr>
          <p:cNvPicPr>
            <a:picLocks noChangeAspect="1"/>
          </p:cNvPicPr>
          <p:nvPr/>
        </p:nvPicPr>
        <p:blipFill>
          <a:blip r:embed="rId3"/>
          <a:stretch>
            <a:fillRect/>
          </a:stretch>
        </p:blipFill>
        <p:spPr>
          <a:xfrm>
            <a:off x="318407" y="1137557"/>
            <a:ext cx="10248900" cy="3276600"/>
          </a:xfrm>
          <a:prstGeom prst="rect">
            <a:avLst/>
          </a:prstGeom>
        </p:spPr>
      </p:pic>
    </p:spTree>
    <p:extLst>
      <p:ext uri="{BB962C8B-B14F-4D97-AF65-F5344CB8AC3E}">
        <p14:creationId xmlns:p14="http://schemas.microsoft.com/office/powerpoint/2010/main" val="282389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5239165F-39A3-42AC-288C-C86B6F148B2D}"/>
              </a:ext>
            </a:extLst>
          </p:cNvPr>
          <p:cNvPicPr>
            <a:picLocks noChangeAspect="1"/>
          </p:cNvPicPr>
          <p:nvPr/>
        </p:nvPicPr>
        <p:blipFill>
          <a:blip r:embed="rId3"/>
          <a:stretch>
            <a:fillRect/>
          </a:stretch>
        </p:blipFill>
        <p:spPr>
          <a:xfrm>
            <a:off x="228434" y="925830"/>
            <a:ext cx="10506075" cy="4762500"/>
          </a:xfrm>
          <a:prstGeom prst="rect">
            <a:avLst/>
          </a:prstGeom>
        </p:spPr>
      </p:pic>
    </p:spTree>
    <p:extLst>
      <p:ext uri="{BB962C8B-B14F-4D97-AF65-F5344CB8AC3E}">
        <p14:creationId xmlns:p14="http://schemas.microsoft.com/office/powerpoint/2010/main" val="116366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4F4CDF92-281A-B41D-ACBB-2C1A017BAF8B}"/>
              </a:ext>
            </a:extLst>
          </p:cNvPr>
          <p:cNvPicPr>
            <a:picLocks noChangeAspect="1"/>
          </p:cNvPicPr>
          <p:nvPr/>
        </p:nvPicPr>
        <p:blipFill>
          <a:blip r:embed="rId3"/>
          <a:stretch>
            <a:fillRect/>
          </a:stretch>
        </p:blipFill>
        <p:spPr>
          <a:xfrm>
            <a:off x="619474" y="256479"/>
            <a:ext cx="6991250" cy="6344617"/>
          </a:xfrm>
          <a:prstGeom prst="rect">
            <a:avLst/>
          </a:prstGeom>
        </p:spPr>
      </p:pic>
    </p:spTree>
    <p:extLst>
      <p:ext uri="{BB962C8B-B14F-4D97-AF65-F5344CB8AC3E}">
        <p14:creationId xmlns:p14="http://schemas.microsoft.com/office/powerpoint/2010/main" val="171338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9FA6CE1E-3AB9-E900-5C83-CA312EFFC80B}"/>
              </a:ext>
            </a:extLst>
          </p:cNvPr>
          <p:cNvPicPr>
            <a:picLocks noChangeAspect="1"/>
          </p:cNvPicPr>
          <p:nvPr/>
        </p:nvPicPr>
        <p:blipFill>
          <a:blip r:embed="rId3"/>
          <a:stretch>
            <a:fillRect/>
          </a:stretch>
        </p:blipFill>
        <p:spPr>
          <a:xfrm>
            <a:off x="2564002" y="455742"/>
            <a:ext cx="6878641" cy="5902464"/>
          </a:xfrm>
          <a:prstGeom prst="rect">
            <a:avLst/>
          </a:prstGeom>
          <a:ln>
            <a:solidFill>
              <a:schemeClr val="accent1"/>
            </a:solidFill>
          </a:ln>
        </p:spPr>
      </p:pic>
    </p:spTree>
    <p:extLst>
      <p:ext uri="{BB962C8B-B14F-4D97-AF65-F5344CB8AC3E}">
        <p14:creationId xmlns:p14="http://schemas.microsoft.com/office/powerpoint/2010/main" val="119576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1BDC74BF-AD97-5885-F0E4-988327887D2D}"/>
              </a:ext>
            </a:extLst>
          </p:cNvPr>
          <p:cNvSpPr txBox="1"/>
          <p:nvPr/>
        </p:nvSpPr>
        <p:spPr>
          <a:xfrm>
            <a:off x="322217" y="432473"/>
            <a:ext cx="10898732" cy="2031325"/>
          </a:xfrm>
          <a:prstGeom prst="rect">
            <a:avLst/>
          </a:prstGeom>
          <a:noFill/>
        </p:spPr>
        <p:txBody>
          <a:bodyPr wrap="square">
            <a:spAutoFit/>
          </a:bodyPr>
          <a:lstStyle/>
          <a:p>
            <a:pPr algn="just"/>
            <a:r>
              <a:rPr lang="en-US" b="0" i="0" dirty="0">
                <a:solidFill>
                  <a:srgbClr val="222635"/>
                </a:solidFill>
                <a:effectLst/>
                <a:latin typeface="Cambria" panose="02040503050406030204" pitchFamily="18" charset="0"/>
              </a:rPr>
              <a:t>The application will consist of an activity and a database handler class (</a:t>
            </a:r>
            <a:r>
              <a:rPr lang="en-US" b="0" i="0" dirty="0" err="1">
                <a:solidFill>
                  <a:srgbClr val="222635"/>
                </a:solidFill>
                <a:effectLst/>
                <a:latin typeface="Cambria" panose="02040503050406030204" pitchFamily="18" charset="0"/>
              </a:rPr>
              <a:t>MyDBHandler</a:t>
            </a:r>
            <a:r>
              <a:rPr lang="en-US" b="0" i="0" dirty="0">
                <a:solidFill>
                  <a:srgbClr val="222635"/>
                </a:solidFill>
                <a:effectLst/>
                <a:latin typeface="Cambria" panose="02040503050406030204" pitchFamily="18" charset="0"/>
              </a:rPr>
              <a:t> class). The database handler will be a subclass of </a:t>
            </a:r>
            <a:r>
              <a:rPr lang="en-US" b="0" i="0" dirty="0" err="1">
                <a:solidFill>
                  <a:srgbClr val="222635"/>
                </a:solidFill>
                <a:effectLst/>
                <a:latin typeface="Cambria" panose="02040503050406030204" pitchFamily="18" charset="0"/>
              </a:rPr>
              <a:t>SQLiteOpenHelper</a:t>
            </a:r>
            <a:r>
              <a:rPr lang="en-US" b="0" i="0" dirty="0">
                <a:solidFill>
                  <a:srgbClr val="222635"/>
                </a:solidFill>
                <a:effectLst/>
                <a:latin typeface="Cambria" panose="02040503050406030204" pitchFamily="18" charset="0"/>
              </a:rPr>
              <a:t> and will provide an abstract layer between the underlying SQLite database and the activity class. A third class (Student class) will need to be implemented to hold the database entry data as it is passed between the activity and the handler. My application model can be shown in the following figure:</a:t>
            </a:r>
          </a:p>
          <a:p>
            <a:br>
              <a:rPr lang="en-US" dirty="0"/>
            </a:br>
            <a:endParaRPr lang="en-IN" dirty="0"/>
          </a:p>
        </p:txBody>
      </p:sp>
      <p:pic>
        <p:nvPicPr>
          <p:cNvPr id="5" name="Picture 4">
            <a:extLst>
              <a:ext uri="{FF2B5EF4-FFF2-40B4-BE49-F238E27FC236}">
                <a16:creationId xmlns:a16="http://schemas.microsoft.com/office/drawing/2014/main" id="{1C53E0DB-46D9-1FA6-A394-AD70F4974521}"/>
              </a:ext>
            </a:extLst>
          </p:cNvPr>
          <p:cNvPicPr>
            <a:picLocks noChangeAspect="1"/>
          </p:cNvPicPr>
          <p:nvPr/>
        </p:nvPicPr>
        <p:blipFill>
          <a:blip r:embed="rId3"/>
          <a:stretch>
            <a:fillRect/>
          </a:stretch>
        </p:blipFill>
        <p:spPr>
          <a:xfrm>
            <a:off x="3893549" y="1565755"/>
            <a:ext cx="6925928" cy="2695824"/>
          </a:xfrm>
          <a:prstGeom prst="rect">
            <a:avLst/>
          </a:prstGeom>
        </p:spPr>
      </p:pic>
      <p:pic>
        <p:nvPicPr>
          <p:cNvPr id="9" name="Picture 8">
            <a:extLst>
              <a:ext uri="{FF2B5EF4-FFF2-40B4-BE49-F238E27FC236}">
                <a16:creationId xmlns:a16="http://schemas.microsoft.com/office/drawing/2014/main" id="{55BB8D74-78C1-F7DB-2F1D-82E11FF1C9B1}"/>
              </a:ext>
            </a:extLst>
          </p:cNvPr>
          <p:cNvPicPr>
            <a:picLocks noChangeAspect="1"/>
          </p:cNvPicPr>
          <p:nvPr/>
        </p:nvPicPr>
        <p:blipFill>
          <a:blip r:embed="rId4"/>
          <a:stretch>
            <a:fillRect/>
          </a:stretch>
        </p:blipFill>
        <p:spPr>
          <a:xfrm>
            <a:off x="217716" y="4040270"/>
            <a:ext cx="4109856" cy="2556201"/>
          </a:xfrm>
          <a:prstGeom prst="rect">
            <a:avLst/>
          </a:prstGeom>
        </p:spPr>
      </p:pic>
    </p:spTree>
    <p:extLst>
      <p:ext uri="{BB962C8B-B14F-4D97-AF65-F5344CB8AC3E}">
        <p14:creationId xmlns:p14="http://schemas.microsoft.com/office/powerpoint/2010/main" val="356585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F120814E-2208-2A47-7394-0C9849FE8A6C}"/>
              </a:ext>
            </a:extLst>
          </p:cNvPr>
          <p:cNvPicPr>
            <a:picLocks noChangeAspect="1"/>
          </p:cNvPicPr>
          <p:nvPr/>
        </p:nvPicPr>
        <p:blipFill>
          <a:blip r:embed="rId3"/>
          <a:stretch>
            <a:fillRect/>
          </a:stretch>
        </p:blipFill>
        <p:spPr>
          <a:xfrm>
            <a:off x="365760" y="145188"/>
            <a:ext cx="7223079" cy="5303605"/>
          </a:xfrm>
          <a:prstGeom prst="rect">
            <a:avLst/>
          </a:prstGeom>
        </p:spPr>
      </p:pic>
      <p:sp>
        <p:nvSpPr>
          <p:cNvPr id="5" name="TextBox 4">
            <a:extLst>
              <a:ext uri="{FF2B5EF4-FFF2-40B4-BE49-F238E27FC236}">
                <a16:creationId xmlns:a16="http://schemas.microsoft.com/office/drawing/2014/main" id="{9BCD9C98-37F8-CD84-9669-6BACCB595410}"/>
              </a:ext>
            </a:extLst>
          </p:cNvPr>
          <p:cNvSpPr txBox="1"/>
          <p:nvPr/>
        </p:nvSpPr>
        <p:spPr>
          <a:xfrm>
            <a:off x="618309" y="5831125"/>
            <a:ext cx="8020594" cy="369332"/>
          </a:xfrm>
          <a:prstGeom prst="rect">
            <a:avLst/>
          </a:prstGeom>
          <a:noFill/>
        </p:spPr>
        <p:txBody>
          <a:bodyPr wrap="square">
            <a:spAutoFit/>
          </a:bodyPr>
          <a:lstStyle/>
          <a:p>
            <a:r>
              <a:rPr lang="en-US" i="0" dirty="0">
                <a:solidFill>
                  <a:srgbClr val="222635"/>
                </a:solidFill>
                <a:effectLst/>
                <a:latin typeface="Cambria" panose="02040503050406030204" pitchFamily="18" charset="0"/>
              </a:rPr>
              <a:t>Type </a:t>
            </a:r>
            <a:r>
              <a:rPr lang="en-US" b="1" i="1" dirty="0">
                <a:solidFill>
                  <a:srgbClr val="222635"/>
                </a:solidFill>
                <a:effectLst/>
                <a:latin typeface="Cambria" panose="02040503050406030204" pitchFamily="18" charset="0"/>
              </a:rPr>
              <a:t>Student</a:t>
            </a:r>
            <a:r>
              <a:rPr lang="en-US" i="0" dirty="0">
                <a:solidFill>
                  <a:srgbClr val="222635"/>
                </a:solidFill>
                <a:effectLst/>
                <a:latin typeface="Cambria" panose="02040503050406030204" pitchFamily="18" charset="0"/>
              </a:rPr>
              <a:t> in the Name item, maintain the default options</a:t>
            </a:r>
            <a:endParaRPr lang="en-IN" dirty="0"/>
          </a:p>
        </p:txBody>
      </p:sp>
    </p:spTree>
    <p:extLst>
      <p:ext uri="{BB962C8B-B14F-4D97-AF65-F5344CB8AC3E}">
        <p14:creationId xmlns:p14="http://schemas.microsoft.com/office/powerpoint/2010/main" val="85279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CC812B48-A733-3387-FDA1-1A0288363F89}"/>
              </a:ext>
            </a:extLst>
          </p:cNvPr>
          <p:cNvPicPr>
            <a:picLocks noChangeAspect="1"/>
          </p:cNvPicPr>
          <p:nvPr/>
        </p:nvPicPr>
        <p:blipFill>
          <a:blip r:embed="rId3"/>
          <a:stretch>
            <a:fillRect/>
          </a:stretch>
        </p:blipFill>
        <p:spPr>
          <a:xfrm>
            <a:off x="631047" y="243840"/>
            <a:ext cx="6366336" cy="6091646"/>
          </a:xfrm>
          <a:prstGeom prst="rect">
            <a:avLst/>
          </a:prstGeom>
        </p:spPr>
      </p:pic>
    </p:spTree>
    <p:extLst>
      <p:ext uri="{BB962C8B-B14F-4D97-AF65-F5344CB8AC3E}">
        <p14:creationId xmlns:p14="http://schemas.microsoft.com/office/powerpoint/2010/main" val="362397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6C012228-139A-A605-CE6B-38056B4CD896}"/>
              </a:ext>
            </a:extLst>
          </p:cNvPr>
          <p:cNvPicPr>
            <a:picLocks noChangeAspect="1"/>
          </p:cNvPicPr>
          <p:nvPr/>
        </p:nvPicPr>
        <p:blipFill>
          <a:blip r:embed="rId3"/>
          <a:stretch>
            <a:fillRect/>
          </a:stretch>
        </p:blipFill>
        <p:spPr>
          <a:xfrm>
            <a:off x="94131" y="127634"/>
            <a:ext cx="3609975" cy="2743200"/>
          </a:xfrm>
          <a:prstGeom prst="rect">
            <a:avLst/>
          </a:prstGeom>
          <a:ln>
            <a:solidFill>
              <a:schemeClr val="accent1"/>
            </a:solidFill>
          </a:ln>
        </p:spPr>
      </p:pic>
      <p:pic>
        <p:nvPicPr>
          <p:cNvPr id="5" name="Picture 4">
            <a:extLst>
              <a:ext uri="{FF2B5EF4-FFF2-40B4-BE49-F238E27FC236}">
                <a16:creationId xmlns:a16="http://schemas.microsoft.com/office/drawing/2014/main" id="{358901F4-9378-0F46-36D2-9A7AF53F6A6D}"/>
              </a:ext>
            </a:extLst>
          </p:cNvPr>
          <p:cNvPicPr>
            <a:picLocks noChangeAspect="1"/>
          </p:cNvPicPr>
          <p:nvPr/>
        </p:nvPicPr>
        <p:blipFill>
          <a:blip r:embed="rId4"/>
          <a:stretch>
            <a:fillRect/>
          </a:stretch>
        </p:blipFill>
        <p:spPr>
          <a:xfrm>
            <a:off x="4076535" y="806663"/>
            <a:ext cx="4438650" cy="1895475"/>
          </a:xfrm>
          <a:prstGeom prst="rect">
            <a:avLst/>
          </a:prstGeom>
          <a:ln>
            <a:solidFill>
              <a:schemeClr val="accent1"/>
            </a:solidFill>
          </a:ln>
        </p:spPr>
      </p:pic>
      <p:pic>
        <p:nvPicPr>
          <p:cNvPr id="9" name="Picture 8">
            <a:extLst>
              <a:ext uri="{FF2B5EF4-FFF2-40B4-BE49-F238E27FC236}">
                <a16:creationId xmlns:a16="http://schemas.microsoft.com/office/drawing/2014/main" id="{35957773-7859-9186-6672-D2DBBA398FEC}"/>
              </a:ext>
            </a:extLst>
          </p:cNvPr>
          <p:cNvPicPr>
            <a:picLocks noChangeAspect="1"/>
          </p:cNvPicPr>
          <p:nvPr/>
        </p:nvPicPr>
        <p:blipFill>
          <a:blip r:embed="rId5"/>
          <a:stretch>
            <a:fillRect/>
          </a:stretch>
        </p:blipFill>
        <p:spPr>
          <a:xfrm>
            <a:off x="1186026" y="3203727"/>
            <a:ext cx="9648825" cy="1609725"/>
          </a:xfrm>
          <a:prstGeom prst="rect">
            <a:avLst/>
          </a:prstGeom>
          <a:ln>
            <a:solidFill>
              <a:schemeClr val="accent1"/>
            </a:solidFill>
          </a:ln>
        </p:spPr>
      </p:pic>
      <p:pic>
        <p:nvPicPr>
          <p:cNvPr id="14" name="Picture 13">
            <a:extLst>
              <a:ext uri="{FF2B5EF4-FFF2-40B4-BE49-F238E27FC236}">
                <a16:creationId xmlns:a16="http://schemas.microsoft.com/office/drawing/2014/main" id="{3E4E4D42-802D-9A1D-1F3A-A65D3ED4FAE5}"/>
              </a:ext>
            </a:extLst>
          </p:cNvPr>
          <p:cNvPicPr>
            <a:picLocks noChangeAspect="1"/>
          </p:cNvPicPr>
          <p:nvPr/>
        </p:nvPicPr>
        <p:blipFill>
          <a:blip r:embed="rId6"/>
          <a:stretch>
            <a:fillRect/>
          </a:stretch>
        </p:blipFill>
        <p:spPr>
          <a:xfrm>
            <a:off x="1186026" y="4970374"/>
            <a:ext cx="7820025" cy="1628775"/>
          </a:xfrm>
          <a:prstGeom prst="rect">
            <a:avLst/>
          </a:prstGeom>
          <a:ln>
            <a:solidFill>
              <a:schemeClr val="accent1"/>
            </a:solidFill>
          </a:ln>
        </p:spPr>
      </p:pic>
    </p:spTree>
    <p:extLst>
      <p:ext uri="{BB962C8B-B14F-4D97-AF65-F5344CB8AC3E}">
        <p14:creationId xmlns:p14="http://schemas.microsoft.com/office/powerpoint/2010/main" val="16975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24854F76-82D8-0779-DB51-6E40DCE6F6A0}"/>
              </a:ext>
            </a:extLst>
          </p:cNvPr>
          <p:cNvPicPr>
            <a:picLocks noChangeAspect="1"/>
          </p:cNvPicPr>
          <p:nvPr/>
        </p:nvPicPr>
        <p:blipFill>
          <a:blip r:embed="rId3"/>
          <a:stretch>
            <a:fillRect/>
          </a:stretch>
        </p:blipFill>
        <p:spPr>
          <a:xfrm>
            <a:off x="352260" y="342763"/>
            <a:ext cx="10105168" cy="2549469"/>
          </a:xfrm>
          <a:prstGeom prst="rect">
            <a:avLst/>
          </a:prstGeom>
        </p:spPr>
      </p:pic>
      <p:pic>
        <p:nvPicPr>
          <p:cNvPr id="5" name="Picture 4">
            <a:extLst>
              <a:ext uri="{FF2B5EF4-FFF2-40B4-BE49-F238E27FC236}">
                <a16:creationId xmlns:a16="http://schemas.microsoft.com/office/drawing/2014/main" id="{BC632816-5C20-3A30-9B33-220A4A01D9D7}"/>
              </a:ext>
            </a:extLst>
          </p:cNvPr>
          <p:cNvPicPr>
            <a:picLocks noChangeAspect="1"/>
          </p:cNvPicPr>
          <p:nvPr/>
        </p:nvPicPr>
        <p:blipFill>
          <a:blip r:embed="rId4"/>
          <a:stretch>
            <a:fillRect/>
          </a:stretch>
        </p:blipFill>
        <p:spPr>
          <a:xfrm>
            <a:off x="271299" y="3415961"/>
            <a:ext cx="10325100" cy="2657475"/>
          </a:xfrm>
          <a:prstGeom prst="rect">
            <a:avLst/>
          </a:prstGeom>
        </p:spPr>
      </p:pic>
    </p:spTree>
    <p:extLst>
      <p:ext uri="{BB962C8B-B14F-4D97-AF65-F5344CB8AC3E}">
        <p14:creationId xmlns:p14="http://schemas.microsoft.com/office/powerpoint/2010/main" val="189153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5A651FED-6793-AF1E-A3FA-B5E878877752}"/>
              </a:ext>
            </a:extLst>
          </p:cNvPr>
          <p:cNvSpPr txBox="1"/>
          <p:nvPr/>
        </p:nvSpPr>
        <p:spPr>
          <a:xfrm>
            <a:off x="441435" y="360434"/>
            <a:ext cx="6096000" cy="646331"/>
          </a:xfrm>
          <a:prstGeom prst="rect">
            <a:avLst/>
          </a:prstGeom>
          <a:noFill/>
        </p:spPr>
        <p:txBody>
          <a:bodyPr wrap="square">
            <a:spAutoFit/>
          </a:bodyPr>
          <a:lstStyle/>
          <a:p>
            <a:pPr algn="l"/>
            <a:r>
              <a:rPr lang="en-US" b="1" i="0" dirty="0">
                <a:solidFill>
                  <a:srgbClr val="222635"/>
                </a:solidFill>
                <a:effectLst/>
                <a:latin typeface="Helvetica Neue"/>
              </a:rPr>
              <a:t>Main Activity</a:t>
            </a:r>
          </a:p>
          <a:p>
            <a:pPr algn="l"/>
            <a:r>
              <a:rPr lang="en-US" b="0" i="0" dirty="0">
                <a:solidFill>
                  <a:srgbClr val="222635"/>
                </a:solidFill>
                <a:effectLst/>
                <a:latin typeface="Cambria" panose="02040503050406030204" pitchFamily="18" charset="0"/>
              </a:rPr>
              <a:t>So far, let’s look at our application model again:</a:t>
            </a:r>
          </a:p>
        </p:txBody>
      </p:sp>
      <p:pic>
        <p:nvPicPr>
          <p:cNvPr id="5" name="Picture 4">
            <a:extLst>
              <a:ext uri="{FF2B5EF4-FFF2-40B4-BE49-F238E27FC236}">
                <a16:creationId xmlns:a16="http://schemas.microsoft.com/office/drawing/2014/main" id="{ECD38022-F246-3C8E-82EA-8C17495B09F7}"/>
              </a:ext>
            </a:extLst>
          </p:cNvPr>
          <p:cNvPicPr>
            <a:picLocks noChangeAspect="1"/>
          </p:cNvPicPr>
          <p:nvPr/>
        </p:nvPicPr>
        <p:blipFill>
          <a:blip r:embed="rId3"/>
          <a:stretch>
            <a:fillRect/>
          </a:stretch>
        </p:blipFill>
        <p:spPr>
          <a:xfrm>
            <a:off x="4365773" y="1148746"/>
            <a:ext cx="3460454" cy="5462089"/>
          </a:xfrm>
          <a:prstGeom prst="rect">
            <a:avLst/>
          </a:prstGeom>
        </p:spPr>
      </p:pic>
    </p:spTree>
    <p:extLst>
      <p:ext uri="{BB962C8B-B14F-4D97-AF65-F5344CB8AC3E}">
        <p14:creationId xmlns:p14="http://schemas.microsoft.com/office/powerpoint/2010/main" val="317700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890B33DB-7007-C9EB-6610-FA88CC50791D}"/>
              </a:ext>
            </a:extLst>
          </p:cNvPr>
          <p:cNvSpPr txBox="1"/>
          <p:nvPr/>
        </p:nvSpPr>
        <p:spPr>
          <a:xfrm>
            <a:off x="235131" y="174959"/>
            <a:ext cx="11547566" cy="5909310"/>
          </a:xfrm>
          <a:prstGeom prst="rect">
            <a:avLst/>
          </a:prstGeom>
          <a:noFill/>
        </p:spPr>
        <p:txBody>
          <a:bodyPr wrap="square">
            <a:spAutoFit/>
          </a:bodyPr>
          <a:lstStyle/>
          <a:p>
            <a:pPr algn="just" fontAlgn="base"/>
            <a:r>
              <a:rPr lang="en-US" dirty="0">
                <a:latin typeface="Calibri" panose="020F0502020204030204" pitchFamily="34" charset="0"/>
                <a:cs typeface="Calibri" panose="020F0502020204030204" pitchFamily="34" charset="0"/>
              </a:rPr>
              <a:t>- A</a:t>
            </a:r>
            <a:r>
              <a:rPr lang="en-US" b="0" i="0" dirty="0">
                <a:effectLst/>
                <a:latin typeface="Calibri" panose="020F0502020204030204" pitchFamily="34" charset="0"/>
                <a:cs typeface="Calibri" panose="020F0502020204030204" pitchFamily="34" charset="0"/>
              </a:rPr>
              <a:t> </a:t>
            </a:r>
            <a:r>
              <a:rPr lang="en-US" b="1" i="0" dirty="0">
                <a:effectLst/>
                <a:latin typeface="Calibri" panose="020F0502020204030204" pitchFamily="34" charset="0"/>
                <a:cs typeface="Calibri" panose="020F0502020204030204" pitchFamily="34" charset="0"/>
              </a:rPr>
              <a:t>database</a:t>
            </a:r>
            <a:r>
              <a:rPr lang="en-US" b="0" i="0" dirty="0">
                <a:effectLst/>
                <a:latin typeface="Calibri" panose="020F0502020204030204" pitchFamily="34" charset="0"/>
                <a:cs typeface="Calibri" panose="020F0502020204030204" pitchFamily="34" charset="0"/>
              </a:rPr>
              <a:t> is an organized collection of data stored and accessed electronically. Small databases can be stored on a file system, while large databases are hosted on computer clusters or cloud storage.</a:t>
            </a:r>
          </a:p>
          <a:p>
            <a:pPr algn="just" fontAlgn="base"/>
            <a:endParaRPr lang="en-US" dirty="0">
              <a:latin typeface="Calibri" panose="020F0502020204030204" pitchFamily="34" charset="0"/>
              <a:cs typeface="Calibri" panose="020F0502020204030204" pitchFamily="34" charset="0"/>
            </a:endParaRPr>
          </a:p>
          <a:p>
            <a:pPr marL="285750" indent="-285750" algn="just" fontAlgn="base">
              <a:buFontTx/>
              <a:buChar char="-"/>
            </a:pPr>
            <a:r>
              <a:rPr lang="en-US" b="0" i="0" dirty="0">
                <a:effectLst/>
                <a:latin typeface="Calibri" panose="020F0502020204030204" pitchFamily="34" charset="0"/>
                <a:cs typeface="Calibri" panose="020F0502020204030204" pitchFamily="34" charset="0"/>
              </a:rPr>
              <a:t>The relational model (RM) is an approach to managing data using a </a:t>
            </a:r>
            <a:r>
              <a:rPr lang="en-US" b="0" i="0">
                <a:effectLst/>
                <a:latin typeface="Calibri" panose="020F0502020204030204" pitchFamily="34" charset="0"/>
                <a:cs typeface="Calibri" panose="020F0502020204030204" pitchFamily="34" charset="0"/>
              </a:rPr>
              <a:t>structure. A </a:t>
            </a:r>
            <a:r>
              <a:rPr lang="en-US" b="0" i="0" dirty="0">
                <a:effectLst/>
                <a:latin typeface="Calibri" panose="020F0502020204030204" pitchFamily="34" charset="0"/>
                <a:cs typeface="Calibri" panose="020F0502020204030204" pitchFamily="34" charset="0"/>
              </a:rPr>
              <a:t>relational database is a (most commonly digital) database based on the relational model of data. </a:t>
            </a:r>
          </a:p>
          <a:p>
            <a:pPr marL="285750" indent="-285750" algn="just" fontAlgn="base">
              <a:buFontTx/>
              <a:buChar char="-"/>
            </a:pPr>
            <a:endParaRPr lang="en-US" dirty="0">
              <a:latin typeface="Calibri" panose="020F0502020204030204" pitchFamily="34" charset="0"/>
              <a:cs typeface="Calibri" panose="020F0502020204030204" pitchFamily="34" charset="0"/>
            </a:endParaRPr>
          </a:p>
          <a:p>
            <a:pPr marL="285750" indent="-285750" algn="just" fontAlgn="base">
              <a:buFontTx/>
              <a:buChar char="-"/>
            </a:pPr>
            <a:r>
              <a:rPr lang="en-US" b="0" i="0" dirty="0">
                <a:effectLst/>
                <a:latin typeface="Calibri" panose="020F0502020204030204" pitchFamily="34" charset="0"/>
                <a:cs typeface="Calibri" panose="020F0502020204030204" pitchFamily="34" charset="0"/>
              </a:rPr>
              <a:t>A system used to maintain relational databases is a relational database management system (RDBMS). Many relational database systems are equipped with the option of using SQL (Structured Query Language) for querying and updating the database</a:t>
            </a:r>
          </a:p>
          <a:p>
            <a:pPr algn="just" fontAlgn="base"/>
            <a:endParaRPr lang="en-US" dirty="0">
              <a:latin typeface="Calibri" panose="020F0502020204030204" pitchFamily="34" charset="0"/>
              <a:cs typeface="Calibri" panose="020F0502020204030204" pitchFamily="34" charset="0"/>
            </a:endParaRPr>
          </a:p>
          <a:p>
            <a:pPr algn="just" fontAlgn="base"/>
            <a:r>
              <a:rPr lang="en-US" b="0" i="0" dirty="0">
                <a:effectLst/>
                <a:latin typeface="Calibri" panose="020F0502020204030204" pitchFamily="34" charset="0"/>
                <a:cs typeface="Calibri" panose="020F0502020204030204" pitchFamily="34" charset="0"/>
              </a:rPr>
              <a:t>What is a mobile database?</a:t>
            </a:r>
          </a:p>
          <a:p>
            <a:pPr algn="just" fontAlgn="base"/>
            <a:r>
              <a:rPr lang="en-US" b="0" i="0" dirty="0">
                <a:effectLst/>
                <a:latin typeface="Calibri" panose="020F0502020204030204" pitchFamily="34" charset="0"/>
                <a:cs typeface="Calibri" panose="020F0502020204030204" pitchFamily="34" charset="0"/>
              </a:rPr>
              <a:t>Either a stationary database that can be connected to by a mobile computing device over a mobile network, or a database which is actually stored by the mobile device.</a:t>
            </a:r>
          </a:p>
          <a:p>
            <a:pPr algn="just" fontAlgn="base"/>
            <a:endParaRPr lang="en-US" dirty="0">
              <a:latin typeface="Calibri" panose="020F0502020204030204" pitchFamily="34" charset="0"/>
              <a:cs typeface="Calibri" panose="020F0502020204030204" pitchFamily="34" charset="0"/>
            </a:endParaRPr>
          </a:p>
          <a:p>
            <a:pPr algn="just" fontAlgn="base"/>
            <a:r>
              <a:rPr lang="en-US" b="0" i="0" dirty="0">
                <a:effectLst/>
                <a:latin typeface="Calibri" panose="020F0502020204030204" pitchFamily="34" charset="0"/>
                <a:cs typeface="Calibri" panose="020F0502020204030204" pitchFamily="34" charset="0"/>
              </a:rPr>
              <a:t>Why use a mobile database?</a:t>
            </a:r>
          </a:p>
          <a:p>
            <a:pPr algn="just" fontAlgn="base"/>
            <a:r>
              <a:rPr lang="en-US" b="0" i="0" dirty="0">
                <a:effectLst/>
                <a:latin typeface="Calibri" panose="020F0502020204030204" pitchFamily="34" charset="0"/>
                <a:cs typeface="Calibri" panose="020F0502020204030204" pitchFamily="34" charset="0"/>
              </a:rPr>
              <a:t>There are some advantages associated with using a mobile database:</a:t>
            </a:r>
          </a:p>
          <a:p>
            <a:pPr marL="269875" indent="174625" algn="just" fontAlgn="base">
              <a:buFont typeface="Arial" panose="020B0604020202020204" pitchFamily="34" charset="0"/>
              <a:buChar char="•"/>
            </a:pPr>
            <a:r>
              <a:rPr lang="en-US" dirty="0">
                <a:latin typeface="Calibri" panose="020F0502020204030204" pitchFamily="34" charset="0"/>
                <a:cs typeface="Calibri" panose="020F0502020204030204" pitchFamily="34" charset="0"/>
              </a:rPr>
              <a:t>F</a:t>
            </a:r>
            <a:r>
              <a:rPr lang="en-US" b="0" i="0" dirty="0">
                <a:effectLst/>
                <a:latin typeface="Calibri" panose="020F0502020204030204" pitchFamily="34" charset="0"/>
                <a:cs typeface="Calibri" panose="020F0502020204030204" pitchFamily="34" charset="0"/>
              </a:rPr>
              <a:t>ull offline modules for apps that depend on stored data</a:t>
            </a:r>
          </a:p>
          <a:p>
            <a:pPr marL="269875" indent="174625" algn="just" fontAlgn="base">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Enough on bandwidth for apps that depend on stored data</a:t>
            </a:r>
          </a:p>
          <a:p>
            <a:pPr marL="269875" indent="174625" algn="just" fontAlgn="base">
              <a:buFont typeface="Arial" panose="020B0604020202020204" pitchFamily="34" charset="0"/>
              <a:buChar char="•"/>
            </a:pPr>
            <a:r>
              <a:rPr lang="en-US" dirty="0">
                <a:latin typeface="Calibri" panose="020F0502020204030204" pitchFamily="34" charset="0"/>
                <a:cs typeface="Calibri" panose="020F0502020204030204" pitchFamily="34" charset="0"/>
              </a:rPr>
              <a:t>S</a:t>
            </a:r>
            <a:r>
              <a:rPr lang="en-US" b="0" i="0" dirty="0">
                <a:effectLst/>
                <a:latin typeface="Calibri" panose="020F0502020204030204" pitchFamily="34" charset="0"/>
                <a:cs typeface="Calibri" panose="020F0502020204030204" pitchFamily="34" charset="0"/>
              </a:rPr>
              <a:t>table and predictable performance independent from network availability</a:t>
            </a:r>
          </a:p>
          <a:p>
            <a:pPr marL="269875" indent="174625" algn="just" fontAlgn="base">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(personal data can be stored with the user, where some say they belong)</a:t>
            </a:r>
          </a:p>
          <a:p>
            <a:pPr algn="just" fontAlgn="base"/>
            <a:endParaRPr lang="en-US"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39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5D63740F-2553-A1D7-F10B-288D4DDBC396}"/>
              </a:ext>
            </a:extLst>
          </p:cNvPr>
          <p:cNvSpPr txBox="1"/>
          <p:nvPr/>
        </p:nvSpPr>
        <p:spPr>
          <a:xfrm>
            <a:off x="505097" y="503383"/>
            <a:ext cx="10518788" cy="2862322"/>
          </a:xfrm>
          <a:prstGeom prst="rect">
            <a:avLst/>
          </a:prstGeom>
          <a:noFill/>
        </p:spPr>
        <p:txBody>
          <a:bodyPr wrap="square">
            <a:spAutoFit/>
          </a:bodyPr>
          <a:lstStyle/>
          <a:p>
            <a:r>
              <a:rPr lang="en-IN" dirty="0"/>
              <a:t>REFERENCE</a:t>
            </a:r>
          </a:p>
          <a:p>
            <a:endParaRPr lang="en-IN" dirty="0"/>
          </a:p>
          <a:p>
            <a:r>
              <a:rPr lang="en-IN" dirty="0">
                <a:hlinkClick r:id="rId3"/>
              </a:rPr>
              <a:t>https://www.geeksforgeeks.org/how-to-create-and-add-data-to-sqlite-database-in-android/</a:t>
            </a:r>
            <a:endParaRPr lang="en-IN" dirty="0"/>
          </a:p>
          <a:p>
            <a:r>
              <a:rPr lang="en-IN" dirty="0">
                <a:hlinkClick r:id="rId4"/>
              </a:rPr>
              <a:t>https://www.geeksforgeeks.org/how-to-view-and-locate-sqlite-database-in-android-studio/</a:t>
            </a:r>
            <a:endParaRPr lang="en-IN" dirty="0"/>
          </a:p>
          <a:p>
            <a:endParaRPr lang="en-IN" dirty="0"/>
          </a:p>
          <a:p>
            <a:r>
              <a:rPr lang="en-IN" b="0" i="0" dirty="0">
                <a:solidFill>
                  <a:srgbClr val="232629"/>
                </a:solidFill>
                <a:effectLst/>
                <a:latin typeface="ui-monospace"/>
              </a:rPr>
              <a:t>SELECT * FROM </a:t>
            </a:r>
            <a:r>
              <a:rPr lang="en-IN" b="0" i="0" dirty="0" err="1">
                <a:solidFill>
                  <a:srgbClr val="232629"/>
                </a:solidFill>
                <a:effectLst/>
                <a:latin typeface="ui-monospace"/>
              </a:rPr>
              <a:t>sqlite_master</a:t>
            </a:r>
            <a:r>
              <a:rPr lang="en-IN" b="0" i="0" dirty="0">
                <a:solidFill>
                  <a:srgbClr val="232629"/>
                </a:solidFill>
                <a:effectLst/>
                <a:latin typeface="ui-monospace"/>
              </a:rPr>
              <a:t>;</a:t>
            </a:r>
          </a:p>
          <a:p>
            <a:endParaRPr lang="en-IN" dirty="0"/>
          </a:p>
          <a:p>
            <a:r>
              <a:rPr lang="en-IN" dirty="0">
                <a:hlinkClick r:id="rId5"/>
              </a:rPr>
              <a:t>https://dzone.com/articles/create-a-database-android-application-in-android-s</a:t>
            </a:r>
            <a:endParaRPr lang="en-IN" dirty="0"/>
          </a:p>
          <a:p>
            <a:r>
              <a:rPr lang="en-IN" dirty="0">
                <a:hlinkClick r:id="rId6"/>
              </a:rPr>
              <a:t>https://aboutreact.com/see-saved-data-of-the-sqlite-database-in-device/</a:t>
            </a:r>
            <a:endParaRPr lang="en-IN" dirty="0"/>
          </a:p>
          <a:p>
            <a:endParaRPr lang="en-IN" dirty="0"/>
          </a:p>
        </p:txBody>
      </p:sp>
    </p:spTree>
    <p:extLst>
      <p:ext uri="{BB962C8B-B14F-4D97-AF65-F5344CB8AC3E}">
        <p14:creationId xmlns:p14="http://schemas.microsoft.com/office/powerpoint/2010/main" val="60751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69423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CC86882C-6855-0722-BA15-5454CCD095CD}"/>
              </a:ext>
            </a:extLst>
          </p:cNvPr>
          <p:cNvSpPr txBox="1"/>
          <p:nvPr/>
        </p:nvSpPr>
        <p:spPr>
          <a:xfrm>
            <a:off x="322217" y="247081"/>
            <a:ext cx="10898732" cy="6186309"/>
          </a:xfrm>
          <a:prstGeom prst="rect">
            <a:avLst/>
          </a:prstGeom>
          <a:noFill/>
        </p:spPr>
        <p:txBody>
          <a:bodyPr wrap="square">
            <a:spAutoFit/>
          </a:bodyPr>
          <a:lstStyle/>
          <a:p>
            <a:pPr algn="just" fontAlgn="base"/>
            <a:r>
              <a:rPr lang="en-US" b="0" i="0" dirty="0">
                <a:effectLst/>
                <a:latin typeface="Times New Roman" panose="02020603050405020304" pitchFamily="18" charset="0"/>
                <a:cs typeface="Times New Roman" panose="02020603050405020304" pitchFamily="18" charset="0"/>
              </a:rPr>
              <a:t>What are the advantages and disadvantages of working with SQLite?</a:t>
            </a:r>
          </a:p>
          <a:p>
            <a:pPr algn="just" fontAlgn="base"/>
            <a:r>
              <a:rPr lang="en-US" b="0" i="0" dirty="0">
                <a:effectLst/>
                <a:latin typeface="Times New Roman" panose="02020603050405020304" pitchFamily="18" charset="0"/>
                <a:cs typeface="Times New Roman" panose="02020603050405020304" pitchFamily="18" charset="0"/>
              </a:rPr>
              <a:t>SQLite provides features to create, read, update and delete records in the database. It stores the records in the form of text files locally on your device. It allows you to run several queries and enable you to access multiple records at a time. Searching for a record in an SQLite database is relatively fast and efficient.</a:t>
            </a: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A</a:t>
            </a:r>
            <a:r>
              <a:rPr lang="en-US" b="0" i="0" dirty="0">
                <a:effectLst/>
                <a:latin typeface="Times New Roman" panose="02020603050405020304" pitchFamily="18" charset="0"/>
                <a:cs typeface="Times New Roman" panose="02020603050405020304" pitchFamily="18" charset="0"/>
              </a:rPr>
              <a:t>dvantages</a:t>
            </a:r>
          </a:p>
          <a:p>
            <a:pPr marL="285750" indent="-285750" algn="just"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Toolchain, e.g. DB browser</a:t>
            </a:r>
          </a:p>
          <a:p>
            <a:pPr marL="285750" indent="-285750" algn="just"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No dependencies, is included with Android and iOS</a:t>
            </a:r>
          </a:p>
          <a:p>
            <a:pPr marL="285750" indent="-285750" algn="just"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Developers can define exactly the data schema they want</a:t>
            </a:r>
          </a:p>
          <a:p>
            <a:pPr marL="285750" indent="-285750" algn="just"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Developers have full control, e.g. handwritten SQL queries</a:t>
            </a:r>
          </a:p>
          <a:p>
            <a:pPr marL="285750" indent="-285750" algn="just"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SQL is a powerful and established query language, and SQLite supports most of it</a:t>
            </a:r>
          </a:p>
          <a:p>
            <a:pPr marL="285750" indent="-285750" algn="just" fontAlgn="base">
              <a:buFont typeface="Arial" panose="020B0604020202020204" pitchFamily="34" charset="0"/>
              <a:buChar char="•"/>
            </a:pPr>
            <a:r>
              <a:rPr lang="en-US" b="0" i="0" dirty="0" err="1">
                <a:effectLst/>
                <a:latin typeface="Times New Roman" panose="02020603050405020304" pitchFamily="18" charset="0"/>
                <a:cs typeface="Times New Roman" panose="02020603050405020304" pitchFamily="18" charset="0"/>
              </a:rPr>
              <a:t>Debuggable</a:t>
            </a:r>
            <a:r>
              <a:rPr lang="en-US" b="0" i="0" dirty="0">
                <a:effectLst/>
                <a:latin typeface="Times New Roman" panose="02020603050405020304" pitchFamily="18" charset="0"/>
                <a:cs typeface="Times New Roman" panose="02020603050405020304" pitchFamily="18" charset="0"/>
              </a:rPr>
              <a:t> data: developers can grab the database file and analyze it</a:t>
            </a:r>
          </a:p>
          <a:p>
            <a:pPr marL="285750" indent="-285750" algn="just"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fontAlgn="base"/>
            <a:r>
              <a:rPr lang="en-US" b="0" i="0" dirty="0">
                <a:effectLst/>
                <a:latin typeface="Times New Roman" panose="02020603050405020304" pitchFamily="18" charset="0"/>
                <a:cs typeface="Times New Roman" panose="02020603050405020304" pitchFamily="18" charset="0"/>
              </a:rPr>
              <a:t>SQLite alternatives</a:t>
            </a:r>
          </a:p>
          <a:p>
            <a:pPr marL="627063" indent="-269875" algn="just" fontAlgn="base">
              <a:buFont typeface="Wingdings" panose="05000000000000000000" pitchFamily="2" charset="2"/>
              <a:buChar char="v"/>
            </a:pPr>
            <a:r>
              <a:rPr lang="en-US" b="0" i="0" dirty="0">
                <a:effectLst/>
                <a:latin typeface="Times New Roman" panose="02020603050405020304" pitchFamily="18" charset="0"/>
                <a:cs typeface="Times New Roman" panose="02020603050405020304" pitchFamily="18" charset="0"/>
              </a:rPr>
              <a:t>Oracle Database Lite</a:t>
            </a:r>
          </a:p>
          <a:p>
            <a:pPr marL="627063" indent="-269875" algn="just" fontAlgn="base">
              <a:buFont typeface="Wingdings" panose="05000000000000000000" pitchFamily="2" charset="2"/>
              <a:buChar char="v"/>
            </a:pPr>
            <a:r>
              <a:rPr lang="en-US" b="0" i="0" dirty="0">
                <a:effectLst/>
                <a:latin typeface="Times New Roman" panose="02020603050405020304" pitchFamily="18" charset="0"/>
                <a:cs typeface="Times New Roman" panose="02020603050405020304" pitchFamily="18" charset="0"/>
              </a:rPr>
              <a:t>SQL Anywhere</a:t>
            </a:r>
          </a:p>
          <a:p>
            <a:pPr marL="627063" indent="-269875" algn="just" fontAlgn="base">
              <a:buFont typeface="Wingdings" panose="05000000000000000000" pitchFamily="2" charset="2"/>
              <a:buChar char="v"/>
            </a:pPr>
            <a:r>
              <a:rPr lang="en-US" b="0" i="0" dirty="0">
                <a:effectLst/>
                <a:latin typeface="Times New Roman" panose="02020603050405020304" pitchFamily="18" charset="0"/>
                <a:cs typeface="Times New Roman" panose="02020603050405020304" pitchFamily="18" charset="0"/>
              </a:rPr>
              <a:t>SQL Server Compact</a:t>
            </a:r>
          </a:p>
          <a:p>
            <a:pPr marL="627063" indent="-269875" algn="just" fontAlgn="base">
              <a:buFont typeface="Wingdings" panose="05000000000000000000" pitchFamily="2" charset="2"/>
              <a:buChar char="v"/>
            </a:pPr>
            <a:r>
              <a:rPr lang="en-US" b="0" i="0" dirty="0" err="1">
                <a:effectLst/>
                <a:latin typeface="Times New Roman" panose="02020603050405020304" pitchFamily="18" charset="0"/>
                <a:cs typeface="Times New Roman" panose="02020603050405020304" pitchFamily="18" charset="0"/>
              </a:rPr>
              <a:t>InterBase</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ToGo</a:t>
            </a:r>
            <a:r>
              <a:rPr lang="en-US" b="0" i="0" dirty="0">
                <a:effectLst/>
                <a:latin typeface="Times New Roman" panose="02020603050405020304" pitchFamily="18" charset="0"/>
                <a:cs typeface="Times New Roman" panose="02020603050405020304" pitchFamily="18" charset="0"/>
              </a:rPr>
              <a:t> / </a:t>
            </a:r>
            <a:r>
              <a:rPr lang="en-US" b="0" i="0" dirty="0" err="1">
                <a:effectLst/>
                <a:latin typeface="Times New Roman" panose="02020603050405020304" pitchFamily="18" charset="0"/>
                <a:cs typeface="Times New Roman" panose="02020603050405020304" pitchFamily="18" charset="0"/>
              </a:rPr>
              <a:t>IBLite</a:t>
            </a:r>
            <a:endParaRPr lang="en-US" dirty="0">
              <a:latin typeface="Times New Roman" panose="02020603050405020304" pitchFamily="18" charset="0"/>
              <a:cs typeface="Times New Roman" panose="02020603050405020304" pitchFamily="18" charset="0"/>
            </a:endParaRPr>
          </a:p>
          <a:p>
            <a:pPr marL="627063" indent="-269875" algn="just" fontAlgn="base">
              <a:buFont typeface="Wingdings" panose="05000000000000000000" pitchFamily="2" charset="2"/>
              <a:buChar char="v"/>
            </a:pPr>
            <a:r>
              <a:rPr lang="en-US" b="0" i="0" dirty="0">
                <a:effectLst/>
                <a:latin typeface="Times New Roman" panose="02020603050405020304" pitchFamily="18" charset="0"/>
                <a:cs typeface="Times New Roman" panose="02020603050405020304" pitchFamily="18" charset="0"/>
              </a:rPr>
              <a:t>Azure SQL Edge</a:t>
            </a:r>
          </a:p>
          <a:p>
            <a:pPr marL="627063" indent="-269875" algn="just" fontAlgn="base">
              <a:buFont typeface="Wingdings" panose="05000000000000000000" pitchFamily="2" charset="2"/>
              <a:buChar char="v"/>
            </a:pPr>
            <a:r>
              <a:rPr lang="en-US" b="0" i="0" dirty="0" err="1">
                <a:effectLst/>
                <a:latin typeface="Times New Roman" panose="02020603050405020304" pitchFamily="18" charset="0"/>
                <a:cs typeface="Times New Roman" panose="02020603050405020304" pitchFamily="18" charset="0"/>
              </a:rPr>
              <a:t>LevelDB</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LiteDB</a:t>
            </a:r>
            <a:endParaRPr lang="en-US" b="0" i="0" dirty="0">
              <a:effectLst/>
              <a:latin typeface="Times New Roman" panose="02020603050405020304" pitchFamily="18" charset="0"/>
              <a:cs typeface="Times New Roman" panose="02020603050405020304" pitchFamily="18" charset="0"/>
            </a:endParaRPr>
          </a:p>
          <a:p>
            <a:pPr marL="627063" indent="-269875" algn="just" fontAlgn="base">
              <a:buFont typeface="Wingdings" panose="05000000000000000000" pitchFamily="2" charset="2"/>
              <a:buChar char="v"/>
            </a:pPr>
            <a:r>
              <a:rPr lang="en-US" b="0" i="0" dirty="0">
                <a:effectLst/>
                <a:latin typeface="Times New Roman" panose="02020603050405020304" pitchFamily="18" charset="0"/>
                <a:cs typeface="Times New Roman" panose="02020603050405020304" pitchFamily="18" charset="0"/>
              </a:rPr>
              <a:t>Mongo Realm</a:t>
            </a:r>
          </a:p>
          <a:p>
            <a:pPr marL="627063" indent="-269875" algn="just" fontAlgn="base">
              <a:buFont typeface="Wingdings" panose="05000000000000000000" pitchFamily="2" charset="2"/>
              <a:buChar char="v"/>
            </a:pPr>
            <a:r>
              <a:rPr lang="en-US" b="0" i="0" dirty="0" err="1">
                <a:effectLst/>
                <a:latin typeface="Times New Roman" panose="02020603050405020304" pitchFamily="18" charset="0"/>
                <a:cs typeface="Times New Roman" panose="02020603050405020304" pitchFamily="18" charset="0"/>
              </a:rPr>
              <a:t>ObjectBox</a:t>
            </a:r>
            <a:endParaRPr lang="en-US"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44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82863DD3-2B09-8A09-C257-EEA274AE4262}"/>
              </a:ext>
            </a:extLst>
          </p:cNvPr>
          <p:cNvSpPr txBox="1"/>
          <p:nvPr/>
        </p:nvSpPr>
        <p:spPr>
          <a:xfrm>
            <a:off x="226423" y="127634"/>
            <a:ext cx="11754955" cy="4524315"/>
          </a:xfrm>
          <a:prstGeom prst="rect">
            <a:avLst/>
          </a:prstGeom>
          <a:noFill/>
        </p:spPr>
        <p:txBody>
          <a:bodyPr wrap="square">
            <a:spAutoFit/>
          </a:bodyPr>
          <a:lstStyle/>
          <a:p>
            <a:r>
              <a:rPr lang="en-IN" b="1" dirty="0">
                <a:latin typeface="Calibri" panose="020F0502020204030204" pitchFamily="34" charset="0"/>
                <a:cs typeface="Calibri" panose="020F0502020204030204" pitchFamily="34" charset="0"/>
              </a:rPr>
              <a:t>Architectural Difference – SQLite</a:t>
            </a:r>
          </a:p>
          <a:p>
            <a:r>
              <a:rPr lang="en-IN" dirty="0">
                <a:latin typeface="Calibri" panose="020F0502020204030204" pitchFamily="34" charset="0"/>
                <a:cs typeface="Calibri" panose="020F0502020204030204" pitchFamily="34" charset="0"/>
              </a:rPr>
              <a:t>	• SQLite is an open source project which can be found in the public domain.</a:t>
            </a:r>
          </a:p>
          <a:p>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 SQLite is a server-less database and also, self-contained. Sometimes it is referred to as an embedded database which means the DB engine runs as a part of the app.</a:t>
            </a:r>
          </a:p>
          <a:p>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Data Type Support – SQLite</a:t>
            </a:r>
          </a:p>
          <a:p>
            <a:pPr marL="742950" lvl="1" indent="-285750">
              <a:buFont typeface="Arial" panose="020B0604020202020204" pitchFamily="34" charset="0"/>
              <a:buChar char="•"/>
            </a:pPr>
            <a:r>
              <a:rPr lang="en-IN" dirty="0">
                <a:latin typeface="Calibri" panose="020F0502020204030204" pitchFamily="34" charset="0"/>
                <a:cs typeface="Calibri" panose="020F0502020204030204" pitchFamily="34" charset="0"/>
              </a:rPr>
              <a:t>SQLite assists datatypes such as Blob, Integer, Null, Text, Real.</a:t>
            </a:r>
          </a:p>
          <a:p>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MySQL assists datatypes such as:</a:t>
            </a:r>
          </a:p>
          <a:p>
            <a:r>
              <a:rPr lang="en-IN" dirty="0" err="1">
                <a:latin typeface="Calibri" panose="020F0502020204030204" pitchFamily="34" charset="0"/>
                <a:cs typeface="Calibri" panose="020F0502020204030204" pitchFamily="34" charset="0"/>
              </a:rPr>
              <a:t>Tinyint</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Smallint</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Mediumint</a:t>
            </a:r>
            <a:r>
              <a:rPr lang="en-IN" dirty="0">
                <a:latin typeface="Calibri" panose="020F0502020204030204" pitchFamily="34" charset="0"/>
                <a:cs typeface="Calibri" panose="020F0502020204030204" pitchFamily="34" charset="0"/>
              </a:rPr>
              <a:t>, Int, </a:t>
            </a:r>
            <a:r>
              <a:rPr lang="en-IN" dirty="0" err="1">
                <a:latin typeface="Calibri" panose="020F0502020204030204" pitchFamily="34" charset="0"/>
                <a:cs typeface="Calibri" panose="020F0502020204030204" pitchFamily="34" charset="0"/>
              </a:rPr>
              <a:t>Bigint</a:t>
            </a:r>
            <a:r>
              <a:rPr lang="en-IN" dirty="0">
                <a:latin typeface="Calibri" panose="020F0502020204030204" pitchFamily="34" charset="0"/>
                <a:cs typeface="Calibri" panose="020F0502020204030204" pitchFamily="34" charset="0"/>
              </a:rPr>
              <a:t>, Double, Float, Real, Decimal, Double precision, Numeric, Timestamp, Date, Datetime, Char, Varchar, Year, </a:t>
            </a:r>
            <a:r>
              <a:rPr lang="en-IN" dirty="0" err="1">
                <a:latin typeface="Calibri" panose="020F0502020204030204" pitchFamily="34" charset="0"/>
                <a:cs typeface="Calibri" panose="020F0502020204030204" pitchFamily="34" charset="0"/>
              </a:rPr>
              <a:t>Tinytext</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Tinyblob</a:t>
            </a:r>
            <a:r>
              <a:rPr lang="en-IN" dirty="0">
                <a:latin typeface="Calibri" panose="020F0502020204030204" pitchFamily="34" charset="0"/>
                <a:cs typeface="Calibri" panose="020F0502020204030204" pitchFamily="34" charset="0"/>
              </a:rPr>
              <a:t>, Blob, Text, </a:t>
            </a:r>
            <a:r>
              <a:rPr lang="en-IN" dirty="0" err="1">
                <a:latin typeface="Calibri" panose="020F0502020204030204" pitchFamily="34" charset="0"/>
                <a:cs typeface="Calibri" panose="020F0502020204030204" pitchFamily="34" charset="0"/>
              </a:rPr>
              <a:t>MediumBlob</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MediumText</a:t>
            </a:r>
            <a:r>
              <a:rPr lang="en-IN" dirty="0">
                <a:latin typeface="Calibri" panose="020F0502020204030204" pitchFamily="34" charset="0"/>
                <a:cs typeface="Calibri" panose="020F0502020204030204" pitchFamily="34" charset="0"/>
              </a:rPr>
              <a:t>, Enum, Set, </a:t>
            </a:r>
            <a:r>
              <a:rPr lang="en-IN" dirty="0" err="1">
                <a:latin typeface="Calibri" panose="020F0502020204030204" pitchFamily="34" charset="0"/>
                <a:cs typeface="Calibri" panose="020F0502020204030204" pitchFamily="34" charset="0"/>
              </a:rPr>
              <a:t>Longblob</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Longtext</a:t>
            </a:r>
            <a:r>
              <a:rPr lang="en-IN" dirty="0">
                <a:latin typeface="Calibri" panose="020F0502020204030204" pitchFamily="34" charset="0"/>
                <a:cs typeface="Calibri" panose="020F0502020204030204" pitchFamily="34" charset="0"/>
              </a:rPr>
              <a:t>.</a:t>
            </a:r>
          </a:p>
          <a:p>
            <a:r>
              <a:rPr lang="en-IN" dirty="0">
                <a:latin typeface="Calibri" panose="020F0502020204030204" pitchFamily="34" charset="0"/>
                <a:cs typeface="Calibri" panose="020F0502020204030204" pitchFamily="34" charset="0"/>
              </a:rPr>
              <a:t>This shows that MySQL is highly flexible when it comes to data types.</a:t>
            </a:r>
          </a:p>
          <a:p>
            <a:endParaRPr lang="en-IN" dirty="0">
              <a:latin typeface="Calibri" panose="020F0502020204030204" pitchFamily="34" charset="0"/>
              <a:cs typeface="Calibri" panose="020F0502020204030204" pitchFamily="34" charset="0"/>
            </a:endParaRPr>
          </a:p>
          <a:p>
            <a:r>
              <a:rPr lang="en-US" b="0" i="0" dirty="0">
                <a:solidFill>
                  <a:srgbClr val="232629"/>
                </a:solidFill>
                <a:effectLst/>
                <a:latin typeface="Calibri" panose="020F0502020204030204" pitchFamily="34" charset="0"/>
                <a:cs typeface="Calibri" panose="020F0502020204030204" pitchFamily="34" charset="0"/>
              </a:rPr>
              <a:t>SQLite is used as a on-device data store while MySQL would be used in conjunction with some sort of web API that has been built for you Android application.</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301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1026" name="Picture 2" descr="content provider">
            <a:extLst>
              <a:ext uri="{FF2B5EF4-FFF2-40B4-BE49-F238E27FC236}">
                <a16:creationId xmlns:a16="http://schemas.microsoft.com/office/drawing/2014/main" id="{E50A8CE8-0E94-97A3-4648-944A702F8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595" y="2172459"/>
            <a:ext cx="6237410" cy="30875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C86354-9928-DA57-CD65-F3CE59E00BD6}"/>
              </a:ext>
            </a:extLst>
          </p:cNvPr>
          <p:cNvSpPr txBox="1"/>
          <p:nvPr/>
        </p:nvSpPr>
        <p:spPr>
          <a:xfrm>
            <a:off x="304815" y="249975"/>
            <a:ext cx="10744031" cy="1477328"/>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 A content provider component supplies data from one application to others on request. Such requests are handled by the methods of the </a:t>
            </a:r>
            <a:r>
              <a:rPr lang="en-US" b="0" i="0" dirty="0" err="1">
                <a:solidFill>
                  <a:srgbClr val="000000"/>
                </a:solidFill>
                <a:effectLst/>
                <a:latin typeface="Times New Roman" panose="02020603050405020304" pitchFamily="18" charset="0"/>
                <a:cs typeface="Times New Roman" panose="02020603050405020304" pitchFamily="18" charset="0"/>
              </a:rPr>
              <a:t>ContentResolver</a:t>
            </a:r>
            <a:r>
              <a:rPr lang="en-US" b="0" i="0" dirty="0">
                <a:solidFill>
                  <a:srgbClr val="000000"/>
                </a:solidFill>
                <a:effectLst/>
                <a:latin typeface="Times New Roman" panose="02020603050405020304" pitchFamily="18" charset="0"/>
                <a:cs typeface="Times New Roman" panose="02020603050405020304" pitchFamily="18" charset="0"/>
              </a:rPr>
              <a:t> class. A content provider can use different ways to store its data and the data can be stored in a database, in files, or even over a network.</a:t>
            </a:r>
          </a:p>
          <a:p>
            <a:endParaRPr lang="en-US" dirty="0">
              <a:solidFill>
                <a:srgbClr val="000000"/>
              </a:solidFill>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r>
              <a:rPr lang="en-US" i="0" dirty="0">
                <a:solidFill>
                  <a:srgbClr val="000000"/>
                </a:solidFill>
                <a:effectLst/>
                <a:latin typeface="Times New Roman" panose="02020603050405020304" pitchFamily="18" charset="0"/>
                <a:cs typeface="Times New Roman" panose="02020603050405020304" pitchFamily="18" charset="0"/>
              </a:rPr>
              <a:t>sometimes it is required to share data across applications. This is where content providers become very useful.</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98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4" name="Picture 3">
            <a:extLst>
              <a:ext uri="{FF2B5EF4-FFF2-40B4-BE49-F238E27FC236}">
                <a16:creationId xmlns:a16="http://schemas.microsoft.com/office/drawing/2014/main" id="{FCCA9769-2FC3-6C14-50E7-A6DC66641A65}"/>
              </a:ext>
            </a:extLst>
          </p:cNvPr>
          <p:cNvPicPr>
            <a:picLocks noChangeAspect="1"/>
          </p:cNvPicPr>
          <p:nvPr/>
        </p:nvPicPr>
        <p:blipFill>
          <a:blip r:embed="rId3"/>
          <a:stretch>
            <a:fillRect/>
          </a:stretch>
        </p:blipFill>
        <p:spPr>
          <a:xfrm>
            <a:off x="864462" y="568233"/>
            <a:ext cx="5370875" cy="2991899"/>
          </a:xfrm>
          <a:prstGeom prst="rect">
            <a:avLst/>
          </a:prstGeom>
        </p:spPr>
      </p:pic>
    </p:spTree>
    <p:extLst>
      <p:ext uri="{BB962C8B-B14F-4D97-AF65-F5344CB8AC3E}">
        <p14:creationId xmlns:p14="http://schemas.microsoft.com/office/powerpoint/2010/main" val="222512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E9EAFFA1-9D82-AF55-5D70-3A422C760697}"/>
              </a:ext>
            </a:extLst>
          </p:cNvPr>
          <p:cNvSpPr txBox="1"/>
          <p:nvPr/>
        </p:nvSpPr>
        <p:spPr>
          <a:xfrm>
            <a:off x="287382" y="265004"/>
            <a:ext cx="11729995" cy="3139321"/>
          </a:xfrm>
          <a:prstGeom prst="rect">
            <a:avLst/>
          </a:prstGeom>
          <a:noFill/>
        </p:spPr>
        <p:txBody>
          <a:bodyPr wrap="square">
            <a:spAutoFit/>
          </a:bodyPr>
          <a:lstStyle/>
          <a:p>
            <a:pPr algn="just"/>
            <a:r>
              <a:rPr lang="en-US" b="1" i="0" dirty="0">
                <a:effectLst/>
                <a:latin typeface="Calibri" panose="020F0502020204030204" pitchFamily="34" charset="0"/>
                <a:cs typeface="Calibri" panose="020F0502020204030204" pitchFamily="34" charset="0"/>
              </a:rPr>
              <a:t>Create Content Provider</a:t>
            </a:r>
          </a:p>
          <a:p>
            <a:pPr algn="just"/>
            <a:endParaRPr lang="en-US" b="1" i="0" dirty="0">
              <a:effectLst/>
              <a:latin typeface="Calibri" panose="020F0502020204030204" pitchFamily="34" charset="0"/>
              <a:cs typeface="Calibri" panose="020F0502020204030204" pitchFamily="34" charset="0"/>
            </a:endParaRPr>
          </a:p>
          <a:p>
            <a:pPr algn="just"/>
            <a:r>
              <a:rPr lang="en-US" b="0" i="0" dirty="0">
                <a:effectLst/>
                <a:latin typeface="Calibri" panose="020F0502020204030204" pitchFamily="34" charset="0"/>
                <a:cs typeface="Calibri" panose="020F0502020204030204" pitchFamily="34" charset="0"/>
              </a:rPr>
              <a:t>This involves number of simple steps to create your own content provider.</a:t>
            </a:r>
          </a:p>
          <a:p>
            <a:pPr marL="357188" indent="-174625" algn="jus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First of all you need to create a Content Provider class that extends the </a:t>
            </a:r>
            <a:r>
              <a:rPr lang="en-US" b="0" i="1" dirty="0" err="1">
                <a:effectLst/>
                <a:latin typeface="Calibri" panose="020F0502020204030204" pitchFamily="34" charset="0"/>
                <a:cs typeface="Calibri" panose="020F0502020204030204" pitchFamily="34" charset="0"/>
              </a:rPr>
              <a:t>ContentProviderbaseclass</a:t>
            </a:r>
            <a:r>
              <a:rPr lang="en-US" b="0" i="1" dirty="0">
                <a:effectLst/>
                <a:latin typeface="Calibri" panose="020F0502020204030204" pitchFamily="34" charset="0"/>
                <a:cs typeface="Calibri" panose="020F0502020204030204" pitchFamily="34" charset="0"/>
              </a:rPr>
              <a:t>.</a:t>
            </a:r>
            <a:endParaRPr lang="en-US" b="0" i="0" dirty="0">
              <a:effectLst/>
              <a:latin typeface="Calibri" panose="020F0502020204030204" pitchFamily="34" charset="0"/>
              <a:cs typeface="Calibri" panose="020F0502020204030204" pitchFamily="34" charset="0"/>
            </a:endParaRPr>
          </a:p>
          <a:p>
            <a:pPr marL="357188" indent="-174625" algn="jus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Second, you need to define your content provider URI address which will be used to access the content.</a:t>
            </a:r>
          </a:p>
          <a:p>
            <a:pPr marL="357188" indent="-174625" algn="jus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Next you will need to create your own database to keep the content. Usually, Android uses SQLite database and framework needs to override </a:t>
            </a:r>
            <a:r>
              <a:rPr lang="en-US" b="0" i="1" dirty="0" err="1">
                <a:effectLst/>
                <a:latin typeface="Calibri" panose="020F0502020204030204" pitchFamily="34" charset="0"/>
                <a:cs typeface="Calibri" panose="020F0502020204030204" pitchFamily="34" charset="0"/>
              </a:rPr>
              <a:t>onCreate</a:t>
            </a:r>
            <a:r>
              <a:rPr lang="en-US" b="0" i="1" dirty="0">
                <a:effectLst/>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 method which will use SQLite Open Helper method to create or open the provider's database. When your application is launched, the </a:t>
            </a:r>
            <a:r>
              <a:rPr lang="en-US" b="0" i="1" dirty="0" err="1">
                <a:effectLst/>
                <a:latin typeface="Calibri" panose="020F0502020204030204" pitchFamily="34" charset="0"/>
                <a:cs typeface="Calibri" panose="020F0502020204030204" pitchFamily="34" charset="0"/>
              </a:rPr>
              <a:t>onCreate</a:t>
            </a:r>
            <a:r>
              <a:rPr lang="en-US" b="0" i="1" dirty="0">
                <a:effectLst/>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 handler of each of its Content Providers is called on the main application thread.</a:t>
            </a:r>
          </a:p>
          <a:p>
            <a:pPr marL="357188" indent="-174625" algn="jus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Next you will have to implement Content Provider queries to perform different database specific operations.</a:t>
            </a:r>
          </a:p>
          <a:p>
            <a:pPr marL="357188" indent="-174625" algn="jus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Finally register your Content Provider in your activity file using &lt;provider&gt; tag.</a:t>
            </a:r>
          </a:p>
        </p:txBody>
      </p:sp>
    </p:spTree>
    <p:extLst>
      <p:ext uri="{BB962C8B-B14F-4D97-AF65-F5344CB8AC3E}">
        <p14:creationId xmlns:p14="http://schemas.microsoft.com/office/powerpoint/2010/main" val="113983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4AE40670-B79A-D15E-1DC2-35E90D3B7C0A}"/>
              </a:ext>
            </a:extLst>
          </p:cNvPr>
          <p:cNvSpPr txBox="1"/>
          <p:nvPr/>
        </p:nvSpPr>
        <p:spPr>
          <a:xfrm>
            <a:off x="278674" y="304689"/>
            <a:ext cx="11094720" cy="646331"/>
          </a:xfrm>
          <a:prstGeom prst="rect">
            <a:avLst/>
          </a:prstGeom>
          <a:noFill/>
        </p:spPr>
        <p:txBody>
          <a:bodyPr wrap="square">
            <a:spAutoFit/>
          </a:bodyPr>
          <a:lstStyle/>
          <a:p>
            <a:r>
              <a:rPr lang="en-US" b="0" i="0" dirty="0">
                <a:solidFill>
                  <a:srgbClr val="000000"/>
                </a:solidFill>
                <a:effectLst/>
                <a:latin typeface="Calibri" panose="020F0502020204030204" pitchFamily="34" charset="0"/>
                <a:cs typeface="Calibri" panose="020F0502020204030204" pitchFamily="34" charset="0"/>
              </a:rPr>
              <a:t>Here is the list of methods which you need to override in Content Provider class to have your Content Provider working −</a:t>
            </a:r>
            <a:endParaRPr lang="en-IN" dirty="0">
              <a:latin typeface="Calibri" panose="020F0502020204030204" pitchFamily="34" charset="0"/>
              <a:cs typeface="Calibri" panose="020F0502020204030204" pitchFamily="34" charset="0"/>
            </a:endParaRPr>
          </a:p>
        </p:txBody>
      </p:sp>
      <p:pic>
        <p:nvPicPr>
          <p:cNvPr id="1026" name="Picture 2" descr="content provider">
            <a:extLst>
              <a:ext uri="{FF2B5EF4-FFF2-40B4-BE49-F238E27FC236}">
                <a16:creationId xmlns:a16="http://schemas.microsoft.com/office/drawing/2014/main" id="{71FA1D71-138A-EC07-391B-DFCDFFAE4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 y="1173891"/>
            <a:ext cx="2363016" cy="3053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235BED-FFC6-683F-A6BF-2B4C62D2845D}"/>
              </a:ext>
            </a:extLst>
          </p:cNvPr>
          <p:cNvSpPr txBox="1"/>
          <p:nvPr/>
        </p:nvSpPr>
        <p:spPr>
          <a:xfrm>
            <a:off x="2838990" y="946502"/>
            <a:ext cx="9274629" cy="2308324"/>
          </a:xfrm>
          <a:prstGeom prst="rect">
            <a:avLst/>
          </a:prstGeom>
          <a:noFill/>
        </p:spPr>
        <p:txBody>
          <a:bodyPr wrap="square">
            <a:spAutoFit/>
          </a:bodyPr>
          <a:lstStyle/>
          <a:p>
            <a:pPr algn="l"/>
            <a:r>
              <a:rPr lang="en-US" b="0" i="0" dirty="0" err="1">
                <a:effectLst/>
                <a:latin typeface="Calibri" panose="020F0502020204030204" pitchFamily="34" charset="0"/>
                <a:cs typeface="Calibri" panose="020F0502020204030204" pitchFamily="34" charset="0"/>
              </a:rPr>
              <a:t>ContentProvider</a:t>
            </a:r>
            <a:endParaRPr lang="en-US" b="0" i="0" dirty="0">
              <a:effectLst/>
              <a:latin typeface="Calibri" panose="020F0502020204030204" pitchFamily="34" charset="0"/>
              <a:cs typeface="Calibri" panose="020F0502020204030204" pitchFamily="34" charset="0"/>
            </a:endParaRPr>
          </a:p>
          <a:p>
            <a:pPr algn="l"/>
            <a:endParaRPr lang="en-US" b="0" i="0" dirty="0">
              <a:effectLst/>
              <a:latin typeface="Calibri" panose="020F0502020204030204" pitchFamily="34" charset="0"/>
              <a:cs typeface="Calibri" panose="020F0502020204030204" pitchFamily="34" charset="0"/>
            </a:endParaRPr>
          </a:p>
          <a:p>
            <a:pPr marL="357188" indent="-174625" algn="just">
              <a:buFont typeface="Arial" panose="020B0604020202020204" pitchFamily="34" charset="0"/>
              <a:buChar char="•"/>
            </a:pPr>
            <a:r>
              <a:rPr lang="en-US" b="1" i="0" dirty="0" err="1">
                <a:solidFill>
                  <a:srgbClr val="000000"/>
                </a:solidFill>
                <a:effectLst/>
                <a:latin typeface="Calibri" panose="020F0502020204030204" pitchFamily="34" charset="0"/>
                <a:cs typeface="Calibri" panose="020F0502020204030204" pitchFamily="34" charset="0"/>
              </a:rPr>
              <a:t>onCreate</a:t>
            </a:r>
            <a:r>
              <a:rPr lang="en-US" b="1" i="0" dirty="0">
                <a:solidFill>
                  <a:srgbClr val="000000"/>
                </a:solidFill>
                <a:effectLst/>
                <a:latin typeface="Calibri" panose="020F0502020204030204" pitchFamily="34" charset="0"/>
                <a:cs typeface="Calibri" panose="020F0502020204030204" pitchFamily="34" charset="0"/>
              </a:rPr>
              <a:t>()</a:t>
            </a:r>
            <a:r>
              <a:rPr lang="en-US" b="0" i="0" dirty="0">
                <a:solidFill>
                  <a:srgbClr val="000000"/>
                </a:solidFill>
                <a:effectLst/>
                <a:latin typeface="Calibri" panose="020F0502020204030204" pitchFamily="34" charset="0"/>
                <a:cs typeface="Calibri" panose="020F0502020204030204" pitchFamily="34" charset="0"/>
              </a:rPr>
              <a:t> This method is called when the provider is started.</a:t>
            </a:r>
          </a:p>
          <a:p>
            <a:pPr marL="357188" indent="-174625" algn="just">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query()</a:t>
            </a:r>
            <a:r>
              <a:rPr lang="en-US" b="0" i="0" dirty="0">
                <a:solidFill>
                  <a:srgbClr val="000000"/>
                </a:solidFill>
                <a:effectLst/>
                <a:latin typeface="Calibri" panose="020F0502020204030204" pitchFamily="34" charset="0"/>
                <a:cs typeface="Calibri" panose="020F0502020204030204" pitchFamily="34" charset="0"/>
              </a:rPr>
              <a:t> This method receives a request from a client. The result is returned as a Cursor object.</a:t>
            </a:r>
          </a:p>
          <a:p>
            <a:pPr marL="357188" indent="-174625" algn="just">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insert()</a:t>
            </a:r>
            <a:r>
              <a:rPr lang="en-US" b="0" i="0" dirty="0">
                <a:solidFill>
                  <a:srgbClr val="000000"/>
                </a:solidFill>
                <a:effectLst/>
                <a:latin typeface="Calibri" panose="020F0502020204030204" pitchFamily="34" charset="0"/>
                <a:cs typeface="Calibri" panose="020F0502020204030204" pitchFamily="34" charset="0"/>
              </a:rPr>
              <a:t>This method inserts a new record into the content provider.</a:t>
            </a:r>
          </a:p>
          <a:p>
            <a:pPr marL="357188" indent="-174625" algn="just">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delete()</a:t>
            </a:r>
            <a:r>
              <a:rPr lang="en-US" b="0" i="0" dirty="0">
                <a:solidFill>
                  <a:srgbClr val="000000"/>
                </a:solidFill>
                <a:effectLst/>
                <a:latin typeface="Calibri" panose="020F0502020204030204" pitchFamily="34" charset="0"/>
                <a:cs typeface="Calibri" panose="020F0502020204030204" pitchFamily="34" charset="0"/>
              </a:rPr>
              <a:t> This method deletes an existing record from the content provider.</a:t>
            </a:r>
          </a:p>
          <a:p>
            <a:pPr marL="357188" indent="-174625" algn="just">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update()</a:t>
            </a:r>
            <a:r>
              <a:rPr lang="en-US" b="0" i="0" dirty="0">
                <a:solidFill>
                  <a:srgbClr val="000000"/>
                </a:solidFill>
                <a:effectLst/>
                <a:latin typeface="Calibri" panose="020F0502020204030204" pitchFamily="34" charset="0"/>
                <a:cs typeface="Calibri" panose="020F0502020204030204" pitchFamily="34" charset="0"/>
              </a:rPr>
              <a:t> This method updates an existing record from the content provider.</a:t>
            </a:r>
          </a:p>
          <a:p>
            <a:pPr marL="357188" indent="-174625" algn="just">
              <a:buFont typeface="Arial" panose="020B0604020202020204" pitchFamily="34" charset="0"/>
              <a:buChar char="•"/>
            </a:pPr>
            <a:r>
              <a:rPr lang="en-US" b="1" i="0" dirty="0" err="1">
                <a:solidFill>
                  <a:srgbClr val="000000"/>
                </a:solidFill>
                <a:effectLst/>
                <a:latin typeface="Calibri" panose="020F0502020204030204" pitchFamily="34" charset="0"/>
                <a:cs typeface="Calibri" panose="020F0502020204030204" pitchFamily="34" charset="0"/>
              </a:rPr>
              <a:t>getType</a:t>
            </a:r>
            <a:r>
              <a:rPr lang="en-US" b="1" i="0" dirty="0">
                <a:solidFill>
                  <a:srgbClr val="000000"/>
                </a:solidFill>
                <a:effectLst/>
                <a:latin typeface="Calibri" panose="020F0502020204030204" pitchFamily="34" charset="0"/>
                <a:cs typeface="Calibri" panose="020F0502020204030204" pitchFamily="34" charset="0"/>
              </a:rPr>
              <a:t>()</a:t>
            </a:r>
            <a:r>
              <a:rPr lang="en-US" b="0" i="0" dirty="0">
                <a:solidFill>
                  <a:srgbClr val="000000"/>
                </a:solidFill>
                <a:effectLst/>
                <a:latin typeface="Calibri" panose="020F0502020204030204" pitchFamily="34" charset="0"/>
                <a:cs typeface="Calibri" panose="020F0502020204030204" pitchFamily="34" charset="0"/>
              </a:rPr>
              <a:t> This method returns the MIME type of the data at the given URI.</a:t>
            </a:r>
          </a:p>
        </p:txBody>
      </p:sp>
    </p:spTree>
    <p:extLst>
      <p:ext uri="{BB962C8B-B14F-4D97-AF65-F5344CB8AC3E}">
        <p14:creationId xmlns:p14="http://schemas.microsoft.com/office/powerpoint/2010/main" val="185468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1643EC18-3504-2080-D537-266597C27E5F}"/>
              </a:ext>
            </a:extLst>
          </p:cNvPr>
          <p:cNvPicPr>
            <a:picLocks noChangeAspect="1"/>
          </p:cNvPicPr>
          <p:nvPr/>
        </p:nvPicPr>
        <p:blipFill>
          <a:blip r:embed="rId3"/>
          <a:stretch>
            <a:fillRect/>
          </a:stretch>
        </p:blipFill>
        <p:spPr>
          <a:xfrm>
            <a:off x="359501" y="1518707"/>
            <a:ext cx="9696450" cy="3800475"/>
          </a:xfrm>
          <a:prstGeom prst="rect">
            <a:avLst/>
          </a:prstGeom>
        </p:spPr>
      </p:pic>
      <p:sp>
        <p:nvSpPr>
          <p:cNvPr id="5" name="TextBox 4">
            <a:extLst>
              <a:ext uri="{FF2B5EF4-FFF2-40B4-BE49-F238E27FC236}">
                <a16:creationId xmlns:a16="http://schemas.microsoft.com/office/drawing/2014/main" id="{E21F0E65-BE92-750C-F0C4-8DB8765C02CF}"/>
              </a:ext>
            </a:extLst>
          </p:cNvPr>
          <p:cNvSpPr txBox="1"/>
          <p:nvPr/>
        </p:nvSpPr>
        <p:spPr>
          <a:xfrm>
            <a:off x="3959951" y="232246"/>
            <a:ext cx="6096000" cy="369332"/>
          </a:xfrm>
          <a:prstGeom prst="rect">
            <a:avLst/>
          </a:prstGeom>
          <a:noFill/>
        </p:spPr>
        <p:txBody>
          <a:bodyPr wrap="square">
            <a:spAutoFit/>
          </a:bodyPr>
          <a:lstStyle/>
          <a:p>
            <a:pPr algn="l"/>
            <a:r>
              <a:rPr lang="en-IN" b="1" i="0" dirty="0">
                <a:solidFill>
                  <a:srgbClr val="222635"/>
                </a:solidFill>
                <a:effectLst/>
                <a:latin typeface="Helvetica Neue"/>
              </a:rPr>
              <a:t>Android SQLite Java Classes</a:t>
            </a:r>
          </a:p>
        </p:txBody>
      </p:sp>
    </p:spTree>
    <p:extLst>
      <p:ext uri="{BB962C8B-B14F-4D97-AF65-F5344CB8AC3E}">
        <p14:creationId xmlns:p14="http://schemas.microsoft.com/office/powerpoint/2010/main" val="1425789777"/>
      </p:ext>
    </p:extLst>
  </p:cSld>
  <p:clrMapOvr>
    <a:masterClrMapping/>
  </p:clrMapOvr>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4029</TotalTime>
  <Words>1056</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Cambria</vt:lpstr>
      <vt:lpstr>Helvetica Neue</vt:lpstr>
      <vt:lpstr>Times New Roman</vt:lpstr>
      <vt:lpstr>ui-monospace</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DHAWALESWAR RAO</cp:lastModifiedBy>
  <cp:revision>217</cp:revision>
  <dcterms:created xsi:type="dcterms:W3CDTF">2019-01-14T06:35:35Z</dcterms:created>
  <dcterms:modified xsi:type="dcterms:W3CDTF">2023-03-31T06:28:54Z</dcterms:modified>
</cp:coreProperties>
</file>