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6" r:id="rId2"/>
    <p:sldMasterId id="2147483654" r:id="rId3"/>
  </p:sldMasterIdLst>
  <p:notesMasterIdLst>
    <p:notesMasterId r:id="rId25"/>
  </p:notesMasterIdLst>
  <p:sldIdLst>
    <p:sldId id="445" r:id="rId4"/>
    <p:sldId id="434" r:id="rId5"/>
    <p:sldId id="435" r:id="rId6"/>
    <p:sldId id="436" r:id="rId7"/>
    <p:sldId id="437" r:id="rId8"/>
    <p:sldId id="439" r:id="rId9"/>
    <p:sldId id="440" r:id="rId10"/>
    <p:sldId id="441" r:id="rId11"/>
    <p:sldId id="442" r:id="rId12"/>
    <p:sldId id="420" r:id="rId13"/>
    <p:sldId id="431" r:id="rId14"/>
    <p:sldId id="438" r:id="rId15"/>
    <p:sldId id="432" r:id="rId16"/>
    <p:sldId id="446" r:id="rId17"/>
    <p:sldId id="433" r:id="rId18"/>
    <p:sldId id="443" r:id="rId19"/>
    <p:sldId id="444" r:id="rId20"/>
    <p:sldId id="447" r:id="rId21"/>
    <p:sldId id="448" r:id="rId22"/>
    <p:sldId id="449" r:id="rId23"/>
    <p:sldId id="45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06BA"/>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8" d="100"/>
          <a:sy n="88" d="100"/>
        </p:scale>
        <p:origin x="250" y="77"/>
      </p:cViewPr>
      <p:guideLst>
        <p:guide orient="horz" pos="244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05850C-D4BB-4858-A577-CD5D3B982443}" type="datetimeFigureOut">
              <a:rPr lang="en-US" smtClean="0"/>
              <a:t>4/15/2023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972AB-C501-4915-961C-7D57DA2F2A4B}" type="slidenum">
              <a:rPr lang="en-US" smtClean="0"/>
              <a:t>‹#›</a:t>
            </a:fld>
            <a:endParaRPr lang="en-US"/>
          </a:p>
        </p:txBody>
      </p:sp>
    </p:spTree>
    <p:extLst>
      <p:ext uri="{BB962C8B-B14F-4D97-AF65-F5344CB8AC3E}">
        <p14:creationId xmlns:p14="http://schemas.microsoft.com/office/powerpoint/2010/main" val="465974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gradFill flip="none" rotWithShape="1">
          <a:gsLst>
            <a:gs pos="41000">
              <a:schemeClr val="accent1">
                <a:lumMod val="0"/>
                <a:lumOff val="100000"/>
              </a:schemeClr>
            </a:gs>
            <a:gs pos="75000">
              <a:schemeClr val="bg1">
                <a:lumMod val="85000"/>
              </a:schemeClr>
            </a:gs>
            <a:gs pos="97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45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6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406402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32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49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698797"/>
      </p:ext>
    </p:extLst>
  </p:cSld>
  <p:clrMap bg1="lt1" tx1="dk1" bg2="lt2" tx2="dk2" accent1="accent1" accent2="accent2" accent3="accent3" accent4="accent4" accent5="accent5" accent6="accent6" hlink="hlink" folHlink="folHlink"/>
  <p:sldLayoutIdLst>
    <p:sldLayoutId id="2147483661" r:id="rId1"/>
    <p:sldLayoutId id="21474836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816533"/>
      </p:ext>
    </p:extLst>
  </p:cSld>
  <p:clrMap bg1="lt1" tx1="dk1" bg2="lt2" tx2="dk2" accent1="accent1" accent2="accent2" accent3="accent3" accent4="accent4" accent5="accent5" accent6="accent6" hlink="hlink" folHlink="folHlink"/>
  <p:sldLayoutIdLst>
    <p:sldLayoutId id="2147483657" r:id="rId1"/>
    <p:sldLayoutId id="21474836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255353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uMfaRApmabA" TargetMode="External"/><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cBAUePajVh4" TargetMode="External"/><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5" y="-5977649"/>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2" name="TextBox 1">
            <a:extLst>
              <a:ext uri="{FF2B5EF4-FFF2-40B4-BE49-F238E27FC236}">
                <a16:creationId xmlns:a16="http://schemas.microsoft.com/office/drawing/2014/main" id="{1B0F6691-2A5A-46D3-36EC-284035393FB7}"/>
              </a:ext>
            </a:extLst>
          </p:cNvPr>
          <p:cNvSpPr txBox="1"/>
          <p:nvPr/>
        </p:nvSpPr>
        <p:spPr>
          <a:xfrm>
            <a:off x="3730046" y="1507403"/>
            <a:ext cx="8429355" cy="477054"/>
          </a:xfrm>
          <a:prstGeom prst="rect">
            <a:avLst/>
          </a:prstGeom>
          <a:noFill/>
        </p:spPr>
        <p:txBody>
          <a:bodyPr wrap="square" rtlCol="0">
            <a:spAutoFit/>
          </a:bodyPr>
          <a:lstStyle/>
          <a:p>
            <a:pPr lvl="1"/>
            <a:r>
              <a:rPr lang="en-IN" sz="2500" b="1" i="0" dirty="0">
                <a:solidFill>
                  <a:srgbClr val="C00000"/>
                </a:solidFill>
                <a:effectLst/>
                <a:latin typeface="+mj-lt"/>
              </a:rPr>
              <a:t>List, Adapters, and Permission</a:t>
            </a:r>
            <a:endParaRPr lang="en-IN" sz="2500" dirty="0">
              <a:solidFill>
                <a:srgbClr val="C00000"/>
              </a:solidFill>
              <a:latin typeface="+mj-lt"/>
            </a:endParaRPr>
          </a:p>
        </p:txBody>
      </p:sp>
      <p:sp>
        <p:nvSpPr>
          <p:cNvPr id="8" name="TextBox 7">
            <a:extLst>
              <a:ext uri="{FF2B5EF4-FFF2-40B4-BE49-F238E27FC236}">
                <a16:creationId xmlns:a16="http://schemas.microsoft.com/office/drawing/2014/main" id="{0033C257-22F2-944C-192C-6950CE66DCB0}"/>
              </a:ext>
            </a:extLst>
          </p:cNvPr>
          <p:cNvSpPr txBox="1"/>
          <p:nvPr/>
        </p:nvSpPr>
        <p:spPr>
          <a:xfrm>
            <a:off x="8643205" y="3804396"/>
            <a:ext cx="3045413" cy="707886"/>
          </a:xfrm>
          <a:prstGeom prst="rect">
            <a:avLst/>
          </a:prstGeom>
          <a:noFill/>
        </p:spPr>
        <p:txBody>
          <a:bodyPr wrap="square" rtlCol="0">
            <a:spAutoFit/>
          </a:bodyPr>
          <a:lstStyle/>
          <a:p>
            <a:r>
              <a:rPr lang="en-IN" sz="2000" dirty="0">
                <a:latin typeface="Calibri" panose="020F0502020204030204" pitchFamily="34" charset="0"/>
                <a:cs typeface="Calibri" panose="020F0502020204030204" pitchFamily="34" charset="0"/>
              </a:rPr>
              <a:t>By,</a:t>
            </a:r>
          </a:p>
          <a:p>
            <a:r>
              <a:rPr lang="en-IN" sz="2000" b="1" i="1" dirty="0">
                <a:latin typeface="Calibri" panose="020F0502020204030204" pitchFamily="34" charset="0"/>
                <a:cs typeface="Calibri" panose="020F0502020204030204" pitchFamily="34" charset="0"/>
              </a:rPr>
              <a:t>    Dr. DHAWALESWAR RAO</a:t>
            </a:r>
          </a:p>
        </p:txBody>
      </p:sp>
      <p:sp>
        <p:nvSpPr>
          <p:cNvPr id="15" name="Rectangle 14">
            <a:extLst>
              <a:ext uri="{FF2B5EF4-FFF2-40B4-BE49-F238E27FC236}">
                <a16:creationId xmlns:a16="http://schemas.microsoft.com/office/drawing/2014/main" id="{3B1EEA92-D529-CF4B-D978-9E0DEAE7245E}"/>
              </a:ext>
            </a:extLst>
          </p:cNvPr>
          <p:cNvSpPr/>
          <p:nvPr/>
        </p:nvSpPr>
        <p:spPr>
          <a:xfrm rot="5400000">
            <a:off x="6018558" y="-2676595"/>
            <a:ext cx="144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6" name="Rectangle 15">
            <a:extLst>
              <a:ext uri="{FF2B5EF4-FFF2-40B4-BE49-F238E27FC236}">
                <a16:creationId xmlns:a16="http://schemas.microsoft.com/office/drawing/2014/main" id="{4AF310B4-0295-ECF9-32AC-E72056E4B3D0}"/>
              </a:ext>
            </a:extLst>
          </p:cNvPr>
          <p:cNvSpPr/>
          <p:nvPr/>
        </p:nvSpPr>
        <p:spPr>
          <a:xfrm rot="5400000">
            <a:off x="6073142" y="-2368698"/>
            <a:ext cx="45719" cy="1205337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7" name="Rectangle 16">
            <a:extLst>
              <a:ext uri="{FF2B5EF4-FFF2-40B4-BE49-F238E27FC236}">
                <a16:creationId xmlns:a16="http://schemas.microsoft.com/office/drawing/2014/main" id="{143D8EFD-21F1-6019-3BE5-2E81849962CC}"/>
              </a:ext>
            </a:extLst>
          </p:cNvPr>
          <p:cNvSpPr/>
          <p:nvPr/>
        </p:nvSpPr>
        <p:spPr>
          <a:xfrm rot="5400000">
            <a:off x="6058549" y="-2938165"/>
            <a:ext cx="45719" cy="1204656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pic>
        <p:nvPicPr>
          <p:cNvPr id="1030" name="Picture 6" descr="Android Applications Development Company. Developing for Android">
            <a:extLst>
              <a:ext uri="{FF2B5EF4-FFF2-40B4-BE49-F238E27FC236}">
                <a16:creationId xmlns:a16="http://schemas.microsoft.com/office/drawing/2014/main" id="{C021F3D4-967F-0FA0-A957-32099D4B4E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258" y="535020"/>
            <a:ext cx="2476500"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94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5" y="-5977649"/>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2" name="TextBox 1">
            <a:extLst>
              <a:ext uri="{FF2B5EF4-FFF2-40B4-BE49-F238E27FC236}">
                <a16:creationId xmlns:a16="http://schemas.microsoft.com/office/drawing/2014/main" id="{1B0F6691-2A5A-46D3-36EC-284035393FB7}"/>
              </a:ext>
            </a:extLst>
          </p:cNvPr>
          <p:cNvSpPr txBox="1"/>
          <p:nvPr/>
        </p:nvSpPr>
        <p:spPr>
          <a:xfrm>
            <a:off x="3730046" y="1507403"/>
            <a:ext cx="8429355" cy="477054"/>
          </a:xfrm>
          <a:prstGeom prst="rect">
            <a:avLst/>
          </a:prstGeom>
          <a:noFill/>
        </p:spPr>
        <p:txBody>
          <a:bodyPr wrap="square" rtlCol="0">
            <a:spAutoFit/>
          </a:bodyPr>
          <a:lstStyle/>
          <a:p>
            <a:pPr lvl="1"/>
            <a:r>
              <a:rPr lang="en-IN" sz="2500" b="1" i="0" dirty="0">
                <a:solidFill>
                  <a:srgbClr val="C00000"/>
                </a:solidFill>
                <a:effectLst/>
                <a:latin typeface="+mj-lt"/>
              </a:rPr>
              <a:t>Create Files, Saving Files</a:t>
            </a:r>
            <a:endParaRPr lang="en-IN" sz="2500" dirty="0">
              <a:solidFill>
                <a:srgbClr val="C00000"/>
              </a:solidFill>
              <a:latin typeface="+mj-lt"/>
            </a:endParaRPr>
          </a:p>
        </p:txBody>
      </p:sp>
      <p:sp>
        <p:nvSpPr>
          <p:cNvPr id="8" name="TextBox 7">
            <a:extLst>
              <a:ext uri="{FF2B5EF4-FFF2-40B4-BE49-F238E27FC236}">
                <a16:creationId xmlns:a16="http://schemas.microsoft.com/office/drawing/2014/main" id="{0033C257-22F2-944C-192C-6950CE66DCB0}"/>
              </a:ext>
            </a:extLst>
          </p:cNvPr>
          <p:cNvSpPr txBox="1"/>
          <p:nvPr/>
        </p:nvSpPr>
        <p:spPr>
          <a:xfrm>
            <a:off x="8643205" y="3804396"/>
            <a:ext cx="3045413" cy="707886"/>
          </a:xfrm>
          <a:prstGeom prst="rect">
            <a:avLst/>
          </a:prstGeom>
          <a:noFill/>
        </p:spPr>
        <p:txBody>
          <a:bodyPr wrap="square" rtlCol="0">
            <a:spAutoFit/>
          </a:bodyPr>
          <a:lstStyle/>
          <a:p>
            <a:r>
              <a:rPr lang="en-IN" sz="2000" dirty="0">
                <a:latin typeface="Calibri" panose="020F0502020204030204" pitchFamily="34" charset="0"/>
                <a:cs typeface="Calibri" panose="020F0502020204030204" pitchFamily="34" charset="0"/>
              </a:rPr>
              <a:t>By,</a:t>
            </a:r>
          </a:p>
          <a:p>
            <a:r>
              <a:rPr lang="en-IN" sz="2000" b="1" i="1" dirty="0">
                <a:latin typeface="Calibri" panose="020F0502020204030204" pitchFamily="34" charset="0"/>
                <a:cs typeface="Calibri" panose="020F0502020204030204" pitchFamily="34" charset="0"/>
              </a:rPr>
              <a:t>    Dr. DHAWALESWAR RAO</a:t>
            </a:r>
          </a:p>
        </p:txBody>
      </p:sp>
      <p:sp>
        <p:nvSpPr>
          <p:cNvPr id="15" name="Rectangle 14">
            <a:extLst>
              <a:ext uri="{FF2B5EF4-FFF2-40B4-BE49-F238E27FC236}">
                <a16:creationId xmlns:a16="http://schemas.microsoft.com/office/drawing/2014/main" id="{3B1EEA92-D529-CF4B-D978-9E0DEAE7245E}"/>
              </a:ext>
            </a:extLst>
          </p:cNvPr>
          <p:cNvSpPr/>
          <p:nvPr/>
        </p:nvSpPr>
        <p:spPr>
          <a:xfrm rot="5400000">
            <a:off x="6018558" y="-2676595"/>
            <a:ext cx="144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6" name="Rectangle 15">
            <a:extLst>
              <a:ext uri="{FF2B5EF4-FFF2-40B4-BE49-F238E27FC236}">
                <a16:creationId xmlns:a16="http://schemas.microsoft.com/office/drawing/2014/main" id="{4AF310B4-0295-ECF9-32AC-E72056E4B3D0}"/>
              </a:ext>
            </a:extLst>
          </p:cNvPr>
          <p:cNvSpPr/>
          <p:nvPr/>
        </p:nvSpPr>
        <p:spPr>
          <a:xfrm rot="5400000">
            <a:off x="6073142" y="-2368698"/>
            <a:ext cx="45719" cy="1205337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7" name="Rectangle 16">
            <a:extLst>
              <a:ext uri="{FF2B5EF4-FFF2-40B4-BE49-F238E27FC236}">
                <a16:creationId xmlns:a16="http://schemas.microsoft.com/office/drawing/2014/main" id="{143D8EFD-21F1-6019-3BE5-2E81849962CC}"/>
              </a:ext>
            </a:extLst>
          </p:cNvPr>
          <p:cNvSpPr/>
          <p:nvPr/>
        </p:nvSpPr>
        <p:spPr>
          <a:xfrm rot="5400000">
            <a:off x="6058549" y="-2938165"/>
            <a:ext cx="45719" cy="1204656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pic>
        <p:nvPicPr>
          <p:cNvPr id="1030" name="Picture 6" descr="Android Applications Development Company. Developing for Android">
            <a:extLst>
              <a:ext uri="{FF2B5EF4-FFF2-40B4-BE49-F238E27FC236}">
                <a16:creationId xmlns:a16="http://schemas.microsoft.com/office/drawing/2014/main" id="{C021F3D4-967F-0FA0-A957-32099D4B4E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258" y="535020"/>
            <a:ext cx="2476500"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453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77B88BFA-1324-F2C5-EF8C-3F1018E2A187}"/>
              </a:ext>
            </a:extLst>
          </p:cNvPr>
          <p:cNvSpPr txBox="1"/>
          <p:nvPr/>
        </p:nvSpPr>
        <p:spPr>
          <a:xfrm>
            <a:off x="409303" y="252438"/>
            <a:ext cx="11059886" cy="1754326"/>
          </a:xfrm>
          <a:prstGeom prst="rect">
            <a:avLst/>
          </a:prstGeom>
          <a:noFill/>
        </p:spPr>
        <p:txBody>
          <a:bodyPr wrap="square">
            <a:spAutoFit/>
          </a:bodyPr>
          <a:lstStyle/>
          <a:p>
            <a:r>
              <a:rPr lang="en-US" b="0" i="0" dirty="0">
                <a:solidFill>
                  <a:srgbClr val="374151"/>
                </a:solidFill>
                <a:effectLst/>
                <a:latin typeface="Söhne"/>
              </a:rPr>
              <a:t>Step 1: Add the necessary permissions to your app's AndroidManifest.xml file. For example, if you want to write to external storage, you need to add the following permission:</a:t>
            </a:r>
          </a:p>
          <a:p>
            <a:endParaRPr lang="en-US" dirty="0">
              <a:solidFill>
                <a:srgbClr val="374151"/>
              </a:solidFill>
              <a:latin typeface="Söhne"/>
            </a:endParaRPr>
          </a:p>
          <a:p>
            <a:r>
              <a:rPr lang="en-US" dirty="0">
                <a:solidFill>
                  <a:srgbClr val="374151"/>
                </a:solidFill>
                <a:latin typeface="Söhne"/>
              </a:rPr>
              <a:t>xml:</a:t>
            </a:r>
          </a:p>
          <a:p>
            <a:r>
              <a:rPr lang="en-IN" dirty="0"/>
              <a:t>	&lt;uses-permission </a:t>
            </a:r>
            <a:r>
              <a:rPr lang="en-IN" dirty="0" err="1"/>
              <a:t>android:name</a:t>
            </a:r>
            <a:r>
              <a:rPr lang="en-IN" dirty="0"/>
              <a:t>="</a:t>
            </a:r>
            <a:r>
              <a:rPr lang="en-IN" dirty="0" err="1"/>
              <a:t>android.permission.WRITE_EXTERNAL_STORAGE</a:t>
            </a:r>
            <a:r>
              <a:rPr lang="en-IN" dirty="0"/>
              <a:t>" /&gt;</a:t>
            </a:r>
          </a:p>
          <a:p>
            <a:endParaRPr lang="en-IN" dirty="0"/>
          </a:p>
        </p:txBody>
      </p:sp>
    </p:spTree>
    <p:extLst>
      <p:ext uri="{BB962C8B-B14F-4D97-AF65-F5344CB8AC3E}">
        <p14:creationId xmlns:p14="http://schemas.microsoft.com/office/powerpoint/2010/main" val="69423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77B88BFA-1324-F2C5-EF8C-3F1018E2A187}"/>
              </a:ext>
            </a:extLst>
          </p:cNvPr>
          <p:cNvSpPr txBox="1"/>
          <p:nvPr/>
        </p:nvSpPr>
        <p:spPr>
          <a:xfrm>
            <a:off x="161063" y="110530"/>
            <a:ext cx="11059886" cy="1477328"/>
          </a:xfrm>
          <a:prstGeom prst="rect">
            <a:avLst/>
          </a:prstGeom>
          <a:noFill/>
        </p:spPr>
        <p:txBody>
          <a:bodyPr wrap="square">
            <a:spAutoFit/>
          </a:bodyPr>
          <a:lstStyle/>
          <a:p>
            <a:r>
              <a:rPr lang="en-US" dirty="0"/>
              <a:t>Step 2: Create a new Java class for file operations. Here's an example of a class called </a:t>
            </a:r>
            <a:r>
              <a:rPr lang="en-US" dirty="0" err="1"/>
              <a:t>FileUtils</a:t>
            </a:r>
            <a:r>
              <a:rPr lang="en-US" dirty="0"/>
              <a:t>:</a:t>
            </a:r>
          </a:p>
          <a:p>
            <a:r>
              <a:rPr lang="en-US" dirty="0"/>
              <a:t>java class:</a:t>
            </a:r>
          </a:p>
          <a:p>
            <a:endParaRPr lang="en-US" dirty="0"/>
          </a:p>
          <a:p>
            <a:r>
              <a:rPr lang="en-US" dirty="0"/>
              <a:t>	</a:t>
            </a:r>
            <a:endParaRPr lang="en-IN" dirty="0"/>
          </a:p>
          <a:p>
            <a:endParaRPr lang="en-IN" dirty="0"/>
          </a:p>
        </p:txBody>
      </p:sp>
      <p:sp>
        <p:nvSpPr>
          <p:cNvPr id="4" name="TextBox 3">
            <a:extLst>
              <a:ext uri="{FF2B5EF4-FFF2-40B4-BE49-F238E27FC236}">
                <a16:creationId xmlns:a16="http://schemas.microsoft.com/office/drawing/2014/main" id="{8384D947-3B3C-C176-B902-4F4E91BEDE92}"/>
              </a:ext>
            </a:extLst>
          </p:cNvPr>
          <p:cNvSpPr txBox="1"/>
          <p:nvPr/>
        </p:nvSpPr>
        <p:spPr>
          <a:xfrm>
            <a:off x="2377442" y="561161"/>
            <a:ext cx="7622957" cy="6186309"/>
          </a:xfrm>
          <a:prstGeom prst="rect">
            <a:avLst/>
          </a:prstGeom>
          <a:noFill/>
        </p:spPr>
        <p:txBody>
          <a:bodyPr wrap="square">
            <a:spAutoFit/>
          </a:bodyPr>
          <a:lstStyle/>
          <a:p>
            <a:r>
              <a:rPr lang="en-IN" sz="1200" dirty="0"/>
              <a:t>import </a:t>
            </a:r>
            <a:r>
              <a:rPr lang="en-IN" sz="1200" dirty="0" err="1"/>
              <a:t>android.content.Context</a:t>
            </a:r>
            <a:r>
              <a:rPr lang="en-IN" sz="1200" dirty="0"/>
              <a:t>;</a:t>
            </a:r>
          </a:p>
          <a:p>
            <a:r>
              <a:rPr lang="en-IN" sz="1200" dirty="0"/>
              <a:t>import </a:t>
            </a:r>
            <a:r>
              <a:rPr lang="en-IN" sz="1200" dirty="0" err="1"/>
              <a:t>android.util.Log</a:t>
            </a:r>
            <a:r>
              <a:rPr lang="en-IN" sz="1200" dirty="0"/>
              <a:t>;</a:t>
            </a:r>
          </a:p>
          <a:p>
            <a:endParaRPr lang="en-IN" sz="1200" dirty="0"/>
          </a:p>
          <a:p>
            <a:r>
              <a:rPr lang="en-IN" sz="1200" dirty="0"/>
              <a:t>import </a:t>
            </a:r>
            <a:r>
              <a:rPr lang="en-IN" sz="1200" dirty="0" err="1"/>
              <a:t>java.io.File</a:t>
            </a:r>
            <a:r>
              <a:rPr lang="en-IN" sz="1200" dirty="0"/>
              <a:t>;</a:t>
            </a:r>
          </a:p>
          <a:p>
            <a:r>
              <a:rPr lang="en-IN" sz="1200" dirty="0"/>
              <a:t>import </a:t>
            </a:r>
            <a:r>
              <a:rPr lang="en-IN" sz="1200" dirty="0" err="1"/>
              <a:t>java.io.FileOutputStream</a:t>
            </a:r>
            <a:r>
              <a:rPr lang="en-IN" sz="1200" dirty="0"/>
              <a:t>;</a:t>
            </a:r>
          </a:p>
          <a:p>
            <a:r>
              <a:rPr lang="en-IN" sz="1200" dirty="0"/>
              <a:t>import </a:t>
            </a:r>
            <a:r>
              <a:rPr lang="en-IN" sz="1200" dirty="0" err="1"/>
              <a:t>java.io.IOException</a:t>
            </a:r>
            <a:r>
              <a:rPr lang="en-IN" sz="1200" dirty="0"/>
              <a:t>;</a:t>
            </a:r>
          </a:p>
          <a:p>
            <a:endParaRPr lang="en-IN" sz="1200" dirty="0"/>
          </a:p>
          <a:p>
            <a:r>
              <a:rPr lang="en-IN" sz="1200" dirty="0"/>
              <a:t>public class </a:t>
            </a:r>
            <a:r>
              <a:rPr lang="en-IN" sz="1200" dirty="0" err="1"/>
              <a:t>FileUtils</a:t>
            </a:r>
            <a:r>
              <a:rPr lang="en-IN" sz="1200" dirty="0"/>
              <a:t> {</a:t>
            </a:r>
          </a:p>
          <a:p>
            <a:r>
              <a:rPr lang="en-IN" sz="1200" dirty="0"/>
              <a:t>    private static final String TAG = "</a:t>
            </a:r>
            <a:r>
              <a:rPr lang="en-IN" sz="1200" dirty="0" err="1"/>
              <a:t>FileUtils</a:t>
            </a:r>
            <a:r>
              <a:rPr lang="en-IN" sz="1200" dirty="0"/>
              <a:t>";</a:t>
            </a:r>
          </a:p>
          <a:p>
            <a:endParaRPr lang="en-IN" sz="1200" dirty="0"/>
          </a:p>
          <a:p>
            <a:r>
              <a:rPr lang="en-IN" sz="1200" dirty="0"/>
              <a:t>    // Create a file in external storage</a:t>
            </a:r>
          </a:p>
          <a:p>
            <a:r>
              <a:rPr lang="en-IN" sz="1200" dirty="0"/>
              <a:t>    public static File </a:t>
            </a:r>
            <a:r>
              <a:rPr lang="en-IN" sz="1200" dirty="0" err="1"/>
              <a:t>createFileInExternalStorage</a:t>
            </a:r>
            <a:r>
              <a:rPr lang="en-IN" sz="1200" dirty="0"/>
              <a:t>(Context </a:t>
            </a:r>
            <a:r>
              <a:rPr lang="en-IN" sz="1200" dirty="0" err="1"/>
              <a:t>context</a:t>
            </a:r>
            <a:r>
              <a:rPr lang="en-IN" sz="1200" dirty="0"/>
              <a:t>, String </a:t>
            </a:r>
            <a:r>
              <a:rPr lang="en-IN" sz="1200" dirty="0" err="1"/>
              <a:t>fileName</a:t>
            </a:r>
            <a:r>
              <a:rPr lang="en-IN" sz="1200" dirty="0"/>
              <a:t>, String data) {</a:t>
            </a:r>
          </a:p>
          <a:p>
            <a:r>
              <a:rPr lang="en-IN" sz="1200" dirty="0"/>
              <a:t>        File </a:t>
            </a:r>
            <a:r>
              <a:rPr lang="en-IN" sz="1200" dirty="0" err="1"/>
              <a:t>file</a:t>
            </a:r>
            <a:r>
              <a:rPr lang="en-IN" sz="1200" dirty="0"/>
              <a:t> = new File(</a:t>
            </a:r>
            <a:r>
              <a:rPr lang="en-IN" sz="1200" dirty="0" err="1"/>
              <a:t>context.getExternalFilesDir</a:t>
            </a:r>
            <a:r>
              <a:rPr lang="en-IN" sz="1200" dirty="0"/>
              <a:t>(null), </a:t>
            </a:r>
            <a:r>
              <a:rPr lang="en-IN" sz="1200" dirty="0" err="1"/>
              <a:t>fileName</a:t>
            </a:r>
            <a:r>
              <a:rPr lang="en-IN" sz="1200" dirty="0"/>
              <a:t>);</a:t>
            </a:r>
          </a:p>
          <a:p>
            <a:r>
              <a:rPr lang="en-IN" sz="1200" dirty="0"/>
              <a:t>        </a:t>
            </a:r>
            <a:r>
              <a:rPr lang="en-IN" sz="1200" dirty="0" err="1"/>
              <a:t>FileOutputStream</a:t>
            </a:r>
            <a:r>
              <a:rPr lang="en-IN" sz="1200" dirty="0"/>
              <a:t> </a:t>
            </a:r>
            <a:r>
              <a:rPr lang="en-IN" sz="1200" dirty="0" err="1"/>
              <a:t>fos</a:t>
            </a:r>
            <a:r>
              <a:rPr lang="en-IN" sz="1200" dirty="0"/>
              <a:t> = null;</a:t>
            </a:r>
          </a:p>
          <a:p>
            <a:r>
              <a:rPr lang="en-IN" sz="1200" dirty="0"/>
              <a:t>        try {</a:t>
            </a:r>
          </a:p>
          <a:p>
            <a:r>
              <a:rPr lang="en-IN" sz="1200" dirty="0"/>
              <a:t>            </a:t>
            </a:r>
            <a:r>
              <a:rPr lang="en-IN" sz="1200" dirty="0" err="1"/>
              <a:t>fos</a:t>
            </a:r>
            <a:r>
              <a:rPr lang="en-IN" sz="1200" dirty="0"/>
              <a:t> = new </a:t>
            </a:r>
            <a:r>
              <a:rPr lang="en-IN" sz="1200" dirty="0" err="1"/>
              <a:t>FileOutputStream</a:t>
            </a:r>
            <a:r>
              <a:rPr lang="en-IN" sz="1200" dirty="0"/>
              <a:t>(file);</a:t>
            </a:r>
          </a:p>
          <a:p>
            <a:r>
              <a:rPr lang="en-IN" sz="1200" dirty="0"/>
              <a:t>            </a:t>
            </a:r>
            <a:r>
              <a:rPr lang="en-IN" sz="1200" dirty="0" err="1"/>
              <a:t>fos.write</a:t>
            </a:r>
            <a:r>
              <a:rPr lang="en-IN" sz="1200" dirty="0"/>
              <a:t>(</a:t>
            </a:r>
            <a:r>
              <a:rPr lang="en-IN" sz="1200" dirty="0" err="1"/>
              <a:t>data.getBytes</a:t>
            </a:r>
            <a:r>
              <a:rPr lang="en-IN" sz="1200" dirty="0"/>
              <a:t>());</a:t>
            </a:r>
          </a:p>
          <a:p>
            <a:r>
              <a:rPr lang="en-IN" sz="1200" dirty="0"/>
              <a:t>            </a:t>
            </a:r>
            <a:r>
              <a:rPr lang="en-IN" sz="1200" dirty="0" err="1"/>
              <a:t>Log.d</a:t>
            </a:r>
            <a:r>
              <a:rPr lang="en-IN" sz="1200" dirty="0"/>
              <a:t>(TAG, "File created: " + </a:t>
            </a:r>
            <a:r>
              <a:rPr lang="en-IN" sz="1200" dirty="0" err="1"/>
              <a:t>file.getAbsolutePath</a:t>
            </a:r>
            <a:r>
              <a:rPr lang="en-IN" sz="1200" dirty="0"/>
              <a:t>());</a:t>
            </a:r>
          </a:p>
          <a:p>
            <a:r>
              <a:rPr lang="en-IN" sz="1200" dirty="0"/>
              <a:t>        } catch (</a:t>
            </a:r>
            <a:r>
              <a:rPr lang="en-IN" sz="1200" dirty="0" err="1"/>
              <a:t>IOException</a:t>
            </a:r>
            <a:r>
              <a:rPr lang="en-IN" sz="1200" dirty="0"/>
              <a:t> e) {</a:t>
            </a:r>
          </a:p>
          <a:p>
            <a:r>
              <a:rPr lang="en-IN" sz="1200" dirty="0"/>
              <a:t>            </a:t>
            </a:r>
            <a:r>
              <a:rPr lang="en-IN" sz="1200" dirty="0" err="1"/>
              <a:t>Log.e</a:t>
            </a:r>
            <a:r>
              <a:rPr lang="en-IN" sz="1200" dirty="0"/>
              <a:t>(TAG, "Error creating file: " + </a:t>
            </a:r>
            <a:r>
              <a:rPr lang="en-IN" sz="1200" dirty="0" err="1"/>
              <a:t>e.getMessage</a:t>
            </a:r>
            <a:r>
              <a:rPr lang="en-IN" sz="1200" dirty="0"/>
              <a:t>());</a:t>
            </a:r>
          </a:p>
          <a:p>
            <a:r>
              <a:rPr lang="en-IN" sz="1200" dirty="0"/>
              <a:t>            </a:t>
            </a:r>
            <a:r>
              <a:rPr lang="en-IN" sz="1200" dirty="0" err="1"/>
              <a:t>e.printStackTrace</a:t>
            </a:r>
            <a:r>
              <a:rPr lang="en-IN" sz="1200" dirty="0"/>
              <a:t>();</a:t>
            </a:r>
          </a:p>
          <a:p>
            <a:r>
              <a:rPr lang="en-IN" sz="1200" dirty="0"/>
              <a:t>        } finally {</a:t>
            </a:r>
          </a:p>
          <a:p>
            <a:r>
              <a:rPr lang="en-IN" sz="1200" dirty="0"/>
              <a:t>            if (</a:t>
            </a:r>
            <a:r>
              <a:rPr lang="en-IN" sz="1200" dirty="0" err="1"/>
              <a:t>fos</a:t>
            </a:r>
            <a:r>
              <a:rPr lang="en-IN" sz="1200" dirty="0"/>
              <a:t> != null) {</a:t>
            </a:r>
          </a:p>
          <a:p>
            <a:r>
              <a:rPr lang="en-IN" sz="1200" dirty="0"/>
              <a:t>                try {</a:t>
            </a:r>
          </a:p>
          <a:p>
            <a:r>
              <a:rPr lang="en-IN" sz="1200" dirty="0"/>
              <a:t>                    </a:t>
            </a:r>
            <a:r>
              <a:rPr lang="en-IN" sz="1200" dirty="0" err="1"/>
              <a:t>fos.close</a:t>
            </a:r>
            <a:r>
              <a:rPr lang="en-IN" sz="1200" dirty="0"/>
              <a:t>();</a:t>
            </a:r>
          </a:p>
          <a:p>
            <a:r>
              <a:rPr lang="en-IN" sz="1200" dirty="0"/>
              <a:t>                } catch (</a:t>
            </a:r>
            <a:r>
              <a:rPr lang="en-IN" sz="1200" dirty="0" err="1"/>
              <a:t>IOException</a:t>
            </a:r>
            <a:r>
              <a:rPr lang="en-IN" sz="1200" dirty="0"/>
              <a:t> e) {</a:t>
            </a:r>
          </a:p>
          <a:p>
            <a:r>
              <a:rPr lang="en-IN" sz="1200" dirty="0"/>
              <a:t>                    </a:t>
            </a:r>
            <a:r>
              <a:rPr lang="en-IN" sz="1200" dirty="0" err="1"/>
              <a:t>e.printStackTrace</a:t>
            </a:r>
            <a:r>
              <a:rPr lang="en-IN" sz="1200" dirty="0"/>
              <a:t>();</a:t>
            </a:r>
          </a:p>
          <a:p>
            <a:r>
              <a:rPr lang="en-IN" sz="1200" dirty="0"/>
              <a:t>                }</a:t>
            </a:r>
          </a:p>
          <a:p>
            <a:r>
              <a:rPr lang="en-IN" sz="1200" dirty="0"/>
              <a:t>            }</a:t>
            </a:r>
          </a:p>
          <a:p>
            <a:r>
              <a:rPr lang="en-IN" sz="1200" dirty="0"/>
              <a:t>        }</a:t>
            </a:r>
          </a:p>
          <a:p>
            <a:r>
              <a:rPr lang="en-IN" sz="1200" dirty="0"/>
              <a:t>        return file;</a:t>
            </a:r>
          </a:p>
          <a:p>
            <a:r>
              <a:rPr lang="en-IN" sz="1200" dirty="0"/>
              <a:t>    }</a:t>
            </a:r>
          </a:p>
          <a:p>
            <a:r>
              <a:rPr lang="en-IN" sz="1200" dirty="0"/>
              <a:t>}</a:t>
            </a:r>
          </a:p>
        </p:txBody>
      </p:sp>
      <p:sp>
        <p:nvSpPr>
          <p:cNvPr id="9" name="TextBox 8">
            <a:extLst>
              <a:ext uri="{FF2B5EF4-FFF2-40B4-BE49-F238E27FC236}">
                <a16:creationId xmlns:a16="http://schemas.microsoft.com/office/drawing/2014/main" id="{2093FD30-95D2-ED89-2B8A-AB39C82F9560}"/>
              </a:ext>
            </a:extLst>
          </p:cNvPr>
          <p:cNvSpPr txBox="1"/>
          <p:nvPr/>
        </p:nvSpPr>
        <p:spPr>
          <a:xfrm>
            <a:off x="5921378" y="5416512"/>
            <a:ext cx="6096000" cy="1200329"/>
          </a:xfrm>
          <a:prstGeom prst="rect">
            <a:avLst/>
          </a:prstGeom>
          <a:noFill/>
        </p:spPr>
        <p:txBody>
          <a:bodyPr wrap="square">
            <a:spAutoFit/>
          </a:bodyPr>
          <a:lstStyle/>
          <a:p>
            <a:r>
              <a:rPr lang="en-IN" dirty="0"/>
              <a:t>This class contains a method </a:t>
            </a:r>
            <a:r>
              <a:rPr lang="en-IN" dirty="0" err="1"/>
              <a:t>createFileInExternalStorage</a:t>
            </a:r>
            <a:r>
              <a:rPr lang="en-IN" dirty="0"/>
              <a:t>() that creates a new file in the external storage directory of the app with the given file name and data.</a:t>
            </a:r>
          </a:p>
        </p:txBody>
      </p:sp>
    </p:spTree>
    <p:extLst>
      <p:ext uri="{BB962C8B-B14F-4D97-AF65-F5344CB8AC3E}">
        <p14:creationId xmlns:p14="http://schemas.microsoft.com/office/powerpoint/2010/main" val="3131304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4" name="TextBox 3">
            <a:extLst>
              <a:ext uri="{FF2B5EF4-FFF2-40B4-BE49-F238E27FC236}">
                <a16:creationId xmlns:a16="http://schemas.microsoft.com/office/drawing/2014/main" id="{2D03E121-A160-095B-F5DA-CAEA796E43C1}"/>
              </a:ext>
            </a:extLst>
          </p:cNvPr>
          <p:cNvSpPr txBox="1"/>
          <p:nvPr/>
        </p:nvSpPr>
        <p:spPr>
          <a:xfrm>
            <a:off x="235131" y="221126"/>
            <a:ext cx="10781212" cy="6463308"/>
          </a:xfrm>
          <a:prstGeom prst="rect">
            <a:avLst/>
          </a:prstGeom>
          <a:noFill/>
        </p:spPr>
        <p:txBody>
          <a:bodyPr wrap="square">
            <a:spAutoFit/>
          </a:bodyPr>
          <a:lstStyle/>
          <a:p>
            <a:r>
              <a:rPr lang="en-IN" dirty="0"/>
              <a:t>Step 3: Call the </a:t>
            </a:r>
            <a:r>
              <a:rPr lang="en-IN" dirty="0" err="1"/>
              <a:t>createFileInExternalStorage</a:t>
            </a:r>
            <a:r>
              <a:rPr lang="en-IN" dirty="0"/>
              <a:t>() method from your app's main activity or any other relevant class:</a:t>
            </a:r>
          </a:p>
          <a:p>
            <a:endParaRPr lang="en-IN" dirty="0"/>
          </a:p>
          <a:p>
            <a:r>
              <a:rPr lang="en-IN" dirty="0"/>
              <a:t>java:</a:t>
            </a:r>
          </a:p>
          <a:p>
            <a:r>
              <a:rPr lang="en-IN" dirty="0"/>
              <a:t>	String </a:t>
            </a:r>
            <a:r>
              <a:rPr lang="en-IN" dirty="0" err="1"/>
              <a:t>fileName</a:t>
            </a:r>
            <a:r>
              <a:rPr lang="en-IN" dirty="0"/>
              <a:t> = "my_file.txt";</a:t>
            </a:r>
          </a:p>
          <a:p>
            <a:r>
              <a:rPr lang="en-IN" dirty="0"/>
              <a:t>	String data = "Hello, World!";</a:t>
            </a:r>
          </a:p>
          <a:p>
            <a:r>
              <a:rPr lang="en-IN" dirty="0"/>
              <a:t>	File </a:t>
            </a:r>
            <a:r>
              <a:rPr lang="en-IN" dirty="0" err="1"/>
              <a:t>file</a:t>
            </a:r>
            <a:r>
              <a:rPr lang="en-IN" dirty="0"/>
              <a:t> = </a:t>
            </a:r>
            <a:r>
              <a:rPr lang="en-IN" dirty="0" err="1"/>
              <a:t>FileUtils.createFileInExternalStorage</a:t>
            </a:r>
            <a:r>
              <a:rPr lang="en-IN" dirty="0"/>
              <a:t>(this, </a:t>
            </a:r>
            <a:r>
              <a:rPr lang="en-IN" dirty="0" err="1"/>
              <a:t>fileName</a:t>
            </a:r>
            <a:r>
              <a:rPr lang="en-IN" dirty="0"/>
              <a:t>, data);</a:t>
            </a:r>
          </a:p>
          <a:p>
            <a:endParaRPr lang="en-IN" dirty="0"/>
          </a:p>
          <a:p>
            <a:endParaRPr lang="en-IN" dirty="0"/>
          </a:p>
          <a:p>
            <a:endParaRPr lang="en-IN" dirty="0"/>
          </a:p>
          <a:p>
            <a:r>
              <a:rPr lang="en-US" dirty="0"/>
              <a:t>This creates a new file with the name "my_file.txt" and the content "Hello, World!" in the external storage directory of your app.</a:t>
            </a:r>
          </a:p>
          <a:p>
            <a:endParaRPr lang="en-US" dirty="0"/>
          </a:p>
          <a:p>
            <a:r>
              <a:rPr lang="en-US" dirty="0"/>
              <a:t>Note: Writing to external storage requires the WRITE_EXTERNAL_STORAGE permission, which must be requested at runtime for devices running Android 6.0 (Marshmallow) and higher.</a:t>
            </a:r>
          </a:p>
          <a:p>
            <a:endParaRPr lang="en-US" dirty="0"/>
          </a:p>
          <a:p>
            <a:r>
              <a:rPr lang="en-US" dirty="0"/>
              <a:t>You can modify the </a:t>
            </a:r>
            <a:r>
              <a:rPr lang="en-US" dirty="0" err="1"/>
              <a:t>FileUtils</a:t>
            </a:r>
            <a:r>
              <a:rPr lang="en-US" dirty="0"/>
              <a:t> class or add more functionality to suit your app's specific requirements, such as handling different file types, reading from files, or saving files in other directories. Remember to handle exceptions and ensure proper file handling practices in your app.</a:t>
            </a:r>
          </a:p>
          <a:p>
            <a:endParaRPr lang="en-US" dirty="0"/>
          </a:p>
          <a:p>
            <a:endParaRPr lang="en-US" dirty="0"/>
          </a:p>
          <a:p>
            <a:endParaRPr lang="en-US" dirty="0"/>
          </a:p>
          <a:p>
            <a:r>
              <a:rPr lang="en-US" dirty="0"/>
              <a:t>REFERENCE: </a:t>
            </a:r>
            <a:r>
              <a:rPr lang="en-US" dirty="0">
                <a:solidFill>
                  <a:srgbClr val="1306BA"/>
                </a:solidFill>
                <a:hlinkClick r:id="rId3">
                  <a:extLst>
                    <a:ext uri="{A12FA001-AC4F-418D-AE19-62706E023703}">
                      <ahyp:hlinkClr xmlns:ahyp="http://schemas.microsoft.com/office/drawing/2018/hyperlinkcolor" val="tx"/>
                    </a:ext>
                  </a:extLst>
                </a:hlinkClick>
              </a:rPr>
              <a:t>https://www.youtube.com/watch?v=uMfaRApmabA</a:t>
            </a:r>
            <a:endParaRPr lang="en-IN" dirty="0">
              <a:solidFill>
                <a:srgbClr val="1306BA"/>
              </a:solidFill>
            </a:endParaRPr>
          </a:p>
        </p:txBody>
      </p:sp>
    </p:spTree>
    <p:extLst>
      <p:ext uri="{BB962C8B-B14F-4D97-AF65-F5344CB8AC3E}">
        <p14:creationId xmlns:p14="http://schemas.microsoft.com/office/powerpoint/2010/main" val="1992395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5" y="-5977649"/>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2" name="TextBox 1">
            <a:extLst>
              <a:ext uri="{FF2B5EF4-FFF2-40B4-BE49-F238E27FC236}">
                <a16:creationId xmlns:a16="http://schemas.microsoft.com/office/drawing/2014/main" id="{1B0F6691-2A5A-46D3-36EC-284035393FB7}"/>
              </a:ext>
            </a:extLst>
          </p:cNvPr>
          <p:cNvSpPr txBox="1"/>
          <p:nvPr/>
        </p:nvSpPr>
        <p:spPr>
          <a:xfrm>
            <a:off x="3730046" y="1507403"/>
            <a:ext cx="8429355" cy="477054"/>
          </a:xfrm>
          <a:prstGeom prst="rect">
            <a:avLst/>
          </a:prstGeom>
          <a:noFill/>
        </p:spPr>
        <p:txBody>
          <a:bodyPr wrap="square" rtlCol="0">
            <a:spAutoFit/>
          </a:bodyPr>
          <a:lstStyle/>
          <a:p>
            <a:pPr lvl="1"/>
            <a:r>
              <a:rPr lang="en-US" sz="2500" b="1" i="0" dirty="0">
                <a:solidFill>
                  <a:srgbClr val="C00000"/>
                </a:solidFill>
                <a:effectLst/>
                <a:latin typeface="+mj-lt"/>
              </a:rPr>
              <a:t>Network call/ API call using Retrofit, </a:t>
            </a:r>
            <a:r>
              <a:rPr lang="en-US" sz="2500" b="1" i="0" dirty="0" err="1">
                <a:solidFill>
                  <a:srgbClr val="C00000"/>
                </a:solidFill>
                <a:effectLst/>
                <a:latin typeface="+mj-lt"/>
              </a:rPr>
              <a:t>OkHttp</a:t>
            </a:r>
            <a:endParaRPr lang="en-IN" sz="2500" dirty="0">
              <a:solidFill>
                <a:srgbClr val="C00000"/>
              </a:solidFill>
              <a:latin typeface="+mj-lt"/>
            </a:endParaRPr>
          </a:p>
        </p:txBody>
      </p:sp>
      <p:sp>
        <p:nvSpPr>
          <p:cNvPr id="8" name="TextBox 7">
            <a:extLst>
              <a:ext uri="{FF2B5EF4-FFF2-40B4-BE49-F238E27FC236}">
                <a16:creationId xmlns:a16="http://schemas.microsoft.com/office/drawing/2014/main" id="{0033C257-22F2-944C-192C-6950CE66DCB0}"/>
              </a:ext>
            </a:extLst>
          </p:cNvPr>
          <p:cNvSpPr txBox="1"/>
          <p:nvPr/>
        </p:nvSpPr>
        <p:spPr>
          <a:xfrm>
            <a:off x="8643205" y="3804396"/>
            <a:ext cx="3045413" cy="707886"/>
          </a:xfrm>
          <a:prstGeom prst="rect">
            <a:avLst/>
          </a:prstGeom>
          <a:noFill/>
        </p:spPr>
        <p:txBody>
          <a:bodyPr wrap="square" rtlCol="0">
            <a:spAutoFit/>
          </a:bodyPr>
          <a:lstStyle/>
          <a:p>
            <a:r>
              <a:rPr lang="en-IN" sz="2000" dirty="0">
                <a:latin typeface="Calibri" panose="020F0502020204030204" pitchFamily="34" charset="0"/>
                <a:cs typeface="Calibri" panose="020F0502020204030204" pitchFamily="34" charset="0"/>
              </a:rPr>
              <a:t>By,</a:t>
            </a:r>
          </a:p>
          <a:p>
            <a:r>
              <a:rPr lang="en-IN" sz="2000" b="1" i="1" dirty="0">
                <a:latin typeface="Calibri" panose="020F0502020204030204" pitchFamily="34" charset="0"/>
                <a:cs typeface="Calibri" panose="020F0502020204030204" pitchFamily="34" charset="0"/>
              </a:rPr>
              <a:t>    Dr. DHAWALESWAR RAO</a:t>
            </a:r>
          </a:p>
        </p:txBody>
      </p:sp>
      <p:sp>
        <p:nvSpPr>
          <p:cNvPr id="15" name="Rectangle 14">
            <a:extLst>
              <a:ext uri="{FF2B5EF4-FFF2-40B4-BE49-F238E27FC236}">
                <a16:creationId xmlns:a16="http://schemas.microsoft.com/office/drawing/2014/main" id="{3B1EEA92-D529-CF4B-D978-9E0DEAE7245E}"/>
              </a:ext>
            </a:extLst>
          </p:cNvPr>
          <p:cNvSpPr/>
          <p:nvPr/>
        </p:nvSpPr>
        <p:spPr>
          <a:xfrm rot="5400000">
            <a:off x="6018558" y="-2676595"/>
            <a:ext cx="144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6" name="Rectangle 15">
            <a:extLst>
              <a:ext uri="{FF2B5EF4-FFF2-40B4-BE49-F238E27FC236}">
                <a16:creationId xmlns:a16="http://schemas.microsoft.com/office/drawing/2014/main" id="{4AF310B4-0295-ECF9-32AC-E72056E4B3D0}"/>
              </a:ext>
            </a:extLst>
          </p:cNvPr>
          <p:cNvSpPr/>
          <p:nvPr/>
        </p:nvSpPr>
        <p:spPr>
          <a:xfrm rot="5400000">
            <a:off x="6073142" y="-2368698"/>
            <a:ext cx="45719" cy="1205337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7" name="Rectangle 16">
            <a:extLst>
              <a:ext uri="{FF2B5EF4-FFF2-40B4-BE49-F238E27FC236}">
                <a16:creationId xmlns:a16="http://schemas.microsoft.com/office/drawing/2014/main" id="{143D8EFD-21F1-6019-3BE5-2E81849962CC}"/>
              </a:ext>
            </a:extLst>
          </p:cNvPr>
          <p:cNvSpPr/>
          <p:nvPr/>
        </p:nvSpPr>
        <p:spPr>
          <a:xfrm rot="5400000">
            <a:off x="6058549" y="-2938165"/>
            <a:ext cx="45719" cy="1204656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pic>
        <p:nvPicPr>
          <p:cNvPr id="1030" name="Picture 6" descr="Android Applications Development Company. Developing for Android">
            <a:extLst>
              <a:ext uri="{FF2B5EF4-FFF2-40B4-BE49-F238E27FC236}">
                <a16:creationId xmlns:a16="http://schemas.microsoft.com/office/drawing/2014/main" id="{C021F3D4-967F-0FA0-A957-32099D4B4E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258" y="535020"/>
            <a:ext cx="2476500" cy="247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176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pic>
        <p:nvPicPr>
          <p:cNvPr id="1026" name="Picture 2">
            <a:extLst>
              <a:ext uri="{FF2B5EF4-FFF2-40B4-BE49-F238E27FC236}">
                <a16:creationId xmlns:a16="http://schemas.microsoft.com/office/drawing/2014/main" id="{3AEC754F-61F4-0AFC-9C34-380456461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0012" y="852802"/>
            <a:ext cx="6123967" cy="56133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E93C40C-4936-F76A-8C71-53C35A6DACAA}"/>
              </a:ext>
            </a:extLst>
          </p:cNvPr>
          <p:cNvSpPr txBox="1"/>
          <p:nvPr/>
        </p:nvSpPr>
        <p:spPr>
          <a:xfrm>
            <a:off x="217714" y="226423"/>
            <a:ext cx="3421303" cy="369332"/>
          </a:xfrm>
          <a:prstGeom prst="rect">
            <a:avLst/>
          </a:prstGeom>
          <a:noFill/>
        </p:spPr>
        <p:txBody>
          <a:bodyPr wrap="square" rtlCol="0">
            <a:spAutoFit/>
          </a:bodyPr>
          <a:lstStyle/>
          <a:p>
            <a:r>
              <a:rPr lang="en-IN" b="1" i="0" dirty="0" err="1">
                <a:solidFill>
                  <a:srgbClr val="000000"/>
                </a:solidFill>
                <a:effectLst/>
                <a:latin typeface="Raleway" pitchFamily="2" charset="0"/>
              </a:rPr>
              <a:t>OkHttp</a:t>
            </a:r>
            <a:endParaRPr lang="en-IN" b="1" dirty="0"/>
          </a:p>
        </p:txBody>
      </p:sp>
    </p:spTree>
    <p:extLst>
      <p:ext uri="{BB962C8B-B14F-4D97-AF65-F5344CB8AC3E}">
        <p14:creationId xmlns:p14="http://schemas.microsoft.com/office/powerpoint/2010/main" val="302564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12D4440D-C2D2-25E2-F088-51FC226745F9}"/>
              </a:ext>
            </a:extLst>
          </p:cNvPr>
          <p:cNvSpPr txBox="1"/>
          <p:nvPr/>
        </p:nvSpPr>
        <p:spPr>
          <a:xfrm>
            <a:off x="217713" y="221126"/>
            <a:ext cx="11713030" cy="3416320"/>
          </a:xfrm>
          <a:prstGeom prst="rect">
            <a:avLst/>
          </a:prstGeom>
          <a:noFill/>
        </p:spPr>
        <p:txBody>
          <a:bodyPr wrap="square">
            <a:spAutoFit/>
          </a:bodyPr>
          <a:lstStyle/>
          <a:p>
            <a:pPr algn="l"/>
            <a:r>
              <a:rPr lang="en-US" b="0" i="0" dirty="0">
                <a:solidFill>
                  <a:srgbClr val="374151"/>
                </a:solidFill>
                <a:effectLst/>
                <a:latin typeface="Söhne"/>
              </a:rPr>
              <a:t>Step1: Add the necessary dependencies to your app's </a:t>
            </a:r>
            <a:r>
              <a:rPr lang="en-US" b="0" i="0" dirty="0" err="1">
                <a:solidFill>
                  <a:srgbClr val="374151"/>
                </a:solidFill>
                <a:effectLst/>
                <a:latin typeface="Söhne"/>
              </a:rPr>
              <a:t>build.gradle</a:t>
            </a:r>
            <a:r>
              <a:rPr lang="en-US" b="0" i="0" dirty="0">
                <a:solidFill>
                  <a:srgbClr val="374151"/>
                </a:solidFill>
                <a:effectLst/>
                <a:latin typeface="Söhne"/>
              </a:rPr>
              <a:t> file:</a:t>
            </a:r>
          </a:p>
          <a:p>
            <a:pPr algn="l"/>
            <a:endParaRPr lang="en-US" dirty="0">
              <a:solidFill>
                <a:srgbClr val="374151"/>
              </a:solidFill>
              <a:latin typeface="Söhne"/>
            </a:endParaRPr>
          </a:p>
          <a:p>
            <a:pPr algn="l"/>
            <a:r>
              <a:rPr lang="en-US" dirty="0" err="1">
                <a:solidFill>
                  <a:srgbClr val="374151"/>
                </a:solidFill>
                <a:latin typeface="Söhne"/>
              </a:rPr>
              <a:t>Graddle</a:t>
            </a:r>
            <a:r>
              <a:rPr lang="en-US" dirty="0">
                <a:solidFill>
                  <a:srgbClr val="374151"/>
                </a:solidFill>
                <a:latin typeface="Söhne"/>
              </a:rPr>
              <a:t>:</a:t>
            </a:r>
          </a:p>
          <a:p>
            <a:pPr algn="l"/>
            <a:endParaRPr lang="en-US" dirty="0">
              <a:solidFill>
                <a:srgbClr val="374151"/>
              </a:solidFill>
              <a:latin typeface="Söhne"/>
            </a:endParaRPr>
          </a:p>
          <a:p>
            <a:pPr algn="l"/>
            <a:r>
              <a:rPr lang="en-US" b="0" i="0" dirty="0">
                <a:solidFill>
                  <a:srgbClr val="374151"/>
                </a:solidFill>
                <a:effectLst/>
                <a:latin typeface="Söhne"/>
              </a:rPr>
              <a:t>dependencies {</a:t>
            </a:r>
          </a:p>
          <a:p>
            <a:pPr algn="l"/>
            <a:r>
              <a:rPr lang="en-US" b="0" i="0" dirty="0">
                <a:solidFill>
                  <a:srgbClr val="374151"/>
                </a:solidFill>
                <a:effectLst/>
                <a:latin typeface="Söhne"/>
              </a:rPr>
              <a:t>    // Retrofit for making API calls</a:t>
            </a:r>
          </a:p>
          <a:p>
            <a:pPr algn="l"/>
            <a:r>
              <a:rPr lang="en-US" b="0" i="0" dirty="0">
                <a:solidFill>
                  <a:srgbClr val="374151"/>
                </a:solidFill>
                <a:effectLst/>
                <a:latin typeface="Söhne"/>
              </a:rPr>
              <a:t>    implementation 'com.squareup.retrofit2:retrofit:2.9.0'</a:t>
            </a:r>
          </a:p>
          <a:p>
            <a:pPr algn="l"/>
            <a:r>
              <a:rPr lang="en-US" b="0" i="0" dirty="0">
                <a:solidFill>
                  <a:srgbClr val="374151"/>
                </a:solidFill>
                <a:effectLst/>
                <a:latin typeface="Söhne"/>
              </a:rPr>
              <a:t>    implementation 'com.squareup.retrofit2:converter-gson:2.9.0'</a:t>
            </a:r>
          </a:p>
          <a:p>
            <a:pPr algn="l"/>
            <a:endParaRPr lang="en-US" b="0" i="0" dirty="0">
              <a:solidFill>
                <a:srgbClr val="374151"/>
              </a:solidFill>
              <a:effectLst/>
              <a:latin typeface="Söhne"/>
            </a:endParaRPr>
          </a:p>
          <a:p>
            <a:pPr algn="l"/>
            <a:r>
              <a:rPr lang="en-US" b="0" i="0" dirty="0">
                <a:solidFill>
                  <a:srgbClr val="374151"/>
                </a:solidFill>
                <a:effectLst/>
                <a:latin typeface="Söhne"/>
              </a:rPr>
              <a:t>    // </a:t>
            </a:r>
            <a:r>
              <a:rPr lang="en-US" b="0" i="0" dirty="0" err="1">
                <a:solidFill>
                  <a:srgbClr val="374151"/>
                </a:solidFill>
                <a:effectLst/>
                <a:latin typeface="Söhne"/>
              </a:rPr>
              <a:t>OkHttp</a:t>
            </a:r>
            <a:r>
              <a:rPr lang="en-US" b="0" i="0" dirty="0">
                <a:solidFill>
                  <a:srgbClr val="374151"/>
                </a:solidFill>
                <a:effectLst/>
                <a:latin typeface="Söhne"/>
              </a:rPr>
              <a:t> for handling network requests</a:t>
            </a:r>
          </a:p>
          <a:p>
            <a:pPr algn="l"/>
            <a:r>
              <a:rPr lang="en-US" b="0" i="0" dirty="0">
                <a:solidFill>
                  <a:srgbClr val="374151"/>
                </a:solidFill>
                <a:effectLst/>
                <a:latin typeface="Söhne"/>
              </a:rPr>
              <a:t>    implementation 'com.squareup.okhttp3:okhttp:4.9.1’</a:t>
            </a:r>
          </a:p>
          <a:p>
            <a:pPr algn="l"/>
            <a:r>
              <a:rPr lang="en-US" b="0" i="0" dirty="0">
                <a:solidFill>
                  <a:srgbClr val="374151"/>
                </a:solidFill>
                <a:effectLst/>
                <a:latin typeface="Söhne"/>
              </a:rPr>
              <a:t>}</a:t>
            </a:r>
          </a:p>
        </p:txBody>
      </p:sp>
    </p:spTree>
    <p:extLst>
      <p:ext uri="{BB962C8B-B14F-4D97-AF65-F5344CB8AC3E}">
        <p14:creationId xmlns:p14="http://schemas.microsoft.com/office/powerpoint/2010/main" val="457225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2CB9EDCD-C8A7-1439-9EEA-59152F5CF037}"/>
              </a:ext>
            </a:extLst>
          </p:cNvPr>
          <p:cNvSpPr txBox="1"/>
          <p:nvPr/>
        </p:nvSpPr>
        <p:spPr>
          <a:xfrm>
            <a:off x="94131" y="5230960"/>
            <a:ext cx="11234554" cy="646331"/>
          </a:xfrm>
          <a:prstGeom prst="rect">
            <a:avLst/>
          </a:prstGeom>
          <a:noFill/>
        </p:spPr>
        <p:txBody>
          <a:bodyPr wrap="square">
            <a:spAutoFit/>
          </a:bodyPr>
          <a:lstStyle/>
          <a:p>
            <a:r>
              <a:rPr lang="en-US" b="0" i="0" dirty="0">
                <a:solidFill>
                  <a:srgbClr val="374151"/>
                </a:solidFill>
                <a:effectLst/>
                <a:latin typeface="Söhne"/>
              </a:rPr>
              <a:t>In this example, we define four endpoints for getting all posts, getting a post by ID, creating a new post, and updating a post. You can customize the endpoints and HTTP methods according to your API's specifications.</a:t>
            </a:r>
            <a:endParaRPr lang="en-IN" dirty="0"/>
          </a:p>
        </p:txBody>
      </p:sp>
      <p:sp>
        <p:nvSpPr>
          <p:cNvPr id="5" name="TextBox 4">
            <a:extLst>
              <a:ext uri="{FF2B5EF4-FFF2-40B4-BE49-F238E27FC236}">
                <a16:creationId xmlns:a16="http://schemas.microsoft.com/office/drawing/2014/main" id="{E28E273E-A608-19AC-6026-C8D8D353A3E7}"/>
              </a:ext>
            </a:extLst>
          </p:cNvPr>
          <p:cNvSpPr txBox="1"/>
          <p:nvPr/>
        </p:nvSpPr>
        <p:spPr>
          <a:xfrm>
            <a:off x="852135" y="381861"/>
            <a:ext cx="10617054" cy="4247317"/>
          </a:xfrm>
          <a:prstGeom prst="rect">
            <a:avLst/>
          </a:prstGeom>
          <a:noFill/>
        </p:spPr>
        <p:txBody>
          <a:bodyPr wrap="square">
            <a:spAutoFit/>
          </a:bodyPr>
          <a:lstStyle/>
          <a:p>
            <a:r>
              <a:rPr lang="en-US" dirty="0">
                <a:solidFill>
                  <a:srgbClr val="374151"/>
                </a:solidFill>
                <a:latin typeface="Söhne"/>
              </a:rPr>
              <a:t>Step 2</a:t>
            </a:r>
            <a:r>
              <a:rPr lang="en-US" b="0" i="0" dirty="0">
                <a:solidFill>
                  <a:srgbClr val="374151"/>
                </a:solidFill>
                <a:effectLst/>
                <a:latin typeface="Söhne"/>
              </a:rPr>
              <a:t> Create a Retrofit interface that defines the API endpoints and their respective HTTP methods:</a:t>
            </a:r>
          </a:p>
          <a:p>
            <a:pPr algn="l"/>
            <a:r>
              <a:rPr lang="en-US" sz="1800" b="0" i="0" dirty="0">
                <a:solidFill>
                  <a:srgbClr val="374151"/>
                </a:solidFill>
                <a:effectLst/>
                <a:latin typeface="Söhne"/>
              </a:rPr>
              <a:t>java</a:t>
            </a:r>
          </a:p>
          <a:p>
            <a:pPr algn="l"/>
            <a:endParaRPr lang="en-US" dirty="0">
              <a:solidFill>
                <a:srgbClr val="374151"/>
              </a:solidFill>
              <a:latin typeface="Söhne"/>
            </a:endParaRPr>
          </a:p>
          <a:p>
            <a:pPr algn="l"/>
            <a:r>
              <a:rPr lang="en-US" sz="1800" b="0" i="0" dirty="0">
                <a:solidFill>
                  <a:srgbClr val="374151"/>
                </a:solidFill>
                <a:effectLst/>
                <a:latin typeface="Söhne"/>
              </a:rPr>
              <a:t>public interface </a:t>
            </a:r>
            <a:r>
              <a:rPr lang="en-US" sz="1800" b="0" i="0" dirty="0" err="1">
                <a:solidFill>
                  <a:srgbClr val="374151"/>
                </a:solidFill>
                <a:effectLst/>
                <a:latin typeface="Söhne"/>
              </a:rPr>
              <a:t>ApiService</a:t>
            </a:r>
            <a:r>
              <a:rPr lang="en-US" sz="1800" b="0" i="0" dirty="0">
                <a:solidFill>
                  <a:srgbClr val="374151"/>
                </a:solidFill>
                <a:effectLst/>
                <a:latin typeface="Söhne"/>
              </a:rPr>
              <a:t> {</a:t>
            </a:r>
          </a:p>
          <a:p>
            <a:pPr algn="l"/>
            <a:r>
              <a:rPr lang="en-US" sz="1800" b="0" i="0" dirty="0">
                <a:solidFill>
                  <a:srgbClr val="374151"/>
                </a:solidFill>
                <a:effectLst/>
                <a:latin typeface="Söhne"/>
              </a:rPr>
              <a:t>    @GET("posts")</a:t>
            </a:r>
          </a:p>
          <a:p>
            <a:pPr algn="l"/>
            <a:r>
              <a:rPr lang="en-US" sz="1800" b="0" i="0" dirty="0">
                <a:solidFill>
                  <a:srgbClr val="374151"/>
                </a:solidFill>
                <a:effectLst/>
                <a:latin typeface="Söhne"/>
              </a:rPr>
              <a:t>    Call&lt;List&lt;Post&gt;&gt; </a:t>
            </a:r>
            <a:r>
              <a:rPr lang="en-US" sz="1800" b="0" i="0" dirty="0" err="1">
                <a:solidFill>
                  <a:srgbClr val="374151"/>
                </a:solidFill>
                <a:effectLst/>
                <a:latin typeface="Söhne"/>
              </a:rPr>
              <a:t>getPosts</a:t>
            </a:r>
            <a:r>
              <a:rPr lang="en-US" sz="1800" b="0" i="0" dirty="0">
                <a:solidFill>
                  <a:srgbClr val="374151"/>
                </a:solidFill>
                <a:effectLst/>
                <a:latin typeface="Söhne"/>
              </a:rPr>
              <a:t>();</a:t>
            </a:r>
          </a:p>
          <a:p>
            <a:pPr algn="l"/>
            <a:endParaRPr lang="en-US" sz="1800" b="0" i="0" dirty="0">
              <a:solidFill>
                <a:srgbClr val="374151"/>
              </a:solidFill>
              <a:effectLst/>
              <a:latin typeface="Söhne"/>
            </a:endParaRPr>
          </a:p>
          <a:p>
            <a:pPr algn="l"/>
            <a:r>
              <a:rPr lang="en-US" sz="1800" b="0" i="0" dirty="0">
                <a:solidFill>
                  <a:srgbClr val="374151"/>
                </a:solidFill>
                <a:effectLst/>
                <a:latin typeface="Söhne"/>
              </a:rPr>
              <a:t>    @GET("posts/{id}")</a:t>
            </a:r>
          </a:p>
          <a:p>
            <a:pPr algn="l"/>
            <a:r>
              <a:rPr lang="en-US" sz="1800" b="0" i="0" dirty="0">
                <a:solidFill>
                  <a:srgbClr val="374151"/>
                </a:solidFill>
                <a:effectLst/>
                <a:latin typeface="Söhne"/>
              </a:rPr>
              <a:t>    Call&lt;Post&gt; </a:t>
            </a:r>
            <a:r>
              <a:rPr lang="en-US" sz="1800" b="0" i="0" dirty="0" err="1">
                <a:solidFill>
                  <a:srgbClr val="374151"/>
                </a:solidFill>
                <a:effectLst/>
                <a:latin typeface="Söhne"/>
              </a:rPr>
              <a:t>getPostById</a:t>
            </a:r>
            <a:r>
              <a:rPr lang="en-US" sz="1800" b="0" i="0" dirty="0">
                <a:solidFill>
                  <a:srgbClr val="374151"/>
                </a:solidFill>
                <a:effectLst/>
                <a:latin typeface="Söhne"/>
              </a:rPr>
              <a:t>(@Path("id") int </a:t>
            </a:r>
            <a:r>
              <a:rPr lang="en-US" sz="1800" b="0" i="0" dirty="0" err="1">
                <a:solidFill>
                  <a:srgbClr val="374151"/>
                </a:solidFill>
                <a:effectLst/>
                <a:latin typeface="Söhne"/>
              </a:rPr>
              <a:t>postId</a:t>
            </a:r>
            <a:r>
              <a:rPr lang="en-US" sz="1800" b="0" i="0" dirty="0">
                <a:solidFill>
                  <a:srgbClr val="374151"/>
                </a:solidFill>
                <a:effectLst/>
                <a:latin typeface="Söhne"/>
              </a:rPr>
              <a:t>);</a:t>
            </a:r>
          </a:p>
          <a:p>
            <a:pPr algn="l"/>
            <a:endParaRPr lang="en-US" sz="1800" b="0" i="0" dirty="0">
              <a:solidFill>
                <a:srgbClr val="374151"/>
              </a:solidFill>
              <a:effectLst/>
              <a:latin typeface="Söhne"/>
            </a:endParaRPr>
          </a:p>
          <a:p>
            <a:pPr algn="l"/>
            <a:r>
              <a:rPr lang="en-US" sz="1800" b="0" i="0" dirty="0">
                <a:solidFill>
                  <a:srgbClr val="374151"/>
                </a:solidFill>
                <a:effectLst/>
                <a:latin typeface="Söhne"/>
              </a:rPr>
              <a:t>    @POST("posts")</a:t>
            </a:r>
          </a:p>
          <a:p>
            <a:pPr algn="l"/>
            <a:r>
              <a:rPr lang="en-US" sz="1800" b="0" i="0" dirty="0">
                <a:solidFill>
                  <a:srgbClr val="374151"/>
                </a:solidFill>
                <a:effectLst/>
                <a:latin typeface="Söhne"/>
              </a:rPr>
              <a:t>    Call&lt;Post&gt; </a:t>
            </a:r>
            <a:r>
              <a:rPr lang="en-US" sz="1800" b="0" i="0" dirty="0" err="1">
                <a:solidFill>
                  <a:srgbClr val="374151"/>
                </a:solidFill>
                <a:effectLst/>
                <a:latin typeface="Söhne"/>
              </a:rPr>
              <a:t>createPost</a:t>
            </a:r>
            <a:r>
              <a:rPr lang="en-US" sz="1800" b="0" i="0" dirty="0">
                <a:solidFill>
                  <a:srgbClr val="374151"/>
                </a:solidFill>
                <a:effectLst/>
                <a:latin typeface="Söhne"/>
              </a:rPr>
              <a:t>(@Body Post post);</a:t>
            </a:r>
          </a:p>
          <a:p>
            <a:pPr algn="l"/>
            <a:endParaRPr lang="en-US" sz="1800" b="0" i="0" dirty="0">
              <a:solidFill>
                <a:srgbClr val="374151"/>
              </a:solidFill>
              <a:effectLst/>
              <a:latin typeface="Söhne"/>
            </a:endParaRPr>
          </a:p>
          <a:p>
            <a:pPr algn="l"/>
            <a:r>
              <a:rPr lang="en-US" sz="1800" b="0" i="0" dirty="0">
                <a:solidFill>
                  <a:srgbClr val="374151"/>
                </a:solidFill>
                <a:effectLst/>
                <a:latin typeface="Söhne"/>
              </a:rPr>
              <a:t>    // Add other API endpoints as needed</a:t>
            </a:r>
          </a:p>
          <a:p>
            <a:pPr algn="l"/>
            <a:r>
              <a:rPr lang="en-US" sz="1800" b="0" i="0" dirty="0">
                <a:solidFill>
                  <a:srgbClr val="374151"/>
                </a:solidFill>
                <a:effectLst/>
                <a:latin typeface="Söhne"/>
              </a:rPr>
              <a:t>}</a:t>
            </a:r>
          </a:p>
        </p:txBody>
      </p:sp>
    </p:spTree>
    <p:extLst>
      <p:ext uri="{BB962C8B-B14F-4D97-AF65-F5344CB8AC3E}">
        <p14:creationId xmlns:p14="http://schemas.microsoft.com/office/powerpoint/2010/main" val="3851379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754F8208-BEAD-FA14-EAFA-F86534E6D613}"/>
              </a:ext>
            </a:extLst>
          </p:cNvPr>
          <p:cNvSpPr txBox="1"/>
          <p:nvPr/>
        </p:nvSpPr>
        <p:spPr>
          <a:xfrm>
            <a:off x="322217" y="127634"/>
            <a:ext cx="10379452" cy="4801314"/>
          </a:xfrm>
          <a:prstGeom prst="rect">
            <a:avLst/>
          </a:prstGeom>
          <a:noFill/>
        </p:spPr>
        <p:txBody>
          <a:bodyPr wrap="square">
            <a:spAutoFit/>
          </a:bodyPr>
          <a:lstStyle/>
          <a:p>
            <a:pPr algn="l"/>
            <a:r>
              <a:rPr lang="en-US" b="0" i="0" dirty="0">
                <a:solidFill>
                  <a:srgbClr val="374151"/>
                </a:solidFill>
                <a:effectLst/>
                <a:latin typeface="Söhne"/>
              </a:rPr>
              <a:t>Step3: Create a Retrofit instance with </a:t>
            </a:r>
            <a:r>
              <a:rPr lang="en-US" b="0" i="0" dirty="0" err="1">
                <a:solidFill>
                  <a:srgbClr val="374151"/>
                </a:solidFill>
                <a:effectLst/>
                <a:latin typeface="Söhne"/>
              </a:rPr>
              <a:t>OkHttp</a:t>
            </a:r>
            <a:r>
              <a:rPr lang="en-US" b="0" i="0" dirty="0">
                <a:solidFill>
                  <a:srgbClr val="374151"/>
                </a:solidFill>
                <a:effectLst/>
                <a:latin typeface="Söhne"/>
              </a:rPr>
              <a:t> as the HTTP client:</a:t>
            </a:r>
          </a:p>
          <a:p>
            <a:pPr algn="l"/>
            <a:r>
              <a:rPr lang="en-US" dirty="0">
                <a:solidFill>
                  <a:srgbClr val="374151"/>
                </a:solidFill>
                <a:latin typeface="Söhne"/>
              </a:rPr>
              <a:t>Java:</a:t>
            </a:r>
          </a:p>
          <a:p>
            <a:pPr algn="l"/>
            <a:endParaRPr lang="en-US" b="0" i="0" dirty="0">
              <a:solidFill>
                <a:srgbClr val="374151"/>
              </a:solidFill>
              <a:effectLst/>
              <a:latin typeface="Söhne"/>
            </a:endParaRPr>
          </a:p>
          <a:p>
            <a:pPr algn="l"/>
            <a:r>
              <a:rPr lang="en-US" b="0" i="0" dirty="0" err="1">
                <a:solidFill>
                  <a:srgbClr val="374151"/>
                </a:solidFill>
                <a:effectLst/>
                <a:latin typeface="Söhne"/>
              </a:rPr>
              <a:t>OkHttpClient</a:t>
            </a:r>
            <a:r>
              <a:rPr lang="en-US" b="0" i="0" dirty="0">
                <a:solidFill>
                  <a:srgbClr val="374151"/>
                </a:solidFill>
                <a:effectLst/>
                <a:latin typeface="Söhne"/>
              </a:rPr>
              <a:t> </a:t>
            </a:r>
            <a:r>
              <a:rPr lang="en-US" b="0" i="0" dirty="0" err="1">
                <a:solidFill>
                  <a:srgbClr val="374151"/>
                </a:solidFill>
                <a:effectLst/>
                <a:latin typeface="Söhne"/>
              </a:rPr>
              <a:t>okHttpClient</a:t>
            </a:r>
            <a:r>
              <a:rPr lang="en-US" b="0" i="0" dirty="0">
                <a:solidFill>
                  <a:srgbClr val="374151"/>
                </a:solidFill>
                <a:effectLst/>
                <a:latin typeface="Söhne"/>
              </a:rPr>
              <a:t> = new </a:t>
            </a:r>
            <a:r>
              <a:rPr lang="en-US" b="0" i="0" dirty="0" err="1">
                <a:solidFill>
                  <a:srgbClr val="374151"/>
                </a:solidFill>
                <a:effectLst/>
                <a:latin typeface="Söhne"/>
              </a:rPr>
              <a:t>OkHttpClient.Builder</a:t>
            </a:r>
            <a:r>
              <a:rPr lang="en-US" b="0" i="0" dirty="0">
                <a:solidFill>
                  <a:srgbClr val="374151"/>
                </a:solidFill>
                <a:effectLst/>
                <a:latin typeface="Söhne"/>
              </a:rPr>
              <a:t>()</a:t>
            </a:r>
          </a:p>
          <a:p>
            <a:pPr algn="l"/>
            <a:r>
              <a:rPr lang="en-US" b="0" i="0" dirty="0">
                <a:solidFill>
                  <a:srgbClr val="374151"/>
                </a:solidFill>
                <a:effectLst/>
                <a:latin typeface="Söhne"/>
              </a:rPr>
              <a:t>    .</a:t>
            </a:r>
            <a:r>
              <a:rPr lang="en-US" b="0" i="0" dirty="0" err="1">
                <a:solidFill>
                  <a:srgbClr val="374151"/>
                </a:solidFill>
                <a:effectLst/>
                <a:latin typeface="Söhne"/>
              </a:rPr>
              <a:t>connectTimeout</a:t>
            </a:r>
            <a:r>
              <a:rPr lang="en-US" b="0" i="0" dirty="0">
                <a:solidFill>
                  <a:srgbClr val="374151"/>
                </a:solidFill>
                <a:effectLst/>
                <a:latin typeface="Söhne"/>
              </a:rPr>
              <a:t>(60, </a:t>
            </a:r>
            <a:r>
              <a:rPr lang="en-US" b="0" i="0" dirty="0" err="1">
                <a:solidFill>
                  <a:srgbClr val="374151"/>
                </a:solidFill>
                <a:effectLst/>
                <a:latin typeface="Söhne"/>
              </a:rPr>
              <a:t>TimeUnit.SECONDS</a:t>
            </a:r>
            <a:r>
              <a:rPr lang="en-US" b="0" i="0" dirty="0">
                <a:solidFill>
                  <a:srgbClr val="374151"/>
                </a:solidFill>
                <a:effectLst/>
                <a:latin typeface="Söhne"/>
              </a:rPr>
              <a:t>)</a:t>
            </a:r>
          </a:p>
          <a:p>
            <a:pPr algn="l"/>
            <a:r>
              <a:rPr lang="en-US" b="0" i="0" dirty="0">
                <a:solidFill>
                  <a:srgbClr val="374151"/>
                </a:solidFill>
                <a:effectLst/>
                <a:latin typeface="Söhne"/>
              </a:rPr>
              <a:t>    .</a:t>
            </a:r>
            <a:r>
              <a:rPr lang="en-US" b="0" i="0" dirty="0" err="1">
                <a:solidFill>
                  <a:srgbClr val="374151"/>
                </a:solidFill>
                <a:effectLst/>
                <a:latin typeface="Söhne"/>
              </a:rPr>
              <a:t>readTimeout</a:t>
            </a:r>
            <a:r>
              <a:rPr lang="en-US" b="0" i="0" dirty="0">
                <a:solidFill>
                  <a:srgbClr val="374151"/>
                </a:solidFill>
                <a:effectLst/>
                <a:latin typeface="Söhne"/>
              </a:rPr>
              <a:t>(60, </a:t>
            </a:r>
            <a:r>
              <a:rPr lang="en-US" b="0" i="0" dirty="0" err="1">
                <a:solidFill>
                  <a:srgbClr val="374151"/>
                </a:solidFill>
                <a:effectLst/>
                <a:latin typeface="Söhne"/>
              </a:rPr>
              <a:t>TimeUnit.SECONDS</a:t>
            </a:r>
            <a:r>
              <a:rPr lang="en-US" b="0" i="0" dirty="0">
                <a:solidFill>
                  <a:srgbClr val="374151"/>
                </a:solidFill>
                <a:effectLst/>
                <a:latin typeface="Söhne"/>
              </a:rPr>
              <a:t>)</a:t>
            </a:r>
          </a:p>
          <a:p>
            <a:pPr algn="l"/>
            <a:r>
              <a:rPr lang="en-US" b="0" i="0" dirty="0">
                <a:solidFill>
                  <a:srgbClr val="374151"/>
                </a:solidFill>
                <a:effectLst/>
                <a:latin typeface="Söhne"/>
              </a:rPr>
              <a:t>    .</a:t>
            </a:r>
            <a:r>
              <a:rPr lang="en-US" b="0" i="0" dirty="0" err="1">
                <a:solidFill>
                  <a:srgbClr val="374151"/>
                </a:solidFill>
                <a:effectLst/>
                <a:latin typeface="Söhne"/>
              </a:rPr>
              <a:t>writeTimeout</a:t>
            </a:r>
            <a:r>
              <a:rPr lang="en-US" b="0" i="0" dirty="0">
                <a:solidFill>
                  <a:srgbClr val="374151"/>
                </a:solidFill>
                <a:effectLst/>
                <a:latin typeface="Söhne"/>
              </a:rPr>
              <a:t>(60, </a:t>
            </a:r>
            <a:r>
              <a:rPr lang="en-US" b="0" i="0" dirty="0" err="1">
                <a:solidFill>
                  <a:srgbClr val="374151"/>
                </a:solidFill>
                <a:effectLst/>
                <a:latin typeface="Söhne"/>
              </a:rPr>
              <a:t>TimeUnit.SECONDS</a:t>
            </a:r>
            <a:r>
              <a:rPr lang="en-US" b="0" i="0" dirty="0">
                <a:solidFill>
                  <a:srgbClr val="374151"/>
                </a:solidFill>
                <a:effectLst/>
                <a:latin typeface="Söhne"/>
              </a:rPr>
              <a:t>)</a:t>
            </a:r>
          </a:p>
          <a:p>
            <a:pPr algn="l"/>
            <a:r>
              <a:rPr lang="en-US" b="0" i="0" dirty="0">
                <a:solidFill>
                  <a:srgbClr val="374151"/>
                </a:solidFill>
                <a:effectLst/>
                <a:latin typeface="Söhne"/>
              </a:rPr>
              <a:t>    .build();</a:t>
            </a:r>
          </a:p>
          <a:p>
            <a:pPr algn="l"/>
            <a:endParaRPr lang="en-US" b="0" i="0" dirty="0">
              <a:solidFill>
                <a:srgbClr val="374151"/>
              </a:solidFill>
              <a:effectLst/>
              <a:latin typeface="Söhne"/>
            </a:endParaRPr>
          </a:p>
          <a:p>
            <a:pPr algn="l"/>
            <a:r>
              <a:rPr lang="en-US" b="0" i="0" dirty="0">
                <a:solidFill>
                  <a:srgbClr val="374151"/>
                </a:solidFill>
                <a:effectLst/>
                <a:latin typeface="Söhne"/>
              </a:rPr>
              <a:t>Retrofit </a:t>
            </a:r>
            <a:r>
              <a:rPr lang="en-US" b="0" i="0" dirty="0" err="1">
                <a:solidFill>
                  <a:srgbClr val="374151"/>
                </a:solidFill>
                <a:effectLst/>
                <a:latin typeface="Söhne"/>
              </a:rPr>
              <a:t>retrofit</a:t>
            </a:r>
            <a:r>
              <a:rPr lang="en-US" b="0" i="0" dirty="0">
                <a:solidFill>
                  <a:srgbClr val="374151"/>
                </a:solidFill>
                <a:effectLst/>
                <a:latin typeface="Söhne"/>
              </a:rPr>
              <a:t> = new </a:t>
            </a:r>
            <a:r>
              <a:rPr lang="en-US" b="0" i="0" dirty="0" err="1">
                <a:solidFill>
                  <a:srgbClr val="374151"/>
                </a:solidFill>
                <a:effectLst/>
                <a:latin typeface="Söhne"/>
              </a:rPr>
              <a:t>Retrofit.Builder</a:t>
            </a:r>
            <a:r>
              <a:rPr lang="en-US" b="0" i="0" dirty="0">
                <a:solidFill>
                  <a:srgbClr val="374151"/>
                </a:solidFill>
                <a:effectLst/>
                <a:latin typeface="Söhne"/>
              </a:rPr>
              <a:t>()</a:t>
            </a:r>
          </a:p>
          <a:p>
            <a:pPr algn="l"/>
            <a:r>
              <a:rPr lang="en-US" b="0" i="0" dirty="0">
                <a:solidFill>
                  <a:srgbClr val="374151"/>
                </a:solidFill>
                <a:effectLst/>
                <a:latin typeface="Söhne"/>
              </a:rPr>
              <a:t>    .</a:t>
            </a:r>
            <a:r>
              <a:rPr lang="en-US" b="0" i="0" dirty="0" err="1">
                <a:solidFill>
                  <a:srgbClr val="374151"/>
                </a:solidFill>
                <a:effectLst/>
                <a:latin typeface="Söhne"/>
              </a:rPr>
              <a:t>baseUrl</a:t>
            </a:r>
            <a:r>
              <a:rPr lang="en-US" b="0" i="0" dirty="0">
                <a:solidFill>
                  <a:srgbClr val="374151"/>
                </a:solidFill>
                <a:effectLst/>
                <a:latin typeface="Söhne"/>
              </a:rPr>
              <a:t>("https://jsonplaceholder.typicode.com/")</a:t>
            </a:r>
          </a:p>
          <a:p>
            <a:pPr algn="l"/>
            <a:r>
              <a:rPr lang="en-US" b="0" i="0" dirty="0">
                <a:solidFill>
                  <a:srgbClr val="374151"/>
                </a:solidFill>
                <a:effectLst/>
                <a:latin typeface="Söhne"/>
              </a:rPr>
              <a:t>    .client(</a:t>
            </a:r>
            <a:r>
              <a:rPr lang="en-US" b="0" i="0" dirty="0" err="1">
                <a:solidFill>
                  <a:srgbClr val="374151"/>
                </a:solidFill>
                <a:effectLst/>
                <a:latin typeface="Söhne"/>
              </a:rPr>
              <a:t>okHttpClient</a:t>
            </a:r>
            <a:r>
              <a:rPr lang="en-US" b="0" i="0" dirty="0">
                <a:solidFill>
                  <a:srgbClr val="374151"/>
                </a:solidFill>
                <a:effectLst/>
                <a:latin typeface="Söhne"/>
              </a:rPr>
              <a:t>)</a:t>
            </a:r>
          </a:p>
          <a:p>
            <a:pPr algn="l"/>
            <a:r>
              <a:rPr lang="en-US" b="0" i="0" dirty="0">
                <a:solidFill>
                  <a:srgbClr val="374151"/>
                </a:solidFill>
                <a:effectLst/>
                <a:latin typeface="Söhne"/>
              </a:rPr>
              <a:t>    .</a:t>
            </a:r>
            <a:r>
              <a:rPr lang="en-US" b="0" i="0" dirty="0" err="1">
                <a:solidFill>
                  <a:srgbClr val="374151"/>
                </a:solidFill>
                <a:effectLst/>
                <a:latin typeface="Söhne"/>
              </a:rPr>
              <a:t>addConverterFactory</a:t>
            </a:r>
            <a:r>
              <a:rPr lang="en-US" b="0" i="0" dirty="0">
                <a:solidFill>
                  <a:srgbClr val="374151"/>
                </a:solidFill>
                <a:effectLst/>
                <a:latin typeface="Söhne"/>
              </a:rPr>
              <a:t>(</a:t>
            </a:r>
            <a:r>
              <a:rPr lang="en-US" b="0" i="0" dirty="0" err="1">
                <a:solidFill>
                  <a:srgbClr val="374151"/>
                </a:solidFill>
                <a:effectLst/>
                <a:latin typeface="Söhne"/>
              </a:rPr>
              <a:t>GsonConverterFactory.create</a:t>
            </a:r>
            <a:r>
              <a:rPr lang="en-US" b="0" i="0" dirty="0">
                <a:solidFill>
                  <a:srgbClr val="374151"/>
                </a:solidFill>
                <a:effectLst/>
                <a:latin typeface="Söhne"/>
              </a:rPr>
              <a:t>())</a:t>
            </a:r>
          </a:p>
          <a:p>
            <a:pPr algn="l"/>
            <a:r>
              <a:rPr lang="en-US" b="0" i="0" dirty="0">
                <a:solidFill>
                  <a:srgbClr val="374151"/>
                </a:solidFill>
                <a:effectLst/>
                <a:latin typeface="Söhne"/>
              </a:rPr>
              <a:t>    .build();</a:t>
            </a:r>
          </a:p>
          <a:p>
            <a:pPr algn="l"/>
            <a:endParaRPr lang="en-US" b="0" i="0" dirty="0">
              <a:solidFill>
                <a:srgbClr val="374151"/>
              </a:solidFill>
              <a:effectLst/>
              <a:latin typeface="Söhne"/>
            </a:endParaRPr>
          </a:p>
          <a:p>
            <a:pPr algn="l"/>
            <a:r>
              <a:rPr lang="en-US" b="0" i="0" dirty="0" err="1">
                <a:solidFill>
                  <a:srgbClr val="374151"/>
                </a:solidFill>
                <a:effectLst/>
                <a:latin typeface="Söhne"/>
              </a:rPr>
              <a:t>ApiService</a:t>
            </a:r>
            <a:r>
              <a:rPr lang="en-US" b="0" i="0" dirty="0">
                <a:solidFill>
                  <a:srgbClr val="374151"/>
                </a:solidFill>
                <a:effectLst/>
                <a:latin typeface="Söhne"/>
              </a:rPr>
              <a:t> </a:t>
            </a:r>
            <a:r>
              <a:rPr lang="en-US" b="0" i="0" dirty="0" err="1">
                <a:solidFill>
                  <a:srgbClr val="374151"/>
                </a:solidFill>
                <a:effectLst/>
                <a:latin typeface="Söhne"/>
              </a:rPr>
              <a:t>apiService</a:t>
            </a:r>
            <a:r>
              <a:rPr lang="en-US" b="0" i="0" dirty="0">
                <a:solidFill>
                  <a:srgbClr val="374151"/>
                </a:solidFill>
                <a:effectLst/>
                <a:latin typeface="Söhne"/>
              </a:rPr>
              <a:t> = </a:t>
            </a:r>
            <a:r>
              <a:rPr lang="en-US" b="0" i="0" dirty="0" err="1">
                <a:solidFill>
                  <a:srgbClr val="374151"/>
                </a:solidFill>
                <a:effectLst/>
                <a:latin typeface="Söhne"/>
              </a:rPr>
              <a:t>retrofit.create</a:t>
            </a:r>
            <a:r>
              <a:rPr lang="en-US" b="0" i="0" dirty="0">
                <a:solidFill>
                  <a:srgbClr val="374151"/>
                </a:solidFill>
                <a:effectLst/>
                <a:latin typeface="Söhne"/>
              </a:rPr>
              <a:t>(</a:t>
            </a:r>
            <a:r>
              <a:rPr lang="en-US" b="0" i="0" dirty="0" err="1">
                <a:solidFill>
                  <a:srgbClr val="374151"/>
                </a:solidFill>
                <a:effectLst/>
                <a:latin typeface="Söhne"/>
              </a:rPr>
              <a:t>ApiService.class</a:t>
            </a:r>
            <a:r>
              <a:rPr lang="en-US" b="0" i="0" dirty="0">
                <a:solidFill>
                  <a:srgbClr val="374151"/>
                </a:solidFill>
                <a:effectLst/>
                <a:latin typeface="Söhne"/>
              </a:rPr>
              <a:t>);</a:t>
            </a:r>
          </a:p>
          <a:p>
            <a:pPr algn="l"/>
            <a:endParaRPr lang="en-US" b="0" i="0" dirty="0">
              <a:solidFill>
                <a:srgbClr val="374151"/>
              </a:solidFill>
              <a:effectLst/>
              <a:latin typeface="Söhne"/>
            </a:endParaRPr>
          </a:p>
        </p:txBody>
      </p:sp>
    </p:spTree>
    <p:extLst>
      <p:ext uri="{BB962C8B-B14F-4D97-AF65-F5344CB8AC3E}">
        <p14:creationId xmlns:p14="http://schemas.microsoft.com/office/powerpoint/2010/main" val="981626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4" name="TextBox 3">
            <a:extLst>
              <a:ext uri="{FF2B5EF4-FFF2-40B4-BE49-F238E27FC236}">
                <a16:creationId xmlns:a16="http://schemas.microsoft.com/office/drawing/2014/main" id="{5785167F-E795-514B-7D01-231219D0B9DB}"/>
              </a:ext>
            </a:extLst>
          </p:cNvPr>
          <p:cNvSpPr txBox="1"/>
          <p:nvPr/>
        </p:nvSpPr>
        <p:spPr>
          <a:xfrm>
            <a:off x="339633" y="174959"/>
            <a:ext cx="10981509" cy="6093976"/>
          </a:xfrm>
          <a:prstGeom prst="rect">
            <a:avLst/>
          </a:prstGeom>
          <a:noFill/>
        </p:spPr>
        <p:txBody>
          <a:bodyPr wrap="square">
            <a:spAutoFit/>
          </a:bodyPr>
          <a:lstStyle/>
          <a:p>
            <a:r>
              <a:rPr lang="en-IN" dirty="0"/>
              <a:t>Step4: Make API calls using the </a:t>
            </a:r>
            <a:r>
              <a:rPr lang="en-IN" dirty="0" err="1"/>
              <a:t>ApiService</a:t>
            </a:r>
            <a:r>
              <a:rPr lang="en-IN" dirty="0"/>
              <a:t> interface:</a:t>
            </a:r>
          </a:p>
          <a:p>
            <a:endParaRPr lang="en-IN" dirty="0"/>
          </a:p>
          <a:p>
            <a:r>
              <a:rPr lang="en-IN" dirty="0"/>
              <a:t>Java:</a:t>
            </a:r>
          </a:p>
          <a:p>
            <a:r>
              <a:rPr lang="en-IN" sz="1600" dirty="0"/>
              <a:t>// Example call to get all posts</a:t>
            </a:r>
          </a:p>
          <a:p>
            <a:r>
              <a:rPr lang="en-IN" sz="1600" dirty="0" err="1"/>
              <a:t>apiService.getPosts</a:t>
            </a:r>
            <a:r>
              <a:rPr lang="en-IN" sz="1600" dirty="0"/>
              <a:t>().enqueue(new </a:t>
            </a:r>
            <a:r>
              <a:rPr lang="en-IN" sz="1600" dirty="0" err="1"/>
              <a:t>Callback</a:t>
            </a:r>
            <a:r>
              <a:rPr lang="en-IN" sz="1600" dirty="0"/>
              <a:t>&lt;List&lt;Post&gt;&gt;() {</a:t>
            </a:r>
          </a:p>
          <a:p>
            <a:r>
              <a:rPr lang="en-IN" sz="1600" dirty="0"/>
              <a:t>    @Override</a:t>
            </a:r>
          </a:p>
          <a:p>
            <a:r>
              <a:rPr lang="en-IN" sz="1600" dirty="0"/>
              <a:t>    public void </a:t>
            </a:r>
            <a:r>
              <a:rPr lang="en-IN" sz="1600" dirty="0" err="1"/>
              <a:t>onResponse</a:t>
            </a:r>
            <a:r>
              <a:rPr lang="en-IN" sz="1600" dirty="0"/>
              <a:t>(Call&lt;List&lt;Post&gt;&gt; call, Response&lt;List&lt;Post&gt;&gt; response) {</a:t>
            </a:r>
          </a:p>
          <a:p>
            <a:r>
              <a:rPr lang="en-IN" sz="1600" dirty="0"/>
              <a:t>        if (</a:t>
            </a:r>
            <a:r>
              <a:rPr lang="en-IN" sz="1600" dirty="0" err="1"/>
              <a:t>response.isSuccessful</a:t>
            </a:r>
            <a:r>
              <a:rPr lang="en-IN" sz="1600" dirty="0"/>
              <a:t>()) {</a:t>
            </a:r>
          </a:p>
          <a:p>
            <a:r>
              <a:rPr lang="en-IN" sz="1600" dirty="0"/>
              <a:t>            List&lt;Post&gt; posts = </a:t>
            </a:r>
            <a:r>
              <a:rPr lang="en-IN" sz="1600" dirty="0" err="1"/>
              <a:t>response.body</a:t>
            </a:r>
            <a:r>
              <a:rPr lang="en-IN" sz="1600" dirty="0"/>
              <a:t>();</a:t>
            </a:r>
          </a:p>
          <a:p>
            <a:r>
              <a:rPr lang="en-IN" sz="1600" dirty="0"/>
              <a:t>            // Handle the list of posts</a:t>
            </a:r>
          </a:p>
          <a:p>
            <a:r>
              <a:rPr lang="en-IN" sz="1600" dirty="0"/>
              <a:t>        } else {</a:t>
            </a:r>
          </a:p>
          <a:p>
            <a:r>
              <a:rPr lang="en-IN" sz="1600" dirty="0"/>
              <a:t>            // Handle error</a:t>
            </a:r>
          </a:p>
          <a:p>
            <a:r>
              <a:rPr lang="en-IN" sz="1600" dirty="0"/>
              <a:t>        }</a:t>
            </a:r>
          </a:p>
          <a:p>
            <a:r>
              <a:rPr lang="en-IN" sz="1600" dirty="0"/>
              <a:t>    }</a:t>
            </a:r>
          </a:p>
          <a:p>
            <a:endParaRPr lang="en-IN" sz="1600" dirty="0"/>
          </a:p>
          <a:p>
            <a:r>
              <a:rPr lang="en-IN" sz="1600" dirty="0"/>
              <a:t>    @Override</a:t>
            </a:r>
          </a:p>
          <a:p>
            <a:r>
              <a:rPr lang="en-IN" sz="1600" dirty="0"/>
              <a:t>    public void </a:t>
            </a:r>
            <a:r>
              <a:rPr lang="en-IN" sz="1600" dirty="0" err="1"/>
              <a:t>onFailure</a:t>
            </a:r>
            <a:r>
              <a:rPr lang="en-IN" sz="1600" dirty="0"/>
              <a:t>(Call&lt;List&lt;Post&gt;&gt; call, Throwable t) {</a:t>
            </a:r>
          </a:p>
          <a:p>
            <a:r>
              <a:rPr lang="en-IN" sz="1600" dirty="0"/>
              <a:t>        // Handle failure</a:t>
            </a:r>
          </a:p>
          <a:p>
            <a:r>
              <a:rPr lang="en-IN" sz="1600" dirty="0"/>
              <a:t>    }</a:t>
            </a:r>
          </a:p>
          <a:p>
            <a:r>
              <a:rPr lang="en-IN" sz="1600" dirty="0"/>
              <a:t>});</a:t>
            </a:r>
          </a:p>
          <a:p>
            <a:endParaRPr lang="en-IN" sz="1600" dirty="0"/>
          </a:p>
          <a:p>
            <a:r>
              <a:rPr lang="en-US" sz="1600" dirty="0"/>
              <a:t>In this example, we make an asynchronous GET request to the "posts" endpoint and handle the response in the </a:t>
            </a:r>
            <a:r>
              <a:rPr lang="en-US" sz="1600" dirty="0" err="1"/>
              <a:t>onResponse</a:t>
            </a:r>
            <a:r>
              <a:rPr lang="en-US" sz="1600" dirty="0"/>
              <a:t>() and </a:t>
            </a:r>
            <a:r>
              <a:rPr lang="en-US" sz="1600" dirty="0" err="1"/>
              <a:t>onFailure</a:t>
            </a:r>
            <a:r>
              <a:rPr lang="en-US" sz="1600" dirty="0"/>
              <a:t>() callbacks. You can similarly make other API calls defined in your </a:t>
            </a:r>
            <a:r>
              <a:rPr lang="en-US" sz="1600" dirty="0" err="1"/>
              <a:t>ApiService</a:t>
            </a:r>
            <a:r>
              <a:rPr lang="en-US" sz="1600" dirty="0"/>
              <a:t> interface using the same pattern.</a:t>
            </a:r>
            <a:endParaRPr lang="en-IN" sz="1600" dirty="0"/>
          </a:p>
        </p:txBody>
      </p:sp>
    </p:spTree>
    <p:extLst>
      <p:ext uri="{BB962C8B-B14F-4D97-AF65-F5344CB8AC3E}">
        <p14:creationId xmlns:p14="http://schemas.microsoft.com/office/powerpoint/2010/main" val="2416924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pic>
        <p:nvPicPr>
          <p:cNvPr id="3" name="Picture 2">
            <a:extLst>
              <a:ext uri="{FF2B5EF4-FFF2-40B4-BE49-F238E27FC236}">
                <a16:creationId xmlns:a16="http://schemas.microsoft.com/office/drawing/2014/main" id="{78CD8732-9873-CCF1-FB0C-B794D028A75B}"/>
              </a:ext>
            </a:extLst>
          </p:cNvPr>
          <p:cNvPicPr>
            <a:picLocks noChangeAspect="1"/>
          </p:cNvPicPr>
          <p:nvPr/>
        </p:nvPicPr>
        <p:blipFill>
          <a:blip r:embed="rId3"/>
          <a:stretch>
            <a:fillRect/>
          </a:stretch>
        </p:blipFill>
        <p:spPr>
          <a:xfrm>
            <a:off x="1625371" y="667108"/>
            <a:ext cx="8966077" cy="4496394"/>
          </a:xfrm>
          <a:prstGeom prst="rect">
            <a:avLst/>
          </a:prstGeom>
        </p:spPr>
      </p:pic>
    </p:spTree>
    <p:extLst>
      <p:ext uri="{BB962C8B-B14F-4D97-AF65-F5344CB8AC3E}">
        <p14:creationId xmlns:p14="http://schemas.microsoft.com/office/powerpoint/2010/main" val="2070993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D99B6BF8-5979-9C43-9478-E45E3CA94879}"/>
              </a:ext>
            </a:extLst>
          </p:cNvPr>
          <p:cNvSpPr txBox="1"/>
          <p:nvPr/>
        </p:nvSpPr>
        <p:spPr>
          <a:xfrm>
            <a:off x="191587" y="208895"/>
            <a:ext cx="11216641" cy="2031325"/>
          </a:xfrm>
          <a:prstGeom prst="rect">
            <a:avLst/>
          </a:prstGeom>
          <a:noFill/>
        </p:spPr>
        <p:txBody>
          <a:bodyPr wrap="square">
            <a:spAutoFit/>
          </a:bodyPr>
          <a:lstStyle/>
          <a:p>
            <a:r>
              <a:rPr lang="en-US" b="0" i="0" dirty="0">
                <a:solidFill>
                  <a:srgbClr val="374151"/>
                </a:solidFill>
                <a:effectLst/>
                <a:latin typeface="Söhne"/>
              </a:rPr>
              <a:t>Note: Don't forget to add the necessary permissions for internet access in your app's manifest file if not already present:</a:t>
            </a:r>
          </a:p>
          <a:p>
            <a:endParaRPr lang="en-US" dirty="0">
              <a:solidFill>
                <a:srgbClr val="374151"/>
              </a:solidFill>
              <a:latin typeface="Söhne"/>
            </a:endParaRPr>
          </a:p>
          <a:p>
            <a:r>
              <a:rPr lang="en-US" dirty="0">
                <a:solidFill>
                  <a:srgbClr val="374151"/>
                </a:solidFill>
                <a:latin typeface="Söhne"/>
              </a:rPr>
              <a:t>Xml:</a:t>
            </a:r>
          </a:p>
          <a:p>
            <a:endParaRPr lang="en-US" dirty="0">
              <a:solidFill>
                <a:srgbClr val="374151"/>
              </a:solidFill>
              <a:latin typeface="Söhne"/>
            </a:endParaRPr>
          </a:p>
          <a:p>
            <a:r>
              <a:rPr lang="fr-FR" dirty="0"/>
              <a:t>&lt;uses-permission </a:t>
            </a:r>
            <a:r>
              <a:rPr lang="fr-FR" dirty="0" err="1"/>
              <a:t>android:name</a:t>
            </a:r>
            <a:r>
              <a:rPr lang="fr-FR" dirty="0"/>
              <a:t>="</a:t>
            </a:r>
            <a:r>
              <a:rPr lang="fr-FR" dirty="0" err="1"/>
              <a:t>android.permission.INTERNET</a:t>
            </a:r>
            <a:r>
              <a:rPr lang="fr-FR" dirty="0"/>
              <a:t>" /&gt;</a:t>
            </a:r>
          </a:p>
          <a:p>
            <a:endParaRPr lang="en-IN" dirty="0"/>
          </a:p>
        </p:txBody>
      </p:sp>
    </p:spTree>
    <p:extLst>
      <p:ext uri="{BB962C8B-B14F-4D97-AF65-F5344CB8AC3E}">
        <p14:creationId xmlns:p14="http://schemas.microsoft.com/office/powerpoint/2010/main" val="2569910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Tree>
    <p:extLst>
      <p:ext uri="{BB962C8B-B14F-4D97-AF65-F5344CB8AC3E}">
        <p14:creationId xmlns:p14="http://schemas.microsoft.com/office/powerpoint/2010/main" val="259661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4" name="TextBox 3">
            <a:extLst>
              <a:ext uri="{FF2B5EF4-FFF2-40B4-BE49-F238E27FC236}">
                <a16:creationId xmlns:a16="http://schemas.microsoft.com/office/drawing/2014/main" id="{C365C57B-2E9D-C3C9-801D-F6283BF0BC48}"/>
              </a:ext>
            </a:extLst>
          </p:cNvPr>
          <p:cNvSpPr txBox="1"/>
          <p:nvPr/>
        </p:nvSpPr>
        <p:spPr>
          <a:xfrm>
            <a:off x="191589" y="221126"/>
            <a:ext cx="10924336" cy="6186309"/>
          </a:xfrm>
          <a:prstGeom prst="rect">
            <a:avLst/>
          </a:prstGeom>
          <a:noFill/>
        </p:spPr>
        <p:txBody>
          <a:bodyPr wrap="square">
            <a:spAutoFit/>
          </a:bodyPr>
          <a:lstStyle/>
          <a:p>
            <a:r>
              <a:rPr lang="en-IN" dirty="0"/>
              <a:t>Step 1: Define a model class for your data. For example, let's create a simple model class called Item:</a:t>
            </a:r>
          </a:p>
          <a:p>
            <a:endParaRPr lang="en-IN" dirty="0"/>
          </a:p>
          <a:p>
            <a:r>
              <a:rPr lang="en-IN" dirty="0"/>
              <a:t>Java:</a:t>
            </a:r>
          </a:p>
          <a:p>
            <a:endParaRPr lang="en-IN" dirty="0"/>
          </a:p>
          <a:p>
            <a:r>
              <a:rPr lang="en-IN" dirty="0"/>
              <a:t>public class Item {</a:t>
            </a:r>
          </a:p>
          <a:p>
            <a:r>
              <a:rPr lang="en-IN" dirty="0"/>
              <a:t>    private String name;</a:t>
            </a:r>
          </a:p>
          <a:p>
            <a:r>
              <a:rPr lang="en-IN" dirty="0"/>
              <a:t>    private String description;</a:t>
            </a:r>
          </a:p>
          <a:p>
            <a:endParaRPr lang="en-IN" dirty="0"/>
          </a:p>
          <a:p>
            <a:r>
              <a:rPr lang="en-IN" dirty="0"/>
              <a:t>    public Item(String name, String description) {</a:t>
            </a:r>
          </a:p>
          <a:p>
            <a:r>
              <a:rPr lang="en-IN" dirty="0"/>
              <a:t>        this.name = name;</a:t>
            </a:r>
          </a:p>
          <a:p>
            <a:r>
              <a:rPr lang="en-IN" dirty="0"/>
              <a:t>        </a:t>
            </a:r>
            <a:r>
              <a:rPr lang="en-IN" dirty="0" err="1"/>
              <a:t>this.description</a:t>
            </a:r>
            <a:r>
              <a:rPr lang="en-IN" dirty="0"/>
              <a:t> = description;</a:t>
            </a:r>
          </a:p>
          <a:p>
            <a:r>
              <a:rPr lang="en-IN" dirty="0"/>
              <a:t>    }</a:t>
            </a:r>
          </a:p>
          <a:p>
            <a:endParaRPr lang="en-IN" dirty="0"/>
          </a:p>
          <a:p>
            <a:r>
              <a:rPr lang="en-IN" dirty="0"/>
              <a:t>    public String </a:t>
            </a:r>
            <a:r>
              <a:rPr lang="en-IN" dirty="0" err="1"/>
              <a:t>getName</a:t>
            </a:r>
            <a:r>
              <a:rPr lang="en-IN" dirty="0"/>
              <a:t>() {</a:t>
            </a:r>
          </a:p>
          <a:p>
            <a:r>
              <a:rPr lang="en-IN" dirty="0"/>
              <a:t>        return name;</a:t>
            </a:r>
          </a:p>
          <a:p>
            <a:r>
              <a:rPr lang="en-IN" dirty="0"/>
              <a:t>    }</a:t>
            </a:r>
          </a:p>
          <a:p>
            <a:endParaRPr lang="en-IN" dirty="0"/>
          </a:p>
          <a:p>
            <a:r>
              <a:rPr lang="en-IN" dirty="0"/>
              <a:t>    public String </a:t>
            </a:r>
            <a:r>
              <a:rPr lang="en-IN" dirty="0" err="1"/>
              <a:t>getDescription</a:t>
            </a:r>
            <a:r>
              <a:rPr lang="en-IN" dirty="0"/>
              <a:t>() {</a:t>
            </a:r>
          </a:p>
          <a:p>
            <a:r>
              <a:rPr lang="en-IN" dirty="0"/>
              <a:t>        return description;</a:t>
            </a:r>
          </a:p>
          <a:p>
            <a:r>
              <a:rPr lang="en-IN" dirty="0"/>
              <a:t>    }</a:t>
            </a:r>
          </a:p>
          <a:p>
            <a:r>
              <a:rPr lang="en-IN" dirty="0"/>
              <a:t>}</a:t>
            </a:r>
          </a:p>
          <a:p>
            <a:endParaRPr lang="en-IN" dirty="0"/>
          </a:p>
        </p:txBody>
      </p:sp>
    </p:spTree>
    <p:extLst>
      <p:ext uri="{BB962C8B-B14F-4D97-AF65-F5344CB8AC3E}">
        <p14:creationId xmlns:p14="http://schemas.microsoft.com/office/powerpoint/2010/main" val="2137855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85B5BDC2-9D44-6AFB-8C4E-A1730273CB7E}"/>
              </a:ext>
            </a:extLst>
          </p:cNvPr>
          <p:cNvSpPr txBox="1"/>
          <p:nvPr/>
        </p:nvSpPr>
        <p:spPr>
          <a:xfrm>
            <a:off x="296091" y="287272"/>
            <a:ext cx="10819834" cy="6186309"/>
          </a:xfrm>
          <a:prstGeom prst="rect">
            <a:avLst/>
          </a:prstGeom>
          <a:noFill/>
        </p:spPr>
        <p:txBody>
          <a:bodyPr wrap="square">
            <a:spAutoFit/>
          </a:bodyPr>
          <a:lstStyle/>
          <a:p>
            <a:r>
              <a:rPr lang="en-IN" dirty="0"/>
              <a:t>Step 2: Create a layout for the list item. </a:t>
            </a:r>
          </a:p>
          <a:p>
            <a:r>
              <a:rPr lang="en-IN" dirty="0"/>
              <a:t>For example, let's create a layout called list_item.xml that displays the name and description fields of the Item model class:</a:t>
            </a:r>
          </a:p>
          <a:p>
            <a:r>
              <a:rPr lang="en-IN" dirty="0"/>
              <a:t>Xml:</a:t>
            </a:r>
          </a:p>
          <a:p>
            <a:endParaRPr lang="en-IN" sz="1600" dirty="0"/>
          </a:p>
          <a:p>
            <a:r>
              <a:rPr lang="en-IN" sz="1600" dirty="0"/>
              <a:t>&lt;!-- list_item.xml --&gt;</a:t>
            </a:r>
          </a:p>
          <a:p>
            <a:r>
              <a:rPr lang="en-IN" sz="1600" dirty="0"/>
              <a:t>&lt;</a:t>
            </a:r>
            <a:r>
              <a:rPr lang="en-IN" sz="1600" dirty="0" err="1"/>
              <a:t>LinearLayout</a:t>
            </a:r>
            <a:r>
              <a:rPr lang="en-IN" sz="1600" dirty="0"/>
              <a:t> </a:t>
            </a:r>
            <a:r>
              <a:rPr lang="en-IN" sz="1600" dirty="0" err="1"/>
              <a:t>xmlns:android</a:t>
            </a:r>
            <a:r>
              <a:rPr lang="en-IN" sz="1600" dirty="0"/>
              <a:t>="http://schemas.android.com/</a:t>
            </a:r>
            <a:r>
              <a:rPr lang="en-IN" sz="1600" dirty="0" err="1"/>
              <a:t>apk</a:t>
            </a:r>
            <a:r>
              <a:rPr lang="en-IN" sz="1600" dirty="0"/>
              <a:t>/res/android"</a:t>
            </a:r>
          </a:p>
          <a:p>
            <a:r>
              <a:rPr lang="en-IN" sz="1600" dirty="0"/>
              <a:t>    </a:t>
            </a:r>
            <a:r>
              <a:rPr lang="en-IN" sz="1600" dirty="0" err="1"/>
              <a:t>android:layout_width</a:t>
            </a:r>
            <a:r>
              <a:rPr lang="en-IN" sz="1600" dirty="0"/>
              <a:t>="</a:t>
            </a:r>
            <a:r>
              <a:rPr lang="en-IN" sz="1600" dirty="0" err="1"/>
              <a:t>match_parent</a:t>
            </a:r>
            <a:r>
              <a:rPr lang="en-IN" sz="1600" dirty="0"/>
              <a:t>"</a:t>
            </a:r>
          </a:p>
          <a:p>
            <a:r>
              <a:rPr lang="en-IN" sz="1600" dirty="0"/>
              <a:t>    </a:t>
            </a:r>
            <a:r>
              <a:rPr lang="en-IN" sz="1600" dirty="0" err="1"/>
              <a:t>android:layout_height</a:t>
            </a:r>
            <a:r>
              <a:rPr lang="en-IN" sz="1600" dirty="0"/>
              <a:t>="</a:t>
            </a:r>
            <a:r>
              <a:rPr lang="en-IN" sz="1600" dirty="0" err="1"/>
              <a:t>wrap_content</a:t>
            </a:r>
            <a:r>
              <a:rPr lang="en-IN" sz="1600" dirty="0"/>
              <a:t>"</a:t>
            </a:r>
          </a:p>
          <a:p>
            <a:r>
              <a:rPr lang="en-IN" sz="1600" dirty="0"/>
              <a:t>    </a:t>
            </a:r>
            <a:r>
              <a:rPr lang="en-IN" sz="1600" dirty="0" err="1"/>
              <a:t>android:orientation</a:t>
            </a:r>
            <a:r>
              <a:rPr lang="en-IN" sz="1600" dirty="0"/>
              <a:t>="vertical"</a:t>
            </a:r>
          </a:p>
          <a:p>
            <a:r>
              <a:rPr lang="en-IN" sz="1600" dirty="0"/>
              <a:t>    </a:t>
            </a:r>
            <a:r>
              <a:rPr lang="en-IN" sz="1600" dirty="0" err="1"/>
              <a:t>android:padding</a:t>
            </a:r>
            <a:r>
              <a:rPr lang="en-IN" sz="1600" dirty="0"/>
              <a:t>="16dp"&gt;</a:t>
            </a:r>
          </a:p>
          <a:p>
            <a:endParaRPr lang="en-IN" sz="1600" dirty="0"/>
          </a:p>
          <a:p>
            <a:r>
              <a:rPr lang="en-IN" sz="1600" dirty="0"/>
              <a:t>    &lt;</a:t>
            </a:r>
            <a:r>
              <a:rPr lang="en-IN" sz="1600" dirty="0" err="1"/>
              <a:t>TextView</a:t>
            </a:r>
            <a:endParaRPr lang="en-IN" sz="1600" dirty="0"/>
          </a:p>
          <a:p>
            <a:r>
              <a:rPr lang="en-IN" sz="1600" dirty="0"/>
              <a:t>        </a:t>
            </a:r>
            <a:r>
              <a:rPr lang="en-IN" sz="1600" dirty="0" err="1"/>
              <a:t>android:id</a:t>
            </a:r>
            <a:r>
              <a:rPr lang="en-IN" sz="1600" dirty="0"/>
              <a:t>="@+id/</a:t>
            </a:r>
            <a:r>
              <a:rPr lang="en-IN" sz="1600" dirty="0" err="1"/>
              <a:t>textViewName</a:t>
            </a:r>
            <a:r>
              <a:rPr lang="en-IN" sz="1600" dirty="0"/>
              <a:t>"</a:t>
            </a:r>
          </a:p>
          <a:p>
            <a:r>
              <a:rPr lang="en-IN" sz="1600" dirty="0"/>
              <a:t>        </a:t>
            </a:r>
            <a:r>
              <a:rPr lang="en-IN" sz="1600" dirty="0" err="1"/>
              <a:t>android:layout_width</a:t>
            </a:r>
            <a:r>
              <a:rPr lang="en-IN" sz="1600" dirty="0"/>
              <a:t>="</a:t>
            </a:r>
            <a:r>
              <a:rPr lang="en-IN" sz="1600" dirty="0" err="1"/>
              <a:t>wrap_content</a:t>
            </a:r>
            <a:r>
              <a:rPr lang="en-IN" sz="1600" dirty="0"/>
              <a:t>"</a:t>
            </a:r>
          </a:p>
          <a:p>
            <a:r>
              <a:rPr lang="en-IN" sz="1600" dirty="0"/>
              <a:t>        </a:t>
            </a:r>
            <a:r>
              <a:rPr lang="en-IN" sz="1600" dirty="0" err="1"/>
              <a:t>android:layout_height</a:t>
            </a:r>
            <a:r>
              <a:rPr lang="en-IN" sz="1600" dirty="0"/>
              <a:t>="</a:t>
            </a:r>
            <a:r>
              <a:rPr lang="en-IN" sz="1600" dirty="0" err="1"/>
              <a:t>wrap_content</a:t>
            </a:r>
            <a:r>
              <a:rPr lang="en-IN" sz="1600" dirty="0"/>
              <a:t>"</a:t>
            </a:r>
          </a:p>
          <a:p>
            <a:r>
              <a:rPr lang="en-IN" sz="1600" dirty="0"/>
              <a:t>        </a:t>
            </a:r>
            <a:r>
              <a:rPr lang="en-IN" sz="1600" dirty="0" err="1"/>
              <a:t>android:textAppearance</a:t>
            </a:r>
            <a:r>
              <a:rPr lang="en-IN" sz="1600" dirty="0"/>
              <a:t>="?</a:t>
            </a:r>
            <a:r>
              <a:rPr lang="en-IN" sz="1600" dirty="0" err="1"/>
              <a:t>android:textAppearanceMedium</a:t>
            </a:r>
            <a:r>
              <a:rPr lang="en-IN" sz="1600" dirty="0"/>
              <a:t>" /&gt;</a:t>
            </a:r>
          </a:p>
          <a:p>
            <a:endParaRPr lang="en-IN" sz="1600" dirty="0"/>
          </a:p>
          <a:p>
            <a:r>
              <a:rPr lang="en-IN" sz="1600" dirty="0"/>
              <a:t>    &lt;</a:t>
            </a:r>
            <a:r>
              <a:rPr lang="en-IN" sz="1600" dirty="0" err="1"/>
              <a:t>TextView</a:t>
            </a:r>
            <a:endParaRPr lang="en-IN" sz="1600" dirty="0"/>
          </a:p>
          <a:p>
            <a:r>
              <a:rPr lang="en-IN" sz="1600" dirty="0"/>
              <a:t>        </a:t>
            </a:r>
            <a:r>
              <a:rPr lang="en-IN" sz="1600" dirty="0" err="1"/>
              <a:t>android:id</a:t>
            </a:r>
            <a:r>
              <a:rPr lang="en-IN" sz="1600" dirty="0"/>
              <a:t>="@+id/</a:t>
            </a:r>
            <a:r>
              <a:rPr lang="en-IN" sz="1600" dirty="0" err="1"/>
              <a:t>textViewDescription</a:t>
            </a:r>
            <a:r>
              <a:rPr lang="en-IN" sz="1600" dirty="0"/>
              <a:t>"</a:t>
            </a:r>
          </a:p>
          <a:p>
            <a:r>
              <a:rPr lang="en-IN" sz="1600" dirty="0"/>
              <a:t>        </a:t>
            </a:r>
            <a:r>
              <a:rPr lang="en-IN" sz="1600" dirty="0" err="1"/>
              <a:t>android:layout_width</a:t>
            </a:r>
            <a:r>
              <a:rPr lang="en-IN" sz="1600" dirty="0"/>
              <a:t>="</a:t>
            </a:r>
            <a:r>
              <a:rPr lang="en-IN" sz="1600" dirty="0" err="1"/>
              <a:t>wrap_content</a:t>
            </a:r>
            <a:r>
              <a:rPr lang="en-IN" sz="1600" dirty="0"/>
              <a:t>"</a:t>
            </a:r>
          </a:p>
          <a:p>
            <a:r>
              <a:rPr lang="en-IN" sz="1600" dirty="0"/>
              <a:t>        </a:t>
            </a:r>
            <a:r>
              <a:rPr lang="en-IN" sz="1600" dirty="0" err="1"/>
              <a:t>android:layout_height</a:t>
            </a:r>
            <a:r>
              <a:rPr lang="en-IN" sz="1600" dirty="0"/>
              <a:t>="</a:t>
            </a:r>
            <a:r>
              <a:rPr lang="en-IN" sz="1600" dirty="0" err="1"/>
              <a:t>wrap_content</a:t>
            </a:r>
            <a:r>
              <a:rPr lang="en-IN" sz="1600" dirty="0"/>
              <a:t>"</a:t>
            </a:r>
          </a:p>
          <a:p>
            <a:r>
              <a:rPr lang="en-IN" sz="1600" dirty="0"/>
              <a:t>        </a:t>
            </a:r>
            <a:r>
              <a:rPr lang="en-IN" sz="1600" dirty="0" err="1"/>
              <a:t>android:textAppearance</a:t>
            </a:r>
            <a:r>
              <a:rPr lang="en-IN" sz="1600" dirty="0"/>
              <a:t>="?</a:t>
            </a:r>
            <a:r>
              <a:rPr lang="en-IN" sz="1600" dirty="0" err="1"/>
              <a:t>android:textAppearanceSmall</a:t>
            </a:r>
            <a:r>
              <a:rPr lang="en-IN" sz="1600" dirty="0"/>
              <a:t>" /&gt;</a:t>
            </a:r>
          </a:p>
          <a:p>
            <a:r>
              <a:rPr lang="en-IN" sz="1600" dirty="0"/>
              <a:t>&lt;/</a:t>
            </a:r>
            <a:r>
              <a:rPr lang="en-IN" sz="1600" dirty="0" err="1"/>
              <a:t>LinearLayout</a:t>
            </a:r>
            <a:r>
              <a:rPr lang="en-IN" sz="1600" dirty="0"/>
              <a:t>&gt;</a:t>
            </a:r>
            <a:endParaRPr lang="en-IN" dirty="0"/>
          </a:p>
        </p:txBody>
      </p:sp>
    </p:spTree>
    <p:extLst>
      <p:ext uri="{BB962C8B-B14F-4D97-AF65-F5344CB8AC3E}">
        <p14:creationId xmlns:p14="http://schemas.microsoft.com/office/powerpoint/2010/main" val="3369634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06883F8F-460C-F67C-ED67-E02785EC19A4}"/>
              </a:ext>
            </a:extLst>
          </p:cNvPr>
          <p:cNvSpPr txBox="1"/>
          <p:nvPr/>
        </p:nvSpPr>
        <p:spPr>
          <a:xfrm>
            <a:off x="357051" y="226312"/>
            <a:ext cx="10863898" cy="6740307"/>
          </a:xfrm>
          <a:prstGeom prst="rect">
            <a:avLst/>
          </a:prstGeom>
          <a:noFill/>
        </p:spPr>
        <p:txBody>
          <a:bodyPr wrap="square">
            <a:spAutoFit/>
          </a:bodyPr>
          <a:lstStyle/>
          <a:p>
            <a:r>
              <a:rPr lang="en-IN" dirty="0"/>
              <a:t>Step 3: Create an adapter class that extends </a:t>
            </a:r>
            <a:r>
              <a:rPr lang="en-IN" dirty="0" err="1"/>
              <a:t>ArrayAdapter</a:t>
            </a:r>
            <a:r>
              <a:rPr lang="en-IN" dirty="0"/>
              <a:t> and uses the list_item.xml layout to display data in the list view:</a:t>
            </a:r>
          </a:p>
          <a:p>
            <a:r>
              <a:rPr lang="en-IN" dirty="0"/>
              <a:t>Java:</a:t>
            </a:r>
          </a:p>
          <a:p>
            <a:endParaRPr lang="en-IN" sz="1400" dirty="0"/>
          </a:p>
          <a:p>
            <a:r>
              <a:rPr lang="en-IN" sz="1400" dirty="0"/>
              <a:t>public class </a:t>
            </a:r>
            <a:r>
              <a:rPr lang="en-IN" sz="1400" dirty="0" err="1"/>
              <a:t>ItemAdapter</a:t>
            </a:r>
            <a:r>
              <a:rPr lang="en-IN" sz="1400" dirty="0"/>
              <a:t> extends </a:t>
            </a:r>
            <a:r>
              <a:rPr lang="en-IN" sz="1400" dirty="0" err="1"/>
              <a:t>ArrayAdapter</a:t>
            </a:r>
            <a:r>
              <a:rPr lang="en-IN" sz="1400" dirty="0"/>
              <a:t>&lt;Item&gt; {</a:t>
            </a:r>
          </a:p>
          <a:p>
            <a:endParaRPr lang="en-IN" sz="1400" dirty="0"/>
          </a:p>
          <a:p>
            <a:r>
              <a:rPr lang="en-IN" sz="1400" dirty="0"/>
              <a:t>    public </a:t>
            </a:r>
            <a:r>
              <a:rPr lang="en-IN" sz="1400" dirty="0" err="1"/>
              <a:t>ItemAdapter</a:t>
            </a:r>
            <a:r>
              <a:rPr lang="en-IN" sz="1400" dirty="0"/>
              <a:t>(Context </a:t>
            </a:r>
            <a:r>
              <a:rPr lang="en-IN" sz="1400" dirty="0" err="1"/>
              <a:t>context</a:t>
            </a:r>
            <a:r>
              <a:rPr lang="en-IN" sz="1400" dirty="0"/>
              <a:t>, List&lt;Item&gt; items) {</a:t>
            </a:r>
          </a:p>
          <a:p>
            <a:r>
              <a:rPr lang="en-IN" sz="1400" dirty="0"/>
              <a:t>        super(context, 0, items);</a:t>
            </a:r>
          </a:p>
          <a:p>
            <a:r>
              <a:rPr lang="en-IN" sz="1400" dirty="0"/>
              <a:t>    }</a:t>
            </a:r>
          </a:p>
          <a:p>
            <a:endParaRPr lang="en-IN" sz="1400" dirty="0"/>
          </a:p>
          <a:p>
            <a:r>
              <a:rPr lang="en-IN" sz="1400" dirty="0"/>
              <a:t>    @NonNull</a:t>
            </a:r>
          </a:p>
          <a:p>
            <a:r>
              <a:rPr lang="en-IN" sz="1400" dirty="0"/>
              <a:t>    @Override</a:t>
            </a:r>
          </a:p>
          <a:p>
            <a:r>
              <a:rPr lang="en-IN" sz="1400" dirty="0"/>
              <a:t>    public View </a:t>
            </a:r>
            <a:r>
              <a:rPr lang="en-IN" sz="1400" dirty="0" err="1"/>
              <a:t>getView</a:t>
            </a:r>
            <a:r>
              <a:rPr lang="en-IN" sz="1400" dirty="0"/>
              <a:t>(int position, @Nullable View </a:t>
            </a:r>
            <a:r>
              <a:rPr lang="en-IN" sz="1400" dirty="0" err="1"/>
              <a:t>convertView</a:t>
            </a:r>
            <a:r>
              <a:rPr lang="en-IN" sz="1400" dirty="0"/>
              <a:t>, @NonNull </a:t>
            </a:r>
            <a:r>
              <a:rPr lang="en-IN" sz="1400" dirty="0" err="1"/>
              <a:t>ViewGroup</a:t>
            </a:r>
            <a:r>
              <a:rPr lang="en-IN" sz="1400" dirty="0"/>
              <a:t> parent) {</a:t>
            </a:r>
          </a:p>
          <a:p>
            <a:r>
              <a:rPr lang="en-IN" sz="1400" dirty="0"/>
              <a:t>        if (</a:t>
            </a:r>
            <a:r>
              <a:rPr lang="en-IN" sz="1400" dirty="0" err="1"/>
              <a:t>convertView</a:t>
            </a:r>
            <a:r>
              <a:rPr lang="en-IN" sz="1400" dirty="0"/>
              <a:t> == null) {</a:t>
            </a:r>
          </a:p>
          <a:p>
            <a:r>
              <a:rPr lang="en-IN" sz="1400" dirty="0"/>
              <a:t>            </a:t>
            </a:r>
            <a:r>
              <a:rPr lang="en-IN" sz="1400" dirty="0" err="1"/>
              <a:t>convertView</a:t>
            </a:r>
            <a:r>
              <a:rPr lang="en-IN" sz="1400" dirty="0"/>
              <a:t> = </a:t>
            </a:r>
            <a:r>
              <a:rPr lang="en-IN" sz="1400" dirty="0" err="1"/>
              <a:t>LayoutInflater.from</a:t>
            </a:r>
            <a:r>
              <a:rPr lang="en-IN" sz="1400" dirty="0"/>
              <a:t>(</a:t>
            </a:r>
            <a:r>
              <a:rPr lang="en-IN" sz="1400" dirty="0" err="1"/>
              <a:t>getContext</a:t>
            </a:r>
            <a:r>
              <a:rPr lang="en-IN" sz="1400" dirty="0"/>
              <a:t>()).inflate(</a:t>
            </a:r>
            <a:r>
              <a:rPr lang="en-IN" sz="1400" dirty="0" err="1"/>
              <a:t>R.layout.list_item</a:t>
            </a:r>
            <a:r>
              <a:rPr lang="en-IN" sz="1400" dirty="0"/>
              <a:t>, parent, false);</a:t>
            </a:r>
          </a:p>
          <a:p>
            <a:r>
              <a:rPr lang="en-IN" sz="1400" dirty="0"/>
              <a:t>        }</a:t>
            </a:r>
          </a:p>
          <a:p>
            <a:endParaRPr lang="en-IN" sz="1400" dirty="0"/>
          </a:p>
          <a:p>
            <a:r>
              <a:rPr lang="en-IN" sz="1400" dirty="0"/>
              <a:t>        Item </a:t>
            </a:r>
            <a:r>
              <a:rPr lang="en-IN" sz="1400" dirty="0" err="1"/>
              <a:t>item</a:t>
            </a:r>
            <a:r>
              <a:rPr lang="en-IN" sz="1400" dirty="0"/>
              <a:t> = </a:t>
            </a:r>
            <a:r>
              <a:rPr lang="en-IN" sz="1400" dirty="0" err="1"/>
              <a:t>getItem</a:t>
            </a:r>
            <a:r>
              <a:rPr lang="en-IN" sz="1400" dirty="0"/>
              <a:t>(position);</a:t>
            </a:r>
          </a:p>
          <a:p>
            <a:endParaRPr lang="en-IN" sz="1400" dirty="0"/>
          </a:p>
          <a:p>
            <a:r>
              <a:rPr lang="en-IN" sz="1400" dirty="0"/>
              <a:t>        </a:t>
            </a:r>
            <a:r>
              <a:rPr lang="en-IN" sz="1400" dirty="0" err="1"/>
              <a:t>TextView</a:t>
            </a:r>
            <a:r>
              <a:rPr lang="en-IN" sz="1400" dirty="0"/>
              <a:t> </a:t>
            </a:r>
            <a:r>
              <a:rPr lang="en-IN" sz="1400" dirty="0" err="1"/>
              <a:t>textViewName</a:t>
            </a:r>
            <a:r>
              <a:rPr lang="en-IN" sz="1400" dirty="0"/>
              <a:t> = </a:t>
            </a:r>
            <a:r>
              <a:rPr lang="en-IN" sz="1400" dirty="0" err="1"/>
              <a:t>convertView.findViewById</a:t>
            </a:r>
            <a:r>
              <a:rPr lang="en-IN" sz="1400" dirty="0"/>
              <a:t>(</a:t>
            </a:r>
            <a:r>
              <a:rPr lang="en-IN" sz="1400" dirty="0" err="1"/>
              <a:t>R.id.textViewName</a:t>
            </a:r>
            <a:r>
              <a:rPr lang="en-IN" sz="1400" dirty="0"/>
              <a:t>);</a:t>
            </a:r>
          </a:p>
          <a:p>
            <a:r>
              <a:rPr lang="en-IN" sz="1400" dirty="0"/>
              <a:t>        </a:t>
            </a:r>
            <a:r>
              <a:rPr lang="en-IN" sz="1400" dirty="0" err="1"/>
              <a:t>TextView</a:t>
            </a:r>
            <a:r>
              <a:rPr lang="en-IN" sz="1400" dirty="0"/>
              <a:t> </a:t>
            </a:r>
            <a:r>
              <a:rPr lang="en-IN" sz="1400" dirty="0" err="1"/>
              <a:t>textViewDescription</a:t>
            </a:r>
            <a:r>
              <a:rPr lang="en-IN" sz="1400" dirty="0"/>
              <a:t> = </a:t>
            </a:r>
            <a:r>
              <a:rPr lang="en-IN" sz="1400" dirty="0" err="1"/>
              <a:t>convertView.findViewById</a:t>
            </a:r>
            <a:r>
              <a:rPr lang="en-IN" sz="1400" dirty="0"/>
              <a:t>(</a:t>
            </a:r>
            <a:r>
              <a:rPr lang="en-IN" sz="1400" dirty="0" err="1"/>
              <a:t>R.id.textViewDescription</a:t>
            </a:r>
            <a:r>
              <a:rPr lang="en-IN" sz="1400" dirty="0"/>
              <a:t>);</a:t>
            </a:r>
          </a:p>
          <a:p>
            <a:endParaRPr lang="en-IN" sz="1400" dirty="0"/>
          </a:p>
          <a:p>
            <a:r>
              <a:rPr lang="en-IN" sz="1400" dirty="0"/>
              <a:t>        if (item != null) {</a:t>
            </a:r>
          </a:p>
          <a:p>
            <a:r>
              <a:rPr lang="en-IN" sz="1400" dirty="0"/>
              <a:t>            </a:t>
            </a:r>
            <a:r>
              <a:rPr lang="en-IN" sz="1400" dirty="0" err="1"/>
              <a:t>textViewName.setText</a:t>
            </a:r>
            <a:r>
              <a:rPr lang="en-IN" sz="1400" dirty="0"/>
              <a:t>(</a:t>
            </a:r>
            <a:r>
              <a:rPr lang="en-IN" sz="1400" dirty="0" err="1"/>
              <a:t>item.getName</a:t>
            </a:r>
            <a:r>
              <a:rPr lang="en-IN" sz="1400" dirty="0"/>
              <a:t>());</a:t>
            </a:r>
          </a:p>
          <a:p>
            <a:r>
              <a:rPr lang="en-IN" sz="1400" dirty="0"/>
              <a:t>            </a:t>
            </a:r>
            <a:r>
              <a:rPr lang="en-IN" sz="1400" dirty="0" err="1"/>
              <a:t>textViewDescription.setText</a:t>
            </a:r>
            <a:r>
              <a:rPr lang="en-IN" sz="1400" dirty="0"/>
              <a:t>(</a:t>
            </a:r>
            <a:r>
              <a:rPr lang="en-IN" sz="1400" dirty="0" err="1"/>
              <a:t>item.getDescription</a:t>
            </a:r>
            <a:r>
              <a:rPr lang="en-IN" sz="1400" dirty="0"/>
              <a:t>());</a:t>
            </a:r>
          </a:p>
          <a:p>
            <a:r>
              <a:rPr lang="en-IN" sz="1400" dirty="0"/>
              <a:t>        }</a:t>
            </a:r>
          </a:p>
          <a:p>
            <a:endParaRPr lang="en-IN" sz="1400" dirty="0"/>
          </a:p>
          <a:p>
            <a:r>
              <a:rPr lang="en-IN" sz="1400" dirty="0"/>
              <a:t>        return </a:t>
            </a:r>
            <a:r>
              <a:rPr lang="en-IN" sz="1400" dirty="0" err="1"/>
              <a:t>convertView</a:t>
            </a:r>
            <a:r>
              <a:rPr lang="en-IN" sz="1400" dirty="0"/>
              <a:t>;</a:t>
            </a:r>
          </a:p>
          <a:p>
            <a:r>
              <a:rPr lang="en-IN" sz="1400" dirty="0"/>
              <a:t>    }</a:t>
            </a:r>
          </a:p>
          <a:p>
            <a:r>
              <a:rPr lang="en-IN" sz="1400" dirty="0"/>
              <a:t>}</a:t>
            </a:r>
            <a:endParaRPr lang="en-IN" dirty="0"/>
          </a:p>
        </p:txBody>
      </p:sp>
    </p:spTree>
    <p:extLst>
      <p:ext uri="{BB962C8B-B14F-4D97-AF65-F5344CB8AC3E}">
        <p14:creationId xmlns:p14="http://schemas.microsoft.com/office/powerpoint/2010/main" val="196340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DA0B6DDF-8001-CC11-5DA6-0A297860707C}"/>
              </a:ext>
            </a:extLst>
          </p:cNvPr>
          <p:cNvSpPr txBox="1"/>
          <p:nvPr/>
        </p:nvSpPr>
        <p:spPr>
          <a:xfrm>
            <a:off x="165463" y="127634"/>
            <a:ext cx="11055486" cy="6832640"/>
          </a:xfrm>
          <a:prstGeom prst="rect">
            <a:avLst/>
          </a:prstGeom>
          <a:noFill/>
        </p:spPr>
        <p:txBody>
          <a:bodyPr wrap="square">
            <a:spAutoFit/>
          </a:bodyPr>
          <a:lstStyle/>
          <a:p>
            <a:r>
              <a:rPr lang="en-IN" dirty="0"/>
              <a:t>Step 4: Request permissions from the user in your app's main activity or any other relevant class. </a:t>
            </a:r>
          </a:p>
          <a:p>
            <a:r>
              <a:rPr lang="en-IN" dirty="0"/>
              <a:t>For example, let's request the WRITE_EXTERNAL_STORAGE permission:</a:t>
            </a:r>
          </a:p>
          <a:p>
            <a:r>
              <a:rPr lang="en-IN" dirty="0"/>
              <a:t>Java:</a:t>
            </a:r>
          </a:p>
          <a:p>
            <a:r>
              <a:rPr lang="en-IN" sz="1600" dirty="0"/>
              <a:t>private static final int REQUEST_WRITE_EXTERNAL_STORAGE = 1;</a:t>
            </a:r>
          </a:p>
          <a:p>
            <a:endParaRPr lang="en-IN" sz="1600" dirty="0"/>
          </a:p>
          <a:p>
            <a:r>
              <a:rPr lang="en-IN" sz="1600" dirty="0"/>
              <a:t>private void </a:t>
            </a:r>
            <a:r>
              <a:rPr lang="en-IN" sz="1600" dirty="0" err="1"/>
              <a:t>requestWriteExternalStoragePermission</a:t>
            </a:r>
            <a:r>
              <a:rPr lang="en-IN" sz="1600" dirty="0"/>
              <a:t>() {</a:t>
            </a:r>
          </a:p>
          <a:p>
            <a:r>
              <a:rPr lang="en-IN" sz="1600" dirty="0"/>
              <a:t>    if (</a:t>
            </a:r>
            <a:r>
              <a:rPr lang="en-IN" sz="1600" dirty="0" err="1"/>
              <a:t>ContextCompat.checkSelfPermission</a:t>
            </a:r>
            <a:r>
              <a:rPr lang="en-IN" sz="1600" dirty="0"/>
              <a:t>(this, </a:t>
            </a:r>
            <a:r>
              <a:rPr lang="en-IN" sz="1600" dirty="0" err="1"/>
              <a:t>Manifest.permission.WRITE_EXTERNAL_STORAGE</a:t>
            </a:r>
            <a:r>
              <a:rPr lang="en-IN" sz="1600" dirty="0"/>
              <a:t>)</a:t>
            </a:r>
          </a:p>
          <a:p>
            <a:r>
              <a:rPr lang="en-IN" sz="1600" dirty="0"/>
              <a:t>            != </a:t>
            </a:r>
            <a:r>
              <a:rPr lang="en-IN" sz="1600" dirty="0" err="1"/>
              <a:t>PackageManager.PERMISSION_GRANTED</a:t>
            </a:r>
            <a:r>
              <a:rPr lang="en-IN" sz="1600" dirty="0"/>
              <a:t>) {</a:t>
            </a:r>
          </a:p>
          <a:p>
            <a:r>
              <a:rPr lang="en-IN" sz="1600" dirty="0"/>
              <a:t>        </a:t>
            </a:r>
            <a:r>
              <a:rPr lang="en-IN" sz="1600" dirty="0" err="1"/>
              <a:t>ActivityCompat.requestPermissions</a:t>
            </a:r>
            <a:r>
              <a:rPr lang="en-IN" sz="1600" dirty="0"/>
              <a:t>(this,</a:t>
            </a:r>
          </a:p>
          <a:p>
            <a:r>
              <a:rPr lang="en-IN" sz="1600" dirty="0"/>
              <a:t>                new String[]{</a:t>
            </a:r>
            <a:r>
              <a:rPr lang="en-IN" sz="1600" dirty="0" err="1"/>
              <a:t>Manifest.permission.WRITE_EXTERNAL_STORAGE</a:t>
            </a:r>
            <a:r>
              <a:rPr lang="en-IN" sz="1600" dirty="0"/>
              <a:t>},</a:t>
            </a:r>
          </a:p>
          <a:p>
            <a:r>
              <a:rPr lang="en-IN" sz="1600" dirty="0"/>
              <a:t>                REQUEST_WRITE_EXTERNAL_STORAGE);</a:t>
            </a:r>
          </a:p>
          <a:p>
            <a:r>
              <a:rPr lang="en-IN" sz="1600" dirty="0"/>
              <a:t>    }</a:t>
            </a:r>
          </a:p>
          <a:p>
            <a:r>
              <a:rPr lang="en-IN" sz="1600" dirty="0"/>
              <a:t>}</a:t>
            </a:r>
          </a:p>
          <a:p>
            <a:endParaRPr lang="en-IN" sz="1600" dirty="0"/>
          </a:p>
          <a:p>
            <a:r>
              <a:rPr lang="en-IN" sz="1600" dirty="0"/>
              <a:t>@Override</a:t>
            </a:r>
          </a:p>
          <a:p>
            <a:r>
              <a:rPr lang="en-IN" sz="1600" dirty="0"/>
              <a:t>public void </a:t>
            </a:r>
            <a:r>
              <a:rPr lang="en-IN" sz="1600" dirty="0" err="1"/>
              <a:t>onRequestPermissionsResult</a:t>
            </a:r>
            <a:r>
              <a:rPr lang="en-IN" sz="1600" dirty="0"/>
              <a:t>(int </a:t>
            </a:r>
            <a:r>
              <a:rPr lang="en-IN" sz="1600" dirty="0" err="1"/>
              <a:t>requestCode</a:t>
            </a:r>
            <a:r>
              <a:rPr lang="en-IN" sz="1600" dirty="0"/>
              <a:t>, @NonNull String[] permissions,</a:t>
            </a:r>
          </a:p>
          <a:p>
            <a:r>
              <a:rPr lang="en-IN" sz="1600" dirty="0"/>
              <a:t>                                       @NonNull int[] </a:t>
            </a:r>
            <a:r>
              <a:rPr lang="en-IN" sz="1600" dirty="0" err="1"/>
              <a:t>grantResults</a:t>
            </a:r>
            <a:r>
              <a:rPr lang="en-IN" sz="1600" dirty="0"/>
              <a:t>) {</a:t>
            </a:r>
          </a:p>
          <a:p>
            <a:r>
              <a:rPr lang="en-IN" sz="1600" dirty="0"/>
              <a:t>    if (</a:t>
            </a:r>
            <a:r>
              <a:rPr lang="en-IN" sz="1600" dirty="0" err="1"/>
              <a:t>requestCode</a:t>
            </a:r>
            <a:r>
              <a:rPr lang="en-IN" sz="1600" dirty="0"/>
              <a:t> == REQUEST_WRITE_EXTERNAL_STORAGE) {</a:t>
            </a:r>
          </a:p>
          <a:p>
            <a:r>
              <a:rPr lang="en-IN" sz="1600" dirty="0"/>
              <a:t>        if (</a:t>
            </a:r>
            <a:r>
              <a:rPr lang="en-IN" sz="1600" dirty="0" err="1"/>
              <a:t>grantResults.length</a:t>
            </a:r>
            <a:r>
              <a:rPr lang="en-IN" sz="1600" dirty="0"/>
              <a:t> &gt; 0 &amp;&amp; </a:t>
            </a:r>
            <a:r>
              <a:rPr lang="en-IN" sz="1600" dirty="0" err="1"/>
              <a:t>grantResults</a:t>
            </a:r>
            <a:r>
              <a:rPr lang="en-IN" sz="1600" dirty="0"/>
              <a:t>[0] == </a:t>
            </a:r>
            <a:r>
              <a:rPr lang="en-IN" sz="1600" dirty="0" err="1"/>
              <a:t>PackageManager.PERMISSION_GRANTED</a:t>
            </a:r>
            <a:r>
              <a:rPr lang="en-IN" sz="1600" dirty="0"/>
              <a:t>) {</a:t>
            </a:r>
          </a:p>
          <a:p>
            <a:r>
              <a:rPr lang="en-IN" sz="1600" dirty="0"/>
              <a:t>            // Permission granted, perform the operation that requires the permission</a:t>
            </a:r>
          </a:p>
          <a:p>
            <a:r>
              <a:rPr lang="en-IN" sz="1600" dirty="0"/>
              <a:t>            // ...</a:t>
            </a:r>
          </a:p>
          <a:p>
            <a:r>
              <a:rPr lang="en-IN" sz="1600" dirty="0"/>
              <a:t>        } else {</a:t>
            </a:r>
          </a:p>
          <a:p>
            <a:r>
              <a:rPr lang="en-IN" sz="1600" dirty="0"/>
              <a:t>            // Permission denied, handle accordingly</a:t>
            </a:r>
          </a:p>
          <a:p>
            <a:r>
              <a:rPr lang="en-IN" sz="1600" dirty="0"/>
              <a:t>            // ...</a:t>
            </a:r>
          </a:p>
          <a:p>
            <a:r>
              <a:rPr lang="en-IN" sz="1600" dirty="0"/>
              <a:t>        }</a:t>
            </a:r>
          </a:p>
          <a:p>
            <a:r>
              <a:rPr lang="en-IN" sz="1600" dirty="0"/>
              <a:t>    }</a:t>
            </a:r>
          </a:p>
          <a:p>
            <a:r>
              <a:rPr lang="en-IN" sz="1600" dirty="0"/>
              <a:t>}</a:t>
            </a:r>
            <a:endParaRPr lang="en-IN" dirty="0"/>
          </a:p>
        </p:txBody>
      </p:sp>
    </p:spTree>
    <p:extLst>
      <p:ext uri="{BB962C8B-B14F-4D97-AF65-F5344CB8AC3E}">
        <p14:creationId xmlns:p14="http://schemas.microsoft.com/office/powerpoint/2010/main" val="5239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3" name="TextBox 2">
            <a:extLst>
              <a:ext uri="{FF2B5EF4-FFF2-40B4-BE49-F238E27FC236}">
                <a16:creationId xmlns:a16="http://schemas.microsoft.com/office/drawing/2014/main" id="{F9AC8B86-B7A1-94FE-B070-942ECCAACDCB}"/>
              </a:ext>
            </a:extLst>
          </p:cNvPr>
          <p:cNvSpPr txBox="1"/>
          <p:nvPr/>
        </p:nvSpPr>
        <p:spPr>
          <a:xfrm>
            <a:off x="257175" y="221126"/>
            <a:ext cx="10782300" cy="4524315"/>
          </a:xfrm>
          <a:prstGeom prst="rect">
            <a:avLst/>
          </a:prstGeom>
          <a:noFill/>
        </p:spPr>
        <p:txBody>
          <a:bodyPr wrap="square">
            <a:spAutoFit/>
          </a:bodyPr>
          <a:lstStyle/>
          <a:p>
            <a:r>
              <a:rPr lang="en-IN" dirty="0"/>
              <a:t>Step 5: Create a list view in your activity layout file. For example, let's create a </a:t>
            </a:r>
            <a:r>
              <a:rPr lang="en-IN" dirty="0" err="1"/>
              <a:t>ListView</a:t>
            </a:r>
            <a:r>
              <a:rPr lang="en-IN" dirty="0"/>
              <a:t> with the id </a:t>
            </a:r>
            <a:r>
              <a:rPr lang="en-IN" dirty="0" err="1"/>
              <a:t>listViewItems</a:t>
            </a:r>
            <a:r>
              <a:rPr lang="en-IN" dirty="0"/>
              <a:t>:</a:t>
            </a:r>
          </a:p>
          <a:p>
            <a:r>
              <a:rPr lang="en-IN" dirty="0"/>
              <a:t>Xml</a:t>
            </a:r>
          </a:p>
          <a:p>
            <a:endParaRPr lang="en-IN" dirty="0"/>
          </a:p>
          <a:p>
            <a:r>
              <a:rPr lang="en-US" dirty="0"/>
              <a:t>&lt;!-- activity_main.xml --&gt;</a:t>
            </a:r>
          </a:p>
          <a:p>
            <a:r>
              <a:rPr lang="en-US" dirty="0"/>
              <a:t>&lt;</a:t>
            </a:r>
            <a:r>
              <a:rPr lang="en-US" dirty="0" err="1"/>
              <a:t>ListView</a:t>
            </a:r>
            <a:endParaRPr lang="en-US" dirty="0"/>
          </a:p>
          <a:p>
            <a:r>
              <a:rPr lang="en-US" dirty="0"/>
              <a:t>    </a:t>
            </a:r>
            <a:r>
              <a:rPr lang="en-US" dirty="0" err="1"/>
              <a:t>android:id</a:t>
            </a:r>
            <a:r>
              <a:rPr lang="en-US" dirty="0"/>
              <a:t>="@+id/</a:t>
            </a:r>
            <a:r>
              <a:rPr lang="en-US" dirty="0" err="1"/>
              <a:t>listViewItems</a:t>
            </a:r>
            <a:r>
              <a:rPr lang="en-US" dirty="0"/>
              <a:t>"</a:t>
            </a:r>
          </a:p>
          <a:p>
            <a:r>
              <a:rPr lang="en-US" dirty="0"/>
              <a:t>    </a:t>
            </a:r>
            <a:r>
              <a:rPr lang="en-US" dirty="0" err="1"/>
              <a:t>android:layout_width</a:t>
            </a:r>
            <a:r>
              <a:rPr lang="en-US" dirty="0"/>
              <a:t>="</a:t>
            </a:r>
            <a:r>
              <a:rPr lang="en-US" dirty="0" err="1"/>
              <a:t>match_parent</a:t>
            </a:r>
            <a:r>
              <a:rPr lang="en-US" dirty="0"/>
              <a:t>"</a:t>
            </a:r>
          </a:p>
          <a:p>
            <a:r>
              <a:rPr lang="en-US" dirty="0"/>
              <a:t>    </a:t>
            </a:r>
            <a:r>
              <a:rPr lang="en-US" dirty="0" err="1"/>
              <a:t>android:layout_height</a:t>
            </a:r>
            <a:r>
              <a:rPr lang="en-US" dirty="0"/>
              <a:t>="</a:t>
            </a:r>
            <a:r>
              <a:rPr lang="en-US" dirty="0" err="1"/>
              <a:t>match_parent</a:t>
            </a:r>
            <a:r>
              <a:rPr lang="en-US" dirty="0"/>
              <a:t>" /&gt;</a:t>
            </a:r>
          </a:p>
          <a:p>
            <a:endParaRPr lang="en-US" dirty="0"/>
          </a:p>
          <a:p>
            <a:r>
              <a:rPr lang="en-IN" dirty="0"/>
              <a:t>Make sure to define the layout width and height according to your needs and design.</a:t>
            </a:r>
          </a:p>
          <a:p>
            <a:endParaRPr lang="en-IN" dirty="0"/>
          </a:p>
          <a:p>
            <a:r>
              <a:rPr lang="en-IN" dirty="0"/>
              <a:t>Once you have created the </a:t>
            </a:r>
            <a:r>
              <a:rPr lang="en-IN" dirty="0" err="1"/>
              <a:t>ListView</a:t>
            </a:r>
            <a:r>
              <a:rPr lang="en-IN" dirty="0"/>
              <a:t> in your layout file, you can access it in your activity class using </a:t>
            </a:r>
            <a:r>
              <a:rPr lang="en-IN" dirty="0" err="1"/>
              <a:t>findViewById</a:t>
            </a:r>
            <a:r>
              <a:rPr lang="en-IN" dirty="0"/>
              <a:t>() method and set the adapter to display data in the list view.</a:t>
            </a:r>
          </a:p>
          <a:p>
            <a:endParaRPr lang="en-US" dirty="0"/>
          </a:p>
          <a:p>
            <a:endParaRPr lang="en-IN" dirty="0"/>
          </a:p>
        </p:txBody>
      </p:sp>
    </p:spTree>
    <p:extLst>
      <p:ext uri="{BB962C8B-B14F-4D97-AF65-F5344CB8AC3E}">
        <p14:creationId xmlns:p14="http://schemas.microsoft.com/office/powerpoint/2010/main" val="1981570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4" name="TextBox 3">
            <a:extLst>
              <a:ext uri="{FF2B5EF4-FFF2-40B4-BE49-F238E27FC236}">
                <a16:creationId xmlns:a16="http://schemas.microsoft.com/office/drawing/2014/main" id="{759B0C61-D33D-0257-EF7A-095CA96FF017}"/>
              </a:ext>
            </a:extLst>
          </p:cNvPr>
          <p:cNvSpPr txBox="1"/>
          <p:nvPr/>
        </p:nvSpPr>
        <p:spPr>
          <a:xfrm>
            <a:off x="94131" y="127634"/>
            <a:ext cx="11212044" cy="6863417"/>
          </a:xfrm>
          <a:prstGeom prst="rect">
            <a:avLst/>
          </a:prstGeom>
          <a:noFill/>
        </p:spPr>
        <p:txBody>
          <a:bodyPr wrap="square">
            <a:spAutoFit/>
          </a:bodyPr>
          <a:lstStyle/>
          <a:p>
            <a:r>
              <a:rPr lang="en-IN" dirty="0"/>
              <a:t>Here's an example of how you can set the </a:t>
            </a:r>
            <a:r>
              <a:rPr lang="en-IN" dirty="0" err="1"/>
              <a:t>ItemAdapter</a:t>
            </a:r>
            <a:r>
              <a:rPr lang="en-IN" dirty="0"/>
              <a:t> to the </a:t>
            </a:r>
            <a:r>
              <a:rPr lang="en-IN" dirty="0" err="1"/>
              <a:t>ListView</a:t>
            </a:r>
            <a:r>
              <a:rPr lang="en-IN" dirty="0"/>
              <a:t> in your activity class:</a:t>
            </a:r>
          </a:p>
          <a:p>
            <a:r>
              <a:rPr lang="en-IN" dirty="0"/>
              <a:t>Java</a:t>
            </a:r>
          </a:p>
          <a:p>
            <a:endParaRPr lang="en-IN" dirty="0"/>
          </a:p>
          <a:p>
            <a:r>
              <a:rPr lang="en-IN" sz="1600" dirty="0"/>
              <a:t>public class </a:t>
            </a:r>
            <a:r>
              <a:rPr lang="en-IN" sz="1600" dirty="0" err="1"/>
              <a:t>MainActivity</a:t>
            </a:r>
            <a:r>
              <a:rPr lang="en-IN" sz="1600" dirty="0"/>
              <a:t> extends </a:t>
            </a:r>
            <a:r>
              <a:rPr lang="en-IN" sz="1600" dirty="0" err="1"/>
              <a:t>AppCompatActivity</a:t>
            </a:r>
            <a:r>
              <a:rPr lang="en-IN" sz="1600" dirty="0"/>
              <a:t> {</a:t>
            </a:r>
          </a:p>
          <a:p>
            <a:r>
              <a:rPr lang="en-IN" sz="1600" dirty="0"/>
              <a:t>    private </a:t>
            </a:r>
            <a:r>
              <a:rPr lang="en-IN" sz="1600" dirty="0" err="1"/>
              <a:t>ListView</a:t>
            </a:r>
            <a:r>
              <a:rPr lang="en-IN" sz="1600" dirty="0"/>
              <a:t> </a:t>
            </a:r>
            <a:r>
              <a:rPr lang="en-IN" sz="1600" dirty="0" err="1"/>
              <a:t>listViewItems</a:t>
            </a:r>
            <a:r>
              <a:rPr lang="en-IN" sz="1600" dirty="0"/>
              <a:t>;</a:t>
            </a:r>
          </a:p>
          <a:p>
            <a:r>
              <a:rPr lang="en-IN" sz="1600" dirty="0"/>
              <a:t>    private </a:t>
            </a:r>
            <a:r>
              <a:rPr lang="en-IN" sz="1600" dirty="0" err="1"/>
              <a:t>ItemAdapter</a:t>
            </a:r>
            <a:r>
              <a:rPr lang="en-IN" sz="1600" dirty="0"/>
              <a:t> </a:t>
            </a:r>
            <a:r>
              <a:rPr lang="en-IN" sz="1600" dirty="0" err="1"/>
              <a:t>itemAdapter</a:t>
            </a:r>
            <a:r>
              <a:rPr lang="en-IN" sz="1600" dirty="0"/>
              <a:t>;</a:t>
            </a:r>
          </a:p>
          <a:p>
            <a:endParaRPr lang="en-IN" sz="1600" dirty="0"/>
          </a:p>
          <a:p>
            <a:r>
              <a:rPr lang="en-IN" sz="1600" dirty="0"/>
              <a:t>    @Override</a:t>
            </a:r>
          </a:p>
          <a:p>
            <a:r>
              <a:rPr lang="en-IN" sz="1600" dirty="0"/>
              <a:t>    protected void </a:t>
            </a:r>
            <a:r>
              <a:rPr lang="en-IN" sz="1600" dirty="0" err="1"/>
              <a:t>onCreate</a:t>
            </a:r>
            <a:r>
              <a:rPr lang="en-IN" sz="1600" dirty="0"/>
              <a:t>(Bundle </a:t>
            </a:r>
            <a:r>
              <a:rPr lang="en-IN" sz="1600" dirty="0" err="1"/>
              <a:t>savedInstanceState</a:t>
            </a:r>
            <a:r>
              <a:rPr lang="en-IN" sz="1600" dirty="0"/>
              <a:t>) {</a:t>
            </a:r>
          </a:p>
          <a:p>
            <a:r>
              <a:rPr lang="en-IN" sz="1600" dirty="0"/>
              <a:t>        </a:t>
            </a:r>
            <a:r>
              <a:rPr lang="en-IN" sz="1600" dirty="0" err="1"/>
              <a:t>super.onCreate</a:t>
            </a:r>
            <a:r>
              <a:rPr lang="en-IN" sz="1600" dirty="0"/>
              <a:t>(</a:t>
            </a:r>
            <a:r>
              <a:rPr lang="en-IN" sz="1600" dirty="0" err="1"/>
              <a:t>savedInstanceState</a:t>
            </a:r>
            <a:r>
              <a:rPr lang="en-IN" sz="1600" dirty="0"/>
              <a:t>);</a:t>
            </a:r>
          </a:p>
          <a:p>
            <a:r>
              <a:rPr lang="en-IN" sz="1600" dirty="0"/>
              <a:t>        </a:t>
            </a:r>
            <a:r>
              <a:rPr lang="en-IN" sz="1600" dirty="0" err="1"/>
              <a:t>setContentView</a:t>
            </a:r>
            <a:r>
              <a:rPr lang="en-IN" sz="1600" dirty="0"/>
              <a:t>(</a:t>
            </a:r>
            <a:r>
              <a:rPr lang="en-IN" sz="1600" dirty="0" err="1"/>
              <a:t>R.layout.activity_main</a:t>
            </a:r>
            <a:r>
              <a:rPr lang="en-IN" sz="1600" dirty="0"/>
              <a:t>);</a:t>
            </a:r>
          </a:p>
          <a:p>
            <a:endParaRPr lang="en-IN" sz="1600" dirty="0"/>
          </a:p>
          <a:p>
            <a:r>
              <a:rPr lang="en-IN" sz="1600" dirty="0"/>
              <a:t>        // Find the </a:t>
            </a:r>
            <a:r>
              <a:rPr lang="en-IN" sz="1600" dirty="0" err="1"/>
              <a:t>ListView</a:t>
            </a:r>
            <a:r>
              <a:rPr lang="en-IN" sz="1600" dirty="0"/>
              <a:t> by id</a:t>
            </a:r>
          </a:p>
          <a:p>
            <a:r>
              <a:rPr lang="en-IN" sz="1600" dirty="0"/>
              <a:t>        </a:t>
            </a:r>
            <a:r>
              <a:rPr lang="en-IN" sz="1600" dirty="0" err="1"/>
              <a:t>listViewItems</a:t>
            </a:r>
            <a:r>
              <a:rPr lang="en-IN" sz="1600" dirty="0"/>
              <a:t> = </a:t>
            </a:r>
            <a:r>
              <a:rPr lang="en-IN" sz="1600" dirty="0" err="1"/>
              <a:t>findViewById</a:t>
            </a:r>
            <a:r>
              <a:rPr lang="en-IN" sz="1600" dirty="0"/>
              <a:t>(</a:t>
            </a:r>
            <a:r>
              <a:rPr lang="en-IN" sz="1600" dirty="0" err="1"/>
              <a:t>R.id.listViewItems</a:t>
            </a:r>
            <a:r>
              <a:rPr lang="en-IN" sz="1600" dirty="0"/>
              <a:t>);</a:t>
            </a:r>
          </a:p>
          <a:p>
            <a:endParaRPr lang="en-IN" sz="1600" dirty="0"/>
          </a:p>
          <a:p>
            <a:r>
              <a:rPr lang="en-IN" sz="1600" dirty="0"/>
              <a:t>        // Create an example list of items</a:t>
            </a:r>
          </a:p>
          <a:p>
            <a:r>
              <a:rPr lang="en-IN" sz="1600" dirty="0"/>
              <a:t>        List&lt;Item&gt; items = new </a:t>
            </a:r>
            <a:r>
              <a:rPr lang="en-IN" sz="1600" dirty="0" err="1"/>
              <a:t>ArrayList</a:t>
            </a:r>
            <a:r>
              <a:rPr lang="en-IN" sz="1600" dirty="0"/>
              <a:t>&lt;&gt;();</a:t>
            </a:r>
          </a:p>
          <a:p>
            <a:r>
              <a:rPr lang="en-IN" sz="1600" dirty="0"/>
              <a:t>        </a:t>
            </a:r>
            <a:r>
              <a:rPr lang="en-IN" sz="1600" dirty="0" err="1"/>
              <a:t>items.add</a:t>
            </a:r>
            <a:r>
              <a:rPr lang="en-IN" sz="1600" dirty="0"/>
              <a:t>(new Item("Item 1", "Description 1"));</a:t>
            </a:r>
          </a:p>
          <a:p>
            <a:r>
              <a:rPr lang="en-IN" sz="1600" dirty="0"/>
              <a:t>        </a:t>
            </a:r>
            <a:r>
              <a:rPr lang="en-IN" sz="1600" dirty="0" err="1"/>
              <a:t>items.add</a:t>
            </a:r>
            <a:r>
              <a:rPr lang="en-IN" sz="1600" dirty="0"/>
              <a:t>(new Item("Item 2", "Description 2"));</a:t>
            </a:r>
          </a:p>
          <a:p>
            <a:r>
              <a:rPr lang="en-IN" sz="1600" dirty="0"/>
              <a:t>        </a:t>
            </a:r>
            <a:r>
              <a:rPr lang="en-IN" sz="1600" dirty="0" err="1"/>
              <a:t>items.add</a:t>
            </a:r>
            <a:r>
              <a:rPr lang="en-IN" sz="1600" dirty="0"/>
              <a:t>(new Item("Item 3", "Description 3"));</a:t>
            </a:r>
          </a:p>
          <a:p>
            <a:endParaRPr lang="en-IN" sz="1600" dirty="0"/>
          </a:p>
          <a:p>
            <a:r>
              <a:rPr lang="en-IN" sz="1600" dirty="0"/>
              <a:t>        // Create and set the adapter to the </a:t>
            </a:r>
            <a:r>
              <a:rPr lang="en-IN" sz="1600" dirty="0" err="1"/>
              <a:t>ListView</a:t>
            </a:r>
            <a:endParaRPr lang="en-IN" sz="1600" dirty="0"/>
          </a:p>
          <a:p>
            <a:r>
              <a:rPr lang="en-IN" sz="1600" dirty="0"/>
              <a:t>        </a:t>
            </a:r>
            <a:r>
              <a:rPr lang="en-IN" sz="1600" dirty="0" err="1"/>
              <a:t>itemAdapter</a:t>
            </a:r>
            <a:r>
              <a:rPr lang="en-IN" sz="1600" dirty="0"/>
              <a:t> = new </a:t>
            </a:r>
            <a:r>
              <a:rPr lang="en-IN" sz="1600" dirty="0" err="1"/>
              <a:t>ItemAdapter</a:t>
            </a:r>
            <a:r>
              <a:rPr lang="en-IN" sz="1600" dirty="0"/>
              <a:t>(this, items);</a:t>
            </a:r>
          </a:p>
          <a:p>
            <a:r>
              <a:rPr lang="en-IN" sz="1600" dirty="0"/>
              <a:t>        </a:t>
            </a:r>
            <a:r>
              <a:rPr lang="en-IN" sz="1600" dirty="0" err="1"/>
              <a:t>listViewItems.setAdapter</a:t>
            </a:r>
            <a:r>
              <a:rPr lang="en-IN" sz="1600" dirty="0"/>
              <a:t>(</a:t>
            </a:r>
            <a:r>
              <a:rPr lang="en-IN" sz="1600" dirty="0" err="1"/>
              <a:t>itemAdapter</a:t>
            </a:r>
            <a:r>
              <a:rPr lang="en-IN" sz="1600" dirty="0"/>
              <a:t>);</a:t>
            </a:r>
          </a:p>
          <a:p>
            <a:r>
              <a:rPr lang="en-IN" sz="1600" dirty="0"/>
              <a:t>    }</a:t>
            </a:r>
          </a:p>
          <a:p>
            <a:r>
              <a:rPr lang="en-IN" sz="1600" dirty="0"/>
              <a:t>}</a:t>
            </a:r>
          </a:p>
          <a:p>
            <a:endParaRPr lang="en-IN" dirty="0"/>
          </a:p>
        </p:txBody>
      </p:sp>
    </p:spTree>
    <p:extLst>
      <p:ext uri="{BB962C8B-B14F-4D97-AF65-F5344CB8AC3E}">
        <p14:creationId xmlns:p14="http://schemas.microsoft.com/office/powerpoint/2010/main" val="288129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AB81B5-CB57-7002-9C65-55C686F751B4}"/>
              </a:ext>
            </a:extLst>
          </p:cNvPr>
          <p:cNvSpPr/>
          <p:nvPr/>
        </p:nvSpPr>
        <p:spPr>
          <a:xfrm>
            <a:off x="58131" y="5787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7" name="Rectangle 6">
            <a:extLst>
              <a:ext uri="{FF2B5EF4-FFF2-40B4-BE49-F238E27FC236}">
                <a16:creationId xmlns:a16="http://schemas.microsoft.com/office/drawing/2014/main" id="{C3657601-C409-AC3E-5F27-023B67168DEF}"/>
              </a:ext>
            </a:extLst>
          </p:cNvPr>
          <p:cNvSpPr/>
          <p:nvPr/>
        </p:nvSpPr>
        <p:spPr>
          <a:xfrm rot="5400000">
            <a:off x="6072554" y="-5968318"/>
            <a:ext cx="36000" cy="120642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Rectangle 9">
            <a:extLst>
              <a:ext uri="{FF2B5EF4-FFF2-40B4-BE49-F238E27FC236}">
                <a16:creationId xmlns:a16="http://schemas.microsoft.com/office/drawing/2014/main" id="{AA91D053-6D96-5801-D929-DB0EA8B7AADE}"/>
              </a:ext>
            </a:extLst>
          </p:cNvPr>
          <p:cNvSpPr/>
          <p:nvPr/>
        </p:nvSpPr>
        <p:spPr>
          <a:xfrm rot="5400000">
            <a:off x="6072409" y="741792"/>
            <a:ext cx="36000" cy="120645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1" name="Rectangle 10">
            <a:extLst>
              <a:ext uri="{FF2B5EF4-FFF2-40B4-BE49-F238E27FC236}">
                <a16:creationId xmlns:a16="http://schemas.microsoft.com/office/drawing/2014/main" id="{C412B4BE-F310-15F3-AC1D-69EE86524F86}"/>
              </a:ext>
            </a:extLst>
          </p:cNvPr>
          <p:cNvSpPr/>
          <p:nvPr/>
        </p:nvSpPr>
        <p:spPr>
          <a:xfrm>
            <a:off x="12086689" y="46445"/>
            <a:ext cx="36000" cy="674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pic>
        <p:nvPicPr>
          <p:cNvPr id="12" name="Picture 4">
            <a:extLst>
              <a:ext uri="{FF2B5EF4-FFF2-40B4-BE49-F238E27FC236}">
                <a16:creationId xmlns:a16="http://schemas.microsoft.com/office/drawing/2014/main" id="{EAEABE1E-AD09-E8EA-B3FF-D69AE517C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85236" y="1"/>
            <a:ext cx="1006764" cy="1006764"/>
          </a:xfrm>
          <a:prstGeom prst="rect">
            <a:avLst/>
          </a:prstGeom>
          <a:solidFill>
            <a:schemeClr val="accent6">
              <a:lumMod val="75000"/>
            </a:schemeClr>
          </a:solidFill>
        </p:spPr>
      </p:pic>
      <p:sp>
        <p:nvSpPr>
          <p:cNvPr id="4" name="TextBox 3">
            <a:extLst>
              <a:ext uri="{FF2B5EF4-FFF2-40B4-BE49-F238E27FC236}">
                <a16:creationId xmlns:a16="http://schemas.microsoft.com/office/drawing/2014/main" id="{C2749D0B-5A2B-E34B-0151-17835A364AAE}"/>
              </a:ext>
            </a:extLst>
          </p:cNvPr>
          <p:cNvSpPr txBox="1"/>
          <p:nvPr/>
        </p:nvSpPr>
        <p:spPr>
          <a:xfrm>
            <a:off x="200025" y="260688"/>
            <a:ext cx="10839450" cy="2862322"/>
          </a:xfrm>
          <a:prstGeom prst="rect">
            <a:avLst/>
          </a:prstGeom>
          <a:noFill/>
        </p:spPr>
        <p:txBody>
          <a:bodyPr wrap="square">
            <a:spAutoFit/>
          </a:bodyPr>
          <a:lstStyle/>
          <a:p>
            <a:r>
              <a:rPr lang="en-IN" dirty="0"/>
              <a:t>In this example, we first find the </a:t>
            </a:r>
            <a:r>
              <a:rPr lang="en-IN" dirty="0" err="1"/>
              <a:t>ListView</a:t>
            </a:r>
            <a:r>
              <a:rPr lang="en-IN" dirty="0"/>
              <a:t> by its id using </a:t>
            </a:r>
            <a:r>
              <a:rPr lang="en-IN" dirty="0" err="1"/>
              <a:t>findViewById</a:t>
            </a:r>
            <a:r>
              <a:rPr lang="en-IN" dirty="0"/>
              <a:t>(). Then, we create an example list of Item objects, create an instance of </a:t>
            </a:r>
            <a:r>
              <a:rPr lang="en-IN" dirty="0" err="1"/>
              <a:t>ItemAdapter</a:t>
            </a:r>
            <a:r>
              <a:rPr lang="en-IN" dirty="0"/>
              <a:t> with the list of items, and set it to the </a:t>
            </a:r>
            <a:r>
              <a:rPr lang="en-IN" dirty="0" err="1"/>
              <a:t>ListView</a:t>
            </a:r>
            <a:r>
              <a:rPr lang="en-IN" dirty="0"/>
              <a:t> using </a:t>
            </a:r>
            <a:r>
              <a:rPr lang="en-IN" dirty="0" err="1"/>
              <a:t>setAdapter</a:t>
            </a:r>
            <a:r>
              <a:rPr lang="en-IN" dirty="0"/>
              <a:t>(). The </a:t>
            </a:r>
            <a:r>
              <a:rPr lang="en-IN" dirty="0" err="1"/>
              <a:t>getView</a:t>
            </a:r>
            <a:r>
              <a:rPr lang="en-IN" dirty="0"/>
              <a:t>() method of the </a:t>
            </a:r>
            <a:r>
              <a:rPr lang="en-IN" dirty="0" err="1"/>
              <a:t>ItemAdapter</a:t>
            </a:r>
            <a:r>
              <a:rPr lang="en-IN" dirty="0"/>
              <a:t> will be called to inflate the list_item.xml layout and bind data to the </a:t>
            </a:r>
            <a:r>
              <a:rPr lang="en-IN" dirty="0" err="1"/>
              <a:t>ListView</a:t>
            </a:r>
            <a:r>
              <a:rPr lang="en-IN" dirty="0"/>
              <a:t> for each item in the list.</a:t>
            </a:r>
          </a:p>
          <a:p>
            <a:endParaRPr lang="en-IN" dirty="0"/>
          </a:p>
          <a:p>
            <a:endParaRPr lang="en-IN" dirty="0"/>
          </a:p>
          <a:p>
            <a:endParaRPr lang="en-IN" dirty="0"/>
          </a:p>
          <a:p>
            <a:endParaRPr lang="en-IN" dirty="0"/>
          </a:p>
          <a:p>
            <a:r>
              <a:rPr lang="en-IN" dirty="0"/>
              <a:t>REFERENCE : </a:t>
            </a:r>
            <a:r>
              <a:rPr lang="en-IN" dirty="0">
                <a:solidFill>
                  <a:srgbClr val="1306BA"/>
                </a:solidFill>
                <a:hlinkClick r:id="rId3">
                  <a:extLst>
                    <a:ext uri="{A12FA001-AC4F-418D-AE19-62706E023703}">
                      <ahyp:hlinkClr xmlns:ahyp="http://schemas.microsoft.com/office/drawing/2018/hyperlinkcolor" val="tx"/>
                    </a:ext>
                  </a:extLst>
                </a:hlinkClick>
              </a:rPr>
              <a:t>https://www.youtube.com/watch?v=cBAUePajVh4</a:t>
            </a:r>
            <a:endParaRPr lang="en-IN" dirty="0">
              <a:solidFill>
                <a:srgbClr val="1306BA"/>
              </a:solidFill>
            </a:endParaRPr>
          </a:p>
          <a:p>
            <a:endParaRPr lang="en-IN" dirty="0"/>
          </a:p>
        </p:txBody>
      </p:sp>
    </p:spTree>
    <p:extLst>
      <p:ext uri="{BB962C8B-B14F-4D97-AF65-F5344CB8AC3E}">
        <p14:creationId xmlns:p14="http://schemas.microsoft.com/office/powerpoint/2010/main" val="4199321925"/>
      </p:ext>
    </p:extLst>
  </p:cSld>
  <p:clrMapOvr>
    <a:masterClrMapping/>
  </p:clrMapOvr>
</p:sld>
</file>

<file path=ppt/theme/theme1.xml><?xml version="1.0" encoding="utf-8"?>
<a:theme xmlns:a="http://schemas.openxmlformats.org/drawingml/2006/main" name="Cover and End Slide Master">
  <a:themeElements>
    <a:clrScheme name="ALLPPT-COLOR-A44">
      <a:dk1>
        <a:sysClr val="windowText" lastClr="000000"/>
      </a:dk1>
      <a:lt1>
        <a:sysClr val="window" lastClr="FFFFFF"/>
      </a:lt1>
      <a:dk2>
        <a:srgbClr val="1F497D"/>
      </a:dk2>
      <a:lt2>
        <a:srgbClr val="EEECE1"/>
      </a:lt2>
      <a:accent1>
        <a:srgbClr val="0E7FB7"/>
      </a:accent1>
      <a:accent2>
        <a:srgbClr val="4BACC6"/>
      </a:accent2>
      <a:accent3>
        <a:srgbClr val="45C1A4"/>
      </a:accent3>
      <a:accent4>
        <a:srgbClr val="B9D533"/>
      </a:accent4>
      <a:accent5>
        <a:srgbClr val="8064A2"/>
      </a:accent5>
      <a:accent6>
        <a:srgbClr val="F79646"/>
      </a:accent6>
      <a:hlink>
        <a:srgbClr val="000000"/>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COLOR-A44">
      <a:dk1>
        <a:sysClr val="windowText" lastClr="000000"/>
      </a:dk1>
      <a:lt1>
        <a:sysClr val="window" lastClr="FFFFFF"/>
      </a:lt1>
      <a:dk2>
        <a:srgbClr val="1F497D"/>
      </a:dk2>
      <a:lt2>
        <a:srgbClr val="EEECE1"/>
      </a:lt2>
      <a:accent1>
        <a:srgbClr val="0E7FB7"/>
      </a:accent1>
      <a:accent2>
        <a:srgbClr val="4BACC6"/>
      </a:accent2>
      <a:accent3>
        <a:srgbClr val="45C1A4"/>
      </a:accent3>
      <a:accent4>
        <a:srgbClr val="B9D533"/>
      </a:accent4>
      <a:accent5>
        <a:srgbClr val="8064A2"/>
      </a:accent5>
      <a:accent6>
        <a:srgbClr val="F79646"/>
      </a:accent6>
      <a:hlink>
        <a:srgbClr val="000000"/>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COLOR-A44">
      <a:dk1>
        <a:sysClr val="windowText" lastClr="000000"/>
      </a:dk1>
      <a:lt1>
        <a:sysClr val="window" lastClr="FFFFFF"/>
      </a:lt1>
      <a:dk2>
        <a:srgbClr val="1F497D"/>
      </a:dk2>
      <a:lt2>
        <a:srgbClr val="EEECE1"/>
      </a:lt2>
      <a:accent1>
        <a:srgbClr val="0E7FB7"/>
      </a:accent1>
      <a:accent2>
        <a:srgbClr val="4BACC6"/>
      </a:accent2>
      <a:accent3>
        <a:srgbClr val="45C1A4"/>
      </a:accent3>
      <a:accent4>
        <a:srgbClr val="B9D533"/>
      </a:accent4>
      <a:accent5>
        <a:srgbClr val="8064A2"/>
      </a:accent5>
      <a:accent6>
        <a:srgbClr val="F79646"/>
      </a:accent6>
      <a:hlink>
        <a:srgbClr val="000000"/>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4119</TotalTime>
  <Words>2119</Words>
  <Application>Microsoft Office PowerPoint</Application>
  <PresentationFormat>Widescreen</PresentationFormat>
  <Paragraphs>285</Paragraphs>
  <Slides>21</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21</vt:i4>
      </vt:variant>
    </vt:vector>
  </HeadingPairs>
  <TitlesOfParts>
    <vt:vector size="28" baseType="lpstr">
      <vt:lpstr>Arial</vt:lpstr>
      <vt:lpstr>Calibri</vt:lpstr>
      <vt:lpstr>Raleway</vt:lpstr>
      <vt:lpstr>Söhne</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DHAWALESWAR RAO</cp:lastModifiedBy>
  <cp:revision>224</cp:revision>
  <dcterms:created xsi:type="dcterms:W3CDTF">2019-01-14T06:35:35Z</dcterms:created>
  <dcterms:modified xsi:type="dcterms:W3CDTF">2023-04-15T09:52:23Z</dcterms:modified>
</cp:coreProperties>
</file>