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9" r:id="rId5"/>
    <p:sldId id="268" r:id="rId6"/>
    <p:sldId id="270" r:id="rId7"/>
    <p:sldId id="272" r:id="rId8"/>
    <p:sldId id="269" r:id="rId9"/>
    <p:sldId id="271" r:id="rId10"/>
    <p:sldId id="273" r:id="rId11"/>
    <p:sldId id="274" r:id="rId12"/>
    <p:sldId id="281" r:id="rId13"/>
    <p:sldId id="275" r:id="rId14"/>
    <p:sldId id="276" r:id="rId15"/>
    <p:sldId id="277" r:id="rId16"/>
    <p:sldId id="278" r:id="rId17"/>
    <p:sldId id="279" r:id="rId18"/>
    <p:sldId id="280" r:id="rId19"/>
    <p:sldId id="282" r:id="rId20"/>
    <p:sldId id="283" r:id="rId21"/>
    <p:sldId id="284" r:id="rId22"/>
    <p:sldId id="285" r:id="rId23"/>
    <p:sldId id="286" r:id="rId24"/>
    <p:sldId id="287" r:id="rId25"/>
    <p:sldId id="290" r:id="rId26"/>
    <p:sldId id="288" r:id="rId27"/>
    <p:sldId id="289" r:id="rId28"/>
    <p:sldId id="293" r:id="rId29"/>
    <p:sldId id="294" r:id="rId30"/>
    <p:sldId id="295" r:id="rId31"/>
    <p:sldId id="296" r:id="rId32"/>
    <p:sldId id="297" r:id="rId33"/>
    <p:sldId id="298" r:id="rId34"/>
    <p:sldId id="299" r:id="rId35"/>
    <p:sldId id="304" r:id="rId36"/>
    <p:sldId id="300" r:id="rId37"/>
    <p:sldId id="301" r:id="rId38"/>
    <p:sldId id="302" r:id="rId39"/>
    <p:sldId id="306" r:id="rId40"/>
    <p:sldId id="310" r:id="rId41"/>
    <p:sldId id="308" r:id="rId42"/>
    <p:sldId id="307" r:id="rId43"/>
    <p:sldId id="309" r:id="rId44"/>
    <p:sldId id="311" r:id="rId45"/>
    <p:sldId id="318" r:id="rId46"/>
    <p:sldId id="312" r:id="rId47"/>
    <p:sldId id="313" r:id="rId48"/>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110" d="100"/>
          <a:sy n="110" d="100"/>
        </p:scale>
        <p:origin x="17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C188828-A89F-4079-8ACF-3A5007459693}" type="slidenum">
              <a:rPr lang="en-US"/>
              <a:pPr/>
              <a:t>‹#›</a:t>
            </a:fld>
            <a:endParaRPr lang="th-TH"/>
          </a:p>
        </p:txBody>
      </p:sp>
    </p:spTree>
    <p:extLst>
      <p:ext uri="{BB962C8B-B14F-4D97-AF65-F5344CB8AC3E}">
        <p14:creationId xmlns:p14="http://schemas.microsoft.com/office/powerpoint/2010/main" val="277043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3BFC95D4-A175-4335-82CC-BACE853C6B5A}" type="slidenum">
              <a:rPr lang="en-US"/>
              <a:pPr/>
              <a:t>‹#›</a:t>
            </a:fld>
            <a:endParaRPr lang="th-TH"/>
          </a:p>
        </p:txBody>
      </p:sp>
    </p:spTree>
    <p:extLst>
      <p:ext uri="{BB962C8B-B14F-4D97-AF65-F5344CB8AC3E}">
        <p14:creationId xmlns:p14="http://schemas.microsoft.com/office/powerpoint/2010/main" val="19803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15E6D18-1226-4089-B6D9-5007BA4F5F07}" type="slidenum">
              <a:rPr lang="en-US"/>
              <a:pPr/>
              <a:t>‹#›</a:t>
            </a:fld>
            <a:endParaRPr lang="th-TH"/>
          </a:p>
        </p:txBody>
      </p:sp>
    </p:spTree>
    <p:extLst>
      <p:ext uri="{BB962C8B-B14F-4D97-AF65-F5344CB8AC3E}">
        <p14:creationId xmlns:p14="http://schemas.microsoft.com/office/powerpoint/2010/main" val="30470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DD9DDDA5-AEC6-4411-9D8D-8BA002416D0D}" type="slidenum">
              <a:rPr lang="en-US"/>
              <a:pPr/>
              <a:t>‹#›</a:t>
            </a:fld>
            <a:endParaRPr lang="th-TH"/>
          </a:p>
        </p:txBody>
      </p:sp>
    </p:spTree>
    <p:extLst>
      <p:ext uri="{BB962C8B-B14F-4D97-AF65-F5344CB8AC3E}">
        <p14:creationId xmlns:p14="http://schemas.microsoft.com/office/powerpoint/2010/main" val="8420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7F45D446-442D-4C6B-9A72-7A4813FE85E5}" type="slidenum">
              <a:rPr lang="en-US"/>
              <a:pPr/>
              <a:t>‹#›</a:t>
            </a:fld>
            <a:endParaRPr lang="th-TH"/>
          </a:p>
        </p:txBody>
      </p:sp>
    </p:spTree>
    <p:extLst>
      <p:ext uri="{BB962C8B-B14F-4D97-AF65-F5344CB8AC3E}">
        <p14:creationId xmlns:p14="http://schemas.microsoft.com/office/powerpoint/2010/main" val="362297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F9FEFB28-E961-40FA-AA87-C569E596812F}" type="slidenum">
              <a:rPr lang="en-US"/>
              <a:pPr/>
              <a:t>‹#›</a:t>
            </a:fld>
            <a:endParaRPr lang="th-TH"/>
          </a:p>
        </p:txBody>
      </p:sp>
    </p:spTree>
    <p:extLst>
      <p:ext uri="{BB962C8B-B14F-4D97-AF65-F5344CB8AC3E}">
        <p14:creationId xmlns:p14="http://schemas.microsoft.com/office/powerpoint/2010/main" val="51464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E4D6EB4A-B707-4225-ABE6-15E93B8B062F}" type="slidenum">
              <a:rPr lang="en-US"/>
              <a:pPr/>
              <a:t>‹#›</a:t>
            </a:fld>
            <a:endParaRPr lang="th-TH"/>
          </a:p>
        </p:txBody>
      </p:sp>
    </p:spTree>
    <p:extLst>
      <p:ext uri="{BB962C8B-B14F-4D97-AF65-F5344CB8AC3E}">
        <p14:creationId xmlns:p14="http://schemas.microsoft.com/office/powerpoint/2010/main" val="247032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DF4515B2-6EF5-4B5A-885E-7C4EEB2C62AD}" type="slidenum">
              <a:rPr lang="en-US"/>
              <a:pPr/>
              <a:t>‹#›</a:t>
            </a:fld>
            <a:endParaRPr lang="th-TH"/>
          </a:p>
        </p:txBody>
      </p:sp>
    </p:spTree>
    <p:extLst>
      <p:ext uri="{BB962C8B-B14F-4D97-AF65-F5344CB8AC3E}">
        <p14:creationId xmlns:p14="http://schemas.microsoft.com/office/powerpoint/2010/main" val="338300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98675C35-41E1-4E36-8E1F-83BF5B641E36}" type="slidenum">
              <a:rPr lang="en-US"/>
              <a:pPr/>
              <a:t>‹#›</a:t>
            </a:fld>
            <a:endParaRPr lang="th-TH"/>
          </a:p>
        </p:txBody>
      </p:sp>
    </p:spTree>
    <p:extLst>
      <p:ext uri="{BB962C8B-B14F-4D97-AF65-F5344CB8AC3E}">
        <p14:creationId xmlns:p14="http://schemas.microsoft.com/office/powerpoint/2010/main" val="224124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5575F9F3-C978-4E0A-84B5-F65C20C107FA}" type="slidenum">
              <a:rPr lang="en-US"/>
              <a:pPr/>
              <a:t>‹#›</a:t>
            </a:fld>
            <a:endParaRPr lang="th-TH"/>
          </a:p>
        </p:txBody>
      </p:sp>
    </p:spTree>
    <p:extLst>
      <p:ext uri="{BB962C8B-B14F-4D97-AF65-F5344CB8AC3E}">
        <p14:creationId xmlns:p14="http://schemas.microsoft.com/office/powerpoint/2010/main" val="169025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A3129D2-16CD-48FE-A3C9-71D1954A23A3}" type="slidenum">
              <a:rPr lang="en-US"/>
              <a:pPr/>
              <a:t>‹#›</a:t>
            </a:fld>
            <a:endParaRPr lang="th-TH"/>
          </a:p>
        </p:txBody>
      </p:sp>
    </p:spTree>
    <p:extLst>
      <p:ext uri="{BB962C8B-B14F-4D97-AF65-F5344CB8AC3E}">
        <p14:creationId xmlns:p14="http://schemas.microsoft.com/office/powerpoint/2010/main" val="373554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smtClean="0"/>
              <a:t>คลิกเพื่อแก้ไขลักษณะต้นแบบชื่อเรื่อง</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4FAA6B65-3CD0-4EE5-9B56-81C59A34B226}"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ngsana New" pitchFamily="18" charset="-34"/>
        </a:defRPr>
      </a:lvl2pPr>
      <a:lvl3pPr algn="ctr" rtl="0" fontAlgn="base">
        <a:spcBef>
          <a:spcPct val="0"/>
        </a:spcBef>
        <a:spcAft>
          <a:spcPct val="0"/>
        </a:spcAft>
        <a:defRPr sz="4400">
          <a:solidFill>
            <a:schemeClr val="tx2"/>
          </a:solidFill>
          <a:latin typeface="Arial" panose="020B0604020202020204" pitchFamily="34" charset="0"/>
          <a:cs typeface="Angsana New" pitchFamily="18" charset="-34"/>
        </a:defRPr>
      </a:lvl3pPr>
      <a:lvl4pPr algn="ctr" rtl="0" fontAlgn="base">
        <a:spcBef>
          <a:spcPct val="0"/>
        </a:spcBef>
        <a:spcAft>
          <a:spcPct val="0"/>
        </a:spcAft>
        <a:defRPr sz="4400">
          <a:solidFill>
            <a:schemeClr val="tx2"/>
          </a:solidFill>
          <a:latin typeface="Arial" panose="020B0604020202020204" pitchFamily="34" charset="0"/>
          <a:cs typeface="Angsana New" pitchFamily="18" charset="-34"/>
        </a:defRPr>
      </a:lvl4pPr>
      <a:lvl5pPr algn="ctr" rtl="0" fontAlgn="base">
        <a:spcBef>
          <a:spcPct val="0"/>
        </a:spcBef>
        <a:spcAft>
          <a:spcPct val="0"/>
        </a:spcAft>
        <a:defRPr sz="4400">
          <a:solidFill>
            <a:schemeClr val="tx2"/>
          </a:solidFill>
          <a:latin typeface="Arial" panose="020B0604020202020204" pitchFamily="34" charset="0"/>
          <a:cs typeface="Angsana New" pitchFamily="18" charset="-34"/>
        </a:defRPr>
      </a:lvl5pPr>
      <a:lvl6pPr marL="457200" algn="ctr" rtl="0"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rtl="0"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rtl="0"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rtl="0" fontAlgn="base">
        <a:spcBef>
          <a:spcPct val="0"/>
        </a:spcBef>
        <a:spcAft>
          <a:spcPct val="0"/>
        </a:spcAft>
        <a:defRPr sz="4400">
          <a:solidFill>
            <a:schemeClr val="tx2"/>
          </a:solidFill>
          <a:latin typeface="Arial" panose="020B0604020202020204" pitchFamily="34" charset="0"/>
          <a:cs typeface="Angsana New"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15.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9.bin"/><Relationship Id="rId10" Type="http://schemas.openxmlformats.org/officeDocument/2006/relationships/oleObject" Target="../embeddings/oleObject6.bin"/><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1.bin"/><Relationship Id="rId5" Type="http://schemas.openxmlformats.org/officeDocument/2006/relationships/image" Target="../media/image13.png"/><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8BCAAF-3DF5-4C27-8377-A3069477272F}"/>
              </a:ext>
            </a:extLst>
          </p:cNvPr>
          <p:cNvSpPr>
            <a:spLocks noGrp="1"/>
          </p:cNvSpPr>
          <p:nvPr>
            <p:ph type="ctrTitle"/>
          </p:nvPr>
        </p:nvSpPr>
        <p:spPr>
          <a:xfrm>
            <a:off x="4625886" y="2195219"/>
            <a:ext cx="4451332" cy="2166836"/>
          </a:xfrm>
        </p:spPr>
        <p:txBody>
          <a:bodyPr anchor="b">
            <a:normAutofit/>
          </a:bodyPr>
          <a:lstStyle/>
          <a:p>
            <a:r>
              <a:rPr lang="en-US" sz="2700" b="1" dirty="0">
                <a:solidFill>
                  <a:schemeClr val="bg1"/>
                </a:solidFill>
              </a:rPr>
              <a:t>Industrial </a:t>
            </a:r>
            <a:r>
              <a:rPr lang="en-US" sz="2700" b="1" dirty="0" smtClean="0">
                <a:solidFill>
                  <a:schemeClr val="bg1"/>
                </a:solidFill>
              </a:rPr>
              <a:t>Automation</a:t>
            </a:r>
            <a:r>
              <a:rPr lang="en-IN" b="1">
                <a:solidFill>
                  <a:schemeClr val="bg1"/>
                </a:solidFill>
              </a:rPr>
              <a:t/>
            </a:r>
            <a:br>
              <a:rPr lang="en-IN" b="1">
                <a:solidFill>
                  <a:schemeClr val="bg1"/>
                </a:solidFill>
              </a:rPr>
            </a:br>
            <a:r>
              <a:rPr lang="en-IN" b="1" smtClean="0">
                <a:solidFill>
                  <a:schemeClr val="bg1"/>
                </a:solidFill>
              </a:rPr>
              <a:t>OPC</a:t>
            </a:r>
            <a:endParaRPr lang="en-IN" b="1" dirty="0">
              <a:solidFill>
                <a:schemeClr val="bg1"/>
              </a:solidFill>
            </a:endParaRPr>
          </a:p>
        </p:txBody>
      </p:sp>
      <p:sp>
        <p:nvSpPr>
          <p:cNvPr id="12"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85725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4518116"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5" name="Picture 4" descr="A close up of a sign&#10;&#10;Description automatically generated">
            <a:extLst>
              <a:ext uri="{FF2B5EF4-FFF2-40B4-BE49-F238E27FC236}">
                <a16:creationId xmlns:a16="http://schemas.microsoft.com/office/drawing/2014/main" xmlns="" id="{91418EE2-015D-4ED1-BAFB-8B8AFAF00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53" y="1224153"/>
            <a:ext cx="2419248" cy="3383566"/>
          </a:xfrm>
          <a:prstGeom prst="rect">
            <a:avLst/>
          </a:prstGeom>
        </p:spPr>
      </p:pic>
    </p:spTree>
    <p:extLst>
      <p:ext uri="{BB962C8B-B14F-4D97-AF65-F5344CB8AC3E}">
        <p14:creationId xmlns:p14="http://schemas.microsoft.com/office/powerpoint/2010/main" val="3014267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7652" name="Rectangle 4"/>
          <p:cNvSpPr>
            <a:spLocks noChangeArrowheads="1"/>
          </p:cNvSpPr>
          <p:nvPr/>
        </p:nvSpPr>
        <p:spPr bwMode="auto">
          <a:xfrm>
            <a:off x="0" y="152400"/>
            <a:ext cx="91440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Specification 1: </a:t>
            </a:r>
            <a:r>
              <a:rPr lang="en-GB" sz="2800">
                <a:solidFill>
                  <a:srgbClr val="0000FF"/>
                </a:solidFill>
              </a:rPr>
              <a:t>OPC DA for Data Access</a:t>
            </a:r>
          </a:p>
        </p:txBody>
      </p:sp>
      <p:grpSp>
        <p:nvGrpSpPr>
          <p:cNvPr id="27653" name="Group 5"/>
          <p:cNvGrpSpPr>
            <a:grpSpLocks/>
          </p:cNvGrpSpPr>
          <p:nvPr/>
        </p:nvGrpSpPr>
        <p:grpSpPr bwMode="auto">
          <a:xfrm>
            <a:off x="2216150" y="2562225"/>
            <a:ext cx="5365750" cy="3962400"/>
            <a:chOff x="116" y="786"/>
            <a:chExt cx="2920" cy="2096"/>
          </a:xfrm>
        </p:grpSpPr>
        <p:pic>
          <p:nvPicPr>
            <p:cNvPr id="27654" name="Picture 6" descr="Reactor Graphic From Tom Maczuz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 y="1091"/>
              <a:ext cx="1443" cy="899"/>
            </a:xfrm>
            <a:prstGeom prst="rect">
              <a:avLst/>
            </a:prstGeom>
            <a:gradFill rotWithShape="0">
              <a:gsLst>
                <a:gs pos="0">
                  <a:srgbClr val="3399FF">
                    <a:gamma/>
                    <a:shade val="26275"/>
                    <a:invGamma/>
                  </a:srgbClr>
                </a:gs>
                <a:gs pos="50000">
                  <a:srgbClr val="3399FF"/>
                </a:gs>
                <a:gs pos="100000">
                  <a:srgbClr val="3399FF">
                    <a:gamma/>
                    <a:shade val="26275"/>
                    <a:invGamma/>
                  </a:srgbClr>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 y="938"/>
              <a:ext cx="2920" cy="151"/>
            </a:xfrm>
            <a:prstGeom prst="rect">
              <a:avLst/>
            </a:prstGeom>
            <a:gradFill rotWithShape="0">
              <a:gsLst>
                <a:gs pos="0">
                  <a:srgbClr val="3399FF">
                    <a:gamma/>
                    <a:shade val="26275"/>
                    <a:invGamma/>
                  </a:srgbClr>
                </a:gs>
                <a:gs pos="50000">
                  <a:srgbClr val="3399FF"/>
                </a:gs>
                <a:gs pos="100000">
                  <a:srgbClr val="3399FF">
                    <a:gamma/>
                    <a:shade val="26275"/>
                    <a:invGamma/>
                  </a:srgbClr>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27656" name="Line 8"/>
            <p:cNvSpPr>
              <a:spLocks noChangeShapeType="1"/>
            </p:cNvSpPr>
            <p:nvPr/>
          </p:nvSpPr>
          <p:spPr bwMode="auto">
            <a:xfrm>
              <a:off x="116" y="2876"/>
              <a:ext cx="718"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endParaRPr lang="en-IN"/>
            </a:p>
          </p:txBody>
        </p:sp>
        <p:pic>
          <p:nvPicPr>
            <p:cNvPr id="27657" name="Picture 9" descr="Group Event Bar From Stef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 y="786"/>
              <a:ext cx="2920" cy="155"/>
            </a:xfrm>
            <a:prstGeom prst="rect">
              <a:avLst/>
            </a:prstGeom>
            <a:gradFill rotWithShape="0">
              <a:gsLst>
                <a:gs pos="0">
                  <a:srgbClr val="3399FF">
                    <a:gamma/>
                    <a:shade val="26275"/>
                    <a:invGamma/>
                  </a:srgbClr>
                </a:gs>
                <a:gs pos="50000">
                  <a:srgbClr val="3399FF"/>
                </a:gs>
                <a:gs pos="100000">
                  <a:srgbClr val="3399FF">
                    <a:gamma/>
                    <a:shade val="26275"/>
                    <a:invGamma/>
                  </a:srgbClr>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27658" name="Line 10"/>
            <p:cNvSpPr>
              <a:spLocks noChangeShapeType="1"/>
            </p:cNvSpPr>
            <p:nvPr/>
          </p:nvSpPr>
          <p:spPr bwMode="auto">
            <a:xfrm>
              <a:off x="820" y="2876"/>
              <a:ext cx="2185" cy="6"/>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endParaRPr lang="en-IN"/>
            </a:p>
          </p:txBody>
        </p:sp>
        <p:sp>
          <p:nvSpPr>
            <p:cNvPr id="27659" name="Rectangle 11"/>
            <p:cNvSpPr>
              <a:spLocks noChangeArrowheads="1"/>
            </p:cNvSpPr>
            <p:nvPr/>
          </p:nvSpPr>
          <p:spPr bwMode="auto">
            <a:xfrm>
              <a:off x="116" y="786"/>
              <a:ext cx="2920" cy="20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IN"/>
            </a:p>
          </p:txBody>
        </p:sp>
        <p:pic>
          <p:nvPicPr>
            <p:cNvPr id="27660" name="Picture 12" descr="UnitOverviewDetai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0" y="1968"/>
              <a:ext cx="1448" cy="904"/>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BatchOverviewSchedulerRecipeCrop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3" y="1094"/>
              <a:ext cx="1444" cy="880"/>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RecipePhaseLevelRea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 y="1975"/>
              <a:ext cx="1423" cy="902"/>
            </a:xfrm>
            <a:prstGeom prst="rect">
              <a:avLst/>
            </a:prstGeom>
            <a:noFill/>
            <a:extLst>
              <a:ext uri="{909E8E84-426E-40DD-AFC4-6F175D3DCCD1}">
                <a14:hiddenFill xmlns:a14="http://schemas.microsoft.com/office/drawing/2010/main">
                  <a:solidFill>
                    <a:srgbClr val="FFFFFF"/>
                  </a:solidFill>
                </a14:hiddenFill>
              </a:ext>
            </a:extLst>
          </p:spPr>
        </p:pic>
      </p:grpSp>
      <p:sp>
        <p:nvSpPr>
          <p:cNvPr id="27663" name="Rectangle 15"/>
          <p:cNvSpPr>
            <a:spLocks noChangeArrowheads="1"/>
          </p:cNvSpPr>
          <p:nvPr/>
        </p:nvSpPr>
        <p:spPr bwMode="auto">
          <a:xfrm>
            <a:off x="107950" y="862013"/>
            <a:ext cx="9180513"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a:latin typeface="Helvetica" panose="020B0604020202020204" pitchFamily="34" charset="0"/>
                <a:cs typeface="Angsana New" pitchFamily="18" charset="-34"/>
              </a:rPr>
              <a:t>Process variables describe the plant's </a:t>
            </a:r>
            <a:r>
              <a:rPr lang="en-US" u="sng">
                <a:latin typeface="Helvetica" panose="020B0604020202020204" pitchFamily="34" charset="0"/>
                <a:cs typeface="Angsana New" pitchFamily="18" charset="-34"/>
              </a:rPr>
              <a:t>state</a:t>
            </a:r>
            <a:r>
              <a:rPr lang="en-US">
                <a:latin typeface="Helvetica" panose="020B0604020202020204" pitchFamily="34" charset="0"/>
                <a:cs typeface="Angsana New" pitchFamily="18" charset="-34"/>
              </a:rPr>
              <a:t>, they are generated by the sensors or calculated in the programmable logic controllers (PLCs).</a:t>
            </a:r>
          </a:p>
          <a:p>
            <a:pPr eaLnBrk="0" hangingPunct="0">
              <a:spcBef>
                <a:spcPct val="30000"/>
              </a:spcBef>
            </a:pPr>
            <a:r>
              <a:rPr lang="en-US">
                <a:latin typeface="Helvetica" panose="020B0604020202020204" pitchFamily="34" charset="0"/>
                <a:cs typeface="Angsana New" pitchFamily="18" charset="-34"/>
              </a:rPr>
              <a:t>Process variables can be sent upon a change, on demand or when a given time elapsed.</a:t>
            </a:r>
          </a:p>
          <a:p>
            <a:pPr eaLnBrk="0" hangingPunct="0">
              <a:spcBef>
                <a:spcPct val="30000"/>
              </a:spcBef>
            </a:pPr>
            <a:r>
              <a:rPr lang="en-US">
                <a:cs typeface="Angsana New" pitchFamily="18" charset="-34"/>
              </a:rPr>
              <a:t>The OPC DA (Data Access) specification addresses collecting Process Variables.</a:t>
            </a:r>
            <a:br>
              <a:rPr lang="en-US">
                <a:cs typeface="Angsana New" pitchFamily="18" charset="-34"/>
              </a:rPr>
            </a:br>
            <a:r>
              <a:rPr lang="en-US">
                <a:cs typeface="Angsana New" pitchFamily="18" charset="-34"/>
              </a:rPr>
              <a:t>The main clients of OPC DA are visualization and (soft-) control. </a:t>
            </a:r>
            <a:r>
              <a:rPr lang="en-US">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8676" name="Rectangle 4"/>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Specification 2: </a:t>
            </a:r>
            <a:r>
              <a:rPr lang="en-GB" sz="2800">
                <a:solidFill>
                  <a:srgbClr val="0000FF"/>
                </a:solidFill>
              </a:rPr>
              <a:t>OPC AE for Alarms and Events</a:t>
            </a: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2633663"/>
            <a:ext cx="50292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6"/>
          <p:cNvSpPr txBox="1">
            <a:spLocks noChangeArrowheads="1"/>
          </p:cNvSpPr>
          <p:nvPr/>
        </p:nvSpPr>
        <p:spPr bwMode="auto">
          <a:xfrm>
            <a:off x="344488" y="2871788"/>
            <a:ext cx="35814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600">
                <a:latin typeface="Helvetica" panose="020B0604020202020204" pitchFamily="34" charset="0"/>
                <a:cs typeface="Angsana New" pitchFamily="18" charset="-34"/>
              </a:rPr>
              <a:t>determine the exact time of change (time stamping)</a:t>
            </a:r>
          </a:p>
          <a:p>
            <a:pPr eaLnBrk="0" hangingPunct="0"/>
            <a:endParaRPr lang="en-GB" sz="1600">
              <a:latin typeface="Helvetica" panose="020B0604020202020204" pitchFamily="34" charset="0"/>
              <a:cs typeface="Angsana New" pitchFamily="18" charset="-34"/>
            </a:endParaRPr>
          </a:p>
          <a:p>
            <a:pPr eaLnBrk="0" hangingPunct="0"/>
            <a:r>
              <a:rPr lang="en-GB" sz="1600">
                <a:latin typeface="Helvetica" panose="020B0604020202020204" pitchFamily="34" charset="0"/>
                <a:cs typeface="Angsana New" pitchFamily="18" charset="-34"/>
              </a:rPr>
              <a:t>categorize by priorities</a:t>
            </a:r>
          </a:p>
          <a:p>
            <a:pPr eaLnBrk="0" hangingPunct="0"/>
            <a:endParaRPr lang="en-GB" sz="1600">
              <a:latin typeface="Helvetica" panose="020B0604020202020204" pitchFamily="34" charset="0"/>
              <a:cs typeface="Angsana New" pitchFamily="18" charset="-34"/>
            </a:endParaRPr>
          </a:p>
          <a:p>
            <a:pPr eaLnBrk="0" hangingPunct="0"/>
            <a:r>
              <a:rPr lang="en-GB" sz="1600">
                <a:latin typeface="Helvetica" panose="020B0604020202020204" pitchFamily="34" charset="0"/>
                <a:cs typeface="Angsana New" pitchFamily="18" charset="-34"/>
              </a:rPr>
              <a:t>log for further use</a:t>
            </a:r>
          </a:p>
          <a:p>
            <a:pPr eaLnBrk="0" hangingPunct="0"/>
            <a:endParaRPr lang="en-GB" sz="1600">
              <a:latin typeface="Helvetica" panose="020B0604020202020204" pitchFamily="34" charset="0"/>
              <a:cs typeface="Angsana New" pitchFamily="18" charset="-34"/>
            </a:endParaRPr>
          </a:p>
          <a:p>
            <a:pPr eaLnBrk="0" hangingPunct="0"/>
            <a:r>
              <a:rPr lang="en-GB" sz="1600">
                <a:latin typeface="Helvetica" panose="020B0604020202020204" pitchFamily="34" charset="0"/>
                <a:cs typeface="Angsana New" pitchFamily="18" charset="-34"/>
              </a:rPr>
              <a:t>acknowledge alarms</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(events are not acknowledged)</a:t>
            </a:r>
          </a:p>
          <a:p>
            <a:pPr eaLnBrk="0" hangingPunct="0"/>
            <a:endParaRPr lang="en-GB" sz="1600">
              <a:latin typeface="Helvetica" panose="020B0604020202020204" pitchFamily="34" charset="0"/>
              <a:cs typeface="Angsana New" pitchFamily="18" charset="-34"/>
            </a:endParaRPr>
          </a:p>
          <a:p>
            <a:pPr eaLnBrk="0" hangingPunct="0"/>
            <a:r>
              <a:rPr lang="en-GB" sz="1600">
                <a:latin typeface="Helvetica" panose="020B0604020202020204" pitchFamily="34" charset="0"/>
                <a:cs typeface="Angsana New" pitchFamily="18" charset="-34"/>
              </a:rPr>
              <a:t>link to clear text explanation</a:t>
            </a:r>
          </a:p>
        </p:txBody>
      </p:sp>
      <p:sp>
        <p:nvSpPr>
          <p:cNvPr id="28679" name="Text Box 7"/>
          <p:cNvSpPr txBox="1">
            <a:spLocks noChangeArrowheads="1"/>
          </p:cNvSpPr>
          <p:nvPr/>
        </p:nvSpPr>
        <p:spPr bwMode="auto">
          <a:xfrm>
            <a:off x="-36513" y="935038"/>
            <a:ext cx="934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Events are </a:t>
            </a:r>
            <a:r>
              <a:rPr lang="en-GB" u="sng">
                <a:latin typeface="Helvetica" panose="020B0604020202020204" pitchFamily="34" charset="0"/>
                <a:cs typeface="Angsana New" pitchFamily="18" charset="-34"/>
              </a:rPr>
              <a:t>changes</a:t>
            </a:r>
            <a:r>
              <a:rPr lang="en-GB">
                <a:latin typeface="Helvetica" panose="020B0604020202020204" pitchFamily="34" charset="0"/>
                <a:cs typeface="Angsana New" pitchFamily="18" charset="-34"/>
              </a:rPr>
              <a:t> in the process that need to be logged, such as "production start"</a:t>
            </a:r>
          </a:p>
          <a:p>
            <a:pPr eaLnBrk="0" hangingPunct="0"/>
            <a:r>
              <a:rPr lang="en-GB">
                <a:latin typeface="Helvetica" panose="020B0604020202020204" pitchFamily="34" charset="0"/>
                <a:cs typeface="Angsana New" pitchFamily="18" charset="-34"/>
              </a:rPr>
              <a:t>Alarms are abnormal </a:t>
            </a:r>
            <a:r>
              <a:rPr lang="en-GB" u="sng">
                <a:latin typeface="Helvetica" panose="020B0604020202020204" pitchFamily="34" charset="0"/>
                <a:cs typeface="Angsana New" pitchFamily="18" charset="-34"/>
              </a:rPr>
              <a:t>states</a:t>
            </a:r>
            <a:r>
              <a:rPr lang="en-GB">
                <a:latin typeface="Helvetica" panose="020B0604020202020204" pitchFamily="34" charset="0"/>
                <a:cs typeface="Angsana New" pitchFamily="18" charset="-34"/>
              </a:rPr>
              <a:t> in the process that require attention, such as "low oil pressure"</a:t>
            </a:r>
          </a:p>
        </p:txBody>
      </p:sp>
      <p:sp>
        <p:nvSpPr>
          <p:cNvPr id="28680" name="Line 8"/>
          <p:cNvSpPr>
            <a:spLocks noChangeShapeType="1"/>
          </p:cNvSpPr>
          <p:nvPr/>
        </p:nvSpPr>
        <p:spPr bwMode="auto">
          <a:xfrm flipH="1" flipV="1">
            <a:off x="2782888" y="3252788"/>
            <a:ext cx="838200" cy="738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681" name="Rectangle 9"/>
          <p:cNvSpPr>
            <a:spLocks noChangeArrowheads="1"/>
          </p:cNvSpPr>
          <p:nvPr/>
        </p:nvSpPr>
        <p:spPr bwMode="auto">
          <a:xfrm>
            <a:off x="-36513" y="1652588"/>
            <a:ext cx="9372601"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spcBef>
                <a:spcPct val="50000"/>
              </a:spcBef>
            </a:pPr>
            <a:r>
              <a:rPr lang="en-GB">
                <a:latin typeface="Helvetica" panose="020B0604020202020204" pitchFamily="34" charset="0"/>
                <a:cs typeface="Angsana New" pitchFamily="18" charset="-34"/>
              </a:rPr>
              <a:t>OPC AE (Alarms and Events) specifies how alarms and events are subscribed, under which conditions they are filtered and sent with their associated messages.</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The main clients of OPC AE are the Alarms and Event loggers.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9700" name="Rectangle 4"/>
          <p:cNvSpPr>
            <a:spLocks noChangeArrowheads="1"/>
          </p:cNvSpPr>
          <p:nvPr/>
        </p:nvSpPr>
        <p:spPr bwMode="auto">
          <a:xfrm>
            <a:off x="34925" y="188913"/>
            <a:ext cx="91090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Specification 3: </a:t>
            </a:r>
            <a:r>
              <a:rPr lang="en-GB" sz="2800">
                <a:solidFill>
                  <a:srgbClr val="0000FF"/>
                </a:solidFill>
              </a:rPr>
              <a:t>HDA for Historical Data Access</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2420938"/>
            <a:ext cx="74390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34925" y="869950"/>
            <a:ext cx="910907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spcBef>
                <a:spcPct val="20000"/>
              </a:spcBef>
            </a:pPr>
            <a:r>
              <a:rPr lang="en-GB">
                <a:latin typeface="Helvetica" panose="020B0604020202020204" pitchFamily="34" charset="0"/>
                <a:cs typeface="Angsana New" pitchFamily="18" charset="-34"/>
              </a:rPr>
              <a:t>Historical Data are process states and events such as: process variables, operator actions, recorded alarms,... that are stored as logs in a long-term storage for later analysis. </a:t>
            </a:r>
          </a:p>
          <a:p>
            <a:pPr eaLnBrk="0" hangingPunct="0">
              <a:spcBef>
                <a:spcPct val="20000"/>
              </a:spcBef>
            </a:pPr>
            <a:r>
              <a:rPr lang="en-GB">
                <a:latin typeface="Helvetica" panose="020B0604020202020204" pitchFamily="34" charset="0"/>
                <a:cs typeface="Angsana New" pitchFamily="18" charset="-34"/>
              </a:rPr>
              <a:t>OPC HDA (Historical Data Access) specifies how historical data are retrieved from the logs in the long-term storage, filtered and aggregated  (e.g. compute averages, peaks).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0724" name="Rectangle 4"/>
          <p:cNvSpPr>
            <a:spLocks noChangeArrowheads="1"/>
          </p:cNvSpPr>
          <p:nvPr/>
        </p:nvSpPr>
        <p:spPr bwMode="auto">
          <a:xfrm>
            <a:off x="0" y="152400"/>
            <a:ext cx="91440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Specification 4:</a:t>
            </a:r>
            <a:r>
              <a:rPr lang="en-GB">
                <a:solidFill>
                  <a:srgbClr val="0000FF"/>
                </a:solidFill>
              </a:rPr>
              <a:t> </a:t>
            </a:r>
            <a:r>
              <a:rPr lang="en-GB" sz="2800">
                <a:solidFill>
                  <a:srgbClr val="0000FF"/>
                </a:solidFill>
              </a:rPr>
              <a:t>OPC Batch</a:t>
            </a:r>
          </a:p>
        </p:txBody>
      </p:sp>
      <p:sp>
        <p:nvSpPr>
          <p:cNvPr id="30725" name="Text Box 5"/>
          <p:cNvSpPr txBox="1">
            <a:spLocks noChangeArrowheads="1"/>
          </p:cNvSpPr>
          <p:nvPr/>
        </p:nvSpPr>
        <p:spPr bwMode="auto">
          <a:xfrm>
            <a:off x="381000" y="990600"/>
            <a:ext cx="647065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0" hangingPunct="0"/>
            <a:r>
              <a:rPr lang="en-US">
                <a:cs typeface="Times New Roman" panose="02020603050405020304" pitchFamily="18" charset="0"/>
              </a:rPr>
              <a:t> based on: </a:t>
            </a:r>
          </a:p>
          <a:p>
            <a:pPr eaLnBrk="0" hangingPunct="0"/>
            <a:r>
              <a:rPr lang="en-US">
                <a:cs typeface="Times New Roman" panose="02020603050405020304" pitchFamily="18" charset="0"/>
              </a:rPr>
              <a:t>IEC 61512-1 Batch Control – Part 1: Models and Terminology</a:t>
            </a:r>
            <a:r>
              <a:rPr lang="en-GB">
                <a:cs typeface="Times New Roman" panose="02020603050405020304" pitchFamily="18" charset="0"/>
              </a:rPr>
              <a:t> </a:t>
            </a:r>
          </a:p>
          <a:p>
            <a:pPr eaLnBrk="0" hangingPunct="0"/>
            <a:r>
              <a:rPr lang="en-US">
                <a:cs typeface="Times New Roman" panose="02020603050405020304" pitchFamily="18" charset="0"/>
              </a:rPr>
              <a:t> (ANSI/ISA S88.01 1995)</a:t>
            </a:r>
            <a:r>
              <a:rPr lang="en-GB">
                <a:cs typeface="Times New Roman" panose="02020603050405020304" pitchFamily="18" charset="0"/>
              </a:rPr>
              <a:t> </a:t>
            </a:r>
            <a:endParaRPr lang="en-US">
              <a:cs typeface="Times New Roman" panose="02020603050405020304" pitchFamily="18" charset="0"/>
            </a:endParaRPr>
          </a:p>
          <a:p>
            <a:pPr eaLnBrk="0" hangingPunct="0"/>
            <a:r>
              <a:rPr lang="en-US">
                <a:cs typeface="Times New Roman" panose="02020603050405020304" pitchFamily="18" charset="0"/>
              </a:rPr>
              <a:t>ISA-dS88.02-2000 draft 17 of May 2000</a:t>
            </a:r>
            <a:r>
              <a:rPr lang="en-GB">
                <a:cs typeface="Times New Roman" panose="02020603050405020304" pitchFamily="18" charset="0"/>
              </a:rPr>
              <a:t> </a:t>
            </a:r>
          </a:p>
          <a:p>
            <a:pPr eaLnBrk="0" hangingPunct="0"/>
            <a:endParaRPr lang="en-US">
              <a:cs typeface="Times New Roman" panose="02020603050405020304" pitchFamily="18" charset="0"/>
            </a:endParaRPr>
          </a:p>
          <a:p>
            <a:pPr eaLnBrk="0" hangingPunct="0"/>
            <a:endParaRPr lang="en-US">
              <a:cs typeface="Times New Roman" panose="02020603050405020304" pitchFamily="18" charset="0"/>
            </a:endParaRPr>
          </a:p>
          <a:p>
            <a:pPr eaLnBrk="0" hangingPunct="0"/>
            <a:r>
              <a:rPr lang="en-US">
                <a:cs typeface="Times New Roman" panose="02020603050405020304" pitchFamily="18" charset="0"/>
              </a:rPr>
              <a:t>allows to access:</a:t>
            </a:r>
          </a:p>
          <a:p>
            <a:pPr eaLnBrk="0" hangingPunct="0"/>
            <a:endParaRPr lang="en-US">
              <a:cs typeface="Times New Roman" panose="02020603050405020304" pitchFamily="18" charset="0"/>
            </a:endParaRPr>
          </a:p>
          <a:p>
            <a:pPr eaLnBrk="0" hangingPunct="0">
              <a:buFontTx/>
              <a:buChar char="•"/>
            </a:pPr>
            <a:r>
              <a:rPr lang="en-US">
                <a:cs typeface="Times New Roman" panose="02020603050405020304" pitchFamily="18" charset="0"/>
              </a:rPr>
              <a:t> equipment capabilities, </a:t>
            </a:r>
          </a:p>
          <a:p>
            <a:pPr eaLnBrk="0" hangingPunct="0">
              <a:buFontTx/>
              <a:buChar char="•"/>
            </a:pPr>
            <a:r>
              <a:rPr lang="en-US">
                <a:cs typeface="Times New Roman" panose="02020603050405020304" pitchFamily="18" charset="0"/>
              </a:rPr>
              <a:t> current operating conditions, </a:t>
            </a:r>
          </a:p>
          <a:p>
            <a:pPr eaLnBrk="0" hangingPunct="0">
              <a:buFontTx/>
              <a:buChar char="•"/>
            </a:pPr>
            <a:r>
              <a:rPr lang="en-US">
                <a:cs typeface="Times New Roman" panose="02020603050405020304" pitchFamily="18" charset="0"/>
              </a:rPr>
              <a:t> historical and </a:t>
            </a:r>
          </a:p>
          <a:p>
            <a:pPr eaLnBrk="0" hangingPunct="0">
              <a:buFontTx/>
              <a:buChar char="•"/>
            </a:pPr>
            <a:r>
              <a:rPr lang="en-US">
                <a:cs typeface="Times New Roman" panose="02020603050405020304" pitchFamily="18" charset="0"/>
              </a:rPr>
              <a:t> recipe contents</a:t>
            </a:r>
            <a:r>
              <a:rPr lang="en-GB">
                <a:cs typeface="Angsana New" pitchFamily="18" charset="-34"/>
              </a:rPr>
              <a:t> </a:t>
            </a:r>
          </a:p>
        </p:txBody>
      </p:sp>
      <p:sp>
        <p:nvSpPr>
          <p:cNvPr id="30726" name="Rectangle 6"/>
          <p:cNvSpPr>
            <a:spLocks noChangeArrowheads="1"/>
          </p:cNvSpPr>
          <p:nvPr/>
        </p:nvSpPr>
        <p:spPr bwMode="auto">
          <a:xfrm>
            <a:off x="4214813" y="17335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IN"/>
          </a:p>
        </p:txBody>
      </p:sp>
      <p:sp>
        <p:nvSpPr>
          <p:cNvPr id="30727" name="Rectangle 7"/>
          <p:cNvSpPr>
            <a:spLocks noChangeArrowheads="1"/>
          </p:cNvSpPr>
          <p:nvPr/>
        </p:nvSpPr>
        <p:spPr bwMode="auto">
          <a:xfrm>
            <a:off x="4148138" y="1895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IN"/>
          </a:p>
        </p:txBody>
      </p:sp>
      <p:graphicFrame>
        <p:nvGraphicFramePr>
          <p:cNvPr id="30728" name="Object 8"/>
          <p:cNvGraphicFramePr>
            <a:graphicFrameLocks noChangeAspect="1"/>
          </p:cNvGraphicFramePr>
          <p:nvPr/>
        </p:nvGraphicFramePr>
        <p:xfrm>
          <a:off x="6084888" y="1773238"/>
          <a:ext cx="2387600" cy="4548187"/>
        </p:xfrm>
        <a:graphic>
          <a:graphicData uri="http://schemas.openxmlformats.org/presentationml/2006/ole">
            <mc:AlternateContent xmlns:mc="http://schemas.openxmlformats.org/markup-compatibility/2006">
              <mc:Choice xmlns:v="urn:schemas-microsoft-com:vml" Requires="v">
                <p:oleObj spid="_x0000_s30729" r:id="rId3" imgW="1834896" imgH="3320796" progId="Visio.Drawing.6">
                  <p:embed/>
                </p:oleObj>
              </mc:Choice>
              <mc:Fallback>
                <p:oleObj r:id="rId3" imgW="1834896" imgH="3320796" progId="Visio.Drawing.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t="-3922" b="-1308"/>
                      <a:stretch>
                        <a:fillRect/>
                      </a:stretch>
                    </p:blipFill>
                    <p:spPr bwMode="auto">
                      <a:xfrm>
                        <a:off x="6084888" y="1773238"/>
                        <a:ext cx="23876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1748" name="Rectangle 4"/>
          <p:cNvSpPr>
            <a:spLocks noChangeArrowheads="1"/>
          </p:cNvSpPr>
          <p:nvPr/>
        </p:nvSpPr>
        <p:spPr bwMode="auto">
          <a:xfrm>
            <a:off x="-107950" y="152400"/>
            <a:ext cx="925195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Beyond Microsoft: </a:t>
            </a:r>
            <a:r>
              <a:rPr lang="en-GB" sz="2800">
                <a:solidFill>
                  <a:srgbClr val="0000FF"/>
                </a:solidFill>
              </a:rPr>
              <a:t>OPC UA</a:t>
            </a:r>
          </a:p>
        </p:txBody>
      </p:sp>
      <p:sp>
        <p:nvSpPr>
          <p:cNvPr id="31749" name="Text Box 5"/>
          <p:cNvSpPr txBox="1">
            <a:spLocks noChangeArrowheads="1"/>
          </p:cNvSpPr>
          <p:nvPr/>
        </p:nvSpPr>
        <p:spPr bwMode="auto">
          <a:xfrm>
            <a:off x="180975" y="1027113"/>
            <a:ext cx="8712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cs typeface="Angsana New" pitchFamily="18" charset="-34"/>
              </a:rPr>
              <a:t>In a move to get more independence from Microsoft and use web technology, </a:t>
            </a:r>
          </a:p>
          <a:p>
            <a:pPr eaLnBrk="0" hangingPunct="0"/>
            <a:r>
              <a:rPr lang="en-GB">
                <a:cs typeface="Angsana New" pitchFamily="18" charset="-34"/>
              </a:rPr>
              <a:t>a new specification called " Unified Architecture" (formerly. OPC XML) that uses web services for all kinds of transactions: query, read, write, subscribe,...</a:t>
            </a:r>
          </a:p>
          <a:p>
            <a:pPr eaLnBrk="0" hangingPunct="0"/>
            <a:endParaRPr lang="en-GB">
              <a:cs typeface="Angsana New" pitchFamily="18" charset="-34"/>
            </a:endParaRPr>
          </a:p>
          <a:p>
            <a:pPr eaLnBrk="0" hangingPunct="0"/>
            <a:r>
              <a:rPr lang="en-GB">
                <a:cs typeface="Angsana New" pitchFamily="18" charset="-34"/>
              </a:rPr>
              <a:t>The classical OPC DA, AE and HDA are implemented with XML / SOAP /WSDL</a:t>
            </a:r>
          </a:p>
          <a:p>
            <a:pPr eaLnBrk="0" hangingPunct="0"/>
            <a:r>
              <a:rPr lang="en-GB">
                <a:cs typeface="Angsana New" pitchFamily="18" charset="-34"/>
              </a:rPr>
              <a:t>this allows encryption and authentication of process data.</a:t>
            </a:r>
          </a:p>
          <a:p>
            <a:pPr eaLnBrk="0" hangingPunct="0"/>
            <a:endParaRPr lang="en-GB">
              <a:cs typeface="Angsana New" pitchFamily="18" charset="-34"/>
            </a:endParaRPr>
          </a:p>
          <a:p>
            <a:pPr eaLnBrk="0" hangingPunct="0"/>
            <a:r>
              <a:rPr lang="en-GB">
                <a:cs typeface="Angsana New" pitchFamily="18" charset="-34"/>
              </a:rPr>
              <a:t>This does not only standardize the interfaces, but also the transmitted data.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2772" name="Rectangle 4"/>
          <p:cNvSpPr>
            <a:spLocks noChangeArrowheads="1"/>
          </p:cNvSpPr>
          <p:nvPr/>
        </p:nvSpPr>
        <p:spPr bwMode="auto">
          <a:xfrm>
            <a:off x="0" y="2016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as a hub</a:t>
            </a:r>
          </a:p>
        </p:txBody>
      </p:sp>
      <p:sp>
        <p:nvSpPr>
          <p:cNvPr id="32773" name="Text Box 5"/>
          <p:cNvSpPr txBox="1">
            <a:spLocks noChangeArrowheads="1"/>
          </p:cNvSpPr>
          <p:nvPr/>
        </p:nvSpPr>
        <p:spPr bwMode="auto">
          <a:xfrm>
            <a:off x="107950" y="855663"/>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OPC variables is also a convenient way to exchange data between applications </a:t>
            </a:r>
          </a:p>
          <a:p>
            <a:pPr eaLnBrk="0" hangingPunct="0"/>
            <a:r>
              <a:rPr lang="en-GB">
                <a:latin typeface="Helvetica" panose="020B0604020202020204" pitchFamily="34" charset="0"/>
                <a:cs typeface="Angsana New" pitchFamily="18" charset="-34"/>
              </a:rPr>
              <a:t>on the same machine. OPC data can be easily read in any Microsoft Office application</a:t>
            </a:r>
          </a:p>
        </p:txBody>
      </p:sp>
      <p:pic>
        <p:nvPicPr>
          <p:cNvPr id="32774" name="Picture 6" descr="WinCCconnectivity-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687513"/>
            <a:ext cx="7620000" cy="3581400"/>
          </a:xfrm>
          <a:prstGeom prst="rect">
            <a:avLst/>
          </a:prstGeom>
          <a:noFill/>
          <a:extLst>
            <a:ext uri="{909E8E84-426E-40DD-AFC4-6F175D3DCCD1}">
              <a14:hiddenFill xmlns:a14="http://schemas.microsoft.com/office/drawing/2010/main">
                <a:solidFill>
                  <a:srgbClr val="FFFFFF"/>
                </a:solidFill>
              </a14:hiddenFill>
            </a:ext>
          </a:extLst>
        </p:spPr>
      </p:pic>
      <p:sp>
        <p:nvSpPr>
          <p:cNvPr id="32775" name="Text Box 7"/>
          <p:cNvSpPr txBox="1">
            <a:spLocks noChangeArrowheads="1"/>
          </p:cNvSpPr>
          <p:nvPr/>
        </p:nvSpPr>
        <p:spPr bwMode="auto">
          <a:xfrm>
            <a:off x="7346950" y="4849813"/>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000">
                <a:latin typeface="Helvetica" panose="020B0604020202020204" pitchFamily="34" charset="0"/>
                <a:cs typeface="Angsana New" pitchFamily="18" charset="-34"/>
              </a:rPr>
              <a:t>source: Siemens WinCC</a:t>
            </a:r>
          </a:p>
        </p:txBody>
      </p:sp>
      <p:graphicFrame>
        <p:nvGraphicFramePr>
          <p:cNvPr id="32776" name="Object 8"/>
          <p:cNvGraphicFramePr>
            <a:graphicFrameLocks noChangeAspect="1"/>
          </p:cNvGraphicFramePr>
          <p:nvPr/>
        </p:nvGraphicFramePr>
        <p:xfrm>
          <a:off x="1774825" y="5154613"/>
          <a:ext cx="3971925" cy="866775"/>
        </p:xfrm>
        <a:graphic>
          <a:graphicData uri="http://schemas.openxmlformats.org/presentationml/2006/ole">
            <mc:AlternateContent xmlns:mc="http://schemas.openxmlformats.org/markup-compatibility/2006">
              <mc:Choice xmlns:v="urn:schemas-microsoft-com:vml" Requires="v">
                <p:oleObj spid="_x0000_s32777" name="Photo Editor Photo" r:id="rId4" imgW="3971429" imgH="866896" progId="MSPhotoEd.3">
                  <p:embed/>
                </p:oleObj>
              </mc:Choice>
              <mc:Fallback>
                <p:oleObj name="Photo Editor Photo" r:id="rId4" imgW="3971429" imgH="866896"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5154613"/>
                        <a:ext cx="39719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4822" name="Rectangle 6"/>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connection to databases</a:t>
            </a:r>
          </a:p>
        </p:txBody>
      </p:sp>
      <p:sp>
        <p:nvSpPr>
          <p:cNvPr id="34823" name="Text Box 7"/>
          <p:cNvSpPr txBox="1">
            <a:spLocks noChangeArrowheads="1"/>
          </p:cNvSpPr>
          <p:nvPr/>
        </p:nvSpPr>
        <p:spPr bwMode="auto">
          <a:xfrm>
            <a:off x="371475" y="944563"/>
            <a:ext cx="8631238"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a:cs typeface="Angsana New" pitchFamily="18" charset="-34"/>
              </a:rPr>
              <a:t>Tools such as LifeWire’s allow to build an OPC DA interface to any ODBC - equipped database.</a:t>
            </a:r>
          </a:p>
          <a:p>
            <a:pPr eaLnBrk="0" hangingPunct="0"/>
            <a:endParaRPr lang="en-GB">
              <a:cs typeface="Angsana New" pitchFamily="18" charset="-34"/>
            </a:endParaRPr>
          </a:p>
          <a:p>
            <a:pPr eaLnBrk="0" hangingPunct="0"/>
            <a:r>
              <a:rPr lang="en-GB">
                <a:cs typeface="Angsana New" pitchFamily="18" charset="-34"/>
              </a:rPr>
              <a:t>The database internal structure (exposed through queries) is reflected as a hierarchy of OPC items. </a:t>
            </a:r>
          </a:p>
          <a:p>
            <a:pPr eaLnBrk="0" hangingPunct="0"/>
            <a:endParaRPr lang="en-GB">
              <a:cs typeface="Angsana New" pitchFamily="18" charset="-34"/>
            </a:endParaRPr>
          </a:p>
          <a:p>
            <a:pPr eaLnBrk="0" hangingPunct="0"/>
            <a:r>
              <a:rPr lang="en-GB">
                <a:cs typeface="Angsana New" pitchFamily="18" charset="-34"/>
              </a:rPr>
              <a:t>This allows to give a unified access to simple items. </a:t>
            </a:r>
          </a:p>
        </p:txBody>
      </p:sp>
      <p:sp>
        <p:nvSpPr>
          <p:cNvPr id="34824" name="Rectangle 8"/>
          <p:cNvSpPr>
            <a:spLocks noChangeArrowheads="1"/>
          </p:cNvSpPr>
          <p:nvPr/>
        </p:nvSpPr>
        <p:spPr bwMode="auto">
          <a:xfrm>
            <a:off x="3276600" y="3357563"/>
            <a:ext cx="2560638" cy="28575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4825" name="Line 9"/>
          <p:cNvSpPr>
            <a:spLocks noChangeShapeType="1"/>
          </p:cNvSpPr>
          <p:nvPr/>
        </p:nvSpPr>
        <p:spPr bwMode="auto">
          <a:xfrm>
            <a:off x="4413250" y="4119563"/>
            <a:ext cx="2921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4826" name="Rectangle 10"/>
          <p:cNvSpPr>
            <a:spLocks noChangeArrowheads="1"/>
          </p:cNvSpPr>
          <p:nvPr/>
        </p:nvSpPr>
        <p:spPr bwMode="auto">
          <a:xfrm>
            <a:off x="3789363" y="3509963"/>
            <a:ext cx="1536700"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application</a:t>
            </a:r>
          </a:p>
          <a:p>
            <a:pPr algn="ctr" eaLnBrk="0" hangingPunct="0"/>
            <a:r>
              <a:rPr lang="en-GB" sz="1600">
                <a:cs typeface="Angsana New" pitchFamily="18" charset="-34"/>
              </a:rPr>
              <a:t>(OPC client)</a:t>
            </a:r>
          </a:p>
        </p:txBody>
      </p:sp>
      <p:sp>
        <p:nvSpPr>
          <p:cNvPr id="34827" name="Rectangle 11"/>
          <p:cNvSpPr>
            <a:spLocks noChangeArrowheads="1"/>
          </p:cNvSpPr>
          <p:nvPr/>
        </p:nvSpPr>
        <p:spPr bwMode="auto">
          <a:xfrm>
            <a:off x="3789363" y="4041775"/>
            <a:ext cx="15367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4828" name="Rectangle 12"/>
          <p:cNvSpPr>
            <a:spLocks noChangeArrowheads="1"/>
          </p:cNvSpPr>
          <p:nvPr/>
        </p:nvSpPr>
        <p:spPr bwMode="auto">
          <a:xfrm>
            <a:off x="3973513" y="4440238"/>
            <a:ext cx="1169987" cy="4794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4829" name="Text Box 13"/>
          <p:cNvSpPr txBox="1">
            <a:spLocks noChangeArrowheads="1"/>
          </p:cNvSpPr>
          <p:nvPr/>
        </p:nvSpPr>
        <p:spPr bwMode="auto">
          <a:xfrm>
            <a:off x="3960813" y="4545013"/>
            <a:ext cx="1196975"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p:txBody>
      </p:sp>
      <p:sp>
        <p:nvSpPr>
          <p:cNvPr id="34830" name="Rectangle 14"/>
          <p:cNvSpPr>
            <a:spLocks noChangeArrowheads="1"/>
          </p:cNvSpPr>
          <p:nvPr/>
        </p:nvSpPr>
        <p:spPr bwMode="auto">
          <a:xfrm>
            <a:off x="3973513" y="4440238"/>
            <a:ext cx="1169987"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4831" name="AutoShape 15"/>
          <p:cNvCxnSpPr>
            <a:cxnSpLocks noChangeShapeType="1"/>
            <a:stCxn id="34827" idx="2"/>
            <a:endCxn id="34830" idx="0"/>
          </p:cNvCxnSpPr>
          <p:nvPr/>
        </p:nvCxnSpPr>
        <p:spPr bwMode="auto">
          <a:xfrm>
            <a:off x="4557713" y="4119563"/>
            <a:ext cx="1587" cy="3206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2" name="AutoShape 16"/>
          <p:cNvSpPr>
            <a:spLocks noChangeArrowheads="1"/>
          </p:cNvSpPr>
          <p:nvPr/>
        </p:nvSpPr>
        <p:spPr bwMode="auto">
          <a:xfrm>
            <a:off x="4119563" y="5300663"/>
            <a:ext cx="877887" cy="762000"/>
          </a:xfrm>
          <a:prstGeom prst="can">
            <a:avLst>
              <a:gd name="adj" fmla="val 25000"/>
            </a:avLst>
          </a:prstGeom>
          <a:solidFill>
            <a:srgbClr val="FF99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de-CH" b="1">
                <a:cs typeface="Angsana New" pitchFamily="18" charset="-34"/>
              </a:rPr>
              <a:t>DB</a:t>
            </a:r>
            <a:endParaRPr lang="en-GB" b="1">
              <a:cs typeface="Angsana New" pitchFamily="18" charset="-34"/>
            </a:endParaRPr>
          </a:p>
        </p:txBody>
      </p:sp>
      <p:cxnSp>
        <p:nvCxnSpPr>
          <p:cNvPr id="34833" name="AutoShape 17"/>
          <p:cNvCxnSpPr>
            <a:cxnSpLocks noChangeShapeType="1"/>
            <a:stCxn id="34828" idx="2"/>
            <a:endCxn id="34832" idx="1"/>
          </p:cNvCxnSpPr>
          <p:nvPr/>
        </p:nvCxnSpPr>
        <p:spPr bwMode="auto">
          <a:xfrm>
            <a:off x="4559300" y="4919663"/>
            <a:ext cx="0"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4" name="Line 18"/>
          <p:cNvSpPr>
            <a:spLocks noChangeShapeType="1"/>
          </p:cNvSpPr>
          <p:nvPr/>
        </p:nvSpPr>
        <p:spPr bwMode="auto">
          <a:xfrm>
            <a:off x="4376738" y="5148263"/>
            <a:ext cx="365125"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4835" name="Text Box 19"/>
          <p:cNvSpPr txBox="1">
            <a:spLocks noChangeArrowheads="1"/>
          </p:cNvSpPr>
          <p:nvPr/>
        </p:nvSpPr>
        <p:spPr bwMode="auto">
          <a:xfrm>
            <a:off x="4849813" y="4995863"/>
            <a:ext cx="1196975"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ODBC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5844" name="Rectangle 4"/>
          <p:cNvSpPr>
            <a:spLocks noChangeArrowheads="1"/>
          </p:cNvSpPr>
          <p:nvPr/>
        </p:nvSpPr>
        <p:spPr bwMode="auto">
          <a:xfrm>
            <a:off x="0" y="255588"/>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3600">
                <a:solidFill>
                  <a:srgbClr val="0000FF"/>
                </a:solidFill>
              </a:rPr>
              <a:t>Server(s) and Client(s) in the same node</a:t>
            </a:r>
          </a:p>
        </p:txBody>
      </p:sp>
      <p:sp>
        <p:nvSpPr>
          <p:cNvPr id="35845" name="Rectangle 5"/>
          <p:cNvSpPr>
            <a:spLocks noChangeArrowheads="1"/>
          </p:cNvSpPr>
          <p:nvPr/>
        </p:nvSpPr>
        <p:spPr bwMode="auto">
          <a:xfrm>
            <a:off x="2225675" y="1228725"/>
            <a:ext cx="4800600" cy="23241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5846" name="Rectangle 6"/>
          <p:cNvSpPr>
            <a:spLocks noChangeArrowheads="1"/>
          </p:cNvSpPr>
          <p:nvPr/>
        </p:nvSpPr>
        <p:spPr bwMode="auto">
          <a:xfrm>
            <a:off x="2493963" y="2676525"/>
            <a:ext cx="1219200" cy="8001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5847" name="Text Box 7"/>
          <p:cNvSpPr txBox="1">
            <a:spLocks noChangeArrowheads="1"/>
          </p:cNvSpPr>
          <p:nvPr/>
        </p:nvSpPr>
        <p:spPr bwMode="auto">
          <a:xfrm>
            <a:off x="2473325" y="2819400"/>
            <a:ext cx="1246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p:txBody>
      </p:sp>
      <p:sp>
        <p:nvSpPr>
          <p:cNvPr id="35848" name="Rectangle 8"/>
          <p:cNvSpPr>
            <a:spLocks noChangeArrowheads="1"/>
          </p:cNvSpPr>
          <p:nvPr/>
        </p:nvSpPr>
        <p:spPr bwMode="auto">
          <a:xfrm>
            <a:off x="2500313"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49" name="Rectangle 9"/>
          <p:cNvSpPr>
            <a:spLocks noChangeArrowheads="1"/>
          </p:cNvSpPr>
          <p:nvPr/>
        </p:nvSpPr>
        <p:spPr bwMode="auto">
          <a:xfrm>
            <a:off x="2713038"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0" name="Rectangle 10"/>
          <p:cNvSpPr>
            <a:spLocks noChangeArrowheads="1"/>
          </p:cNvSpPr>
          <p:nvPr/>
        </p:nvSpPr>
        <p:spPr bwMode="auto">
          <a:xfrm>
            <a:off x="2925763"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1" name="Rectangle 11"/>
          <p:cNvSpPr>
            <a:spLocks noChangeArrowheads="1"/>
          </p:cNvSpPr>
          <p:nvPr/>
        </p:nvSpPr>
        <p:spPr bwMode="auto">
          <a:xfrm>
            <a:off x="3140075"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2" name="Rectangle 12"/>
          <p:cNvSpPr>
            <a:spLocks noChangeArrowheads="1"/>
          </p:cNvSpPr>
          <p:nvPr/>
        </p:nvSpPr>
        <p:spPr bwMode="auto">
          <a:xfrm>
            <a:off x="3352800"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3" name="Rectangle 13"/>
          <p:cNvSpPr>
            <a:spLocks noChangeArrowheads="1"/>
          </p:cNvSpPr>
          <p:nvPr/>
        </p:nvSpPr>
        <p:spPr bwMode="auto">
          <a:xfrm>
            <a:off x="3567113" y="32861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4" name="Line 14"/>
          <p:cNvSpPr>
            <a:spLocks noChangeShapeType="1"/>
          </p:cNvSpPr>
          <p:nvPr/>
        </p:nvSpPr>
        <p:spPr bwMode="auto">
          <a:xfrm>
            <a:off x="3406775" y="2295525"/>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5855" name="Rectangle 15"/>
          <p:cNvSpPr>
            <a:spLocks noChangeArrowheads="1"/>
          </p:cNvSpPr>
          <p:nvPr/>
        </p:nvSpPr>
        <p:spPr bwMode="auto">
          <a:xfrm>
            <a:off x="2493963" y="2600325"/>
            <a:ext cx="12192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6" name="Rectangle 16"/>
          <p:cNvSpPr>
            <a:spLocks noChangeArrowheads="1"/>
          </p:cNvSpPr>
          <p:nvPr/>
        </p:nvSpPr>
        <p:spPr bwMode="auto">
          <a:xfrm>
            <a:off x="2759075" y="1685925"/>
            <a:ext cx="1600200"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client application</a:t>
            </a:r>
          </a:p>
          <a:p>
            <a:pPr algn="ctr" eaLnBrk="0" hangingPunct="0"/>
            <a:r>
              <a:rPr lang="en-GB" sz="1600">
                <a:cs typeface="Angsana New" pitchFamily="18" charset="-34"/>
              </a:rPr>
              <a:t>(OPC client)</a:t>
            </a:r>
          </a:p>
        </p:txBody>
      </p:sp>
      <p:sp>
        <p:nvSpPr>
          <p:cNvPr id="35857" name="Rectangle 17"/>
          <p:cNvSpPr>
            <a:spLocks noChangeArrowheads="1"/>
          </p:cNvSpPr>
          <p:nvPr/>
        </p:nvSpPr>
        <p:spPr bwMode="auto">
          <a:xfrm>
            <a:off x="2759075" y="2217738"/>
            <a:ext cx="1600200"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58" name="Rectangle 18"/>
          <p:cNvSpPr>
            <a:spLocks noChangeArrowheads="1"/>
          </p:cNvSpPr>
          <p:nvPr/>
        </p:nvSpPr>
        <p:spPr bwMode="auto">
          <a:xfrm>
            <a:off x="4246563" y="2676525"/>
            <a:ext cx="1219200" cy="8001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5859" name="Text Box 19"/>
          <p:cNvSpPr txBox="1">
            <a:spLocks noChangeArrowheads="1"/>
          </p:cNvSpPr>
          <p:nvPr/>
        </p:nvSpPr>
        <p:spPr bwMode="auto">
          <a:xfrm>
            <a:off x="4225925" y="2819400"/>
            <a:ext cx="1246188"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p:txBody>
      </p:sp>
      <p:sp>
        <p:nvSpPr>
          <p:cNvPr id="35860" name="Rectangle 20"/>
          <p:cNvSpPr>
            <a:spLocks noChangeArrowheads="1"/>
          </p:cNvSpPr>
          <p:nvPr/>
        </p:nvSpPr>
        <p:spPr bwMode="auto">
          <a:xfrm>
            <a:off x="4252913"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1" name="Rectangle 21"/>
          <p:cNvSpPr>
            <a:spLocks noChangeArrowheads="1"/>
          </p:cNvSpPr>
          <p:nvPr/>
        </p:nvSpPr>
        <p:spPr bwMode="auto">
          <a:xfrm>
            <a:off x="4465638"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2" name="Rectangle 22"/>
          <p:cNvSpPr>
            <a:spLocks noChangeArrowheads="1"/>
          </p:cNvSpPr>
          <p:nvPr/>
        </p:nvSpPr>
        <p:spPr bwMode="auto">
          <a:xfrm>
            <a:off x="4678363"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3" name="Rectangle 23"/>
          <p:cNvSpPr>
            <a:spLocks noChangeArrowheads="1"/>
          </p:cNvSpPr>
          <p:nvPr/>
        </p:nvSpPr>
        <p:spPr bwMode="auto">
          <a:xfrm>
            <a:off x="4892675"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4" name="Rectangle 24"/>
          <p:cNvSpPr>
            <a:spLocks noChangeArrowheads="1"/>
          </p:cNvSpPr>
          <p:nvPr/>
        </p:nvSpPr>
        <p:spPr bwMode="auto">
          <a:xfrm>
            <a:off x="5105400"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5" name="Rectangle 25"/>
          <p:cNvSpPr>
            <a:spLocks noChangeArrowheads="1"/>
          </p:cNvSpPr>
          <p:nvPr/>
        </p:nvSpPr>
        <p:spPr bwMode="auto">
          <a:xfrm>
            <a:off x="5319713"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6" name="Rectangle 26"/>
          <p:cNvSpPr>
            <a:spLocks noChangeArrowheads="1"/>
          </p:cNvSpPr>
          <p:nvPr/>
        </p:nvSpPr>
        <p:spPr bwMode="auto">
          <a:xfrm>
            <a:off x="4246563" y="2638425"/>
            <a:ext cx="12192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67" name="Rectangle 27"/>
          <p:cNvSpPr>
            <a:spLocks noChangeArrowheads="1"/>
          </p:cNvSpPr>
          <p:nvPr/>
        </p:nvSpPr>
        <p:spPr bwMode="auto">
          <a:xfrm>
            <a:off x="5648325" y="2676525"/>
            <a:ext cx="1219200" cy="8001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5868" name="Text Box 28"/>
          <p:cNvSpPr txBox="1">
            <a:spLocks noChangeArrowheads="1"/>
          </p:cNvSpPr>
          <p:nvPr/>
        </p:nvSpPr>
        <p:spPr bwMode="auto">
          <a:xfrm>
            <a:off x="5627688" y="2819400"/>
            <a:ext cx="1246187"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p:txBody>
      </p:sp>
      <p:sp>
        <p:nvSpPr>
          <p:cNvPr id="35869" name="Rectangle 29"/>
          <p:cNvSpPr>
            <a:spLocks noChangeArrowheads="1"/>
          </p:cNvSpPr>
          <p:nvPr/>
        </p:nvSpPr>
        <p:spPr bwMode="auto">
          <a:xfrm>
            <a:off x="5654675"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0" name="Rectangle 30"/>
          <p:cNvSpPr>
            <a:spLocks noChangeArrowheads="1"/>
          </p:cNvSpPr>
          <p:nvPr/>
        </p:nvSpPr>
        <p:spPr bwMode="auto">
          <a:xfrm>
            <a:off x="5867400"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1" name="Rectangle 31"/>
          <p:cNvSpPr>
            <a:spLocks noChangeArrowheads="1"/>
          </p:cNvSpPr>
          <p:nvPr/>
        </p:nvSpPr>
        <p:spPr bwMode="auto">
          <a:xfrm>
            <a:off x="6080125"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2" name="Rectangle 32"/>
          <p:cNvSpPr>
            <a:spLocks noChangeArrowheads="1"/>
          </p:cNvSpPr>
          <p:nvPr/>
        </p:nvSpPr>
        <p:spPr bwMode="auto">
          <a:xfrm>
            <a:off x="6294438"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3" name="Rectangle 33"/>
          <p:cNvSpPr>
            <a:spLocks noChangeArrowheads="1"/>
          </p:cNvSpPr>
          <p:nvPr/>
        </p:nvSpPr>
        <p:spPr bwMode="auto">
          <a:xfrm>
            <a:off x="6507163"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4" name="Rectangle 34"/>
          <p:cNvSpPr>
            <a:spLocks noChangeArrowheads="1"/>
          </p:cNvSpPr>
          <p:nvPr/>
        </p:nvSpPr>
        <p:spPr bwMode="auto">
          <a:xfrm>
            <a:off x="6721475" y="3286125"/>
            <a:ext cx="152400" cy="152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5" name="Rectangle 35"/>
          <p:cNvSpPr>
            <a:spLocks noChangeArrowheads="1"/>
          </p:cNvSpPr>
          <p:nvPr/>
        </p:nvSpPr>
        <p:spPr bwMode="auto">
          <a:xfrm>
            <a:off x="5648325" y="2638425"/>
            <a:ext cx="12192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76" name="Line 36"/>
          <p:cNvSpPr>
            <a:spLocks noChangeShapeType="1"/>
          </p:cNvSpPr>
          <p:nvPr/>
        </p:nvSpPr>
        <p:spPr bwMode="auto">
          <a:xfrm>
            <a:off x="5540375" y="2295525"/>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5877" name="Rectangle 37"/>
          <p:cNvSpPr>
            <a:spLocks noChangeArrowheads="1"/>
          </p:cNvSpPr>
          <p:nvPr/>
        </p:nvSpPr>
        <p:spPr bwMode="auto">
          <a:xfrm>
            <a:off x="4892675" y="1685925"/>
            <a:ext cx="1600200" cy="533400"/>
          </a:xfrm>
          <a:prstGeom prst="rect">
            <a:avLst/>
          </a:prstGeom>
          <a:solidFill>
            <a:srgbClr val="FFFF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client application</a:t>
            </a:r>
          </a:p>
          <a:p>
            <a:pPr algn="ctr" eaLnBrk="0" hangingPunct="0"/>
            <a:r>
              <a:rPr lang="en-GB" sz="1600">
                <a:cs typeface="Angsana New" pitchFamily="18" charset="-34"/>
              </a:rPr>
              <a:t>(OPC client)</a:t>
            </a:r>
          </a:p>
        </p:txBody>
      </p:sp>
      <p:sp>
        <p:nvSpPr>
          <p:cNvPr id="35878" name="Rectangle 38"/>
          <p:cNvSpPr>
            <a:spLocks noChangeArrowheads="1"/>
          </p:cNvSpPr>
          <p:nvPr/>
        </p:nvSpPr>
        <p:spPr bwMode="auto">
          <a:xfrm>
            <a:off x="4892675" y="2217738"/>
            <a:ext cx="1600200"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5879" name="AutoShape 39"/>
          <p:cNvCxnSpPr>
            <a:cxnSpLocks noChangeShapeType="1"/>
            <a:stCxn id="35855" idx="0"/>
            <a:endCxn id="35878" idx="2"/>
          </p:cNvCxnSpPr>
          <p:nvPr/>
        </p:nvCxnSpPr>
        <p:spPr bwMode="auto">
          <a:xfrm flipV="1">
            <a:off x="3103563" y="2295525"/>
            <a:ext cx="2589212" cy="3048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0" name="AutoShape 40"/>
          <p:cNvCxnSpPr>
            <a:cxnSpLocks noChangeShapeType="1"/>
            <a:stCxn id="35878" idx="2"/>
            <a:endCxn id="35875" idx="0"/>
          </p:cNvCxnSpPr>
          <p:nvPr/>
        </p:nvCxnSpPr>
        <p:spPr bwMode="auto">
          <a:xfrm>
            <a:off x="5692775" y="2295525"/>
            <a:ext cx="565150" cy="3429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1" name="AutoShape 41"/>
          <p:cNvCxnSpPr>
            <a:cxnSpLocks noChangeShapeType="1"/>
            <a:stCxn id="35878" idx="2"/>
            <a:endCxn id="35866" idx="0"/>
          </p:cNvCxnSpPr>
          <p:nvPr/>
        </p:nvCxnSpPr>
        <p:spPr bwMode="auto">
          <a:xfrm flipH="1">
            <a:off x="4856163" y="2295525"/>
            <a:ext cx="836612" cy="3429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2" name="AutoShape 42"/>
          <p:cNvCxnSpPr>
            <a:cxnSpLocks noChangeShapeType="1"/>
            <a:stCxn id="35857" idx="2"/>
            <a:endCxn id="35866" idx="0"/>
          </p:cNvCxnSpPr>
          <p:nvPr/>
        </p:nvCxnSpPr>
        <p:spPr bwMode="auto">
          <a:xfrm>
            <a:off x="3559175" y="2295525"/>
            <a:ext cx="1296988" cy="3429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3" name="AutoShape 43"/>
          <p:cNvCxnSpPr>
            <a:cxnSpLocks noChangeShapeType="1"/>
            <a:stCxn id="35857" idx="2"/>
            <a:endCxn id="35855" idx="0"/>
          </p:cNvCxnSpPr>
          <p:nvPr/>
        </p:nvCxnSpPr>
        <p:spPr bwMode="auto">
          <a:xfrm flipH="1">
            <a:off x="3103563" y="2295525"/>
            <a:ext cx="455612" cy="3048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84" name="Text Box 44"/>
          <p:cNvSpPr txBox="1">
            <a:spLocks noChangeArrowheads="1"/>
          </p:cNvSpPr>
          <p:nvPr/>
        </p:nvSpPr>
        <p:spPr bwMode="auto">
          <a:xfrm>
            <a:off x="228600" y="4686300"/>
            <a:ext cx="8388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Clients and servers run as parallel processes</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The OPC specification defines the interface between client and server in the form</a:t>
            </a:r>
          </a:p>
          <a:p>
            <a:pPr eaLnBrk="0" hangingPunct="0"/>
            <a:r>
              <a:rPr lang="en-GB">
                <a:latin typeface="Helvetica" panose="020B0604020202020204" pitchFamily="34" charset="0"/>
                <a:cs typeface="Angsana New" pitchFamily="18" charset="-34"/>
              </a:rPr>
              <a:t>of objects and methods.</a:t>
            </a:r>
          </a:p>
        </p:txBody>
      </p:sp>
      <p:cxnSp>
        <p:nvCxnSpPr>
          <p:cNvPr id="35885" name="AutoShape 45"/>
          <p:cNvCxnSpPr>
            <a:cxnSpLocks noChangeShapeType="1"/>
            <a:stCxn id="35850" idx="3"/>
            <a:endCxn id="35888" idx="0"/>
          </p:cNvCxnSpPr>
          <p:nvPr/>
        </p:nvCxnSpPr>
        <p:spPr bwMode="auto">
          <a:xfrm flipH="1">
            <a:off x="2500313" y="3362325"/>
            <a:ext cx="577850" cy="700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6" name="AutoShape 46"/>
          <p:cNvCxnSpPr>
            <a:cxnSpLocks noChangeShapeType="1"/>
            <a:stCxn id="35863" idx="1"/>
            <a:endCxn id="35889" idx="0"/>
          </p:cNvCxnSpPr>
          <p:nvPr/>
        </p:nvCxnSpPr>
        <p:spPr bwMode="auto">
          <a:xfrm>
            <a:off x="4892675" y="3362325"/>
            <a:ext cx="396875" cy="700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7" name="AutoShape 47"/>
          <p:cNvCxnSpPr>
            <a:cxnSpLocks noChangeShapeType="1"/>
            <a:stCxn id="35871" idx="3"/>
            <a:endCxn id="35890" idx="0"/>
          </p:cNvCxnSpPr>
          <p:nvPr/>
        </p:nvCxnSpPr>
        <p:spPr bwMode="auto">
          <a:xfrm>
            <a:off x="6232525" y="3362325"/>
            <a:ext cx="1846263" cy="700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88" name="Text Box 48"/>
          <p:cNvSpPr txBox="1">
            <a:spLocks noChangeArrowheads="1"/>
          </p:cNvSpPr>
          <p:nvPr/>
        </p:nvSpPr>
        <p:spPr bwMode="auto">
          <a:xfrm>
            <a:off x="2019300" y="4062413"/>
            <a:ext cx="960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devices</a:t>
            </a:r>
          </a:p>
        </p:txBody>
      </p:sp>
      <p:sp>
        <p:nvSpPr>
          <p:cNvPr id="35889" name="Text Box 49"/>
          <p:cNvSpPr txBox="1">
            <a:spLocks noChangeArrowheads="1"/>
          </p:cNvSpPr>
          <p:nvPr/>
        </p:nvSpPr>
        <p:spPr bwMode="auto">
          <a:xfrm>
            <a:off x="4808538" y="4062413"/>
            <a:ext cx="960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devices</a:t>
            </a:r>
          </a:p>
        </p:txBody>
      </p:sp>
      <p:sp>
        <p:nvSpPr>
          <p:cNvPr id="35890" name="Text Box 50"/>
          <p:cNvSpPr txBox="1">
            <a:spLocks noChangeArrowheads="1"/>
          </p:cNvSpPr>
          <p:nvPr/>
        </p:nvSpPr>
        <p:spPr bwMode="auto">
          <a:xfrm>
            <a:off x="7597775" y="4062413"/>
            <a:ext cx="960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devices</a:t>
            </a:r>
          </a:p>
        </p:txBody>
      </p:sp>
      <p:sp>
        <p:nvSpPr>
          <p:cNvPr id="35891" name="Text Box 51"/>
          <p:cNvSpPr txBox="1">
            <a:spLocks noChangeArrowheads="1"/>
          </p:cNvSpPr>
          <p:nvPr/>
        </p:nvSpPr>
        <p:spPr bwMode="auto">
          <a:xfrm>
            <a:off x="3978275" y="4062413"/>
            <a:ext cx="960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devices</a:t>
            </a:r>
          </a:p>
        </p:txBody>
      </p:sp>
      <p:cxnSp>
        <p:nvCxnSpPr>
          <p:cNvPr id="35892" name="AutoShape 52"/>
          <p:cNvCxnSpPr>
            <a:cxnSpLocks noChangeShapeType="1"/>
            <a:stCxn id="35863" idx="1"/>
            <a:endCxn id="35891" idx="0"/>
          </p:cNvCxnSpPr>
          <p:nvPr/>
        </p:nvCxnSpPr>
        <p:spPr bwMode="auto">
          <a:xfrm flipH="1">
            <a:off x="4459288" y="3362325"/>
            <a:ext cx="433387" cy="700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93" name="Text Box 53"/>
          <p:cNvSpPr txBox="1">
            <a:spLocks noChangeArrowheads="1"/>
          </p:cNvSpPr>
          <p:nvPr/>
        </p:nvSpPr>
        <p:spPr bwMode="auto">
          <a:xfrm>
            <a:off x="4276725" y="130492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node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6868" name="Rectangle 4"/>
          <p:cNvSpPr>
            <a:spLocks noChangeArrowheads="1"/>
          </p:cNvSpPr>
          <p:nvPr/>
        </p:nvSpPr>
        <p:spPr bwMode="auto">
          <a:xfrm>
            <a:off x="-4763" y="1257300"/>
            <a:ext cx="2109788" cy="2514600"/>
          </a:xfrm>
          <a:prstGeom prst="rect">
            <a:avLst/>
          </a:prstGeom>
          <a:solidFill>
            <a:srgbClr val="CCE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69" name="Rectangle 5"/>
          <p:cNvSpPr>
            <a:spLocks noChangeArrowheads="1"/>
          </p:cNvSpPr>
          <p:nvPr/>
        </p:nvSpPr>
        <p:spPr bwMode="auto">
          <a:xfrm>
            <a:off x="122238" y="1333500"/>
            <a:ext cx="1828800" cy="19431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6870" name="Rectangle 6"/>
          <p:cNvSpPr>
            <a:spLocks noChangeArrowheads="1"/>
          </p:cNvSpPr>
          <p:nvPr/>
        </p:nvSpPr>
        <p:spPr bwMode="auto">
          <a:xfrm>
            <a:off x="5756275" y="1257300"/>
            <a:ext cx="3352800" cy="49911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71" name="Rectangle 7"/>
          <p:cNvSpPr>
            <a:spLocks noChangeArrowheads="1"/>
          </p:cNvSpPr>
          <p:nvPr/>
        </p:nvSpPr>
        <p:spPr bwMode="auto">
          <a:xfrm>
            <a:off x="5984875" y="4572000"/>
            <a:ext cx="1066800" cy="1219200"/>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72" name="Rectangle 8"/>
          <p:cNvSpPr>
            <a:spLocks noChangeArrowheads="1"/>
          </p:cNvSpPr>
          <p:nvPr/>
        </p:nvSpPr>
        <p:spPr bwMode="auto">
          <a:xfrm>
            <a:off x="-15875" y="152400"/>
            <a:ext cx="94122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Direct and Fieldbus access</a:t>
            </a:r>
          </a:p>
        </p:txBody>
      </p:sp>
      <p:cxnSp>
        <p:nvCxnSpPr>
          <p:cNvPr id="36873" name="AutoShape 9"/>
          <p:cNvCxnSpPr>
            <a:cxnSpLocks noChangeShapeType="1"/>
            <a:endCxn id="36874" idx="0"/>
          </p:cNvCxnSpPr>
          <p:nvPr/>
        </p:nvCxnSpPr>
        <p:spPr bwMode="auto">
          <a:xfrm rot="5400000">
            <a:off x="931069" y="2191544"/>
            <a:ext cx="18891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4" name="Rectangle 10"/>
          <p:cNvSpPr>
            <a:spLocks noChangeArrowheads="1"/>
          </p:cNvSpPr>
          <p:nvPr/>
        </p:nvSpPr>
        <p:spPr bwMode="auto">
          <a:xfrm>
            <a:off x="415925" y="2286000"/>
            <a:ext cx="1219200" cy="8001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cxnSp>
        <p:nvCxnSpPr>
          <p:cNvPr id="36875" name="AutoShape 11"/>
          <p:cNvCxnSpPr>
            <a:cxnSpLocks noChangeShapeType="1"/>
            <a:endCxn id="36874" idx="0"/>
          </p:cNvCxnSpPr>
          <p:nvPr/>
        </p:nvCxnSpPr>
        <p:spPr bwMode="auto">
          <a:xfrm rot="5400000">
            <a:off x="931069" y="2191544"/>
            <a:ext cx="18891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6" name="Text Box 12"/>
          <p:cNvSpPr txBox="1">
            <a:spLocks noChangeArrowheads="1"/>
          </p:cNvSpPr>
          <p:nvPr/>
        </p:nvSpPr>
        <p:spPr bwMode="auto">
          <a:xfrm>
            <a:off x="395288" y="2324100"/>
            <a:ext cx="1246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(local)</a:t>
            </a:r>
          </a:p>
          <a:p>
            <a:pPr algn="ctr" eaLnBrk="0" hangingPunct="0"/>
            <a:r>
              <a:rPr lang="en-GB" sz="1600">
                <a:cs typeface="Angsana New" pitchFamily="18" charset="-34"/>
              </a:rPr>
              <a:t>OPC server</a:t>
            </a:r>
          </a:p>
        </p:txBody>
      </p:sp>
      <p:sp>
        <p:nvSpPr>
          <p:cNvPr id="36877" name="Rectangle 13"/>
          <p:cNvSpPr>
            <a:spLocks noChangeArrowheads="1"/>
          </p:cNvSpPr>
          <p:nvPr/>
        </p:nvSpPr>
        <p:spPr bwMode="auto">
          <a:xfrm>
            <a:off x="6365875" y="1333500"/>
            <a:ext cx="1981200" cy="23241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6878" name="Rectangle 14"/>
          <p:cNvSpPr>
            <a:spLocks noChangeArrowheads="1"/>
          </p:cNvSpPr>
          <p:nvPr/>
        </p:nvSpPr>
        <p:spPr bwMode="auto">
          <a:xfrm>
            <a:off x="6442075" y="1371600"/>
            <a:ext cx="1828800"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client application</a:t>
            </a:r>
          </a:p>
          <a:p>
            <a:pPr algn="ctr" eaLnBrk="0" hangingPunct="0"/>
            <a:r>
              <a:rPr lang="en-GB" sz="1600">
                <a:cs typeface="Angsana New" pitchFamily="18" charset="-34"/>
              </a:rPr>
              <a:t>(OPC client)</a:t>
            </a:r>
          </a:p>
        </p:txBody>
      </p:sp>
      <p:cxnSp>
        <p:nvCxnSpPr>
          <p:cNvPr id="36879" name="AutoShape 15"/>
          <p:cNvCxnSpPr>
            <a:cxnSpLocks noChangeShapeType="1"/>
            <a:stCxn id="36881" idx="2"/>
            <a:endCxn id="36882" idx="0"/>
          </p:cNvCxnSpPr>
          <p:nvPr/>
        </p:nvCxnSpPr>
        <p:spPr bwMode="auto">
          <a:xfrm rot="5400000">
            <a:off x="6899275" y="2782888"/>
            <a:ext cx="534988" cy="379412"/>
          </a:xfrm>
          <a:prstGeom prst="bentConnector3">
            <a:avLst>
              <a:gd name="adj1" fmla="val 4985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0" name="AutoShape 16"/>
          <p:cNvCxnSpPr>
            <a:cxnSpLocks noChangeShapeType="1"/>
            <a:stCxn id="36878" idx="2"/>
            <a:endCxn id="36881" idx="0"/>
          </p:cNvCxnSpPr>
          <p:nvPr/>
        </p:nvCxnSpPr>
        <p:spPr bwMode="auto">
          <a:xfrm rot="5400000">
            <a:off x="7223125" y="2038350"/>
            <a:ext cx="2667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1" name="Rectangle 17"/>
          <p:cNvSpPr>
            <a:spLocks noChangeArrowheads="1"/>
          </p:cNvSpPr>
          <p:nvPr/>
        </p:nvSpPr>
        <p:spPr bwMode="auto">
          <a:xfrm>
            <a:off x="6670675" y="2171700"/>
            <a:ext cx="1371600" cy="533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6882" name="Rectangle 18"/>
          <p:cNvSpPr>
            <a:spLocks noChangeArrowheads="1"/>
          </p:cNvSpPr>
          <p:nvPr/>
        </p:nvSpPr>
        <p:spPr bwMode="auto">
          <a:xfrm>
            <a:off x="6556375" y="3240088"/>
            <a:ext cx="839788" cy="34131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83" name="Rectangle 19"/>
          <p:cNvSpPr>
            <a:spLocks noChangeArrowheads="1"/>
          </p:cNvSpPr>
          <p:nvPr/>
        </p:nvSpPr>
        <p:spPr bwMode="auto">
          <a:xfrm>
            <a:off x="6365875" y="3243263"/>
            <a:ext cx="1219200" cy="33655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cs typeface="Angsana New" pitchFamily="18" charset="-34"/>
              </a:rPr>
              <a:t>fieldbus</a:t>
            </a:r>
          </a:p>
        </p:txBody>
      </p:sp>
      <p:cxnSp>
        <p:nvCxnSpPr>
          <p:cNvPr id="36884" name="AutoShape 20"/>
          <p:cNvCxnSpPr>
            <a:cxnSpLocks noChangeShapeType="1"/>
            <a:stCxn id="36878" idx="2"/>
            <a:endCxn id="36881" idx="0"/>
          </p:cNvCxnSpPr>
          <p:nvPr/>
        </p:nvCxnSpPr>
        <p:spPr bwMode="auto">
          <a:xfrm rot="5400000">
            <a:off x="7223125" y="2038350"/>
            <a:ext cx="2667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5" name="Text Box 21"/>
          <p:cNvSpPr txBox="1">
            <a:spLocks noChangeArrowheads="1"/>
          </p:cNvSpPr>
          <p:nvPr/>
        </p:nvSpPr>
        <p:spPr bwMode="auto">
          <a:xfrm>
            <a:off x="6735763" y="2171700"/>
            <a:ext cx="1244600" cy="58102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600">
                <a:cs typeface="Angsana New" pitchFamily="18" charset="-34"/>
              </a:rPr>
              <a:t>(local)</a:t>
            </a:r>
          </a:p>
          <a:p>
            <a:pPr algn="ctr" eaLnBrk="0" hangingPunct="0"/>
            <a:r>
              <a:rPr lang="en-GB" sz="1600">
                <a:cs typeface="Angsana New" pitchFamily="18" charset="-34"/>
              </a:rPr>
              <a:t>OPC server</a:t>
            </a:r>
          </a:p>
        </p:txBody>
      </p:sp>
      <p:sp>
        <p:nvSpPr>
          <p:cNvPr id="36886" name="Rectangle 22"/>
          <p:cNvSpPr>
            <a:spLocks noChangeArrowheads="1"/>
          </p:cNvSpPr>
          <p:nvPr/>
        </p:nvSpPr>
        <p:spPr bwMode="auto">
          <a:xfrm>
            <a:off x="5910263" y="4191000"/>
            <a:ext cx="74612" cy="228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887" name="AutoShape 23"/>
          <p:cNvCxnSpPr>
            <a:cxnSpLocks noChangeShapeType="1"/>
            <a:stCxn id="36886" idx="3"/>
            <a:endCxn id="36883" idx="2"/>
          </p:cNvCxnSpPr>
          <p:nvPr/>
        </p:nvCxnSpPr>
        <p:spPr bwMode="auto">
          <a:xfrm flipV="1">
            <a:off x="5984875" y="3579813"/>
            <a:ext cx="990600" cy="725487"/>
          </a:xfrm>
          <a:prstGeom prst="bentConnector2">
            <a:avLst/>
          </a:prstGeom>
          <a:noFill/>
          <a:ln w="28575">
            <a:solidFill>
              <a:srgbClr val="FF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AutoShape 24"/>
          <p:cNvCxnSpPr>
            <a:cxnSpLocks noChangeShapeType="1"/>
            <a:stCxn id="36892" idx="0"/>
            <a:endCxn id="36886" idx="3"/>
          </p:cNvCxnSpPr>
          <p:nvPr/>
        </p:nvCxnSpPr>
        <p:spPr bwMode="auto">
          <a:xfrm rot="5400000" flipH="1">
            <a:off x="6080919" y="4209256"/>
            <a:ext cx="342900" cy="534988"/>
          </a:xfrm>
          <a:prstGeom prst="bentConnector2">
            <a:avLst/>
          </a:prstGeom>
          <a:noFill/>
          <a:ln w="28575">
            <a:solidFill>
              <a:srgbClr val="FF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9" name="Rectangle 25"/>
          <p:cNvSpPr>
            <a:spLocks noChangeArrowheads="1"/>
          </p:cNvSpPr>
          <p:nvPr/>
        </p:nvSpPr>
        <p:spPr bwMode="auto">
          <a:xfrm>
            <a:off x="6746875" y="2814638"/>
            <a:ext cx="1219200" cy="3095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90" name="Rectangle 26"/>
          <p:cNvSpPr>
            <a:spLocks noChangeArrowheads="1"/>
          </p:cNvSpPr>
          <p:nvPr/>
        </p:nvSpPr>
        <p:spPr bwMode="auto">
          <a:xfrm>
            <a:off x="6708775" y="2819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FB Manager</a:t>
            </a:r>
          </a:p>
        </p:txBody>
      </p:sp>
      <p:sp>
        <p:nvSpPr>
          <p:cNvPr id="36891" name="Rectangle 27"/>
          <p:cNvSpPr>
            <a:spLocks noChangeArrowheads="1"/>
          </p:cNvSpPr>
          <p:nvPr/>
        </p:nvSpPr>
        <p:spPr bwMode="auto">
          <a:xfrm>
            <a:off x="6100763" y="4648200"/>
            <a:ext cx="838200" cy="341313"/>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92" name="Rectangle 28"/>
          <p:cNvSpPr>
            <a:spLocks noChangeArrowheads="1"/>
          </p:cNvSpPr>
          <p:nvPr/>
        </p:nvSpPr>
        <p:spPr bwMode="auto">
          <a:xfrm>
            <a:off x="5910263" y="4648200"/>
            <a:ext cx="1219200" cy="33655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cs typeface="Angsana New" pitchFamily="18" charset="-34"/>
              </a:rPr>
              <a:t>fieldbus</a:t>
            </a:r>
          </a:p>
        </p:txBody>
      </p:sp>
      <p:sp>
        <p:nvSpPr>
          <p:cNvPr id="36893" name="Text Box 29"/>
          <p:cNvSpPr txBox="1">
            <a:spLocks noChangeArrowheads="1"/>
          </p:cNvSpPr>
          <p:nvPr/>
        </p:nvSpPr>
        <p:spPr bwMode="auto">
          <a:xfrm>
            <a:off x="6213475" y="54864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cs typeface="Angsana New" pitchFamily="18" charset="-34"/>
              </a:rPr>
              <a:t>PLC</a:t>
            </a:r>
          </a:p>
        </p:txBody>
      </p:sp>
      <p:sp>
        <p:nvSpPr>
          <p:cNvPr id="36894" name="Rectangle 30"/>
          <p:cNvSpPr>
            <a:spLocks noChangeArrowheads="1"/>
          </p:cNvSpPr>
          <p:nvPr/>
        </p:nvSpPr>
        <p:spPr bwMode="auto">
          <a:xfrm>
            <a:off x="6062663" y="5105400"/>
            <a:ext cx="914400" cy="3095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95" name="Text Box 31"/>
          <p:cNvSpPr txBox="1">
            <a:spLocks noChangeArrowheads="1"/>
          </p:cNvSpPr>
          <p:nvPr/>
        </p:nvSpPr>
        <p:spPr bwMode="auto">
          <a:xfrm>
            <a:off x="6015038" y="5105400"/>
            <a:ext cx="100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cs typeface="Angsana New" pitchFamily="18" charset="-34"/>
              </a:rPr>
              <a:t>FB agent</a:t>
            </a:r>
          </a:p>
        </p:txBody>
      </p:sp>
      <p:cxnSp>
        <p:nvCxnSpPr>
          <p:cNvPr id="36896" name="AutoShape 32"/>
          <p:cNvCxnSpPr>
            <a:cxnSpLocks noChangeShapeType="1"/>
            <a:stCxn id="36892" idx="2"/>
            <a:endCxn id="36895" idx="0"/>
          </p:cNvCxnSpPr>
          <p:nvPr/>
        </p:nvCxnSpPr>
        <p:spPr bwMode="auto">
          <a:xfrm rot="5400000">
            <a:off x="6459538" y="5045075"/>
            <a:ext cx="1206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7" name="Rectangle 33"/>
          <p:cNvSpPr>
            <a:spLocks noChangeArrowheads="1"/>
          </p:cNvSpPr>
          <p:nvPr/>
        </p:nvSpPr>
        <p:spPr bwMode="auto">
          <a:xfrm>
            <a:off x="7354888" y="4572000"/>
            <a:ext cx="1066800" cy="1219200"/>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98" name="Rectangle 34"/>
          <p:cNvSpPr>
            <a:spLocks noChangeArrowheads="1"/>
          </p:cNvSpPr>
          <p:nvPr/>
        </p:nvSpPr>
        <p:spPr bwMode="auto">
          <a:xfrm>
            <a:off x="7470775" y="4648200"/>
            <a:ext cx="838200" cy="341313"/>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99" name="Rectangle 35"/>
          <p:cNvSpPr>
            <a:spLocks noChangeArrowheads="1"/>
          </p:cNvSpPr>
          <p:nvPr/>
        </p:nvSpPr>
        <p:spPr bwMode="auto">
          <a:xfrm>
            <a:off x="7280275" y="4648200"/>
            <a:ext cx="1219200" cy="33655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cs typeface="Angsana New" pitchFamily="18" charset="-34"/>
              </a:rPr>
              <a:t>fieldbus</a:t>
            </a:r>
          </a:p>
        </p:txBody>
      </p:sp>
      <p:sp>
        <p:nvSpPr>
          <p:cNvPr id="36900" name="Text Box 36"/>
          <p:cNvSpPr txBox="1">
            <a:spLocks noChangeArrowheads="1"/>
          </p:cNvSpPr>
          <p:nvPr/>
        </p:nvSpPr>
        <p:spPr bwMode="auto">
          <a:xfrm>
            <a:off x="7583488" y="54864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cs typeface="Angsana New" pitchFamily="18" charset="-34"/>
              </a:rPr>
              <a:t>PLC</a:t>
            </a:r>
          </a:p>
        </p:txBody>
      </p:sp>
      <p:sp>
        <p:nvSpPr>
          <p:cNvPr id="36901" name="Rectangle 37"/>
          <p:cNvSpPr>
            <a:spLocks noChangeArrowheads="1"/>
          </p:cNvSpPr>
          <p:nvPr/>
        </p:nvSpPr>
        <p:spPr bwMode="auto">
          <a:xfrm>
            <a:off x="7432675" y="5105400"/>
            <a:ext cx="914400" cy="3095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02" name="Text Box 38"/>
          <p:cNvSpPr txBox="1">
            <a:spLocks noChangeArrowheads="1"/>
          </p:cNvSpPr>
          <p:nvPr/>
        </p:nvSpPr>
        <p:spPr bwMode="auto">
          <a:xfrm>
            <a:off x="7385050" y="5105400"/>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cs typeface="Angsana New" pitchFamily="18" charset="-34"/>
              </a:rPr>
              <a:t>FB agent</a:t>
            </a:r>
          </a:p>
        </p:txBody>
      </p:sp>
      <p:cxnSp>
        <p:nvCxnSpPr>
          <p:cNvPr id="36903" name="AutoShape 39"/>
          <p:cNvCxnSpPr>
            <a:cxnSpLocks noChangeShapeType="1"/>
            <a:stCxn id="36899" idx="2"/>
            <a:endCxn id="36902" idx="0"/>
          </p:cNvCxnSpPr>
          <p:nvPr/>
        </p:nvCxnSpPr>
        <p:spPr bwMode="auto">
          <a:xfrm rot="5400000">
            <a:off x="7829550" y="5045075"/>
            <a:ext cx="1206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4" name="AutoShape 40"/>
          <p:cNvCxnSpPr>
            <a:cxnSpLocks noChangeShapeType="1"/>
            <a:stCxn id="36899" idx="0"/>
            <a:endCxn id="36886" idx="3"/>
          </p:cNvCxnSpPr>
          <p:nvPr/>
        </p:nvCxnSpPr>
        <p:spPr bwMode="auto">
          <a:xfrm rot="5400000" flipH="1">
            <a:off x="6765925" y="3524250"/>
            <a:ext cx="342900" cy="1905000"/>
          </a:xfrm>
          <a:prstGeom prst="bentConnector2">
            <a:avLst/>
          </a:prstGeom>
          <a:noFill/>
          <a:ln w="28575">
            <a:solidFill>
              <a:srgbClr val="FF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5" name="Rectangle 41"/>
          <p:cNvSpPr>
            <a:spLocks noChangeArrowheads="1"/>
          </p:cNvSpPr>
          <p:nvPr/>
        </p:nvSpPr>
        <p:spPr bwMode="auto">
          <a:xfrm>
            <a:off x="8270875" y="4191000"/>
            <a:ext cx="76200" cy="228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06" name="Line 42"/>
          <p:cNvSpPr>
            <a:spLocks noChangeShapeType="1"/>
          </p:cNvSpPr>
          <p:nvPr/>
        </p:nvSpPr>
        <p:spPr bwMode="auto">
          <a:xfrm>
            <a:off x="8804275" y="3276600"/>
            <a:ext cx="0" cy="16383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36907" name="AutoShape 43"/>
          <p:cNvCxnSpPr>
            <a:cxnSpLocks noChangeShapeType="1"/>
            <a:stCxn id="36890" idx="3"/>
            <a:endCxn id="36906" idx="0"/>
          </p:cNvCxnSpPr>
          <p:nvPr/>
        </p:nvCxnSpPr>
        <p:spPr bwMode="auto">
          <a:xfrm>
            <a:off x="8004175" y="2971800"/>
            <a:ext cx="800100" cy="290513"/>
          </a:xfrm>
          <a:prstGeom prst="bentConnector2">
            <a:avLst/>
          </a:prstGeom>
          <a:noFill/>
          <a:ln w="28575">
            <a:solidFill>
              <a:schemeClr val="accent2"/>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8" name="AutoShape 44"/>
          <p:cNvCxnSpPr>
            <a:cxnSpLocks noChangeShapeType="1"/>
            <a:stCxn id="36902" idx="3"/>
            <a:endCxn id="36906" idx="1"/>
          </p:cNvCxnSpPr>
          <p:nvPr/>
        </p:nvCxnSpPr>
        <p:spPr bwMode="auto">
          <a:xfrm flipV="1">
            <a:off x="8393113" y="4929188"/>
            <a:ext cx="411162" cy="344487"/>
          </a:xfrm>
          <a:prstGeom prst="bentConnector2">
            <a:avLst/>
          </a:prstGeom>
          <a:noFill/>
          <a:ln w="28575">
            <a:solidFill>
              <a:schemeClr val="accent2"/>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9" name="Rectangle 45"/>
          <p:cNvSpPr>
            <a:spLocks noChangeArrowheads="1"/>
          </p:cNvSpPr>
          <p:nvPr/>
        </p:nvSpPr>
        <p:spPr bwMode="auto">
          <a:xfrm>
            <a:off x="168275"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0" name="Rectangle 46"/>
          <p:cNvSpPr>
            <a:spLocks noChangeArrowheads="1"/>
          </p:cNvSpPr>
          <p:nvPr/>
        </p:nvSpPr>
        <p:spPr bwMode="auto">
          <a:xfrm>
            <a:off x="487363"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1" name="Rectangle 47"/>
          <p:cNvSpPr>
            <a:spLocks noChangeArrowheads="1"/>
          </p:cNvSpPr>
          <p:nvPr/>
        </p:nvSpPr>
        <p:spPr bwMode="auto">
          <a:xfrm>
            <a:off x="808038"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2" name="Rectangle 48"/>
          <p:cNvSpPr>
            <a:spLocks noChangeArrowheads="1"/>
          </p:cNvSpPr>
          <p:nvPr/>
        </p:nvSpPr>
        <p:spPr bwMode="auto">
          <a:xfrm>
            <a:off x="423863" y="2971800"/>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3" name="Rectangle 49"/>
          <p:cNvSpPr>
            <a:spLocks noChangeArrowheads="1"/>
          </p:cNvSpPr>
          <p:nvPr/>
        </p:nvSpPr>
        <p:spPr bwMode="auto">
          <a:xfrm>
            <a:off x="635000" y="2971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4" name="Rectangle 50"/>
          <p:cNvSpPr>
            <a:spLocks noChangeArrowheads="1"/>
          </p:cNvSpPr>
          <p:nvPr/>
        </p:nvSpPr>
        <p:spPr bwMode="auto">
          <a:xfrm>
            <a:off x="847725" y="2971800"/>
            <a:ext cx="1539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15" name="AutoShape 51"/>
          <p:cNvCxnSpPr>
            <a:cxnSpLocks noChangeShapeType="1"/>
            <a:stCxn id="36912" idx="2"/>
            <a:endCxn id="36909" idx="0"/>
          </p:cNvCxnSpPr>
          <p:nvPr/>
        </p:nvCxnSpPr>
        <p:spPr bwMode="auto">
          <a:xfrm flipH="1">
            <a:off x="244475" y="3124200"/>
            <a:ext cx="255588"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16" name="AutoShape 52"/>
          <p:cNvCxnSpPr>
            <a:cxnSpLocks noChangeShapeType="1"/>
            <a:stCxn id="36913" idx="2"/>
            <a:endCxn id="36910" idx="0"/>
          </p:cNvCxnSpPr>
          <p:nvPr/>
        </p:nvCxnSpPr>
        <p:spPr bwMode="auto">
          <a:xfrm flipH="1">
            <a:off x="563563" y="3124200"/>
            <a:ext cx="147637"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17" name="AutoShape 53"/>
          <p:cNvCxnSpPr>
            <a:cxnSpLocks noChangeShapeType="1"/>
            <a:stCxn id="36914" idx="2"/>
            <a:endCxn id="36911" idx="0"/>
          </p:cNvCxnSpPr>
          <p:nvPr/>
        </p:nvCxnSpPr>
        <p:spPr bwMode="auto">
          <a:xfrm flipH="1">
            <a:off x="884238" y="3124200"/>
            <a:ext cx="41275"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18" name="Rectangle 54"/>
          <p:cNvSpPr>
            <a:spLocks noChangeArrowheads="1"/>
          </p:cNvSpPr>
          <p:nvPr/>
        </p:nvSpPr>
        <p:spPr bwMode="auto">
          <a:xfrm>
            <a:off x="1127125"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19" name="Rectangle 55"/>
          <p:cNvSpPr>
            <a:spLocks noChangeArrowheads="1"/>
          </p:cNvSpPr>
          <p:nvPr/>
        </p:nvSpPr>
        <p:spPr bwMode="auto">
          <a:xfrm>
            <a:off x="1447800"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20" name="Rectangle 56"/>
          <p:cNvSpPr>
            <a:spLocks noChangeArrowheads="1"/>
          </p:cNvSpPr>
          <p:nvPr/>
        </p:nvSpPr>
        <p:spPr bwMode="auto">
          <a:xfrm>
            <a:off x="1768475" y="35052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21" name="Rectangle 57"/>
          <p:cNvSpPr>
            <a:spLocks noChangeArrowheads="1"/>
          </p:cNvSpPr>
          <p:nvPr/>
        </p:nvSpPr>
        <p:spPr bwMode="auto">
          <a:xfrm>
            <a:off x="1063625" y="2971800"/>
            <a:ext cx="15081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22" name="Rectangle 58"/>
          <p:cNvSpPr>
            <a:spLocks noChangeArrowheads="1"/>
          </p:cNvSpPr>
          <p:nvPr/>
        </p:nvSpPr>
        <p:spPr bwMode="auto">
          <a:xfrm>
            <a:off x="1274763" y="2971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23" name="Rectangle 59"/>
          <p:cNvSpPr>
            <a:spLocks noChangeArrowheads="1"/>
          </p:cNvSpPr>
          <p:nvPr/>
        </p:nvSpPr>
        <p:spPr bwMode="auto">
          <a:xfrm>
            <a:off x="1489075" y="2971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24" name="AutoShape 60"/>
          <p:cNvCxnSpPr>
            <a:cxnSpLocks noChangeShapeType="1"/>
            <a:stCxn id="36921" idx="2"/>
            <a:endCxn id="36918" idx="0"/>
          </p:cNvCxnSpPr>
          <p:nvPr/>
        </p:nvCxnSpPr>
        <p:spPr bwMode="auto">
          <a:xfrm>
            <a:off x="1139825" y="3124200"/>
            <a:ext cx="63500"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25" name="AutoShape 61"/>
          <p:cNvCxnSpPr>
            <a:cxnSpLocks noChangeShapeType="1"/>
            <a:stCxn id="36922" idx="2"/>
            <a:endCxn id="36919" idx="0"/>
          </p:cNvCxnSpPr>
          <p:nvPr/>
        </p:nvCxnSpPr>
        <p:spPr bwMode="auto">
          <a:xfrm>
            <a:off x="1350963" y="3124200"/>
            <a:ext cx="173037"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26" name="AutoShape 62"/>
          <p:cNvCxnSpPr>
            <a:cxnSpLocks noChangeShapeType="1"/>
            <a:stCxn id="36923" idx="2"/>
            <a:endCxn id="36920" idx="0"/>
          </p:cNvCxnSpPr>
          <p:nvPr/>
        </p:nvCxnSpPr>
        <p:spPr bwMode="auto">
          <a:xfrm>
            <a:off x="1565275" y="3124200"/>
            <a:ext cx="279400"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27" name="Text Box 63"/>
          <p:cNvSpPr txBox="1">
            <a:spLocks noChangeArrowheads="1"/>
          </p:cNvSpPr>
          <p:nvPr/>
        </p:nvSpPr>
        <p:spPr bwMode="auto">
          <a:xfrm>
            <a:off x="44450" y="77628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cs typeface="Angsana New" pitchFamily="18" charset="-34"/>
              </a:rPr>
              <a:t>direct connection</a:t>
            </a:r>
          </a:p>
        </p:txBody>
      </p:sp>
      <p:sp>
        <p:nvSpPr>
          <p:cNvPr id="36928" name="Text Box 64"/>
          <p:cNvSpPr txBox="1">
            <a:spLocks noChangeArrowheads="1"/>
          </p:cNvSpPr>
          <p:nvPr/>
        </p:nvSpPr>
        <p:spPr bwMode="auto">
          <a:xfrm>
            <a:off x="6418263" y="7762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cs typeface="Angsana New" pitchFamily="18" charset="-34"/>
              </a:rPr>
              <a:t>fieldbus connection</a:t>
            </a:r>
          </a:p>
        </p:txBody>
      </p:sp>
      <p:sp>
        <p:nvSpPr>
          <p:cNvPr id="36929" name="Rectangle 65"/>
          <p:cNvSpPr>
            <a:spLocks noChangeArrowheads="1"/>
          </p:cNvSpPr>
          <p:nvPr/>
        </p:nvSpPr>
        <p:spPr bwMode="auto">
          <a:xfrm>
            <a:off x="58324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0" name="Rectangle 66"/>
          <p:cNvSpPr>
            <a:spLocks noChangeArrowheads="1"/>
          </p:cNvSpPr>
          <p:nvPr/>
        </p:nvSpPr>
        <p:spPr bwMode="auto">
          <a:xfrm>
            <a:off x="60610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1" name="Rectangle 67"/>
          <p:cNvSpPr>
            <a:spLocks noChangeArrowheads="1"/>
          </p:cNvSpPr>
          <p:nvPr/>
        </p:nvSpPr>
        <p:spPr bwMode="auto">
          <a:xfrm>
            <a:off x="62896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2" name="Rectangle 68"/>
          <p:cNvSpPr>
            <a:spLocks noChangeArrowheads="1"/>
          </p:cNvSpPr>
          <p:nvPr/>
        </p:nvSpPr>
        <p:spPr bwMode="auto">
          <a:xfrm>
            <a:off x="60229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3" name="Rectangle 69"/>
          <p:cNvSpPr>
            <a:spLocks noChangeArrowheads="1"/>
          </p:cNvSpPr>
          <p:nvPr/>
        </p:nvSpPr>
        <p:spPr bwMode="auto">
          <a:xfrm>
            <a:off x="61753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4" name="Rectangle 70"/>
          <p:cNvSpPr>
            <a:spLocks noChangeArrowheads="1"/>
          </p:cNvSpPr>
          <p:nvPr/>
        </p:nvSpPr>
        <p:spPr bwMode="auto">
          <a:xfrm>
            <a:off x="63277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35" name="AutoShape 71"/>
          <p:cNvCxnSpPr>
            <a:cxnSpLocks noChangeShapeType="1"/>
            <a:stCxn id="36932" idx="2"/>
            <a:endCxn id="36929" idx="0"/>
          </p:cNvCxnSpPr>
          <p:nvPr/>
        </p:nvCxnSpPr>
        <p:spPr bwMode="auto">
          <a:xfrm flipH="1">
            <a:off x="5908675" y="5822950"/>
            <a:ext cx="190500" cy="1968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36" name="AutoShape 72"/>
          <p:cNvCxnSpPr>
            <a:cxnSpLocks noChangeShapeType="1"/>
            <a:stCxn id="36933" idx="2"/>
            <a:endCxn id="36930" idx="0"/>
          </p:cNvCxnSpPr>
          <p:nvPr/>
        </p:nvCxnSpPr>
        <p:spPr bwMode="auto">
          <a:xfrm flipH="1">
            <a:off x="6137275" y="5822950"/>
            <a:ext cx="114300" cy="1968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37" name="AutoShape 73"/>
          <p:cNvCxnSpPr>
            <a:cxnSpLocks noChangeShapeType="1"/>
            <a:stCxn id="36934" idx="2"/>
            <a:endCxn id="36931" idx="0"/>
          </p:cNvCxnSpPr>
          <p:nvPr/>
        </p:nvCxnSpPr>
        <p:spPr bwMode="auto">
          <a:xfrm flipH="1">
            <a:off x="6365875" y="5822950"/>
            <a:ext cx="38100" cy="1968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38" name="Rectangle 74"/>
          <p:cNvSpPr>
            <a:spLocks noChangeArrowheads="1"/>
          </p:cNvSpPr>
          <p:nvPr/>
        </p:nvSpPr>
        <p:spPr bwMode="auto">
          <a:xfrm flipH="1">
            <a:off x="69754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39" name="Rectangle 75"/>
          <p:cNvSpPr>
            <a:spLocks noChangeArrowheads="1"/>
          </p:cNvSpPr>
          <p:nvPr/>
        </p:nvSpPr>
        <p:spPr bwMode="auto">
          <a:xfrm flipH="1">
            <a:off x="6746875" y="6019800"/>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0" name="Rectangle 76"/>
          <p:cNvSpPr>
            <a:spLocks noChangeArrowheads="1"/>
          </p:cNvSpPr>
          <p:nvPr/>
        </p:nvSpPr>
        <p:spPr bwMode="auto">
          <a:xfrm flipH="1">
            <a:off x="65182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1" name="Rectangle 77"/>
          <p:cNvSpPr>
            <a:spLocks noChangeArrowheads="1"/>
          </p:cNvSpPr>
          <p:nvPr/>
        </p:nvSpPr>
        <p:spPr bwMode="auto">
          <a:xfrm flipH="1">
            <a:off x="68230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2" name="Rectangle 78"/>
          <p:cNvSpPr>
            <a:spLocks noChangeArrowheads="1"/>
          </p:cNvSpPr>
          <p:nvPr/>
        </p:nvSpPr>
        <p:spPr bwMode="auto">
          <a:xfrm flipH="1">
            <a:off x="66706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3" name="Rectangle 79"/>
          <p:cNvSpPr>
            <a:spLocks noChangeArrowheads="1"/>
          </p:cNvSpPr>
          <p:nvPr/>
        </p:nvSpPr>
        <p:spPr bwMode="auto">
          <a:xfrm flipH="1">
            <a:off x="6518275" y="5670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44" name="AutoShape 80"/>
          <p:cNvCxnSpPr>
            <a:cxnSpLocks noChangeShapeType="1"/>
            <a:stCxn id="36941" idx="2"/>
            <a:endCxn id="36938" idx="0"/>
          </p:cNvCxnSpPr>
          <p:nvPr/>
        </p:nvCxnSpPr>
        <p:spPr bwMode="auto">
          <a:xfrm>
            <a:off x="6899275" y="5821363"/>
            <a:ext cx="152400" cy="19843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45" name="AutoShape 81"/>
          <p:cNvCxnSpPr>
            <a:cxnSpLocks noChangeShapeType="1"/>
            <a:stCxn id="36942" idx="2"/>
            <a:endCxn id="36939" idx="0"/>
          </p:cNvCxnSpPr>
          <p:nvPr/>
        </p:nvCxnSpPr>
        <p:spPr bwMode="auto">
          <a:xfrm>
            <a:off x="6746875" y="5821363"/>
            <a:ext cx="77788" cy="19843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46" name="AutoShape 82"/>
          <p:cNvCxnSpPr>
            <a:cxnSpLocks noChangeShapeType="1"/>
            <a:stCxn id="36943" idx="2"/>
            <a:endCxn id="36940" idx="0"/>
          </p:cNvCxnSpPr>
          <p:nvPr/>
        </p:nvCxnSpPr>
        <p:spPr bwMode="auto">
          <a:xfrm>
            <a:off x="6594475" y="5821363"/>
            <a:ext cx="0" cy="19843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47" name="Rectangle 83"/>
          <p:cNvSpPr>
            <a:spLocks noChangeArrowheads="1"/>
          </p:cNvSpPr>
          <p:nvPr/>
        </p:nvSpPr>
        <p:spPr bwMode="auto">
          <a:xfrm>
            <a:off x="72802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8" name="Rectangle 84"/>
          <p:cNvSpPr>
            <a:spLocks noChangeArrowheads="1"/>
          </p:cNvSpPr>
          <p:nvPr/>
        </p:nvSpPr>
        <p:spPr bwMode="auto">
          <a:xfrm>
            <a:off x="75088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49" name="Rectangle 85"/>
          <p:cNvSpPr>
            <a:spLocks noChangeArrowheads="1"/>
          </p:cNvSpPr>
          <p:nvPr/>
        </p:nvSpPr>
        <p:spPr bwMode="auto">
          <a:xfrm>
            <a:off x="7737475" y="6019800"/>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0" name="Rectangle 86"/>
          <p:cNvSpPr>
            <a:spLocks noChangeArrowheads="1"/>
          </p:cNvSpPr>
          <p:nvPr/>
        </p:nvSpPr>
        <p:spPr bwMode="auto">
          <a:xfrm>
            <a:off x="7396163" y="5638800"/>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1" name="Rectangle 87"/>
          <p:cNvSpPr>
            <a:spLocks noChangeArrowheads="1"/>
          </p:cNvSpPr>
          <p:nvPr/>
        </p:nvSpPr>
        <p:spPr bwMode="auto">
          <a:xfrm>
            <a:off x="7546975" y="5638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2" name="Rectangle 88"/>
          <p:cNvSpPr>
            <a:spLocks noChangeArrowheads="1"/>
          </p:cNvSpPr>
          <p:nvPr/>
        </p:nvSpPr>
        <p:spPr bwMode="auto">
          <a:xfrm>
            <a:off x="7699375" y="5638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53" name="AutoShape 89"/>
          <p:cNvCxnSpPr>
            <a:cxnSpLocks noChangeShapeType="1"/>
            <a:stCxn id="36950" idx="2"/>
            <a:endCxn id="36947" idx="0"/>
          </p:cNvCxnSpPr>
          <p:nvPr/>
        </p:nvCxnSpPr>
        <p:spPr bwMode="auto">
          <a:xfrm flipH="1">
            <a:off x="7356475" y="5791200"/>
            <a:ext cx="115888" cy="228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54" name="AutoShape 90"/>
          <p:cNvCxnSpPr>
            <a:cxnSpLocks noChangeShapeType="1"/>
            <a:stCxn id="36951" idx="2"/>
            <a:endCxn id="36948" idx="0"/>
          </p:cNvCxnSpPr>
          <p:nvPr/>
        </p:nvCxnSpPr>
        <p:spPr bwMode="auto">
          <a:xfrm flipH="1">
            <a:off x="7585075" y="5791200"/>
            <a:ext cx="38100" cy="228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55" name="AutoShape 91"/>
          <p:cNvCxnSpPr>
            <a:cxnSpLocks noChangeShapeType="1"/>
            <a:stCxn id="36952" idx="2"/>
            <a:endCxn id="36949" idx="0"/>
          </p:cNvCxnSpPr>
          <p:nvPr/>
        </p:nvCxnSpPr>
        <p:spPr bwMode="auto">
          <a:xfrm>
            <a:off x="7775575" y="5791200"/>
            <a:ext cx="39688" cy="228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56" name="Rectangle 92"/>
          <p:cNvSpPr>
            <a:spLocks noChangeArrowheads="1"/>
          </p:cNvSpPr>
          <p:nvPr/>
        </p:nvSpPr>
        <p:spPr bwMode="auto">
          <a:xfrm flipH="1">
            <a:off x="84232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7" name="Rectangle 93"/>
          <p:cNvSpPr>
            <a:spLocks noChangeArrowheads="1"/>
          </p:cNvSpPr>
          <p:nvPr/>
        </p:nvSpPr>
        <p:spPr bwMode="auto">
          <a:xfrm flipH="1">
            <a:off x="81946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8" name="Rectangle 94"/>
          <p:cNvSpPr>
            <a:spLocks noChangeArrowheads="1"/>
          </p:cNvSpPr>
          <p:nvPr/>
        </p:nvSpPr>
        <p:spPr bwMode="auto">
          <a:xfrm flipH="1">
            <a:off x="7966075" y="6019800"/>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59" name="Rectangle 95"/>
          <p:cNvSpPr>
            <a:spLocks noChangeArrowheads="1"/>
          </p:cNvSpPr>
          <p:nvPr/>
        </p:nvSpPr>
        <p:spPr bwMode="auto">
          <a:xfrm flipH="1">
            <a:off x="8194675" y="5638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60" name="Rectangle 96"/>
          <p:cNvSpPr>
            <a:spLocks noChangeArrowheads="1"/>
          </p:cNvSpPr>
          <p:nvPr/>
        </p:nvSpPr>
        <p:spPr bwMode="auto">
          <a:xfrm flipH="1">
            <a:off x="8042275" y="5638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61" name="Rectangle 97"/>
          <p:cNvSpPr>
            <a:spLocks noChangeArrowheads="1"/>
          </p:cNvSpPr>
          <p:nvPr/>
        </p:nvSpPr>
        <p:spPr bwMode="auto">
          <a:xfrm flipH="1">
            <a:off x="7891463" y="5638800"/>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6962" name="AutoShape 98"/>
          <p:cNvCxnSpPr>
            <a:cxnSpLocks noChangeShapeType="1"/>
            <a:stCxn id="36959" idx="2"/>
            <a:endCxn id="36956" idx="0"/>
          </p:cNvCxnSpPr>
          <p:nvPr/>
        </p:nvCxnSpPr>
        <p:spPr bwMode="auto">
          <a:xfrm>
            <a:off x="8270875" y="5789613"/>
            <a:ext cx="228600" cy="23018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63" name="AutoShape 99"/>
          <p:cNvCxnSpPr>
            <a:cxnSpLocks noChangeShapeType="1"/>
            <a:stCxn id="36960" idx="2"/>
            <a:endCxn id="36957" idx="0"/>
          </p:cNvCxnSpPr>
          <p:nvPr/>
        </p:nvCxnSpPr>
        <p:spPr bwMode="auto">
          <a:xfrm>
            <a:off x="8118475" y="5789613"/>
            <a:ext cx="152400" cy="23018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64" name="AutoShape 100"/>
          <p:cNvCxnSpPr>
            <a:cxnSpLocks noChangeShapeType="1"/>
            <a:stCxn id="36961" idx="2"/>
            <a:endCxn id="36958" idx="0"/>
          </p:cNvCxnSpPr>
          <p:nvPr/>
        </p:nvCxnSpPr>
        <p:spPr bwMode="auto">
          <a:xfrm>
            <a:off x="7967663" y="5789613"/>
            <a:ext cx="74612" cy="23018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65" name="AutoShape 101"/>
          <p:cNvCxnSpPr>
            <a:cxnSpLocks noChangeShapeType="1"/>
            <a:stCxn id="36905" idx="1"/>
            <a:endCxn id="36886" idx="3"/>
          </p:cNvCxnSpPr>
          <p:nvPr/>
        </p:nvCxnSpPr>
        <p:spPr bwMode="auto">
          <a:xfrm rot="10800000">
            <a:off x="5984875" y="4305300"/>
            <a:ext cx="2286000" cy="0"/>
          </a:xfrm>
          <a:prstGeom prst="straightConnector1">
            <a:avLst/>
          </a:prstGeom>
          <a:noFill/>
          <a:ln w="28575">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66" name="Line 102"/>
          <p:cNvSpPr>
            <a:spLocks noChangeShapeType="1"/>
          </p:cNvSpPr>
          <p:nvPr/>
        </p:nvSpPr>
        <p:spPr bwMode="auto">
          <a:xfrm>
            <a:off x="873125" y="20955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6967" name="AutoShape 103"/>
          <p:cNvSpPr>
            <a:spLocks noChangeArrowheads="1"/>
          </p:cNvSpPr>
          <p:nvPr/>
        </p:nvSpPr>
        <p:spPr bwMode="auto">
          <a:xfrm>
            <a:off x="4511675" y="4343400"/>
            <a:ext cx="1066800" cy="762000"/>
          </a:xfrm>
          <a:prstGeom prst="wedgeRoundRectCallout">
            <a:avLst>
              <a:gd name="adj1" fmla="val 93602"/>
              <a:gd name="adj2" fmla="val -53333"/>
              <a:gd name="adj3" fmla="val 16667"/>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sz="1200">
                <a:cs typeface="Angsana New" pitchFamily="18" charset="-34"/>
              </a:rPr>
              <a:t>can also be a point-to-point link</a:t>
            </a:r>
          </a:p>
        </p:txBody>
      </p:sp>
      <p:sp>
        <p:nvSpPr>
          <p:cNvPr id="36968" name="Rectangle 104"/>
          <p:cNvSpPr>
            <a:spLocks noChangeArrowheads="1"/>
          </p:cNvSpPr>
          <p:nvPr/>
        </p:nvSpPr>
        <p:spPr bwMode="auto">
          <a:xfrm>
            <a:off x="415925" y="2247900"/>
            <a:ext cx="12192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69" name="Rectangle 105"/>
          <p:cNvSpPr>
            <a:spLocks noChangeArrowheads="1"/>
          </p:cNvSpPr>
          <p:nvPr/>
        </p:nvSpPr>
        <p:spPr bwMode="auto">
          <a:xfrm>
            <a:off x="6442075" y="1905000"/>
            <a:ext cx="18288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70" name="Rectangle 106"/>
          <p:cNvSpPr>
            <a:spLocks noChangeArrowheads="1"/>
          </p:cNvSpPr>
          <p:nvPr/>
        </p:nvSpPr>
        <p:spPr bwMode="auto">
          <a:xfrm>
            <a:off x="6670675" y="2133600"/>
            <a:ext cx="1371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71" name="Rectangle 107"/>
          <p:cNvSpPr>
            <a:spLocks noChangeArrowheads="1"/>
          </p:cNvSpPr>
          <p:nvPr/>
        </p:nvSpPr>
        <p:spPr bwMode="auto">
          <a:xfrm>
            <a:off x="225425" y="1485900"/>
            <a:ext cx="1601788"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client application</a:t>
            </a:r>
          </a:p>
          <a:p>
            <a:pPr algn="ctr" eaLnBrk="0" hangingPunct="0"/>
            <a:r>
              <a:rPr lang="en-GB" sz="1600">
                <a:cs typeface="Angsana New" pitchFamily="18" charset="-34"/>
              </a:rPr>
              <a:t>(OPC client)</a:t>
            </a:r>
          </a:p>
        </p:txBody>
      </p:sp>
      <p:sp>
        <p:nvSpPr>
          <p:cNvPr id="36972" name="Rectangle 108"/>
          <p:cNvSpPr>
            <a:spLocks noChangeArrowheads="1"/>
          </p:cNvSpPr>
          <p:nvPr/>
        </p:nvSpPr>
        <p:spPr bwMode="auto">
          <a:xfrm>
            <a:off x="225425" y="2019300"/>
            <a:ext cx="1601788"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973" name="Rectangle 109"/>
          <p:cNvSpPr>
            <a:spLocks noChangeArrowheads="1"/>
          </p:cNvSpPr>
          <p:nvPr/>
        </p:nvSpPr>
        <p:spPr bwMode="auto">
          <a:xfrm>
            <a:off x="7775575" y="3721100"/>
            <a:ext cx="1066800" cy="517525"/>
          </a:xfrm>
          <a:prstGeom prst="rect">
            <a:avLst/>
          </a:prstGeom>
          <a:solidFill>
            <a:srgbClr val="FF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400">
                <a:solidFill>
                  <a:schemeClr val="accent2"/>
                </a:solidFill>
                <a:cs typeface="Angsana New" pitchFamily="18" charset="-34"/>
              </a:rPr>
              <a:t>proprietary protocol</a:t>
            </a:r>
          </a:p>
        </p:txBody>
      </p:sp>
      <p:sp>
        <p:nvSpPr>
          <p:cNvPr id="36974" name="Text Box 110"/>
          <p:cNvSpPr txBox="1">
            <a:spLocks noChangeArrowheads="1"/>
          </p:cNvSpPr>
          <p:nvPr/>
        </p:nvSpPr>
        <p:spPr bwMode="auto">
          <a:xfrm>
            <a:off x="1177925" y="4754563"/>
            <a:ext cx="2890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The OPC server is running</a:t>
            </a:r>
          </a:p>
          <a:p>
            <a:pPr eaLnBrk="0" hangingPunct="0"/>
            <a:r>
              <a:rPr lang="en-GB">
                <a:latin typeface="Helvetica" panose="020B0604020202020204" pitchFamily="34" charset="0"/>
                <a:cs typeface="Angsana New" pitchFamily="18" charset="-34"/>
              </a:rPr>
              <a:t>all the time, as soon as at</a:t>
            </a:r>
          </a:p>
          <a:p>
            <a:pPr eaLnBrk="0" hangingPunct="0"/>
            <a:r>
              <a:rPr lang="en-GB">
                <a:latin typeface="Helvetica" panose="020B0604020202020204" pitchFamily="34" charset="0"/>
                <a:cs typeface="Angsana New" pitchFamily="18" charset="-34"/>
              </a:rPr>
              <a:t>least one client is present</a:t>
            </a:r>
          </a:p>
        </p:txBody>
      </p:sp>
      <p:sp>
        <p:nvSpPr>
          <p:cNvPr id="36975" name="Text Box 111"/>
          <p:cNvSpPr txBox="1">
            <a:spLocks noChangeArrowheads="1"/>
          </p:cNvSpPr>
          <p:nvPr/>
        </p:nvSpPr>
        <p:spPr bwMode="auto">
          <a:xfrm>
            <a:off x="407988" y="3854450"/>
            <a:ext cx="1201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cs typeface="Angsana New" pitchFamily="18" charset="-34"/>
              </a:rPr>
              <a:t>I/O devices</a:t>
            </a:r>
          </a:p>
        </p:txBody>
      </p:sp>
      <p:sp>
        <p:nvSpPr>
          <p:cNvPr id="36976" name="Line 112"/>
          <p:cNvSpPr>
            <a:spLocks noChangeShapeType="1"/>
          </p:cNvSpPr>
          <p:nvPr/>
        </p:nvSpPr>
        <p:spPr bwMode="auto">
          <a:xfrm flipV="1">
            <a:off x="2759075" y="2514600"/>
            <a:ext cx="4038600" cy="2133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6977" name="Line 113"/>
          <p:cNvSpPr>
            <a:spLocks noChangeShapeType="1"/>
          </p:cNvSpPr>
          <p:nvPr/>
        </p:nvSpPr>
        <p:spPr bwMode="auto">
          <a:xfrm flipH="1" flipV="1">
            <a:off x="1565275" y="2971800"/>
            <a:ext cx="1193800" cy="1676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6978" name="Rectangle 114"/>
          <p:cNvSpPr>
            <a:spLocks noChangeArrowheads="1"/>
          </p:cNvSpPr>
          <p:nvPr/>
        </p:nvSpPr>
        <p:spPr bwMode="auto">
          <a:xfrm>
            <a:off x="2387600" y="1895475"/>
            <a:ext cx="16811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clients and servers run as parallel processes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7892" name="Rectangle 4"/>
          <p:cNvSpPr>
            <a:spLocks noChangeArrowheads="1"/>
          </p:cNvSpPr>
          <p:nvPr/>
        </p:nvSpPr>
        <p:spPr bwMode="auto">
          <a:xfrm>
            <a:off x="496888" y="3260725"/>
            <a:ext cx="1295400" cy="777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3" name="Rectangle 5"/>
          <p:cNvSpPr>
            <a:spLocks noChangeArrowheads="1"/>
          </p:cNvSpPr>
          <p:nvPr/>
        </p:nvSpPr>
        <p:spPr bwMode="auto">
          <a:xfrm>
            <a:off x="611188" y="3260725"/>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4" name="Rectangle 6"/>
          <p:cNvSpPr>
            <a:spLocks noChangeArrowheads="1"/>
          </p:cNvSpPr>
          <p:nvPr/>
        </p:nvSpPr>
        <p:spPr bwMode="auto">
          <a:xfrm>
            <a:off x="1220788" y="3260725"/>
            <a:ext cx="4572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5" name="Rectangle 7"/>
          <p:cNvSpPr>
            <a:spLocks noChangeArrowheads="1"/>
          </p:cNvSpPr>
          <p:nvPr/>
        </p:nvSpPr>
        <p:spPr bwMode="auto">
          <a:xfrm>
            <a:off x="801688" y="3262313"/>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6" name="Rectangle 8"/>
          <p:cNvSpPr>
            <a:spLocks noChangeArrowheads="1"/>
          </p:cNvSpPr>
          <p:nvPr/>
        </p:nvSpPr>
        <p:spPr bwMode="auto">
          <a:xfrm>
            <a:off x="992188" y="3263900"/>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7" name="Rectangle 9"/>
          <p:cNvSpPr>
            <a:spLocks noChangeArrowheads="1"/>
          </p:cNvSpPr>
          <p:nvPr/>
        </p:nvSpPr>
        <p:spPr bwMode="auto">
          <a:xfrm>
            <a:off x="1182688" y="3265488"/>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8" name="Rectangle 10"/>
          <p:cNvSpPr>
            <a:spLocks noChangeArrowheads="1"/>
          </p:cNvSpPr>
          <p:nvPr/>
        </p:nvSpPr>
        <p:spPr bwMode="auto">
          <a:xfrm>
            <a:off x="1373188" y="3267075"/>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9" name="Rectangle 11"/>
          <p:cNvSpPr>
            <a:spLocks noChangeArrowheads="1"/>
          </p:cNvSpPr>
          <p:nvPr/>
        </p:nvSpPr>
        <p:spPr bwMode="auto">
          <a:xfrm>
            <a:off x="1563688" y="3268663"/>
            <a:ext cx="1905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00" name="Rectangle 12"/>
          <p:cNvSpPr>
            <a:spLocks noChangeArrowheads="1"/>
          </p:cNvSpPr>
          <p:nvPr/>
        </p:nvSpPr>
        <p:spPr bwMode="auto">
          <a:xfrm>
            <a:off x="268288" y="1584325"/>
            <a:ext cx="1714500" cy="22225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37901" name="Rectangle 13"/>
          <p:cNvSpPr>
            <a:spLocks noChangeArrowheads="1"/>
          </p:cNvSpPr>
          <p:nvPr/>
        </p:nvSpPr>
        <p:spPr bwMode="auto">
          <a:xfrm>
            <a:off x="-36513" y="288925"/>
            <a:ext cx="930433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3200">
                <a:solidFill>
                  <a:srgbClr val="0000FF"/>
                </a:solidFill>
              </a:rPr>
              <a:t>Full-fledged COM/DCOM across multiple nodes</a:t>
            </a:r>
          </a:p>
        </p:txBody>
      </p:sp>
      <p:sp>
        <p:nvSpPr>
          <p:cNvPr id="37902" name="Rectangle 14"/>
          <p:cNvSpPr>
            <a:spLocks noChangeArrowheads="1"/>
          </p:cNvSpPr>
          <p:nvPr/>
        </p:nvSpPr>
        <p:spPr bwMode="auto">
          <a:xfrm>
            <a:off x="2706688" y="1584325"/>
            <a:ext cx="6324600" cy="22225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cxnSp>
        <p:nvCxnSpPr>
          <p:cNvPr id="37903" name="AutoShape 15"/>
          <p:cNvCxnSpPr>
            <a:cxnSpLocks noChangeShapeType="1"/>
            <a:stCxn id="37904" idx="2"/>
            <a:endCxn id="37920" idx="0"/>
          </p:cNvCxnSpPr>
          <p:nvPr/>
        </p:nvCxnSpPr>
        <p:spPr bwMode="auto">
          <a:xfrm rot="5400000">
            <a:off x="4713288" y="3514725"/>
            <a:ext cx="254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4" name="Rectangle 16"/>
          <p:cNvSpPr>
            <a:spLocks noChangeArrowheads="1"/>
          </p:cNvSpPr>
          <p:nvPr/>
        </p:nvSpPr>
        <p:spPr bwMode="auto">
          <a:xfrm>
            <a:off x="4192588" y="2778125"/>
            <a:ext cx="1295400" cy="609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OPC server</a:t>
            </a:r>
          </a:p>
          <a:p>
            <a:pPr algn="ctr" eaLnBrk="0" hangingPunct="0"/>
            <a:r>
              <a:rPr lang="en-GB" sz="1600">
                <a:cs typeface="Angsana New" pitchFamily="18" charset="-34"/>
              </a:rPr>
              <a:t>for BrandY</a:t>
            </a:r>
          </a:p>
        </p:txBody>
      </p:sp>
      <p:cxnSp>
        <p:nvCxnSpPr>
          <p:cNvPr id="37905" name="AutoShape 17"/>
          <p:cNvCxnSpPr>
            <a:cxnSpLocks noChangeShapeType="1"/>
            <a:stCxn id="37949" idx="2"/>
            <a:endCxn id="37959" idx="0"/>
          </p:cNvCxnSpPr>
          <p:nvPr/>
        </p:nvCxnSpPr>
        <p:spPr bwMode="auto">
          <a:xfrm rot="5400000">
            <a:off x="5359401" y="2154237"/>
            <a:ext cx="334962" cy="760413"/>
          </a:xfrm>
          <a:prstGeom prst="bentConnector3">
            <a:avLst>
              <a:gd name="adj1" fmla="val 4976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6" name="Rectangle 18"/>
          <p:cNvSpPr>
            <a:spLocks noChangeArrowheads="1"/>
          </p:cNvSpPr>
          <p:nvPr/>
        </p:nvSpPr>
        <p:spPr bwMode="auto">
          <a:xfrm>
            <a:off x="5678488" y="1697038"/>
            <a:ext cx="1828800" cy="62388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application 1</a:t>
            </a:r>
          </a:p>
          <a:p>
            <a:pPr algn="ctr" eaLnBrk="0" hangingPunct="0"/>
            <a:r>
              <a:rPr lang="en-GB" sz="1600">
                <a:cs typeface="Angsana New" pitchFamily="18" charset="-34"/>
              </a:rPr>
              <a:t>(OPC client)</a:t>
            </a:r>
          </a:p>
        </p:txBody>
      </p:sp>
      <p:sp>
        <p:nvSpPr>
          <p:cNvPr id="37907" name="Rectangle 19"/>
          <p:cNvSpPr>
            <a:spLocks noChangeArrowheads="1"/>
          </p:cNvSpPr>
          <p:nvPr/>
        </p:nvSpPr>
        <p:spPr bwMode="auto">
          <a:xfrm>
            <a:off x="5678488" y="2290763"/>
            <a:ext cx="18288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08" name="Rectangle 20"/>
          <p:cNvSpPr>
            <a:spLocks noChangeArrowheads="1"/>
          </p:cNvSpPr>
          <p:nvPr/>
        </p:nvSpPr>
        <p:spPr bwMode="auto">
          <a:xfrm>
            <a:off x="3087688" y="4835525"/>
            <a:ext cx="457200" cy="469900"/>
          </a:xfrm>
          <a:prstGeom prst="rect">
            <a:avLst/>
          </a:prstGeom>
          <a:solidFill>
            <a:schemeClr val="accent1"/>
          </a:solidFill>
          <a:ln w="12700">
            <a:solidFill>
              <a:srgbClr val="000000"/>
            </a:solidFill>
            <a:miter lim="800000"/>
            <a:headEnd/>
            <a:tailEnd/>
          </a:ln>
        </p:spPr>
        <p:txBody>
          <a:bodyPr/>
          <a:lstStyle/>
          <a:p>
            <a:endParaRPr lang="en-IN"/>
          </a:p>
        </p:txBody>
      </p:sp>
      <p:sp>
        <p:nvSpPr>
          <p:cNvPr id="37909" name="Rectangle 21"/>
          <p:cNvSpPr>
            <a:spLocks noChangeArrowheads="1"/>
          </p:cNvSpPr>
          <p:nvPr/>
        </p:nvSpPr>
        <p:spPr bwMode="auto">
          <a:xfrm>
            <a:off x="3697288" y="4835525"/>
            <a:ext cx="457200" cy="469900"/>
          </a:xfrm>
          <a:prstGeom prst="rect">
            <a:avLst/>
          </a:prstGeom>
          <a:solidFill>
            <a:schemeClr val="accent1"/>
          </a:solidFill>
          <a:ln w="12700">
            <a:solidFill>
              <a:srgbClr val="000000"/>
            </a:solidFill>
            <a:miter lim="800000"/>
            <a:headEnd/>
            <a:tailEnd/>
          </a:ln>
        </p:spPr>
        <p:txBody>
          <a:bodyPr/>
          <a:lstStyle/>
          <a:p>
            <a:endParaRPr lang="en-IN"/>
          </a:p>
        </p:txBody>
      </p:sp>
      <p:sp>
        <p:nvSpPr>
          <p:cNvPr id="37910" name="Rectangle 22"/>
          <p:cNvSpPr>
            <a:spLocks noChangeArrowheads="1"/>
          </p:cNvSpPr>
          <p:nvPr/>
        </p:nvSpPr>
        <p:spPr bwMode="auto">
          <a:xfrm>
            <a:off x="4306888" y="4835525"/>
            <a:ext cx="457200" cy="469900"/>
          </a:xfrm>
          <a:prstGeom prst="rect">
            <a:avLst/>
          </a:prstGeom>
          <a:solidFill>
            <a:schemeClr val="accent1"/>
          </a:solidFill>
          <a:ln w="12700">
            <a:solidFill>
              <a:srgbClr val="000000"/>
            </a:solidFill>
            <a:miter lim="800000"/>
            <a:headEnd/>
            <a:tailEnd/>
          </a:ln>
        </p:spPr>
        <p:txBody>
          <a:bodyPr/>
          <a:lstStyle/>
          <a:p>
            <a:endParaRPr lang="en-IN"/>
          </a:p>
        </p:txBody>
      </p:sp>
      <p:sp>
        <p:nvSpPr>
          <p:cNvPr id="37911" name="Rectangle 23"/>
          <p:cNvSpPr>
            <a:spLocks noChangeArrowheads="1"/>
          </p:cNvSpPr>
          <p:nvPr/>
        </p:nvSpPr>
        <p:spPr bwMode="auto">
          <a:xfrm>
            <a:off x="4918075" y="4835525"/>
            <a:ext cx="455613" cy="469900"/>
          </a:xfrm>
          <a:prstGeom prst="rect">
            <a:avLst/>
          </a:prstGeom>
          <a:solidFill>
            <a:schemeClr val="accent1"/>
          </a:solidFill>
          <a:ln w="12700">
            <a:solidFill>
              <a:srgbClr val="000000"/>
            </a:solidFill>
            <a:miter lim="800000"/>
            <a:headEnd/>
            <a:tailEnd/>
          </a:ln>
        </p:spPr>
        <p:txBody>
          <a:bodyPr/>
          <a:lstStyle/>
          <a:p>
            <a:endParaRPr lang="en-IN"/>
          </a:p>
        </p:txBody>
      </p:sp>
      <p:cxnSp>
        <p:nvCxnSpPr>
          <p:cNvPr id="37912" name="AutoShape 24"/>
          <p:cNvCxnSpPr>
            <a:cxnSpLocks noChangeShapeType="1"/>
            <a:stCxn id="37914" idx="1"/>
            <a:endCxn id="37910" idx="0"/>
          </p:cNvCxnSpPr>
          <p:nvPr/>
        </p:nvCxnSpPr>
        <p:spPr bwMode="auto">
          <a:xfrm rot="10800000" flipV="1">
            <a:off x="4535488" y="4645025"/>
            <a:ext cx="11430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3" name="AutoShape 25"/>
          <p:cNvCxnSpPr>
            <a:cxnSpLocks noChangeShapeType="1"/>
            <a:stCxn id="37911" idx="0"/>
            <a:endCxn id="37914" idx="1"/>
          </p:cNvCxnSpPr>
          <p:nvPr/>
        </p:nvCxnSpPr>
        <p:spPr bwMode="auto">
          <a:xfrm rot="16200000">
            <a:off x="5317332" y="4474368"/>
            <a:ext cx="190500" cy="531813"/>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4" name="Rectangle 26"/>
          <p:cNvSpPr>
            <a:spLocks noChangeArrowheads="1"/>
          </p:cNvSpPr>
          <p:nvPr/>
        </p:nvSpPr>
        <p:spPr bwMode="auto">
          <a:xfrm>
            <a:off x="5678488" y="4530725"/>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7915" name="AutoShape 27"/>
          <p:cNvCxnSpPr>
            <a:cxnSpLocks noChangeShapeType="1"/>
            <a:stCxn id="37914" idx="1"/>
            <a:endCxn id="37909" idx="0"/>
          </p:cNvCxnSpPr>
          <p:nvPr/>
        </p:nvCxnSpPr>
        <p:spPr bwMode="auto">
          <a:xfrm rot="10800000" flipV="1">
            <a:off x="3925888" y="4645025"/>
            <a:ext cx="17526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6" name="AutoShape 28"/>
          <p:cNvCxnSpPr>
            <a:cxnSpLocks noChangeShapeType="1"/>
            <a:endCxn id="37908" idx="0"/>
          </p:cNvCxnSpPr>
          <p:nvPr/>
        </p:nvCxnSpPr>
        <p:spPr bwMode="auto">
          <a:xfrm>
            <a:off x="2859088" y="4645025"/>
            <a:ext cx="4572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7" name="AutoShape 29"/>
          <p:cNvCxnSpPr>
            <a:cxnSpLocks noChangeShapeType="1"/>
            <a:stCxn id="37914" idx="1"/>
            <a:endCxn id="37920" idx="2"/>
          </p:cNvCxnSpPr>
          <p:nvPr/>
        </p:nvCxnSpPr>
        <p:spPr bwMode="auto">
          <a:xfrm rot="10800000">
            <a:off x="4840288" y="4175125"/>
            <a:ext cx="838200" cy="4699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8" name="AutoShape 30"/>
          <p:cNvCxnSpPr>
            <a:cxnSpLocks noChangeShapeType="1"/>
            <a:stCxn id="37914" idx="1"/>
          </p:cNvCxnSpPr>
          <p:nvPr/>
        </p:nvCxnSpPr>
        <p:spPr bwMode="auto">
          <a:xfrm rot="10800000">
            <a:off x="2859088" y="4645025"/>
            <a:ext cx="2819400"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9" name="Rectangle 31"/>
          <p:cNvSpPr>
            <a:spLocks noChangeArrowheads="1"/>
          </p:cNvSpPr>
          <p:nvPr/>
        </p:nvSpPr>
        <p:spPr bwMode="auto">
          <a:xfrm>
            <a:off x="3849688" y="3565525"/>
            <a:ext cx="3352800" cy="762000"/>
          </a:xfrm>
          <a:prstGeom prst="rect">
            <a:avLst/>
          </a:prstGeom>
          <a:solidFill>
            <a:srgbClr val="CCFFFF">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a:latin typeface="Helvetica" panose="020B0604020202020204" pitchFamily="34" charset="0"/>
              <a:cs typeface="Angsana New" pitchFamily="18" charset="-34"/>
            </a:endParaRPr>
          </a:p>
        </p:txBody>
      </p:sp>
      <p:sp>
        <p:nvSpPr>
          <p:cNvPr id="37920" name="Rectangle 32"/>
          <p:cNvSpPr>
            <a:spLocks noChangeArrowheads="1"/>
          </p:cNvSpPr>
          <p:nvPr/>
        </p:nvSpPr>
        <p:spPr bwMode="auto">
          <a:xfrm>
            <a:off x="4306888" y="3641725"/>
            <a:ext cx="1066800" cy="5334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21" name="Rectangle 33"/>
          <p:cNvSpPr>
            <a:spLocks noChangeArrowheads="1"/>
          </p:cNvSpPr>
          <p:nvPr/>
        </p:nvSpPr>
        <p:spPr bwMode="auto">
          <a:xfrm>
            <a:off x="5908675" y="5051425"/>
            <a:ext cx="303213" cy="241300"/>
          </a:xfrm>
          <a:prstGeom prst="rect">
            <a:avLst/>
          </a:prstGeom>
          <a:solidFill>
            <a:srgbClr val="FFCCCC"/>
          </a:solidFill>
          <a:ln w="12700">
            <a:solidFill>
              <a:srgbClr val="000000"/>
            </a:solidFill>
            <a:miter lim="800000"/>
            <a:headEnd/>
            <a:tailEnd/>
          </a:ln>
        </p:spPr>
        <p:txBody>
          <a:bodyPr/>
          <a:lstStyle/>
          <a:p>
            <a:endParaRPr lang="en-IN"/>
          </a:p>
        </p:txBody>
      </p:sp>
      <p:sp>
        <p:nvSpPr>
          <p:cNvPr id="37922" name="Rectangle 34"/>
          <p:cNvSpPr>
            <a:spLocks noChangeArrowheads="1"/>
          </p:cNvSpPr>
          <p:nvPr/>
        </p:nvSpPr>
        <p:spPr bwMode="auto">
          <a:xfrm>
            <a:off x="6288088" y="5051425"/>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37923" name="Rectangle 35"/>
          <p:cNvSpPr>
            <a:spLocks noChangeArrowheads="1"/>
          </p:cNvSpPr>
          <p:nvPr/>
        </p:nvSpPr>
        <p:spPr bwMode="auto">
          <a:xfrm>
            <a:off x="6669088" y="5051425"/>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37924" name="Rectangle 36"/>
          <p:cNvSpPr>
            <a:spLocks noChangeArrowheads="1"/>
          </p:cNvSpPr>
          <p:nvPr/>
        </p:nvSpPr>
        <p:spPr bwMode="auto">
          <a:xfrm>
            <a:off x="7050088" y="5051425"/>
            <a:ext cx="304800" cy="241300"/>
          </a:xfrm>
          <a:prstGeom prst="rect">
            <a:avLst/>
          </a:prstGeom>
          <a:solidFill>
            <a:srgbClr val="FFCCCC"/>
          </a:solidFill>
          <a:ln w="12700">
            <a:solidFill>
              <a:srgbClr val="000000"/>
            </a:solidFill>
            <a:miter lim="800000"/>
            <a:headEnd/>
            <a:tailEnd/>
          </a:ln>
        </p:spPr>
        <p:txBody>
          <a:bodyPr/>
          <a:lstStyle/>
          <a:p>
            <a:endParaRPr lang="en-IN"/>
          </a:p>
        </p:txBody>
      </p:sp>
      <p:cxnSp>
        <p:nvCxnSpPr>
          <p:cNvPr id="37925" name="AutoShape 37"/>
          <p:cNvCxnSpPr>
            <a:cxnSpLocks noChangeShapeType="1"/>
            <a:stCxn id="37927" idx="1"/>
            <a:endCxn id="37923" idx="0"/>
          </p:cNvCxnSpPr>
          <p:nvPr/>
        </p:nvCxnSpPr>
        <p:spPr bwMode="auto">
          <a:xfrm rot="10800000" flipV="1">
            <a:off x="6821488" y="4860925"/>
            <a:ext cx="12954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6" name="AutoShape 38"/>
          <p:cNvCxnSpPr>
            <a:cxnSpLocks noChangeShapeType="1"/>
            <a:stCxn id="37924" idx="0"/>
            <a:endCxn id="37927" idx="1"/>
          </p:cNvCxnSpPr>
          <p:nvPr/>
        </p:nvCxnSpPr>
        <p:spPr bwMode="auto">
          <a:xfrm rot="16200000">
            <a:off x="7564438" y="4498975"/>
            <a:ext cx="190500" cy="9144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7" name="Rectangle 39"/>
          <p:cNvSpPr>
            <a:spLocks noChangeArrowheads="1"/>
          </p:cNvSpPr>
          <p:nvPr/>
        </p:nvSpPr>
        <p:spPr bwMode="auto">
          <a:xfrm>
            <a:off x="8116888" y="4746625"/>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7928" name="AutoShape 40"/>
          <p:cNvCxnSpPr>
            <a:cxnSpLocks noChangeShapeType="1"/>
            <a:stCxn id="37927" idx="1"/>
            <a:endCxn id="37922" idx="0"/>
          </p:cNvCxnSpPr>
          <p:nvPr/>
        </p:nvCxnSpPr>
        <p:spPr bwMode="auto">
          <a:xfrm rot="10800000" flipV="1">
            <a:off x="6440488" y="4860925"/>
            <a:ext cx="16764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9" name="AutoShape 41"/>
          <p:cNvCxnSpPr>
            <a:cxnSpLocks noChangeShapeType="1"/>
            <a:stCxn id="37932" idx="3"/>
            <a:endCxn id="37921" idx="0"/>
          </p:cNvCxnSpPr>
          <p:nvPr/>
        </p:nvCxnSpPr>
        <p:spPr bwMode="auto">
          <a:xfrm>
            <a:off x="5908675" y="4860925"/>
            <a:ext cx="152400" cy="1905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30" name="AutoShape 42"/>
          <p:cNvCxnSpPr>
            <a:cxnSpLocks noChangeShapeType="1"/>
            <a:stCxn id="37927" idx="1"/>
            <a:endCxn id="37933" idx="2"/>
          </p:cNvCxnSpPr>
          <p:nvPr/>
        </p:nvCxnSpPr>
        <p:spPr bwMode="auto">
          <a:xfrm rot="10800000">
            <a:off x="6326188" y="4175125"/>
            <a:ext cx="1790700" cy="6858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31" name="AutoShape 43"/>
          <p:cNvCxnSpPr>
            <a:cxnSpLocks noChangeShapeType="1"/>
            <a:stCxn id="37927" idx="1"/>
            <a:endCxn id="37932" idx="3"/>
          </p:cNvCxnSpPr>
          <p:nvPr/>
        </p:nvCxnSpPr>
        <p:spPr bwMode="auto">
          <a:xfrm rot="10800000">
            <a:off x="5908675" y="4860925"/>
            <a:ext cx="2208213"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32" name="Rectangle 44"/>
          <p:cNvSpPr>
            <a:spLocks noChangeArrowheads="1"/>
          </p:cNvSpPr>
          <p:nvPr/>
        </p:nvSpPr>
        <p:spPr bwMode="auto">
          <a:xfrm>
            <a:off x="5830888" y="4746625"/>
            <a:ext cx="77787"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33" name="Rectangle 45"/>
          <p:cNvSpPr>
            <a:spLocks noChangeArrowheads="1"/>
          </p:cNvSpPr>
          <p:nvPr/>
        </p:nvSpPr>
        <p:spPr bwMode="auto">
          <a:xfrm>
            <a:off x="5792788" y="3641725"/>
            <a:ext cx="1066800" cy="5334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34" name="Rectangle 46"/>
          <p:cNvSpPr>
            <a:spLocks noChangeArrowheads="1"/>
          </p:cNvSpPr>
          <p:nvPr/>
        </p:nvSpPr>
        <p:spPr bwMode="auto">
          <a:xfrm>
            <a:off x="7431088" y="5064125"/>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37935" name="Rectangle 47"/>
          <p:cNvSpPr>
            <a:spLocks noChangeArrowheads="1"/>
          </p:cNvSpPr>
          <p:nvPr/>
        </p:nvSpPr>
        <p:spPr bwMode="auto">
          <a:xfrm>
            <a:off x="7812088" y="5076825"/>
            <a:ext cx="304800" cy="241300"/>
          </a:xfrm>
          <a:prstGeom prst="rect">
            <a:avLst/>
          </a:prstGeom>
          <a:solidFill>
            <a:srgbClr val="FFCCCC"/>
          </a:solidFill>
          <a:ln w="12700">
            <a:solidFill>
              <a:srgbClr val="000000"/>
            </a:solidFill>
            <a:miter lim="800000"/>
            <a:headEnd/>
            <a:tailEnd/>
          </a:ln>
        </p:spPr>
        <p:txBody>
          <a:bodyPr/>
          <a:lstStyle/>
          <a:p>
            <a:endParaRPr lang="en-IN"/>
          </a:p>
        </p:txBody>
      </p:sp>
      <p:cxnSp>
        <p:nvCxnSpPr>
          <p:cNvPr id="37936" name="AutoShape 48"/>
          <p:cNvCxnSpPr>
            <a:cxnSpLocks noChangeShapeType="1"/>
            <a:stCxn id="37927" idx="1"/>
            <a:endCxn id="37934" idx="0"/>
          </p:cNvCxnSpPr>
          <p:nvPr/>
        </p:nvCxnSpPr>
        <p:spPr bwMode="auto">
          <a:xfrm rot="10800000" flipV="1">
            <a:off x="7583488" y="4860925"/>
            <a:ext cx="533400"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37" name="AutoShape 49"/>
          <p:cNvCxnSpPr>
            <a:cxnSpLocks noChangeShapeType="1"/>
            <a:stCxn id="37927" idx="1"/>
            <a:endCxn id="37935" idx="0"/>
          </p:cNvCxnSpPr>
          <p:nvPr/>
        </p:nvCxnSpPr>
        <p:spPr bwMode="auto">
          <a:xfrm rot="10800000" flipV="1">
            <a:off x="7964488" y="4860925"/>
            <a:ext cx="152400" cy="2159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38" name="Text Box 50"/>
          <p:cNvSpPr txBox="1">
            <a:spLocks noChangeArrowheads="1"/>
          </p:cNvSpPr>
          <p:nvPr/>
        </p:nvSpPr>
        <p:spPr bwMode="auto">
          <a:xfrm>
            <a:off x="4306888" y="3641725"/>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Fieldbus Y</a:t>
            </a:r>
          </a:p>
        </p:txBody>
      </p:sp>
      <p:sp>
        <p:nvSpPr>
          <p:cNvPr id="37939" name="Text Box 51"/>
          <p:cNvSpPr txBox="1">
            <a:spLocks noChangeArrowheads="1"/>
          </p:cNvSpPr>
          <p:nvPr/>
        </p:nvSpPr>
        <p:spPr bwMode="auto">
          <a:xfrm>
            <a:off x="5792788" y="3775075"/>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Fieldbus X</a:t>
            </a:r>
          </a:p>
        </p:txBody>
      </p:sp>
      <p:sp>
        <p:nvSpPr>
          <p:cNvPr id="37940" name="Text Box 52"/>
          <p:cNvSpPr txBox="1">
            <a:spLocks noChangeArrowheads="1"/>
          </p:cNvSpPr>
          <p:nvPr/>
        </p:nvSpPr>
        <p:spPr bwMode="auto">
          <a:xfrm>
            <a:off x="7202488" y="3775075"/>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drivers</a:t>
            </a:r>
            <a:endParaRPr lang="en-GB" sz="1600">
              <a:latin typeface="Helvetica" panose="020B0604020202020204" pitchFamily="34" charset="0"/>
              <a:cs typeface="Angsana New" pitchFamily="18" charset="-34"/>
            </a:endParaRPr>
          </a:p>
        </p:txBody>
      </p:sp>
      <p:cxnSp>
        <p:nvCxnSpPr>
          <p:cNvPr id="37941" name="AutoShape 53"/>
          <p:cNvCxnSpPr>
            <a:cxnSpLocks noChangeShapeType="1"/>
            <a:stCxn id="37943" idx="2"/>
            <a:endCxn id="37933" idx="0"/>
          </p:cNvCxnSpPr>
          <p:nvPr/>
        </p:nvCxnSpPr>
        <p:spPr bwMode="auto">
          <a:xfrm rot="5400000">
            <a:off x="6199982" y="3515519"/>
            <a:ext cx="25241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42" name="AutoShape 54"/>
          <p:cNvCxnSpPr>
            <a:cxnSpLocks noChangeShapeType="1"/>
            <a:stCxn id="37948" idx="2"/>
            <a:endCxn id="37953" idx="0"/>
          </p:cNvCxnSpPr>
          <p:nvPr/>
        </p:nvCxnSpPr>
        <p:spPr bwMode="auto">
          <a:xfrm rot="16200000" flipH="1">
            <a:off x="7358857" y="2286794"/>
            <a:ext cx="334962" cy="495300"/>
          </a:xfrm>
          <a:prstGeom prst="bentConnector3">
            <a:avLst>
              <a:gd name="adj1" fmla="val 4976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43" name="Rectangle 55"/>
          <p:cNvSpPr>
            <a:spLocks noChangeArrowheads="1"/>
          </p:cNvSpPr>
          <p:nvPr/>
        </p:nvSpPr>
        <p:spPr bwMode="auto">
          <a:xfrm>
            <a:off x="5678488" y="2779713"/>
            <a:ext cx="1295400" cy="609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OPC server</a:t>
            </a:r>
          </a:p>
          <a:p>
            <a:pPr algn="ctr" eaLnBrk="0" hangingPunct="0"/>
            <a:r>
              <a:rPr lang="en-GB" sz="1600">
                <a:cs typeface="Angsana New" pitchFamily="18" charset="-34"/>
              </a:rPr>
              <a:t>for BrandX</a:t>
            </a:r>
          </a:p>
        </p:txBody>
      </p:sp>
      <p:cxnSp>
        <p:nvCxnSpPr>
          <p:cNvPr id="37944" name="AutoShape 56"/>
          <p:cNvCxnSpPr>
            <a:cxnSpLocks noChangeShapeType="1"/>
            <a:stCxn id="37947" idx="2"/>
            <a:endCxn id="37952" idx="0"/>
          </p:cNvCxnSpPr>
          <p:nvPr/>
        </p:nvCxnSpPr>
        <p:spPr bwMode="auto">
          <a:xfrm rot="5400000">
            <a:off x="6292057" y="2401094"/>
            <a:ext cx="334962" cy="266700"/>
          </a:xfrm>
          <a:prstGeom prst="bentConnector3">
            <a:avLst>
              <a:gd name="adj1" fmla="val 4976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45" name="AutoShape 57"/>
          <p:cNvCxnSpPr>
            <a:cxnSpLocks noChangeShapeType="1"/>
            <a:stCxn id="37946" idx="3"/>
            <a:endCxn id="37950" idx="2"/>
          </p:cNvCxnSpPr>
          <p:nvPr/>
        </p:nvCxnSpPr>
        <p:spPr bwMode="auto">
          <a:xfrm flipV="1">
            <a:off x="8421688" y="2473325"/>
            <a:ext cx="190500" cy="609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46" name="Rectangle 58"/>
          <p:cNvSpPr>
            <a:spLocks noChangeArrowheads="1"/>
          </p:cNvSpPr>
          <p:nvPr/>
        </p:nvSpPr>
        <p:spPr bwMode="auto">
          <a:xfrm>
            <a:off x="7126288" y="2778125"/>
            <a:ext cx="1295400" cy="609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OPC server</a:t>
            </a:r>
          </a:p>
          <a:p>
            <a:pPr algn="ctr" eaLnBrk="0" hangingPunct="0"/>
            <a:r>
              <a:rPr lang="en-GB" sz="1600">
                <a:cs typeface="Angsana New" pitchFamily="18" charset="-34"/>
              </a:rPr>
              <a:t>for simulation</a:t>
            </a:r>
          </a:p>
        </p:txBody>
      </p:sp>
      <p:sp>
        <p:nvSpPr>
          <p:cNvPr id="37947" name="Rectangle 59"/>
          <p:cNvSpPr>
            <a:spLocks noChangeArrowheads="1"/>
          </p:cNvSpPr>
          <p:nvPr/>
        </p:nvSpPr>
        <p:spPr bwMode="auto">
          <a:xfrm>
            <a:off x="6364288" y="2290763"/>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48" name="Rectangle 60"/>
          <p:cNvSpPr>
            <a:spLocks noChangeArrowheads="1"/>
          </p:cNvSpPr>
          <p:nvPr/>
        </p:nvSpPr>
        <p:spPr bwMode="auto">
          <a:xfrm>
            <a:off x="7050088" y="2290763"/>
            <a:ext cx="4572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49" name="Rectangle 61"/>
          <p:cNvSpPr>
            <a:spLocks noChangeArrowheads="1"/>
          </p:cNvSpPr>
          <p:nvPr/>
        </p:nvSpPr>
        <p:spPr bwMode="auto">
          <a:xfrm>
            <a:off x="5678488" y="2290763"/>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0" name="Rectangle 62"/>
          <p:cNvSpPr>
            <a:spLocks noChangeArrowheads="1"/>
          </p:cNvSpPr>
          <p:nvPr/>
        </p:nvSpPr>
        <p:spPr bwMode="auto">
          <a:xfrm>
            <a:off x="8269288" y="1890713"/>
            <a:ext cx="685800" cy="582612"/>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panel</a:t>
            </a:r>
          </a:p>
        </p:txBody>
      </p:sp>
      <p:sp>
        <p:nvSpPr>
          <p:cNvPr id="37951" name="Rectangle 63"/>
          <p:cNvSpPr>
            <a:spLocks noChangeArrowheads="1"/>
          </p:cNvSpPr>
          <p:nvPr/>
        </p:nvSpPr>
        <p:spPr bwMode="auto">
          <a:xfrm>
            <a:off x="4192588" y="2701925"/>
            <a:ext cx="12954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2" name="Rectangle 64"/>
          <p:cNvSpPr>
            <a:spLocks noChangeArrowheads="1"/>
          </p:cNvSpPr>
          <p:nvPr/>
        </p:nvSpPr>
        <p:spPr bwMode="auto">
          <a:xfrm>
            <a:off x="5678488" y="2701925"/>
            <a:ext cx="1295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3" name="Rectangle 65"/>
          <p:cNvSpPr>
            <a:spLocks noChangeArrowheads="1"/>
          </p:cNvSpPr>
          <p:nvPr/>
        </p:nvSpPr>
        <p:spPr bwMode="auto">
          <a:xfrm>
            <a:off x="7126288" y="2701925"/>
            <a:ext cx="1295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4" name="Rectangle 66"/>
          <p:cNvSpPr>
            <a:spLocks noChangeArrowheads="1"/>
          </p:cNvSpPr>
          <p:nvPr/>
        </p:nvSpPr>
        <p:spPr bwMode="auto">
          <a:xfrm>
            <a:off x="3849688" y="1697038"/>
            <a:ext cx="1600200" cy="62388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application 2</a:t>
            </a:r>
          </a:p>
          <a:p>
            <a:pPr algn="ctr" eaLnBrk="0" hangingPunct="0"/>
            <a:r>
              <a:rPr lang="en-GB" sz="1600">
                <a:cs typeface="Angsana New" pitchFamily="18" charset="-34"/>
              </a:rPr>
              <a:t>(OPC client)</a:t>
            </a:r>
          </a:p>
        </p:txBody>
      </p:sp>
      <p:sp>
        <p:nvSpPr>
          <p:cNvPr id="37955" name="Rectangle 67"/>
          <p:cNvSpPr>
            <a:spLocks noChangeArrowheads="1"/>
          </p:cNvSpPr>
          <p:nvPr/>
        </p:nvSpPr>
        <p:spPr bwMode="auto">
          <a:xfrm>
            <a:off x="3849688" y="2290763"/>
            <a:ext cx="1600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7956" name="AutoShape 68"/>
          <p:cNvCxnSpPr>
            <a:cxnSpLocks noChangeShapeType="1"/>
            <a:stCxn id="37957" idx="2"/>
            <a:endCxn id="37958" idx="0"/>
          </p:cNvCxnSpPr>
          <p:nvPr/>
        </p:nvCxnSpPr>
        <p:spPr bwMode="auto">
          <a:xfrm rot="5400000">
            <a:off x="4558507" y="2343944"/>
            <a:ext cx="334962" cy="381000"/>
          </a:xfrm>
          <a:prstGeom prst="bentConnector3">
            <a:avLst>
              <a:gd name="adj1" fmla="val 4976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57" name="Rectangle 69"/>
          <p:cNvSpPr>
            <a:spLocks noChangeArrowheads="1"/>
          </p:cNvSpPr>
          <p:nvPr/>
        </p:nvSpPr>
        <p:spPr bwMode="auto">
          <a:xfrm>
            <a:off x="4687888" y="2290763"/>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8" name="Rectangle 70"/>
          <p:cNvSpPr>
            <a:spLocks noChangeArrowheads="1"/>
          </p:cNvSpPr>
          <p:nvPr/>
        </p:nvSpPr>
        <p:spPr bwMode="auto">
          <a:xfrm>
            <a:off x="4306888" y="2701925"/>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59" name="Rectangle 71"/>
          <p:cNvSpPr>
            <a:spLocks noChangeArrowheads="1"/>
          </p:cNvSpPr>
          <p:nvPr/>
        </p:nvSpPr>
        <p:spPr bwMode="auto">
          <a:xfrm>
            <a:off x="4918075" y="2701925"/>
            <a:ext cx="455613"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60" name="Text Box 72"/>
          <p:cNvSpPr txBox="1">
            <a:spLocks noChangeArrowheads="1"/>
          </p:cNvSpPr>
          <p:nvPr/>
        </p:nvSpPr>
        <p:spPr bwMode="auto">
          <a:xfrm>
            <a:off x="0" y="5595938"/>
            <a:ext cx="914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The OPC servers supports multiple clients and servers on the same, or on remote nodes. They run as separate processes (as soon as at least one client is requesting them)</a:t>
            </a:r>
          </a:p>
        </p:txBody>
      </p:sp>
      <p:sp>
        <p:nvSpPr>
          <p:cNvPr id="37961" name="Rectangle 73"/>
          <p:cNvSpPr>
            <a:spLocks noChangeArrowheads="1"/>
          </p:cNvSpPr>
          <p:nvPr/>
        </p:nvSpPr>
        <p:spPr bwMode="auto">
          <a:xfrm>
            <a:off x="496888" y="2727325"/>
            <a:ext cx="1295400" cy="609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OPC server</a:t>
            </a:r>
          </a:p>
          <a:p>
            <a:pPr algn="ctr" eaLnBrk="0" hangingPunct="0"/>
            <a:r>
              <a:rPr lang="en-GB" sz="1600">
                <a:cs typeface="Angsana New" pitchFamily="18" charset="-34"/>
              </a:rPr>
              <a:t>for BrandZ</a:t>
            </a:r>
          </a:p>
        </p:txBody>
      </p:sp>
      <p:sp>
        <p:nvSpPr>
          <p:cNvPr id="37962" name="Rectangle 74"/>
          <p:cNvSpPr>
            <a:spLocks noChangeArrowheads="1"/>
          </p:cNvSpPr>
          <p:nvPr/>
        </p:nvSpPr>
        <p:spPr bwMode="auto">
          <a:xfrm>
            <a:off x="496888" y="2651125"/>
            <a:ext cx="12954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63" name="Rectangle 75"/>
          <p:cNvSpPr>
            <a:spLocks noChangeArrowheads="1"/>
          </p:cNvSpPr>
          <p:nvPr/>
        </p:nvSpPr>
        <p:spPr bwMode="auto">
          <a:xfrm>
            <a:off x="611188" y="2651125"/>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64" name="Rectangle 76"/>
          <p:cNvSpPr>
            <a:spLocks noChangeArrowheads="1"/>
          </p:cNvSpPr>
          <p:nvPr/>
        </p:nvSpPr>
        <p:spPr bwMode="auto">
          <a:xfrm>
            <a:off x="1220788" y="2651125"/>
            <a:ext cx="457200" cy="7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65" name="Rectangle 77"/>
          <p:cNvSpPr>
            <a:spLocks noChangeArrowheads="1"/>
          </p:cNvSpPr>
          <p:nvPr/>
        </p:nvSpPr>
        <p:spPr bwMode="auto">
          <a:xfrm>
            <a:off x="192088" y="4556125"/>
            <a:ext cx="228600" cy="228600"/>
          </a:xfrm>
          <a:prstGeom prst="rect">
            <a:avLst/>
          </a:prstGeom>
          <a:solidFill>
            <a:srgbClr val="FF9900"/>
          </a:solidFill>
          <a:ln w="12700">
            <a:solidFill>
              <a:srgbClr val="000000"/>
            </a:solidFill>
            <a:miter lim="800000"/>
            <a:headEnd/>
            <a:tailEnd/>
          </a:ln>
        </p:spPr>
        <p:txBody>
          <a:bodyPr/>
          <a:lstStyle/>
          <a:p>
            <a:endParaRPr lang="en-IN"/>
          </a:p>
        </p:txBody>
      </p:sp>
      <p:sp>
        <p:nvSpPr>
          <p:cNvPr id="37966" name="Rectangle 78"/>
          <p:cNvSpPr>
            <a:spLocks noChangeArrowheads="1"/>
          </p:cNvSpPr>
          <p:nvPr/>
        </p:nvSpPr>
        <p:spPr bwMode="auto">
          <a:xfrm>
            <a:off x="649288" y="4556125"/>
            <a:ext cx="228600" cy="228600"/>
          </a:xfrm>
          <a:prstGeom prst="rect">
            <a:avLst/>
          </a:prstGeom>
          <a:solidFill>
            <a:srgbClr val="FF9900"/>
          </a:solidFill>
          <a:ln w="12700">
            <a:solidFill>
              <a:srgbClr val="000000"/>
            </a:solidFill>
            <a:miter lim="800000"/>
            <a:headEnd/>
            <a:tailEnd/>
          </a:ln>
        </p:spPr>
        <p:txBody>
          <a:bodyPr/>
          <a:lstStyle/>
          <a:p>
            <a:endParaRPr lang="en-IN"/>
          </a:p>
        </p:txBody>
      </p:sp>
      <p:sp>
        <p:nvSpPr>
          <p:cNvPr id="37967" name="Rectangle 79"/>
          <p:cNvSpPr>
            <a:spLocks noChangeArrowheads="1"/>
          </p:cNvSpPr>
          <p:nvPr/>
        </p:nvSpPr>
        <p:spPr bwMode="auto">
          <a:xfrm>
            <a:off x="1030288" y="4556125"/>
            <a:ext cx="228600" cy="228600"/>
          </a:xfrm>
          <a:prstGeom prst="rect">
            <a:avLst/>
          </a:prstGeom>
          <a:solidFill>
            <a:srgbClr val="FF9900"/>
          </a:solidFill>
          <a:ln w="12700">
            <a:solidFill>
              <a:srgbClr val="000000"/>
            </a:solidFill>
            <a:miter lim="800000"/>
            <a:headEnd/>
            <a:tailEnd/>
          </a:ln>
        </p:spPr>
        <p:txBody>
          <a:bodyPr/>
          <a:lstStyle/>
          <a:p>
            <a:endParaRPr lang="en-IN"/>
          </a:p>
        </p:txBody>
      </p:sp>
      <p:sp>
        <p:nvSpPr>
          <p:cNvPr id="37968" name="Rectangle 80"/>
          <p:cNvSpPr>
            <a:spLocks noChangeArrowheads="1"/>
          </p:cNvSpPr>
          <p:nvPr/>
        </p:nvSpPr>
        <p:spPr bwMode="auto">
          <a:xfrm>
            <a:off x="1487488" y="4556125"/>
            <a:ext cx="228600" cy="228600"/>
          </a:xfrm>
          <a:prstGeom prst="rect">
            <a:avLst/>
          </a:prstGeom>
          <a:solidFill>
            <a:srgbClr val="FF9900"/>
          </a:solidFill>
          <a:ln w="12700">
            <a:solidFill>
              <a:srgbClr val="000000"/>
            </a:solidFill>
            <a:miter lim="800000"/>
            <a:headEnd/>
            <a:tailEnd/>
          </a:ln>
        </p:spPr>
        <p:txBody>
          <a:bodyPr/>
          <a:lstStyle/>
          <a:p>
            <a:endParaRPr lang="en-IN"/>
          </a:p>
        </p:txBody>
      </p:sp>
      <p:cxnSp>
        <p:nvCxnSpPr>
          <p:cNvPr id="37969" name="AutoShape 81"/>
          <p:cNvCxnSpPr>
            <a:cxnSpLocks noChangeShapeType="1"/>
            <a:stCxn id="37968" idx="0"/>
            <a:endCxn id="37898" idx="2"/>
          </p:cNvCxnSpPr>
          <p:nvPr/>
        </p:nvCxnSpPr>
        <p:spPr bwMode="auto">
          <a:xfrm rot="5400000" flipH="1">
            <a:off x="928688" y="3883025"/>
            <a:ext cx="1212850" cy="13335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0" name="Rectangle 82"/>
          <p:cNvSpPr>
            <a:spLocks noChangeArrowheads="1"/>
          </p:cNvSpPr>
          <p:nvPr/>
        </p:nvSpPr>
        <p:spPr bwMode="auto">
          <a:xfrm>
            <a:off x="344488" y="1279525"/>
            <a:ext cx="76200" cy="2286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7971" name="AutoShape 83"/>
          <p:cNvCxnSpPr>
            <a:cxnSpLocks noChangeShapeType="1"/>
            <a:stCxn id="37895" idx="2"/>
            <a:endCxn id="37966" idx="0"/>
          </p:cNvCxnSpPr>
          <p:nvPr/>
        </p:nvCxnSpPr>
        <p:spPr bwMode="auto">
          <a:xfrm rot="5400000">
            <a:off x="221457" y="3880644"/>
            <a:ext cx="1217612" cy="133350"/>
          </a:xfrm>
          <a:prstGeom prst="bentConnector3">
            <a:avLst>
              <a:gd name="adj1" fmla="val 49935"/>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72" name="AutoShape 84"/>
          <p:cNvCxnSpPr>
            <a:cxnSpLocks noChangeShapeType="1"/>
            <a:stCxn id="37897" idx="2"/>
            <a:endCxn id="37967" idx="0"/>
          </p:cNvCxnSpPr>
          <p:nvPr/>
        </p:nvCxnSpPr>
        <p:spPr bwMode="auto">
          <a:xfrm rot="5400000">
            <a:off x="604044" y="3882232"/>
            <a:ext cx="1214437" cy="133350"/>
          </a:xfrm>
          <a:prstGeom prst="bentConnector3">
            <a:avLst>
              <a:gd name="adj1" fmla="val 49935"/>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3" name="Rectangle 85"/>
          <p:cNvSpPr>
            <a:spLocks noChangeArrowheads="1"/>
          </p:cNvSpPr>
          <p:nvPr/>
        </p:nvSpPr>
        <p:spPr bwMode="auto">
          <a:xfrm>
            <a:off x="1868488" y="4556125"/>
            <a:ext cx="228600" cy="228600"/>
          </a:xfrm>
          <a:prstGeom prst="rect">
            <a:avLst/>
          </a:prstGeom>
          <a:solidFill>
            <a:srgbClr val="FF9900"/>
          </a:solidFill>
          <a:ln w="12700">
            <a:solidFill>
              <a:srgbClr val="000000"/>
            </a:solidFill>
            <a:miter lim="800000"/>
            <a:headEnd/>
            <a:tailEnd/>
          </a:ln>
        </p:spPr>
        <p:txBody>
          <a:bodyPr/>
          <a:lstStyle/>
          <a:p>
            <a:endParaRPr lang="en-IN"/>
          </a:p>
        </p:txBody>
      </p:sp>
      <p:cxnSp>
        <p:nvCxnSpPr>
          <p:cNvPr id="37974" name="AutoShape 86"/>
          <p:cNvCxnSpPr>
            <a:cxnSpLocks noChangeShapeType="1"/>
            <a:stCxn id="37973" idx="0"/>
            <a:endCxn id="37899" idx="2"/>
          </p:cNvCxnSpPr>
          <p:nvPr/>
        </p:nvCxnSpPr>
        <p:spPr bwMode="auto">
          <a:xfrm rot="5400000" flipH="1">
            <a:off x="1215232" y="3788569"/>
            <a:ext cx="1211262" cy="323850"/>
          </a:xfrm>
          <a:prstGeom prst="bentConnector3">
            <a:avLst>
              <a:gd name="adj1" fmla="val 49935"/>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5" name="Rectangle 87"/>
          <p:cNvSpPr>
            <a:spLocks noChangeArrowheads="1"/>
          </p:cNvSpPr>
          <p:nvPr/>
        </p:nvSpPr>
        <p:spPr bwMode="auto">
          <a:xfrm>
            <a:off x="2859088" y="1889125"/>
            <a:ext cx="838200" cy="341313"/>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TCP/IP</a:t>
            </a:r>
          </a:p>
        </p:txBody>
      </p:sp>
      <p:sp>
        <p:nvSpPr>
          <p:cNvPr id="37976" name="Rectangle 88"/>
          <p:cNvSpPr>
            <a:spLocks noChangeArrowheads="1"/>
          </p:cNvSpPr>
          <p:nvPr/>
        </p:nvSpPr>
        <p:spPr bwMode="auto">
          <a:xfrm>
            <a:off x="1030288" y="1890713"/>
            <a:ext cx="838200" cy="34131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TCP/IP</a:t>
            </a:r>
          </a:p>
        </p:txBody>
      </p:sp>
      <p:cxnSp>
        <p:nvCxnSpPr>
          <p:cNvPr id="37977" name="AutoShape 89"/>
          <p:cNvCxnSpPr>
            <a:cxnSpLocks noChangeShapeType="1"/>
            <a:stCxn id="37965" idx="0"/>
            <a:endCxn id="37893" idx="2"/>
          </p:cNvCxnSpPr>
          <p:nvPr/>
        </p:nvCxnSpPr>
        <p:spPr bwMode="auto">
          <a:xfrm rot="16200000">
            <a:off x="-103187" y="3746500"/>
            <a:ext cx="1219200" cy="40005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8" name="Text Box 90"/>
          <p:cNvSpPr txBox="1">
            <a:spLocks noChangeArrowheads="1"/>
          </p:cNvSpPr>
          <p:nvPr/>
        </p:nvSpPr>
        <p:spPr bwMode="auto">
          <a:xfrm>
            <a:off x="100013" y="4949825"/>
            <a:ext cx="231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input / output to plant</a:t>
            </a:r>
          </a:p>
        </p:txBody>
      </p:sp>
      <p:cxnSp>
        <p:nvCxnSpPr>
          <p:cNvPr id="37979" name="AutoShape 91"/>
          <p:cNvCxnSpPr>
            <a:cxnSpLocks noChangeShapeType="1"/>
            <a:stCxn id="37976" idx="0"/>
            <a:endCxn id="37970" idx="3"/>
          </p:cNvCxnSpPr>
          <p:nvPr/>
        </p:nvCxnSpPr>
        <p:spPr bwMode="auto">
          <a:xfrm rot="5400000" flipH="1">
            <a:off x="686594" y="1127919"/>
            <a:ext cx="496888" cy="1028700"/>
          </a:xfrm>
          <a:prstGeom prst="bentConnector2">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80" name="AutoShape 92"/>
          <p:cNvCxnSpPr>
            <a:cxnSpLocks noChangeShapeType="1"/>
            <a:stCxn id="37975" idx="0"/>
            <a:endCxn id="37970" idx="3"/>
          </p:cNvCxnSpPr>
          <p:nvPr/>
        </p:nvCxnSpPr>
        <p:spPr bwMode="auto">
          <a:xfrm rot="5400000" flipH="1">
            <a:off x="1601788" y="212725"/>
            <a:ext cx="495300" cy="2857500"/>
          </a:xfrm>
          <a:prstGeom prst="bentConnector2">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81" name="AutoShape 93"/>
          <p:cNvCxnSpPr>
            <a:cxnSpLocks noChangeShapeType="1"/>
            <a:stCxn id="37982" idx="2"/>
            <a:endCxn id="37975" idx="2"/>
          </p:cNvCxnSpPr>
          <p:nvPr/>
        </p:nvCxnSpPr>
        <p:spPr bwMode="auto">
          <a:xfrm rot="16200000" flipV="1">
            <a:off x="3609975" y="1898651"/>
            <a:ext cx="136525" cy="800100"/>
          </a:xfrm>
          <a:prstGeom prst="bentConnector3">
            <a:avLst>
              <a:gd name="adj1" fmla="val -16744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82" name="Rectangle 94"/>
          <p:cNvSpPr>
            <a:spLocks noChangeArrowheads="1"/>
          </p:cNvSpPr>
          <p:nvPr/>
        </p:nvSpPr>
        <p:spPr bwMode="auto">
          <a:xfrm>
            <a:off x="3849688" y="2290763"/>
            <a:ext cx="457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83" name="Rectangle 95"/>
          <p:cNvSpPr>
            <a:spLocks noChangeArrowheads="1"/>
          </p:cNvSpPr>
          <p:nvPr/>
        </p:nvSpPr>
        <p:spPr bwMode="auto">
          <a:xfrm>
            <a:off x="3544888" y="1279525"/>
            <a:ext cx="76200" cy="2286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7984" name="AutoShape 96"/>
          <p:cNvCxnSpPr>
            <a:cxnSpLocks noChangeShapeType="1"/>
            <a:stCxn id="37975" idx="0"/>
            <a:endCxn id="37983" idx="1"/>
          </p:cNvCxnSpPr>
          <p:nvPr/>
        </p:nvCxnSpPr>
        <p:spPr bwMode="auto">
          <a:xfrm rot="16200000">
            <a:off x="3163888" y="1508125"/>
            <a:ext cx="495300" cy="266700"/>
          </a:xfrm>
          <a:prstGeom prst="bentConnector2">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85" name="AutoShape 97"/>
          <p:cNvCxnSpPr>
            <a:cxnSpLocks noChangeShapeType="1"/>
            <a:stCxn id="37964" idx="0"/>
            <a:endCxn id="37976" idx="2"/>
          </p:cNvCxnSpPr>
          <p:nvPr/>
        </p:nvCxnSpPr>
        <p:spPr bwMode="auto">
          <a:xfrm rot="16200000">
            <a:off x="1239838" y="2441575"/>
            <a:ext cx="4191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86" name="Text Box 98"/>
          <p:cNvSpPr txBox="1">
            <a:spLocks noChangeArrowheads="1"/>
          </p:cNvSpPr>
          <p:nvPr/>
        </p:nvSpPr>
        <p:spPr bwMode="auto">
          <a:xfrm>
            <a:off x="3582988" y="1241425"/>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Ethernet</a:t>
            </a:r>
          </a:p>
        </p:txBody>
      </p:sp>
      <p:sp>
        <p:nvSpPr>
          <p:cNvPr id="37987" name="Rectangle 99"/>
          <p:cNvSpPr>
            <a:spLocks noChangeArrowheads="1"/>
          </p:cNvSpPr>
          <p:nvPr/>
        </p:nvSpPr>
        <p:spPr bwMode="auto">
          <a:xfrm>
            <a:off x="420688" y="1697038"/>
            <a:ext cx="534987" cy="62388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app3</a:t>
            </a:r>
          </a:p>
        </p:txBody>
      </p:sp>
      <p:cxnSp>
        <p:nvCxnSpPr>
          <p:cNvPr id="37988" name="AutoShape 100"/>
          <p:cNvCxnSpPr>
            <a:cxnSpLocks noChangeShapeType="1"/>
            <a:stCxn id="37963" idx="0"/>
            <a:endCxn id="37987" idx="2"/>
          </p:cNvCxnSpPr>
          <p:nvPr/>
        </p:nvCxnSpPr>
        <p:spPr bwMode="auto">
          <a:xfrm rot="5400000" flipH="1">
            <a:off x="599282" y="2410618"/>
            <a:ext cx="330200" cy="150813"/>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89" name="Rectangle 101"/>
          <p:cNvSpPr>
            <a:spLocks noChangeArrowheads="1"/>
          </p:cNvSpPr>
          <p:nvPr/>
        </p:nvSpPr>
        <p:spPr bwMode="auto">
          <a:xfrm>
            <a:off x="420688" y="2270125"/>
            <a:ext cx="534987" cy="9683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990" name="Text Box 102"/>
          <p:cNvSpPr txBox="1">
            <a:spLocks noChangeArrowheads="1"/>
          </p:cNvSpPr>
          <p:nvPr/>
        </p:nvSpPr>
        <p:spPr bwMode="auto">
          <a:xfrm>
            <a:off x="2936875" y="277971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node 1</a:t>
            </a:r>
          </a:p>
        </p:txBody>
      </p:sp>
      <p:sp>
        <p:nvSpPr>
          <p:cNvPr id="37991" name="Text Box 103"/>
          <p:cNvSpPr txBox="1">
            <a:spLocks noChangeArrowheads="1"/>
          </p:cNvSpPr>
          <p:nvPr/>
        </p:nvSpPr>
        <p:spPr bwMode="auto">
          <a:xfrm>
            <a:off x="150813" y="974725"/>
            <a:ext cx="194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connectivity node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268413"/>
            <a:ext cx="775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FF6600"/>
                </a:solidFill>
                <a:effectLst>
                  <a:outerShdw blurRad="38100" dist="38100" dir="2700000" algn="tl">
                    <a:srgbClr val="C0C0C0"/>
                  </a:outerShdw>
                </a:effectLst>
                <a:latin typeface="Arial Black" panose="020B0A04020102020204" pitchFamily="34" charset="0"/>
              </a:rPr>
              <a:t>OLE for Process Control (OPC)</a:t>
            </a:r>
            <a:endParaRPr lang="th-TH" sz="3600">
              <a:solidFill>
                <a:srgbClr val="FF6600"/>
              </a:solidFill>
              <a:effectLst>
                <a:outerShdw blurRad="38100" dist="38100" dir="2700000" algn="tl">
                  <a:srgbClr val="C0C0C0"/>
                </a:outerShdw>
              </a:effectLst>
              <a:latin typeface="Arial Black" panose="020B0A04020102020204" pitchFamily="34" charset="0"/>
            </a:endParaRPr>
          </a:p>
        </p:txBody>
      </p:sp>
      <p:sp>
        <p:nvSpPr>
          <p:cNvPr id="19459" name="Rectangle 3"/>
          <p:cNvSpPr>
            <a:spLocks noChangeArrowheads="1"/>
          </p:cNvSpPr>
          <p:nvPr/>
        </p:nvSpPr>
        <p:spPr bwMode="auto">
          <a:xfrm>
            <a:off x="0" y="5805488"/>
            <a:ext cx="9144000" cy="105251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800">
              <a:latin typeface="Angsana New" pitchFamily="18" charset="-34"/>
              <a:cs typeface="Angsana New" pitchFamily="18" charset="-34"/>
            </a:endParaRPr>
          </a:p>
        </p:txBody>
      </p:sp>
      <p:sp>
        <p:nvSpPr>
          <p:cNvPr id="19460" name="Rectangle 4"/>
          <p:cNvSpPr>
            <a:spLocks noChangeArrowheads="1"/>
          </p:cNvSpPr>
          <p:nvPr/>
        </p:nvSpPr>
        <p:spPr bwMode="auto">
          <a:xfrm>
            <a:off x="0" y="0"/>
            <a:ext cx="9144000" cy="124142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19471" name="Picture 15" descr="o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133600"/>
            <a:ext cx="3995737" cy="2917825"/>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descr="itools_o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4048125"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descr="OPC Toolbox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25" y="3357563"/>
            <a:ext cx="2590800" cy="219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8916" name="Rectangle 4"/>
          <p:cNvSpPr>
            <a:spLocks noChangeArrowheads="1"/>
          </p:cNvSpPr>
          <p:nvPr/>
        </p:nvSpPr>
        <p:spPr bwMode="auto">
          <a:xfrm>
            <a:off x="55563" y="195263"/>
            <a:ext cx="908843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technologies</a:t>
            </a:r>
          </a:p>
        </p:txBody>
      </p:sp>
      <p:sp>
        <p:nvSpPr>
          <p:cNvPr id="38917" name="Rectangle 5"/>
          <p:cNvSpPr>
            <a:spLocks noChangeArrowheads="1"/>
          </p:cNvSpPr>
          <p:nvPr/>
        </p:nvSpPr>
        <p:spPr bwMode="auto">
          <a:xfrm>
            <a:off x="1960563" y="3471863"/>
            <a:ext cx="5029200" cy="533400"/>
          </a:xfrm>
          <a:prstGeom prst="rect">
            <a:avLst/>
          </a:prstGeom>
          <a:solidFill>
            <a:srgbClr val="FF6699"/>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8000"/>
              </a:lnSpc>
            </a:pPr>
            <a:r>
              <a:rPr lang="en-US">
                <a:cs typeface="Angsana New" pitchFamily="18" charset="-34"/>
              </a:rPr>
              <a:t>Transport</a:t>
            </a:r>
          </a:p>
          <a:p>
            <a:pPr algn="ctr">
              <a:lnSpc>
                <a:spcPct val="88000"/>
              </a:lnSpc>
            </a:pPr>
            <a:r>
              <a:rPr lang="en-US">
                <a:cs typeface="Angsana New" pitchFamily="18" charset="-34"/>
              </a:rPr>
              <a:t>(TCP-IP, UDP, Queued)</a:t>
            </a:r>
          </a:p>
        </p:txBody>
      </p:sp>
      <p:sp>
        <p:nvSpPr>
          <p:cNvPr id="38918" name="Rectangle 6"/>
          <p:cNvSpPr>
            <a:spLocks noChangeArrowheads="1"/>
          </p:cNvSpPr>
          <p:nvPr/>
        </p:nvSpPr>
        <p:spPr bwMode="auto">
          <a:xfrm>
            <a:off x="1960563" y="1490663"/>
            <a:ext cx="5029200" cy="1295400"/>
          </a:xfrm>
          <a:prstGeom prst="rect">
            <a:avLst/>
          </a:prstGeom>
          <a:solidFill>
            <a:srgbClr val="CCE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8000"/>
              </a:lnSpc>
            </a:pPr>
            <a:r>
              <a:rPr lang="en-US">
                <a:effectLst>
                  <a:outerShdw blurRad="38100" dist="38100" dir="2700000" algn="tl">
                    <a:srgbClr val="FFFFFF"/>
                  </a:outerShdw>
                </a:effectLst>
                <a:cs typeface="Angsana New" pitchFamily="18" charset="-34"/>
              </a:rPr>
              <a:t>ActiveX</a:t>
            </a:r>
            <a:endParaRPr lang="en-US">
              <a:cs typeface="Angsana New" pitchFamily="18" charset="-34"/>
            </a:endParaRPr>
          </a:p>
          <a:p>
            <a:pPr algn="ctr">
              <a:lnSpc>
                <a:spcPct val="98000"/>
              </a:lnSpc>
            </a:pPr>
            <a:endParaRPr lang="en-US">
              <a:cs typeface="Angsana New" pitchFamily="18" charset="-34"/>
            </a:endParaRPr>
          </a:p>
          <a:p>
            <a:pPr algn="ctr">
              <a:lnSpc>
                <a:spcPct val="98000"/>
              </a:lnSpc>
            </a:pPr>
            <a:endParaRPr lang="en-US">
              <a:cs typeface="Angsana New" pitchFamily="18" charset="-34"/>
            </a:endParaRPr>
          </a:p>
        </p:txBody>
      </p:sp>
      <p:sp>
        <p:nvSpPr>
          <p:cNvPr id="38919" name="Rectangle 7"/>
          <p:cNvSpPr>
            <a:spLocks noChangeArrowheads="1"/>
          </p:cNvSpPr>
          <p:nvPr/>
        </p:nvSpPr>
        <p:spPr bwMode="auto">
          <a:xfrm>
            <a:off x="1960563" y="2786063"/>
            <a:ext cx="5029200" cy="685800"/>
          </a:xfrm>
          <a:prstGeom prst="rect">
            <a:avLst/>
          </a:prstGeom>
          <a:solidFill>
            <a:srgbClr val="00FF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8000"/>
              </a:lnSpc>
            </a:pPr>
            <a:r>
              <a:rPr lang="en-US">
                <a:cs typeface="Angsana New" pitchFamily="18" charset="-34"/>
              </a:rPr>
              <a:t>(Distributed) Component Object Model</a:t>
            </a:r>
          </a:p>
          <a:p>
            <a:pPr algn="ctr">
              <a:lnSpc>
                <a:spcPct val="88000"/>
              </a:lnSpc>
            </a:pPr>
            <a:r>
              <a:rPr lang="en-US">
                <a:cs typeface="Angsana New" pitchFamily="18" charset="-34"/>
              </a:rPr>
              <a:t>(COM / DCOM)</a:t>
            </a:r>
          </a:p>
        </p:txBody>
      </p:sp>
      <p:sp>
        <p:nvSpPr>
          <p:cNvPr id="38920" name="Rectangle 8"/>
          <p:cNvSpPr>
            <a:spLocks noChangeArrowheads="1"/>
          </p:cNvSpPr>
          <p:nvPr/>
        </p:nvSpPr>
        <p:spPr bwMode="auto">
          <a:xfrm>
            <a:off x="1960563" y="2100263"/>
            <a:ext cx="2362200" cy="685800"/>
          </a:xfrm>
          <a:prstGeom prst="rect">
            <a:avLst/>
          </a:prstGeom>
          <a:solidFill>
            <a:srgbClr val="FF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8000"/>
              </a:lnSpc>
            </a:pPr>
            <a:r>
              <a:rPr lang="en-US">
                <a:cs typeface="Angsana New" pitchFamily="18" charset="-34"/>
              </a:rPr>
              <a:t>Object Linking and </a:t>
            </a:r>
          </a:p>
          <a:p>
            <a:pPr algn="ctr">
              <a:lnSpc>
                <a:spcPct val="88000"/>
              </a:lnSpc>
            </a:pPr>
            <a:r>
              <a:rPr lang="en-US">
                <a:cs typeface="Angsana New" pitchFamily="18" charset="-34"/>
              </a:rPr>
              <a:t>Embedding (OLE)</a:t>
            </a:r>
          </a:p>
        </p:txBody>
      </p:sp>
      <p:sp>
        <p:nvSpPr>
          <p:cNvPr id="38921" name="Rectangle 9"/>
          <p:cNvSpPr>
            <a:spLocks noChangeArrowheads="1"/>
          </p:cNvSpPr>
          <p:nvPr/>
        </p:nvSpPr>
        <p:spPr bwMode="auto">
          <a:xfrm>
            <a:off x="1960563" y="4005263"/>
            <a:ext cx="5029200" cy="533400"/>
          </a:xfrm>
          <a:prstGeom prst="rect">
            <a:avLst/>
          </a:prstGeom>
          <a:solidFill>
            <a:srgbClr val="FFFF99"/>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8000"/>
              </a:lnSpc>
            </a:pPr>
            <a:r>
              <a:rPr lang="en-US">
                <a:cs typeface="Angsana New" pitchFamily="18" charset="-34"/>
              </a:rPr>
              <a:t>Ethernet</a:t>
            </a:r>
          </a:p>
        </p:txBody>
      </p:sp>
      <p:sp>
        <p:nvSpPr>
          <p:cNvPr id="38922" name="Rectangle 10"/>
          <p:cNvSpPr>
            <a:spLocks noChangeArrowheads="1"/>
          </p:cNvSpPr>
          <p:nvPr/>
        </p:nvSpPr>
        <p:spPr bwMode="auto">
          <a:xfrm>
            <a:off x="4689475" y="2100263"/>
            <a:ext cx="2300288" cy="685800"/>
          </a:xfrm>
          <a:prstGeom prst="rect">
            <a:avLst/>
          </a:prstGeom>
          <a:solidFill>
            <a:srgbClr val="FF66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8000"/>
              </a:lnSpc>
            </a:pPr>
            <a:r>
              <a:rPr lang="en-US">
                <a:cs typeface="Angsana New" pitchFamily="18" charset="-34"/>
              </a:rPr>
              <a:t>OLE for Process</a:t>
            </a:r>
          </a:p>
          <a:p>
            <a:pPr algn="ctr">
              <a:lnSpc>
                <a:spcPct val="88000"/>
              </a:lnSpc>
            </a:pPr>
            <a:r>
              <a:rPr lang="en-US">
                <a:cs typeface="Angsana New" pitchFamily="18" charset="-34"/>
              </a:rPr>
              <a:t>Control (OPC)</a:t>
            </a:r>
          </a:p>
        </p:txBody>
      </p:sp>
      <p:sp>
        <p:nvSpPr>
          <p:cNvPr id="38923" name="Text Box 11"/>
          <p:cNvSpPr txBox="1">
            <a:spLocks noChangeArrowheads="1"/>
          </p:cNvSpPr>
          <p:nvPr/>
        </p:nvSpPr>
        <p:spPr bwMode="auto">
          <a:xfrm>
            <a:off x="34925" y="4724400"/>
            <a:ext cx="91090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OPC bases on Microsoft's COM/DCOM technology (i.e. it only works on Windows platforms).</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Effort to port it to other platforms (Linux) and web transport protocols (XML) are in progress. Advantages are the direct integration into all applications, such as Excel. </a:t>
            </a:r>
          </a:p>
        </p:txBody>
      </p:sp>
      <p:sp>
        <p:nvSpPr>
          <p:cNvPr id="38924" name="AutoShape 12"/>
          <p:cNvSpPr>
            <a:spLocks/>
          </p:cNvSpPr>
          <p:nvPr/>
        </p:nvSpPr>
        <p:spPr bwMode="auto">
          <a:xfrm>
            <a:off x="1579563" y="3471863"/>
            <a:ext cx="304800" cy="1066800"/>
          </a:xfrm>
          <a:prstGeom prst="leftBrace">
            <a:avLst>
              <a:gd name="adj1" fmla="val 291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8925" name="Text Box 13"/>
          <p:cNvSpPr txBox="1">
            <a:spLocks noChangeArrowheads="1"/>
          </p:cNvSpPr>
          <p:nvPr/>
        </p:nvSpPr>
        <p:spPr bwMode="auto">
          <a:xfrm>
            <a:off x="192088" y="362426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only between</a:t>
            </a:r>
          </a:p>
          <a:p>
            <a:pPr eaLnBrk="0" hangingPunct="0"/>
            <a:r>
              <a:rPr lang="en-GB">
                <a:latin typeface="Helvetica" panose="020B0604020202020204" pitchFamily="34" charset="0"/>
                <a:cs typeface="Angsana New" pitchFamily="18" charset="-34"/>
              </a:rPr>
              <a:t>nodes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9940" name="Rectangle 4"/>
          <p:cNvSpPr>
            <a:spLocks noChangeArrowheads="1"/>
          </p:cNvSpPr>
          <p:nvPr/>
        </p:nvSpPr>
        <p:spPr bwMode="auto">
          <a:xfrm>
            <a:off x="0" y="152400"/>
            <a:ext cx="91440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Structure of an OPC server</a:t>
            </a:r>
          </a:p>
        </p:txBody>
      </p:sp>
      <p:sp>
        <p:nvSpPr>
          <p:cNvPr id="39941" name="Rectangle 5"/>
          <p:cNvSpPr>
            <a:spLocks noChangeArrowheads="1"/>
          </p:cNvSpPr>
          <p:nvPr/>
        </p:nvSpPr>
        <p:spPr bwMode="auto">
          <a:xfrm>
            <a:off x="1271588" y="1143000"/>
            <a:ext cx="6858000" cy="838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0" hangingPunct="0"/>
            <a:r>
              <a:rPr lang="en-US" sz="2400">
                <a:latin typeface="Times New Roman" panose="02020603050405020304" pitchFamily="18" charset="0"/>
                <a:cs typeface="Angsana New" pitchFamily="18" charset="-34"/>
              </a:rPr>
              <a:t>OPC/COM Interfaces</a:t>
            </a:r>
          </a:p>
        </p:txBody>
      </p:sp>
      <p:sp>
        <p:nvSpPr>
          <p:cNvPr id="39942" name="Rectangle 6"/>
          <p:cNvSpPr>
            <a:spLocks noChangeArrowheads="1"/>
          </p:cNvSpPr>
          <p:nvPr/>
        </p:nvSpPr>
        <p:spPr bwMode="auto">
          <a:xfrm>
            <a:off x="1271588" y="1981200"/>
            <a:ext cx="6858000" cy="914400"/>
          </a:xfrm>
          <a:prstGeom prst="rect">
            <a:avLst/>
          </a:prstGeom>
          <a:solidFill>
            <a:srgbClr val="00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latin typeface="Times New Roman" panose="02020603050405020304" pitchFamily="18" charset="0"/>
                <a:cs typeface="Angsana New" pitchFamily="18" charset="-34"/>
              </a:rPr>
              <a:t>OPC Group &amp; Item Management</a:t>
            </a:r>
          </a:p>
        </p:txBody>
      </p:sp>
      <p:sp>
        <p:nvSpPr>
          <p:cNvPr id="39943" name="Rectangle 7"/>
          <p:cNvSpPr>
            <a:spLocks noChangeArrowheads="1"/>
          </p:cNvSpPr>
          <p:nvPr/>
        </p:nvSpPr>
        <p:spPr bwMode="auto">
          <a:xfrm>
            <a:off x="1271588" y="2895600"/>
            <a:ext cx="6858000" cy="914400"/>
          </a:xfrm>
          <a:prstGeom prst="rect">
            <a:avLst/>
          </a:prstGeom>
          <a:solidFill>
            <a:srgbClr val="CCE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latin typeface="Times New Roman" panose="02020603050405020304" pitchFamily="18" charset="0"/>
                <a:cs typeface="Angsana New" pitchFamily="18" charset="-34"/>
              </a:rPr>
              <a:t>Item Data Optimization and Monitoring</a:t>
            </a:r>
          </a:p>
        </p:txBody>
      </p:sp>
      <p:sp>
        <p:nvSpPr>
          <p:cNvPr id="39944" name="Rectangle 8"/>
          <p:cNvSpPr>
            <a:spLocks noChangeArrowheads="1"/>
          </p:cNvSpPr>
          <p:nvPr/>
        </p:nvSpPr>
        <p:spPr bwMode="auto">
          <a:xfrm>
            <a:off x="1271588" y="3810000"/>
            <a:ext cx="6858000" cy="914400"/>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latin typeface="Times New Roman" panose="02020603050405020304" pitchFamily="18" charset="0"/>
                <a:cs typeface="Angsana New" pitchFamily="18" charset="-34"/>
              </a:rPr>
              <a:t>Device Specific Protocol Logic</a:t>
            </a:r>
          </a:p>
        </p:txBody>
      </p:sp>
      <p:sp>
        <p:nvSpPr>
          <p:cNvPr id="39945" name="Rectangle 9"/>
          <p:cNvSpPr>
            <a:spLocks noChangeArrowheads="1"/>
          </p:cNvSpPr>
          <p:nvPr/>
        </p:nvSpPr>
        <p:spPr bwMode="auto">
          <a:xfrm>
            <a:off x="1271588" y="4724400"/>
            <a:ext cx="6858000" cy="838200"/>
          </a:xfrm>
          <a:prstGeom prst="rect">
            <a:avLst/>
          </a:prstGeom>
          <a:solidFill>
            <a:srgbClr val="FF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0" hangingPunct="0"/>
            <a:r>
              <a:rPr lang="en-US" sz="2400">
                <a:latin typeface="Times New Roman" panose="02020603050405020304" pitchFamily="18" charset="0"/>
                <a:cs typeface="Angsana New" pitchFamily="18" charset="-34"/>
              </a:rPr>
              <a:t>Hardware Connection Management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4036" name="Rectangle 4"/>
          <p:cNvSpPr>
            <a:spLocks noChangeArrowheads="1"/>
          </p:cNvSpPr>
          <p:nvPr/>
        </p:nvSpPr>
        <p:spPr bwMode="auto">
          <a:xfrm>
            <a:off x="915988" y="188913"/>
            <a:ext cx="7543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Overview</a:t>
            </a:r>
          </a:p>
        </p:txBody>
      </p:sp>
      <p:sp>
        <p:nvSpPr>
          <p:cNvPr id="44037" name="Text Box 5"/>
          <p:cNvSpPr txBox="1">
            <a:spLocks noChangeArrowheads="1"/>
          </p:cNvSpPr>
          <p:nvPr/>
        </p:nvSpPr>
        <p:spPr bwMode="auto">
          <a:xfrm>
            <a:off x="1835150" y="1773238"/>
            <a:ext cx="489426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GB" sz="2000" b="1">
                <a:solidFill>
                  <a:srgbClr val="FF3300"/>
                </a:solidFill>
                <a:latin typeface="Helvetica" panose="020B0604020202020204" pitchFamily="34" charset="0"/>
                <a:cs typeface="Angsana New" pitchFamily="18" charset="-34"/>
              </a:rPr>
              <a:t> OPC Common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u="sng">
                <a:solidFill>
                  <a:srgbClr val="FF3300"/>
                </a:solidFill>
                <a:latin typeface="Helvetica" panose="020B0604020202020204" pitchFamily="34" charset="0"/>
                <a:cs typeface="Angsana New" pitchFamily="18" charset="-34"/>
              </a:rPr>
              <a:t> OPC Data Access</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Alarms and Events Specification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Historical Data Specification</a:t>
            </a:r>
          </a:p>
          <a:p>
            <a:pPr eaLnBrk="0" hangingPunct="0">
              <a:buFontTx/>
              <a:buChar char="•"/>
            </a:pPr>
            <a:endParaRPr lang="en-GB" sz="2000" b="1">
              <a:solidFill>
                <a:srgbClr val="FF3300"/>
              </a:solidFill>
              <a:latin typeface="Helvetica" panose="020B0604020202020204" pitchFamily="34" charset="0"/>
              <a:cs typeface="Angsana New" pitchFamily="18" charset="-34"/>
            </a:endParaRPr>
          </a:p>
          <a:p>
            <a:pPr eaLnBrk="0" hangingPunct="0">
              <a:buFontTx/>
              <a:buChar char="•"/>
            </a:pPr>
            <a:r>
              <a:rPr lang="en-GB" sz="2000" b="1">
                <a:solidFill>
                  <a:srgbClr val="FF3300"/>
                </a:solidFill>
                <a:latin typeface="Helvetica" panose="020B0604020202020204" pitchFamily="34" charset="0"/>
                <a:cs typeface="Angsana New" pitchFamily="18" charset="-34"/>
              </a:rPr>
              <a:t> </a:t>
            </a:r>
            <a:r>
              <a:rPr lang="en-GB" sz="2000" b="1">
                <a:solidFill>
                  <a:srgbClr val="FF3300"/>
                </a:solidFill>
              </a:rPr>
              <a:t>Applications</a:t>
            </a:r>
            <a:endParaRPr lang="en-GB" sz="2000" b="1">
              <a:solidFill>
                <a:srgbClr val="FF3300"/>
              </a:solidFill>
              <a:latin typeface="Helvetica" panose="020B0604020202020204" pitchFamily="34" charset="0"/>
              <a:cs typeface="Angsana New" pitchFamily="18" charset="-34"/>
            </a:endParaRPr>
          </a:p>
          <a:p>
            <a:pPr eaLnBrk="0" hangingPunct="0"/>
            <a:r>
              <a:rPr lang="en-GB" sz="1600" b="1">
                <a:solidFill>
                  <a:schemeClr val="folHlink"/>
                </a:solidFill>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0964" name="Rectangle 4"/>
          <p:cNvSpPr>
            <a:spLocks noChangeArrowheads="1"/>
          </p:cNvSpPr>
          <p:nvPr/>
        </p:nvSpPr>
        <p:spPr bwMode="auto">
          <a:xfrm>
            <a:off x="52388" y="152400"/>
            <a:ext cx="909161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Scope of specification</a:t>
            </a:r>
          </a:p>
        </p:txBody>
      </p:sp>
      <p:sp>
        <p:nvSpPr>
          <p:cNvPr id="40965" name="Rectangle 5"/>
          <p:cNvSpPr>
            <a:spLocks noChangeArrowheads="1"/>
          </p:cNvSpPr>
          <p:nvPr/>
        </p:nvSpPr>
        <p:spPr bwMode="auto">
          <a:xfrm>
            <a:off x="1652588" y="990600"/>
            <a:ext cx="4953000" cy="25146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6" name="Rectangle 6"/>
          <p:cNvSpPr>
            <a:spLocks noChangeArrowheads="1"/>
          </p:cNvSpPr>
          <p:nvPr/>
        </p:nvSpPr>
        <p:spPr bwMode="auto">
          <a:xfrm>
            <a:off x="27193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67" name="Rectangle 7"/>
          <p:cNvSpPr>
            <a:spLocks noChangeArrowheads="1"/>
          </p:cNvSpPr>
          <p:nvPr/>
        </p:nvSpPr>
        <p:spPr bwMode="auto">
          <a:xfrm>
            <a:off x="28717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68" name="Rectangle 8"/>
          <p:cNvSpPr>
            <a:spLocks noChangeArrowheads="1"/>
          </p:cNvSpPr>
          <p:nvPr/>
        </p:nvSpPr>
        <p:spPr bwMode="auto">
          <a:xfrm>
            <a:off x="30241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69" name="Rectangle 9"/>
          <p:cNvSpPr>
            <a:spLocks noChangeArrowheads="1"/>
          </p:cNvSpPr>
          <p:nvPr/>
        </p:nvSpPr>
        <p:spPr bwMode="auto">
          <a:xfrm>
            <a:off x="31765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0" name="Rectangle 10"/>
          <p:cNvSpPr>
            <a:spLocks noChangeArrowheads="1"/>
          </p:cNvSpPr>
          <p:nvPr/>
        </p:nvSpPr>
        <p:spPr bwMode="auto">
          <a:xfrm>
            <a:off x="33289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1" name="Rectangle 11"/>
          <p:cNvSpPr>
            <a:spLocks noChangeArrowheads="1"/>
          </p:cNvSpPr>
          <p:nvPr/>
        </p:nvSpPr>
        <p:spPr bwMode="auto">
          <a:xfrm>
            <a:off x="34813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2" name="Rectangle 12"/>
          <p:cNvSpPr>
            <a:spLocks noChangeArrowheads="1"/>
          </p:cNvSpPr>
          <p:nvPr/>
        </p:nvSpPr>
        <p:spPr bwMode="auto">
          <a:xfrm>
            <a:off x="36337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3" name="Rectangle 13"/>
          <p:cNvSpPr>
            <a:spLocks noChangeArrowheads="1"/>
          </p:cNvSpPr>
          <p:nvPr/>
        </p:nvSpPr>
        <p:spPr bwMode="auto">
          <a:xfrm>
            <a:off x="24145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4" name="Rectangle 14"/>
          <p:cNvSpPr>
            <a:spLocks noChangeArrowheads="1"/>
          </p:cNvSpPr>
          <p:nvPr/>
        </p:nvSpPr>
        <p:spPr bwMode="auto">
          <a:xfrm>
            <a:off x="25669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5" name="Rectangle 15"/>
          <p:cNvSpPr>
            <a:spLocks noChangeArrowheads="1"/>
          </p:cNvSpPr>
          <p:nvPr/>
        </p:nvSpPr>
        <p:spPr bwMode="auto">
          <a:xfrm>
            <a:off x="2262188" y="48006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0976" name="Rectangle 16"/>
          <p:cNvSpPr>
            <a:spLocks noChangeArrowheads="1"/>
          </p:cNvSpPr>
          <p:nvPr/>
        </p:nvSpPr>
        <p:spPr bwMode="auto">
          <a:xfrm>
            <a:off x="2262188" y="4267200"/>
            <a:ext cx="1524000" cy="6858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7" name="Rectangle 17"/>
          <p:cNvSpPr>
            <a:spLocks noChangeArrowheads="1"/>
          </p:cNvSpPr>
          <p:nvPr/>
        </p:nvSpPr>
        <p:spPr bwMode="auto">
          <a:xfrm>
            <a:off x="2262188" y="46482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a:t>
            </a:r>
          </a:p>
        </p:txBody>
      </p:sp>
      <p:cxnSp>
        <p:nvCxnSpPr>
          <p:cNvPr id="40978" name="AutoShape 18"/>
          <p:cNvCxnSpPr>
            <a:cxnSpLocks noChangeShapeType="1"/>
            <a:stCxn id="40979" idx="3"/>
            <a:endCxn id="40976" idx="0"/>
          </p:cNvCxnSpPr>
          <p:nvPr/>
        </p:nvCxnSpPr>
        <p:spPr bwMode="auto">
          <a:xfrm>
            <a:off x="1881188" y="4046538"/>
            <a:ext cx="1143000" cy="220662"/>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79" name="Rectangle 19"/>
          <p:cNvSpPr>
            <a:spLocks noChangeArrowheads="1"/>
          </p:cNvSpPr>
          <p:nvPr/>
        </p:nvSpPr>
        <p:spPr bwMode="auto">
          <a:xfrm>
            <a:off x="1803400" y="3932238"/>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0" name="Rectangle 20"/>
          <p:cNvSpPr>
            <a:spLocks noChangeArrowheads="1"/>
          </p:cNvSpPr>
          <p:nvPr/>
        </p:nvSpPr>
        <p:spPr bwMode="auto">
          <a:xfrm>
            <a:off x="6378575" y="3930650"/>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0981" name="AutoShape 21"/>
          <p:cNvCxnSpPr>
            <a:cxnSpLocks noChangeShapeType="1"/>
            <a:stCxn id="40980" idx="1"/>
            <a:endCxn id="40976" idx="0"/>
          </p:cNvCxnSpPr>
          <p:nvPr/>
        </p:nvCxnSpPr>
        <p:spPr bwMode="auto">
          <a:xfrm rot="10800000" flipV="1">
            <a:off x="3024188" y="4044950"/>
            <a:ext cx="3354387" cy="2222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2" name="AutoShape 22"/>
          <p:cNvCxnSpPr>
            <a:cxnSpLocks noChangeShapeType="1"/>
            <a:stCxn id="40980" idx="1"/>
            <a:endCxn id="41016" idx="0"/>
          </p:cNvCxnSpPr>
          <p:nvPr/>
        </p:nvCxnSpPr>
        <p:spPr bwMode="auto">
          <a:xfrm rot="10800000" flipV="1">
            <a:off x="5768975" y="4044950"/>
            <a:ext cx="609600" cy="2222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3" name="Rectangle 23"/>
          <p:cNvSpPr>
            <a:spLocks noChangeArrowheads="1"/>
          </p:cNvSpPr>
          <p:nvPr/>
        </p:nvSpPr>
        <p:spPr bwMode="auto">
          <a:xfrm>
            <a:off x="1804988" y="1143000"/>
            <a:ext cx="2133600" cy="7334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4" name="Rectangle 24"/>
          <p:cNvSpPr>
            <a:spLocks noChangeArrowheads="1"/>
          </p:cNvSpPr>
          <p:nvPr/>
        </p:nvSpPr>
        <p:spPr bwMode="auto">
          <a:xfrm>
            <a:off x="2185988" y="1109663"/>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DA Client</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e.g. visualization</a:t>
            </a:r>
          </a:p>
        </p:txBody>
      </p:sp>
      <p:sp>
        <p:nvSpPr>
          <p:cNvPr id="40985" name="Rectangle 25"/>
          <p:cNvSpPr>
            <a:spLocks noChangeArrowheads="1"/>
          </p:cNvSpPr>
          <p:nvPr/>
        </p:nvSpPr>
        <p:spPr bwMode="auto">
          <a:xfrm>
            <a:off x="2795588" y="2438400"/>
            <a:ext cx="2438400" cy="914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86" name="Rectangle 26"/>
          <p:cNvSpPr>
            <a:spLocks noChangeArrowheads="1"/>
          </p:cNvSpPr>
          <p:nvPr/>
        </p:nvSpPr>
        <p:spPr bwMode="auto">
          <a:xfrm>
            <a:off x="3024188" y="25146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DA Server</a:t>
            </a:r>
          </a:p>
        </p:txBody>
      </p:sp>
      <p:cxnSp>
        <p:nvCxnSpPr>
          <p:cNvPr id="40987" name="AutoShape 27"/>
          <p:cNvCxnSpPr>
            <a:cxnSpLocks noChangeShapeType="1"/>
            <a:stCxn id="40980" idx="1"/>
            <a:endCxn id="40985" idx="2"/>
          </p:cNvCxnSpPr>
          <p:nvPr/>
        </p:nvCxnSpPr>
        <p:spPr bwMode="auto">
          <a:xfrm rot="10800000">
            <a:off x="4014788" y="3352800"/>
            <a:ext cx="2363787" cy="6921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8" name="Rectangle 28"/>
          <p:cNvSpPr>
            <a:spLocks noChangeArrowheads="1"/>
          </p:cNvSpPr>
          <p:nvPr/>
        </p:nvSpPr>
        <p:spPr bwMode="auto">
          <a:xfrm>
            <a:off x="0" y="3886200"/>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e.g. Ethernet</a:t>
            </a:r>
          </a:p>
        </p:txBody>
      </p:sp>
      <p:sp>
        <p:nvSpPr>
          <p:cNvPr id="40989" name="Oval 29"/>
          <p:cNvSpPr>
            <a:spLocks noChangeArrowheads="1"/>
          </p:cNvSpPr>
          <p:nvPr/>
        </p:nvSpPr>
        <p:spPr bwMode="auto">
          <a:xfrm>
            <a:off x="24145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0990" name="AutoShape 30"/>
          <p:cNvCxnSpPr>
            <a:cxnSpLocks noChangeShapeType="1"/>
            <a:stCxn id="40966" idx="2"/>
            <a:endCxn id="40989" idx="0"/>
          </p:cNvCxnSpPr>
          <p:nvPr/>
        </p:nvCxnSpPr>
        <p:spPr bwMode="auto">
          <a:xfrm flipH="1">
            <a:off x="2490788" y="4953000"/>
            <a:ext cx="3048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1" name="Oval 31"/>
          <p:cNvSpPr>
            <a:spLocks noChangeArrowheads="1"/>
          </p:cNvSpPr>
          <p:nvPr/>
        </p:nvSpPr>
        <p:spPr bwMode="auto">
          <a:xfrm>
            <a:off x="27193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0992" name="AutoShape 32"/>
          <p:cNvCxnSpPr>
            <a:cxnSpLocks noChangeShapeType="1"/>
            <a:stCxn id="40967" idx="2"/>
            <a:endCxn id="40991" idx="0"/>
          </p:cNvCxnSpPr>
          <p:nvPr/>
        </p:nvCxnSpPr>
        <p:spPr bwMode="auto">
          <a:xfrm flipH="1">
            <a:off x="2795588" y="4953000"/>
            <a:ext cx="1524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3" name="Oval 33"/>
          <p:cNvSpPr>
            <a:spLocks noChangeArrowheads="1"/>
          </p:cNvSpPr>
          <p:nvPr/>
        </p:nvSpPr>
        <p:spPr bwMode="auto">
          <a:xfrm>
            <a:off x="30241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0994" name="AutoShape 34"/>
          <p:cNvCxnSpPr>
            <a:cxnSpLocks noChangeShapeType="1"/>
            <a:stCxn id="40968" idx="2"/>
            <a:endCxn id="40993" idx="0"/>
          </p:cNvCxnSpPr>
          <p:nvPr/>
        </p:nvCxnSpPr>
        <p:spPr bwMode="auto">
          <a:xfrm>
            <a:off x="3100388" y="4953000"/>
            <a:ext cx="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5" name="Oval 35"/>
          <p:cNvSpPr>
            <a:spLocks noChangeArrowheads="1"/>
          </p:cNvSpPr>
          <p:nvPr/>
        </p:nvSpPr>
        <p:spPr bwMode="auto">
          <a:xfrm>
            <a:off x="33289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0996" name="AutoShape 36"/>
          <p:cNvCxnSpPr>
            <a:cxnSpLocks noChangeShapeType="1"/>
            <a:stCxn id="40969" idx="2"/>
            <a:endCxn id="40995" idx="0"/>
          </p:cNvCxnSpPr>
          <p:nvPr/>
        </p:nvCxnSpPr>
        <p:spPr bwMode="auto">
          <a:xfrm>
            <a:off x="3252788" y="4953000"/>
            <a:ext cx="1524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7" name="Oval 37"/>
          <p:cNvSpPr>
            <a:spLocks noChangeArrowheads="1"/>
          </p:cNvSpPr>
          <p:nvPr/>
        </p:nvSpPr>
        <p:spPr bwMode="auto">
          <a:xfrm>
            <a:off x="36337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0998" name="AutoShape 38"/>
          <p:cNvCxnSpPr>
            <a:cxnSpLocks noChangeShapeType="1"/>
            <a:stCxn id="40970" idx="2"/>
            <a:endCxn id="40997" idx="0"/>
          </p:cNvCxnSpPr>
          <p:nvPr/>
        </p:nvCxnSpPr>
        <p:spPr bwMode="auto">
          <a:xfrm>
            <a:off x="3405188" y="4953000"/>
            <a:ext cx="3048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9" name="Oval 39"/>
          <p:cNvSpPr>
            <a:spLocks noChangeArrowheads="1"/>
          </p:cNvSpPr>
          <p:nvPr/>
        </p:nvSpPr>
        <p:spPr bwMode="auto">
          <a:xfrm>
            <a:off x="39385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00" name="AutoShape 40"/>
          <p:cNvCxnSpPr>
            <a:cxnSpLocks noChangeShapeType="1"/>
            <a:stCxn id="40971" idx="2"/>
            <a:endCxn id="40999" idx="0"/>
          </p:cNvCxnSpPr>
          <p:nvPr/>
        </p:nvCxnSpPr>
        <p:spPr bwMode="auto">
          <a:xfrm>
            <a:off x="3557588" y="4953000"/>
            <a:ext cx="4572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1" name="Oval 41"/>
          <p:cNvSpPr>
            <a:spLocks noChangeArrowheads="1"/>
          </p:cNvSpPr>
          <p:nvPr/>
        </p:nvSpPr>
        <p:spPr bwMode="auto">
          <a:xfrm>
            <a:off x="42433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02" name="AutoShape 42"/>
          <p:cNvCxnSpPr>
            <a:cxnSpLocks noChangeShapeType="1"/>
            <a:stCxn id="40972" idx="2"/>
            <a:endCxn id="41001" idx="1"/>
          </p:cNvCxnSpPr>
          <p:nvPr/>
        </p:nvCxnSpPr>
        <p:spPr bwMode="auto">
          <a:xfrm>
            <a:off x="3709988" y="4953000"/>
            <a:ext cx="555625" cy="8604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3" name="Oval 43"/>
          <p:cNvSpPr>
            <a:spLocks noChangeArrowheads="1"/>
          </p:cNvSpPr>
          <p:nvPr/>
        </p:nvSpPr>
        <p:spPr bwMode="auto">
          <a:xfrm>
            <a:off x="1804988" y="5791200"/>
            <a:ext cx="152400" cy="152400"/>
          </a:xfrm>
          <a:prstGeom prst="ellipse">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04" name="AutoShape 44"/>
          <p:cNvCxnSpPr>
            <a:cxnSpLocks noChangeShapeType="1"/>
            <a:stCxn id="40973" idx="2"/>
            <a:endCxn id="41003" idx="7"/>
          </p:cNvCxnSpPr>
          <p:nvPr/>
        </p:nvCxnSpPr>
        <p:spPr bwMode="auto">
          <a:xfrm flipH="1">
            <a:off x="1935163" y="4953000"/>
            <a:ext cx="555625" cy="860425"/>
          </a:xfrm>
          <a:prstGeom prst="straightConnector1">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5" name="Oval 45"/>
          <p:cNvSpPr>
            <a:spLocks noChangeArrowheads="1"/>
          </p:cNvSpPr>
          <p:nvPr/>
        </p:nvSpPr>
        <p:spPr bwMode="auto">
          <a:xfrm>
            <a:off x="21097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06" name="AutoShape 46"/>
          <p:cNvCxnSpPr>
            <a:cxnSpLocks noChangeShapeType="1"/>
            <a:stCxn id="40974" idx="2"/>
            <a:endCxn id="41005" idx="0"/>
          </p:cNvCxnSpPr>
          <p:nvPr/>
        </p:nvCxnSpPr>
        <p:spPr bwMode="auto">
          <a:xfrm flipH="1">
            <a:off x="2185988" y="4953000"/>
            <a:ext cx="457200"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7" name="Rectangle 47"/>
          <p:cNvSpPr>
            <a:spLocks noChangeArrowheads="1"/>
          </p:cNvSpPr>
          <p:nvPr/>
        </p:nvSpPr>
        <p:spPr bwMode="auto">
          <a:xfrm>
            <a:off x="0" y="4387850"/>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controllers</a:t>
            </a:r>
          </a:p>
        </p:txBody>
      </p:sp>
      <p:sp>
        <p:nvSpPr>
          <p:cNvPr id="41008" name="Rectangle 48"/>
          <p:cNvSpPr>
            <a:spLocks noChangeArrowheads="1"/>
          </p:cNvSpPr>
          <p:nvPr/>
        </p:nvSpPr>
        <p:spPr bwMode="auto">
          <a:xfrm>
            <a:off x="51593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09" name="Rectangle 49"/>
          <p:cNvSpPr>
            <a:spLocks noChangeArrowheads="1"/>
          </p:cNvSpPr>
          <p:nvPr/>
        </p:nvSpPr>
        <p:spPr bwMode="auto">
          <a:xfrm>
            <a:off x="53117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0" name="Rectangle 50"/>
          <p:cNvSpPr>
            <a:spLocks noChangeArrowheads="1"/>
          </p:cNvSpPr>
          <p:nvPr/>
        </p:nvSpPr>
        <p:spPr bwMode="auto">
          <a:xfrm>
            <a:off x="59213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1" name="Rectangle 51"/>
          <p:cNvSpPr>
            <a:spLocks noChangeArrowheads="1"/>
          </p:cNvSpPr>
          <p:nvPr/>
        </p:nvSpPr>
        <p:spPr bwMode="auto">
          <a:xfrm>
            <a:off x="60737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2" name="Rectangle 52"/>
          <p:cNvSpPr>
            <a:spLocks noChangeArrowheads="1"/>
          </p:cNvSpPr>
          <p:nvPr/>
        </p:nvSpPr>
        <p:spPr bwMode="auto">
          <a:xfrm>
            <a:off x="62261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3" name="Rectangle 53"/>
          <p:cNvSpPr>
            <a:spLocks noChangeArrowheads="1"/>
          </p:cNvSpPr>
          <p:nvPr/>
        </p:nvSpPr>
        <p:spPr bwMode="auto">
          <a:xfrm>
            <a:off x="63785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4" name="Rectangle 54"/>
          <p:cNvSpPr>
            <a:spLocks noChangeArrowheads="1"/>
          </p:cNvSpPr>
          <p:nvPr/>
        </p:nvSpPr>
        <p:spPr bwMode="auto">
          <a:xfrm>
            <a:off x="48545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5" name="Rectangle 55"/>
          <p:cNvSpPr>
            <a:spLocks noChangeArrowheads="1"/>
          </p:cNvSpPr>
          <p:nvPr/>
        </p:nvSpPr>
        <p:spPr bwMode="auto">
          <a:xfrm>
            <a:off x="5006975" y="548640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16" name="Rectangle 56"/>
          <p:cNvSpPr>
            <a:spLocks noChangeArrowheads="1"/>
          </p:cNvSpPr>
          <p:nvPr/>
        </p:nvSpPr>
        <p:spPr bwMode="auto">
          <a:xfrm>
            <a:off x="5006975" y="4267200"/>
            <a:ext cx="1524000" cy="6858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17" name="Rectangle 57"/>
          <p:cNvSpPr>
            <a:spLocks noChangeArrowheads="1"/>
          </p:cNvSpPr>
          <p:nvPr/>
        </p:nvSpPr>
        <p:spPr bwMode="auto">
          <a:xfrm>
            <a:off x="6834188" y="53340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devices</a:t>
            </a:r>
          </a:p>
        </p:txBody>
      </p:sp>
      <p:sp>
        <p:nvSpPr>
          <p:cNvPr id="41018" name="Oval 58"/>
          <p:cNvSpPr>
            <a:spLocks noChangeArrowheads="1"/>
          </p:cNvSpPr>
          <p:nvPr/>
        </p:nvSpPr>
        <p:spPr bwMode="auto">
          <a:xfrm>
            <a:off x="5159375"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19" name="AutoShape 59"/>
          <p:cNvCxnSpPr>
            <a:cxnSpLocks noChangeShapeType="1"/>
            <a:stCxn id="41008" idx="2"/>
            <a:endCxn id="41018" idx="0"/>
          </p:cNvCxnSpPr>
          <p:nvPr/>
        </p:nvCxnSpPr>
        <p:spPr bwMode="auto">
          <a:xfrm>
            <a:off x="5235575" y="5638800"/>
            <a:ext cx="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0" name="Oval 60"/>
          <p:cNvSpPr>
            <a:spLocks noChangeArrowheads="1"/>
          </p:cNvSpPr>
          <p:nvPr/>
        </p:nvSpPr>
        <p:spPr bwMode="auto">
          <a:xfrm>
            <a:off x="5387975"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21" name="AutoShape 61"/>
          <p:cNvCxnSpPr>
            <a:cxnSpLocks noChangeShapeType="1"/>
            <a:stCxn id="41009" idx="2"/>
            <a:endCxn id="41020" idx="0"/>
          </p:cNvCxnSpPr>
          <p:nvPr/>
        </p:nvCxnSpPr>
        <p:spPr bwMode="auto">
          <a:xfrm>
            <a:off x="5387975" y="5638800"/>
            <a:ext cx="762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2" name="Oval 62"/>
          <p:cNvSpPr>
            <a:spLocks noChangeArrowheads="1"/>
          </p:cNvSpPr>
          <p:nvPr/>
        </p:nvSpPr>
        <p:spPr bwMode="auto">
          <a:xfrm>
            <a:off x="58435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23" name="AutoShape 63"/>
          <p:cNvCxnSpPr>
            <a:cxnSpLocks noChangeShapeType="1"/>
            <a:stCxn id="41010" idx="2"/>
            <a:endCxn id="41022" idx="0"/>
          </p:cNvCxnSpPr>
          <p:nvPr/>
        </p:nvCxnSpPr>
        <p:spPr bwMode="auto">
          <a:xfrm flipH="1">
            <a:off x="5919788" y="5638800"/>
            <a:ext cx="77787"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4" name="Oval 64"/>
          <p:cNvSpPr>
            <a:spLocks noChangeArrowheads="1"/>
          </p:cNvSpPr>
          <p:nvPr/>
        </p:nvSpPr>
        <p:spPr bwMode="auto">
          <a:xfrm>
            <a:off x="60721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25" name="AutoShape 65"/>
          <p:cNvCxnSpPr>
            <a:cxnSpLocks noChangeShapeType="1"/>
            <a:stCxn id="41011" idx="2"/>
            <a:endCxn id="41024" idx="0"/>
          </p:cNvCxnSpPr>
          <p:nvPr/>
        </p:nvCxnSpPr>
        <p:spPr bwMode="auto">
          <a:xfrm flipH="1">
            <a:off x="6148388" y="5638800"/>
            <a:ext cx="1587"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6" name="Oval 66"/>
          <p:cNvSpPr>
            <a:spLocks noChangeArrowheads="1"/>
          </p:cNvSpPr>
          <p:nvPr/>
        </p:nvSpPr>
        <p:spPr bwMode="auto">
          <a:xfrm>
            <a:off x="63007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27" name="AutoShape 67"/>
          <p:cNvCxnSpPr>
            <a:cxnSpLocks noChangeShapeType="1"/>
            <a:stCxn id="41012" idx="2"/>
            <a:endCxn id="41026" idx="0"/>
          </p:cNvCxnSpPr>
          <p:nvPr/>
        </p:nvCxnSpPr>
        <p:spPr bwMode="auto">
          <a:xfrm>
            <a:off x="6302375" y="5638800"/>
            <a:ext cx="74613"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8" name="Oval 68"/>
          <p:cNvSpPr>
            <a:spLocks noChangeArrowheads="1"/>
          </p:cNvSpPr>
          <p:nvPr/>
        </p:nvSpPr>
        <p:spPr bwMode="auto">
          <a:xfrm>
            <a:off x="6529388"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29" name="AutoShape 69"/>
          <p:cNvCxnSpPr>
            <a:cxnSpLocks noChangeShapeType="1"/>
            <a:stCxn id="41013" idx="2"/>
            <a:endCxn id="41028" idx="1"/>
          </p:cNvCxnSpPr>
          <p:nvPr/>
        </p:nvCxnSpPr>
        <p:spPr bwMode="auto">
          <a:xfrm>
            <a:off x="6454775" y="5638800"/>
            <a:ext cx="96838" cy="1746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0" name="Oval 70"/>
          <p:cNvSpPr>
            <a:spLocks noChangeArrowheads="1"/>
          </p:cNvSpPr>
          <p:nvPr/>
        </p:nvSpPr>
        <p:spPr bwMode="auto">
          <a:xfrm>
            <a:off x="4702175"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31" name="AutoShape 71"/>
          <p:cNvCxnSpPr>
            <a:cxnSpLocks noChangeShapeType="1"/>
            <a:stCxn id="41014" idx="2"/>
            <a:endCxn id="41030" idx="0"/>
          </p:cNvCxnSpPr>
          <p:nvPr/>
        </p:nvCxnSpPr>
        <p:spPr bwMode="auto">
          <a:xfrm flipH="1">
            <a:off x="4778375" y="5638800"/>
            <a:ext cx="1524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2" name="Oval 72"/>
          <p:cNvSpPr>
            <a:spLocks noChangeArrowheads="1"/>
          </p:cNvSpPr>
          <p:nvPr/>
        </p:nvSpPr>
        <p:spPr bwMode="auto">
          <a:xfrm>
            <a:off x="4930775" y="5791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33" name="AutoShape 73"/>
          <p:cNvCxnSpPr>
            <a:cxnSpLocks noChangeShapeType="1"/>
            <a:stCxn id="41015" idx="2"/>
            <a:endCxn id="41032" idx="0"/>
          </p:cNvCxnSpPr>
          <p:nvPr/>
        </p:nvCxnSpPr>
        <p:spPr bwMode="auto">
          <a:xfrm flipH="1">
            <a:off x="5006975" y="5638800"/>
            <a:ext cx="762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4" name="Rectangle 74"/>
          <p:cNvSpPr>
            <a:spLocks noChangeArrowheads="1"/>
          </p:cNvSpPr>
          <p:nvPr/>
        </p:nvSpPr>
        <p:spPr bwMode="auto">
          <a:xfrm>
            <a:off x="2414588" y="4343400"/>
            <a:ext cx="74612"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35" name="AutoShape 75"/>
          <p:cNvCxnSpPr>
            <a:cxnSpLocks noChangeShapeType="1"/>
            <a:stCxn id="41034" idx="0"/>
            <a:endCxn id="41036" idx="2"/>
          </p:cNvCxnSpPr>
          <p:nvPr/>
        </p:nvCxnSpPr>
        <p:spPr bwMode="auto">
          <a:xfrm flipV="1">
            <a:off x="2452688" y="3046413"/>
            <a:ext cx="609600" cy="1296987"/>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6" name="Rectangle 76"/>
          <p:cNvSpPr>
            <a:spLocks noChangeArrowheads="1"/>
          </p:cNvSpPr>
          <p:nvPr/>
        </p:nvSpPr>
        <p:spPr bwMode="auto">
          <a:xfrm flipH="1">
            <a:off x="3024188" y="2895600"/>
            <a:ext cx="762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37" name="Rectangle 77"/>
          <p:cNvSpPr>
            <a:spLocks noChangeArrowheads="1"/>
          </p:cNvSpPr>
          <p:nvPr/>
        </p:nvSpPr>
        <p:spPr bwMode="auto">
          <a:xfrm>
            <a:off x="1957388" y="1524000"/>
            <a:ext cx="762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38" name="AutoShape 78"/>
          <p:cNvCxnSpPr>
            <a:cxnSpLocks noChangeShapeType="1"/>
            <a:stCxn id="41036" idx="0"/>
            <a:endCxn id="41037" idx="2"/>
          </p:cNvCxnSpPr>
          <p:nvPr/>
        </p:nvCxnSpPr>
        <p:spPr bwMode="auto">
          <a:xfrm flipH="1" flipV="1">
            <a:off x="1995488" y="1676400"/>
            <a:ext cx="1066800" cy="1219200"/>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9" name="Rectangle 79"/>
          <p:cNvSpPr>
            <a:spLocks noChangeArrowheads="1"/>
          </p:cNvSpPr>
          <p:nvPr/>
        </p:nvSpPr>
        <p:spPr bwMode="auto">
          <a:xfrm>
            <a:off x="4338638" y="1143000"/>
            <a:ext cx="2133600" cy="7334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40" name="Rectangle 80"/>
          <p:cNvSpPr>
            <a:spLocks noChangeArrowheads="1"/>
          </p:cNvSpPr>
          <p:nvPr/>
        </p:nvSpPr>
        <p:spPr bwMode="auto">
          <a:xfrm>
            <a:off x="4624388" y="1109663"/>
            <a:ext cx="1752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DA Client</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e.g. performance</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indicator</a:t>
            </a:r>
          </a:p>
        </p:txBody>
      </p:sp>
      <p:sp>
        <p:nvSpPr>
          <p:cNvPr id="41041" name="Rectangle 81"/>
          <p:cNvSpPr>
            <a:spLocks noChangeArrowheads="1"/>
          </p:cNvSpPr>
          <p:nvPr/>
        </p:nvSpPr>
        <p:spPr bwMode="auto">
          <a:xfrm>
            <a:off x="4471988" y="1524000"/>
            <a:ext cx="762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41042" name="AutoShape 82"/>
          <p:cNvCxnSpPr>
            <a:cxnSpLocks noChangeShapeType="1"/>
            <a:stCxn id="40985" idx="0"/>
            <a:endCxn id="41047" idx="2"/>
          </p:cNvCxnSpPr>
          <p:nvPr/>
        </p:nvCxnSpPr>
        <p:spPr bwMode="auto">
          <a:xfrm flipV="1">
            <a:off x="4014788" y="1946275"/>
            <a:ext cx="1390650" cy="4921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3" name="AutoShape 83"/>
          <p:cNvCxnSpPr>
            <a:cxnSpLocks noChangeShapeType="1"/>
            <a:stCxn id="40985" idx="0"/>
            <a:endCxn id="41046" idx="2"/>
          </p:cNvCxnSpPr>
          <p:nvPr/>
        </p:nvCxnSpPr>
        <p:spPr bwMode="auto">
          <a:xfrm flipH="1" flipV="1">
            <a:off x="2871788" y="1946275"/>
            <a:ext cx="1143000" cy="4921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4" name="AutoShape 84"/>
          <p:cNvCxnSpPr>
            <a:cxnSpLocks noChangeShapeType="1"/>
            <a:stCxn id="41036" idx="0"/>
            <a:endCxn id="41041" idx="2"/>
          </p:cNvCxnSpPr>
          <p:nvPr/>
        </p:nvCxnSpPr>
        <p:spPr bwMode="auto">
          <a:xfrm flipV="1">
            <a:off x="3062288" y="1676400"/>
            <a:ext cx="1447800" cy="1219200"/>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45" name="Rectangle 85"/>
          <p:cNvSpPr>
            <a:spLocks noChangeArrowheads="1"/>
          </p:cNvSpPr>
          <p:nvPr/>
        </p:nvSpPr>
        <p:spPr bwMode="auto">
          <a:xfrm>
            <a:off x="-23813" y="1752600"/>
            <a:ext cx="1371601"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OPC DA specified interface</a:t>
            </a:r>
          </a:p>
        </p:txBody>
      </p:sp>
      <p:sp>
        <p:nvSpPr>
          <p:cNvPr id="41046" name="Rectangle 86"/>
          <p:cNvSpPr>
            <a:spLocks noChangeArrowheads="1"/>
          </p:cNvSpPr>
          <p:nvPr/>
        </p:nvSpPr>
        <p:spPr bwMode="auto">
          <a:xfrm>
            <a:off x="1804988" y="1870075"/>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47" name="Rectangle 87"/>
          <p:cNvSpPr>
            <a:spLocks noChangeArrowheads="1"/>
          </p:cNvSpPr>
          <p:nvPr/>
        </p:nvSpPr>
        <p:spPr bwMode="auto">
          <a:xfrm>
            <a:off x="4338638" y="1870075"/>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1048" name="AutoShape 88"/>
          <p:cNvCxnSpPr>
            <a:cxnSpLocks noChangeShapeType="1"/>
            <a:stCxn id="41045" idx="3"/>
            <a:endCxn id="41046" idx="1"/>
          </p:cNvCxnSpPr>
          <p:nvPr/>
        </p:nvCxnSpPr>
        <p:spPr bwMode="auto">
          <a:xfrm flipV="1">
            <a:off x="1347788" y="1908175"/>
            <a:ext cx="457200" cy="257175"/>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9" name="AutoShape 89"/>
          <p:cNvCxnSpPr>
            <a:cxnSpLocks noChangeShapeType="1"/>
            <a:stCxn id="41045" idx="3"/>
            <a:endCxn id="41050" idx="1"/>
          </p:cNvCxnSpPr>
          <p:nvPr/>
        </p:nvCxnSpPr>
        <p:spPr bwMode="auto">
          <a:xfrm>
            <a:off x="1347788" y="2165350"/>
            <a:ext cx="1447800" cy="311150"/>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50" name="Rectangle 90"/>
          <p:cNvSpPr>
            <a:spLocks noChangeArrowheads="1"/>
          </p:cNvSpPr>
          <p:nvPr/>
        </p:nvSpPr>
        <p:spPr bwMode="auto">
          <a:xfrm>
            <a:off x="2795588" y="2438400"/>
            <a:ext cx="2438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51" name="Rectangle 91"/>
          <p:cNvSpPr>
            <a:spLocks noChangeArrowheads="1"/>
          </p:cNvSpPr>
          <p:nvPr/>
        </p:nvSpPr>
        <p:spPr bwMode="auto">
          <a:xfrm>
            <a:off x="128588" y="52578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plant measurement points</a:t>
            </a:r>
          </a:p>
        </p:txBody>
      </p:sp>
      <p:sp>
        <p:nvSpPr>
          <p:cNvPr id="41052" name="Text Box 92"/>
          <p:cNvSpPr txBox="1">
            <a:spLocks noChangeArrowheads="1"/>
          </p:cNvSpPr>
          <p:nvPr/>
        </p:nvSpPr>
        <p:spPr bwMode="auto">
          <a:xfrm>
            <a:off x="6986588" y="914400"/>
            <a:ext cx="207327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sz="1600">
                <a:cs typeface="Angsana New" pitchFamily="18" charset="-34"/>
              </a:rPr>
              <a:t>An OPC DA Server</a:t>
            </a:r>
          </a:p>
          <a:p>
            <a:pPr eaLnBrk="0" hangingPunct="0"/>
            <a:r>
              <a:rPr lang="en-GB" sz="1600">
                <a:cs typeface="Angsana New" pitchFamily="18" charset="-34"/>
              </a:rPr>
              <a:t>is configured using the information coming from the </a:t>
            </a:r>
          </a:p>
          <a:p>
            <a:pPr eaLnBrk="0" hangingPunct="0"/>
            <a:r>
              <a:rPr lang="en-GB" sz="1600">
                <a:cs typeface="Angsana New" pitchFamily="18" charset="-34"/>
              </a:rPr>
              <a:t>development tools for the controllers</a:t>
            </a:r>
          </a:p>
        </p:txBody>
      </p:sp>
      <p:grpSp>
        <p:nvGrpSpPr>
          <p:cNvPr id="41053" name="Group 93"/>
          <p:cNvGrpSpPr>
            <a:grpSpLocks/>
          </p:cNvGrpSpPr>
          <p:nvPr/>
        </p:nvGrpSpPr>
        <p:grpSpPr bwMode="auto">
          <a:xfrm>
            <a:off x="8239125" y="4016375"/>
            <a:ext cx="755650" cy="636588"/>
            <a:chOff x="2199" y="1650"/>
            <a:chExt cx="705" cy="637"/>
          </a:xfrm>
        </p:grpSpPr>
        <p:sp>
          <p:nvSpPr>
            <p:cNvPr id="41054" name="Freeform 94"/>
            <p:cNvSpPr>
              <a:spLocks/>
            </p:cNvSpPr>
            <p:nvPr/>
          </p:nvSpPr>
          <p:spPr bwMode="auto">
            <a:xfrm>
              <a:off x="2199" y="2030"/>
              <a:ext cx="697" cy="217"/>
            </a:xfrm>
            <a:custGeom>
              <a:avLst/>
              <a:gdLst>
                <a:gd name="T0" fmla="*/ 609 w 697"/>
                <a:gd name="T1" fmla="*/ 0 h 217"/>
                <a:gd name="T2" fmla="*/ 348 w 697"/>
                <a:gd name="T3" fmla="*/ 0 h 217"/>
                <a:gd name="T4" fmla="*/ 87 w 697"/>
                <a:gd name="T5" fmla="*/ 0 h 217"/>
                <a:gd name="T6" fmla="*/ 47 w 697"/>
                <a:gd name="T7" fmla="*/ 108 h 217"/>
                <a:gd name="T8" fmla="*/ 0 w 697"/>
                <a:gd name="T9" fmla="*/ 216 h 217"/>
                <a:gd name="T10" fmla="*/ 348 w 697"/>
                <a:gd name="T11" fmla="*/ 216 h 217"/>
                <a:gd name="T12" fmla="*/ 696 w 697"/>
                <a:gd name="T13" fmla="*/ 216 h 217"/>
                <a:gd name="T14" fmla="*/ 656 w 697"/>
                <a:gd name="T15" fmla="*/ 108 h 217"/>
                <a:gd name="T16" fmla="*/ 609 w 69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17">
                  <a:moveTo>
                    <a:pt x="609" y="0"/>
                  </a:moveTo>
                  <a:lnTo>
                    <a:pt x="348" y="0"/>
                  </a:lnTo>
                  <a:lnTo>
                    <a:pt x="87" y="0"/>
                  </a:lnTo>
                  <a:lnTo>
                    <a:pt x="47" y="108"/>
                  </a:lnTo>
                  <a:lnTo>
                    <a:pt x="0" y="216"/>
                  </a:lnTo>
                  <a:lnTo>
                    <a:pt x="348" y="216"/>
                  </a:lnTo>
                  <a:lnTo>
                    <a:pt x="696" y="216"/>
                  </a:lnTo>
                  <a:lnTo>
                    <a:pt x="656" y="108"/>
                  </a:lnTo>
                  <a:lnTo>
                    <a:pt x="609" y="0"/>
                  </a:lnTo>
                </a:path>
              </a:pathLst>
            </a:custGeom>
            <a:solidFill>
              <a:srgbClr val="000000"/>
            </a:solid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55" name="Freeform 95"/>
            <p:cNvSpPr>
              <a:spLocks/>
            </p:cNvSpPr>
            <p:nvPr/>
          </p:nvSpPr>
          <p:spPr bwMode="auto">
            <a:xfrm>
              <a:off x="2199" y="2030"/>
              <a:ext cx="705" cy="225"/>
            </a:xfrm>
            <a:custGeom>
              <a:avLst/>
              <a:gdLst>
                <a:gd name="T0" fmla="*/ 616 w 705"/>
                <a:gd name="T1" fmla="*/ 0 h 225"/>
                <a:gd name="T2" fmla="*/ 88 w 705"/>
                <a:gd name="T3" fmla="*/ 0 h 225"/>
                <a:gd name="T4" fmla="*/ 0 w 705"/>
                <a:gd name="T5" fmla="*/ 224 h 225"/>
                <a:gd name="T6" fmla="*/ 704 w 705"/>
                <a:gd name="T7" fmla="*/ 224 h 225"/>
                <a:gd name="T8" fmla="*/ 616 w 705"/>
                <a:gd name="T9" fmla="*/ 0 h 225"/>
              </a:gdLst>
              <a:ahLst/>
              <a:cxnLst>
                <a:cxn ang="0">
                  <a:pos x="T0" y="T1"/>
                </a:cxn>
                <a:cxn ang="0">
                  <a:pos x="T2" y="T3"/>
                </a:cxn>
                <a:cxn ang="0">
                  <a:pos x="T4" y="T5"/>
                </a:cxn>
                <a:cxn ang="0">
                  <a:pos x="T6" y="T7"/>
                </a:cxn>
                <a:cxn ang="0">
                  <a:pos x="T8" y="T9"/>
                </a:cxn>
              </a:cxnLst>
              <a:rect l="0" t="0" r="r" b="b"/>
              <a:pathLst>
                <a:path w="705" h="225">
                  <a:moveTo>
                    <a:pt x="616" y="0"/>
                  </a:moveTo>
                  <a:lnTo>
                    <a:pt x="88" y="0"/>
                  </a:lnTo>
                  <a:lnTo>
                    <a:pt x="0" y="224"/>
                  </a:lnTo>
                  <a:lnTo>
                    <a:pt x="704" y="224"/>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56" name="Freeform 96"/>
            <p:cNvSpPr>
              <a:spLocks/>
            </p:cNvSpPr>
            <p:nvPr/>
          </p:nvSpPr>
          <p:spPr bwMode="auto">
            <a:xfrm>
              <a:off x="2199" y="2030"/>
              <a:ext cx="705" cy="225"/>
            </a:xfrm>
            <a:custGeom>
              <a:avLst/>
              <a:gdLst>
                <a:gd name="T0" fmla="*/ 616 w 705"/>
                <a:gd name="T1" fmla="*/ 0 h 225"/>
                <a:gd name="T2" fmla="*/ 352 w 705"/>
                <a:gd name="T3" fmla="*/ 0 h 225"/>
                <a:gd name="T4" fmla="*/ 88 w 705"/>
                <a:gd name="T5" fmla="*/ 0 h 225"/>
                <a:gd name="T6" fmla="*/ 48 w 705"/>
                <a:gd name="T7" fmla="*/ 112 h 225"/>
                <a:gd name="T8" fmla="*/ 0 w 705"/>
                <a:gd name="T9" fmla="*/ 224 h 225"/>
                <a:gd name="T10" fmla="*/ 352 w 705"/>
                <a:gd name="T11" fmla="*/ 224 h 225"/>
                <a:gd name="T12" fmla="*/ 704 w 705"/>
                <a:gd name="T13" fmla="*/ 224 h 225"/>
                <a:gd name="T14" fmla="*/ 664 w 705"/>
                <a:gd name="T15" fmla="*/ 112 h 225"/>
                <a:gd name="T16" fmla="*/ 616 w 70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225">
                  <a:moveTo>
                    <a:pt x="616" y="0"/>
                  </a:moveTo>
                  <a:lnTo>
                    <a:pt x="352" y="0"/>
                  </a:lnTo>
                  <a:lnTo>
                    <a:pt x="88" y="0"/>
                  </a:lnTo>
                  <a:lnTo>
                    <a:pt x="48" y="112"/>
                  </a:lnTo>
                  <a:lnTo>
                    <a:pt x="0" y="224"/>
                  </a:lnTo>
                  <a:lnTo>
                    <a:pt x="352" y="224"/>
                  </a:lnTo>
                  <a:lnTo>
                    <a:pt x="704" y="224"/>
                  </a:lnTo>
                  <a:lnTo>
                    <a:pt x="664" y="112"/>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57" name="AutoShape 97" descr="50%"/>
            <p:cNvSpPr>
              <a:spLocks noChangeArrowheads="1"/>
            </p:cNvSpPr>
            <p:nvPr/>
          </p:nvSpPr>
          <p:spPr bwMode="auto">
            <a:xfrm>
              <a:off x="2267" y="1650"/>
              <a:ext cx="568" cy="408"/>
            </a:xfrm>
            <a:prstGeom prst="roundRect">
              <a:avLst>
                <a:gd name="adj" fmla="val 16611"/>
              </a:avLst>
            </a:prstGeom>
            <a:pattFill prst="pct50">
              <a:fgClr>
                <a:srgbClr val="000000"/>
              </a:fgClr>
              <a:bgClr>
                <a:srgbClr val="FFFFFF"/>
              </a:bgClr>
            </a:patt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58" name="Rectangle 98"/>
            <p:cNvSpPr>
              <a:spLocks noChangeArrowheads="1"/>
            </p:cNvSpPr>
            <p:nvPr/>
          </p:nvSpPr>
          <p:spPr bwMode="auto">
            <a:xfrm>
              <a:off x="2283" y="1666"/>
              <a:ext cx="520" cy="344"/>
            </a:xfrm>
            <a:prstGeom prst="rect">
              <a:avLst/>
            </a:prstGeom>
            <a:solidFill>
              <a:srgbClr val="3365FB"/>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59" name="Freeform 99" descr="70%"/>
            <p:cNvSpPr>
              <a:spLocks/>
            </p:cNvSpPr>
            <p:nvPr/>
          </p:nvSpPr>
          <p:spPr bwMode="auto">
            <a:xfrm>
              <a:off x="2359" y="2142"/>
              <a:ext cx="505" cy="89"/>
            </a:xfrm>
            <a:custGeom>
              <a:avLst/>
              <a:gdLst>
                <a:gd name="T0" fmla="*/ 457 w 505"/>
                <a:gd name="T1" fmla="*/ 0 h 89"/>
                <a:gd name="T2" fmla="*/ 244 w 505"/>
                <a:gd name="T3" fmla="*/ 0 h 89"/>
                <a:gd name="T4" fmla="*/ 24 w 505"/>
                <a:gd name="T5" fmla="*/ 0 h 89"/>
                <a:gd name="T6" fmla="*/ 16 w 505"/>
                <a:gd name="T7" fmla="*/ 44 h 89"/>
                <a:gd name="T8" fmla="*/ 0 w 505"/>
                <a:gd name="T9" fmla="*/ 88 h 89"/>
                <a:gd name="T10" fmla="*/ 16 w 505"/>
                <a:gd name="T11" fmla="*/ 88 h 89"/>
                <a:gd name="T12" fmla="*/ 24 w 505"/>
                <a:gd name="T13" fmla="*/ 88 h 89"/>
                <a:gd name="T14" fmla="*/ 32 w 505"/>
                <a:gd name="T15" fmla="*/ 81 h 89"/>
                <a:gd name="T16" fmla="*/ 39 w 505"/>
                <a:gd name="T17" fmla="*/ 73 h 89"/>
                <a:gd name="T18" fmla="*/ 63 w 505"/>
                <a:gd name="T19" fmla="*/ 73 h 89"/>
                <a:gd name="T20" fmla="*/ 79 w 505"/>
                <a:gd name="T21" fmla="*/ 73 h 89"/>
                <a:gd name="T22" fmla="*/ 79 w 505"/>
                <a:gd name="T23" fmla="*/ 81 h 89"/>
                <a:gd name="T24" fmla="*/ 79 w 505"/>
                <a:gd name="T25" fmla="*/ 88 h 89"/>
                <a:gd name="T26" fmla="*/ 236 w 505"/>
                <a:gd name="T27" fmla="*/ 88 h 89"/>
                <a:gd name="T28" fmla="*/ 386 w 505"/>
                <a:gd name="T29" fmla="*/ 88 h 89"/>
                <a:gd name="T30" fmla="*/ 386 w 505"/>
                <a:gd name="T31" fmla="*/ 81 h 89"/>
                <a:gd name="T32" fmla="*/ 386 w 505"/>
                <a:gd name="T33" fmla="*/ 73 h 89"/>
                <a:gd name="T34" fmla="*/ 402 w 505"/>
                <a:gd name="T35" fmla="*/ 73 h 89"/>
                <a:gd name="T36" fmla="*/ 417 w 505"/>
                <a:gd name="T37" fmla="*/ 73 h 89"/>
                <a:gd name="T38" fmla="*/ 425 w 505"/>
                <a:gd name="T39" fmla="*/ 81 h 89"/>
                <a:gd name="T40" fmla="*/ 433 w 505"/>
                <a:gd name="T41" fmla="*/ 88 h 89"/>
                <a:gd name="T42" fmla="*/ 473 w 505"/>
                <a:gd name="T43" fmla="*/ 88 h 89"/>
                <a:gd name="T44" fmla="*/ 504 w 505"/>
                <a:gd name="T45" fmla="*/ 88 h 89"/>
                <a:gd name="T46" fmla="*/ 480 w 505"/>
                <a:gd name="T47" fmla="*/ 44 h 89"/>
                <a:gd name="T48" fmla="*/ 457 w 505"/>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5" h="89">
                  <a:moveTo>
                    <a:pt x="457" y="0"/>
                  </a:moveTo>
                  <a:lnTo>
                    <a:pt x="244" y="0"/>
                  </a:lnTo>
                  <a:lnTo>
                    <a:pt x="24" y="0"/>
                  </a:lnTo>
                  <a:lnTo>
                    <a:pt x="16" y="44"/>
                  </a:lnTo>
                  <a:lnTo>
                    <a:pt x="0" y="88"/>
                  </a:lnTo>
                  <a:lnTo>
                    <a:pt x="16" y="88"/>
                  </a:lnTo>
                  <a:lnTo>
                    <a:pt x="24" y="88"/>
                  </a:lnTo>
                  <a:lnTo>
                    <a:pt x="32" y="81"/>
                  </a:lnTo>
                  <a:lnTo>
                    <a:pt x="39" y="73"/>
                  </a:lnTo>
                  <a:lnTo>
                    <a:pt x="63" y="73"/>
                  </a:lnTo>
                  <a:lnTo>
                    <a:pt x="79" y="73"/>
                  </a:lnTo>
                  <a:lnTo>
                    <a:pt x="79" y="81"/>
                  </a:lnTo>
                  <a:lnTo>
                    <a:pt x="79" y="88"/>
                  </a:lnTo>
                  <a:lnTo>
                    <a:pt x="236" y="88"/>
                  </a:lnTo>
                  <a:lnTo>
                    <a:pt x="386" y="88"/>
                  </a:lnTo>
                  <a:lnTo>
                    <a:pt x="386" y="81"/>
                  </a:lnTo>
                  <a:lnTo>
                    <a:pt x="386" y="73"/>
                  </a:lnTo>
                  <a:lnTo>
                    <a:pt x="402" y="73"/>
                  </a:lnTo>
                  <a:lnTo>
                    <a:pt x="417" y="73"/>
                  </a:lnTo>
                  <a:lnTo>
                    <a:pt x="425" y="81"/>
                  </a:lnTo>
                  <a:lnTo>
                    <a:pt x="433" y="88"/>
                  </a:lnTo>
                  <a:lnTo>
                    <a:pt x="473" y="88"/>
                  </a:lnTo>
                  <a:lnTo>
                    <a:pt x="504" y="88"/>
                  </a:lnTo>
                  <a:lnTo>
                    <a:pt x="480" y="44"/>
                  </a:lnTo>
                  <a:lnTo>
                    <a:pt x="457"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60" name="Freeform 100"/>
            <p:cNvSpPr>
              <a:spLocks/>
            </p:cNvSpPr>
            <p:nvPr/>
          </p:nvSpPr>
          <p:spPr bwMode="auto">
            <a:xfrm>
              <a:off x="2359" y="2142"/>
              <a:ext cx="513" cy="97"/>
            </a:xfrm>
            <a:custGeom>
              <a:avLst/>
              <a:gdLst>
                <a:gd name="T0" fmla="*/ 464 w 513"/>
                <a:gd name="T1" fmla="*/ 0 h 97"/>
                <a:gd name="T2" fmla="*/ 24 w 513"/>
                <a:gd name="T3" fmla="*/ 0 h 97"/>
                <a:gd name="T4" fmla="*/ 0 w 513"/>
                <a:gd name="T5" fmla="*/ 96 h 97"/>
                <a:gd name="T6" fmla="*/ 24 w 513"/>
                <a:gd name="T7" fmla="*/ 96 h 97"/>
                <a:gd name="T8" fmla="*/ 40 w 513"/>
                <a:gd name="T9" fmla="*/ 80 h 97"/>
                <a:gd name="T10" fmla="*/ 80 w 513"/>
                <a:gd name="T11" fmla="*/ 80 h 97"/>
                <a:gd name="T12" fmla="*/ 80 w 513"/>
                <a:gd name="T13" fmla="*/ 96 h 97"/>
                <a:gd name="T14" fmla="*/ 392 w 513"/>
                <a:gd name="T15" fmla="*/ 96 h 97"/>
                <a:gd name="T16" fmla="*/ 392 w 513"/>
                <a:gd name="T17" fmla="*/ 80 h 97"/>
                <a:gd name="T18" fmla="*/ 424 w 513"/>
                <a:gd name="T19" fmla="*/ 80 h 97"/>
                <a:gd name="T20" fmla="*/ 440 w 513"/>
                <a:gd name="T21" fmla="*/ 96 h 97"/>
                <a:gd name="T22" fmla="*/ 512 w 513"/>
                <a:gd name="T23" fmla="*/ 96 h 97"/>
                <a:gd name="T24" fmla="*/ 464 w 513"/>
                <a:gd name="T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3" h="97">
                  <a:moveTo>
                    <a:pt x="464" y="0"/>
                  </a:moveTo>
                  <a:lnTo>
                    <a:pt x="24" y="0"/>
                  </a:lnTo>
                  <a:lnTo>
                    <a:pt x="0" y="96"/>
                  </a:lnTo>
                  <a:lnTo>
                    <a:pt x="24" y="96"/>
                  </a:lnTo>
                  <a:lnTo>
                    <a:pt x="40" y="80"/>
                  </a:lnTo>
                  <a:lnTo>
                    <a:pt x="80" y="80"/>
                  </a:lnTo>
                  <a:lnTo>
                    <a:pt x="80" y="96"/>
                  </a:lnTo>
                  <a:lnTo>
                    <a:pt x="392" y="96"/>
                  </a:lnTo>
                  <a:lnTo>
                    <a:pt x="392" y="80"/>
                  </a:lnTo>
                  <a:lnTo>
                    <a:pt x="424" y="80"/>
                  </a:lnTo>
                  <a:lnTo>
                    <a:pt x="440" y="96"/>
                  </a:lnTo>
                  <a:lnTo>
                    <a:pt x="512" y="96"/>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61" name="Freeform 101"/>
            <p:cNvSpPr>
              <a:spLocks/>
            </p:cNvSpPr>
            <p:nvPr/>
          </p:nvSpPr>
          <p:spPr bwMode="auto">
            <a:xfrm>
              <a:off x="2359" y="2142"/>
              <a:ext cx="513" cy="97"/>
            </a:xfrm>
            <a:custGeom>
              <a:avLst/>
              <a:gdLst>
                <a:gd name="T0" fmla="*/ 464 w 513"/>
                <a:gd name="T1" fmla="*/ 0 h 97"/>
                <a:gd name="T2" fmla="*/ 248 w 513"/>
                <a:gd name="T3" fmla="*/ 0 h 97"/>
                <a:gd name="T4" fmla="*/ 24 w 513"/>
                <a:gd name="T5" fmla="*/ 0 h 97"/>
                <a:gd name="T6" fmla="*/ 16 w 513"/>
                <a:gd name="T7" fmla="*/ 48 h 97"/>
                <a:gd name="T8" fmla="*/ 0 w 513"/>
                <a:gd name="T9" fmla="*/ 96 h 97"/>
                <a:gd name="T10" fmla="*/ 16 w 513"/>
                <a:gd name="T11" fmla="*/ 96 h 97"/>
                <a:gd name="T12" fmla="*/ 24 w 513"/>
                <a:gd name="T13" fmla="*/ 96 h 97"/>
                <a:gd name="T14" fmla="*/ 32 w 513"/>
                <a:gd name="T15" fmla="*/ 88 h 97"/>
                <a:gd name="T16" fmla="*/ 40 w 513"/>
                <a:gd name="T17" fmla="*/ 80 h 97"/>
                <a:gd name="T18" fmla="*/ 64 w 513"/>
                <a:gd name="T19" fmla="*/ 80 h 97"/>
                <a:gd name="T20" fmla="*/ 80 w 513"/>
                <a:gd name="T21" fmla="*/ 80 h 97"/>
                <a:gd name="T22" fmla="*/ 80 w 513"/>
                <a:gd name="T23" fmla="*/ 88 h 97"/>
                <a:gd name="T24" fmla="*/ 80 w 513"/>
                <a:gd name="T25" fmla="*/ 96 h 97"/>
                <a:gd name="T26" fmla="*/ 240 w 513"/>
                <a:gd name="T27" fmla="*/ 96 h 97"/>
                <a:gd name="T28" fmla="*/ 392 w 513"/>
                <a:gd name="T29" fmla="*/ 96 h 97"/>
                <a:gd name="T30" fmla="*/ 392 w 513"/>
                <a:gd name="T31" fmla="*/ 88 h 97"/>
                <a:gd name="T32" fmla="*/ 392 w 513"/>
                <a:gd name="T33" fmla="*/ 80 h 97"/>
                <a:gd name="T34" fmla="*/ 408 w 513"/>
                <a:gd name="T35" fmla="*/ 80 h 97"/>
                <a:gd name="T36" fmla="*/ 424 w 513"/>
                <a:gd name="T37" fmla="*/ 80 h 97"/>
                <a:gd name="T38" fmla="*/ 432 w 513"/>
                <a:gd name="T39" fmla="*/ 88 h 97"/>
                <a:gd name="T40" fmla="*/ 440 w 513"/>
                <a:gd name="T41" fmla="*/ 96 h 97"/>
                <a:gd name="T42" fmla="*/ 480 w 513"/>
                <a:gd name="T43" fmla="*/ 96 h 97"/>
                <a:gd name="T44" fmla="*/ 512 w 513"/>
                <a:gd name="T45" fmla="*/ 96 h 97"/>
                <a:gd name="T46" fmla="*/ 488 w 513"/>
                <a:gd name="T47" fmla="*/ 48 h 97"/>
                <a:gd name="T48" fmla="*/ 464 w 513"/>
                <a:gd name="T4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3" h="97">
                  <a:moveTo>
                    <a:pt x="464" y="0"/>
                  </a:moveTo>
                  <a:lnTo>
                    <a:pt x="248" y="0"/>
                  </a:lnTo>
                  <a:lnTo>
                    <a:pt x="24" y="0"/>
                  </a:lnTo>
                  <a:lnTo>
                    <a:pt x="16" y="48"/>
                  </a:lnTo>
                  <a:lnTo>
                    <a:pt x="0" y="96"/>
                  </a:lnTo>
                  <a:lnTo>
                    <a:pt x="16" y="96"/>
                  </a:lnTo>
                  <a:lnTo>
                    <a:pt x="24" y="96"/>
                  </a:lnTo>
                  <a:lnTo>
                    <a:pt x="32" y="88"/>
                  </a:lnTo>
                  <a:lnTo>
                    <a:pt x="40" y="80"/>
                  </a:lnTo>
                  <a:lnTo>
                    <a:pt x="64" y="80"/>
                  </a:lnTo>
                  <a:lnTo>
                    <a:pt x="80" y="80"/>
                  </a:lnTo>
                  <a:lnTo>
                    <a:pt x="80" y="88"/>
                  </a:lnTo>
                  <a:lnTo>
                    <a:pt x="80" y="96"/>
                  </a:lnTo>
                  <a:lnTo>
                    <a:pt x="240" y="96"/>
                  </a:lnTo>
                  <a:lnTo>
                    <a:pt x="392" y="96"/>
                  </a:lnTo>
                  <a:lnTo>
                    <a:pt x="392" y="88"/>
                  </a:lnTo>
                  <a:lnTo>
                    <a:pt x="392" y="80"/>
                  </a:lnTo>
                  <a:lnTo>
                    <a:pt x="408" y="80"/>
                  </a:lnTo>
                  <a:lnTo>
                    <a:pt x="424" y="80"/>
                  </a:lnTo>
                  <a:lnTo>
                    <a:pt x="432" y="88"/>
                  </a:lnTo>
                  <a:lnTo>
                    <a:pt x="440" y="96"/>
                  </a:lnTo>
                  <a:lnTo>
                    <a:pt x="480" y="96"/>
                  </a:lnTo>
                  <a:lnTo>
                    <a:pt x="512" y="96"/>
                  </a:lnTo>
                  <a:lnTo>
                    <a:pt x="488" y="48"/>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62" name="Rectangle 102" descr="70%"/>
            <p:cNvSpPr>
              <a:spLocks noChangeArrowheads="1"/>
            </p:cNvSpPr>
            <p:nvPr/>
          </p:nvSpPr>
          <p:spPr bwMode="auto">
            <a:xfrm>
              <a:off x="2795" y="2114"/>
              <a:ext cx="24"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63" name="Rectangle 103" descr="70%"/>
            <p:cNvSpPr>
              <a:spLocks noChangeArrowheads="1"/>
            </p:cNvSpPr>
            <p:nvPr/>
          </p:nvSpPr>
          <p:spPr bwMode="auto">
            <a:xfrm>
              <a:off x="2667"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64" name="Rectangle 104" descr="70%"/>
            <p:cNvSpPr>
              <a:spLocks noChangeArrowheads="1"/>
            </p:cNvSpPr>
            <p:nvPr/>
          </p:nvSpPr>
          <p:spPr bwMode="auto">
            <a:xfrm>
              <a:off x="2539"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65" name="Rectangle 105" descr="70%"/>
            <p:cNvSpPr>
              <a:spLocks noChangeArrowheads="1"/>
            </p:cNvSpPr>
            <p:nvPr/>
          </p:nvSpPr>
          <p:spPr bwMode="auto">
            <a:xfrm>
              <a:off x="2411"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66" name="Rectangle 106" descr="70%"/>
            <p:cNvSpPr>
              <a:spLocks noChangeArrowheads="1"/>
            </p:cNvSpPr>
            <p:nvPr/>
          </p:nvSpPr>
          <p:spPr bwMode="auto">
            <a:xfrm>
              <a:off x="2315" y="2114"/>
              <a:ext cx="56"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67" name="Freeform 107" descr="70%"/>
            <p:cNvSpPr>
              <a:spLocks/>
            </p:cNvSpPr>
            <p:nvPr/>
          </p:nvSpPr>
          <p:spPr bwMode="auto">
            <a:xfrm>
              <a:off x="2263" y="2142"/>
              <a:ext cx="89" cy="25"/>
            </a:xfrm>
            <a:custGeom>
              <a:avLst/>
              <a:gdLst>
                <a:gd name="T0" fmla="*/ 88 w 89"/>
                <a:gd name="T1" fmla="*/ 0 h 25"/>
                <a:gd name="T2" fmla="*/ 81 w 89"/>
                <a:gd name="T3" fmla="*/ 12 h 25"/>
                <a:gd name="T4" fmla="*/ 73 w 89"/>
                <a:gd name="T5" fmla="*/ 24 h 25"/>
                <a:gd name="T6" fmla="*/ 37 w 89"/>
                <a:gd name="T7" fmla="*/ 24 h 25"/>
                <a:gd name="T8" fmla="*/ 0 w 89"/>
                <a:gd name="T9" fmla="*/ 24 h 25"/>
                <a:gd name="T10" fmla="*/ 7 w 89"/>
                <a:gd name="T11" fmla="*/ 12 h 25"/>
                <a:gd name="T12" fmla="*/ 15 w 89"/>
                <a:gd name="T13" fmla="*/ 0 h 25"/>
                <a:gd name="T14" fmla="*/ 51 w 89"/>
                <a:gd name="T15" fmla="*/ 0 h 25"/>
                <a:gd name="T16" fmla="*/ 88 w 8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5">
                  <a:moveTo>
                    <a:pt x="88" y="0"/>
                  </a:moveTo>
                  <a:lnTo>
                    <a:pt x="81" y="12"/>
                  </a:lnTo>
                  <a:lnTo>
                    <a:pt x="73" y="24"/>
                  </a:lnTo>
                  <a:lnTo>
                    <a:pt x="37" y="24"/>
                  </a:lnTo>
                  <a:lnTo>
                    <a:pt x="0" y="24"/>
                  </a:lnTo>
                  <a:lnTo>
                    <a:pt x="7" y="12"/>
                  </a:lnTo>
                  <a:lnTo>
                    <a:pt x="15" y="0"/>
                  </a:lnTo>
                  <a:lnTo>
                    <a:pt x="51" y="0"/>
                  </a:lnTo>
                  <a:lnTo>
                    <a:pt x="8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68" name="Freeform 108"/>
            <p:cNvSpPr>
              <a:spLocks/>
            </p:cNvSpPr>
            <p:nvPr/>
          </p:nvSpPr>
          <p:spPr bwMode="auto">
            <a:xfrm>
              <a:off x="2263" y="2142"/>
              <a:ext cx="97" cy="33"/>
            </a:xfrm>
            <a:custGeom>
              <a:avLst/>
              <a:gdLst>
                <a:gd name="T0" fmla="*/ 96 w 97"/>
                <a:gd name="T1" fmla="*/ 0 h 33"/>
                <a:gd name="T2" fmla="*/ 80 w 97"/>
                <a:gd name="T3" fmla="*/ 32 h 33"/>
                <a:gd name="T4" fmla="*/ 0 w 97"/>
                <a:gd name="T5" fmla="*/ 32 h 33"/>
                <a:gd name="T6" fmla="*/ 16 w 97"/>
                <a:gd name="T7" fmla="*/ 0 h 33"/>
                <a:gd name="T8" fmla="*/ 96 w 97"/>
                <a:gd name="T9" fmla="*/ 0 h 33"/>
              </a:gdLst>
              <a:ahLst/>
              <a:cxnLst>
                <a:cxn ang="0">
                  <a:pos x="T0" y="T1"/>
                </a:cxn>
                <a:cxn ang="0">
                  <a:pos x="T2" y="T3"/>
                </a:cxn>
                <a:cxn ang="0">
                  <a:pos x="T4" y="T5"/>
                </a:cxn>
                <a:cxn ang="0">
                  <a:pos x="T6" y="T7"/>
                </a:cxn>
                <a:cxn ang="0">
                  <a:pos x="T8" y="T9"/>
                </a:cxn>
              </a:cxnLst>
              <a:rect l="0" t="0" r="r" b="b"/>
              <a:pathLst>
                <a:path w="97" h="33">
                  <a:moveTo>
                    <a:pt x="96" y="0"/>
                  </a:moveTo>
                  <a:lnTo>
                    <a:pt x="80" y="32"/>
                  </a:lnTo>
                  <a:lnTo>
                    <a:pt x="0" y="32"/>
                  </a:lnTo>
                  <a:lnTo>
                    <a:pt x="1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69" name="Freeform 109"/>
            <p:cNvSpPr>
              <a:spLocks/>
            </p:cNvSpPr>
            <p:nvPr/>
          </p:nvSpPr>
          <p:spPr bwMode="auto">
            <a:xfrm>
              <a:off x="2263" y="2142"/>
              <a:ext cx="97" cy="33"/>
            </a:xfrm>
            <a:custGeom>
              <a:avLst/>
              <a:gdLst>
                <a:gd name="T0" fmla="*/ 96 w 97"/>
                <a:gd name="T1" fmla="*/ 0 h 33"/>
                <a:gd name="T2" fmla="*/ 88 w 97"/>
                <a:gd name="T3" fmla="*/ 16 h 33"/>
                <a:gd name="T4" fmla="*/ 80 w 97"/>
                <a:gd name="T5" fmla="*/ 32 h 33"/>
                <a:gd name="T6" fmla="*/ 40 w 97"/>
                <a:gd name="T7" fmla="*/ 32 h 33"/>
                <a:gd name="T8" fmla="*/ 0 w 97"/>
                <a:gd name="T9" fmla="*/ 32 h 33"/>
                <a:gd name="T10" fmla="*/ 8 w 97"/>
                <a:gd name="T11" fmla="*/ 16 h 33"/>
                <a:gd name="T12" fmla="*/ 16 w 97"/>
                <a:gd name="T13" fmla="*/ 0 h 33"/>
                <a:gd name="T14" fmla="*/ 56 w 97"/>
                <a:gd name="T15" fmla="*/ 0 h 33"/>
                <a:gd name="T16" fmla="*/ 96 w 9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3">
                  <a:moveTo>
                    <a:pt x="96" y="0"/>
                  </a:moveTo>
                  <a:lnTo>
                    <a:pt x="88" y="16"/>
                  </a:lnTo>
                  <a:lnTo>
                    <a:pt x="80" y="32"/>
                  </a:lnTo>
                  <a:lnTo>
                    <a:pt x="40" y="32"/>
                  </a:lnTo>
                  <a:lnTo>
                    <a:pt x="0" y="32"/>
                  </a:lnTo>
                  <a:lnTo>
                    <a:pt x="8" y="16"/>
                  </a:lnTo>
                  <a:lnTo>
                    <a:pt x="16" y="0"/>
                  </a:lnTo>
                  <a:lnTo>
                    <a:pt x="5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0" name="Freeform 110" descr="70%"/>
            <p:cNvSpPr>
              <a:spLocks/>
            </p:cNvSpPr>
            <p:nvPr/>
          </p:nvSpPr>
          <p:spPr bwMode="auto">
            <a:xfrm>
              <a:off x="2247" y="2190"/>
              <a:ext cx="73" cy="25"/>
            </a:xfrm>
            <a:custGeom>
              <a:avLst/>
              <a:gdLst>
                <a:gd name="T0" fmla="*/ 58 w 73"/>
                <a:gd name="T1" fmla="*/ 0 h 25"/>
                <a:gd name="T2" fmla="*/ 50 w 73"/>
                <a:gd name="T3" fmla="*/ 6 h 25"/>
                <a:gd name="T4" fmla="*/ 43 w 73"/>
                <a:gd name="T5" fmla="*/ 12 h 25"/>
                <a:gd name="T6" fmla="*/ 58 w 73"/>
                <a:gd name="T7" fmla="*/ 12 h 25"/>
                <a:gd name="T8" fmla="*/ 72 w 73"/>
                <a:gd name="T9" fmla="*/ 12 h 25"/>
                <a:gd name="T10" fmla="*/ 65 w 73"/>
                <a:gd name="T11" fmla="*/ 18 h 25"/>
                <a:gd name="T12" fmla="*/ 58 w 73"/>
                <a:gd name="T13" fmla="*/ 24 h 25"/>
                <a:gd name="T14" fmla="*/ 29 w 73"/>
                <a:gd name="T15" fmla="*/ 24 h 25"/>
                <a:gd name="T16" fmla="*/ 0 w 73"/>
                <a:gd name="T17" fmla="*/ 24 h 25"/>
                <a:gd name="T18" fmla="*/ 7 w 73"/>
                <a:gd name="T19" fmla="*/ 18 h 25"/>
                <a:gd name="T20" fmla="*/ 14 w 73"/>
                <a:gd name="T21" fmla="*/ 12 h 25"/>
                <a:gd name="T22" fmla="*/ 22 w 73"/>
                <a:gd name="T23" fmla="*/ 12 h 25"/>
                <a:gd name="T24" fmla="*/ 29 w 73"/>
                <a:gd name="T25" fmla="*/ 12 h 25"/>
                <a:gd name="T26" fmla="*/ 36 w 73"/>
                <a:gd name="T27" fmla="*/ 6 h 25"/>
                <a:gd name="T28" fmla="*/ 43 w 73"/>
                <a:gd name="T29" fmla="*/ 0 h 25"/>
                <a:gd name="T30" fmla="*/ 50 w 73"/>
                <a:gd name="T31" fmla="*/ 0 h 25"/>
                <a:gd name="T32" fmla="*/ 58 w 73"/>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5">
                  <a:moveTo>
                    <a:pt x="58" y="0"/>
                  </a:moveTo>
                  <a:lnTo>
                    <a:pt x="50" y="6"/>
                  </a:lnTo>
                  <a:lnTo>
                    <a:pt x="43" y="12"/>
                  </a:lnTo>
                  <a:lnTo>
                    <a:pt x="58" y="12"/>
                  </a:lnTo>
                  <a:lnTo>
                    <a:pt x="72" y="12"/>
                  </a:lnTo>
                  <a:lnTo>
                    <a:pt x="65" y="18"/>
                  </a:lnTo>
                  <a:lnTo>
                    <a:pt x="58" y="24"/>
                  </a:lnTo>
                  <a:lnTo>
                    <a:pt x="29" y="24"/>
                  </a:lnTo>
                  <a:lnTo>
                    <a:pt x="0" y="24"/>
                  </a:lnTo>
                  <a:lnTo>
                    <a:pt x="7" y="18"/>
                  </a:lnTo>
                  <a:lnTo>
                    <a:pt x="14" y="12"/>
                  </a:lnTo>
                  <a:lnTo>
                    <a:pt x="22" y="12"/>
                  </a:lnTo>
                  <a:lnTo>
                    <a:pt x="29" y="12"/>
                  </a:lnTo>
                  <a:lnTo>
                    <a:pt x="36" y="6"/>
                  </a:lnTo>
                  <a:lnTo>
                    <a:pt x="43" y="0"/>
                  </a:lnTo>
                  <a:lnTo>
                    <a:pt x="50" y="0"/>
                  </a:lnTo>
                  <a:lnTo>
                    <a:pt x="5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1" name="Freeform 111"/>
            <p:cNvSpPr>
              <a:spLocks/>
            </p:cNvSpPr>
            <p:nvPr/>
          </p:nvSpPr>
          <p:spPr bwMode="auto">
            <a:xfrm>
              <a:off x="2247" y="2190"/>
              <a:ext cx="81" cy="33"/>
            </a:xfrm>
            <a:custGeom>
              <a:avLst/>
              <a:gdLst>
                <a:gd name="T0" fmla="*/ 64 w 81"/>
                <a:gd name="T1" fmla="*/ 0 h 33"/>
                <a:gd name="T2" fmla="*/ 48 w 81"/>
                <a:gd name="T3" fmla="*/ 16 h 33"/>
                <a:gd name="T4" fmla="*/ 80 w 81"/>
                <a:gd name="T5" fmla="*/ 16 h 33"/>
                <a:gd name="T6" fmla="*/ 64 w 81"/>
                <a:gd name="T7" fmla="*/ 32 h 33"/>
                <a:gd name="T8" fmla="*/ 0 w 81"/>
                <a:gd name="T9" fmla="*/ 32 h 33"/>
                <a:gd name="T10" fmla="*/ 16 w 81"/>
                <a:gd name="T11" fmla="*/ 16 h 33"/>
                <a:gd name="T12" fmla="*/ 32 w 81"/>
                <a:gd name="T13" fmla="*/ 16 h 33"/>
                <a:gd name="T14" fmla="*/ 48 w 81"/>
                <a:gd name="T15" fmla="*/ 0 h 33"/>
                <a:gd name="T16" fmla="*/ 64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64" y="0"/>
                  </a:moveTo>
                  <a:lnTo>
                    <a:pt x="48" y="16"/>
                  </a:lnTo>
                  <a:lnTo>
                    <a:pt x="80" y="16"/>
                  </a:lnTo>
                  <a:lnTo>
                    <a:pt x="64" y="32"/>
                  </a:lnTo>
                  <a:lnTo>
                    <a:pt x="0" y="32"/>
                  </a:lnTo>
                  <a:lnTo>
                    <a:pt x="16" y="16"/>
                  </a:lnTo>
                  <a:lnTo>
                    <a:pt x="32" y="16"/>
                  </a:lnTo>
                  <a:lnTo>
                    <a:pt x="48"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2" name="Freeform 112"/>
            <p:cNvSpPr>
              <a:spLocks/>
            </p:cNvSpPr>
            <p:nvPr/>
          </p:nvSpPr>
          <p:spPr bwMode="auto">
            <a:xfrm>
              <a:off x="2247" y="2190"/>
              <a:ext cx="81" cy="33"/>
            </a:xfrm>
            <a:custGeom>
              <a:avLst/>
              <a:gdLst>
                <a:gd name="T0" fmla="*/ 64 w 81"/>
                <a:gd name="T1" fmla="*/ 0 h 33"/>
                <a:gd name="T2" fmla="*/ 56 w 81"/>
                <a:gd name="T3" fmla="*/ 8 h 33"/>
                <a:gd name="T4" fmla="*/ 48 w 81"/>
                <a:gd name="T5" fmla="*/ 16 h 33"/>
                <a:gd name="T6" fmla="*/ 64 w 81"/>
                <a:gd name="T7" fmla="*/ 16 h 33"/>
                <a:gd name="T8" fmla="*/ 80 w 81"/>
                <a:gd name="T9" fmla="*/ 16 h 33"/>
                <a:gd name="T10" fmla="*/ 72 w 81"/>
                <a:gd name="T11" fmla="*/ 24 h 33"/>
                <a:gd name="T12" fmla="*/ 64 w 81"/>
                <a:gd name="T13" fmla="*/ 32 h 33"/>
                <a:gd name="T14" fmla="*/ 32 w 81"/>
                <a:gd name="T15" fmla="*/ 32 h 33"/>
                <a:gd name="T16" fmla="*/ 0 w 81"/>
                <a:gd name="T17" fmla="*/ 32 h 33"/>
                <a:gd name="T18" fmla="*/ 8 w 81"/>
                <a:gd name="T19" fmla="*/ 24 h 33"/>
                <a:gd name="T20" fmla="*/ 16 w 81"/>
                <a:gd name="T21" fmla="*/ 16 h 33"/>
                <a:gd name="T22" fmla="*/ 24 w 81"/>
                <a:gd name="T23" fmla="*/ 16 h 33"/>
                <a:gd name="T24" fmla="*/ 32 w 81"/>
                <a:gd name="T25" fmla="*/ 16 h 33"/>
                <a:gd name="T26" fmla="*/ 40 w 81"/>
                <a:gd name="T27" fmla="*/ 8 h 33"/>
                <a:gd name="T28" fmla="*/ 48 w 81"/>
                <a:gd name="T29" fmla="*/ 0 h 33"/>
                <a:gd name="T30" fmla="*/ 56 w 81"/>
                <a:gd name="T31" fmla="*/ 0 h 33"/>
                <a:gd name="T32" fmla="*/ 64 w 81"/>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33">
                  <a:moveTo>
                    <a:pt x="64" y="0"/>
                  </a:moveTo>
                  <a:lnTo>
                    <a:pt x="56" y="8"/>
                  </a:lnTo>
                  <a:lnTo>
                    <a:pt x="48" y="16"/>
                  </a:lnTo>
                  <a:lnTo>
                    <a:pt x="64" y="16"/>
                  </a:lnTo>
                  <a:lnTo>
                    <a:pt x="80" y="16"/>
                  </a:lnTo>
                  <a:lnTo>
                    <a:pt x="72" y="24"/>
                  </a:lnTo>
                  <a:lnTo>
                    <a:pt x="64" y="32"/>
                  </a:lnTo>
                  <a:lnTo>
                    <a:pt x="32" y="32"/>
                  </a:lnTo>
                  <a:lnTo>
                    <a:pt x="0" y="32"/>
                  </a:lnTo>
                  <a:lnTo>
                    <a:pt x="8" y="24"/>
                  </a:lnTo>
                  <a:lnTo>
                    <a:pt x="16" y="16"/>
                  </a:lnTo>
                  <a:lnTo>
                    <a:pt x="24" y="16"/>
                  </a:lnTo>
                  <a:lnTo>
                    <a:pt x="32" y="16"/>
                  </a:lnTo>
                  <a:lnTo>
                    <a:pt x="40" y="8"/>
                  </a:lnTo>
                  <a:lnTo>
                    <a:pt x="48" y="0"/>
                  </a:lnTo>
                  <a:lnTo>
                    <a:pt x="56"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3" name="Freeform 113" descr="70%"/>
            <p:cNvSpPr>
              <a:spLocks/>
            </p:cNvSpPr>
            <p:nvPr/>
          </p:nvSpPr>
          <p:spPr bwMode="auto">
            <a:xfrm>
              <a:off x="2199" y="2254"/>
              <a:ext cx="697" cy="25"/>
            </a:xfrm>
            <a:custGeom>
              <a:avLst/>
              <a:gdLst>
                <a:gd name="T0" fmla="*/ 696 w 697"/>
                <a:gd name="T1" fmla="*/ 0 h 25"/>
                <a:gd name="T2" fmla="*/ 348 w 697"/>
                <a:gd name="T3" fmla="*/ 0 h 25"/>
                <a:gd name="T4" fmla="*/ 0 w 697"/>
                <a:gd name="T5" fmla="*/ 0 h 25"/>
                <a:gd name="T6" fmla="*/ 8 w 697"/>
                <a:gd name="T7" fmla="*/ 12 h 25"/>
                <a:gd name="T8" fmla="*/ 16 w 697"/>
                <a:gd name="T9" fmla="*/ 24 h 25"/>
                <a:gd name="T10" fmla="*/ 348 w 697"/>
                <a:gd name="T11" fmla="*/ 24 h 25"/>
                <a:gd name="T12" fmla="*/ 680 w 697"/>
                <a:gd name="T13" fmla="*/ 24 h 25"/>
                <a:gd name="T14" fmla="*/ 688 w 697"/>
                <a:gd name="T15" fmla="*/ 12 h 25"/>
                <a:gd name="T16" fmla="*/ 696 w 697"/>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5">
                  <a:moveTo>
                    <a:pt x="696" y="0"/>
                  </a:moveTo>
                  <a:lnTo>
                    <a:pt x="348" y="0"/>
                  </a:lnTo>
                  <a:lnTo>
                    <a:pt x="0" y="0"/>
                  </a:lnTo>
                  <a:lnTo>
                    <a:pt x="8" y="12"/>
                  </a:lnTo>
                  <a:lnTo>
                    <a:pt x="16" y="24"/>
                  </a:lnTo>
                  <a:lnTo>
                    <a:pt x="348" y="24"/>
                  </a:lnTo>
                  <a:lnTo>
                    <a:pt x="680" y="24"/>
                  </a:lnTo>
                  <a:lnTo>
                    <a:pt x="688" y="12"/>
                  </a:lnTo>
                  <a:lnTo>
                    <a:pt x="696"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4" name="Freeform 114"/>
            <p:cNvSpPr>
              <a:spLocks/>
            </p:cNvSpPr>
            <p:nvPr/>
          </p:nvSpPr>
          <p:spPr bwMode="auto">
            <a:xfrm>
              <a:off x="2199" y="2254"/>
              <a:ext cx="705" cy="33"/>
            </a:xfrm>
            <a:custGeom>
              <a:avLst/>
              <a:gdLst>
                <a:gd name="T0" fmla="*/ 704 w 705"/>
                <a:gd name="T1" fmla="*/ 0 h 33"/>
                <a:gd name="T2" fmla="*/ 0 w 705"/>
                <a:gd name="T3" fmla="*/ 0 h 33"/>
                <a:gd name="T4" fmla="*/ 16 w 705"/>
                <a:gd name="T5" fmla="*/ 32 h 33"/>
                <a:gd name="T6" fmla="*/ 688 w 705"/>
                <a:gd name="T7" fmla="*/ 32 h 33"/>
                <a:gd name="T8" fmla="*/ 704 w 705"/>
                <a:gd name="T9" fmla="*/ 0 h 33"/>
              </a:gdLst>
              <a:ahLst/>
              <a:cxnLst>
                <a:cxn ang="0">
                  <a:pos x="T0" y="T1"/>
                </a:cxn>
                <a:cxn ang="0">
                  <a:pos x="T2" y="T3"/>
                </a:cxn>
                <a:cxn ang="0">
                  <a:pos x="T4" y="T5"/>
                </a:cxn>
                <a:cxn ang="0">
                  <a:pos x="T6" y="T7"/>
                </a:cxn>
                <a:cxn ang="0">
                  <a:pos x="T8" y="T9"/>
                </a:cxn>
              </a:cxnLst>
              <a:rect l="0" t="0" r="r" b="b"/>
              <a:pathLst>
                <a:path w="705" h="33">
                  <a:moveTo>
                    <a:pt x="704" y="0"/>
                  </a:moveTo>
                  <a:lnTo>
                    <a:pt x="0" y="0"/>
                  </a:lnTo>
                  <a:lnTo>
                    <a:pt x="16" y="32"/>
                  </a:lnTo>
                  <a:lnTo>
                    <a:pt x="688" y="32"/>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5" name="Freeform 115"/>
            <p:cNvSpPr>
              <a:spLocks/>
            </p:cNvSpPr>
            <p:nvPr/>
          </p:nvSpPr>
          <p:spPr bwMode="auto">
            <a:xfrm>
              <a:off x="2199" y="2254"/>
              <a:ext cx="705" cy="33"/>
            </a:xfrm>
            <a:custGeom>
              <a:avLst/>
              <a:gdLst>
                <a:gd name="T0" fmla="*/ 704 w 705"/>
                <a:gd name="T1" fmla="*/ 0 h 33"/>
                <a:gd name="T2" fmla="*/ 352 w 705"/>
                <a:gd name="T3" fmla="*/ 0 h 33"/>
                <a:gd name="T4" fmla="*/ 0 w 705"/>
                <a:gd name="T5" fmla="*/ 0 h 33"/>
                <a:gd name="T6" fmla="*/ 8 w 705"/>
                <a:gd name="T7" fmla="*/ 16 h 33"/>
                <a:gd name="T8" fmla="*/ 16 w 705"/>
                <a:gd name="T9" fmla="*/ 32 h 33"/>
                <a:gd name="T10" fmla="*/ 352 w 705"/>
                <a:gd name="T11" fmla="*/ 32 h 33"/>
                <a:gd name="T12" fmla="*/ 688 w 705"/>
                <a:gd name="T13" fmla="*/ 32 h 33"/>
                <a:gd name="T14" fmla="*/ 696 w 705"/>
                <a:gd name="T15" fmla="*/ 16 h 33"/>
                <a:gd name="T16" fmla="*/ 704 w 70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33">
                  <a:moveTo>
                    <a:pt x="704" y="0"/>
                  </a:moveTo>
                  <a:lnTo>
                    <a:pt x="352" y="0"/>
                  </a:lnTo>
                  <a:lnTo>
                    <a:pt x="0" y="0"/>
                  </a:lnTo>
                  <a:lnTo>
                    <a:pt x="8" y="16"/>
                  </a:lnTo>
                  <a:lnTo>
                    <a:pt x="16" y="32"/>
                  </a:lnTo>
                  <a:lnTo>
                    <a:pt x="352" y="32"/>
                  </a:lnTo>
                  <a:lnTo>
                    <a:pt x="688" y="32"/>
                  </a:lnTo>
                  <a:lnTo>
                    <a:pt x="696" y="16"/>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76" name="Rectangle 116"/>
            <p:cNvSpPr>
              <a:spLocks noChangeArrowheads="1"/>
            </p:cNvSpPr>
            <p:nvPr/>
          </p:nvSpPr>
          <p:spPr bwMode="auto">
            <a:xfrm>
              <a:off x="2355" y="1730"/>
              <a:ext cx="312" cy="144"/>
            </a:xfrm>
            <a:prstGeom prst="rect">
              <a:avLst/>
            </a:prstGeom>
            <a:solidFill>
              <a:srgbClr val="8CF4EA"/>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77" name="Rectangle 117"/>
            <p:cNvSpPr>
              <a:spLocks noChangeArrowheads="1"/>
            </p:cNvSpPr>
            <p:nvPr/>
          </p:nvSpPr>
          <p:spPr bwMode="auto">
            <a:xfrm>
              <a:off x="2451" y="1826"/>
              <a:ext cx="280" cy="144"/>
            </a:xfrm>
            <a:prstGeom prst="rect">
              <a:avLst/>
            </a:prstGeom>
            <a:solidFill>
              <a:srgbClr val="FF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78" name="Line 118"/>
            <p:cNvSpPr>
              <a:spLocks noChangeShapeType="1"/>
            </p:cNvSpPr>
            <p:nvPr/>
          </p:nvSpPr>
          <p:spPr bwMode="auto">
            <a:xfrm>
              <a:off x="2368" y="1746"/>
              <a:ext cx="29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79" name="Line 119"/>
            <p:cNvSpPr>
              <a:spLocks noChangeShapeType="1"/>
            </p:cNvSpPr>
            <p:nvPr/>
          </p:nvSpPr>
          <p:spPr bwMode="auto">
            <a:xfrm>
              <a:off x="2456" y="1842"/>
              <a:ext cx="25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0" name="Rectangle 120" descr="50%"/>
            <p:cNvSpPr>
              <a:spLocks noChangeArrowheads="1"/>
            </p:cNvSpPr>
            <p:nvPr/>
          </p:nvSpPr>
          <p:spPr bwMode="auto">
            <a:xfrm>
              <a:off x="2483"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1" name="Rectangle 121" descr="50%"/>
            <p:cNvSpPr>
              <a:spLocks noChangeArrowheads="1"/>
            </p:cNvSpPr>
            <p:nvPr/>
          </p:nvSpPr>
          <p:spPr bwMode="auto">
            <a:xfrm>
              <a:off x="2579"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2" name="Rectangle 122" descr="50%"/>
            <p:cNvSpPr>
              <a:spLocks noChangeArrowheads="1"/>
            </p:cNvSpPr>
            <p:nvPr/>
          </p:nvSpPr>
          <p:spPr bwMode="auto">
            <a:xfrm>
              <a:off x="2675"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3" name="Rectangle 123" descr="90%"/>
            <p:cNvSpPr>
              <a:spLocks noChangeArrowheads="1"/>
            </p:cNvSpPr>
            <p:nvPr/>
          </p:nvSpPr>
          <p:spPr bwMode="auto">
            <a:xfrm>
              <a:off x="2483"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4" name="Rectangle 124" descr="90%"/>
            <p:cNvSpPr>
              <a:spLocks noChangeArrowheads="1"/>
            </p:cNvSpPr>
            <p:nvPr/>
          </p:nvSpPr>
          <p:spPr bwMode="auto">
            <a:xfrm>
              <a:off x="2579"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5" name="Rectangle 125" descr="90%"/>
            <p:cNvSpPr>
              <a:spLocks noChangeArrowheads="1"/>
            </p:cNvSpPr>
            <p:nvPr/>
          </p:nvSpPr>
          <p:spPr bwMode="auto">
            <a:xfrm>
              <a:off x="2675"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6" name="Rectangle 126"/>
            <p:cNvSpPr>
              <a:spLocks noChangeArrowheads="1"/>
            </p:cNvSpPr>
            <p:nvPr/>
          </p:nvSpPr>
          <p:spPr bwMode="auto">
            <a:xfrm>
              <a:off x="2483"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7" name="Rectangle 127"/>
            <p:cNvSpPr>
              <a:spLocks noChangeArrowheads="1"/>
            </p:cNvSpPr>
            <p:nvPr/>
          </p:nvSpPr>
          <p:spPr bwMode="auto">
            <a:xfrm>
              <a:off x="2579"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8" name="Rectangle 128"/>
            <p:cNvSpPr>
              <a:spLocks noChangeArrowheads="1"/>
            </p:cNvSpPr>
            <p:nvPr/>
          </p:nvSpPr>
          <p:spPr bwMode="auto">
            <a:xfrm>
              <a:off x="2675"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89" name="Rectangle 129"/>
            <p:cNvSpPr>
              <a:spLocks noChangeArrowheads="1"/>
            </p:cNvSpPr>
            <p:nvPr/>
          </p:nvSpPr>
          <p:spPr bwMode="auto">
            <a:xfrm>
              <a:off x="2267" y="2066"/>
              <a:ext cx="568" cy="24"/>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90" name="Rectangle 130" descr="50%"/>
            <p:cNvSpPr>
              <a:spLocks noChangeArrowheads="1"/>
            </p:cNvSpPr>
            <p:nvPr/>
          </p:nvSpPr>
          <p:spPr bwMode="auto">
            <a:xfrm>
              <a:off x="2363" y="2066"/>
              <a:ext cx="376" cy="24"/>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091" name="Line 131"/>
            <p:cNvSpPr>
              <a:spLocks noChangeShapeType="1"/>
            </p:cNvSpPr>
            <p:nvPr/>
          </p:nvSpPr>
          <p:spPr bwMode="auto">
            <a:xfrm>
              <a:off x="2352" y="1722"/>
              <a:ext cx="45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41092" name="AutoShape 132"/>
          <p:cNvSpPr>
            <a:spLocks noChangeArrowheads="1"/>
          </p:cNvSpPr>
          <p:nvPr/>
        </p:nvSpPr>
        <p:spPr bwMode="auto">
          <a:xfrm>
            <a:off x="7019925" y="3794125"/>
            <a:ext cx="914400" cy="838200"/>
          </a:xfrm>
          <a:prstGeom prst="flowChartMultidocumen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tags</a:t>
            </a:r>
          </a:p>
        </p:txBody>
      </p:sp>
      <p:cxnSp>
        <p:nvCxnSpPr>
          <p:cNvPr id="41093" name="AutoShape 133"/>
          <p:cNvCxnSpPr>
            <a:cxnSpLocks noChangeShapeType="1"/>
            <a:stCxn id="41058" idx="1"/>
            <a:endCxn id="41092" idx="3"/>
          </p:cNvCxnSpPr>
          <p:nvPr/>
        </p:nvCxnSpPr>
        <p:spPr bwMode="auto">
          <a:xfrm flipH="1">
            <a:off x="7934325" y="4205288"/>
            <a:ext cx="395288" cy="79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94" name="AutoShape 134"/>
          <p:cNvCxnSpPr>
            <a:cxnSpLocks noChangeShapeType="1"/>
            <a:stCxn id="41092" idx="1"/>
            <a:endCxn id="41103" idx="1"/>
          </p:cNvCxnSpPr>
          <p:nvPr/>
        </p:nvCxnSpPr>
        <p:spPr bwMode="auto">
          <a:xfrm flipH="1" flipV="1">
            <a:off x="5005388" y="2971800"/>
            <a:ext cx="2014537" cy="12414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95" name="AutoShape 135"/>
          <p:cNvCxnSpPr>
            <a:cxnSpLocks noChangeShapeType="1"/>
            <a:stCxn id="41092" idx="1"/>
            <a:endCxn id="41098" idx="3"/>
          </p:cNvCxnSpPr>
          <p:nvPr/>
        </p:nvCxnSpPr>
        <p:spPr bwMode="auto">
          <a:xfrm flipH="1">
            <a:off x="3405188" y="4213225"/>
            <a:ext cx="3614737" cy="2063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96" name="Rectangle 136"/>
          <p:cNvSpPr>
            <a:spLocks noChangeArrowheads="1"/>
          </p:cNvSpPr>
          <p:nvPr/>
        </p:nvSpPr>
        <p:spPr bwMode="auto">
          <a:xfrm>
            <a:off x="2719388" y="4343400"/>
            <a:ext cx="74612"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97" name="Rectangle 137"/>
          <p:cNvSpPr>
            <a:spLocks noChangeArrowheads="1"/>
          </p:cNvSpPr>
          <p:nvPr/>
        </p:nvSpPr>
        <p:spPr bwMode="auto">
          <a:xfrm>
            <a:off x="3024188" y="4343400"/>
            <a:ext cx="74612"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98" name="Rectangle 138"/>
          <p:cNvSpPr>
            <a:spLocks noChangeArrowheads="1"/>
          </p:cNvSpPr>
          <p:nvPr/>
        </p:nvSpPr>
        <p:spPr bwMode="auto">
          <a:xfrm>
            <a:off x="3328988" y="43434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099" name="Rectangle 139"/>
          <p:cNvSpPr>
            <a:spLocks noChangeArrowheads="1"/>
          </p:cNvSpPr>
          <p:nvPr/>
        </p:nvSpPr>
        <p:spPr bwMode="auto">
          <a:xfrm flipH="1">
            <a:off x="3405188" y="28956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0" name="Rectangle 140"/>
          <p:cNvSpPr>
            <a:spLocks noChangeArrowheads="1"/>
          </p:cNvSpPr>
          <p:nvPr/>
        </p:nvSpPr>
        <p:spPr bwMode="auto">
          <a:xfrm flipH="1">
            <a:off x="3786188" y="28956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1" name="Rectangle 141"/>
          <p:cNvSpPr>
            <a:spLocks noChangeArrowheads="1"/>
          </p:cNvSpPr>
          <p:nvPr/>
        </p:nvSpPr>
        <p:spPr bwMode="auto">
          <a:xfrm flipH="1">
            <a:off x="4167188" y="28956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2" name="Rectangle 142"/>
          <p:cNvSpPr>
            <a:spLocks noChangeArrowheads="1"/>
          </p:cNvSpPr>
          <p:nvPr/>
        </p:nvSpPr>
        <p:spPr bwMode="auto">
          <a:xfrm flipH="1">
            <a:off x="4548188" y="28956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3" name="Rectangle 143"/>
          <p:cNvSpPr>
            <a:spLocks noChangeArrowheads="1"/>
          </p:cNvSpPr>
          <p:nvPr/>
        </p:nvSpPr>
        <p:spPr bwMode="auto">
          <a:xfrm flipH="1">
            <a:off x="4929188" y="28956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4" name="AutoShape 144"/>
          <p:cNvSpPr>
            <a:spLocks noChangeArrowheads="1"/>
          </p:cNvSpPr>
          <p:nvPr/>
        </p:nvSpPr>
        <p:spPr bwMode="auto">
          <a:xfrm flipV="1">
            <a:off x="2338388" y="358140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105" name="AutoShape 145"/>
          <p:cNvSpPr>
            <a:spLocks noChangeArrowheads="1"/>
          </p:cNvSpPr>
          <p:nvPr/>
        </p:nvSpPr>
        <p:spPr bwMode="auto">
          <a:xfrm flipV="1">
            <a:off x="3938588" y="190500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106" name="Rectangle 146"/>
          <p:cNvSpPr>
            <a:spLocks noChangeArrowheads="1"/>
          </p:cNvSpPr>
          <p:nvPr/>
        </p:nvSpPr>
        <p:spPr bwMode="auto">
          <a:xfrm>
            <a:off x="5311775" y="4343400"/>
            <a:ext cx="74613"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7" name="Rectangle 147"/>
          <p:cNvSpPr>
            <a:spLocks noChangeArrowheads="1"/>
          </p:cNvSpPr>
          <p:nvPr/>
        </p:nvSpPr>
        <p:spPr bwMode="auto">
          <a:xfrm>
            <a:off x="5616575" y="4343400"/>
            <a:ext cx="74613"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8" name="Rectangle 148"/>
          <p:cNvSpPr>
            <a:spLocks noChangeArrowheads="1"/>
          </p:cNvSpPr>
          <p:nvPr/>
        </p:nvSpPr>
        <p:spPr bwMode="auto">
          <a:xfrm>
            <a:off x="5921375" y="4343400"/>
            <a:ext cx="76200" cy="152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41109" name="Text Box 149"/>
          <p:cNvSpPr txBox="1">
            <a:spLocks noChangeArrowheads="1"/>
          </p:cNvSpPr>
          <p:nvPr/>
        </p:nvSpPr>
        <p:spPr bwMode="auto">
          <a:xfrm>
            <a:off x="6986588" y="2514600"/>
            <a:ext cx="19050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sz="1600">
                <a:cs typeface="Angsana New" pitchFamily="18" charset="-34"/>
              </a:rPr>
              <a:t>Variables defined in the controllers are mirrored to the OPC DA server</a:t>
            </a:r>
          </a:p>
        </p:txBody>
      </p:sp>
      <p:sp>
        <p:nvSpPr>
          <p:cNvPr id="41110" name="Rectangle 150"/>
          <p:cNvSpPr>
            <a:spLocks noChangeArrowheads="1"/>
          </p:cNvSpPr>
          <p:nvPr/>
        </p:nvSpPr>
        <p:spPr bwMode="auto">
          <a:xfrm>
            <a:off x="4854575" y="5257800"/>
            <a:ext cx="609600" cy="3810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111" name="Rectangle 151"/>
          <p:cNvSpPr>
            <a:spLocks noChangeArrowheads="1"/>
          </p:cNvSpPr>
          <p:nvPr/>
        </p:nvSpPr>
        <p:spPr bwMode="auto">
          <a:xfrm>
            <a:off x="5006975" y="46482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a:t>
            </a:r>
          </a:p>
        </p:txBody>
      </p:sp>
      <p:sp>
        <p:nvSpPr>
          <p:cNvPr id="41112" name="Rectangle 152"/>
          <p:cNvSpPr>
            <a:spLocks noChangeArrowheads="1"/>
          </p:cNvSpPr>
          <p:nvPr/>
        </p:nvSpPr>
        <p:spPr bwMode="auto">
          <a:xfrm>
            <a:off x="5921375" y="5257800"/>
            <a:ext cx="609600" cy="3810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1113" name="AutoShape 153"/>
          <p:cNvCxnSpPr>
            <a:cxnSpLocks noChangeShapeType="1"/>
            <a:stCxn id="41114" idx="3"/>
            <a:endCxn id="41110" idx="0"/>
          </p:cNvCxnSpPr>
          <p:nvPr/>
        </p:nvCxnSpPr>
        <p:spPr bwMode="auto">
          <a:xfrm>
            <a:off x="4778375" y="5105400"/>
            <a:ext cx="381000" cy="15240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14" name="Rectangle 154"/>
          <p:cNvSpPr>
            <a:spLocks noChangeArrowheads="1"/>
          </p:cNvSpPr>
          <p:nvPr/>
        </p:nvSpPr>
        <p:spPr bwMode="auto">
          <a:xfrm>
            <a:off x="4700588" y="4991100"/>
            <a:ext cx="77787"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115" name="Rectangle 155"/>
          <p:cNvSpPr>
            <a:spLocks noChangeArrowheads="1"/>
          </p:cNvSpPr>
          <p:nvPr/>
        </p:nvSpPr>
        <p:spPr bwMode="auto">
          <a:xfrm>
            <a:off x="6681788" y="4991100"/>
            <a:ext cx="77787"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1116" name="AutoShape 156"/>
          <p:cNvCxnSpPr>
            <a:cxnSpLocks noChangeShapeType="1"/>
            <a:stCxn id="41115" idx="1"/>
            <a:endCxn id="41112" idx="0"/>
          </p:cNvCxnSpPr>
          <p:nvPr/>
        </p:nvCxnSpPr>
        <p:spPr bwMode="auto">
          <a:xfrm rot="10800000" flipV="1">
            <a:off x="6226175" y="5105400"/>
            <a:ext cx="455613" cy="15240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17" name="AutoShape 157"/>
          <p:cNvCxnSpPr>
            <a:cxnSpLocks noChangeShapeType="1"/>
            <a:stCxn id="41115" idx="1"/>
            <a:endCxn id="41111" idx="2"/>
          </p:cNvCxnSpPr>
          <p:nvPr/>
        </p:nvCxnSpPr>
        <p:spPr bwMode="auto">
          <a:xfrm rot="10800000">
            <a:off x="5730875" y="4984750"/>
            <a:ext cx="950913" cy="12065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18" name="AutoShape 158"/>
          <p:cNvCxnSpPr>
            <a:cxnSpLocks noChangeShapeType="1"/>
            <a:stCxn id="41114" idx="3"/>
            <a:endCxn id="41115" idx="1"/>
          </p:cNvCxnSpPr>
          <p:nvPr/>
        </p:nvCxnSpPr>
        <p:spPr bwMode="auto">
          <a:xfrm>
            <a:off x="4778375" y="5105400"/>
            <a:ext cx="1903413" cy="0"/>
          </a:xfrm>
          <a:prstGeom prst="straightConnector1">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19" name="AutoShape 159"/>
          <p:cNvCxnSpPr>
            <a:cxnSpLocks noChangeShapeType="1"/>
            <a:stCxn id="41092" idx="1"/>
            <a:endCxn id="41108" idx="3"/>
          </p:cNvCxnSpPr>
          <p:nvPr/>
        </p:nvCxnSpPr>
        <p:spPr bwMode="auto">
          <a:xfrm flipH="1">
            <a:off x="5997575" y="4213225"/>
            <a:ext cx="1022350" cy="2063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20" name="Rectangle 160"/>
          <p:cNvSpPr>
            <a:spLocks noChangeArrowheads="1"/>
          </p:cNvSpPr>
          <p:nvPr/>
        </p:nvSpPr>
        <p:spPr bwMode="auto">
          <a:xfrm>
            <a:off x="6910388" y="49530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bus</a:t>
            </a:r>
          </a:p>
        </p:txBody>
      </p:sp>
      <p:sp>
        <p:nvSpPr>
          <p:cNvPr id="41121" name="AutoShape 161"/>
          <p:cNvSpPr>
            <a:spLocks noChangeArrowheads="1"/>
          </p:cNvSpPr>
          <p:nvPr/>
        </p:nvSpPr>
        <p:spPr bwMode="auto">
          <a:xfrm flipV="1">
            <a:off x="2338388" y="205740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1988" name="Rectangle 4"/>
          <p:cNvSpPr>
            <a:spLocks noChangeArrowheads="1"/>
          </p:cNvSpPr>
          <p:nvPr/>
        </p:nvSpPr>
        <p:spPr bwMode="auto">
          <a:xfrm>
            <a:off x="8639175" y="4356100"/>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989" name="Rectangle 5"/>
          <p:cNvSpPr>
            <a:spLocks noChangeArrowheads="1"/>
          </p:cNvSpPr>
          <p:nvPr/>
        </p:nvSpPr>
        <p:spPr bwMode="auto">
          <a:xfrm>
            <a:off x="5667375" y="889000"/>
            <a:ext cx="3476625" cy="34290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990" name="Rectangle 6"/>
          <p:cNvSpPr>
            <a:spLocks noChangeArrowheads="1"/>
          </p:cNvSpPr>
          <p:nvPr/>
        </p:nvSpPr>
        <p:spPr bwMode="auto">
          <a:xfrm>
            <a:off x="-60325" y="188913"/>
            <a:ext cx="9317038"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Example of access to a variable</a:t>
            </a:r>
          </a:p>
        </p:txBody>
      </p:sp>
      <p:sp>
        <p:nvSpPr>
          <p:cNvPr id="41991" name="Rectangle 7"/>
          <p:cNvSpPr>
            <a:spLocks noChangeArrowheads="1"/>
          </p:cNvSpPr>
          <p:nvPr/>
        </p:nvSpPr>
        <p:spPr bwMode="auto">
          <a:xfrm>
            <a:off x="2085975" y="889000"/>
            <a:ext cx="1981200" cy="2971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1992" name="Text Box 8"/>
          <p:cNvSpPr txBox="1">
            <a:spLocks noChangeArrowheads="1"/>
          </p:cNvSpPr>
          <p:nvPr/>
        </p:nvSpPr>
        <p:spPr bwMode="auto">
          <a:xfrm>
            <a:off x="125413" y="42926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latin typeface="Helvetica" panose="020B0604020202020204" pitchFamily="34" charset="0"/>
                <a:cs typeface="Angsana New" pitchFamily="18" charset="-34"/>
              </a:rPr>
              <a:t>Network</a:t>
            </a:r>
          </a:p>
        </p:txBody>
      </p:sp>
      <p:sp>
        <p:nvSpPr>
          <p:cNvPr id="41993" name="Text Box 9"/>
          <p:cNvSpPr txBox="1">
            <a:spLocks noChangeArrowheads="1"/>
          </p:cNvSpPr>
          <p:nvPr/>
        </p:nvSpPr>
        <p:spPr bwMode="auto">
          <a:xfrm>
            <a:off x="6248400" y="90805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2000">
                <a:latin typeface="Helvetica" panose="020B0604020202020204" pitchFamily="34" charset="0"/>
                <a:cs typeface="Angsana New" pitchFamily="18" charset="-34"/>
              </a:rPr>
              <a:t>controller  development</a:t>
            </a:r>
          </a:p>
        </p:txBody>
      </p:sp>
      <p:sp>
        <p:nvSpPr>
          <p:cNvPr id="41994" name="Rectangle 10"/>
          <p:cNvSpPr>
            <a:spLocks noChangeArrowheads="1"/>
          </p:cNvSpPr>
          <p:nvPr/>
        </p:nvSpPr>
        <p:spPr bwMode="auto">
          <a:xfrm>
            <a:off x="2466975" y="2946400"/>
            <a:ext cx="12192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graphicFrame>
        <p:nvGraphicFramePr>
          <p:cNvPr id="41995" name="Object 11"/>
          <p:cNvGraphicFramePr>
            <a:graphicFrameLocks noChangeAspect="1"/>
          </p:cNvGraphicFramePr>
          <p:nvPr/>
        </p:nvGraphicFramePr>
        <p:xfrm>
          <a:off x="1781175" y="4622800"/>
          <a:ext cx="1955800" cy="993775"/>
        </p:xfrm>
        <a:graphic>
          <a:graphicData uri="http://schemas.openxmlformats.org/presentationml/2006/ole">
            <mc:AlternateContent xmlns:mc="http://schemas.openxmlformats.org/markup-compatibility/2006">
              <mc:Choice xmlns:v="urn:schemas-microsoft-com:vml" Requires="v">
                <p:oleObj spid="_x0000_s42098" name="Photo Editor Photo" r:id="rId3" imgW="7857143" imgH="4200000" progId="MSPhotoEd.3">
                  <p:embed/>
                </p:oleObj>
              </mc:Choice>
              <mc:Fallback>
                <p:oleObj name="Photo Editor Photo" r:id="rId3" imgW="7857143" imgH="4200000" progId="MSPhotoEd.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4622800"/>
                        <a:ext cx="1955800" cy="993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1996" name="AutoShape 12"/>
          <p:cNvCxnSpPr>
            <a:cxnSpLocks noChangeShapeType="1"/>
            <a:stCxn id="41988" idx="1"/>
            <a:endCxn id="0" idx="0"/>
          </p:cNvCxnSpPr>
          <p:nvPr/>
        </p:nvCxnSpPr>
        <p:spPr bwMode="auto">
          <a:xfrm rot="10800000" flipV="1">
            <a:off x="2759075" y="4470400"/>
            <a:ext cx="5880100" cy="1524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7" name="AutoShape 13"/>
          <p:cNvCxnSpPr>
            <a:cxnSpLocks noChangeShapeType="1"/>
            <a:stCxn id="0" idx="0"/>
            <a:endCxn id="41988" idx="1"/>
          </p:cNvCxnSpPr>
          <p:nvPr/>
        </p:nvCxnSpPr>
        <p:spPr bwMode="auto">
          <a:xfrm rot="16200000">
            <a:off x="7850187" y="4129088"/>
            <a:ext cx="447675" cy="11303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8" name="AutoShape 14"/>
          <p:cNvCxnSpPr>
            <a:cxnSpLocks noChangeShapeType="1"/>
            <a:stCxn id="41988" idx="1"/>
          </p:cNvCxnSpPr>
          <p:nvPr/>
        </p:nvCxnSpPr>
        <p:spPr bwMode="auto">
          <a:xfrm rot="10800000">
            <a:off x="5972175" y="4470400"/>
            <a:ext cx="2667000"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9" name="AutoShape 15"/>
          <p:cNvCxnSpPr>
            <a:cxnSpLocks noChangeShapeType="1"/>
            <a:stCxn id="41988" idx="1"/>
            <a:endCxn id="41994" idx="2"/>
          </p:cNvCxnSpPr>
          <p:nvPr/>
        </p:nvCxnSpPr>
        <p:spPr bwMode="auto">
          <a:xfrm rot="10800000">
            <a:off x="3076575" y="3632200"/>
            <a:ext cx="5562600" cy="838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0" name="AutoShape 16"/>
          <p:cNvCxnSpPr>
            <a:cxnSpLocks noChangeShapeType="1"/>
            <a:stCxn id="41988" idx="1"/>
            <a:endCxn id="41992" idx="3"/>
          </p:cNvCxnSpPr>
          <p:nvPr/>
        </p:nvCxnSpPr>
        <p:spPr bwMode="auto">
          <a:xfrm rot="10800000">
            <a:off x="1116013" y="4460875"/>
            <a:ext cx="7523162" cy="9525"/>
          </a:xfrm>
          <a:prstGeom prst="bentConnector3">
            <a:avLst>
              <a:gd name="adj1" fmla="val 49991"/>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01" name="Rectangle 17"/>
          <p:cNvSpPr>
            <a:spLocks noChangeArrowheads="1"/>
          </p:cNvSpPr>
          <p:nvPr/>
        </p:nvSpPr>
        <p:spPr bwMode="auto">
          <a:xfrm>
            <a:off x="3609975" y="4819650"/>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2002" name="AutoShape 18"/>
          <p:cNvCxnSpPr>
            <a:cxnSpLocks noChangeShapeType="1"/>
            <a:stCxn id="41992" idx="3"/>
            <a:endCxn id="42025" idx="5"/>
          </p:cNvCxnSpPr>
          <p:nvPr/>
        </p:nvCxnSpPr>
        <p:spPr bwMode="auto">
          <a:xfrm flipV="1">
            <a:off x="1116013" y="3733800"/>
            <a:ext cx="6986587" cy="727075"/>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003" name="Group 19"/>
          <p:cNvGrpSpPr>
            <a:grpSpLocks/>
          </p:cNvGrpSpPr>
          <p:nvPr/>
        </p:nvGrpSpPr>
        <p:grpSpPr bwMode="auto">
          <a:xfrm>
            <a:off x="7724775" y="3098800"/>
            <a:ext cx="755650" cy="636588"/>
            <a:chOff x="2199" y="1650"/>
            <a:chExt cx="705" cy="637"/>
          </a:xfrm>
        </p:grpSpPr>
        <p:sp>
          <p:nvSpPr>
            <p:cNvPr id="42004" name="Freeform 20"/>
            <p:cNvSpPr>
              <a:spLocks/>
            </p:cNvSpPr>
            <p:nvPr/>
          </p:nvSpPr>
          <p:spPr bwMode="auto">
            <a:xfrm>
              <a:off x="2199" y="2030"/>
              <a:ext cx="697" cy="217"/>
            </a:xfrm>
            <a:custGeom>
              <a:avLst/>
              <a:gdLst>
                <a:gd name="T0" fmla="*/ 609 w 697"/>
                <a:gd name="T1" fmla="*/ 0 h 217"/>
                <a:gd name="T2" fmla="*/ 348 w 697"/>
                <a:gd name="T3" fmla="*/ 0 h 217"/>
                <a:gd name="T4" fmla="*/ 87 w 697"/>
                <a:gd name="T5" fmla="*/ 0 h 217"/>
                <a:gd name="T6" fmla="*/ 47 w 697"/>
                <a:gd name="T7" fmla="*/ 108 h 217"/>
                <a:gd name="T8" fmla="*/ 0 w 697"/>
                <a:gd name="T9" fmla="*/ 216 h 217"/>
                <a:gd name="T10" fmla="*/ 348 w 697"/>
                <a:gd name="T11" fmla="*/ 216 h 217"/>
                <a:gd name="T12" fmla="*/ 696 w 697"/>
                <a:gd name="T13" fmla="*/ 216 h 217"/>
                <a:gd name="T14" fmla="*/ 656 w 697"/>
                <a:gd name="T15" fmla="*/ 108 h 217"/>
                <a:gd name="T16" fmla="*/ 609 w 69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17">
                  <a:moveTo>
                    <a:pt x="609" y="0"/>
                  </a:moveTo>
                  <a:lnTo>
                    <a:pt x="348" y="0"/>
                  </a:lnTo>
                  <a:lnTo>
                    <a:pt x="87" y="0"/>
                  </a:lnTo>
                  <a:lnTo>
                    <a:pt x="47" y="108"/>
                  </a:lnTo>
                  <a:lnTo>
                    <a:pt x="0" y="216"/>
                  </a:lnTo>
                  <a:lnTo>
                    <a:pt x="348" y="216"/>
                  </a:lnTo>
                  <a:lnTo>
                    <a:pt x="696" y="216"/>
                  </a:lnTo>
                  <a:lnTo>
                    <a:pt x="656" y="108"/>
                  </a:lnTo>
                  <a:lnTo>
                    <a:pt x="609" y="0"/>
                  </a:lnTo>
                </a:path>
              </a:pathLst>
            </a:custGeom>
            <a:solidFill>
              <a:srgbClr val="000000"/>
            </a:solid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05" name="Freeform 21"/>
            <p:cNvSpPr>
              <a:spLocks/>
            </p:cNvSpPr>
            <p:nvPr/>
          </p:nvSpPr>
          <p:spPr bwMode="auto">
            <a:xfrm>
              <a:off x="2199" y="2030"/>
              <a:ext cx="705" cy="225"/>
            </a:xfrm>
            <a:custGeom>
              <a:avLst/>
              <a:gdLst>
                <a:gd name="T0" fmla="*/ 616 w 705"/>
                <a:gd name="T1" fmla="*/ 0 h 225"/>
                <a:gd name="T2" fmla="*/ 88 w 705"/>
                <a:gd name="T3" fmla="*/ 0 h 225"/>
                <a:gd name="T4" fmla="*/ 0 w 705"/>
                <a:gd name="T5" fmla="*/ 224 h 225"/>
                <a:gd name="T6" fmla="*/ 704 w 705"/>
                <a:gd name="T7" fmla="*/ 224 h 225"/>
                <a:gd name="T8" fmla="*/ 616 w 705"/>
                <a:gd name="T9" fmla="*/ 0 h 225"/>
              </a:gdLst>
              <a:ahLst/>
              <a:cxnLst>
                <a:cxn ang="0">
                  <a:pos x="T0" y="T1"/>
                </a:cxn>
                <a:cxn ang="0">
                  <a:pos x="T2" y="T3"/>
                </a:cxn>
                <a:cxn ang="0">
                  <a:pos x="T4" y="T5"/>
                </a:cxn>
                <a:cxn ang="0">
                  <a:pos x="T6" y="T7"/>
                </a:cxn>
                <a:cxn ang="0">
                  <a:pos x="T8" y="T9"/>
                </a:cxn>
              </a:cxnLst>
              <a:rect l="0" t="0" r="r" b="b"/>
              <a:pathLst>
                <a:path w="705" h="225">
                  <a:moveTo>
                    <a:pt x="616" y="0"/>
                  </a:moveTo>
                  <a:lnTo>
                    <a:pt x="88" y="0"/>
                  </a:lnTo>
                  <a:lnTo>
                    <a:pt x="0" y="224"/>
                  </a:lnTo>
                  <a:lnTo>
                    <a:pt x="704" y="224"/>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06" name="Freeform 22"/>
            <p:cNvSpPr>
              <a:spLocks/>
            </p:cNvSpPr>
            <p:nvPr/>
          </p:nvSpPr>
          <p:spPr bwMode="auto">
            <a:xfrm>
              <a:off x="2199" y="2030"/>
              <a:ext cx="705" cy="225"/>
            </a:xfrm>
            <a:custGeom>
              <a:avLst/>
              <a:gdLst>
                <a:gd name="T0" fmla="*/ 616 w 705"/>
                <a:gd name="T1" fmla="*/ 0 h 225"/>
                <a:gd name="T2" fmla="*/ 352 w 705"/>
                <a:gd name="T3" fmla="*/ 0 h 225"/>
                <a:gd name="T4" fmla="*/ 88 w 705"/>
                <a:gd name="T5" fmla="*/ 0 h 225"/>
                <a:gd name="T6" fmla="*/ 48 w 705"/>
                <a:gd name="T7" fmla="*/ 112 h 225"/>
                <a:gd name="T8" fmla="*/ 0 w 705"/>
                <a:gd name="T9" fmla="*/ 224 h 225"/>
                <a:gd name="T10" fmla="*/ 352 w 705"/>
                <a:gd name="T11" fmla="*/ 224 h 225"/>
                <a:gd name="T12" fmla="*/ 704 w 705"/>
                <a:gd name="T13" fmla="*/ 224 h 225"/>
                <a:gd name="T14" fmla="*/ 664 w 705"/>
                <a:gd name="T15" fmla="*/ 112 h 225"/>
                <a:gd name="T16" fmla="*/ 616 w 70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225">
                  <a:moveTo>
                    <a:pt x="616" y="0"/>
                  </a:moveTo>
                  <a:lnTo>
                    <a:pt x="352" y="0"/>
                  </a:lnTo>
                  <a:lnTo>
                    <a:pt x="88" y="0"/>
                  </a:lnTo>
                  <a:lnTo>
                    <a:pt x="48" y="112"/>
                  </a:lnTo>
                  <a:lnTo>
                    <a:pt x="0" y="224"/>
                  </a:lnTo>
                  <a:lnTo>
                    <a:pt x="352" y="224"/>
                  </a:lnTo>
                  <a:lnTo>
                    <a:pt x="704" y="224"/>
                  </a:lnTo>
                  <a:lnTo>
                    <a:pt x="664" y="112"/>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07" name="AutoShape 23" descr="50%"/>
            <p:cNvSpPr>
              <a:spLocks noChangeArrowheads="1"/>
            </p:cNvSpPr>
            <p:nvPr/>
          </p:nvSpPr>
          <p:spPr bwMode="auto">
            <a:xfrm>
              <a:off x="2267" y="1650"/>
              <a:ext cx="568" cy="408"/>
            </a:xfrm>
            <a:prstGeom prst="roundRect">
              <a:avLst>
                <a:gd name="adj" fmla="val 16611"/>
              </a:avLst>
            </a:prstGeom>
            <a:pattFill prst="pct50">
              <a:fgClr>
                <a:srgbClr val="000000"/>
              </a:fgClr>
              <a:bgClr>
                <a:srgbClr val="FFFFFF"/>
              </a:bgClr>
            </a:patt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08" name="Rectangle 24"/>
            <p:cNvSpPr>
              <a:spLocks noChangeArrowheads="1"/>
            </p:cNvSpPr>
            <p:nvPr/>
          </p:nvSpPr>
          <p:spPr bwMode="auto">
            <a:xfrm>
              <a:off x="2283" y="1666"/>
              <a:ext cx="520" cy="344"/>
            </a:xfrm>
            <a:prstGeom prst="rect">
              <a:avLst/>
            </a:prstGeom>
            <a:solidFill>
              <a:srgbClr val="3365FB"/>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09" name="Freeform 25" descr="70%"/>
            <p:cNvSpPr>
              <a:spLocks/>
            </p:cNvSpPr>
            <p:nvPr/>
          </p:nvSpPr>
          <p:spPr bwMode="auto">
            <a:xfrm>
              <a:off x="2359" y="2142"/>
              <a:ext cx="505" cy="89"/>
            </a:xfrm>
            <a:custGeom>
              <a:avLst/>
              <a:gdLst>
                <a:gd name="T0" fmla="*/ 457 w 505"/>
                <a:gd name="T1" fmla="*/ 0 h 89"/>
                <a:gd name="T2" fmla="*/ 244 w 505"/>
                <a:gd name="T3" fmla="*/ 0 h 89"/>
                <a:gd name="T4" fmla="*/ 24 w 505"/>
                <a:gd name="T5" fmla="*/ 0 h 89"/>
                <a:gd name="T6" fmla="*/ 16 w 505"/>
                <a:gd name="T7" fmla="*/ 44 h 89"/>
                <a:gd name="T8" fmla="*/ 0 w 505"/>
                <a:gd name="T9" fmla="*/ 88 h 89"/>
                <a:gd name="T10" fmla="*/ 16 w 505"/>
                <a:gd name="T11" fmla="*/ 88 h 89"/>
                <a:gd name="T12" fmla="*/ 24 w 505"/>
                <a:gd name="T13" fmla="*/ 88 h 89"/>
                <a:gd name="T14" fmla="*/ 32 w 505"/>
                <a:gd name="T15" fmla="*/ 81 h 89"/>
                <a:gd name="T16" fmla="*/ 39 w 505"/>
                <a:gd name="T17" fmla="*/ 73 h 89"/>
                <a:gd name="T18" fmla="*/ 63 w 505"/>
                <a:gd name="T19" fmla="*/ 73 h 89"/>
                <a:gd name="T20" fmla="*/ 79 w 505"/>
                <a:gd name="T21" fmla="*/ 73 h 89"/>
                <a:gd name="T22" fmla="*/ 79 w 505"/>
                <a:gd name="T23" fmla="*/ 81 h 89"/>
                <a:gd name="T24" fmla="*/ 79 w 505"/>
                <a:gd name="T25" fmla="*/ 88 h 89"/>
                <a:gd name="T26" fmla="*/ 236 w 505"/>
                <a:gd name="T27" fmla="*/ 88 h 89"/>
                <a:gd name="T28" fmla="*/ 386 w 505"/>
                <a:gd name="T29" fmla="*/ 88 h 89"/>
                <a:gd name="T30" fmla="*/ 386 w 505"/>
                <a:gd name="T31" fmla="*/ 81 h 89"/>
                <a:gd name="T32" fmla="*/ 386 w 505"/>
                <a:gd name="T33" fmla="*/ 73 h 89"/>
                <a:gd name="T34" fmla="*/ 402 w 505"/>
                <a:gd name="T35" fmla="*/ 73 h 89"/>
                <a:gd name="T36" fmla="*/ 417 w 505"/>
                <a:gd name="T37" fmla="*/ 73 h 89"/>
                <a:gd name="T38" fmla="*/ 425 w 505"/>
                <a:gd name="T39" fmla="*/ 81 h 89"/>
                <a:gd name="T40" fmla="*/ 433 w 505"/>
                <a:gd name="T41" fmla="*/ 88 h 89"/>
                <a:gd name="T42" fmla="*/ 473 w 505"/>
                <a:gd name="T43" fmla="*/ 88 h 89"/>
                <a:gd name="T44" fmla="*/ 504 w 505"/>
                <a:gd name="T45" fmla="*/ 88 h 89"/>
                <a:gd name="T46" fmla="*/ 480 w 505"/>
                <a:gd name="T47" fmla="*/ 44 h 89"/>
                <a:gd name="T48" fmla="*/ 457 w 505"/>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5" h="89">
                  <a:moveTo>
                    <a:pt x="457" y="0"/>
                  </a:moveTo>
                  <a:lnTo>
                    <a:pt x="244" y="0"/>
                  </a:lnTo>
                  <a:lnTo>
                    <a:pt x="24" y="0"/>
                  </a:lnTo>
                  <a:lnTo>
                    <a:pt x="16" y="44"/>
                  </a:lnTo>
                  <a:lnTo>
                    <a:pt x="0" y="88"/>
                  </a:lnTo>
                  <a:lnTo>
                    <a:pt x="16" y="88"/>
                  </a:lnTo>
                  <a:lnTo>
                    <a:pt x="24" y="88"/>
                  </a:lnTo>
                  <a:lnTo>
                    <a:pt x="32" y="81"/>
                  </a:lnTo>
                  <a:lnTo>
                    <a:pt x="39" y="73"/>
                  </a:lnTo>
                  <a:lnTo>
                    <a:pt x="63" y="73"/>
                  </a:lnTo>
                  <a:lnTo>
                    <a:pt x="79" y="73"/>
                  </a:lnTo>
                  <a:lnTo>
                    <a:pt x="79" y="81"/>
                  </a:lnTo>
                  <a:lnTo>
                    <a:pt x="79" y="88"/>
                  </a:lnTo>
                  <a:lnTo>
                    <a:pt x="236" y="88"/>
                  </a:lnTo>
                  <a:lnTo>
                    <a:pt x="386" y="88"/>
                  </a:lnTo>
                  <a:lnTo>
                    <a:pt x="386" y="81"/>
                  </a:lnTo>
                  <a:lnTo>
                    <a:pt x="386" y="73"/>
                  </a:lnTo>
                  <a:lnTo>
                    <a:pt x="402" y="73"/>
                  </a:lnTo>
                  <a:lnTo>
                    <a:pt x="417" y="73"/>
                  </a:lnTo>
                  <a:lnTo>
                    <a:pt x="425" y="81"/>
                  </a:lnTo>
                  <a:lnTo>
                    <a:pt x="433" y="88"/>
                  </a:lnTo>
                  <a:lnTo>
                    <a:pt x="473" y="88"/>
                  </a:lnTo>
                  <a:lnTo>
                    <a:pt x="504" y="88"/>
                  </a:lnTo>
                  <a:lnTo>
                    <a:pt x="480" y="44"/>
                  </a:lnTo>
                  <a:lnTo>
                    <a:pt x="457"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10" name="Freeform 26"/>
            <p:cNvSpPr>
              <a:spLocks/>
            </p:cNvSpPr>
            <p:nvPr/>
          </p:nvSpPr>
          <p:spPr bwMode="auto">
            <a:xfrm>
              <a:off x="2359" y="2142"/>
              <a:ext cx="513" cy="97"/>
            </a:xfrm>
            <a:custGeom>
              <a:avLst/>
              <a:gdLst>
                <a:gd name="T0" fmla="*/ 464 w 513"/>
                <a:gd name="T1" fmla="*/ 0 h 97"/>
                <a:gd name="T2" fmla="*/ 24 w 513"/>
                <a:gd name="T3" fmla="*/ 0 h 97"/>
                <a:gd name="T4" fmla="*/ 0 w 513"/>
                <a:gd name="T5" fmla="*/ 96 h 97"/>
                <a:gd name="T6" fmla="*/ 24 w 513"/>
                <a:gd name="T7" fmla="*/ 96 h 97"/>
                <a:gd name="T8" fmla="*/ 40 w 513"/>
                <a:gd name="T9" fmla="*/ 80 h 97"/>
                <a:gd name="T10" fmla="*/ 80 w 513"/>
                <a:gd name="T11" fmla="*/ 80 h 97"/>
                <a:gd name="T12" fmla="*/ 80 w 513"/>
                <a:gd name="T13" fmla="*/ 96 h 97"/>
                <a:gd name="T14" fmla="*/ 392 w 513"/>
                <a:gd name="T15" fmla="*/ 96 h 97"/>
                <a:gd name="T16" fmla="*/ 392 w 513"/>
                <a:gd name="T17" fmla="*/ 80 h 97"/>
                <a:gd name="T18" fmla="*/ 424 w 513"/>
                <a:gd name="T19" fmla="*/ 80 h 97"/>
                <a:gd name="T20" fmla="*/ 440 w 513"/>
                <a:gd name="T21" fmla="*/ 96 h 97"/>
                <a:gd name="T22" fmla="*/ 512 w 513"/>
                <a:gd name="T23" fmla="*/ 96 h 97"/>
                <a:gd name="T24" fmla="*/ 464 w 513"/>
                <a:gd name="T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3" h="97">
                  <a:moveTo>
                    <a:pt x="464" y="0"/>
                  </a:moveTo>
                  <a:lnTo>
                    <a:pt x="24" y="0"/>
                  </a:lnTo>
                  <a:lnTo>
                    <a:pt x="0" y="96"/>
                  </a:lnTo>
                  <a:lnTo>
                    <a:pt x="24" y="96"/>
                  </a:lnTo>
                  <a:lnTo>
                    <a:pt x="40" y="80"/>
                  </a:lnTo>
                  <a:lnTo>
                    <a:pt x="80" y="80"/>
                  </a:lnTo>
                  <a:lnTo>
                    <a:pt x="80" y="96"/>
                  </a:lnTo>
                  <a:lnTo>
                    <a:pt x="392" y="96"/>
                  </a:lnTo>
                  <a:lnTo>
                    <a:pt x="392" y="80"/>
                  </a:lnTo>
                  <a:lnTo>
                    <a:pt x="424" y="80"/>
                  </a:lnTo>
                  <a:lnTo>
                    <a:pt x="440" y="96"/>
                  </a:lnTo>
                  <a:lnTo>
                    <a:pt x="512" y="96"/>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11" name="Freeform 27"/>
            <p:cNvSpPr>
              <a:spLocks/>
            </p:cNvSpPr>
            <p:nvPr/>
          </p:nvSpPr>
          <p:spPr bwMode="auto">
            <a:xfrm>
              <a:off x="2359" y="2142"/>
              <a:ext cx="513" cy="97"/>
            </a:xfrm>
            <a:custGeom>
              <a:avLst/>
              <a:gdLst>
                <a:gd name="T0" fmla="*/ 464 w 513"/>
                <a:gd name="T1" fmla="*/ 0 h 97"/>
                <a:gd name="T2" fmla="*/ 248 w 513"/>
                <a:gd name="T3" fmla="*/ 0 h 97"/>
                <a:gd name="T4" fmla="*/ 24 w 513"/>
                <a:gd name="T5" fmla="*/ 0 h 97"/>
                <a:gd name="T6" fmla="*/ 16 w 513"/>
                <a:gd name="T7" fmla="*/ 48 h 97"/>
                <a:gd name="T8" fmla="*/ 0 w 513"/>
                <a:gd name="T9" fmla="*/ 96 h 97"/>
                <a:gd name="T10" fmla="*/ 16 w 513"/>
                <a:gd name="T11" fmla="*/ 96 h 97"/>
                <a:gd name="T12" fmla="*/ 24 w 513"/>
                <a:gd name="T13" fmla="*/ 96 h 97"/>
                <a:gd name="T14" fmla="*/ 32 w 513"/>
                <a:gd name="T15" fmla="*/ 88 h 97"/>
                <a:gd name="T16" fmla="*/ 40 w 513"/>
                <a:gd name="T17" fmla="*/ 80 h 97"/>
                <a:gd name="T18" fmla="*/ 64 w 513"/>
                <a:gd name="T19" fmla="*/ 80 h 97"/>
                <a:gd name="T20" fmla="*/ 80 w 513"/>
                <a:gd name="T21" fmla="*/ 80 h 97"/>
                <a:gd name="T22" fmla="*/ 80 w 513"/>
                <a:gd name="T23" fmla="*/ 88 h 97"/>
                <a:gd name="T24" fmla="*/ 80 w 513"/>
                <a:gd name="T25" fmla="*/ 96 h 97"/>
                <a:gd name="T26" fmla="*/ 240 w 513"/>
                <a:gd name="T27" fmla="*/ 96 h 97"/>
                <a:gd name="T28" fmla="*/ 392 w 513"/>
                <a:gd name="T29" fmla="*/ 96 h 97"/>
                <a:gd name="T30" fmla="*/ 392 w 513"/>
                <a:gd name="T31" fmla="*/ 88 h 97"/>
                <a:gd name="T32" fmla="*/ 392 w 513"/>
                <a:gd name="T33" fmla="*/ 80 h 97"/>
                <a:gd name="T34" fmla="*/ 408 w 513"/>
                <a:gd name="T35" fmla="*/ 80 h 97"/>
                <a:gd name="T36" fmla="*/ 424 w 513"/>
                <a:gd name="T37" fmla="*/ 80 h 97"/>
                <a:gd name="T38" fmla="*/ 432 w 513"/>
                <a:gd name="T39" fmla="*/ 88 h 97"/>
                <a:gd name="T40" fmla="*/ 440 w 513"/>
                <a:gd name="T41" fmla="*/ 96 h 97"/>
                <a:gd name="T42" fmla="*/ 480 w 513"/>
                <a:gd name="T43" fmla="*/ 96 h 97"/>
                <a:gd name="T44" fmla="*/ 512 w 513"/>
                <a:gd name="T45" fmla="*/ 96 h 97"/>
                <a:gd name="T46" fmla="*/ 488 w 513"/>
                <a:gd name="T47" fmla="*/ 48 h 97"/>
                <a:gd name="T48" fmla="*/ 464 w 513"/>
                <a:gd name="T4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3" h="97">
                  <a:moveTo>
                    <a:pt x="464" y="0"/>
                  </a:moveTo>
                  <a:lnTo>
                    <a:pt x="248" y="0"/>
                  </a:lnTo>
                  <a:lnTo>
                    <a:pt x="24" y="0"/>
                  </a:lnTo>
                  <a:lnTo>
                    <a:pt x="16" y="48"/>
                  </a:lnTo>
                  <a:lnTo>
                    <a:pt x="0" y="96"/>
                  </a:lnTo>
                  <a:lnTo>
                    <a:pt x="16" y="96"/>
                  </a:lnTo>
                  <a:lnTo>
                    <a:pt x="24" y="96"/>
                  </a:lnTo>
                  <a:lnTo>
                    <a:pt x="32" y="88"/>
                  </a:lnTo>
                  <a:lnTo>
                    <a:pt x="40" y="80"/>
                  </a:lnTo>
                  <a:lnTo>
                    <a:pt x="64" y="80"/>
                  </a:lnTo>
                  <a:lnTo>
                    <a:pt x="80" y="80"/>
                  </a:lnTo>
                  <a:lnTo>
                    <a:pt x="80" y="88"/>
                  </a:lnTo>
                  <a:lnTo>
                    <a:pt x="80" y="96"/>
                  </a:lnTo>
                  <a:lnTo>
                    <a:pt x="240" y="96"/>
                  </a:lnTo>
                  <a:lnTo>
                    <a:pt x="392" y="96"/>
                  </a:lnTo>
                  <a:lnTo>
                    <a:pt x="392" y="88"/>
                  </a:lnTo>
                  <a:lnTo>
                    <a:pt x="392" y="80"/>
                  </a:lnTo>
                  <a:lnTo>
                    <a:pt x="408" y="80"/>
                  </a:lnTo>
                  <a:lnTo>
                    <a:pt x="424" y="80"/>
                  </a:lnTo>
                  <a:lnTo>
                    <a:pt x="432" y="88"/>
                  </a:lnTo>
                  <a:lnTo>
                    <a:pt x="440" y="96"/>
                  </a:lnTo>
                  <a:lnTo>
                    <a:pt x="480" y="96"/>
                  </a:lnTo>
                  <a:lnTo>
                    <a:pt x="512" y="96"/>
                  </a:lnTo>
                  <a:lnTo>
                    <a:pt x="488" y="48"/>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12" name="Rectangle 28" descr="70%"/>
            <p:cNvSpPr>
              <a:spLocks noChangeArrowheads="1"/>
            </p:cNvSpPr>
            <p:nvPr/>
          </p:nvSpPr>
          <p:spPr bwMode="auto">
            <a:xfrm>
              <a:off x="2795" y="2114"/>
              <a:ext cx="24"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13" name="Rectangle 29" descr="70%"/>
            <p:cNvSpPr>
              <a:spLocks noChangeArrowheads="1"/>
            </p:cNvSpPr>
            <p:nvPr/>
          </p:nvSpPr>
          <p:spPr bwMode="auto">
            <a:xfrm>
              <a:off x="2667"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14" name="Rectangle 30" descr="70%"/>
            <p:cNvSpPr>
              <a:spLocks noChangeArrowheads="1"/>
            </p:cNvSpPr>
            <p:nvPr/>
          </p:nvSpPr>
          <p:spPr bwMode="auto">
            <a:xfrm>
              <a:off x="2539"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15" name="Rectangle 31" descr="70%"/>
            <p:cNvSpPr>
              <a:spLocks noChangeArrowheads="1"/>
            </p:cNvSpPr>
            <p:nvPr/>
          </p:nvSpPr>
          <p:spPr bwMode="auto">
            <a:xfrm>
              <a:off x="2411"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16" name="Rectangle 32" descr="70%"/>
            <p:cNvSpPr>
              <a:spLocks noChangeArrowheads="1"/>
            </p:cNvSpPr>
            <p:nvPr/>
          </p:nvSpPr>
          <p:spPr bwMode="auto">
            <a:xfrm>
              <a:off x="2315" y="2114"/>
              <a:ext cx="56"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17" name="Freeform 33" descr="70%"/>
            <p:cNvSpPr>
              <a:spLocks/>
            </p:cNvSpPr>
            <p:nvPr/>
          </p:nvSpPr>
          <p:spPr bwMode="auto">
            <a:xfrm>
              <a:off x="2263" y="2142"/>
              <a:ext cx="89" cy="25"/>
            </a:xfrm>
            <a:custGeom>
              <a:avLst/>
              <a:gdLst>
                <a:gd name="T0" fmla="*/ 88 w 89"/>
                <a:gd name="T1" fmla="*/ 0 h 25"/>
                <a:gd name="T2" fmla="*/ 81 w 89"/>
                <a:gd name="T3" fmla="*/ 12 h 25"/>
                <a:gd name="T4" fmla="*/ 73 w 89"/>
                <a:gd name="T5" fmla="*/ 24 h 25"/>
                <a:gd name="T6" fmla="*/ 37 w 89"/>
                <a:gd name="T7" fmla="*/ 24 h 25"/>
                <a:gd name="T8" fmla="*/ 0 w 89"/>
                <a:gd name="T9" fmla="*/ 24 h 25"/>
                <a:gd name="T10" fmla="*/ 7 w 89"/>
                <a:gd name="T11" fmla="*/ 12 h 25"/>
                <a:gd name="T12" fmla="*/ 15 w 89"/>
                <a:gd name="T13" fmla="*/ 0 h 25"/>
                <a:gd name="T14" fmla="*/ 51 w 89"/>
                <a:gd name="T15" fmla="*/ 0 h 25"/>
                <a:gd name="T16" fmla="*/ 88 w 8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5">
                  <a:moveTo>
                    <a:pt x="88" y="0"/>
                  </a:moveTo>
                  <a:lnTo>
                    <a:pt x="81" y="12"/>
                  </a:lnTo>
                  <a:lnTo>
                    <a:pt x="73" y="24"/>
                  </a:lnTo>
                  <a:lnTo>
                    <a:pt x="37" y="24"/>
                  </a:lnTo>
                  <a:lnTo>
                    <a:pt x="0" y="24"/>
                  </a:lnTo>
                  <a:lnTo>
                    <a:pt x="7" y="12"/>
                  </a:lnTo>
                  <a:lnTo>
                    <a:pt x="15" y="0"/>
                  </a:lnTo>
                  <a:lnTo>
                    <a:pt x="51" y="0"/>
                  </a:lnTo>
                  <a:lnTo>
                    <a:pt x="8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18" name="Freeform 34"/>
            <p:cNvSpPr>
              <a:spLocks/>
            </p:cNvSpPr>
            <p:nvPr/>
          </p:nvSpPr>
          <p:spPr bwMode="auto">
            <a:xfrm>
              <a:off x="2263" y="2142"/>
              <a:ext cx="97" cy="33"/>
            </a:xfrm>
            <a:custGeom>
              <a:avLst/>
              <a:gdLst>
                <a:gd name="T0" fmla="*/ 96 w 97"/>
                <a:gd name="T1" fmla="*/ 0 h 33"/>
                <a:gd name="T2" fmla="*/ 80 w 97"/>
                <a:gd name="T3" fmla="*/ 32 h 33"/>
                <a:gd name="T4" fmla="*/ 0 w 97"/>
                <a:gd name="T5" fmla="*/ 32 h 33"/>
                <a:gd name="T6" fmla="*/ 16 w 97"/>
                <a:gd name="T7" fmla="*/ 0 h 33"/>
                <a:gd name="T8" fmla="*/ 96 w 97"/>
                <a:gd name="T9" fmla="*/ 0 h 33"/>
              </a:gdLst>
              <a:ahLst/>
              <a:cxnLst>
                <a:cxn ang="0">
                  <a:pos x="T0" y="T1"/>
                </a:cxn>
                <a:cxn ang="0">
                  <a:pos x="T2" y="T3"/>
                </a:cxn>
                <a:cxn ang="0">
                  <a:pos x="T4" y="T5"/>
                </a:cxn>
                <a:cxn ang="0">
                  <a:pos x="T6" y="T7"/>
                </a:cxn>
                <a:cxn ang="0">
                  <a:pos x="T8" y="T9"/>
                </a:cxn>
              </a:cxnLst>
              <a:rect l="0" t="0" r="r" b="b"/>
              <a:pathLst>
                <a:path w="97" h="33">
                  <a:moveTo>
                    <a:pt x="96" y="0"/>
                  </a:moveTo>
                  <a:lnTo>
                    <a:pt x="80" y="32"/>
                  </a:lnTo>
                  <a:lnTo>
                    <a:pt x="0" y="32"/>
                  </a:lnTo>
                  <a:lnTo>
                    <a:pt x="1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19" name="Freeform 35"/>
            <p:cNvSpPr>
              <a:spLocks/>
            </p:cNvSpPr>
            <p:nvPr/>
          </p:nvSpPr>
          <p:spPr bwMode="auto">
            <a:xfrm>
              <a:off x="2263" y="2142"/>
              <a:ext cx="97" cy="33"/>
            </a:xfrm>
            <a:custGeom>
              <a:avLst/>
              <a:gdLst>
                <a:gd name="T0" fmla="*/ 96 w 97"/>
                <a:gd name="T1" fmla="*/ 0 h 33"/>
                <a:gd name="T2" fmla="*/ 88 w 97"/>
                <a:gd name="T3" fmla="*/ 16 h 33"/>
                <a:gd name="T4" fmla="*/ 80 w 97"/>
                <a:gd name="T5" fmla="*/ 32 h 33"/>
                <a:gd name="T6" fmla="*/ 40 w 97"/>
                <a:gd name="T7" fmla="*/ 32 h 33"/>
                <a:gd name="T8" fmla="*/ 0 w 97"/>
                <a:gd name="T9" fmla="*/ 32 h 33"/>
                <a:gd name="T10" fmla="*/ 8 w 97"/>
                <a:gd name="T11" fmla="*/ 16 h 33"/>
                <a:gd name="T12" fmla="*/ 16 w 97"/>
                <a:gd name="T13" fmla="*/ 0 h 33"/>
                <a:gd name="T14" fmla="*/ 56 w 97"/>
                <a:gd name="T15" fmla="*/ 0 h 33"/>
                <a:gd name="T16" fmla="*/ 96 w 9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3">
                  <a:moveTo>
                    <a:pt x="96" y="0"/>
                  </a:moveTo>
                  <a:lnTo>
                    <a:pt x="88" y="16"/>
                  </a:lnTo>
                  <a:lnTo>
                    <a:pt x="80" y="32"/>
                  </a:lnTo>
                  <a:lnTo>
                    <a:pt x="40" y="32"/>
                  </a:lnTo>
                  <a:lnTo>
                    <a:pt x="0" y="32"/>
                  </a:lnTo>
                  <a:lnTo>
                    <a:pt x="8" y="16"/>
                  </a:lnTo>
                  <a:lnTo>
                    <a:pt x="16" y="0"/>
                  </a:lnTo>
                  <a:lnTo>
                    <a:pt x="5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0" name="Freeform 36" descr="70%"/>
            <p:cNvSpPr>
              <a:spLocks/>
            </p:cNvSpPr>
            <p:nvPr/>
          </p:nvSpPr>
          <p:spPr bwMode="auto">
            <a:xfrm>
              <a:off x="2247" y="2190"/>
              <a:ext cx="73" cy="25"/>
            </a:xfrm>
            <a:custGeom>
              <a:avLst/>
              <a:gdLst>
                <a:gd name="T0" fmla="*/ 58 w 73"/>
                <a:gd name="T1" fmla="*/ 0 h 25"/>
                <a:gd name="T2" fmla="*/ 50 w 73"/>
                <a:gd name="T3" fmla="*/ 6 h 25"/>
                <a:gd name="T4" fmla="*/ 43 w 73"/>
                <a:gd name="T5" fmla="*/ 12 h 25"/>
                <a:gd name="T6" fmla="*/ 58 w 73"/>
                <a:gd name="T7" fmla="*/ 12 h 25"/>
                <a:gd name="T8" fmla="*/ 72 w 73"/>
                <a:gd name="T9" fmla="*/ 12 h 25"/>
                <a:gd name="T10" fmla="*/ 65 w 73"/>
                <a:gd name="T11" fmla="*/ 18 h 25"/>
                <a:gd name="T12" fmla="*/ 58 w 73"/>
                <a:gd name="T13" fmla="*/ 24 h 25"/>
                <a:gd name="T14" fmla="*/ 29 w 73"/>
                <a:gd name="T15" fmla="*/ 24 h 25"/>
                <a:gd name="T16" fmla="*/ 0 w 73"/>
                <a:gd name="T17" fmla="*/ 24 h 25"/>
                <a:gd name="T18" fmla="*/ 7 w 73"/>
                <a:gd name="T19" fmla="*/ 18 h 25"/>
                <a:gd name="T20" fmla="*/ 14 w 73"/>
                <a:gd name="T21" fmla="*/ 12 h 25"/>
                <a:gd name="T22" fmla="*/ 22 w 73"/>
                <a:gd name="T23" fmla="*/ 12 h 25"/>
                <a:gd name="T24" fmla="*/ 29 w 73"/>
                <a:gd name="T25" fmla="*/ 12 h 25"/>
                <a:gd name="T26" fmla="*/ 36 w 73"/>
                <a:gd name="T27" fmla="*/ 6 h 25"/>
                <a:gd name="T28" fmla="*/ 43 w 73"/>
                <a:gd name="T29" fmla="*/ 0 h 25"/>
                <a:gd name="T30" fmla="*/ 50 w 73"/>
                <a:gd name="T31" fmla="*/ 0 h 25"/>
                <a:gd name="T32" fmla="*/ 58 w 73"/>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5">
                  <a:moveTo>
                    <a:pt x="58" y="0"/>
                  </a:moveTo>
                  <a:lnTo>
                    <a:pt x="50" y="6"/>
                  </a:lnTo>
                  <a:lnTo>
                    <a:pt x="43" y="12"/>
                  </a:lnTo>
                  <a:lnTo>
                    <a:pt x="58" y="12"/>
                  </a:lnTo>
                  <a:lnTo>
                    <a:pt x="72" y="12"/>
                  </a:lnTo>
                  <a:lnTo>
                    <a:pt x="65" y="18"/>
                  </a:lnTo>
                  <a:lnTo>
                    <a:pt x="58" y="24"/>
                  </a:lnTo>
                  <a:lnTo>
                    <a:pt x="29" y="24"/>
                  </a:lnTo>
                  <a:lnTo>
                    <a:pt x="0" y="24"/>
                  </a:lnTo>
                  <a:lnTo>
                    <a:pt x="7" y="18"/>
                  </a:lnTo>
                  <a:lnTo>
                    <a:pt x="14" y="12"/>
                  </a:lnTo>
                  <a:lnTo>
                    <a:pt x="22" y="12"/>
                  </a:lnTo>
                  <a:lnTo>
                    <a:pt x="29" y="12"/>
                  </a:lnTo>
                  <a:lnTo>
                    <a:pt x="36" y="6"/>
                  </a:lnTo>
                  <a:lnTo>
                    <a:pt x="43" y="0"/>
                  </a:lnTo>
                  <a:lnTo>
                    <a:pt x="50" y="0"/>
                  </a:lnTo>
                  <a:lnTo>
                    <a:pt x="5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1" name="Freeform 37"/>
            <p:cNvSpPr>
              <a:spLocks/>
            </p:cNvSpPr>
            <p:nvPr/>
          </p:nvSpPr>
          <p:spPr bwMode="auto">
            <a:xfrm>
              <a:off x="2247" y="2190"/>
              <a:ext cx="81" cy="33"/>
            </a:xfrm>
            <a:custGeom>
              <a:avLst/>
              <a:gdLst>
                <a:gd name="T0" fmla="*/ 64 w 81"/>
                <a:gd name="T1" fmla="*/ 0 h 33"/>
                <a:gd name="T2" fmla="*/ 48 w 81"/>
                <a:gd name="T3" fmla="*/ 16 h 33"/>
                <a:gd name="T4" fmla="*/ 80 w 81"/>
                <a:gd name="T5" fmla="*/ 16 h 33"/>
                <a:gd name="T6" fmla="*/ 64 w 81"/>
                <a:gd name="T7" fmla="*/ 32 h 33"/>
                <a:gd name="T8" fmla="*/ 0 w 81"/>
                <a:gd name="T9" fmla="*/ 32 h 33"/>
                <a:gd name="T10" fmla="*/ 16 w 81"/>
                <a:gd name="T11" fmla="*/ 16 h 33"/>
                <a:gd name="T12" fmla="*/ 32 w 81"/>
                <a:gd name="T13" fmla="*/ 16 h 33"/>
                <a:gd name="T14" fmla="*/ 48 w 81"/>
                <a:gd name="T15" fmla="*/ 0 h 33"/>
                <a:gd name="T16" fmla="*/ 64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64" y="0"/>
                  </a:moveTo>
                  <a:lnTo>
                    <a:pt x="48" y="16"/>
                  </a:lnTo>
                  <a:lnTo>
                    <a:pt x="80" y="16"/>
                  </a:lnTo>
                  <a:lnTo>
                    <a:pt x="64" y="32"/>
                  </a:lnTo>
                  <a:lnTo>
                    <a:pt x="0" y="32"/>
                  </a:lnTo>
                  <a:lnTo>
                    <a:pt x="16" y="16"/>
                  </a:lnTo>
                  <a:lnTo>
                    <a:pt x="32" y="16"/>
                  </a:lnTo>
                  <a:lnTo>
                    <a:pt x="48"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2" name="Freeform 38"/>
            <p:cNvSpPr>
              <a:spLocks/>
            </p:cNvSpPr>
            <p:nvPr/>
          </p:nvSpPr>
          <p:spPr bwMode="auto">
            <a:xfrm>
              <a:off x="2247" y="2190"/>
              <a:ext cx="81" cy="33"/>
            </a:xfrm>
            <a:custGeom>
              <a:avLst/>
              <a:gdLst>
                <a:gd name="T0" fmla="*/ 64 w 81"/>
                <a:gd name="T1" fmla="*/ 0 h 33"/>
                <a:gd name="T2" fmla="*/ 56 w 81"/>
                <a:gd name="T3" fmla="*/ 8 h 33"/>
                <a:gd name="T4" fmla="*/ 48 w 81"/>
                <a:gd name="T5" fmla="*/ 16 h 33"/>
                <a:gd name="T6" fmla="*/ 64 w 81"/>
                <a:gd name="T7" fmla="*/ 16 h 33"/>
                <a:gd name="T8" fmla="*/ 80 w 81"/>
                <a:gd name="T9" fmla="*/ 16 h 33"/>
                <a:gd name="T10" fmla="*/ 72 w 81"/>
                <a:gd name="T11" fmla="*/ 24 h 33"/>
                <a:gd name="T12" fmla="*/ 64 w 81"/>
                <a:gd name="T13" fmla="*/ 32 h 33"/>
                <a:gd name="T14" fmla="*/ 32 w 81"/>
                <a:gd name="T15" fmla="*/ 32 h 33"/>
                <a:gd name="T16" fmla="*/ 0 w 81"/>
                <a:gd name="T17" fmla="*/ 32 h 33"/>
                <a:gd name="T18" fmla="*/ 8 w 81"/>
                <a:gd name="T19" fmla="*/ 24 h 33"/>
                <a:gd name="T20" fmla="*/ 16 w 81"/>
                <a:gd name="T21" fmla="*/ 16 h 33"/>
                <a:gd name="T22" fmla="*/ 24 w 81"/>
                <a:gd name="T23" fmla="*/ 16 h 33"/>
                <a:gd name="T24" fmla="*/ 32 w 81"/>
                <a:gd name="T25" fmla="*/ 16 h 33"/>
                <a:gd name="T26" fmla="*/ 40 w 81"/>
                <a:gd name="T27" fmla="*/ 8 h 33"/>
                <a:gd name="T28" fmla="*/ 48 w 81"/>
                <a:gd name="T29" fmla="*/ 0 h 33"/>
                <a:gd name="T30" fmla="*/ 56 w 81"/>
                <a:gd name="T31" fmla="*/ 0 h 33"/>
                <a:gd name="T32" fmla="*/ 64 w 81"/>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33">
                  <a:moveTo>
                    <a:pt x="64" y="0"/>
                  </a:moveTo>
                  <a:lnTo>
                    <a:pt x="56" y="8"/>
                  </a:lnTo>
                  <a:lnTo>
                    <a:pt x="48" y="16"/>
                  </a:lnTo>
                  <a:lnTo>
                    <a:pt x="64" y="16"/>
                  </a:lnTo>
                  <a:lnTo>
                    <a:pt x="80" y="16"/>
                  </a:lnTo>
                  <a:lnTo>
                    <a:pt x="72" y="24"/>
                  </a:lnTo>
                  <a:lnTo>
                    <a:pt x="64" y="32"/>
                  </a:lnTo>
                  <a:lnTo>
                    <a:pt x="32" y="32"/>
                  </a:lnTo>
                  <a:lnTo>
                    <a:pt x="0" y="32"/>
                  </a:lnTo>
                  <a:lnTo>
                    <a:pt x="8" y="24"/>
                  </a:lnTo>
                  <a:lnTo>
                    <a:pt x="16" y="16"/>
                  </a:lnTo>
                  <a:lnTo>
                    <a:pt x="24" y="16"/>
                  </a:lnTo>
                  <a:lnTo>
                    <a:pt x="32" y="16"/>
                  </a:lnTo>
                  <a:lnTo>
                    <a:pt x="40" y="8"/>
                  </a:lnTo>
                  <a:lnTo>
                    <a:pt x="48" y="0"/>
                  </a:lnTo>
                  <a:lnTo>
                    <a:pt x="56"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3" name="Freeform 39" descr="70%"/>
            <p:cNvSpPr>
              <a:spLocks/>
            </p:cNvSpPr>
            <p:nvPr/>
          </p:nvSpPr>
          <p:spPr bwMode="auto">
            <a:xfrm>
              <a:off x="2199" y="2254"/>
              <a:ext cx="697" cy="25"/>
            </a:xfrm>
            <a:custGeom>
              <a:avLst/>
              <a:gdLst>
                <a:gd name="T0" fmla="*/ 696 w 697"/>
                <a:gd name="T1" fmla="*/ 0 h 25"/>
                <a:gd name="T2" fmla="*/ 348 w 697"/>
                <a:gd name="T3" fmla="*/ 0 h 25"/>
                <a:gd name="T4" fmla="*/ 0 w 697"/>
                <a:gd name="T5" fmla="*/ 0 h 25"/>
                <a:gd name="T6" fmla="*/ 8 w 697"/>
                <a:gd name="T7" fmla="*/ 12 h 25"/>
                <a:gd name="T8" fmla="*/ 16 w 697"/>
                <a:gd name="T9" fmla="*/ 24 h 25"/>
                <a:gd name="T10" fmla="*/ 348 w 697"/>
                <a:gd name="T11" fmla="*/ 24 h 25"/>
                <a:gd name="T12" fmla="*/ 680 w 697"/>
                <a:gd name="T13" fmla="*/ 24 h 25"/>
                <a:gd name="T14" fmla="*/ 688 w 697"/>
                <a:gd name="T15" fmla="*/ 12 h 25"/>
                <a:gd name="T16" fmla="*/ 696 w 697"/>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5">
                  <a:moveTo>
                    <a:pt x="696" y="0"/>
                  </a:moveTo>
                  <a:lnTo>
                    <a:pt x="348" y="0"/>
                  </a:lnTo>
                  <a:lnTo>
                    <a:pt x="0" y="0"/>
                  </a:lnTo>
                  <a:lnTo>
                    <a:pt x="8" y="12"/>
                  </a:lnTo>
                  <a:lnTo>
                    <a:pt x="16" y="24"/>
                  </a:lnTo>
                  <a:lnTo>
                    <a:pt x="348" y="24"/>
                  </a:lnTo>
                  <a:lnTo>
                    <a:pt x="680" y="24"/>
                  </a:lnTo>
                  <a:lnTo>
                    <a:pt x="688" y="12"/>
                  </a:lnTo>
                  <a:lnTo>
                    <a:pt x="696"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4" name="Freeform 40"/>
            <p:cNvSpPr>
              <a:spLocks/>
            </p:cNvSpPr>
            <p:nvPr/>
          </p:nvSpPr>
          <p:spPr bwMode="auto">
            <a:xfrm>
              <a:off x="2199" y="2254"/>
              <a:ext cx="705" cy="33"/>
            </a:xfrm>
            <a:custGeom>
              <a:avLst/>
              <a:gdLst>
                <a:gd name="T0" fmla="*/ 704 w 705"/>
                <a:gd name="T1" fmla="*/ 0 h 33"/>
                <a:gd name="T2" fmla="*/ 0 w 705"/>
                <a:gd name="T3" fmla="*/ 0 h 33"/>
                <a:gd name="T4" fmla="*/ 16 w 705"/>
                <a:gd name="T5" fmla="*/ 32 h 33"/>
                <a:gd name="T6" fmla="*/ 688 w 705"/>
                <a:gd name="T7" fmla="*/ 32 h 33"/>
                <a:gd name="T8" fmla="*/ 704 w 705"/>
                <a:gd name="T9" fmla="*/ 0 h 33"/>
              </a:gdLst>
              <a:ahLst/>
              <a:cxnLst>
                <a:cxn ang="0">
                  <a:pos x="T0" y="T1"/>
                </a:cxn>
                <a:cxn ang="0">
                  <a:pos x="T2" y="T3"/>
                </a:cxn>
                <a:cxn ang="0">
                  <a:pos x="T4" y="T5"/>
                </a:cxn>
                <a:cxn ang="0">
                  <a:pos x="T6" y="T7"/>
                </a:cxn>
                <a:cxn ang="0">
                  <a:pos x="T8" y="T9"/>
                </a:cxn>
              </a:cxnLst>
              <a:rect l="0" t="0" r="r" b="b"/>
              <a:pathLst>
                <a:path w="705" h="33">
                  <a:moveTo>
                    <a:pt x="704" y="0"/>
                  </a:moveTo>
                  <a:lnTo>
                    <a:pt x="0" y="0"/>
                  </a:lnTo>
                  <a:lnTo>
                    <a:pt x="16" y="32"/>
                  </a:lnTo>
                  <a:lnTo>
                    <a:pt x="688" y="32"/>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5" name="Freeform 41"/>
            <p:cNvSpPr>
              <a:spLocks/>
            </p:cNvSpPr>
            <p:nvPr/>
          </p:nvSpPr>
          <p:spPr bwMode="auto">
            <a:xfrm>
              <a:off x="2199" y="2254"/>
              <a:ext cx="705" cy="33"/>
            </a:xfrm>
            <a:custGeom>
              <a:avLst/>
              <a:gdLst>
                <a:gd name="T0" fmla="*/ 704 w 705"/>
                <a:gd name="T1" fmla="*/ 0 h 33"/>
                <a:gd name="T2" fmla="*/ 352 w 705"/>
                <a:gd name="T3" fmla="*/ 0 h 33"/>
                <a:gd name="T4" fmla="*/ 0 w 705"/>
                <a:gd name="T5" fmla="*/ 0 h 33"/>
                <a:gd name="T6" fmla="*/ 8 w 705"/>
                <a:gd name="T7" fmla="*/ 16 h 33"/>
                <a:gd name="T8" fmla="*/ 16 w 705"/>
                <a:gd name="T9" fmla="*/ 32 h 33"/>
                <a:gd name="T10" fmla="*/ 352 w 705"/>
                <a:gd name="T11" fmla="*/ 32 h 33"/>
                <a:gd name="T12" fmla="*/ 688 w 705"/>
                <a:gd name="T13" fmla="*/ 32 h 33"/>
                <a:gd name="T14" fmla="*/ 696 w 705"/>
                <a:gd name="T15" fmla="*/ 16 h 33"/>
                <a:gd name="T16" fmla="*/ 704 w 70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33">
                  <a:moveTo>
                    <a:pt x="704" y="0"/>
                  </a:moveTo>
                  <a:lnTo>
                    <a:pt x="352" y="0"/>
                  </a:lnTo>
                  <a:lnTo>
                    <a:pt x="0" y="0"/>
                  </a:lnTo>
                  <a:lnTo>
                    <a:pt x="8" y="16"/>
                  </a:lnTo>
                  <a:lnTo>
                    <a:pt x="16" y="32"/>
                  </a:lnTo>
                  <a:lnTo>
                    <a:pt x="352" y="32"/>
                  </a:lnTo>
                  <a:lnTo>
                    <a:pt x="688" y="32"/>
                  </a:lnTo>
                  <a:lnTo>
                    <a:pt x="696" y="16"/>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26" name="Rectangle 42"/>
            <p:cNvSpPr>
              <a:spLocks noChangeArrowheads="1"/>
            </p:cNvSpPr>
            <p:nvPr/>
          </p:nvSpPr>
          <p:spPr bwMode="auto">
            <a:xfrm>
              <a:off x="2355" y="1730"/>
              <a:ext cx="312" cy="144"/>
            </a:xfrm>
            <a:prstGeom prst="rect">
              <a:avLst/>
            </a:prstGeom>
            <a:solidFill>
              <a:srgbClr val="8CF4EA"/>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27" name="Rectangle 43"/>
            <p:cNvSpPr>
              <a:spLocks noChangeArrowheads="1"/>
            </p:cNvSpPr>
            <p:nvPr/>
          </p:nvSpPr>
          <p:spPr bwMode="auto">
            <a:xfrm>
              <a:off x="2451" y="1826"/>
              <a:ext cx="280" cy="144"/>
            </a:xfrm>
            <a:prstGeom prst="rect">
              <a:avLst/>
            </a:prstGeom>
            <a:solidFill>
              <a:srgbClr val="FF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28" name="Line 44"/>
            <p:cNvSpPr>
              <a:spLocks noChangeShapeType="1"/>
            </p:cNvSpPr>
            <p:nvPr/>
          </p:nvSpPr>
          <p:spPr bwMode="auto">
            <a:xfrm>
              <a:off x="2368" y="1746"/>
              <a:ext cx="29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29" name="Line 45"/>
            <p:cNvSpPr>
              <a:spLocks noChangeShapeType="1"/>
            </p:cNvSpPr>
            <p:nvPr/>
          </p:nvSpPr>
          <p:spPr bwMode="auto">
            <a:xfrm>
              <a:off x="2456" y="1842"/>
              <a:ext cx="25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0" name="Rectangle 46" descr="50%"/>
            <p:cNvSpPr>
              <a:spLocks noChangeArrowheads="1"/>
            </p:cNvSpPr>
            <p:nvPr/>
          </p:nvSpPr>
          <p:spPr bwMode="auto">
            <a:xfrm>
              <a:off x="2483"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1" name="Rectangle 47" descr="50%"/>
            <p:cNvSpPr>
              <a:spLocks noChangeArrowheads="1"/>
            </p:cNvSpPr>
            <p:nvPr/>
          </p:nvSpPr>
          <p:spPr bwMode="auto">
            <a:xfrm>
              <a:off x="2579"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2" name="Rectangle 48" descr="50%"/>
            <p:cNvSpPr>
              <a:spLocks noChangeArrowheads="1"/>
            </p:cNvSpPr>
            <p:nvPr/>
          </p:nvSpPr>
          <p:spPr bwMode="auto">
            <a:xfrm>
              <a:off x="2675"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3" name="Rectangle 49" descr="90%"/>
            <p:cNvSpPr>
              <a:spLocks noChangeArrowheads="1"/>
            </p:cNvSpPr>
            <p:nvPr/>
          </p:nvSpPr>
          <p:spPr bwMode="auto">
            <a:xfrm>
              <a:off x="2483"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4" name="Rectangle 50" descr="90%"/>
            <p:cNvSpPr>
              <a:spLocks noChangeArrowheads="1"/>
            </p:cNvSpPr>
            <p:nvPr/>
          </p:nvSpPr>
          <p:spPr bwMode="auto">
            <a:xfrm>
              <a:off x="2579"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5" name="Rectangle 51" descr="90%"/>
            <p:cNvSpPr>
              <a:spLocks noChangeArrowheads="1"/>
            </p:cNvSpPr>
            <p:nvPr/>
          </p:nvSpPr>
          <p:spPr bwMode="auto">
            <a:xfrm>
              <a:off x="2675"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6" name="Rectangle 52"/>
            <p:cNvSpPr>
              <a:spLocks noChangeArrowheads="1"/>
            </p:cNvSpPr>
            <p:nvPr/>
          </p:nvSpPr>
          <p:spPr bwMode="auto">
            <a:xfrm>
              <a:off x="2483"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7" name="Rectangle 53"/>
            <p:cNvSpPr>
              <a:spLocks noChangeArrowheads="1"/>
            </p:cNvSpPr>
            <p:nvPr/>
          </p:nvSpPr>
          <p:spPr bwMode="auto">
            <a:xfrm>
              <a:off x="2579"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8" name="Rectangle 54"/>
            <p:cNvSpPr>
              <a:spLocks noChangeArrowheads="1"/>
            </p:cNvSpPr>
            <p:nvPr/>
          </p:nvSpPr>
          <p:spPr bwMode="auto">
            <a:xfrm>
              <a:off x="2675"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39" name="Rectangle 55"/>
            <p:cNvSpPr>
              <a:spLocks noChangeArrowheads="1"/>
            </p:cNvSpPr>
            <p:nvPr/>
          </p:nvSpPr>
          <p:spPr bwMode="auto">
            <a:xfrm>
              <a:off x="2267" y="2066"/>
              <a:ext cx="568" cy="24"/>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40" name="Rectangle 56" descr="50%"/>
            <p:cNvSpPr>
              <a:spLocks noChangeArrowheads="1"/>
            </p:cNvSpPr>
            <p:nvPr/>
          </p:nvSpPr>
          <p:spPr bwMode="auto">
            <a:xfrm>
              <a:off x="2363" y="2066"/>
              <a:ext cx="376" cy="24"/>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41" name="Line 57"/>
            <p:cNvSpPr>
              <a:spLocks noChangeShapeType="1"/>
            </p:cNvSpPr>
            <p:nvPr/>
          </p:nvSpPr>
          <p:spPr bwMode="auto">
            <a:xfrm>
              <a:off x="2352" y="1722"/>
              <a:ext cx="45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42042" name="Text Box 58"/>
          <p:cNvSpPr txBox="1">
            <a:spLocks noChangeArrowheads="1"/>
          </p:cNvSpPr>
          <p:nvPr/>
        </p:nvSpPr>
        <p:spPr bwMode="auto">
          <a:xfrm>
            <a:off x="2530475" y="3009900"/>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latin typeface="Helvetica" panose="020B0604020202020204" pitchFamily="34" charset="0"/>
                <a:cs typeface="Angsana New" pitchFamily="18" charset="-34"/>
              </a:rPr>
              <a:t>OPC</a:t>
            </a:r>
          </a:p>
          <a:p>
            <a:pPr algn="ctr" eaLnBrk="0" hangingPunct="0"/>
            <a:r>
              <a:rPr lang="en-GB" sz="1600">
                <a:latin typeface="Helvetica" panose="020B0604020202020204" pitchFamily="34" charset="0"/>
                <a:cs typeface="Angsana New" pitchFamily="18" charset="-34"/>
              </a:rPr>
              <a:t>server</a:t>
            </a:r>
          </a:p>
        </p:txBody>
      </p:sp>
      <p:graphicFrame>
        <p:nvGraphicFramePr>
          <p:cNvPr id="42043" name="Object 59"/>
          <p:cNvGraphicFramePr>
            <a:graphicFrameLocks noChangeAspect="1"/>
          </p:cNvGraphicFramePr>
          <p:nvPr/>
        </p:nvGraphicFramePr>
        <p:xfrm>
          <a:off x="6530975" y="4918075"/>
          <a:ext cx="1955800" cy="993775"/>
        </p:xfrm>
        <a:graphic>
          <a:graphicData uri="http://schemas.openxmlformats.org/presentationml/2006/ole">
            <mc:AlternateContent xmlns:mc="http://schemas.openxmlformats.org/markup-compatibility/2006">
              <mc:Choice xmlns:v="urn:schemas-microsoft-com:vml" Requires="v">
                <p:oleObj spid="_x0000_s42099" name="Photo Editor Photo" r:id="rId5" imgW="7857143" imgH="4200000" progId="MSPhotoEd.3">
                  <p:embed/>
                </p:oleObj>
              </mc:Choice>
              <mc:Fallback>
                <p:oleObj name="Photo Editor Photo" r:id="rId5" imgW="7857143" imgH="4200000" progId="MSPhotoEd.3">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4918075"/>
                        <a:ext cx="1955800" cy="993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44" name="Text Box 60"/>
          <p:cNvSpPr txBox="1">
            <a:spLocks noChangeArrowheads="1"/>
          </p:cNvSpPr>
          <p:nvPr/>
        </p:nvSpPr>
        <p:spPr bwMode="auto">
          <a:xfrm>
            <a:off x="3838575" y="496728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CH" sz="1400">
                <a:latin typeface="Helvetica" panose="020B0604020202020204" pitchFamily="34" charset="0"/>
                <a:cs typeface="Angsana New" pitchFamily="18" charset="-34"/>
              </a:rPr>
              <a:t>Reactor_1</a:t>
            </a:r>
            <a:endParaRPr lang="en-GB" sz="1400">
              <a:latin typeface="Helvetica" panose="020B0604020202020204" pitchFamily="34" charset="0"/>
              <a:cs typeface="Angsana New" pitchFamily="18" charset="-34"/>
            </a:endParaRPr>
          </a:p>
        </p:txBody>
      </p:sp>
      <p:sp>
        <p:nvSpPr>
          <p:cNvPr id="42045" name="Text Box 61"/>
          <p:cNvSpPr txBox="1">
            <a:spLocks noChangeArrowheads="1"/>
          </p:cNvSpPr>
          <p:nvPr/>
        </p:nvSpPr>
        <p:spPr bwMode="auto">
          <a:xfrm>
            <a:off x="6684963" y="605790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CH" sz="1400">
                <a:latin typeface="Helvetica" panose="020B0604020202020204" pitchFamily="34" charset="0"/>
                <a:cs typeface="Angsana New" pitchFamily="18" charset="-34"/>
              </a:rPr>
              <a:t>Oven controller</a:t>
            </a:r>
            <a:endParaRPr lang="en-GB" sz="1400">
              <a:latin typeface="Helvetica" panose="020B0604020202020204" pitchFamily="34" charset="0"/>
              <a:cs typeface="Angsana New" pitchFamily="18" charset="-34"/>
            </a:endParaRPr>
          </a:p>
        </p:txBody>
      </p:sp>
      <p:sp>
        <p:nvSpPr>
          <p:cNvPr id="42046" name="Text Box 62"/>
          <p:cNvSpPr txBox="1">
            <a:spLocks noChangeArrowheads="1"/>
          </p:cNvSpPr>
          <p:nvPr/>
        </p:nvSpPr>
        <p:spPr bwMode="auto">
          <a:xfrm>
            <a:off x="96838" y="59182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600">
                <a:latin typeface="Helvetica" panose="020B0604020202020204" pitchFamily="34" charset="0"/>
                <a:cs typeface="Angsana New" pitchFamily="18" charset="-34"/>
              </a:rPr>
              <a:t>analog input to : IXD.11.2.1</a:t>
            </a:r>
          </a:p>
        </p:txBody>
      </p:sp>
      <p:graphicFrame>
        <p:nvGraphicFramePr>
          <p:cNvPr id="42047" name="Object 63"/>
          <p:cNvGraphicFramePr>
            <a:graphicFrameLocks noChangeAspect="1"/>
          </p:cNvGraphicFramePr>
          <p:nvPr/>
        </p:nvGraphicFramePr>
        <p:xfrm>
          <a:off x="3011488" y="5856288"/>
          <a:ext cx="1066800" cy="879475"/>
        </p:xfrm>
        <a:graphic>
          <a:graphicData uri="http://schemas.openxmlformats.org/presentationml/2006/ole">
            <mc:AlternateContent xmlns:mc="http://schemas.openxmlformats.org/markup-compatibility/2006">
              <mc:Choice xmlns:v="urn:schemas-microsoft-com:vml" Requires="v">
                <p:oleObj spid="_x0000_s42100" name="Bitmap Image" r:id="rId6" imgW="2057143" imgH="1695687" progId="Paint.Picture">
                  <p:embed/>
                </p:oleObj>
              </mc:Choice>
              <mc:Fallback>
                <p:oleObj name="Bitmap Image" r:id="rId6" imgW="2057143" imgH="1695687" progId="Paint.Picture">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1488" y="5856288"/>
                        <a:ext cx="10668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2048" name="AutoShape 64"/>
          <p:cNvCxnSpPr>
            <a:cxnSpLocks noChangeShapeType="1"/>
            <a:stCxn id="42074" idx="2"/>
            <a:endCxn id="42077" idx="0"/>
          </p:cNvCxnSpPr>
          <p:nvPr/>
        </p:nvCxnSpPr>
        <p:spPr bwMode="auto">
          <a:xfrm>
            <a:off x="3228975" y="2298700"/>
            <a:ext cx="0" cy="647700"/>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49" name="Rectangle 65"/>
          <p:cNvSpPr>
            <a:spLocks noChangeArrowheads="1"/>
          </p:cNvSpPr>
          <p:nvPr/>
        </p:nvSpPr>
        <p:spPr bwMode="auto">
          <a:xfrm>
            <a:off x="6565900" y="1422400"/>
            <a:ext cx="2286000" cy="1295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50" name="Text Box 66"/>
          <p:cNvSpPr txBox="1">
            <a:spLocks noChangeArrowheads="1"/>
          </p:cNvSpPr>
          <p:nvPr/>
        </p:nvSpPr>
        <p:spPr bwMode="auto">
          <a:xfrm>
            <a:off x="6642100" y="1727200"/>
            <a:ext cx="1066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MW%1003</a:t>
            </a:r>
          </a:p>
        </p:txBody>
      </p:sp>
      <p:sp>
        <p:nvSpPr>
          <p:cNvPr id="42051" name="Text Box 67"/>
          <p:cNvSpPr txBox="1">
            <a:spLocks noChangeArrowheads="1"/>
          </p:cNvSpPr>
          <p:nvPr/>
        </p:nvSpPr>
        <p:spPr bwMode="auto">
          <a:xfrm>
            <a:off x="7708900" y="1727200"/>
            <a:ext cx="1066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MotorSpeed</a:t>
            </a:r>
          </a:p>
        </p:txBody>
      </p:sp>
      <p:sp>
        <p:nvSpPr>
          <p:cNvPr id="42052" name="Line 68"/>
          <p:cNvSpPr>
            <a:spLocks noChangeShapeType="1"/>
          </p:cNvSpPr>
          <p:nvPr/>
        </p:nvSpPr>
        <p:spPr bwMode="auto">
          <a:xfrm>
            <a:off x="6565900" y="1955800"/>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53" name="Line 69"/>
          <p:cNvSpPr>
            <a:spLocks noChangeShapeType="1"/>
          </p:cNvSpPr>
          <p:nvPr/>
        </p:nvSpPr>
        <p:spPr bwMode="auto">
          <a:xfrm flipH="1">
            <a:off x="7556500" y="16510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54" name="Text Box 70"/>
          <p:cNvSpPr txBox="1">
            <a:spLocks noChangeArrowheads="1"/>
          </p:cNvSpPr>
          <p:nvPr/>
        </p:nvSpPr>
        <p:spPr bwMode="auto">
          <a:xfrm>
            <a:off x="6642100" y="1985963"/>
            <a:ext cx="1066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MW%1004</a:t>
            </a:r>
          </a:p>
        </p:txBody>
      </p:sp>
      <p:sp>
        <p:nvSpPr>
          <p:cNvPr id="42055" name="Text Box 71"/>
          <p:cNvSpPr txBox="1">
            <a:spLocks noChangeArrowheads="1"/>
          </p:cNvSpPr>
          <p:nvPr/>
        </p:nvSpPr>
        <p:spPr bwMode="auto">
          <a:xfrm>
            <a:off x="7708900" y="1985963"/>
            <a:ext cx="1066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Temperature</a:t>
            </a:r>
          </a:p>
        </p:txBody>
      </p:sp>
      <p:sp>
        <p:nvSpPr>
          <p:cNvPr id="42056" name="Text Box 72"/>
          <p:cNvSpPr txBox="1">
            <a:spLocks noChangeArrowheads="1"/>
          </p:cNvSpPr>
          <p:nvPr/>
        </p:nvSpPr>
        <p:spPr bwMode="auto">
          <a:xfrm>
            <a:off x="6642100" y="2244725"/>
            <a:ext cx="1066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a:t>
            </a:r>
          </a:p>
        </p:txBody>
      </p:sp>
      <p:sp>
        <p:nvSpPr>
          <p:cNvPr id="42057" name="Text Box 73"/>
          <p:cNvSpPr txBox="1">
            <a:spLocks noChangeArrowheads="1"/>
          </p:cNvSpPr>
          <p:nvPr/>
        </p:nvSpPr>
        <p:spPr bwMode="auto">
          <a:xfrm>
            <a:off x="7708900" y="2244725"/>
            <a:ext cx="1066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200">
                <a:latin typeface="Helvetica" panose="020B0604020202020204" pitchFamily="34" charset="0"/>
                <a:cs typeface="Angsana New" pitchFamily="18" charset="-34"/>
              </a:rPr>
              <a:t>….</a:t>
            </a:r>
          </a:p>
        </p:txBody>
      </p:sp>
      <p:cxnSp>
        <p:nvCxnSpPr>
          <p:cNvPr id="42058" name="AutoShape 74"/>
          <p:cNvCxnSpPr>
            <a:cxnSpLocks noChangeShapeType="1"/>
            <a:stCxn id="0" idx="2"/>
            <a:endCxn id="0" idx="0"/>
          </p:cNvCxnSpPr>
          <p:nvPr/>
        </p:nvCxnSpPr>
        <p:spPr bwMode="auto">
          <a:xfrm rot="16200000" flipH="1">
            <a:off x="3032125" y="5343525"/>
            <a:ext cx="239713" cy="785813"/>
          </a:xfrm>
          <a:prstGeom prst="bentConnector3">
            <a:avLst>
              <a:gd name="adj1" fmla="val 49667"/>
            </a:avLst>
          </a:prstGeom>
          <a:noFill/>
          <a:ln w="127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59" name="AutoShape 75"/>
          <p:cNvSpPr>
            <a:spLocks noChangeArrowheads="1"/>
          </p:cNvSpPr>
          <p:nvPr/>
        </p:nvSpPr>
        <p:spPr bwMode="auto">
          <a:xfrm>
            <a:off x="5743575" y="2870200"/>
            <a:ext cx="914400" cy="838200"/>
          </a:xfrm>
          <a:prstGeom prst="flowChartMultidocumen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600">
                <a:latin typeface="Helvetica" panose="020B0604020202020204" pitchFamily="34" charset="0"/>
                <a:cs typeface="Angsana New" pitchFamily="18" charset="-34"/>
              </a:rPr>
              <a:t>symbols</a:t>
            </a:r>
            <a:endParaRPr lang="en-GB" sz="1600">
              <a:latin typeface="Helvetica" panose="020B0604020202020204" pitchFamily="34" charset="0"/>
              <a:cs typeface="Angsana New" pitchFamily="18" charset="-34"/>
            </a:endParaRPr>
          </a:p>
        </p:txBody>
      </p:sp>
      <p:cxnSp>
        <p:nvCxnSpPr>
          <p:cNvPr id="42060" name="AutoShape 76"/>
          <p:cNvCxnSpPr>
            <a:cxnSpLocks noChangeShapeType="1"/>
            <a:stCxn id="42059" idx="1"/>
            <a:endCxn id="41994" idx="3"/>
          </p:cNvCxnSpPr>
          <p:nvPr/>
        </p:nvCxnSpPr>
        <p:spPr bwMode="auto">
          <a:xfrm flipH="1">
            <a:off x="3686175" y="3289300"/>
            <a:ext cx="20574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61" name="Text Box 77"/>
          <p:cNvSpPr txBox="1">
            <a:spLocks noChangeArrowheads="1"/>
          </p:cNvSpPr>
          <p:nvPr/>
        </p:nvSpPr>
        <p:spPr bwMode="auto">
          <a:xfrm>
            <a:off x="4371975" y="2870200"/>
            <a:ext cx="914400" cy="825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600">
                <a:latin typeface="Helvetica" panose="020B0604020202020204" pitchFamily="34" charset="0"/>
                <a:cs typeface="Angsana New" pitchFamily="18" charset="-34"/>
              </a:rPr>
              <a:t>load </a:t>
            </a:r>
          </a:p>
          <a:p>
            <a:pPr eaLnBrk="0" hangingPunct="0"/>
            <a:r>
              <a:rPr lang="en-GB" sz="1600">
                <a:latin typeface="Helvetica" panose="020B0604020202020204" pitchFamily="34" charset="0"/>
                <a:cs typeface="Angsana New" pitchFamily="18" charset="-34"/>
              </a:rPr>
              <a:t>symbol</a:t>
            </a:r>
          </a:p>
          <a:p>
            <a:pPr eaLnBrk="0" hangingPunct="0"/>
            <a:r>
              <a:rPr lang="en-GB" sz="1600">
                <a:latin typeface="Helvetica" panose="020B0604020202020204" pitchFamily="34" charset="0"/>
                <a:cs typeface="Angsana New" pitchFamily="18" charset="-34"/>
              </a:rPr>
              <a:t> table</a:t>
            </a:r>
          </a:p>
        </p:txBody>
      </p:sp>
      <p:sp>
        <p:nvSpPr>
          <p:cNvPr id="42062" name="Text Box 78"/>
          <p:cNvSpPr txBox="1">
            <a:spLocks noChangeArrowheads="1"/>
          </p:cNvSpPr>
          <p:nvPr/>
        </p:nvSpPr>
        <p:spPr bwMode="auto">
          <a:xfrm>
            <a:off x="34925" y="1670050"/>
            <a:ext cx="2133600" cy="742950"/>
          </a:xfrm>
          <a:prstGeom prst="rect">
            <a:avLst/>
          </a:prstGeom>
          <a:solidFill>
            <a:srgbClr val="CCEC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ReadItem ("OPC:Reactor1: Program2.MotorSpeed")</a:t>
            </a:r>
          </a:p>
        </p:txBody>
      </p:sp>
      <p:sp>
        <p:nvSpPr>
          <p:cNvPr id="42063" name="Text Box 79"/>
          <p:cNvSpPr txBox="1">
            <a:spLocks noChangeArrowheads="1"/>
          </p:cNvSpPr>
          <p:nvPr/>
        </p:nvSpPr>
        <p:spPr bwMode="auto">
          <a:xfrm>
            <a:off x="28575" y="3937000"/>
            <a:ext cx="2590800" cy="304800"/>
          </a:xfrm>
          <a:prstGeom prst="rect">
            <a:avLst/>
          </a:prstGeom>
          <a:solidFill>
            <a:srgbClr val="FFCCFF"/>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Get (192.162.0.2), </a:t>
            </a:r>
            <a:r>
              <a:rPr lang="en-GB" sz="1200">
                <a:latin typeface="Helvetica" panose="020B0604020202020204" pitchFamily="34" charset="0"/>
                <a:cs typeface="Angsana New" pitchFamily="18" charset="-34"/>
              </a:rPr>
              <a:t>MW%1003</a:t>
            </a:r>
            <a:r>
              <a:rPr lang="en-GB" sz="1400">
                <a:latin typeface="Helvetica" panose="020B0604020202020204" pitchFamily="34" charset="0"/>
                <a:cs typeface="Angsana New" pitchFamily="18" charset="-34"/>
              </a:rPr>
              <a:t>)</a:t>
            </a:r>
          </a:p>
        </p:txBody>
      </p:sp>
      <p:cxnSp>
        <p:nvCxnSpPr>
          <p:cNvPr id="42064" name="AutoShape 80"/>
          <p:cNvCxnSpPr>
            <a:cxnSpLocks noChangeShapeType="1"/>
            <a:stCxn id="42065" idx="2"/>
            <a:endCxn id="42066" idx="0"/>
          </p:cNvCxnSpPr>
          <p:nvPr/>
        </p:nvCxnSpPr>
        <p:spPr bwMode="auto">
          <a:xfrm>
            <a:off x="2924175" y="3632200"/>
            <a:ext cx="0" cy="10001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65" name="Rectangle 81"/>
          <p:cNvSpPr>
            <a:spLocks noChangeArrowheads="1"/>
          </p:cNvSpPr>
          <p:nvPr/>
        </p:nvSpPr>
        <p:spPr bwMode="auto">
          <a:xfrm>
            <a:off x="2847975" y="3479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66" name="Rectangle 82"/>
          <p:cNvSpPr>
            <a:spLocks noChangeArrowheads="1"/>
          </p:cNvSpPr>
          <p:nvPr/>
        </p:nvSpPr>
        <p:spPr bwMode="auto">
          <a:xfrm>
            <a:off x="2847975" y="46323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2067" name="AutoShape 83"/>
          <p:cNvCxnSpPr>
            <a:cxnSpLocks noChangeShapeType="1"/>
            <a:stCxn id="42068" idx="2"/>
            <a:endCxn id="42069" idx="0"/>
          </p:cNvCxnSpPr>
          <p:nvPr/>
        </p:nvCxnSpPr>
        <p:spPr bwMode="auto">
          <a:xfrm>
            <a:off x="3228975" y="3632200"/>
            <a:ext cx="0" cy="1000125"/>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68" name="Rectangle 84"/>
          <p:cNvSpPr>
            <a:spLocks noChangeArrowheads="1"/>
          </p:cNvSpPr>
          <p:nvPr/>
        </p:nvSpPr>
        <p:spPr bwMode="auto">
          <a:xfrm>
            <a:off x="3152775" y="3479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69" name="Rectangle 85"/>
          <p:cNvSpPr>
            <a:spLocks noChangeArrowheads="1"/>
          </p:cNvSpPr>
          <p:nvPr/>
        </p:nvSpPr>
        <p:spPr bwMode="auto">
          <a:xfrm>
            <a:off x="3152775" y="46323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70" name="Text Box 86"/>
          <p:cNvSpPr txBox="1">
            <a:spLocks noChangeArrowheads="1"/>
          </p:cNvSpPr>
          <p:nvPr/>
        </p:nvSpPr>
        <p:spPr bwMode="auto">
          <a:xfrm>
            <a:off x="3305175" y="3937000"/>
            <a:ext cx="2133600" cy="317500"/>
          </a:xfrm>
          <a:prstGeom prst="rect">
            <a:avLst/>
          </a:prstGeom>
          <a:solidFill>
            <a:srgbClr val="FFCC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Return (</a:t>
            </a:r>
            <a:r>
              <a:rPr lang="en-GB" sz="1200">
                <a:latin typeface="Helvetica" panose="020B0604020202020204" pitchFamily="34" charset="0"/>
                <a:cs typeface="Angsana New" pitchFamily="18" charset="-34"/>
              </a:rPr>
              <a:t>MW%1003</a:t>
            </a:r>
            <a:r>
              <a:rPr lang="en-GB" sz="1400">
                <a:latin typeface="Helvetica" panose="020B0604020202020204" pitchFamily="34" charset="0"/>
                <a:cs typeface="Angsana New" pitchFamily="18" charset="-34"/>
              </a:rPr>
              <a:t>, 112)</a:t>
            </a:r>
          </a:p>
        </p:txBody>
      </p:sp>
      <p:grpSp>
        <p:nvGrpSpPr>
          <p:cNvPr id="42071" name="Group 87"/>
          <p:cNvGrpSpPr>
            <a:grpSpLocks/>
          </p:cNvGrpSpPr>
          <p:nvPr/>
        </p:nvGrpSpPr>
        <p:grpSpPr bwMode="auto">
          <a:xfrm>
            <a:off x="2238375" y="1041400"/>
            <a:ext cx="1676400" cy="1257300"/>
            <a:chOff x="3840" y="720"/>
            <a:chExt cx="1056" cy="792"/>
          </a:xfrm>
        </p:grpSpPr>
        <p:pic>
          <p:nvPicPr>
            <p:cNvPr id="42072" name="Picture 88" descr="protool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0" y="720"/>
              <a:ext cx="1056" cy="792"/>
            </a:xfrm>
            <a:prstGeom prst="rect">
              <a:avLst/>
            </a:prstGeom>
            <a:noFill/>
            <a:extLst>
              <a:ext uri="{909E8E84-426E-40DD-AFC4-6F175D3DCCD1}">
                <a14:hiddenFill xmlns:a14="http://schemas.microsoft.com/office/drawing/2010/main">
                  <a:solidFill>
                    <a:srgbClr val="FFFFFF"/>
                  </a:solidFill>
                </a14:hiddenFill>
              </a:ext>
            </a:extLst>
          </p:spPr>
        </p:pic>
        <p:sp>
          <p:nvSpPr>
            <p:cNvPr id="42073" name="Rectangle 89"/>
            <p:cNvSpPr>
              <a:spLocks noChangeArrowheads="1"/>
            </p:cNvSpPr>
            <p:nvPr/>
          </p:nvSpPr>
          <p:spPr bwMode="auto">
            <a:xfrm>
              <a:off x="4224" y="1416"/>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74" name="Rectangle 90"/>
            <p:cNvSpPr>
              <a:spLocks noChangeArrowheads="1"/>
            </p:cNvSpPr>
            <p:nvPr/>
          </p:nvSpPr>
          <p:spPr bwMode="auto">
            <a:xfrm>
              <a:off x="4416" y="1416"/>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cxnSp>
        <p:nvCxnSpPr>
          <p:cNvPr id="42075" name="AutoShape 91"/>
          <p:cNvCxnSpPr>
            <a:cxnSpLocks noChangeShapeType="1"/>
            <a:stCxn id="42076" idx="0"/>
            <a:endCxn id="42073" idx="2"/>
          </p:cNvCxnSpPr>
          <p:nvPr/>
        </p:nvCxnSpPr>
        <p:spPr bwMode="auto">
          <a:xfrm flipV="1">
            <a:off x="2924175" y="2298700"/>
            <a:ext cx="0" cy="647700"/>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76" name="Rectangle 92"/>
          <p:cNvSpPr>
            <a:spLocks noChangeArrowheads="1"/>
          </p:cNvSpPr>
          <p:nvPr/>
        </p:nvSpPr>
        <p:spPr bwMode="auto">
          <a:xfrm>
            <a:off x="2847975" y="29464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77" name="Rectangle 93"/>
          <p:cNvSpPr>
            <a:spLocks noChangeArrowheads="1"/>
          </p:cNvSpPr>
          <p:nvPr/>
        </p:nvSpPr>
        <p:spPr bwMode="auto">
          <a:xfrm>
            <a:off x="3152775" y="29464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2078" name="Text Box 94"/>
          <p:cNvSpPr txBox="1">
            <a:spLocks noChangeArrowheads="1"/>
          </p:cNvSpPr>
          <p:nvPr/>
        </p:nvSpPr>
        <p:spPr bwMode="auto">
          <a:xfrm>
            <a:off x="4219575" y="2032000"/>
            <a:ext cx="1066800" cy="304800"/>
          </a:xfrm>
          <a:prstGeom prst="rect">
            <a:avLst/>
          </a:prstGeom>
          <a:solidFill>
            <a:srgbClr val="CCECFF"/>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Value: 112</a:t>
            </a:r>
          </a:p>
        </p:txBody>
      </p:sp>
      <p:cxnSp>
        <p:nvCxnSpPr>
          <p:cNvPr id="42079" name="AutoShape 95"/>
          <p:cNvCxnSpPr>
            <a:cxnSpLocks noChangeShapeType="1"/>
            <a:stCxn id="42008" idx="1"/>
            <a:endCxn id="42059" idx="3"/>
          </p:cNvCxnSpPr>
          <p:nvPr/>
        </p:nvCxnSpPr>
        <p:spPr bwMode="auto">
          <a:xfrm flipH="1">
            <a:off x="6657975" y="3287713"/>
            <a:ext cx="1157288" cy="158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80" name="Line 96"/>
          <p:cNvSpPr>
            <a:spLocks noChangeShapeType="1"/>
          </p:cNvSpPr>
          <p:nvPr/>
        </p:nvSpPr>
        <p:spPr bwMode="auto">
          <a:xfrm>
            <a:off x="6565900" y="2260600"/>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81" name="Line 97"/>
          <p:cNvSpPr>
            <a:spLocks noChangeShapeType="1"/>
          </p:cNvSpPr>
          <p:nvPr/>
        </p:nvSpPr>
        <p:spPr bwMode="auto">
          <a:xfrm>
            <a:off x="6565900" y="2565400"/>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82" name="Line 98"/>
          <p:cNvSpPr>
            <a:spLocks noChangeShapeType="1"/>
          </p:cNvSpPr>
          <p:nvPr/>
        </p:nvSpPr>
        <p:spPr bwMode="auto">
          <a:xfrm>
            <a:off x="6565900" y="1651000"/>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83" name="Text Box 99"/>
          <p:cNvSpPr txBox="1">
            <a:spLocks noChangeArrowheads="1"/>
          </p:cNvSpPr>
          <p:nvPr/>
        </p:nvSpPr>
        <p:spPr bwMode="auto">
          <a:xfrm>
            <a:off x="6642100" y="1422400"/>
            <a:ext cx="2057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200">
                <a:latin typeface="Helvetica" panose="020B0604020202020204" pitchFamily="34" charset="0"/>
                <a:cs typeface="Angsana New" pitchFamily="18" charset="-34"/>
              </a:rPr>
              <a:t>Reactor_1.Program2</a:t>
            </a:r>
          </a:p>
        </p:txBody>
      </p:sp>
      <p:sp>
        <p:nvSpPr>
          <p:cNvPr id="42084" name="Line 100"/>
          <p:cNvSpPr>
            <a:spLocks noChangeShapeType="1"/>
          </p:cNvSpPr>
          <p:nvPr/>
        </p:nvSpPr>
        <p:spPr bwMode="auto">
          <a:xfrm flipH="1">
            <a:off x="5795963" y="1422400"/>
            <a:ext cx="769937" cy="1501775"/>
          </a:xfrm>
          <a:prstGeom prst="line">
            <a:avLst/>
          </a:prstGeom>
          <a:noFill/>
          <a:ln w="127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85" name="Line 101"/>
          <p:cNvSpPr>
            <a:spLocks noChangeShapeType="1"/>
          </p:cNvSpPr>
          <p:nvPr/>
        </p:nvSpPr>
        <p:spPr bwMode="auto">
          <a:xfrm flipH="1">
            <a:off x="6732588" y="2717800"/>
            <a:ext cx="2082800" cy="49530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42086" name="AutoShape 102"/>
          <p:cNvCxnSpPr>
            <a:cxnSpLocks noChangeShapeType="1"/>
            <a:stCxn id="42008" idx="1"/>
            <a:endCxn id="42001" idx="3"/>
          </p:cNvCxnSpPr>
          <p:nvPr/>
        </p:nvCxnSpPr>
        <p:spPr bwMode="auto">
          <a:xfrm flipH="1">
            <a:off x="3687763" y="3287713"/>
            <a:ext cx="4127500" cy="16462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87" name="Text Box 103"/>
          <p:cNvSpPr txBox="1">
            <a:spLocks noChangeArrowheads="1"/>
          </p:cNvSpPr>
          <p:nvPr/>
        </p:nvSpPr>
        <p:spPr bwMode="auto">
          <a:xfrm rot="-1460325">
            <a:off x="3851275" y="4581525"/>
            <a:ext cx="22098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400">
                <a:latin typeface="Helvetica" panose="020B0604020202020204" pitchFamily="34" charset="0"/>
                <a:cs typeface="Angsana New" pitchFamily="18" charset="-34"/>
              </a:rPr>
              <a:t>Program 2</a:t>
            </a:r>
          </a:p>
        </p:txBody>
      </p:sp>
      <p:sp>
        <p:nvSpPr>
          <p:cNvPr id="42088" name="AutoShape 104"/>
          <p:cNvSpPr>
            <a:spLocks noChangeArrowheads="1"/>
          </p:cNvSpPr>
          <p:nvPr/>
        </p:nvSpPr>
        <p:spPr bwMode="auto">
          <a:xfrm>
            <a:off x="6734175" y="3479800"/>
            <a:ext cx="838200" cy="685800"/>
          </a:xfrm>
          <a:prstGeom prst="flowChartMultidocumen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600">
                <a:latin typeface="Helvetica" panose="020B0604020202020204" pitchFamily="34" charset="0"/>
                <a:cs typeface="Angsana New" pitchFamily="18" charset="-34"/>
              </a:rPr>
              <a:t>code</a:t>
            </a:r>
            <a:endParaRPr lang="en-GB" sz="1600">
              <a:latin typeface="Helvetica" panose="020B0604020202020204" pitchFamily="34" charset="0"/>
              <a:cs typeface="Angsana New" pitchFamily="18" charset="-34"/>
            </a:endParaRPr>
          </a:p>
        </p:txBody>
      </p:sp>
      <p:sp>
        <p:nvSpPr>
          <p:cNvPr id="42089" name="Line 105"/>
          <p:cNvSpPr>
            <a:spLocks noChangeShapeType="1"/>
          </p:cNvSpPr>
          <p:nvPr/>
        </p:nvSpPr>
        <p:spPr bwMode="auto">
          <a:xfrm>
            <a:off x="6565900" y="1701800"/>
            <a:ext cx="228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0" name="Rectangle 106"/>
          <p:cNvSpPr>
            <a:spLocks noChangeArrowheads="1"/>
          </p:cNvSpPr>
          <p:nvPr/>
        </p:nvSpPr>
        <p:spPr bwMode="auto">
          <a:xfrm>
            <a:off x="3914775" y="5470525"/>
            <a:ext cx="1489075" cy="274638"/>
          </a:xfrm>
          <a:prstGeom prst="rect">
            <a:avLst/>
          </a:prstGeom>
          <a:solidFill>
            <a:srgbClr val="FFCC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Marker: MW%1003</a:t>
            </a:r>
          </a:p>
        </p:txBody>
      </p:sp>
      <p:sp>
        <p:nvSpPr>
          <p:cNvPr id="42091" name="Line 107"/>
          <p:cNvSpPr>
            <a:spLocks noChangeShapeType="1"/>
          </p:cNvSpPr>
          <p:nvPr/>
        </p:nvSpPr>
        <p:spPr bwMode="auto">
          <a:xfrm flipH="1" flipV="1">
            <a:off x="3228975" y="5013325"/>
            <a:ext cx="6858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2" name="Text Box 108"/>
          <p:cNvSpPr txBox="1">
            <a:spLocks noChangeArrowheads="1"/>
          </p:cNvSpPr>
          <p:nvPr/>
        </p:nvSpPr>
        <p:spPr bwMode="auto">
          <a:xfrm>
            <a:off x="61913" y="9652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de-CH" sz="2000">
                <a:latin typeface="Helvetica" panose="020B0604020202020204" pitchFamily="34" charset="0"/>
                <a:cs typeface="Angsana New" pitchFamily="18" charset="-34"/>
              </a:rPr>
              <a:t>OPC </a:t>
            </a:r>
            <a:r>
              <a:rPr lang="en-GB" sz="2000">
                <a:latin typeface="Helvetica" panose="020B0604020202020204" pitchFamily="34" charset="0"/>
                <a:cs typeface="Angsana New" pitchFamily="18" charset="-34"/>
              </a:rPr>
              <a:t>application</a:t>
            </a:r>
          </a:p>
        </p:txBody>
      </p:sp>
      <p:sp>
        <p:nvSpPr>
          <p:cNvPr id="42093" name="Line 109"/>
          <p:cNvSpPr>
            <a:spLocks noChangeShapeType="1"/>
          </p:cNvSpPr>
          <p:nvPr/>
        </p:nvSpPr>
        <p:spPr bwMode="auto">
          <a:xfrm>
            <a:off x="1857375" y="2489200"/>
            <a:ext cx="990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4" name="Line 110"/>
          <p:cNvSpPr>
            <a:spLocks noChangeShapeType="1"/>
          </p:cNvSpPr>
          <p:nvPr/>
        </p:nvSpPr>
        <p:spPr bwMode="auto">
          <a:xfrm>
            <a:off x="2695575" y="4241800"/>
            <a:ext cx="2286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5" name="Line 111"/>
          <p:cNvSpPr>
            <a:spLocks noChangeShapeType="1"/>
          </p:cNvSpPr>
          <p:nvPr/>
        </p:nvSpPr>
        <p:spPr bwMode="auto">
          <a:xfrm flipH="1">
            <a:off x="3305175" y="4241800"/>
            <a:ext cx="1524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6" name="Line 112"/>
          <p:cNvSpPr>
            <a:spLocks noChangeShapeType="1"/>
          </p:cNvSpPr>
          <p:nvPr/>
        </p:nvSpPr>
        <p:spPr bwMode="auto">
          <a:xfrm flipH="1">
            <a:off x="3305175" y="2336800"/>
            <a:ext cx="9144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097" name="Rectangle 113"/>
          <p:cNvSpPr>
            <a:spLocks noChangeArrowheads="1"/>
          </p:cNvSpPr>
          <p:nvPr/>
        </p:nvSpPr>
        <p:spPr bwMode="auto">
          <a:xfrm>
            <a:off x="2466975" y="2946400"/>
            <a:ext cx="1219200" cy="777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7110" name="Rectangle 6"/>
          <p:cNvSpPr>
            <a:spLocks noChangeArrowheads="1"/>
          </p:cNvSpPr>
          <p:nvPr/>
        </p:nvSpPr>
        <p:spPr bwMode="auto">
          <a:xfrm>
            <a:off x="344488" y="1476375"/>
            <a:ext cx="4864100" cy="321945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11" name="Rectangle 7"/>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a:t>
            </a:r>
            <a:r>
              <a:rPr lang="en-GB">
                <a:solidFill>
                  <a:srgbClr val="0000FF"/>
                </a:solidFill>
              </a:rPr>
              <a:t> </a:t>
            </a:r>
            <a:r>
              <a:rPr lang="en-GB" sz="2800">
                <a:solidFill>
                  <a:srgbClr val="0000FF"/>
                </a:solidFill>
              </a:rPr>
              <a:t>Objects as viewed by the OPC server</a:t>
            </a:r>
          </a:p>
        </p:txBody>
      </p:sp>
      <p:sp>
        <p:nvSpPr>
          <p:cNvPr id="47112" name="Text Box 8"/>
          <p:cNvSpPr txBox="1">
            <a:spLocks noChangeArrowheads="1"/>
          </p:cNvSpPr>
          <p:nvPr/>
        </p:nvSpPr>
        <p:spPr bwMode="auto">
          <a:xfrm>
            <a:off x="252413" y="936625"/>
            <a:ext cx="838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An OPC server is structured as a directory with </a:t>
            </a:r>
            <a:r>
              <a:rPr lang="en-GB" u="sng">
                <a:latin typeface="Helvetica" panose="020B0604020202020204" pitchFamily="34" charset="0"/>
                <a:cs typeface="Angsana New" pitchFamily="18" charset="-34"/>
              </a:rPr>
              <a:t>root</a:t>
            </a:r>
            <a:r>
              <a:rPr lang="en-GB">
                <a:latin typeface="Helvetica" panose="020B0604020202020204" pitchFamily="34" charset="0"/>
                <a:cs typeface="Angsana New" pitchFamily="18" charset="-34"/>
              </a:rPr>
              <a:t>, </a:t>
            </a:r>
            <a:r>
              <a:rPr lang="en-GB" u="sng">
                <a:latin typeface="Helvetica" panose="020B0604020202020204" pitchFamily="34" charset="0"/>
                <a:cs typeface="Angsana New" pitchFamily="18" charset="-34"/>
              </a:rPr>
              <a:t>branches</a:t>
            </a:r>
            <a:r>
              <a:rPr lang="en-GB">
                <a:latin typeface="Helvetica" panose="020B0604020202020204" pitchFamily="34" charset="0"/>
                <a:cs typeface="Angsana New" pitchFamily="18" charset="-34"/>
              </a:rPr>
              <a:t> and </a:t>
            </a:r>
            <a:r>
              <a:rPr lang="en-GB" u="sng">
                <a:latin typeface="Helvetica" panose="020B0604020202020204" pitchFamily="34" charset="0"/>
                <a:cs typeface="Angsana New" pitchFamily="18" charset="-34"/>
              </a:rPr>
              <a:t>leaves</a:t>
            </a:r>
            <a:r>
              <a:rPr lang="en-GB">
                <a:latin typeface="Helvetica" panose="020B0604020202020204" pitchFamily="34" charset="0"/>
                <a:cs typeface="Angsana New" pitchFamily="18" charset="-34"/>
              </a:rPr>
              <a:t> (items)</a:t>
            </a:r>
          </a:p>
        </p:txBody>
      </p:sp>
      <p:cxnSp>
        <p:nvCxnSpPr>
          <p:cNvPr id="47113" name="AutoShape 9"/>
          <p:cNvCxnSpPr>
            <a:cxnSpLocks noChangeShapeType="1"/>
            <a:stCxn id="47187" idx="2"/>
            <a:endCxn id="47176" idx="1"/>
          </p:cNvCxnSpPr>
          <p:nvPr/>
        </p:nvCxnSpPr>
        <p:spPr bwMode="auto">
          <a:xfrm rot="16200000" flipH="1">
            <a:off x="1070769" y="2197894"/>
            <a:ext cx="134938" cy="2159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4" name="AutoShape 10"/>
          <p:cNvSpPr>
            <a:spLocks noChangeArrowheads="1"/>
          </p:cNvSpPr>
          <p:nvPr/>
        </p:nvSpPr>
        <p:spPr bwMode="auto">
          <a:xfrm>
            <a:off x="420688" y="1552575"/>
            <a:ext cx="304800" cy="228600"/>
          </a:xfrm>
          <a:prstGeom prst="can">
            <a:avLst>
              <a:gd name="adj" fmla="val 25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15" name="Text Box 11"/>
          <p:cNvSpPr txBox="1">
            <a:spLocks noChangeArrowheads="1"/>
          </p:cNvSpPr>
          <p:nvPr/>
        </p:nvSpPr>
        <p:spPr bwMode="auto">
          <a:xfrm>
            <a:off x="1728788" y="2236788"/>
            <a:ext cx="968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CH" sz="1200">
                <a:latin typeface="Arial Unicode MS" panose="020B0604020202020204" pitchFamily="34" charset="-128"/>
                <a:cs typeface="Angsana New" pitchFamily="18" charset="-34"/>
              </a:rPr>
              <a:t>Controller 1</a:t>
            </a:r>
            <a:endParaRPr lang="en-GB" sz="1200">
              <a:latin typeface="Arial Unicode MS" panose="020B0604020202020204" pitchFamily="34" charset="-128"/>
              <a:cs typeface="Angsana New" pitchFamily="18" charset="-34"/>
            </a:endParaRPr>
          </a:p>
        </p:txBody>
      </p:sp>
      <p:sp>
        <p:nvSpPr>
          <p:cNvPr id="47116" name="Text Box 12"/>
          <p:cNvSpPr txBox="1">
            <a:spLocks noChangeArrowheads="1"/>
          </p:cNvSpPr>
          <p:nvPr/>
        </p:nvSpPr>
        <p:spPr bwMode="auto">
          <a:xfrm>
            <a:off x="1728788" y="4270375"/>
            <a:ext cx="8842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Machine 2</a:t>
            </a:r>
          </a:p>
        </p:txBody>
      </p:sp>
      <p:sp>
        <p:nvSpPr>
          <p:cNvPr id="47117" name="Text Box 13"/>
          <p:cNvSpPr txBox="1">
            <a:spLocks noChangeArrowheads="1"/>
          </p:cNvSpPr>
          <p:nvPr/>
        </p:nvSpPr>
        <p:spPr bwMode="auto">
          <a:xfrm>
            <a:off x="1728788" y="2673350"/>
            <a:ext cx="968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Controller 2</a:t>
            </a:r>
          </a:p>
        </p:txBody>
      </p:sp>
      <p:sp>
        <p:nvSpPr>
          <p:cNvPr id="47118" name="Text Box 14"/>
          <p:cNvSpPr txBox="1">
            <a:spLocks noChangeArrowheads="1"/>
          </p:cNvSpPr>
          <p:nvPr/>
        </p:nvSpPr>
        <p:spPr bwMode="auto">
          <a:xfrm>
            <a:off x="1728788" y="3521075"/>
            <a:ext cx="1525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Controller_3.Prog_2</a:t>
            </a:r>
          </a:p>
        </p:txBody>
      </p:sp>
      <p:sp>
        <p:nvSpPr>
          <p:cNvPr id="47119" name="Text Box 15"/>
          <p:cNvSpPr txBox="1">
            <a:spLocks noChangeArrowheads="1"/>
          </p:cNvSpPr>
          <p:nvPr/>
        </p:nvSpPr>
        <p:spPr bwMode="auto">
          <a:xfrm>
            <a:off x="1728788" y="3070225"/>
            <a:ext cx="1525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Controller_3.Prog_1</a:t>
            </a:r>
          </a:p>
        </p:txBody>
      </p:sp>
      <p:cxnSp>
        <p:nvCxnSpPr>
          <p:cNvPr id="47120" name="AutoShape 16"/>
          <p:cNvCxnSpPr>
            <a:cxnSpLocks noChangeShapeType="1"/>
            <a:stCxn id="47187" idx="2"/>
            <a:endCxn id="47169" idx="1"/>
          </p:cNvCxnSpPr>
          <p:nvPr/>
        </p:nvCxnSpPr>
        <p:spPr bwMode="auto">
          <a:xfrm rot="16200000" flipH="1">
            <a:off x="858838" y="2409825"/>
            <a:ext cx="571500"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1" name="AutoShape 17"/>
          <p:cNvCxnSpPr>
            <a:cxnSpLocks noChangeShapeType="1"/>
            <a:stCxn id="47187" idx="2"/>
            <a:endCxn id="47159" idx="1"/>
          </p:cNvCxnSpPr>
          <p:nvPr/>
        </p:nvCxnSpPr>
        <p:spPr bwMode="auto">
          <a:xfrm rot="16200000" flipH="1">
            <a:off x="247650" y="3021013"/>
            <a:ext cx="1793875"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2" name="AutoShape 18"/>
          <p:cNvCxnSpPr>
            <a:cxnSpLocks noChangeShapeType="1"/>
            <a:stCxn id="47187" idx="2"/>
            <a:endCxn id="47154" idx="1"/>
          </p:cNvCxnSpPr>
          <p:nvPr/>
        </p:nvCxnSpPr>
        <p:spPr bwMode="auto">
          <a:xfrm rot="16200000" flipH="1">
            <a:off x="434975" y="2833688"/>
            <a:ext cx="1419225"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3" name="AutoShape 19"/>
          <p:cNvCxnSpPr>
            <a:cxnSpLocks noChangeShapeType="1"/>
            <a:stCxn id="47187" idx="2"/>
            <a:endCxn id="47149" idx="1"/>
          </p:cNvCxnSpPr>
          <p:nvPr/>
        </p:nvCxnSpPr>
        <p:spPr bwMode="auto">
          <a:xfrm rot="16200000" flipH="1">
            <a:off x="660400" y="2608263"/>
            <a:ext cx="968375"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24" name="Text Box 20"/>
          <p:cNvSpPr txBox="1">
            <a:spLocks noChangeArrowheads="1"/>
          </p:cNvSpPr>
          <p:nvPr/>
        </p:nvSpPr>
        <p:spPr bwMode="auto">
          <a:xfrm>
            <a:off x="1728788" y="3895725"/>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Cell 1</a:t>
            </a:r>
          </a:p>
        </p:txBody>
      </p:sp>
      <p:sp>
        <p:nvSpPr>
          <p:cNvPr id="47125" name="Rectangle 21"/>
          <p:cNvSpPr>
            <a:spLocks noChangeArrowheads="1"/>
          </p:cNvSpPr>
          <p:nvPr/>
        </p:nvSpPr>
        <p:spPr bwMode="auto">
          <a:xfrm>
            <a:off x="3544888" y="2571750"/>
            <a:ext cx="1447800" cy="1371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26" name="Line 22"/>
          <p:cNvSpPr>
            <a:spLocks noChangeShapeType="1"/>
          </p:cNvSpPr>
          <p:nvPr/>
        </p:nvSpPr>
        <p:spPr bwMode="auto">
          <a:xfrm>
            <a:off x="3316288" y="280035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27" name="Line 23"/>
          <p:cNvSpPr>
            <a:spLocks noChangeShapeType="1"/>
          </p:cNvSpPr>
          <p:nvPr/>
        </p:nvSpPr>
        <p:spPr bwMode="auto">
          <a:xfrm flipH="1">
            <a:off x="787400" y="1303338"/>
            <a:ext cx="4421188" cy="3508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28" name="Line 24"/>
          <p:cNvSpPr>
            <a:spLocks noChangeShapeType="1"/>
          </p:cNvSpPr>
          <p:nvPr/>
        </p:nvSpPr>
        <p:spPr bwMode="auto">
          <a:xfrm flipH="1">
            <a:off x="1797050" y="1303338"/>
            <a:ext cx="4110038" cy="9366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29" name="Line 25"/>
          <p:cNvSpPr>
            <a:spLocks noChangeShapeType="1"/>
          </p:cNvSpPr>
          <p:nvPr/>
        </p:nvSpPr>
        <p:spPr bwMode="auto">
          <a:xfrm flipH="1">
            <a:off x="4217988" y="1303338"/>
            <a:ext cx="3136900" cy="14303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30" name="Text Box 26"/>
          <p:cNvSpPr txBox="1">
            <a:spLocks noChangeArrowheads="1"/>
          </p:cNvSpPr>
          <p:nvPr/>
        </p:nvSpPr>
        <p:spPr bwMode="auto">
          <a:xfrm>
            <a:off x="4306888" y="2647950"/>
            <a:ext cx="706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Level_1</a:t>
            </a:r>
          </a:p>
        </p:txBody>
      </p:sp>
      <p:sp>
        <p:nvSpPr>
          <p:cNvPr id="47131" name="Text Box 27"/>
          <p:cNvSpPr txBox="1">
            <a:spLocks noChangeArrowheads="1"/>
          </p:cNvSpPr>
          <p:nvPr/>
        </p:nvSpPr>
        <p:spPr bwMode="auto">
          <a:xfrm>
            <a:off x="4321175" y="3105150"/>
            <a:ext cx="706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Level_2</a:t>
            </a:r>
          </a:p>
        </p:txBody>
      </p:sp>
      <p:sp>
        <p:nvSpPr>
          <p:cNvPr id="47132" name="Text Box 28"/>
          <p:cNvSpPr txBox="1">
            <a:spLocks noChangeArrowheads="1"/>
          </p:cNvSpPr>
          <p:nvPr/>
        </p:nvSpPr>
        <p:spPr bwMode="auto">
          <a:xfrm>
            <a:off x="4306888" y="3638550"/>
            <a:ext cx="674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Ramp4</a:t>
            </a:r>
          </a:p>
        </p:txBody>
      </p:sp>
      <p:grpSp>
        <p:nvGrpSpPr>
          <p:cNvPr id="47133" name="Group 29"/>
          <p:cNvGrpSpPr>
            <a:grpSpLocks/>
          </p:cNvGrpSpPr>
          <p:nvPr/>
        </p:nvGrpSpPr>
        <p:grpSpPr bwMode="auto">
          <a:xfrm>
            <a:off x="3665538" y="2698750"/>
            <a:ext cx="585787" cy="304800"/>
            <a:chOff x="2764" y="1616"/>
            <a:chExt cx="369" cy="192"/>
          </a:xfrm>
        </p:grpSpPr>
        <p:sp>
          <p:nvSpPr>
            <p:cNvPr id="47134" name="Freeform 30"/>
            <p:cNvSpPr>
              <a:spLocks/>
            </p:cNvSpPr>
            <p:nvPr/>
          </p:nvSpPr>
          <p:spPr bwMode="auto">
            <a:xfrm>
              <a:off x="2797" y="1645"/>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35" name="Freeform 31"/>
            <p:cNvSpPr>
              <a:spLocks/>
            </p:cNvSpPr>
            <p:nvPr/>
          </p:nvSpPr>
          <p:spPr bwMode="auto">
            <a:xfrm>
              <a:off x="2784" y="1632"/>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36" name="Text Box 32"/>
            <p:cNvSpPr txBox="1">
              <a:spLocks noChangeArrowheads="1"/>
            </p:cNvSpPr>
            <p:nvPr/>
          </p:nvSpPr>
          <p:spPr bwMode="auto">
            <a:xfrm>
              <a:off x="2764" y="1616"/>
              <a:ext cx="3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TAG</a:t>
              </a:r>
            </a:p>
          </p:txBody>
        </p:sp>
      </p:grpSp>
      <p:grpSp>
        <p:nvGrpSpPr>
          <p:cNvPr id="47137" name="Group 33"/>
          <p:cNvGrpSpPr>
            <a:grpSpLocks/>
          </p:cNvGrpSpPr>
          <p:nvPr/>
        </p:nvGrpSpPr>
        <p:grpSpPr bwMode="auto">
          <a:xfrm>
            <a:off x="3665538" y="3155950"/>
            <a:ext cx="585787" cy="304800"/>
            <a:chOff x="2784" y="1904"/>
            <a:chExt cx="369" cy="192"/>
          </a:xfrm>
        </p:grpSpPr>
        <p:sp>
          <p:nvSpPr>
            <p:cNvPr id="47138" name="Freeform 34"/>
            <p:cNvSpPr>
              <a:spLocks/>
            </p:cNvSpPr>
            <p:nvPr/>
          </p:nvSpPr>
          <p:spPr bwMode="auto">
            <a:xfrm>
              <a:off x="2817" y="1933"/>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39" name="Freeform 35"/>
            <p:cNvSpPr>
              <a:spLocks/>
            </p:cNvSpPr>
            <p:nvPr/>
          </p:nvSpPr>
          <p:spPr bwMode="auto">
            <a:xfrm>
              <a:off x="2804" y="1920"/>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40" name="Text Box 36"/>
            <p:cNvSpPr txBox="1">
              <a:spLocks noChangeArrowheads="1"/>
            </p:cNvSpPr>
            <p:nvPr/>
          </p:nvSpPr>
          <p:spPr bwMode="auto">
            <a:xfrm>
              <a:off x="2784" y="1904"/>
              <a:ext cx="3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TAG</a:t>
              </a:r>
            </a:p>
          </p:txBody>
        </p:sp>
      </p:grpSp>
      <p:grpSp>
        <p:nvGrpSpPr>
          <p:cNvPr id="47141" name="Group 37"/>
          <p:cNvGrpSpPr>
            <a:grpSpLocks/>
          </p:cNvGrpSpPr>
          <p:nvPr/>
        </p:nvGrpSpPr>
        <p:grpSpPr bwMode="auto">
          <a:xfrm>
            <a:off x="3665538" y="3613150"/>
            <a:ext cx="585787" cy="304800"/>
            <a:chOff x="2804" y="2192"/>
            <a:chExt cx="369" cy="192"/>
          </a:xfrm>
        </p:grpSpPr>
        <p:sp>
          <p:nvSpPr>
            <p:cNvPr id="47142" name="Freeform 38"/>
            <p:cNvSpPr>
              <a:spLocks/>
            </p:cNvSpPr>
            <p:nvPr/>
          </p:nvSpPr>
          <p:spPr bwMode="auto">
            <a:xfrm>
              <a:off x="2837" y="2221"/>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43" name="Freeform 39"/>
            <p:cNvSpPr>
              <a:spLocks/>
            </p:cNvSpPr>
            <p:nvPr/>
          </p:nvSpPr>
          <p:spPr bwMode="auto">
            <a:xfrm>
              <a:off x="2824" y="2208"/>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44" name="Text Box 40"/>
            <p:cNvSpPr txBox="1">
              <a:spLocks noChangeArrowheads="1"/>
            </p:cNvSpPr>
            <p:nvPr/>
          </p:nvSpPr>
          <p:spPr bwMode="auto">
            <a:xfrm>
              <a:off x="2804" y="2192"/>
              <a:ext cx="3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TAG</a:t>
              </a:r>
            </a:p>
          </p:txBody>
        </p:sp>
      </p:grpSp>
      <p:grpSp>
        <p:nvGrpSpPr>
          <p:cNvPr id="47145" name="Group 41"/>
          <p:cNvGrpSpPr>
            <a:grpSpLocks/>
          </p:cNvGrpSpPr>
          <p:nvPr/>
        </p:nvGrpSpPr>
        <p:grpSpPr bwMode="auto">
          <a:xfrm>
            <a:off x="1258888" y="3019425"/>
            <a:ext cx="457200" cy="374650"/>
            <a:chOff x="912" y="2016"/>
            <a:chExt cx="384" cy="336"/>
          </a:xfrm>
        </p:grpSpPr>
        <p:grpSp>
          <p:nvGrpSpPr>
            <p:cNvPr id="47146" name="Group 42"/>
            <p:cNvGrpSpPr>
              <a:grpSpLocks/>
            </p:cNvGrpSpPr>
            <p:nvPr/>
          </p:nvGrpSpPr>
          <p:grpSpPr bwMode="auto">
            <a:xfrm>
              <a:off x="960" y="2051"/>
              <a:ext cx="307" cy="253"/>
              <a:chOff x="960" y="1187"/>
              <a:chExt cx="307" cy="253"/>
            </a:xfrm>
          </p:grpSpPr>
          <p:sp>
            <p:nvSpPr>
              <p:cNvPr id="47147" name="Freeform 43"/>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48" name="Freeform 44"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49" name="Rectangle 45"/>
            <p:cNvSpPr>
              <a:spLocks noChangeArrowheads="1"/>
            </p:cNvSpPr>
            <p:nvPr/>
          </p:nvSpPr>
          <p:spPr bwMode="auto">
            <a:xfrm>
              <a:off x="912" y="2016"/>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grpSp>
        <p:nvGrpSpPr>
          <p:cNvPr id="47150" name="Group 46"/>
          <p:cNvGrpSpPr>
            <a:grpSpLocks/>
          </p:cNvGrpSpPr>
          <p:nvPr/>
        </p:nvGrpSpPr>
        <p:grpSpPr bwMode="auto">
          <a:xfrm>
            <a:off x="1258888" y="3470275"/>
            <a:ext cx="457200" cy="374650"/>
            <a:chOff x="912" y="2016"/>
            <a:chExt cx="384" cy="336"/>
          </a:xfrm>
        </p:grpSpPr>
        <p:grpSp>
          <p:nvGrpSpPr>
            <p:cNvPr id="47151" name="Group 47"/>
            <p:cNvGrpSpPr>
              <a:grpSpLocks/>
            </p:cNvGrpSpPr>
            <p:nvPr/>
          </p:nvGrpSpPr>
          <p:grpSpPr bwMode="auto">
            <a:xfrm>
              <a:off x="960" y="2051"/>
              <a:ext cx="307" cy="253"/>
              <a:chOff x="960" y="1187"/>
              <a:chExt cx="307" cy="253"/>
            </a:xfrm>
          </p:grpSpPr>
          <p:sp>
            <p:nvSpPr>
              <p:cNvPr id="47152" name="Freeform 48"/>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53" name="Freeform 49"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54" name="Rectangle 50"/>
            <p:cNvSpPr>
              <a:spLocks noChangeArrowheads="1"/>
            </p:cNvSpPr>
            <p:nvPr/>
          </p:nvSpPr>
          <p:spPr bwMode="auto">
            <a:xfrm>
              <a:off x="912" y="2016"/>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grpSp>
        <p:nvGrpSpPr>
          <p:cNvPr id="47155" name="Group 51"/>
          <p:cNvGrpSpPr>
            <a:grpSpLocks/>
          </p:cNvGrpSpPr>
          <p:nvPr/>
        </p:nvGrpSpPr>
        <p:grpSpPr bwMode="auto">
          <a:xfrm>
            <a:off x="1258888" y="3844925"/>
            <a:ext cx="457200" cy="374650"/>
            <a:chOff x="912" y="2016"/>
            <a:chExt cx="384" cy="336"/>
          </a:xfrm>
        </p:grpSpPr>
        <p:grpSp>
          <p:nvGrpSpPr>
            <p:cNvPr id="47156" name="Group 52"/>
            <p:cNvGrpSpPr>
              <a:grpSpLocks/>
            </p:cNvGrpSpPr>
            <p:nvPr/>
          </p:nvGrpSpPr>
          <p:grpSpPr bwMode="auto">
            <a:xfrm>
              <a:off x="960" y="2051"/>
              <a:ext cx="307" cy="253"/>
              <a:chOff x="960" y="1187"/>
              <a:chExt cx="307" cy="253"/>
            </a:xfrm>
          </p:grpSpPr>
          <p:sp>
            <p:nvSpPr>
              <p:cNvPr id="47157" name="Freeform 53"/>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58" name="Freeform 54"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59" name="Rectangle 55"/>
            <p:cNvSpPr>
              <a:spLocks noChangeArrowheads="1"/>
            </p:cNvSpPr>
            <p:nvPr/>
          </p:nvSpPr>
          <p:spPr bwMode="auto">
            <a:xfrm>
              <a:off x="912" y="2016"/>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grpSp>
        <p:nvGrpSpPr>
          <p:cNvPr id="47160" name="Group 56"/>
          <p:cNvGrpSpPr>
            <a:grpSpLocks/>
          </p:cNvGrpSpPr>
          <p:nvPr/>
        </p:nvGrpSpPr>
        <p:grpSpPr bwMode="auto">
          <a:xfrm>
            <a:off x="1258888" y="4219575"/>
            <a:ext cx="457200" cy="374650"/>
            <a:chOff x="912" y="3133"/>
            <a:chExt cx="384" cy="336"/>
          </a:xfrm>
        </p:grpSpPr>
        <p:sp>
          <p:nvSpPr>
            <p:cNvPr id="47161" name="Freeform 57"/>
            <p:cNvSpPr>
              <a:spLocks/>
            </p:cNvSpPr>
            <p:nvPr/>
          </p:nvSpPr>
          <p:spPr bwMode="auto">
            <a:xfrm>
              <a:off x="979" y="3181"/>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62" name="Freeform 58" descr="Large checker board"/>
            <p:cNvSpPr>
              <a:spLocks/>
            </p:cNvSpPr>
            <p:nvPr/>
          </p:nvSpPr>
          <p:spPr bwMode="auto">
            <a:xfrm>
              <a:off x="960" y="3168"/>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63" name="Rectangle 59"/>
            <p:cNvSpPr>
              <a:spLocks noChangeArrowheads="1"/>
            </p:cNvSpPr>
            <p:nvPr/>
          </p:nvSpPr>
          <p:spPr bwMode="auto">
            <a:xfrm>
              <a:off x="912" y="3133"/>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cxnSp>
        <p:nvCxnSpPr>
          <p:cNvPr id="47164" name="AutoShape 60"/>
          <p:cNvCxnSpPr>
            <a:cxnSpLocks noChangeShapeType="1"/>
            <a:stCxn id="47187" idx="2"/>
            <a:endCxn id="47163" idx="1"/>
          </p:cNvCxnSpPr>
          <p:nvPr/>
        </p:nvCxnSpPr>
        <p:spPr bwMode="auto">
          <a:xfrm rot="16200000" flipH="1">
            <a:off x="60325" y="3208338"/>
            <a:ext cx="2168525"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165" name="Group 61"/>
          <p:cNvGrpSpPr>
            <a:grpSpLocks/>
          </p:cNvGrpSpPr>
          <p:nvPr/>
        </p:nvGrpSpPr>
        <p:grpSpPr bwMode="auto">
          <a:xfrm>
            <a:off x="1258888" y="2647950"/>
            <a:ext cx="457200" cy="322263"/>
            <a:chOff x="912" y="1536"/>
            <a:chExt cx="384" cy="288"/>
          </a:xfrm>
        </p:grpSpPr>
        <p:grpSp>
          <p:nvGrpSpPr>
            <p:cNvPr id="47166" name="Group 62"/>
            <p:cNvGrpSpPr>
              <a:grpSpLocks/>
            </p:cNvGrpSpPr>
            <p:nvPr/>
          </p:nvGrpSpPr>
          <p:grpSpPr bwMode="auto">
            <a:xfrm>
              <a:off x="960" y="1536"/>
              <a:ext cx="307" cy="253"/>
              <a:chOff x="960" y="1187"/>
              <a:chExt cx="307" cy="253"/>
            </a:xfrm>
          </p:grpSpPr>
          <p:sp>
            <p:nvSpPr>
              <p:cNvPr id="47167" name="Freeform 63"/>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68" name="Freeform 64"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69" name="Rectangle 65"/>
            <p:cNvSpPr>
              <a:spLocks noChangeArrowheads="1"/>
            </p:cNvSpPr>
            <p:nvPr/>
          </p:nvSpPr>
          <p:spPr bwMode="auto">
            <a:xfrm>
              <a:off x="912" y="153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70" name="Freeform 66" descr="Large checker board"/>
            <p:cNvSpPr>
              <a:spLocks/>
            </p:cNvSpPr>
            <p:nvPr/>
          </p:nvSpPr>
          <p:spPr bwMode="auto">
            <a:xfrm>
              <a:off x="912" y="1632"/>
              <a:ext cx="336" cy="144"/>
            </a:xfrm>
            <a:custGeom>
              <a:avLst/>
              <a:gdLst>
                <a:gd name="T0" fmla="*/ 48 w 288"/>
                <a:gd name="T1" fmla="*/ 144 h 144"/>
                <a:gd name="T2" fmla="*/ 0 w 288"/>
                <a:gd name="T3" fmla="*/ 0 h 144"/>
                <a:gd name="T4" fmla="*/ 240 w 288"/>
                <a:gd name="T5" fmla="*/ 0 h 144"/>
                <a:gd name="T6" fmla="*/ 288 w 288"/>
                <a:gd name="T7" fmla="*/ 144 h 144"/>
              </a:gdLst>
              <a:ahLst/>
              <a:cxnLst>
                <a:cxn ang="0">
                  <a:pos x="T0" y="T1"/>
                </a:cxn>
                <a:cxn ang="0">
                  <a:pos x="T2" y="T3"/>
                </a:cxn>
                <a:cxn ang="0">
                  <a:pos x="T4" y="T5"/>
                </a:cxn>
                <a:cxn ang="0">
                  <a:pos x="T6" y="T7"/>
                </a:cxn>
              </a:cxnLst>
              <a:rect l="0" t="0" r="r" b="b"/>
              <a:pathLst>
                <a:path w="288" h="144">
                  <a:moveTo>
                    <a:pt x="48" y="144"/>
                  </a:moveTo>
                  <a:lnTo>
                    <a:pt x="0" y="0"/>
                  </a:lnTo>
                  <a:lnTo>
                    <a:pt x="240" y="0"/>
                  </a:lnTo>
                  <a:lnTo>
                    <a:pt x="288" y="144"/>
                  </a:lnTo>
                </a:path>
              </a:pathLst>
            </a:custGeom>
            <a:pattFill prst="lgCheck">
              <a:fgClr>
                <a:srgbClr val="FFFF00"/>
              </a:fgClr>
              <a:bgClr>
                <a:schemeClr val="bg1"/>
              </a:bgClr>
            </a:pattFill>
            <a:ln w="285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71" name="Line 67"/>
            <p:cNvSpPr>
              <a:spLocks noChangeShapeType="1"/>
            </p:cNvSpPr>
            <p:nvPr/>
          </p:nvSpPr>
          <p:spPr bwMode="auto">
            <a:xfrm>
              <a:off x="1200" y="1632"/>
              <a:ext cx="4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47172" name="Group 68"/>
          <p:cNvGrpSpPr>
            <a:grpSpLocks/>
          </p:cNvGrpSpPr>
          <p:nvPr/>
        </p:nvGrpSpPr>
        <p:grpSpPr bwMode="auto">
          <a:xfrm>
            <a:off x="1246188" y="2185988"/>
            <a:ext cx="457200" cy="374650"/>
            <a:chOff x="912" y="2016"/>
            <a:chExt cx="384" cy="336"/>
          </a:xfrm>
        </p:grpSpPr>
        <p:grpSp>
          <p:nvGrpSpPr>
            <p:cNvPr id="47173" name="Group 69"/>
            <p:cNvGrpSpPr>
              <a:grpSpLocks/>
            </p:cNvGrpSpPr>
            <p:nvPr/>
          </p:nvGrpSpPr>
          <p:grpSpPr bwMode="auto">
            <a:xfrm>
              <a:off x="960" y="2051"/>
              <a:ext cx="307" cy="253"/>
              <a:chOff x="960" y="1187"/>
              <a:chExt cx="307" cy="253"/>
            </a:xfrm>
          </p:grpSpPr>
          <p:sp>
            <p:nvSpPr>
              <p:cNvPr id="47174" name="Freeform 70"/>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75" name="Freeform 71"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76" name="Rectangle 72"/>
            <p:cNvSpPr>
              <a:spLocks noChangeArrowheads="1"/>
            </p:cNvSpPr>
            <p:nvPr/>
          </p:nvSpPr>
          <p:spPr bwMode="auto">
            <a:xfrm>
              <a:off x="912" y="2016"/>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47177" name="Text Box 73"/>
          <p:cNvSpPr txBox="1">
            <a:spLocks noChangeArrowheads="1"/>
          </p:cNvSpPr>
          <p:nvPr/>
        </p:nvSpPr>
        <p:spPr bwMode="auto">
          <a:xfrm>
            <a:off x="39688" y="4975225"/>
            <a:ext cx="89233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Branches may contain other branches and items</a:t>
            </a:r>
          </a:p>
          <a:p>
            <a:pPr eaLnBrk="0" hangingPunct="0"/>
            <a:r>
              <a:rPr lang="en-GB">
                <a:latin typeface="Helvetica" panose="020B0604020202020204" pitchFamily="34" charset="0"/>
                <a:cs typeface="Angsana New" pitchFamily="18" charset="-34"/>
              </a:rPr>
              <a:t>The structure may also be flat instead of hierarchical</a:t>
            </a:r>
          </a:p>
          <a:p>
            <a:pPr eaLnBrk="0" hangingPunct="0"/>
            <a:r>
              <a:rPr lang="en-GB">
                <a:latin typeface="Helvetica" panose="020B0604020202020204" pitchFamily="34" charset="0"/>
                <a:cs typeface="Angsana New" pitchFamily="18" charset="-34"/>
              </a:rPr>
              <a:t>This structure is defined during engineering of the attached devices and sensor/actors.</a:t>
            </a:r>
          </a:p>
          <a:p>
            <a:pPr eaLnBrk="0" hangingPunct="0"/>
            <a:r>
              <a:rPr lang="en-GB">
                <a:latin typeface="Helvetica" panose="020B0604020202020204" pitchFamily="34" charset="0"/>
                <a:cs typeface="Angsana New" pitchFamily="18" charset="-34"/>
              </a:rPr>
              <a:t>(Intelligent servers could configure themselves by reading the attached devices) </a:t>
            </a:r>
          </a:p>
        </p:txBody>
      </p:sp>
      <p:sp>
        <p:nvSpPr>
          <p:cNvPr id="47178" name="AutoShape 74"/>
          <p:cNvSpPr>
            <a:spLocks noChangeArrowheads="1"/>
          </p:cNvSpPr>
          <p:nvPr/>
        </p:nvSpPr>
        <p:spPr bwMode="auto">
          <a:xfrm>
            <a:off x="5602288" y="2689225"/>
            <a:ext cx="3429000" cy="1143000"/>
          </a:xfrm>
          <a:prstGeom prst="roundRect">
            <a:avLst>
              <a:gd name="adj" fmla="val 16667"/>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47179" name="Rectangle 75"/>
          <p:cNvSpPr>
            <a:spLocks noChangeArrowheads="1"/>
          </p:cNvSpPr>
          <p:nvPr/>
        </p:nvSpPr>
        <p:spPr bwMode="auto">
          <a:xfrm>
            <a:off x="5678488" y="2689225"/>
            <a:ext cx="3276600" cy="1128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An item is identified by its </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"fully qualified ItemID",</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 </a:t>
            </a:r>
            <a:r>
              <a:rPr lang="en-GB" sz="1600">
                <a:latin typeface="Helvetica" panose="020B0604020202020204" pitchFamily="34" charset="0"/>
                <a:cs typeface="Angsana New" pitchFamily="18" charset="-34"/>
              </a:rPr>
              <a:t>e.g. </a:t>
            </a:r>
          </a:p>
          <a:p>
            <a:pPr eaLnBrk="0" hangingPunct="0"/>
            <a:r>
              <a:rPr lang="en-GB" sz="1400">
                <a:latin typeface="Helvetica" panose="020B0604020202020204" pitchFamily="34" charset="0"/>
                <a:cs typeface="Angsana New" pitchFamily="18" charset="-34"/>
              </a:rPr>
              <a:t>"Process_Line_1.Controller_2.Level_2"</a:t>
            </a:r>
          </a:p>
        </p:txBody>
      </p:sp>
      <p:sp>
        <p:nvSpPr>
          <p:cNvPr id="47180" name="Freeform 76"/>
          <p:cNvSpPr>
            <a:spLocks/>
          </p:cNvSpPr>
          <p:nvPr/>
        </p:nvSpPr>
        <p:spPr bwMode="auto">
          <a:xfrm>
            <a:off x="5033963" y="3313113"/>
            <a:ext cx="576262" cy="276225"/>
          </a:xfrm>
          <a:custGeom>
            <a:avLst/>
            <a:gdLst>
              <a:gd name="T0" fmla="*/ 363 w 363"/>
              <a:gd name="T1" fmla="*/ 174 h 174"/>
              <a:gd name="T2" fmla="*/ 71 w 363"/>
              <a:gd name="T3" fmla="*/ 24 h 174"/>
              <a:gd name="T4" fmla="*/ 0 w 363"/>
              <a:gd name="T5" fmla="*/ 0 h 174"/>
              <a:gd name="T6" fmla="*/ 358 w 363"/>
              <a:gd name="T7" fmla="*/ 43 h 174"/>
            </a:gdLst>
            <a:ahLst/>
            <a:cxnLst>
              <a:cxn ang="0">
                <a:pos x="T0" y="T1"/>
              </a:cxn>
              <a:cxn ang="0">
                <a:pos x="T2" y="T3"/>
              </a:cxn>
              <a:cxn ang="0">
                <a:pos x="T4" y="T5"/>
              </a:cxn>
              <a:cxn ang="0">
                <a:pos x="T6" y="T7"/>
              </a:cxn>
            </a:cxnLst>
            <a:rect l="0" t="0" r="r" b="b"/>
            <a:pathLst>
              <a:path w="363" h="174">
                <a:moveTo>
                  <a:pt x="363" y="174"/>
                </a:moveTo>
                <a:cubicBezTo>
                  <a:pt x="271" y="110"/>
                  <a:pt x="178" y="60"/>
                  <a:pt x="71" y="24"/>
                </a:cubicBezTo>
                <a:cubicBezTo>
                  <a:pt x="44" y="15"/>
                  <a:pt x="30" y="0"/>
                  <a:pt x="0" y="0"/>
                </a:cubicBezTo>
                <a:lnTo>
                  <a:pt x="358" y="43"/>
                </a:lnTo>
              </a:path>
            </a:pathLst>
          </a:custGeom>
          <a:solidFill>
            <a:srgbClr val="FFFF99"/>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47181" name="Line 77"/>
          <p:cNvSpPr>
            <a:spLocks noChangeShapeType="1"/>
          </p:cNvSpPr>
          <p:nvPr/>
        </p:nvSpPr>
        <p:spPr bwMode="auto">
          <a:xfrm flipV="1">
            <a:off x="6745288" y="3832225"/>
            <a:ext cx="0" cy="4746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82" name="Rectangle 78"/>
          <p:cNvSpPr>
            <a:spLocks noChangeArrowheads="1"/>
          </p:cNvSpPr>
          <p:nvPr/>
        </p:nvSpPr>
        <p:spPr bwMode="auto">
          <a:xfrm>
            <a:off x="957263" y="2733675"/>
            <a:ext cx="150812" cy="1524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47183" name="Group 79"/>
          <p:cNvGrpSpPr>
            <a:grpSpLocks/>
          </p:cNvGrpSpPr>
          <p:nvPr/>
        </p:nvGrpSpPr>
        <p:grpSpPr bwMode="auto">
          <a:xfrm>
            <a:off x="801688" y="1916113"/>
            <a:ext cx="457200" cy="322262"/>
            <a:chOff x="912" y="1536"/>
            <a:chExt cx="384" cy="288"/>
          </a:xfrm>
        </p:grpSpPr>
        <p:grpSp>
          <p:nvGrpSpPr>
            <p:cNvPr id="47184" name="Group 80"/>
            <p:cNvGrpSpPr>
              <a:grpSpLocks/>
            </p:cNvGrpSpPr>
            <p:nvPr/>
          </p:nvGrpSpPr>
          <p:grpSpPr bwMode="auto">
            <a:xfrm>
              <a:off x="960" y="1536"/>
              <a:ext cx="307" cy="253"/>
              <a:chOff x="960" y="1187"/>
              <a:chExt cx="307" cy="253"/>
            </a:xfrm>
          </p:grpSpPr>
          <p:sp>
            <p:nvSpPr>
              <p:cNvPr id="47185" name="Freeform 81"/>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86" name="Freeform 82"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87" name="Rectangle 83"/>
            <p:cNvSpPr>
              <a:spLocks noChangeArrowheads="1"/>
            </p:cNvSpPr>
            <p:nvPr/>
          </p:nvSpPr>
          <p:spPr bwMode="auto">
            <a:xfrm>
              <a:off x="912" y="153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88" name="Freeform 84" descr="Large checker board"/>
            <p:cNvSpPr>
              <a:spLocks/>
            </p:cNvSpPr>
            <p:nvPr/>
          </p:nvSpPr>
          <p:spPr bwMode="auto">
            <a:xfrm>
              <a:off x="912" y="1632"/>
              <a:ext cx="336" cy="144"/>
            </a:xfrm>
            <a:custGeom>
              <a:avLst/>
              <a:gdLst>
                <a:gd name="T0" fmla="*/ 48 w 288"/>
                <a:gd name="T1" fmla="*/ 144 h 144"/>
                <a:gd name="T2" fmla="*/ 0 w 288"/>
                <a:gd name="T3" fmla="*/ 0 h 144"/>
                <a:gd name="T4" fmla="*/ 240 w 288"/>
                <a:gd name="T5" fmla="*/ 0 h 144"/>
                <a:gd name="T6" fmla="*/ 288 w 288"/>
                <a:gd name="T7" fmla="*/ 144 h 144"/>
              </a:gdLst>
              <a:ahLst/>
              <a:cxnLst>
                <a:cxn ang="0">
                  <a:pos x="T0" y="T1"/>
                </a:cxn>
                <a:cxn ang="0">
                  <a:pos x="T2" y="T3"/>
                </a:cxn>
                <a:cxn ang="0">
                  <a:pos x="T4" y="T5"/>
                </a:cxn>
                <a:cxn ang="0">
                  <a:pos x="T6" y="T7"/>
                </a:cxn>
              </a:cxnLst>
              <a:rect l="0" t="0" r="r" b="b"/>
              <a:pathLst>
                <a:path w="288" h="144">
                  <a:moveTo>
                    <a:pt x="48" y="144"/>
                  </a:moveTo>
                  <a:lnTo>
                    <a:pt x="0" y="0"/>
                  </a:lnTo>
                  <a:lnTo>
                    <a:pt x="240" y="0"/>
                  </a:lnTo>
                  <a:lnTo>
                    <a:pt x="288" y="144"/>
                  </a:lnTo>
                </a:path>
              </a:pathLst>
            </a:custGeom>
            <a:pattFill prst="lgCheck">
              <a:fgClr>
                <a:srgbClr val="FFFF00"/>
              </a:fgClr>
              <a:bgClr>
                <a:schemeClr val="bg1"/>
              </a:bgClr>
            </a:pattFill>
            <a:ln w="285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89" name="Line 85"/>
            <p:cNvSpPr>
              <a:spLocks noChangeShapeType="1"/>
            </p:cNvSpPr>
            <p:nvPr/>
          </p:nvSpPr>
          <p:spPr bwMode="auto">
            <a:xfrm>
              <a:off x="1200" y="1632"/>
              <a:ext cx="4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90" name="Line 86"/>
          <p:cNvSpPr>
            <a:spLocks noChangeShapeType="1"/>
          </p:cNvSpPr>
          <p:nvPr/>
        </p:nvSpPr>
        <p:spPr bwMode="auto">
          <a:xfrm flipV="1">
            <a:off x="993775" y="2809875"/>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91" name="Rectangle 87"/>
          <p:cNvSpPr>
            <a:spLocks noChangeArrowheads="1"/>
          </p:cNvSpPr>
          <p:nvPr/>
        </p:nvSpPr>
        <p:spPr bwMode="auto">
          <a:xfrm>
            <a:off x="957263" y="3130550"/>
            <a:ext cx="150812" cy="1524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92" name="Line 88"/>
          <p:cNvSpPr>
            <a:spLocks noChangeShapeType="1"/>
          </p:cNvSpPr>
          <p:nvPr/>
        </p:nvSpPr>
        <p:spPr bwMode="auto">
          <a:xfrm flipV="1">
            <a:off x="993775" y="3206750"/>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93" name="Line 89"/>
          <p:cNvSpPr>
            <a:spLocks noChangeShapeType="1"/>
          </p:cNvSpPr>
          <p:nvPr/>
        </p:nvSpPr>
        <p:spPr bwMode="auto">
          <a:xfrm>
            <a:off x="1031875" y="3159125"/>
            <a:ext cx="0" cy="968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47194" name="Group 90"/>
          <p:cNvGrpSpPr>
            <a:grpSpLocks/>
          </p:cNvGrpSpPr>
          <p:nvPr/>
        </p:nvGrpSpPr>
        <p:grpSpPr bwMode="auto">
          <a:xfrm>
            <a:off x="957263" y="3582988"/>
            <a:ext cx="150812" cy="152400"/>
            <a:chOff x="722" y="2195"/>
            <a:chExt cx="95" cy="96"/>
          </a:xfrm>
        </p:grpSpPr>
        <p:sp>
          <p:nvSpPr>
            <p:cNvPr id="47195" name="Rectangle 91"/>
            <p:cNvSpPr>
              <a:spLocks noChangeArrowheads="1"/>
            </p:cNvSpPr>
            <p:nvPr/>
          </p:nvSpPr>
          <p:spPr bwMode="auto">
            <a:xfrm>
              <a:off x="722" y="2195"/>
              <a:ext cx="95" cy="96"/>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96" name="Line 92"/>
            <p:cNvSpPr>
              <a:spLocks noChangeShapeType="1"/>
            </p:cNvSpPr>
            <p:nvPr/>
          </p:nvSpPr>
          <p:spPr bwMode="auto">
            <a:xfrm flipV="1">
              <a:off x="745" y="2243"/>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197" name="Line 93"/>
            <p:cNvSpPr>
              <a:spLocks noChangeShapeType="1"/>
            </p:cNvSpPr>
            <p:nvPr/>
          </p:nvSpPr>
          <p:spPr bwMode="auto">
            <a:xfrm>
              <a:off x="769" y="2212"/>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7198" name="Rectangle 94"/>
          <p:cNvSpPr>
            <a:spLocks noChangeArrowheads="1"/>
          </p:cNvSpPr>
          <p:nvPr/>
        </p:nvSpPr>
        <p:spPr bwMode="auto">
          <a:xfrm>
            <a:off x="957263" y="3956050"/>
            <a:ext cx="150812" cy="1524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199" name="Line 95"/>
          <p:cNvSpPr>
            <a:spLocks noChangeShapeType="1"/>
          </p:cNvSpPr>
          <p:nvPr/>
        </p:nvSpPr>
        <p:spPr bwMode="auto">
          <a:xfrm flipV="1">
            <a:off x="993775" y="4032250"/>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200" name="Line 96"/>
          <p:cNvSpPr>
            <a:spLocks noChangeShapeType="1"/>
          </p:cNvSpPr>
          <p:nvPr/>
        </p:nvSpPr>
        <p:spPr bwMode="auto">
          <a:xfrm>
            <a:off x="1031875" y="3984625"/>
            <a:ext cx="0" cy="968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201" name="Rectangle 97"/>
          <p:cNvSpPr>
            <a:spLocks noChangeArrowheads="1"/>
          </p:cNvSpPr>
          <p:nvPr/>
        </p:nvSpPr>
        <p:spPr bwMode="auto">
          <a:xfrm>
            <a:off x="957263" y="4330700"/>
            <a:ext cx="150812" cy="1524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7202" name="Line 98"/>
          <p:cNvSpPr>
            <a:spLocks noChangeShapeType="1"/>
          </p:cNvSpPr>
          <p:nvPr/>
        </p:nvSpPr>
        <p:spPr bwMode="auto">
          <a:xfrm flipV="1">
            <a:off x="993775" y="4406900"/>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203" name="Line 99"/>
          <p:cNvSpPr>
            <a:spLocks noChangeShapeType="1"/>
          </p:cNvSpPr>
          <p:nvPr/>
        </p:nvSpPr>
        <p:spPr bwMode="auto">
          <a:xfrm>
            <a:off x="1031875" y="4359275"/>
            <a:ext cx="0" cy="968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47204" name="AutoShape 100"/>
          <p:cNvCxnSpPr>
            <a:cxnSpLocks noChangeShapeType="1"/>
            <a:stCxn id="47114" idx="3"/>
            <a:endCxn id="47188" idx="1"/>
          </p:cNvCxnSpPr>
          <p:nvPr/>
        </p:nvCxnSpPr>
        <p:spPr bwMode="auto">
          <a:xfrm rot="16200000" flipH="1">
            <a:off x="558800" y="1795463"/>
            <a:ext cx="242888" cy="214312"/>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205" name="Text Box 101"/>
          <p:cNvSpPr txBox="1">
            <a:spLocks noChangeArrowheads="1"/>
          </p:cNvSpPr>
          <p:nvPr/>
        </p:nvSpPr>
        <p:spPr bwMode="auto">
          <a:xfrm>
            <a:off x="1338263" y="1873250"/>
            <a:ext cx="1189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Process Line 1</a:t>
            </a:r>
          </a:p>
        </p:txBody>
      </p:sp>
      <p:sp>
        <p:nvSpPr>
          <p:cNvPr id="47206" name="Rectangle 102"/>
          <p:cNvSpPr>
            <a:spLocks noChangeArrowheads="1"/>
          </p:cNvSpPr>
          <p:nvPr/>
        </p:nvSpPr>
        <p:spPr bwMode="auto">
          <a:xfrm>
            <a:off x="5364163" y="4137025"/>
            <a:ext cx="3708400" cy="8382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400">
                <a:latin typeface="Helvetica" panose="020B0604020202020204" pitchFamily="34" charset="0"/>
                <a:cs typeface="Angsana New" pitchFamily="18" charset="-34"/>
              </a:rPr>
              <a:t>the hierarchical position may differ  from </a:t>
            </a:r>
          </a:p>
          <a:p>
            <a:pPr algn="ctr" eaLnBrk="0" hangingPunct="0"/>
            <a:r>
              <a:rPr lang="en-GB" sz="1400">
                <a:latin typeface="Helvetica" panose="020B0604020202020204" pitchFamily="34" charset="0"/>
                <a:cs typeface="Angsana New" pitchFamily="18" charset="-34"/>
              </a:rPr>
              <a:t>the fully qualified ItemID</a:t>
            </a:r>
          </a:p>
          <a:p>
            <a:pPr algn="ctr" eaLnBrk="0" hangingPunct="0"/>
            <a:r>
              <a:rPr lang="en-GB" sz="1400">
                <a:latin typeface="Helvetica" panose="020B0604020202020204" pitchFamily="34" charset="0"/>
                <a:cs typeface="Angsana New" pitchFamily="18" charset="-34"/>
              </a:rPr>
              <a:t>this will be detailed under  „browsing“</a:t>
            </a:r>
          </a:p>
        </p:txBody>
      </p:sp>
      <p:sp>
        <p:nvSpPr>
          <p:cNvPr id="47207" name="Rectangle 103"/>
          <p:cNvSpPr>
            <a:spLocks noChangeArrowheads="1"/>
          </p:cNvSpPr>
          <p:nvPr/>
        </p:nvSpPr>
        <p:spPr bwMode="auto">
          <a:xfrm>
            <a:off x="6211888" y="2003425"/>
            <a:ext cx="101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Tag Name</a:t>
            </a:r>
          </a:p>
        </p:txBody>
      </p:sp>
      <p:sp>
        <p:nvSpPr>
          <p:cNvPr id="47208" name="Line 104"/>
          <p:cNvSpPr>
            <a:spLocks noChangeShapeType="1"/>
          </p:cNvSpPr>
          <p:nvPr/>
        </p:nvSpPr>
        <p:spPr bwMode="auto">
          <a:xfrm flipH="1">
            <a:off x="4916488" y="2232025"/>
            <a:ext cx="12954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8132" name="Rectangle 4"/>
          <p:cNvSpPr>
            <a:spLocks noChangeArrowheads="1"/>
          </p:cNvSpPr>
          <p:nvPr/>
        </p:nvSpPr>
        <p:spPr bwMode="auto">
          <a:xfrm>
            <a:off x="5076825" y="960438"/>
            <a:ext cx="4038600" cy="200183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8133" name="Rectangle 5"/>
          <p:cNvSpPr>
            <a:spLocks noChangeArrowheads="1"/>
          </p:cNvSpPr>
          <p:nvPr/>
        </p:nvSpPr>
        <p:spPr bwMode="auto">
          <a:xfrm>
            <a:off x="415925" y="3413125"/>
            <a:ext cx="4584700" cy="28956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a:latin typeface="Helvetica" panose="020B0604020202020204" pitchFamily="34" charset="0"/>
              <a:cs typeface="Angsana New" pitchFamily="18" charset="-34"/>
            </a:endParaRPr>
          </a:p>
        </p:txBody>
      </p:sp>
      <p:sp>
        <p:nvSpPr>
          <p:cNvPr id="48134" name="Rectangle 6"/>
          <p:cNvSpPr>
            <a:spLocks noChangeArrowheads="1"/>
          </p:cNvSpPr>
          <p:nvPr/>
        </p:nvSpPr>
        <p:spPr bwMode="auto">
          <a:xfrm>
            <a:off x="34925" y="188913"/>
            <a:ext cx="91090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Objects as viewed by the OPC client</a:t>
            </a:r>
          </a:p>
        </p:txBody>
      </p:sp>
      <p:sp>
        <p:nvSpPr>
          <p:cNvPr id="48135" name="Text Box 7"/>
          <p:cNvSpPr txBox="1">
            <a:spLocks noChangeArrowheads="1"/>
          </p:cNvSpPr>
          <p:nvPr/>
        </p:nvSpPr>
        <p:spPr bwMode="auto">
          <a:xfrm>
            <a:off x="0" y="908050"/>
            <a:ext cx="50768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Each client structures its items by groups, independently from the server. </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Initially, the client browses the server structure to check if the items it is interested in exist.</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A client registers its groups and items at the server. The server keeps the structure of all its clients. </a:t>
            </a:r>
          </a:p>
        </p:txBody>
      </p:sp>
      <p:cxnSp>
        <p:nvCxnSpPr>
          <p:cNvPr id="48136" name="AutoShape 8"/>
          <p:cNvCxnSpPr>
            <a:cxnSpLocks noChangeShapeType="1"/>
            <a:stCxn id="48137" idx="3"/>
            <a:endCxn id="48189" idx="1"/>
          </p:cNvCxnSpPr>
          <p:nvPr/>
        </p:nvCxnSpPr>
        <p:spPr bwMode="auto">
          <a:xfrm rot="16200000" flipH="1">
            <a:off x="785019" y="3729831"/>
            <a:ext cx="269875" cy="246063"/>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7" name="AutoShape 9"/>
          <p:cNvSpPr>
            <a:spLocks noChangeArrowheads="1"/>
          </p:cNvSpPr>
          <p:nvPr/>
        </p:nvSpPr>
        <p:spPr bwMode="auto">
          <a:xfrm>
            <a:off x="644525" y="3489325"/>
            <a:ext cx="304800" cy="228600"/>
          </a:xfrm>
          <a:prstGeom prst="can">
            <a:avLst>
              <a:gd name="adj" fmla="val 25000"/>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8138" name="AutoShape 10"/>
          <p:cNvCxnSpPr>
            <a:cxnSpLocks noChangeShapeType="1"/>
            <a:stCxn id="48189" idx="2"/>
            <a:endCxn id="48193" idx="1"/>
          </p:cNvCxnSpPr>
          <p:nvPr/>
        </p:nvCxnSpPr>
        <p:spPr bwMode="auto">
          <a:xfrm rot="16200000" flipH="1">
            <a:off x="1215232" y="4075906"/>
            <a:ext cx="284162" cy="339725"/>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39" name="AutoShape 11"/>
          <p:cNvCxnSpPr>
            <a:cxnSpLocks noChangeShapeType="1"/>
            <a:stCxn id="48137" idx="3"/>
            <a:endCxn id="48182" idx="1"/>
          </p:cNvCxnSpPr>
          <p:nvPr/>
        </p:nvCxnSpPr>
        <p:spPr bwMode="auto">
          <a:xfrm rot="16200000" flipH="1">
            <a:off x="-69057" y="4583907"/>
            <a:ext cx="1960563"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40" name="AutoShape 12"/>
          <p:cNvCxnSpPr>
            <a:cxnSpLocks noChangeShapeType="1"/>
            <a:stCxn id="48189" idx="2"/>
            <a:endCxn id="48178" idx="1"/>
          </p:cNvCxnSpPr>
          <p:nvPr/>
        </p:nvCxnSpPr>
        <p:spPr bwMode="auto">
          <a:xfrm rot="16200000" flipH="1">
            <a:off x="781050" y="4510088"/>
            <a:ext cx="1152525" cy="339725"/>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1" name="Text Box 13"/>
          <p:cNvSpPr txBox="1">
            <a:spLocks noChangeArrowheads="1"/>
          </p:cNvSpPr>
          <p:nvPr/>
        </p:nvSpPr>
        <p:spPr bwMode="auto">
          <a:xfrm>
            <a:off x="3997325" y="4273550"/>
            <a:ext cx="1054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Temperature</a:t>
            </a:r>
          </a:p>
        </p:txBody>
      </p:sp>
      <p:sp>
        <p:nvSpPr>
          <p:cNvPr id="48142" name="Text Box 14"/>
          <p:cNvSpPr txBox="1">
            <a:spLocks noChangeArrowheads="1"/>
          </p:cNvSpPr>
          <p:nvPr/>
        </p:nvSpPr>
        <p:spPr bwMode="auto">
          <a:xfrm>
            <a:off x="3997325" y="4660900"/>
            <a:ext cx="784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Heat_On</a:t>
            </a:r>
          </a:p>
        </p:txBody>
      </p:sp>
      <p:grpSp>
        <p:nvGrpSpPr>
          <p:cNvPr id="48143" name="Group 15"/>
          <p:cNvGrpSpPr>
            <a:grpSpLocks/>
          </p:cNvGrpSpPr>
          <p:nvPr/>
        </p:nvGrpSpPr>
        <p:grpSpPr bwMode="auto">
          <a:xfrm>
            <a:off x="3465513" y="4303713"/>
            <a:ext cx="547687" cy="280987"/>
            <a:chOff x="2764" y="1632"/>
            <a:chExt cx="369" cy="164"/>
          </a:xfrm>
        </p:grpSpPr>
        <p:sp>
          <p:nvSpPr>
            <p:cNvPr id="48144" name="Freeform 16"/>
            <p:cNvSpPr>
              <a:spLocks/>
            </p:cNvSpPr>
            <p:nvPr/>
          </p:nvSpPr>
          <p:spPr bwMode="auto">
            <a:xfrm>
              <a:off x="2797" y="1645"/>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45" name="Freeform 17"/>
            <p:cNvSpPr>
              <a:spLocks/>
            </p:cNvSpPr>
            <p:nvPr/>
          </p:nvSpPr>
          <p:spPr bwMode="auto">
            <a:xfrm>
              <a:off x="2784" y="1632"/>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46" name="Text Box 18"/>
            <p:cNvSpPr txBox="1">
              <a:spLocks noChangeArrowheads="1"/>
            </p:cNvSpPr>
            <p:nvPr/>
          </p:nvSpPr>
          <p:spPr bwMode="auto">
            <a:xfrm>
              <a:off x="2764" y="1635"/>
              <a:ext cx="335"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TAG</a:t>
              </a:r>
            </a:p>
          </p:txBody>
        </p:sp>
      </p:grpSp>
      <p:grpSp>
        <p:nvGrpSpPr>
          <p:cNvPr id="48147" name="Group 19"/>
          <p:cNvGrpSpPr>
            <a:grpSpLocks/>
          </p:cNvGrpSpPr>
          <p:nvPr/>
        </p:nvGrpSpPr>
        <p:grpSpPr bwMode="auto">
          <a:xfrm>
            <a:off x="3465513" y="4681538"/>
            <a:ext cx="547687" cy="280987"/>
            <a:chOff x="2784" y="1920"/>
            <a:chExt cx="369" cy="164"/>
          </a:xfrm>
        </p:grpSpPr>
        <p:sp>
          <p:nvSpPr>
            <p:cNvPr id="48148" name="Freeform 20"/>
            <p:cNvSpPr>
              <a:spLocks/>
            </p:cNvSpPr>
            <p:nvPr/>
          </p:nvSpPr>
          <p:spPr bwMode="auto">
            <a:xfrm>
              <a:off x="2817" y="1933"/>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49" name="Freeform 21"/>
            <p:cNvSpPr>
              <a:spLocks/>
            </p:cNvSpPr>
            <p:nvPr/>
          </p:nvSpPr>
          <p:spPr bwMode="auto">
            <a:xfrm>
              <a:off x="2804" y="1920"/>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50" name="Text Box 22"/>
            <p:cNvSpPr txBox="1">
              <a:spLocks noChangeArrowheads="1"/>
            </p:cNvSpPr>
            <p:nvPr/>
          </p:nvSpPr>
          <p:spPr bwMode="auto">
            <a:xfrm>
              <a:off x="2784" y="1923"/>
              <a:ext cx="335"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TAG</a:t>
              </a:r>
            </a:p>
          </p:txBody>
        </p:sp>
      </p:grpSp>
      <p:cxnSp>
        <p:nvCxnSpPr>
          <p:cNvPr id="48151" name="AutoShape 23"/>
          <p:cNvCxnSpPr>
            <a:cxnSpLocks noChangeShapeType="1"/>
            <a:stCxn id="48137" idx="3"/>
            <a:endCxn id="48185" idx="1"/>
          </p:cNvCxnSpPr>
          <p:nvPr/>
        </p:nvCxnSpPr>
        <p:spPr bwMode="auto">
          <a:xfrm rot="16200000" flipH="1">
            <a:off x="-280988" y="4795838"/>
            <a:ext cx="2384425" cy="2286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2" name="Text Box 24"/>
          <p:cNvSpPr txBox="1">
            <a:spLocks noChangeArrowheads="1"/>
          </p:cNvSpPr>
          <p:nvPr/>
        </p:nvSpPr>
        <p:spPr bwMode="auto">
          <a:xfrm>
            <a:off x="1101725" y="343376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Server root</a:t>
            </a:r>
          </a:p>
        </p:txBody>
      </p:sp>
      <p:sp>
        <p:nvSpPr>
          <p:cNvPr id="48153" name="Rectangle 25"/>
          <p:cNvSpPr>
            <a:spLocks noChangeArrowheads="1"/>
          </p:cNvSpPr>
          <p:nvPr/>
        </p:nvSpPr>
        <p:spPr bwMode="auto">
          <a:xfrm>
            <a:off x="5457825" y="2027238"/>
            <a:ext cx="914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GroupX</a:t>
            </a:r>
          </a:p>
        </p:txBody>
      </p:sp>
      <p:sp>
        <p:nvSpPr>
          <p:cNvPr id="48154" name="Text Box 26"/>
          <p:cNvSpPr txBox="1">
            <a:spLocks noChangeArrowheads="1"/>
          </p:cNvSpPr>
          <p:nvPr/>
        </p:nvSpPr>
        <p:spPr bwMode="auto">
          <a:xfrm>
            <a:off x="3997325" y="5089525"/>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CH" sz="1200">
                <a:latin typeface="Arial Unicode MS" panose="020B0604020202020204" pitchFamily="34" charset="-128"/>
                <a:cs typeface="Angsana New" pitchFamily="18" charset="-34"/>
              </a:rPr>
              <a:t>Level</a:t>
            </a:r>
            <a:endParaRPr lang="en-GB" sz="1200">
              <a:latin typeface="Arial Unicode MS" panose="020B0604020202020204" pitchFamily="34" charset="-128"/>
              <a:cs typeface="Angsana New" pitchFamily="18" charset="-34"/>
            </a:endParaRPr>
          </a:p>
        </p:txBody>
      </p:sp>
      <p:sp>
        <p:nvSpPr>
          <p:cNvPr id="48155" name="Text Box 27"/>
          <p:cNvSpPr txBox="1">
            <a:spLocks noChangeArrowheads="1"/>
          </p:cNvSpPr>
          <p:nvPr/>
        </p:nvSpPr>
        <p:spPr bwMode="auto">
          <a:xfrm>
            <a:off x="3997325" y="5553075"/>
            <a:ext cx="1071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Empty_Valve</a:t>
            </a:r>
          </a:p>
        </p:txBody>
      </p:sp>
      <p:sp>
        <p:nvSpPr>
          <p:cNvPr id="48156" name="Text Box 28"/>
          <p:cNvSpPr txBox="1">
            <a:spLocks noChangeArrowheads="1"/>
          </p:cNvSpPr>
          <p:nvPr/>
        </p:nvSpPr>
        <p:spPr bwMode="auto">
          <a:xfrm>
            <a:off x="3997325" y="5942013"/>
            <a:ext cx="8334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CH" sz="1200">
                <a:latin typeface="Arial Unicode MS" panose="020B0604020202020204" pitchFamily="34" charset="-128"/>
                <a:cs typeface="Angsana New" pitchFamily="18" charset="-34"/>
              </a:rPr>
              <a:t>Fill_Valve</a:t>
            </a:r>
            <a:endParaRPr lang="en-GB" sz="1200">
              <a:latin typeface="Arial Unicode MS" panose="020B0604020202020204" pitchFamily="34" charset="-128"/>
              <a:cs typeface="Angsana New" pitchFamily="18" charset="-34"/>
            </a:endParaRPr>
          </a:p>
        </p:txBody>
      </p:sp>
      <p:grpSp>
        <p:nvGrpSpPr>
          <p:cNvPr id="48157" name="Group 29"/>
          <p:cNvGrpSpPr>
            <a:grpSpLocks/>
          </p:cNvGrpSpPr>
          <p:nvPr/>
        </p:nvGrpSpPr>
        <p:grpSpPr bwMode="auto">
          <a:xfrm>
            <a:off x="3465513" y="5119688"/>
            <a:ext cx="547687" cy="280987"/>
            <a:chOff x="2764" y="1632"/>
            <a:chExt cx="369" cy="164"/>
          </a:xfrm>
        </p:grpSpPr>
        <p:sp>
          <p:nvSpPr>
            <p:cNvPr id="48158" name="Freeform 30"/>
            <p:cNvSpPr>
              <a:spLocks/>
            </p:cNvSpPr>
            <p:nvPr/>
          </p:nvSpPr>
          <p:spPr bwMode="auto">
            <a:xfrm>
              <a:off x="2797" y="1645"/>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59" name="Freeform 31"/>
            <p:cNvSpPr>
              <a:spLocks/>
            </p:cNvSpPr>
            <p:nvPr/>
          </p:nvSpPr>
          <p:spPr bwMode="auto">
            <a:xfrm>
              <a:off x="2784" y="1632"/>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60" name="Text Box 32"/>
            <p:cNvSpPr txBox="1">
              <a:spLocks noChangeArrowheads="1"/>
            </p:cNvSpPr>
            <p:nvPr/>
          </p:nvSpPr>
          <p:spPr bwMode="auto">
            <a:xfrm>
              <a:off x="2764" y="1635"/>
              <a:ext cx="335"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TAG</a:t>
              </a:r>
            </a:p>
          </p:txBody>
        </p:sp>
      </p:grpSp>
      <p:grpSp>
        <p:nvGrpSpPr>
          <p:cNvPr id="48161" name="Group 33"/>
          <p:cNvGrpSpPr>
            <a:grpSpLocks/>
          </p:cNvGrpSpPr>
          <p:nvPr/>
        </p:nvGrpSpPr>
        <p:grpSpPr bwMode="auto">
          <a:xfrm>
            <a:off x="3465513" y="5573713"/>
            <a:ext cx="547687" cy="280987"/>
            <a:chOff x="2784" y="1920"/>
            <a:chExt cx="369" cy="164"/>
          </a:xfrm>
        </p:grpSpPr>
        <p:sp>
          <p:nvSpPr>
            <p:cNvPr id="48162" name="Freeform 34"/>
            <p:cNvSpPr>
              <a:spLocks/>
            </p:cNvSpPr>
            <p:nvPr/>
          </p:nvSpPr>
          <p:spPr bwMode="auto">
            <a:xfrm>
              <a:off x="2817" y="1933"/>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63" name="Freeform 35"/>
            <p:cNvSpPr>
              <a:spLocks/>
            </p:cNvSpPr>
            <p:nvPr/>
          </p:nvSpPr>
          <p:spPr bwMode="auto">
            <a:xfrm>
              <a:off x="2804" y="1920"/>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64" name="Text Box 36"/>
            <p:cNvSpPr txBox="1">
              <a:spLocks noChangeArrowheads="1"/>
            </p:cNvSpPr>
            <p:nvPr/>
          </p:nvSpPr>
          <p:spPr bwMode="auto">
            <a:xfrm>
              <a:off x="2784" y="1923"/>
              <a:ext cx="335"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TAG</a:t>
              </a:r>
            </a:p>
          </p:txBody>
        </p:sp>
      </p:grpSp>
      <p:grpSp>
        <p:nvGrpSpPr>
          <p:cNvPr id="48165" name="Group 37"/>
          <p:cNvGrpSpPr>
            <a:grpSpLocks/>
          </p:cNvGrpSpPr>
          <p:nvPr/>
        </p:nvGrpSpPr>
        <p:grpSpPr bwMode="auto">
          <a:xfrm>
            <a:off x="3465513" y="5951538"/>
            <a:ext cx="547687" cy="280987"/>
            <a:chOff x="2804" y="2208"/>
            <a:chExt cx="369" cy="164"/>
          </a:xfrm>
        </p:grpSpPr>
        <p:sp>
          <p:nvSpPr>
            <p:cNvPr id="48166" name="Freeform 38"/>
            <p:cNvSpPr>
              <a:spLocks/>
            </p:cNvSpPr>
            <p:nvPr/>
          </p:nvSpPr>
          <p:spPr bwMode="auto">
            <a:xfrm>
              <a:off x="2837" y="2221"/>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67" name="Freeform 39"/>
            <p:cNvSpPr>
              <a:spLocks/>
            </p:cNvSpPr>
            <p:nvPr/>
          </p:nvSpPr>
          <p:spPr bwMode="auto">
            <a:xfrm>
              <a:off x="2824" y="2208"/>
              <a:ext cx="336" cy="144"/>
            </a:xfrm>
            <a:custGeom>
              <a:avLst/>
              <a:gdLst>
                <a:gd name="T0" fmla="*/ 0 w 336"/>
                <a:gd name="T1" fmla="*/ 0 h 144"/>
                <a:gd name="T2" fmla="*/ 240 w 336"/>
                <a:gd name="T3" fmla="*/ 0 h 144"/>
                <a:gd name="T4" fmla="*/ 336 w 336"/>
                <a:gd name="T5" fmla="*/ 48 h 144"/>
                <a:gd name="T6" fmla="*/ 336 w 336"/>
                <a:gd name="T7" fmla="*/ 96 h 144"/>
                <a:gd name="T8" fmla="*/ 240 w 336"/>
                <a:gd name="T9" fmla="*/ 144 h 144"/>
                <a:gd name="T10" fmla="*/ 0 w 336"/>
                <a:gd name="T11" fmla="*/ 144 h 144"/>
                <a:gd name="T12" fmla="*/ 0 w 33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6" h="144">
                  <a:moveTo>
                    <a:pt x="0" y="0"/>
                  </a:moveTo>
                  <a:lnTo>
                    <a:pt x="240" y="0"/>
                  </a:lnTo>
                  <a:lnTo>
                    <a:pt x="336" y="48"/>
                  </a:lnTo>
                  <a:lnTo>
                    <a:pt x="336" y="96"/>
                  </a:lnTo>
                  <a:lnTo>
                    <a:pt x="240" y="144"/>
                  </a:lnTo>
                  <a:lnTo>
                    <a:pt x="0" y="144"/>
                  </a:lnTo>
                  <a:lnTo>
                    <a:pt x="0" y="0"/>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68" name="Text Box 40"/>
            <p:cNvSpPr txBox="1">
              <a:spLocks noChangeArrowheads="1"/>
            </p:cNvSpPr>
            <p:nvPr/>
          </p:nvSpPr>
          <p:spPr bwMode="auto">
            <a:xfrm>
              <a:off x="2804" y="2211"/>
              <a:ext cx="335"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Helvetica" panose="020B0604020202020204" pitchFamily="34" charset="0"/>
                  <a:cs typeface="Angsana New" pitchFamily="18" charset="-34"/>
                </a:rPr>
                <a:t>TAG</a:t>
              </a:r>
            </a:p>
          </p:txBody>
        </p:sp>
      </p:grpSp>
      <p:sp>
        <p:nvSpPr>
          <p:cNvPr id="48169" name="Text Box 41"/>
          <p:cNvSpPr txBox="1">
            <a:spLocks noChangeArrowheads="1"/>
          </p:cNvSpPr>
          <p:nvPr/>
        </p:nvSpPr>
        <p:spPr bwMode="auto">
          <a:xfrm>
            <a:off x="1484313" y="3887788"/>
            <a:ext cx="63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Area 1</a:t>
            </a:r>
          </a:p>
        </p:txBody>
      </p:sp>
      <p:sp>
        <p:nvSpPr>
          <p:cNvPr id="48170" name="Text Box 42"/>
          <p:cNvSpPr txBox="1">
            <a:spLocks noChangeArrowheads="1"/>
          </p:cNvSpPr>
          <p:nvPr/>
        </p:nvSpPr>
        <p:spPr bwMode="auto">
          <a:xfrm>
            <a:off x="1466850" y="6010275"/>
            <a:ext cx="715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Area 51</a:t>
            </a:r>
          </a:p>
        </p:txBody>
      </p:sp>
      <p:sp>
        <p:nvSpPr>
          <p:cNvPr id="48171" name="Text Box 43"/>
          <p:cNvSpPr txBox="1">
            <a:spLocks noChangeArrowheads="1"/>
          </p:cNvSpPr>
          <p:nvPr/>
        </p:nvSpPr>
        <p:spPr bwMode="auto">
          <a:xfrm>
            <a:off x="1968500" y="4311650"/>
            <a:ext cx="708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Oven_1</a:t>
            </a:r>
          </a:p>
        </p:txBody>
      </p:sp>
      <p:sp>
        <p:nvSpPr>
          <p:cNvPr id="48172" name="Text Box 44"/>
          <p:cNvSpPr txBox="1">
            <a:spLocks noChangeArrowheads="1"/>
          </p:cNvSpPr>
          <p:nvPr/>
        </p:nvSpPr>
        <p:spPr bwMode="auto">
          <a:xfrm>
            <a:off x="1968500" y="5119688"/>
            <a:ext cx="682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Tank_1</a:t>
            </a:r>
          </a:p>
        </p:txBody>
      </p:sp>
      <p:sp>
        <p:nvSpPr>
          <p:cNvPr id="48173" name="Text Box 45"/>
          <p:cNvSpPr txBox="1">
            <a:spLocks noChangeArrowheads="1"/>
          </p:cNvSpPr>
          <p:nvPr/>
        </p:nvSpPr>
        <p:spPr bwMode="auto">
          <a:xfrm>
            <a:off x="1466850" y="5584825"/>
            <a:ext cx="631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200">
                <a:latin typeface="Arial Unicode MS" panose="020B0604020202020204" pitchFamily="34" charset="-128"/>
                <a:cs typeface="Angsana New" pitchFamily="18" charset="-34"/>
              </a:rPr>
              <a:t>Area 2</a:t>
            </a:r>
          </a:p>
        </p:txBody>
      </p:sp>
      <p:grpSp>
        <p:nvGrpSpPr>
          <p:cNvPr id="48174" name="Group 46"/>
          <p:cNvGrpSpPr>
            <a:grpSpLocks/>
          </p:cNvGrpSpPr>
          <p:nvPr/>
        </p:nvGrpSpPr>
        <p:grpSpPr bwMode="auto">
          <a:xfrm>
            <a:off x="1563688" y="5124450"/>
            <a:ext cx="228600" cy="174625"/>
            <a:chOff x="960" y="1187"/>
            <a:chExt cx="307" cy="253"/>
          </a:xfrm>
        </p:grpSpPr>
        <p:sp>
          <p:nvSpPr>
            <p:cNvPr id="48175" name="Freeform 47"/>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76" name="Freeform 48"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8177" name="Rectangle 49"/>
          <p:cNvSpPr>
            <a:spLocks noChangeArrowheads="1"/>
          </p:cNvSpPr>
          <p:nvPr/>
        </p:nvSpPr>
        <p:spPr bwMode="auto">
          <a:xfrm>
            <a:off x="1527175" y="4716463"/>
            <a:ext cx="287338"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8178" name="Rectangle 50"/>
          <p:cNvSpPr>
            <a:spLocks noChangeArrowheads="1"/>
          </p:cNvSpPr>
          <p:nvPr/>
        </p:nvSpPr>
        <p:spPr bwMode="auto">
          <a:xfrm>
            <a:off x="1527175" y="5138738"/>
            <a:ext cx="287338"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48179" name="Group 51"/>
          <p:cNvGrpSpPr>
            <a:grpSpLocks/>
          </p:cNvGrpSpPr>
          <p:nvPr/>
        </p:nvGrpSpPr>
        <p:grpSpPr bwMode="auto">
          <a:xfrm>
            <a:off x="1062038" y="5586413"/>
            <a:ext cx="228600" cy="174625"/>
            <a:chOff x="960" y="1187"/>
            <a:chExt cx="307" cy="253"/>
          </a:xfrm>
        </p:grpSpPr>
        <p:sp>
          <p:nvSpPr>
            <p:cNvPr id="48180" name="Freeform 52"/>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81" name="Freeform 53"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8182" name="Rectangle 54"/>
          <p:cNvSpPr>
            <a:spLocks noChangeArrowheads="1"/>
          </p:cNvSpPr>
          <p:nvPr/>
        </p:nvSpPr>
        <p:spPr bwMode="auto">
          <a:xfrm>
            <a:off x="1025525" y="5562600"/>
            <a:ext cx="28733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8183" name="Freeform 55"/>
          <p:cNvSpPr>
            <a:spLocks/>
          </p:cNvSpPr>
          <p:nvPr/>
        </p:nvSpPr>
        <p:spPr bwMode="auto">
          <a:xfrm>
            <a:off x="1076325" y="6018213"/>
            <a:ext cx="214313" cy="166687"/>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84" name="Freeform 56" descr="Large checker board"/>
          <p:cNvSpPr>
            <a:spLocks/>
          </p:cNvSpPr>
          <p:nvPr/>
        </p:nvSpPr>
        <p:spPr bwMode="auto">
          <a:xfrm>
            <a:off x="1062038" y="6010275"/>
            <a:ext cx="214312" cy="16510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85" name="Rectangle 57"/>
          <p:cNvSpPr>
            <a:spLocks noChangeArrowheads="1"/>
          </p:cNvSpPr>
          <p:nvPr/>
        </p:nvSpPr>
        <p:spPr bwMode="auto">
          <a:xfrm>
            <a:off x="1025525" y="5984875"/>
            <a:ext cx="287338"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48186" name="Group 58"/>
          <p:cNvGrpSpPr>
            <a:grpSpLocks/>
          </p:cNvGrpSpPr>
          <p:nvPr/>
        </p:nvGrpSpPr>
        <p:grpSpPr bwMode="auto">
          <a:xfrm>
            <a:off x="1079500" y="3894138"/>
            <a:ext cx="228600" cy="176212"/>
            <a:chOff x="960" y="1187"/>
            <a:chExt cx="307" cy="253"/>
          </a:xfrm>
        </p:grpSpPr>
        <p:sp>
          <p:nvSpPr>
            <p:cNvPr id="48187" name="Freeform 59"/>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88" name="Freeform 60"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8189" name="Rectangle 61"/>
          <p:cNvSpPr>
            <a:spLocks noChangeArrowheads="1"/>
          </p:cNvSpPr>
          <p:nvPr/>
        </p:nvSpPr>
        <p:spPr bwMode="auto">
          <a:xfrm>
            <a:off x="1042988" y="3870325"/>
            <a:ext cx="287337"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48190" name="Group 62"/>
          <p:cNvGrpSpPr>
            <a:grpSpLocks/>
          </p:cNvGrpSpPr>
          <p:nvPr/>
        </p:nvGrpSpPr>
        <p:grpSpPr bwMode="auto">
          <a:xfrm>
            <a:off x="1563688" y="4295775"/>
            <a:ext cx="228600" cy="174625"/>
            <a:chOff x="960" y="1187"/>
            <a:chExt cx="307" cy="253"/>
          </a:xfrm>
        </p:grpSpPr>
        <p:sp>
          <p:nvSpPr>
            <p:cNvPr id="48191" name="Freeform 63"/>
            <p:cNvSpPr>
              <a:spLocks/>
            </p:cNvSpPr>
            <p:nvPr/>
          </p:nvSpPr>
          <p:spPr bwMode="auto">
            <a:xfrm>
              <a:off x="979" y="1200"/>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solidFill>
              <a:schemeClr val="tx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192" name="Freeform 64" descr="Large checker board"/>
            <p:cNvSpPr>
              <a:spLocks/>
            </p:cNvSpPr>
            <p:nvPr/>
          </p:nvSpPr>
          <p:spPr bwMode="auto">
            <a:xfrm>
              <a:off x="960" y="1187"/>
              <a:ext cx="288" cy="240"/>
            </a:xfrm>
            <a:custGeom>
              <a:avLst/>
              <a:gdLst>
                <a:gd name="T0" fmla="*/ 0 w 288"/>
                <a:gd name="T1" fmla="*/ 48 h 192"/>
                <a:gd name="T2" fmla="*/ 48 w 288"/>
                <a:gd name="T3" fmla="*/ 0 h 192"/>
                <a:gd name="T4" fmla="*/ 144 w 288"/>
                <a:gd name="T5" fmla="*/ 0 h 192"/>
                <a:gd name="T6" fmla="*/ 192 w 288"/>
                <a:gd name="T7" fmla="*/ 48 h 192"/>
                <a:gd name="T8" fmla="*/ 288 w 288"/>
                <a:gd name="T9" fmla="*/ 48 h 192"/>
                <a:gd name="T10" fmla="*/ 288 w 288"/>
                <a:gd name="T11" fmla="*/ 192 h 192"/>
                <a:gd name="T12" fmla="*/ 0 w 288"/>
                <a:gd name="T13" fmla="*/ 192 h 192"/>
                <a:gd name="T14" fmla="*/ 0 w 288"/>
                <a:gd name="T15" fmla="*/ 48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92">
                  <a:moveTo>
                    <a:pt x="0" y="48"/>
                  </a:moveTo>
                  <a:lnTo>
                    <a:pt x="48" y="0"/>
                  </a:lnTo>
                  <a:lnTo>
                    <a:pt x="144" y="0"/>
                  </a:lnTo>
                  <a:lnTo>
                    <a:pt x="192" y="48"/>
                  </a:lnTo>
                  <a:lnTo>
                    <a:pt x="288" y="48"/>
                  </a:lnTo>
                  <a:lnTo>
                    <a:pt x="288" y="192"/>
                  </a:lnTo>
                  <a:lnTo>
                    <a:pt x="0" y="192"/>
                  </a:lnTo>
                  <a:lnTo>
                    <a:pt x="0" y="48"/>
                  </a:lnTo>
                  <a:close/>
                </a:path>
              </a:pathLst>
            </a:custGeom>
            <a:pattFill prst="lgCheck">
              <a:fgClr>
                <a:srgbClr val="FFFF00"/>
              </a:fgClr>
              <a:bgClr>
                <a:schemeClr val="bg1"/>
              </a:bgClr>
            </a:pattFill>
            <a:ln w="285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48193" name="Rectangle 65"/>
          <p:cNvSpPr>
            <a:spLocks noChangeArrowheads="1"/>
          </p:cNvSpPr>
          <p:nvPr/>
        </p:nvSpPr>
        <p:spPr bwMode="auto">
          <a:xfrm>
            <a:off x="1527175" y="4271963"/>
            <a:ext cx="28733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48194" name="AutoShape 66"/>
          <p:cNvCxnSpPr>
            <a:cxnSpLocks noChangeShapeType="1"/>
            <a:stCxn id="48203" idx="2"/>
            <a:endCxn id="48141" idx="0"/>
          </p:cNvCxnSpPr>
          <p:nvPr/>
        </p:nvCxnSpPr>
        <p:spPr bwMode="auto">
          <a:xfrm flipH="1">
            <a:off x="4524375" y="2865438"/>
            <a:ext cx="895350" cy="1408112"/>
          </a:xfrm>
          <a:prstGeom prst="straightConnector1">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5" name="AutoShape 67"/>
          <p:cNvCxnSpPr>
            <a:cxnSpLocks noChangeShapeType="1"/>
            <a:stCxn id="48205" idx="2"/>
            <a:endCxn id="48155" idx="3"/>
          </p:cNvCxnSpPr>
          <p:nvPr/>
        </p:nvCxnSpPr>
        <p:spPr bwMode="auto">
          <a:xfrm flipH="1">
            <a:off x="5068888" y="2865438"/>
            <a:ext cx="1646237" cy="2825750"/>
          </a:xfrm>
          <a:prstGeom prst="straightConnector1">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6" name="AutoShape 68"/>
          <p:cNvCxnSpPr>
            <a:cxnSpLocks noChangeShapeType="1"/>
            <a:stCxn id="48204" idx="2"/>
            <a:endCxn id="48154" idx="3"/>
          </p:cNvCxnSpPr>
          <p:nvPr/>
        </p:nvCxnSpPr>
        <p:spPr bwMode="auto">
          <a:xfrm flipH="1">
            <a:off x="4543425" y="2865438"/>
            <a:ext cx="1562100" cy="2362200"/>
          </a:xfrm>
          <a:prstGeom prst="straightConnector1">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97" name="Rectangle 69"/>
          <p:cNvSpPr>
            <a:spLocks noChangeArrowheads="1"/>
          </p:cNvSpPr>
          <p:nvPr/>
        </p:nvSpPr>
        <p:spPr bwMode="auto">
          <a:xfrm>
            <a:off x="7210425" y="2027238"/>
            <a:ext cx="990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GroupZ</a:t>
            </a:r>
          </a:p>
        </p:txBody>
      </p:sp>
      <p:cxnSp>
        <p:nvCxnSpPr>
          <p:cNvPr id="48198" name="AutoShape 70"/>
          <p:cNvCxnSpPr>
            <a:cxnSpLocks noChangeShapeType="1"/>
            <a:stCxn id="48206" idx="2"/>
            <a:endCxn id="48141" idx="0"/>
          </p:cNvCxnSpPr>
          <p:nvPr/>
        </p:nvCxnSpPr>
        <p:spPr bwMode="auto">
          <a:xfrm flipH="1">
            <a:off x="4524375" y="2865438"/>
            <a:ext cx="2876550" cy="1408112"/>
          </a:xfrm>
          <a:prstGeom prst="straightConnector1">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9" name="AutoShape 71"/>
          <p:cNvCxnSpPr>
            <a:cxnSpLocks noChangeShapeType="1"/>
            <a:stCxn id="48207" idx="2"/>
            <a:endCxn id="48156" idx="3"/>
          </p:cNvCxnSpPr>
          <p:nvPr/>
        </p:nvCxnSpPr>
        <p:spPr bwMode="auto">
          <a:xfrm flipH="1">
            <a:off x="4830763" y="2865438"/>
            <a:ext cx="3255962" cy="3214687"/>
          </a:xfrm>
          <a:prstGeom prst="straightConnector1">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00" name="Rectangle 72"/>
          <p:cNvSpPr>
            <a:spLocks noChangeArrowheads="1"/>
          </p:cNvSpPr>
          <p:nvPr/>
        </p:nvSpPr>
        <p:spPr bwMode="auto">
          <a:xfrm>
            <a:off x="6143625" y="1493838"/>
            <a:ext cx="1295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Client1</a:t>
            </a:r>
          </a:p>
        </p:txBody>
      </p:sp>
      <p:cxnSp>
        <p:nvCxnSpPr>
          <p:cNvPr id="48201" name="AutoShape 73"/>
          <p:cNvCxnSpPr>
            <a:cxnSpLocks noChangeShapeType="1"/>
            <a:stCxn id="48200" idx="2"/>
            <a:endCxn id="48153" idx="0"/>
          </p:cNvCxnSpPr>
          <p:nvPr/>
        </p:nvCxnSpPr>
        <p:spPr bwMode="auto">
          <a:xfrm rot="5400000">
            <a:off x="6238875" y="1474788"/>
            <a:ext cx="228600" cy="8763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02" name="AutoShape 74"/>
          <p:cNvCxnSpPr>
            <a:cxnSpLocks noChangeShapeType="1"/>
            <a:stCxn id="48200" idx="2"/>
            <a:endCxn id="48197" idx="0"/>
          </p:cNvCxnSpPr>
          <p:nvPr/>
        </p:nvCxnSpPr>
        <p:spPr bwMode="auto">
          <a:xfrm rot="16200000" flipH="1">
            <a:off x="7134225" y="1455738"/>
            <a:ext cx="228600" cy="9144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03" name="Rectangle 75"/>
          <p:cNvSpPr>
            <a:spLocks noChangeArrowheads="1"/>
          </p:cNvSpPr>
          <p:nvPr/>
        </p:nvSpPr>
        <p:spPr bwMode="auto">
          <a:xfrm>
            <a:off x="5153025" y="2560638"/>
            <a:ext cx="533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Item1</a:t>
            </a:r>
          </a:p>
        </p:txBody>
      </p:sp>
      <p:sp>
        <p:nvSpPr>
          <p:cNvPr id="48204" name="Rectangle 76"/>
          <p:cNvSpPr>
            <a:spLocks noChangeArrowheads="1"/>
          </p:cNvSpPr>
          <p:nvPr/>
        </p:nvSpPr>
        <p:spPr bwMode="auto">
          <a:xfrm>
            <a:off x="5838825" y="2560638"/>
            <a:ext cx="533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Item2</a:t>
            </a:r>
          </a:p>
        </p:txBody>
      </p:sp>
      <p:sp>
        <p:nvSpPr>
          <p:cNvPr id="48205" name="Rectangle 77"/>
          <p:cNvSpPr>
            <a:spLocks noChangeArrowheads="1"/>
          </p:cNvSpPr>
          <p:nvPr/>
        </p:nvSpPr>
        <p:spPr bwMode="auto">
          <a:xfrm>
            <a:off x="6448425" y="2560638"/>
            <a:ext cx="533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Item3</a:t>
            </a:r>
          </a:p>
        </p:txBody>
      </p:sp>
      <p:sp>
        <p:nvSpPr>
          <p:cNvPr id="48206" name="Rectangle 78"/>
          <p:cNvSpPr>
            <a:spLocks noChangeArrowheads="1"/>
          </p:cNvSpPr>
          <p:nvPr/>
        </p:nvSpPr>
        <p:spPr bwMode="auto">
          <a:xfrm>
            <a:off x="7134225" y="2560638"/>
            <a:ext cx="533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Item1</a:t>
            </a:r>
          </a:p>
        </p:txBody>
      </p:sp>
      <p:sp>
        <p:nvSpPr>
          <p:cNvPr id="48207" name="Rectangle 79"/>
          <p:cNvSpPr>
            <a:spLocks noChangeArrowheads="1"/>
          </p:cNvSpPr>
          <p:nvPr/>
        </p:nvSpPr>
        <p:spPr bwMode="auto">
          <a:xfrm>
            <a:off x="7820025" y="2560638"/>
            <a:ext cx="531813"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Item2</a:t>
            </a:r>
          </a:p>
        </p:txBody>
      </p:sp>
      <p:cxnSp>
        <p:nvCxnSpPr>
          <p:cNvPr id="48208" name="AutoShape 80"/>
          <p:cNvCxnSpPr>
            <a:cxnSpLocks noChangeShapeType="1"/>
            <a:stCxn id="48153" idx="2"/>
            <a:endCxn id="48203" idx="0"/>
          </p:cNvCxnSpPr>
          <p:nvPr/>
        </p:nvCxnSpPr>
        <p:spPr bwMode="auto">
          <a:xfrm rot="5400000">
            <a:off x="5553075" y="2198688"/>
            <a:ext cx="228600" cy="4953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09" name="AutoShape 81"/>
          <p:cNvCxnSpPr>
            <a:cxnSpLocks noChangeShapeType="1"/>
            <a:stCxn id="48153" idx="2"/>
            <a:endCxn id="48204" idx="0"/>
          </p:cNvCxnSpPr>
          <p:nvPr/>
        </p:nvCxnSpPr>
        <p:spPr bwMode="auto">
          <a:xfrm rot="16200000" flipH="1">
            <a:off x="5895975" y="2351088"/>
            <a:ext cx="228600" cy="1905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0" name="AutoShape 82"/>
          <p:cNvCxnSpPr>
            <a:cxnSpLocks noChangeShapeType="1"/>
            <a:stCxn id="48153" idx="2"/>
            <a:endCxn id="48205" idx="0"/>
          </p:cNvCxnSpPr>
          <p:nvPr/>
        </p:nvCxnSpPr>
        <p:spPr bwMode="auto">
          <a:xfrm rot="16200000" flipH="1">
            <a:off x="6200775" y="2046288"/>
            <a:ext cx="228600" cy="8001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1" name="AutoShape 83"/>
          <p:cNvCxnSpPr>
            <a:cxnSpLocks noChangeShapeType="1"/>
            <a:stCxn id="48206" idx="0"/>
            <a:endCxn id="48197" idx="2"/>
          </p:cNvCxnSpPr>
          <p:nvPr/>
        </p:nvCxnSpPr>
        <p:spPr bwMode="auto">
          <a:xfrm rot="16200000">
            <a:off x="7439025" y="2293938"/>
            <a:ext cx="228600" cy="3048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2" name="AutoShape 84"/>
          <p:cNvCxnSpPr>
            <a:cxnSpLocks noChangeShapeType="1"/>
            <a:stCxn id="48207" idx="0"/>
            <a:endCxn id="48197" idx="2"/>
          </p:cNvCxnSpPr>
          <p:nvPr/>
        </p:nvCxnSpPr>
        <p:spPr bwMode="auto">
          <a:xfrm rot="5400000" flipH="1">
            <a:off x="7781925" y="2255838"/>
            <a:ext cx="228600" cy="3810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13" name="Text Box 85"/>
          <p:cNvSpPr txBox="1">
            <a:spLocks noChangeArrowheads="1"/>
          </p:cNvSpPr>
          <p:nvPr/>
        </p:nvSpPr>
        <p:spPr bwMode="auto">
          <a:xfrm>
            <a:off x="2625725" y="3503613"/>
            <a:ext cx="820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server</a:t>
            </a:r>
          </a:p>
        </p:txBody>
      </p:sp>
      <p:sp>
        <p:nvSpPr>
          <p:cNvPr id="48214" name="Text Box 86"/>
          <p:cNvSpPr txBox="1">
            <a:spLocks noChangeArrowheads="1"/>
          </p:cNvSpPr>
          <p:nvPr/>
        </p:nvSpPr>
        <p:spPr bwMode="auto">
          <a:xfrm>
            <a:off x="6835775" y="908050"/>
            <a:ext cx="75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a:latin typeface="Helvetica" panose="020B0604020202020204" pitchFamily="34" charset="0"/>
                <a:cs typeface="Angsana New" pitchFamily="18" charset="-34"/>
              </a:rPr>
              <a:t>clients</a:t>
            </a:r>
          </a:p>
        </p:txBody>
      </p:sp>
      <p:sp>
        <p:nvSpPr>
          <p:cNvPr id="48215" name="Rectangle 87"/>
          <p:cNvSpPr>
            <a:spLocks noChangeArrowheads="1"/>
          </p:cNvSpPr>
          <p:nvPr/>
        </p:nvSpPr>
        <p:spPr bwMode="auto">
          <a:xfrm>
            <a:off x="7667625" y="1493838"/>
            <a:ext cx="12954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Client2</a:t>
            </a:r>
          </a:p>
        </p:txBody>
      </p:sp>
      <p:cxnSp>
        <p:nvCxnSpPr>
          <p:cNvPr id="48216" name="AutoShape 88"/>
          <p:cNvCxnSpPr>
            <a:cxnSpLocks noChangeShapeType="1"/>
            <a:stCxn id="48214" idx="2"/>
            <a:endCxn id="48215" idx="0"/>
          </p:cNvCxnSpPr>
          <p:nvPr/>
        </p:nvCxnSpPr>
        <p:spPr bwMode="auto">
          <a:xfrm rot="16200000" flipH="1">
            <a:off x="7640638" y="819150"/>
            <a:ext cx="249238" cy="1100137"/>
          </a:xfrm>
          <a:prstGeom prst="bentConnector3">
            <a:avLst>
              <a:gd name="adj1" fmla="val 49681"/>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7" name="AutoShape 89"/>
          <p:cNvCxnSpPr>
            <a:cxnSpLocks noChangeShapeType="1"/>
            <a:stCxn id="48214" idx="2"/>
            <a:endCxn id="48200" idx="0"/>
          </p:cNvCxnSpPr>
          <p:nvPr/>
        </p:nvCxnSpPr>
        <p:spPr bwMode="auto">
          <a:xfrm rot="5400000">
            <a:off x="6878638" y="1157287"/>
            <a:ext cx="249238" cy="423863"/>
          </a:xfrm>
          <a:prstGeom prst="bentConnector3">
            <a:avLst>
              <a:gd name="adj1" fmla="val 49681"/>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18" name="Freeform 90"/>
          <p:cNvSpPr>
            <a:spLocks/>
          </p:cNvSpPr>
          <p:nvPr/>
        </p:nvSpPr>
        <p:spPr bwMode="auto">
          <a:xfrm>
            <a:off x="8505825" y="2027238"/>
            <a:ext cx="457200" cy="304800"/>
          </a:xfrm>
          <a:custGeom>
            <a:avLst/>
            <a:gdLst>
              <a:gd name="T0" fmla="*/ 816 w 816"/>
              <a:gd name="T1" fmla="*/ 0 h 192"/>
              <a:gd name="T2" fmla="*/ 0 w 816"/>
              <a:gd name="T3" fmla="*/ 0 h 192"/>
              <a:gd name="T4" fmla="*/ 0 w 816"/>
              <a:gd name="T5" fmla="*/ 192 h 192"/>
              <a:gd name="T6" fmla="*/ 816 w 816"/>
              <a:gd name="T7" fmla="*/ 192 h 192"/>
            </a:gdLst>
            <a:ahLst/>
            <a:cxnLst>
              <a:cxn ang="0">
                <a:pos x="T0" y="T1"/>
              </a:cxn>
              <a:cxn ang="0">
                <a:pos x="T2" y="T3"/>
              </a:cxn>
              <a:cxn ang="0">
                <a:pos x="T4" y="T5"/>
              </a:cxn>
              <a:cxn ang="0">
                <a:pos x="T6" y="T7"/>
              </a:cxn>
            </a:cxnLst>
            <a:rect l="0" t="0" r="r" b="b"/>
            <a:pathLst>
              <a:path w="816" h="192">
                <a:moveTo>
                  <a:pt x="816" y="0"/>
                </a:moveTo>
                <a:lnTo>
                  <a:pt x="0" y="0"/>
                </a:lnTo>
                <a:lnTo>
                  <a:pt x="0" y="192"/>
                </a:lnTo>
                <a:lnTo>
                  <a:pt x="816" y="192"/>
                </a:lnTo>
              </a:path>
            </a:pathLst>
          </a:custGeom>
          <a:solidFill>
            <a:schemeClr val="bg1"/>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48219" name="AutoShape 91"/>
          <p:cNvCxnSpPr>
            <a:cxnSpLocks noChangeShapeType="1"/>
            <a:stCxn id="48215" idx="2"/>
            <a:endCxn id="48220" idx="1"/>
          </p:cNvCxnSpPr>
          <p:nvPr/>
        </p:nvCxnSpPr>
        <p:spPr bwMode="auto">
          <a:xfrm rot="16200000" flipH="1">
            <a:off x="8410575" y="1703388"/>
            <a:ext cx="228600" cy="41910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20" name="Freeform 92"/>
          <p:cNvSpPr>
            <a:spLocks/>
          </p:cNvSpPr>
          <p:nvPr/>
        </p:nvSpPr>
        <p:spPr bwMode="auto">
          <a:xfrm>
            <a:off x="8505825" y="2027238"/>
            <a:ext cx="457200" cy="304800"/>
          </a:xfrm>
          <a:custGeom>
            <a:avLst/>
            <a:gdLst>
              <a:gd name="T0" fmla="*/ 288 w 288"/>
              <a:gd name="T1" fmla="*/ 0 h 192"/>
              <a:gd name="T2" fmla="*/ 144 w 288"/>
              <a:gd name="T3" fmla="*/ 0 h 192"/>
              <a:gd name="T4" fmla="*/ 0 w 288"/>
              <a:gd name="T5" fmla="*/ 0 h 192"/>
              <a:gd name="T6" fmla="*/ 0 w 288"/>
              <a:gd name="T7" fmla="*/ 96 h 192"/>
              <a:gd name="T8" fmla="*/ 0 w 288"/>
              <a:gd name="T9" fmla="*/ 192 h 192"/>
              <a:gd name="T10" fmla="*/ 144 w 288"/>
              <a:gd name="T11" fmla="*/ 192 h 192"/>
              <a:gd name="T12" fmla="*/ 288 w 288"/>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288" h="192">
                <a:moveTo>
                  <a:pt x="288" y="0"/>
                </a:moveTo>
                <a:lnTo>
                  <a:pt x="144" y="0"/>
                </a:lnTo>
                <a:lnTo>
                  <a:pt x="0" y="0"/>
                </a:lnTo>
                <a:lnTo>
                  <a:pt x="0" y="96"/>
                </a:lnTo>
                <a:lnTo>
                  <a:pt x="0" y="192"/>
                </a:lnTo>
                <a:lnTo>
                  <a:pt x="144" y="192"/>
                </a:lnTo>
                <a:lnTo>
                  <a:pt x="288" y="192"/>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48221" name="AutoShape 93"/>
          <p:cNvCxnSpPr>
            <a:cxnSpLocks noChangeShapeType="1"/>
            <a:stCxn id="48171" idx="3"/>
            <a:endCxn id="48146" idx="1"/>
          </p:cNvCxnSpPr>
          <p:nvPr/>
        </p:nvCxnSpPr>
        <p:spPr bwMode="auto">
          <a:xfrm flipV="1">
            <a:off x="2676525" y="4446588"/>
            <a:ext cx="788988" cy="3175"/>
          </a:xfrm>
          <a:prstGeom prst="bentConnector3">
            <a:avLst>
              <a:gd name="adj1" fmla="val 49898"/>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2" name="AutoShape 94"/>
          <p:cNvCxnSpPr>
            <a:cxnSpLocks noChangeShapeType="1"/>
            <a:stCxn id="48171" idx="3"/>
            <a:endCxn id="48150" idx="1"/>
          </p:cNvCxnSpPr>
          <p:nvPr/>
        </p:nvCxnSpPr>
        <p:spPr bwMode="auto">
          <a:xfrm>
            <a:off x="2676525" y="4449763"/>
            <a:ext cx="788988" cy="374650"/>
          </a:xfrm>
          <a:prstGeom prst="bentConnector3">
            <a:avLst>
              <a:gd name="adj1" fmla="val 49898"/>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3" name="AutoShape 95"/>
          <p:cNvCxnSpPr>
            <a:cxnSpLocks noChangeShapeType="1"/>
            <a:stCxn id="48172" idx="3"/>
            <a:endCxn id="48160" idx="1"/>
          </p:cNvCxnSpPr>
          <p:nvPr/>
        </p:nvCxnSpPr>
        <p:spPr bwMode="auto">
          <a:xfrm>
            <a:off x="2651125" y="5257800"/>
            <a:ext cx="814388" cy="4763"/>
          </a:xfrm>
          <a:prstGeom prst="bentConnector3">
            <a:avLst>
              <a:gd name="adj1" fmla="val 49903"/>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4" name="AutoShape 96"/>
          <p:cNvCxnSpPr>
            <a:cxnSpLocks noChangeShapeType="1"/>
            <a:stCxn id="48172" idx="3"/>
            <a:endCxn id="48164" idx="1"/>
          </p:cNvCxnSpPr>
          <p:nvPr/>
        </p:nvCxnSpPr>
        <p:spPr bwMode="auto">
          <a:xfrm>
            <a:off x="2651125" y="5257800"/>
            <a:ext cx="814388" cy="458788"/>
          </a:xfrm>
          <a:prstGeom prst="bentConnector3">
            <a:avLst>
              <a:gd name="adj1" fmla="val 49903"/>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5" name="AutoShape 97"/>
          <p:cNvCxnSpPr>
            <a:cxnSpLocks noChangeShapeType="1"/>
            <a:stCxn id="48172" idx="3"/>
            <a:endCxn id="48168" idx="1"/>
          </p:cNvCxnSpPr>
          <p:nvPr/>
        </p:nvCxnSpPr>
        <p:spPr bwMode="auto">
          <a:xfrm>
            <a:off x="2651125" y="5257800"/>
            <a:ext cx="814388" cy="836613"/>
          </a:xfrm>
          <a:prstGeom prst="bentConnector3">
            <a:avLst>
              <a:gd name="adj1" fmla="val 49903"/>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49156" name="Rectangle 4"/>
          <p:cNvSpPr>
            <a:spLocks noChangeArrowheads="1"/>
          </p:cNvSpPr>
          <p:nvPr/>
        </p:nvSpPr>
        <p:spPr bwMode="auto">
          <a:xfrm>
            <a:off x="111125" y="152400"/>
            <a:ext cx="90328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Item properties</a:t>
            </a:r>
          </a:p>
        </p:txBody>
      </p:sp>
      <p:sp>
        <p:nvSpPr>
          <p:cNvPr id="49157" name="Text Box 5"/>
          <p:cNvSpPr txBox="1">
            <a:spLocks noChangeArrowheads="1"/>
          </p:cNvSpPr>
          <p:nvPr/>
        </p:nvSpPr>
        <p:spPr bwMode="auto">
          <a:xfrm>
            <a:off x="34925" y="882650"/>
            <a:ext cx="910907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The process data are represented by three dynamic properties of an item:</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value:		numerical or text</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time-stamp:	the time at which this data was transmitted from the PLC to the server</a:t>
            </a:r>
          </a:p>
          <a:p>
            <a:pPr eaLnBrk="0" hangingPunct="0"/>
            <a:r>
              <a:rPr lang="en-GB">
                <a:latin typeface="Helvetica" panose="020B0604020202020204" pitchFamily="34" charset="0"/>
                <a:cs typeface="Angsana New" pitchFamily="18" charset="-34"/>
              </a:rPr>
              <a:t>		</a:t>
            </a:r>
            <a:r>
              <a:rPr lang="en-GB" b="1">
                <a:latin typeface="Helvetica" panose="020B0604020202020204" pitchFamily="34" charset="0"/>
                <a:cs typeface="Angsana New" pitchFamily="18" charset="-34"/>
              </a:rPr>
              <a:t>this time is UTC (Greenwich Winter time), not local time.</a:t>
            </a:r>
            <a:r>
              <a:rPr lang="en-GB">
                <a:latin typeface="Helvetica" panose="020B0604020202020204" pitchFamily="34" charset="0"/>
                <a:cs typeface="Angsana New" pitchFamily="18" charset="-34"/>
              </a:rPr>
              <a:t> </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quality:		validity of the reading (not readable, dubious data, o.k.)</a:t>
            </a:r>
          </a:p>
          <a:p>
            <a:pPr eaLnBrk="0" hangingPunct="0"/>
            <a:endParaRPr lang="en-GB">
              <a:latin typeface="Helvetica" panose="020B0604020202020204" pitchFamily="34" charset="0"/>
              <a:cs typeface="Angsana New" pitchFamily="18" charset="-34"/>
            </a:endParaRP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(when writing, only the value is used)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0180" name="Rectangle 4"/>
          <p:cNvSpPr>
            <a:spLocks noChangeArrowheads="1"/>
          </p:cNvSpPr>
          <p:nvPr/>
        </p:nvSpPr>
        <p:spPr bwMode="auto">
          <a:xfrm>
            <a:off x="34925" y="152400"/>
            <a:ext cx="91090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Item types</a:t>
            </a:r>
          </a:p>
        </p:txBody>
      </p:sp>
      <p:sp>
        <p:nvSpPr>
          <p:cNvPr id="50181" name="Text Box 5"/>
          <p:cNvSpPr txBox="1">
            <a:spLocks noChangeArrowheads="1"/>
          </p:cNvSpPr>
          <p:nvPr/>
        </p:nvSpPr>
        <p:spPr bwMode="auto">
          <a:xfrm>
            <a:off x="247650" y="1503363"/>
            <a:ext cx="2541588" cy="42243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Boolean,</a:t>
            </a:r>
          </a:p>
          <a:p>
            <a:pPr eaLnBrk="0" hangingPunct="0"/>
            <a:r>
              <a:rPr lang="en-GB">
                <a:latin typeface="Helvetica" panose="020B0604020202020204" pitchFamily="34" charset="0"/>
                <a:cs typeface="Angsana New" pitchFamily="18" charset="-34"/>
              </a:rPr>
              <a:t>Character,</a:t>
            </a:r>
          </a:p>
          <a:p>
            <a:pPr eaLnBrk="0" hangingPunct="0"/>
            <a:r>
              <a:rPr lang="en-GB">
                <a:latin typeface="Helvetica" panose="020B0604020202020204" pitchFamily="34" charset="0"/>
                <a:cs typeface="Angsana New" pitchFamily="18" charset="-34"/>
              </a:rPr>
              <a:t>Byte,	(1 byte)</a:t>
            </a:r>
          </a:p>
          <a:p>
            <a:pPr eaLnBrk="0" hangingPunct="0"/>
            <a:r>
              <a:rPr lang="en-GB">
                <a:latin typeface="Helvetica" panose="020B0604020202020204" pitchFamily="34" charset="0"/>
                <a:cs typeface="Angsana New" pitchFamily="18" charset="-34"/>
              </a:rPr>
              <a:t>Word,	(2 bytes)</a:t>
            </a:r>
          </a:p>
          <a:p>
            <a:pPr eaLnBrk="0" hangingPunct="0"/>
            <a:r>
              <a:rPr lang="en-GB">
                <a:latin typeface="Helvetica" panose="020B0604020202020204" pitchFamily="34" charset="0"/>
                <a:cs typeface="Angsana New" pitchFamily="18" charset="-34"/>
              </a:rPr>
              <a:t>Double Word, (4 bytes)</a:t>
            </a:r>
          </a:p>
          <a:p>
            <a:pPr eaLnBrk="0" hangingPunct="0"/>
            <a:r>
              <a:rPr lang="en-GB">
                <a:latin typeface="Helvetica" panose="020B0604020202020204" pitchFamily="34" charset="0"/>
                <a:cs typeface="Angsana New" pitchFamily="18" charset="-34"/>
              </a:rPr>
              <a:t>Short Integer (2 bytes)</a:t>
            </a:r>
          </a:p>
          <a:p>
            <a:pPr eaLnBrk="0" hangingPunct="0"/>
            <a:r>
              <a:rPr lang="en-GB">
                <a:latin typeface="Helvetica" panose="020B0604020202020204" pitchFamily="34" charset="0"/>
                <a:cs typeface="Angsana New" pitchFamily="18" charset="-34"/>
              </a:rPr>
              <a:t>Integer (4 bytes)</a:t>
            </a:r>
          </a:p>
          <a:p>
            <a:pPr eaLnBrk="0" hangingPunct="0"/>
            <a:r>
              <a:rPr lang="en-GB">
                <a:latin typeface="Helvetica" panose="020B0604020202020204" pitchFamily="34" charset="0"/>
                <a:cs typeface="Angsana New" pitchFamily="18" charset="-34"/>
              </a:rPr>
              <a:t>Long Integer: </a:t>
            </a:r>
          </a:p>
          <a:p>
            <a:pPr eaLnBrk="0" hangingPunct="0"/>
            <a:r>
              <a:rPr lang="en-GB">
                <a:latin typeface="Helvetica" panose="020B0604020202020204" pitchFamily="34" charset="0"/>
                <a:cs typeface="Angsana New" pitchFamily="18" charset="-34"/>
              </a:rPr>
              <a:t>Long Unsigned Integer</a:t>
            </a:r>
          </a:p>
          <a:p>
            <a:pPr eaLnBrk="0" hangingPunct="0"/>
            <a:r>
              <a:rPr lang="en-GB">
                <a:latin typeface="Helvetica" panose="020B0604020202020204" pitchFamily="34" charset="0"/>
                <a:cs typeface="Angsana New" pitchFamily="18" charset="-34"/>
              </a:rPr>
              <a:t>Single Float (4 bytes)</a:t>
            </a:r>
          </a:p>
          <a:p>
            <a:pPr eaLnBrk="0" hangingPunct="0"/>
            <a:r>
              <a:rPr lang="en-GB">
                <a:latin typeface="Helvetica" panose="020B0604020202020204" pitchFamily="34" charset="0"/>
                <a:cs typeface="Angsana New" pitchFamily="18" charset="-34"/>
              </a:rPr>
              <a:t>Double Float (8 bytes)</a:t>
            </a:r>
          </a:p>
          <a:p>
            <a:pPr eaLnBrk="0" hangingPunct="0"/>
            <a:r>
              <a:rPr lang="en-GB">
                <a:latin typeface="Helvetica" panose="020B0604020202020204" pitchFamily="34" charset="0"/>
                <a:cs typeface="Angsana New" pitchFamily="18" charset="-34"/>
              </a:rPr>
              <a:t>Currency,</a:t>
            </a:r>
          </a:p>
          <a:p>
            <a:pPr eaLnBrk="0" hangingPunct="0"/>
            <a:r>
              <a:rPr lang="en-GB">
                <a:latin typeface="Helvetica" panose="020B0604020202020204" pitchFamily="34" charset="0"/>
                <a:cs typeface="Angsana New" pitchFamily="18" charset="-34"/>
              </a:rPr>
              <a:t>Date,</a:t>
            </a:r>
          </a:p>
          <a:p>
            <a:pPr eaLnBrk="0" hangingPunct="0"/>
            <a:r>
              <a:rPr lang="en-GB">
                <a:latin typeface="Helvetica" panose="020B0604020202020204" pitchFamily="34" charset="0"/>
                <a:cs typeface="Angsana New" pitchFamily="18" charset="-34"/>
              </a:rPr>
              <a:t>String,</a:t>
            </a:r>
          </a:p>
          <a:p>
            <a:pPr eaLnBrk="0" hangingPunct="0"/>
            <a:r>
              <a:rPr lang="en-GB">
                <a:latin typeface="Helvetica" panose="020B0604020202020204" pitchFamily="34" charset="0"/>
                <a:cs typeface="Angsana New" pitchFamily="18" charset="-34"/>
              </a:rPr>
              <a:t>Array of "the above"</a:t>
            </a:r>
          </a:p>
        </p:txBody>
      </p:sp>
      <p:sp>
        <p:nvSpPr>
          <p:cNvPr id="50182" name="Rectangle 6"/>
          <p:cNvSpPr>
            <a:spLocks noChangeArrowheads="1"/>
          </p:cNvSpPr>
          <p:nvPr/>
        </p:nvSpPr>
        <p:spPr bwMode="auto">
          <a:xfrm>
            <a:off x="247650" y="990600"/>
            <a:ext cx="2987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Each item value has a type:</a:t>
            </a:r>
          </a:p>
        </p:txBody>
      </p:sp>
      <p:sp>
        <p:nvSpPr>
          <p:cNvPr id="50183" name="Text Box 7"/>
          <p:cNvSpPr txBox="1">
            <a:spLocks noChangeArrowheads="1"/>
          </p:cNvSpPr>
          <p:nvPr/>
        </p:nvSpPr>
        <p:spPr bwMode="auto">
          <a:xfrm>
            <a:off x="3302000" y="1409700"/>
            <a:ext cx="57340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atin typeface="Helvetica" panose="020B0604020202020204" pitchFamily="34" charset="0"/>
                <a:cs typeface="Angsana New" pitchFamily="18" charset="-34"/>
              </a:rPr>
              <a:t>When accessing an item, the client may request</a:t>
            </a:r>
          </a:p>
          <a:p>
            <a:pPr eaLnBrk="0" hangingPunct="0"/>
            <a:r>
              <a:rPr lang="en-GB">
                <a:latin typeface="Helvetica" panose="020B0604020202020204" pitchFamily="34" charset="0"/>
                <a:cs typeface="Angsana New" pitchFamily="18" charset="-34"/>
              </a:rPr>
              <a:t>that it is returned with a specific type, which could</a:t>
            </a:r>
          </a:p>
          <a:p>
            <a:pPr eaLnBrk="0" hangingPunct="0"/>
            <a:r>
              <a:rPr lang="en-GB">
                <a:latin typeface="Helvetica" panose="020B0604020202020204" pitchFamily="34" charset="0"/>
                <a:cs typeface="Angsana New" pitchFamily="18" charset="-34"/>
              </a:rPr>
              <a:t>be different from the server's type.</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(The server's type is returned by browsing)</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Type conversion is left to the server, there are no rules</a:t>
            </a:r>
          </a:p>
          <a:p>
            <a:pPr eaLnBrk="0" hangingPunct="0"/>
            <a:r>
              <a:rPr lang="en-GB">
                <a:latin typeface="Helvetica" panose="020B0604020202020204" pitchFamily="34" charset="0"/>
                <a:cs typeface="Angsana New" pitchFamily="18" charset="-34"/>
              </a:rPr>
              <a:t>whether and how a server does the conversion. </a:t>
            </a:r>
          </a:p>
          <a:p>
            <a:pPr eaLnBrk="0" hangingPunct="0"/>
            <a:r>
              <a:rPr lang="en-GB">
                <a:latin typeface="Helvetica" panose="020B0604020202020204" pitchFamily="34" charset="0"/>
                <a:cs typeface="Angsana New" pitchFamily="18" charset="-34"/>
              </a:rPr>
              <a:t>(use with caution)</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Care must be taken that the data types in the </a:t>
            </a:r>
          </a:p>
          <a:p>
            <a:pPr eaLnBrk="0" hangingPunct="0"/>
            <a:r>
              <a:rPr lang="en-GB">
                <a:latin typeface="Helvetica" panose="020B0604020202020204" pitchFamily="34" charset="0"/>
                <a:cs typeface="Angsana New" pitchFamily="18" charset="-34"/>
              </a:rPr>
              <a:t>programming language or in the database match those</a:t>
            </a:r>
          </a:p>
          <a:p>
            <a:pPr eaLnBrk="0" hangingPunct="0"/>
            <a:r>
              <a:rPr lang="en-GB">
                <a:latin typeface="Helvetica" panose="020B0604020202020204" pitchFamily="34" charset="0"/>
                <a:cs typeface="Angsana New" pitchFamily="18" charset="-34"/>
              </a:rPr>
              <a:t>of the OPC Server.</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Items also may have engineering units, but this option</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is not often used.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1204" name="Rectangle 4"/>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Program - initialising a connection</a:t>
            </a:r>
          </a:p>
        </p:txBody>
      </p:sp>
      <p:sp>
        <p:nvSpPr>
          <p:cNvPr id="51205" name="Rectangle 5"/>
          <p:cNvSpPr>
            <a:spLocks noChangeArrowheads="1"/>
          </p:cNvSpPr>
          <p:nvPr/>
        </p:nvSpPr>
        <p:spPr bwMode="auto">
          <a:xfrm>
            <a:off x="57150" y="11144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find out existing OPC servers</a:t>
            </a:r>
          </a:p>
        </p:txBody>
      </p:sp>
      <p:cxnSp>
        <p:nvCxnSpPr>
          <p:cNvPr id="51206" name="AutoShape 6"/>
          <p:cNvCxnSpPr>
            <a:cxnSpLocks noChangeShapeType="1"/>
            <a:stCxn id="51205" idx="2"/>
            <a:endCxn id="51211" idx="0"/>
          </p:cNvCxnSpPr>
          <p:nvPr/>
        </p:nvCxnSpPr>
        <p:spPr bwMode="auto">
          <a:xfrm>
            <a:off x="1847850" y="14954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7" name="Rectangle 7"/>
          <p:cNvSpPr>
            <a:spLocks noChangeArrowheads="1"/>
          </p:cNvSpPr>
          <p:nvPr/>
        </p:nvSpPr>
        <p:spPr bwMode="auto">
          <a:xfrm>
            <a:off x="57150" y="21812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connect to that OPC server</a:t>
            </a:r>
          </a:p>
        </p:txBody>
      </p:sp>
      <p:cxnSp>
        <p:nvCxnSpPr>
          <p:cNvPr id="51208" name="AutoShape 8"/>
          <p:cNvCxnSpPr>
            <a:cxnSpLocks noChangeShapeType="1"/>
            <a:stCxn id="51211" idx="2"/>
            <a:endCxn id="51207" idx="0"/>
          </p:cNvCxnSpPr>
          <p:nvPr/>
        </p:nvCxnSpPr>
        <p:spPr bwMode="auto">
          <a:xfrm>
            <a:off x="1847850" y="20288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9" name="Rectangle 9"/>
          <p:cNvSpPr>
            <a:spLocks noChangeArrowheads="1"/>
          </p:cNvSpPr>
          <p:nvPr/>
        </p:nvSpPr>
        <p:spPr bwMode="auto">
          <a:xfrm>
            <a:off x="57150" y="2714625"/>
            <a:ext cx="3581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create an OPCBrowser object</a:t>
            </a:r>
          </a:p>
          <a:p>
            <a:pPr algn="ctr" eaLnBrk="0" hangingPunct="0"/>
            <a:r>
              <a:rPr lang="en-GB">
                <a:latin typeface="Helvetica" panose="020B0604020202020204" pitchFamily="34" charset="0"/>
                <a:cs typeface="Angsana New" pitchFamily="18" charset="-34"/>
              </a:rPr>
              <a:t>create an OPCGroups object</a:t>
            </a:r>
          </a:p>
        </p:txBody>
      </p:sp>
      <p:cxnSp>
        <p:nvCxnSpPr>
          <p:cNvPr id="51210" name="AutoShape 10"/>
          <p:cNvCxnSpPr>
            <a:cxnSpLocks noChangeShapeType="1"/>
            <a:stCxn id="51207" idx="2"/>
            <a:endCxn id="51209" idx="0"/>
          </p:cNvCxnSpPr>
          <p:nvPr/>
        </p:nvCxnSpPr>
        <p:spPr bwMode="auto">
          <a:xfrm>
            <a:off x="1847850" y="25622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1" name="Rectangle 11"/>
          <p:cNvSpPr>
            <a:spLocks noChangeArrowheads="1"/>
          </p:cNvSpPr>
          <p:nvPr/>
        </p:nvSpPr>
        <p:spPr bwMode="auto">
          <a:xfrm>
            <a:off x="57150" y="16478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create an OPCServer object</a:t>
            </a:r>
          </a:p>
        </p:txBody>
      </p:sp>
      <p:sp>
        <p:nvSpPr>
          <p:cNvPr id="51212" name="Rectangle 12"/>
          <p:cNvSpPr>
            <a:spLocks noChangeArrowheads="1"/>
          </p:cNvSpPr>
          <p:nvPr/>
        </p:nvSpPr>
        <p:spPr bwMode="auto">
          <a:xfrm>
            <a:off x="57150" y="36290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create an OPCGroup object</a:t>
            </a:r>
          </a:p>
        </p:txBody>
      </p:sp>
      <p:cxnSp>
        <p:nvCxnSpPr>
          <p:cNvPr id="51213" name="AutoShape 13"/>
          <p:cNvCxnSpPr>
            <a:cxnSpLocks noChangeShapeType="1"/>
            <a:stCxn id="51209" idx="2"/>
            <a:endCxn id="51212" idx="0"/>
          </p:cNvCxnSpPr>
          <p:nvPr/>
        </p:nvCxnSpPr>
        <p:spPr bwMode="auto">
          <a:xfrm>
            <a:off x="1847850" y="3248025"/>
            <a:ext cx="0" cy="3810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4" name="Rectangle 14"/>
          <p:cNvSpPr>
            <a:spLocks noChangeArrowheads="1"/>
          </p:cNvSpPr>
          <p:nvPr/>
        </p:nvSpPr>
        <p:spPr bwMode="auto">
          <a:xfrm>
            <a:off x="57150" y="4162425"/>
            <a:ext cx="3581400" cy="1066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215" name="Text Box 15"/>
          <p:cNvSpPr txBox="1">
            <a:spLocks noChangeArrowheads="1"/>
          </p:cNvSpPr>
          <p:nvPr/>
        </p:nvSpPr>
        <p:spPr bwMode="auto">
          <a:xfrm>
            <a:off x="228600" y="4162425"/>
            <a:ext cx="32385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a:latin typeface="Helvetica" panose="020B0604020202020204" pitchFamily="34" charset="0"/>
                <a:cs typeface="Angsana New" pitchFamily="18" charset="-34"/>
              </a:rPr>
              <a:t>build array of items</a:t>
            </a:r>
            <a:br>
              <a:rPr lang="en-GB">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checking with the browser that these items exist in this server</a:t>
            </a:r>
            <a:endParaRPr lang="en-GB" sz="1600" b="1">
              <a:latin typeface="Helvetica" panose="020B0604020202020204" pitchFamily="34" charset="0"/>
              <a:cs typeface="Angsana New" pitchFamily="18" charset="-34"/>
            </a:endParaRPr>
          </a:p>
        </p:txBody>
      </p:sp>
      <p:cxnSp>
        <p:nvCxnSpPr>
          <p:cNvPr id="51216" name="AutoShape 16"/>
          <p:cNvCxnSpPr>
            <a:cxnSpLocks noChangeShapeType="1"/>
            <a:stCxn id="51212" idx="2"/>
            <a:endCxn id="51215" idx="0"/>
          </p:cNvCxnSpPr>
          <p:nvPr/>
        </p:nvCxnSpPr>
        <p:spPr bwMode="auto">
          <a:xfrm>
            <a:off x="1847850" y="40100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7" name="Rectangle 17"/>
          <p:cNvSpPr>
            <a:spLocks noChangeArrowheads="1"/>
          </p:cNvSpPr>
          <p:nvPr/>
        </p:nvSpPr>
        <p:spPr bwMode="auto">
          <a:xfrm>
            <a:off x="57150" y="53816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add item array to the group</a:t>
            </a:r>
          </a:p>
        </p:txBody>
      </p:sp>
      <p:cxnSp>
        <p:nvCxnSpPr>
          <p:cNvPr id="51218" name="AutoShape 18"/>
          <p:cNvCxnSpPr>
            <a:cxnSpLocks noChangeShapeType="1"/>
            <a:stCxn id="51217" idx="2"/>
            <a:endCxn id="51221" idx="0"/>
          </p:cNvCxnSpPr>
          <p:nvPr/>
        </p:nvCxnSpPr>
        <p:spPr bwMode="auto">
          <a:xfrm>
            <a:off x="1847850" y="57626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9" name="AutoShape 19"/>
          <p:cNvCxnSpPr>
            <a:cxnSpLocks noChangeShapeType="1"/>
            <a:stCxn id="51221" idx="2"/>
            <a:endCxn id="51231" idx="2"/>
          </p:cNvCxnSpPr>
          <p:nvPr/>
        </p:nvCxnSpPr>
        <p:spPr bwMode="auto">
          <a:xfrm rot="5400000" flipH="1" flipV="1">
            <a:off x="2457450" y="4619625"/>
            <a:ext cx="1066800" cy="2286000"/>
          </a:xfrm>
          <a:prstGeom prst="bentConnector3">
            <a:avLst>
              <a:gd name="adj1" fmla="val -21431"/>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0" name="AutoShape 20"/>
          <p:cNvCxnSpPr>
            <a:cxnSpLocks noChangeShapeType="1"/>
            <a:stCxn id="51214" idx="2"/>
            <a:endCxn id="51217" idx="0"/>
          </p:cNvCxnSpPr>
          <p:nvPr/>
        </p:nvCxnSpPr>
        <p:spPr bwMode="auto">
          <a:xfrm>
            <a:off x="1847850" y="5229225"/>
            <a:ext cx="0" cy="152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1" name="Rectangle 21"/>
          <p:cNvSpPr>
            <a:spLocks noChangeArrowheads="1"/>
          </p:cNvSpPr>
          <p:nvPr/>
        </p:nvSpPr>
        <p:spPr bwMode="auto">
          <a:xfrm>
            <a:off x="57150" y="5915025"/>
            <a:ext cx="3581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a:latin typeface="Helvetica" panose="020B0604020202020204" pitchFamily="34" charset="0"/>
                <a:cs typeface="Angsana New" pitchFamily="18" charset="-34"/>
              </a:rPr>
              <a:t>activate and subscribe group</a:t>
            </a:r>
            <a:endParaRPr lang="en-GB">
              <a:latin typeface="Helvetica" panose="020B0604020202020204" pitchFamily="34" charset="0"/>
              <a:cs typeface="Angsana New" pitchFamily="18" charset="-34"/>
            </a:endParaRPr>
          </a:p>
        </p:txBody>
      </p:sp>
      <p:cxnSp>
        <p:nvCxnSpPr>
          <p:cNvPr id="51222" name="AutoShape 22"/>
          <p:cNvCxnSpPr>
            <a:cxnSpLocks noChangeShapeType="1"/>
            <a:stCxn id="51221" idx="2"/>
          </p:cNvCxnSpPr>
          <p:nvPr/>
        </p:nvCxnSpPr>
        <p:spPr bwMode="auto">
          <a:xfrm>
            <a:off x="1847850" y="6296025"/>
            <a:ext cx="0" cy="2286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3" name="Rectangle 23"/>
          <p:cNvSpPr>
            <a:spLocks noChangeArrowheads="1"/>
          </p:cNvSpPr>
          <p:nvPr/>
        </p:nvSpPr>
        <p:spPr bwMode="auto">
          <a:xfrm>
            <a:off x="4552950" y="11144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myDummyServer.GetOPCServers</a:t>
            </a:r>
          </a:p>
        </p:txBody>
      </p:sp>
      <p:sp>
        <p:nvSpPr>
          <p:cNvPr id="51224" name="Rectangle 24"/>
          <p:cNvSpPr>
            <a:spLocks noChangeArrowheads="1"/>
          </p:cNvSpPr>
          <p:nvPr/>
        </p:nvSpPr>
        <p:spPr bwMode="auto">
          <a:xfrm>
            <a:off x="4552950" y="21812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myServer.Connect</a:t>
            </a:r>
          </a:p>
        </p:txBody>
      </p:sp>
      <p:sp>
        <p:nvSpPr>
          <p:cNvPr id="51225" name="Rectangle 25"/>
          <p:cNvSpPr>
            <a:spLocks noChangeArrowheads="1"/>
          </p:cNvSpPr>
          <p:nvPr/>
        </p:nvSpPr>
        <p:spPr bwMode="auto">
          <a:xfrm>
            <a:off x="4552950" y="2714625"/>
            <a:ext cx="4191000" cy="5334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Set myBrowser = myServer.Browser</a:t>
            </a:r>
          </a:p>
          <a:p>
            <a:pPr eaLnBrk="0" hangingPunct="0"/>
            <a:r>
              <a:rPr lang="en-IN" sz="1600" noProof="1">
                <a:latin typeface="Courier" pitchFamily="49" charset="0"/>
                <a:cs typeface="Angsana New" pitchFamily="18" charset="-34"/>
              </a:rPr>
              <a:t>Set myGroups = myServer.Groups</a:t>
            </a:r>
          </a:p>
        </p:txBody>
      </p:sp>
      <p:sp>
        <p:nvSpPr>
          <p:cNvPr id="51226" name="Rectangle 26"/>
          <p:cNvSpPr>
            <a:spLocks noChangeArrowheads="1"/>
          </p:cNvSpPr>
          <p:nvPr/>
        </p:nvSpPr>
        <p:spPr bwMode="auto">
          <a:xfrm>
            <a:off x="4552950" y="16478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myServer = new OPCServer</a:t>
            </a:r>
          </a:p>
        </p:txBody>
      </p:sp>
      <p:sp>
        <p:nvSpPr>
          <p:cNvPr id="51227" name="Rectangle 27"/>
          <p:cNvSpPr>
            <a:spLocks noChangeArrowheads="1"/>
          </p:cNvSpPr>
          <p:nvPr/>
        </p:nvSpPr>
        <p:spPr bwMode="auto">
          <a:xfrm>
            <a:off x="4552950" y="36290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Set myGroup1 = myGroups.Add</a:t>
            </a:r>
            <a:br>
              <a:rPr lang="en-IN" sz="1600" noProof="1">
                <a:latin typeface="Courier" pitchFamily="49" charset="0"/>
                <a:cs typeface="Angsana New" pitchFamily="18" charset="-34"/>
              </a:rPr>
            </a:br>
            <a:r>
              <a:rPr lang="en-IN" sz="1600" noProof="1">
                <a:latin typeface="Courier" pitchFamily="49" charset="0"/>
                <a:cs typeface="Angsana New" pitchFamily="18" charset="-34"/>
              </a:rPr>
              <a:t>Set MyItems = MyGroup1.OPCItems</a:t>
            </a:r>
          </a:p>
        </p:txBody>
      </p:sp>
      <p:sp>
        <p:nvSpPr>
          <p:cNvPr id="51228" name="Text Box 28"/>
          <p:cNvSpPr txBox="1">
            <a:spLocks noChangeArrowheads="1"/>
          </p:cNvSpPr>
          <p:nvPr/>
        </p:nvSpPr>
        <p:spPr bwMode="auto">
          <a:xfrm>
            <a:off x="4552950" y="4086225"/>
            <a:ext cx="4495800" cy="12954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IN" sz="1600" noProof="1">
                <a:latin typeface="Courier" pitchFamily="49" charset="0"/>
                <a:cs typeface="Angsana New" pitchFamily="18" charset="-34"/>
              </a:rPr>
              <a:t>FQItems1[1] = "Device1.Temp1"</a:t>
            </a:r>
          </a:p>
          <a:p>
            <a:pPr eaLnBrk="0" hangingPunct="0"/>
            <a:r>
              <a:rPr lang="en-IN" sz="1600" noProof="1">
                <a:latin typeface="Courier" pitchFamily="49" charset="0"/>
                <a:cs typeface="Angsana New" pitchFamily="18" charset="-34"/>
              </a:rPr>
              <a:t>ClientHandle1[1] = 101</a:t>
            </a:r>
          </a:p>
          <a:p>
            <a:pPr eaLnBrk="0" hangingPunct="0"/>
            <a:r>
              <a:rPr lang="en-IN" sz="1600" noProof="1">
                <a:latin typeface="Courier" pitchFamily="49" charset="0"/>
                <a:cs typeface="Angsana New" pitchFamily="18" charset="-34"/>
              </a:rPr>
              <a:t>ReDim ServerHandle1(nrItems)</a:t>
            </a:r>
          </a:p>
          <a:p>
            <a:pPr eaLnBrk="0" hangingPunct="0"/>
            <a:r>
              <a:rPr lang="en-IN" sz="1600" noProof="1">
                <a:latin typeface="Courier" pitchFamily="49" charset="0"/>
                <a:cs typeface="Angsana New" pitchFamily="18" charset="-34"/>
              </a:rPr>
              <a:t>ReDim ServerErrors1(nrItems)</a:t>
            </a:r>
          </a:p>
          <a:p>
            <a:pPr eaLnBrk="0" hangingPunct="0"/>
            <a:r>
              <a:rPr lang="en-IN" sz="1600" noProof="1">
                <a:latin typeface="Courier" pitchFamily="49" charset="0"/>
                <a:cs typeface="Angsana New" pitchFamily="18" charset="-34"/>
              </a:rPr>
              <a:t>ReDim Value1(nrItems)</a:t>
            </a:r>
            <a:endParaRPr lang="en-IN" sz="1600" b="1" noProof="1">
              <a:latin typeface="Courier" pitchFamily="49" charset="0"/>
              <a:cs typeface="Angsana New" pitchFamily="18" charset="-34"/>
            </a:endParaRPr>
          </a:p>
        </p:txBody>
      </p:sp>
      <p:sp>
        <p:nvSpPr>
          <p:cNvPr id="51229" name="Rectangle 29"/>
          <p:cNvSpPr>
            <a:spLocks noChangeArrowheads="1"/>
          </p:cNvSpPr>
          <p:nvPr/>
        </p:nvSpPr>
        <p:spPr bwMode="auto">
          <a:xfrm>
            <a:off x="4552950" y="53816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myGroup1.AddItems</a:t>
            </a:r>
          </a:p>
        </p:txBody>
      </p:sp>
      <p:sp>
        <p:nvSpPr>
          <p:cNvPr id="51230" name="Rectangle 30"/>
          <p:cNvSpPr>
            <a:spLocks noChangeArrowheads="1"/>
          </p:cNvSpPr>
          <p:nvPr/>
        </p:nvSpPr>
        <p:spPr bwMode="auto">
          <a:xfrm>
            <a:off x="4552950" y="5915025"/>
            <a:ext cx="4191000" cy="38100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IN" sz="1600" noProof="1">
                <a:latin typeface="Courier" pitchFamily="49" charset="0"/>
                <a:cs typeface="Angsana New" pitchFamily="18" charset="-34"/>
              </a:rPr>
              <a:t>myGroup1.IsActive</a:t>
            </a:r>
          </a:p>
          <a:p>
            <a:pPr eaLnBrk="0" hangingPunct="0"/>
            <a:r>
              <a:rPr lang="en-IN" sz="1600" noProof="1">
                <a:latin typeface="Courier" pitchFamily="49" charset="0"/>
                <a:cs typeface="Angsana New" pitchFamily="18" charset="-34"/>
              </a:rPr>
              <a:t>myGroup1.IsSubscribed</a:t>
            </a:r>
          </a:p>
        </p:txBody>
      </p:sp>
      <p:sp>
        <p:nvSpPr>
          <p:cNvPr id="51231" name="Rectangle 31"/>
          <p:cNvSpPr>
            <a:spLocks noChangeArrowheads="1"/>
          </p:cNvSpPr>
          <p:nvPr/>
        </p:nvSpPr>
        <p:spPr bwMode="auto">
          <a:xfrm>
            <a:off x="3790950" y="4619625"/>
            <a:ext cx="6858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next</a:t>
            </a:r>
          </a:p>
          <a:p>
            <a:pPr algn="ctr" eaLnBrk="0" hangingPunct="0"/>
            <a:r>
              <a:rPr lang="en-GB">
                <a:latin typeface="Helvetica" panose="020B0604020202020204" pitchFamily="34" charset="0"/>
                <a:cs typeface="Angsana New" pitchFamily="18" charset="-34"/>
              </a:rPr>
              <a:t>group</a:t>
            </a:r>
          </a:p>
        </p:txBody>
      </p:sp>
      <p:cxnSp>
        <p:nvCxnSpPr>
          <p:cNvPr id="51232" name="AutoShape 32"/>
          <p:cNvCxnSpPr>
            <a:cxnSpLocks noChangeShapeType="1"/>
            <a:stCxn id="51231" idx="0"/>
            <a:endCxn id="51212" idx="0"/>
          </p:cNvCxnSpPr>
          <p:nvPr/>
        </p:nvCxnSpPr>
        <p:spPr bwMode="auto">
          <a:xfrm rot="5400000" flipH="1">
            <a:off x="2495550" y="2981325"/>
            <a:ext cx="990600" cy="2286000"/>
          </a:xfrm>
          <a:prstGeom prst="bentConnector3">
            <a:avLst>
              <a:gd name="adj1" fmla="val 123079"/>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2532" name="Rectangle 4"/>
          <p:cNvSpPr>
            <a:spLocks noChangeArrowheads="1"/>
          </p:cNvSpPr>
          <p:nvPr/>
        </p:nvSpPr>
        <p:spPr bwMode="auto">
          <a:xfrm>
            <a:off x="915988" y="188913"/>
            <a:ext cx="7543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Overview</a:t>
            </a:r>
          </a:p>
        </p:txBody>
      </p:sp>
      <p:sp>
        <p:nvSpPr>
          <p:cNvPr id="22533" name="Text Box 5"/>
          <p:cNvSpPr txBox="1">
            <a:spLocks noChangeArrowheads="1"/>
          </p:cNvSpPr>
          <p:nvPr/>
        </p:nvSpPr>
        <p:spPr bwMode="auto">
          <a:xfrm>
            <a:off x="1835150" y="1773238"/>
            <a:ext cx="489426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GB" sz="2000" b="1" u="sng">
                <a:solidFill>
                  <a:srgbClr val="FF3300"/>
                </a:solidFill>
                <a:latin typeface="Helvetica" panose="020B0604020202020204" pitchFamily="34" charset="0"/>
                <a:cs typeface="Angsana New" pitchFamily="18" charset="-34"/>
              </a:rPr>
              <a:t> OPC Common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Data Access</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Alarms and Events Specification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Historical Data Specification</a:t>
            </a:r>
          </a:p>
          <a:p>
            <a:pPr eaLnBrk="0" hangingPunct="0">
              <a:buFontTx/>
              <a:buChar char="•"/>
            </a:pPr>
            <a:endParaRPr lang="en-GB" sz="2000" b="1">
              <a:solidFill>
                <a:srgbClr val="FF3300"/>
              </a:solidFill>
              <a:latin typeface="Helvetica" panose="020B0604020202020204" pitchFamily="34" charset="0"/>
              <a:cs typeface="Angsana New" pitchFamily="18" charset="-34"/>
            </a:endParaRPr>
          </a:p>
          <a:p>
            <a:pPr eaLnBrk="0" hangingPunct="0">
              <a:buFontTx/>
              <a:buChar char="•"/>
            </a:pPr>
            <a:r>
              <a:rPr lang="en-GB" sz="2000" b="1">
                <a:solidFill>
                  <a:srgbClr val="FF3300"/>
                </a:solidFill>
                <a:latin typeface="Helvetica" panose="020B0604020202020204" pitchFamily="34" charset="0"/>
                <a:cs typeface="Angsana New" pitchFamily="18" charset="-34"/>
              </a:rPr>
              <a:t> Applications</a:t>
            </a:r>
          </a:p>
          <a:p>
            <a:pPr eaLnBrk="0" hangingPunct="0"/>
            <a:r>
              <a:rPr lang="en-GB" sz="1600" b="1">
                <a:solidFill>
                  <a:schemeClr val="folHlink"/>
                </a:solidFill>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2228" name="Rectangle 4"/>
          <p:cNvSpPr>
            <a:spLocks noChangeArrowheads="1"/>
          </p:cNvSpPr>
          <p:nvPr/>
        </p:nvSpPr>
        <p:spPr bwMode="auto">
          <a:xfrm>
            <a:off x="-36513" y="188913"/>
            <a:ext cx="91805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a:t>
            </a:r>
            <a:r>
              <a:rPr lang="en-GB" sz="2800">
                <a:solidFill>
                  <a:srgbClr val="0000FF"/>
                </a:solidFill>
              </a:rPr>
              <a:t>Libraries</a:t>
            </a:r>
          </a:p>
        </p:txBody>
      </p:sp>
      <p:sp>
        <p:nvSpPr>
          <p:cNvPr id="52229" name="Text Box 5"/>
          <p:cNvSpPr txBox="1">
            <a:spLocks noChangeArrowheads="1"/>
          </p:cNvSpPr>
          <p:nvPr/>
        </p:nvSpPr>
        <p:spPr bwMode="auto">
          <a:xfrm>
            <a:off x="39688" y="1062038"/>
            <a:ext cx="9104312"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The OPC DA specification is not formal, conformance can hardly be checked against this document.  </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To ensure that the standard is observed, the OPC foundation distributes on its website</a:t>
            </a:r>
          </a:p>
          <a:p>
            <a:pPr eaLnBrk="0" hangingPunct="0"/>
            <a:r>
              <a:rPr lang="en-GB">
                <a:latin typeface="Helvetica" panose="020B0604020202020204" pitchFamily="34" charset="0"/>
                <a:cs typeface="Angsana New" pitchFamily="18" charset="-34"/>
              </a:rPr>
              <a:t>the DLLs (opcdaauto.dll, opccomn_ps,…) that contain the type libraries to access the </a:t>
            </a:r>
          </a:p>
          <a:p>
            <a:pPr eaLnBrk="0" hangingPunct="0"/>
            <a:r>
              <a:rPr lang="en-GB">
                <a:latin typeface="Helvetica" panose="020B0604020202020204" pitchFamily="34" charset="0"/>
                <a:cs typeface="Angsana New" pitchFamily="18" charset="-34"/>
              </a:rPr>
              <a:t>OPC server. </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The vendors are not compelled to implement all features. For instance, the description of the variables is seldom used. Calling unimplemented functions causes exceptions that must be caught in Visual Basic with "On Error …" statements. </a:t>
            </a:r>
          </a:p>
          <a:p>
            <a:pPr eaLnBrk="0" hangingPunct="0"/>
            <a:endParaRPr lang="en-GB">
              <a:latin typeface="Helvetica" panose="020B0604020202020204" pitchFamily="34" charset="0"/>
              <a:cs typeface="Angsana New" pitchFamily="18" charset="-34"/>
            </a:endParaRPr>
          </a:p>
          <a:p>
            <a:pPr eaLnBrk="0" hangingPunct="0"/>
            <a:r>
              <a:rPr lang="en-GB">
                <a:latin typeface="Helvetica" panose="020B0604020202020204" pitchFamily="34" charset="0"/>
                <a:cs typeface="Angsana New" pitchFamily="18" charset="-34"/>
              </a:rPr>
              <a:t>There exist three versions of DA, 1.0, 2.0 and 3.0, that behave differently, however, older servers do not have a property indicating which version they support.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3252" name="Rectangle 4"/>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DA: Custom Interface</a:t>
            </a:r>
          </a:p>
        </p:txBody>
      </p:sp>
      <p:sp>
        <p:nvSpPr>
          <p:cNvPr id="53253" name="Rectangle 5"/>
          <p:cNvSpPr>
            <a:spLocks noChangeArrowheads="1"/>
          </p:cNvSpPr>
          <p:nvPr/>
        </p:nvSpPr>
        <p:spPr bwMode="auto">
          <a:xfrm>
            <a:off x="7812088" y="3778250"/>
            <a:ext cx="990600" cy="2387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OPC</a:t>
            </a:r>
          </a:p>
          <a:p>
            <a:pPr algn="ctr" eaLnBrk="0" hangingPunct="0"/>
            <a:r>
              <a:rPr lang="en-GB">
                <a:latin typeface="Helvetica" panose="020B0604020202020204" pitchFamily="34" charset="0"/>
                <a:cs typeface="Angsana New" pitchFamily="18" charset="-34"/>
              </a:rPr>
              <a:t>group</a:t>
            </a:r>
          </a:p>
        </p:txBody>
      </p:sp>
      <p:sp>
        <p:nvSpPr>
          <p:cNvPr id="53254" name="Oval 6"/>
          <p:cNvSpPr>
            <a:spLocks noChangeArrowheads="1"/>
          </p:cNvSpPr>
          <p:nvPr/>
        </p:nvSpPr>
        <p:spPr bwMode="auto">
          <a:xfrm>
            <a:off x="7354888" y="38544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55" name="Rectangle 7"/>
          <p:cNvSpPr>
            <a:spLocks noChangeArrowheads="1"/>
          </p:cNvSpPr>
          <p:nvPr/>
        </p:nvSpPr>
        <p:spPr bwMode="auto">
          <a:xfrm>
            <a:off x="7812088" y="385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56" name="AutoShape 8"/>
          <p:cNvCxnSpPr>
            <a:cxnSpLocks noChangeShapeType="1"/>
            <a:stCxn id="53254" idx="6"/>
            <a:endCxn id="53255" idx="1"/>
          </p:cNvCxnSpPr>
          <p:nvPr/>
        </p:nvCxnSpPr>
        <p:spPr bwMode="auto">
          <a:xfrm>
            <a:off x="7507288" y="39306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7" name="Text Box 9"/>
          <p:cNvSpPr txBox="1">
            <a:spLocks noChangeArrowheads="1"/>
          </p:cNvSpPr>
          <p:nvPr/>
        </p:nvSpPr>
        <p:spPr bwMode="auto">
          <a:xfrm>
            <a:off x="4976813" y="3778250"/>
            <a:ext cx="1263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IOPCItemMgt</a:t>
            </a:r>
          </a:p>
        </p:txBody>
      </p:sp>
      <p:sp>
        <p:nvSpPr>
          <p:cNvPr id="53258" name="Oval 10"/>
          <p:cNvSpPr>
            <a:spLocks noChangeArrowheads="1"/>
          </p:cNvSpPr>
          <p:nvPr/>
        </p:nvSpPr>
        <p:spPr bwMode="auto">
          <a:xfrm>
            <a:off x="7354888" y="41148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59" name="Rectangle 11"/>
          <p:cNvSpPr>
            <a:spLocks noChangeArrowheads="1"/>
          </p:cNvSpPr>
          <p:nvPr/>
        </p:nvSpPr>
        <p:spPr bwMode="auto">
          <a:xfrm>
            <a:off x="7812088" y="4114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60" name="AutoShape 12"/>
          <p:cNvCxnSpPr>
            <a:cxnSpLocks noChangeShapeType="1"/>
            <a:stCxn id="53258" idx="6"/>
            <a:endCxn id="53259" idx="1"/>
          </p:cNvCxnSpPr>
          <p:nvPr/>
        </p:nvCxnSpPr>
        <p:spPr bwMode="auto">
          <a:xfrm>
            <a:off x="7507288" y="41910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61" name="Text Box 13"/>
          <p:cNvSpPr txBox="1">
            <a:spLocks noChangeArrowheads="1"/>
          </p:cNvSpPr>
          <p:nvPr/>
        </p:nvSpPr>
        <p:spPr bwMode="auto">
          <a:xfrm>
            <a:off x="4976813" y="4038600"/>
            <a:ext cx="1820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IOPCGroupStateMgt</a:t>
            </a:r>
          </a:p>
        </p:txBody>
      </p:sp>
      <p:sp>
        <p:nvSpPr>
          <p:cNvPr id="53262" name="Oval 14"/>
          <p:cNvSpPr>
            <a:spLocks noChangeArrowheads="1"/>
          </p:cNvSpPr>
          <p:nvPr/>
        </p:nvSpPr>
        <p:spPr bwMode="auto">
          <a:xfrm>
            <a:off x="7354888" y="43751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63" name="Rectangle 15"/>
          <p:cNvSpPr>
            <a:spLocks noChangeArrowheads="1"/>
          </p:cNvSpPr>
          <p:nvPr/>
        </p:nvSpPr>
        <p:spPr bwMode="auto">
          <a:xfrm>
            <a:off x="7812088" y="43751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64" name="AutoShape 16"/>
          <p:cNvCxnSpPr>
            <a:cxnSpLocks noChangeShapeType="1"/>
            <a:stCxn id="53262" idx="6"/>
            <a:endCxn id="53263" idx="1"/>
          </p:cNvCxnSpPr>
          <p:nvPr/>
        </p:nvCxnSpPr>
        <p:spPr bwMode="auto">
          <a:xfrm>
            <a:off x="7507288" y="44513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65" name="Text Box 17"/>
          <p:cNvSpPr txBox="1">
            <a:spLocks noChangeArrowheads="1"/>
          </p:cNvSpPr>
          <p:nvPr/>
        </p:nvSpPr>
        <p:spPr bwMode="auto">
          <a:xfrm>
            <a:off x="4976813" y="4298950"/>
            <a:ext cx="240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[IOPCPublicGroupSteatMgt]</a:t>
            </a:r>
          </a:p>
        </p:txBody>
      </p:sp>
      <p:sp>
        <p:nvSpPr>
          <p:cNvPr id="53266" name="Oval 18"/>
          <p:cNvSpPr>
            <a:spLocks noChangeArrowheads="1"/>
          </p:cNvSpPr>
          <p:nvPr/>
        </p:nvSpPr>
        <p:spPr bwMode="auto">
          <a:xfrm>
            <a:off x="7354888" y="46355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67" name="Rectangle 19"/>
          <p:cNvSpPr>
            <a:spLocks noChangeArrowheads="1"/>
          </p:cNvSpPr>
          <p:nvPr/>
        </p:nvSpPr>
        <p:spPr bwMode="auto">
          <a:xfrm>
            <a:off x="7812088" y="4635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68" name="AutoShape 20"/>
          <p:cNvCxnSpPr>
            <a:cxnSpLocks noChangeShapeType="1"/>
            <a:stCxn id="53266" idx="6"/>
            <a:endCxn id="53267" idx="1"/>
          </p:cNvCxnSpPr>
          <p:nvPr/>
        </p:nvCxnSpPr>
        <p:spPr bwMode="auto">
          <a:xfrm>
            <a:off x="7507288" y="47117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69" name="Text Box 21"/>
          <p:cNvSpPr txBox="1">
            <a:spLocks noChangeArrowheads="1"/>
          </p:cNvSpPr>
          <p:nvPr/>
        </p:nvSpPr>
        <p:spPr bwMode="auto">
          <a:xfrm>
            <a:off x="4976813" y="4559300"/>
            <a:ext cx="119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IOPCSyncIO</a:t>
            </a:r>
          </a:p>
        </p:txBody>
      </p:sp>
      <p:sp>
        <p:nvSpPr>
          <p:cNvPr id="53270" name="Oval 22"/>
          <p:cNvSpPr>
            <a:spLocks noChangeArrowheads="1"/>
          </p:cNvSpPr>
          <p:nvPr/>
        </p:nvSpPr>
        <p:spPr bwMode="auto">
          <a:xfrm>
            <a:off x="7354888" y="48958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71" name="Rectangle 23"/>
          <p:cNvSpPr>
            <a:spLocks noChangeArrowheads="1"/>
          </p:cNvSpPr>
          <p:nvPr/>
        </p:nvSpPr>
        <p:spPr bwMode="auto">
          <a:xfrm>
            <a:off x="7812088" y="48958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72" name="AutoShape 24"/>
          <p:cNvCxnSpPr>
            <a:cxnSpLocks noChangeShapeType="1"/>
            <a:stCxn id="53270" idx="6"/>
            <a:endCxn id="53271" idx="1"/>
          </p:cNvCxnSpPr>
          <p:nvPr/>
        </p:nvCxnSpPr>
        <p:spPr bwMode="auto">
          <a:xfrm>
            <a:off x="7507288" y="49720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73" name="Text Box 25"/>
          <p:cNvSpPr txBox="1">
            <a:spLocks noChangeArrowheads="1"/>
          </p:cNvSpPr>
          <p:nvPr/>
        </p:nvSpPr>
        <p:spPr bwMode="auto">
          <a:xfrm>
            <a:off x="4976813" y="4819650"/>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IOPCAsyncIO2</a:t>
            </a:r>
          </a:p>
        </p:txBody>
      </p:sp>
      <p:sp>
        <p:nvSpPr>
          <p:cNvPr id="53274" name="Oval 26"/>
          <p:cNvSpPr>
            <a:spLocks noChangeArrowheads="1"/>
          </p:cNvSpPr>
          <p:nvPr/>
        </p:nvSpPr>
        <p:spPr bwMode="auto">
          <a:xfrm>
            <a:off x="7354888" y="51562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75" name="Rectangle 27"/>
          <p:cNvSpPr>
            <a:spLocks noChangeArrowheads="1"/>
          </p:cNvSpPr>
          <p:nvPr/>
        </p:nvSpPr>
        <p:spPr bwMode="auto">
          <a:xfrm>
            <a:off x="7812088" y="5156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76" name="AutoShape 28"/>
          <p:cNvCxnSpPr>
            <a:cxnSpLocks noChangeShapeType="1"/>
            <a:stCxn id="53274" idx="6"/>
            <a:endCxn id="53275" idx="1"/>
          </p:cNvCxnSpPr>
          <p:nvPr/>
        </p:nvCxnSpPr>
        <p:spPr bwMode="auto">
          <a:xfrm>
            <a:off x="7507288" y="52324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77" name="Text Box 29"/>
          <p:cNvSpPr txBox="1">
            <a:spLocks noChangeArrowheads="1"/>
          </p:cNvSpPr>
          <p:nvPr/>
        </p:nvSpPr>
        <p:spPr bwMode="auto">
          <a:xfrm>
            <a:off x="4976813" y="5080000"/>
            <a:ext cx="2303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IConnectionPointContainer</a:t>
            </a:r>
          </a:p>
        </p:txBody>
      </p:sp>
      <p:sp>
        <p:nvSpPr>
          <p:cNvPr id="53278" name="Oval 30"/>
          <p:cNvSpPr>
            <a:spLocks noChangeArrowheads="1"/>
          </p:cNvSpPr>
          <p:nvPr/>
        </p:nvSpPr>
        <p:spPr bwMode="auto">
          <a:xfrm>
            <a:off x="7354888" y="54165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79" name="Rectangle 31"/>
          <p:cNvSpPr>
            <a:spLocks noChangeArrowheads="1"/>
          </p:cNvSpPr>
          <p:nvPr/>
        </p:nvSpPr>
        <p:spPr bwMode="auto">
          <a:xfrm>
            <a:off x="7812088" y="5416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80" name="AutoShape 32"/>
          <p:cNvCxnSpPr>
            <a:cxnSpLocks noChangeShapeType="1"/>
            <a:stCxn id="53278" idx="6"/>
            <a:endCxn id="53279" idx="1"/>
          </p:cNvCxnSpPr>
          <p:nvPr/>
        </p:nvCxnSpPr>
        <p:spPr bwMode="auto">
          <a:xfrm>
            <a:off x="7507288" y="54927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81" name="Text Box 33"/>
          <p:cNvSpPr txBox="1">
            <a:spLocks noChangeArrowheads="1"/>
          </p:cNvSpPr>
          <p:nvPr/>
        </p:nvSpPr>
        <p:spPr bwMode="auto">
          <a:xfrm>
            <a:off x="4976813" y="5340350"/>
            <a:ext cx="2182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IEnumOPCItemAttributes</a:t>
            </a:r>
          </a:p>
        </p:txBody>
      </p:sp>
      <p:sp>
        <p:nvSpPr>
          <p:cNvPr id="53282" name="Oval 34"/>
          <p:cNvSpPr>
            <a:spLocks noChangeArrowheads="1"/>
          </p:cNvSpPr>
          <p:nvPr/>
        </p:nvSpPr>
        <p:spPr bwMode="auto">
          <a:xfrm>
            <a:off x="7354888" y="56769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83" name="Rectangle 35"/>
          <p:cNvSpPr>
            <a:spLocks noChangeArrowheads="1"/>
          </p:cNvSpPr>
          <p:nvPr/>
        </p:nvSpPr>
        <p:spPr bwMode="auto">
          <a:xfrm>
            <a:off x="7812088" y="5676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84" name="AutoShape 36"/>
          <p:cNvCxnSpPr>
            <a:cxnSpLocks noChangeShapeType="1"/>
            <a:stCxn id="53282" idx="6"/>
            <a:endCxn id="53283" idx="1"/>
          </p:cNvCxnSpPr>
          <p:nvPr/>
        </p:nvCxnSpPr>
        <p:spPr bwMode="auto">
          <a:xfrm>
            <a:off x="7507288" y="57531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85" name="Text Box 37"/>
          <p:cNvSpPr txBox="1">
            <a:spLocks noChangeArrowheads="1"/>
          </p:cNvSpPr>
          <p:nvPr/>
        </p:nvSpPr>
        <p:spPr bwMode="auto">
          <a:xfrm>
            <a:off x="4976813" y="5600700"/>
            <a:ext cx="119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IOPCSyncIO</a:t>
            </a:r>
          </a:p>
        </p:txBody>
      </p:sp>
      <p:sp>
        <p:nvSpPr>
          <p:cNvPr id="53286" name="Oval 38"/>
          <p:cNvSpPr>
            <a:spLocks noChangeArrowheads="1"/>
          </p:cNvSpPr>
          <p:nvPr/>
        </p:nvSpPr>
        <p:spPr bwMode="auto">
          <a:xfrm>
            <a:off x="7354888" y="59372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87" name="Rectangle 39"/>
          <p:cNvSpPr>
            <a:spLocks noChangeArrowheads="1"/>
          </p:cNvSpPr>
          <p:nvPr/>
        </p:nvSpPr>
        <p:spPr bwMode="auto">
          <a:xfrm>
            <a:off x="7812088" y="5937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88" name="AutoShape 40"/>
          <p:cNvCxnSpPr>
            <a:cxnSpLocks noChangeShapeType="1"/>
            <a:stCxn id="53286" idx="6"/>
            <a:endCxn id="53287" idx="1"/>
          </p:cNvCxnSpPr>
          <p:nvPr/>
        </p:nvCxnSpPr>
        <p:spPr bwMode="auto">
          <a:xfrm>
            <a:off x="7507288" y="60134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89" name="Text Box 41"/>
          <p:cNvSpPr txBox="1">
            <a:spLocks noChangeArrowheads="1"/>
          </p:cNvSpPr>
          <p:nvPr/>
        </p:nvSpPr>
        <p:spPr bwMode="auto">
          <a:xfrm>
            <a:off x="4976813" y="5861050"/>
            <a:ext cx="1120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IDataObject</a:t>
            </a:r>
          </a:p>
        </p:txBody>
      </p:sp>
      <p:sp>
        <p:nvSpPr>
          <p:cNvPr id="53290" name="Rectangle 42"/>
          <p:cNvSpPr>
            <a:spLocks noChangeArrowheads="1"/>
          </p:cNvSpPr>
          <p:nvPr/>
        </p:nvSpPr>
        <p:spPr bwMode="auto">
          <a:xfrm>
            <a:off x="7751763" y="2355850"/>
            <a:ext cx="1050925" cy="838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OPC</a:t>
            </a:r>
          </a:p>
          <a:p>
            <a:pPr algn="ctr" eaLnBrk="0" hangingPunct="0"/>
            <a:r>
              <a:rPr lang="en-GB">
                <a:latin typeface="Helvetica" panose="020B0604020202020204" pitchFamily="34" charset="0"/>
                <a:cs typeface="Angsana New" pitchFamily="18" charset="-34"/>
              </a:rPr>
              <a:t>client</a:t>
            </a:r>
          </a:p>
        </p:txBody>
      </p:sp>
      <p:sp>
        <p:nvSpPr>
          <p:cNvPr id="53291" name="Oval 43"/>
          <p:cNvSpPr>
            <a:spLocks noChangeArrowheads="1"/>
          </p:cNvSpPr>
          <p:nvPr/>
        </p:nvSpPr>
        <p:spPr bwMode="auto">
          <a:xfrm>
            <a:off x="7294563" y="24320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92" name="Rectangle 44"/>
          <p:cNvSpPr>
            <a:spLocks noChangeArrowheads="1"/>
          </p:cNvSpPr>
          <p:nvPr/>
        </p:nvSpPr>
        <p:spPr bwMode="auto">
          <a:xfrm>
            <a:off x="7751763" y="2432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93" name="AutoShape 45"/>
          <p:cNvCxnSpPr>
            <a:cxnSpLocks noChangeShapeType="1"/>
            <a:stCxn id="53291" idx="6"/>
            <a:endCxn id="53292" idx="1"/>
          </p:cNvCxnSpPr>
          <p:nvPr/>
        </p:nvCxnSpPr>
        <p:spPr bwMode="auto">
          <a:xfrm>
            <a:off x="7446963" y="25082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94" name="Text Box 46"/>
          <p:cNvSpPr txBox="1">
            <a:spLocks noChangeArrowheads="1"/>
          </p:cNvSpPr>
          <p:nvPr/>
        </p:nvSpPr>
        <p:spPr bwMode="auto">
          <a:xfrm>
            <a:off x="4916488" y="2355850"/>
            <a:ext cx="1674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IOPCDataCallback</a:t>
            </a:r>
          </a:p>
        </p:txBody>
      </p:sp>
      <p:sp>
        <p:nvSpPr>
          <p:cNvPr id="53295" name="Oval 47"/>
          <p:cNvSpPr>
            <a:spLocks noChangeArrowheads="1"/>
          </p:cNvSpPr>
          <p:nvPr/>
        </p:nvSpPr>
        <p:spPr bwMode="auto">
          <a:xfrm>
            <a:off x="7310438" y="29654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96" name="Rectangle 48"/>
          <p:cNvSpPr>
            <a:spLocks noChangeArrowheads="1"/>
          </p:cNvSpPr>
          <p:nvPr/>
        </p:nvSpPr>
        <p:spPr bwMode="auto">
          <a:xfrm>
            <a:off x="7767638" y="2965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297" name="AutoShape 49"/>
          <p:cNvCxnSpPr>
            <a:cxnSpLocks noChangeShapeType="1"/>
            <a:stCxn id="53295" idx="6"/>
            <a:endCxn id="53296" idx="1"/>
          </p:cNvCxnSpPr>
          <p:nvPr/>
        </p:nvCxnSpPr>
        <p:spPr bwMode="auto">
          <a:xfrm>
            <a:off x="7462838" y="30416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98" name="Text Box 50"/>
          <p:cNvSpPr txBox="1">
            <a:spLocks noChangeArrowheads="1"/>
          </p:cNvSpPr>
          <p:nvPr/>
        </p:nvSpPr>
        <p:spPr bwMode="auto">
          <a:xfrm>
            <a:off x="4932363" y="2889250"/>
            <a:ext cx="1928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IOPCServerShutdown</a:t>
            </a:r>
          </a:p>
        </p:txBody>
      </p:sp>
      <p:sp>
        <p:nvSpPr>
          <p:cNvPr id="53299" name="Rectangle 51"/>
          <p:cNvSpPr>
            <a:spLocks noChangeArrowheads="1"/>
          </p:cNvSpPr>
          <p:nvPr/>
        </p:nvSpPr>
        <p:spPr bwMode="auto">
          <a:xfrm>
            <a:off x="3544888" y="2355850"/>
            <a:ext cx="990600" cy="2216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atin typeface="Helvetica" panose="020B0604020202020204" pitchFamily="34" charset="0"/>
                <a:cs typeface="Angsana New" pitchFamily="18" charset="-34"/>
              </a:rPr>
              <a:t>OPC</a:t>
            </a:r>
          </a:p>
          <a:p>
            <a:pPr algn="ctr" eaLnBrk="0" hangingPunct="0"/>
            <a:r>
              <a:rPr lang="en-GB">
                <a:latin typeface="Helvetica" panose="020B0604020202020204" pitchFamily="34" charset="0"/>
                <a:cs typeface="Angsana New" pitchFamily="18" charset="-34"/>
              </a:rPr>
              <a:t>server</a:t>
            </a:r>
          </a:p>
        </p:txBody>
      </p:sp>
      <p:sp>
        <p:nvSpPr>
          <p:cNvPr id="53300" name="Oval 52"/>
          <p:cNvSpPr>
            <a:spLocks noChangeArrowheads="1"/>
          </p:cNvSpPr>
          <p:nvPr/>
        </p:nvSpPr>
        <p:spPr bwMode="auto">
          <a:xfrm>
            <a:off x="3087688" y="24320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01" name="Rectangle 53"/>
          <p:cNvSpPr>
            <a:spLocks noChangeArrowheads="1"/>
          </p:cNvSpPr>
          <p:nvPr/>
        </p:nvSpPr>
        <p:spPr bwMode="auto">
          <a:xfrm>
            <a:off x="3544888" y="2432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02" name="AutoShape 54"/>
          <p:cNvCxnSpPr>
            <a:cxnSpLocks noChangeShapeType="1"/>
            <a:stCxn id="53300" idx="6"/>
            <a:endCxn id="53301" idx="1"/>
          </p:cNvCxnSpPr>
          <p:nvPr/>
        </p:nvCxnSpPr>
        <p:spPr bwMode="auto">
          <a:xfrm>
            <a:off x="3240088" y="25082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03" name="Text Box 55"/>
          <p:cNvSpPr txBox="1">
            <a:spLocks noChangeArrowheads="1"/>
          </p:cNvSpPr>
          <p:nvPr/>
        </p:nvSpPr>
        <p:spPr bwMode="auto">
          <a:xfrm>
            <a:off x="101600" y="2355850"/>
            <a:ext cx="1344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IOPCCommon</a:t>
            </a:r>
          </a:p>
        </p:txBody>
      </p:sp>
      <p:sp>
        <p:nvSpPr>
          <p:cNvPr id="53304" name="Oval 56"/>
          <p:cNvSpPr>
            <a:spLocks noChangeArrowheads="1"/>
          </p:cNvSpPr>
          <p:nvPr/>
        </p:nvSpPr>
        <p:spPr bwMode="auto">
          <a:xfrm>
            <a:off x="3087688" y="26924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05" name="Rectangle 57"/>
          <p:cNvSpPr>
            <a:spLocks noChangeArrowheads="1"/>
          </p:cNvSpPr>
          <p:nvPr/>
        </p:nvSpPr>
        <p:spPr bwMode="auto">
          <a:xfrm>
            <a:off x="3544888" y="26924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06" name="AutoShape 58"/>
          <p:cNvCxnSpPr>
            <a:cxnSpLocks noChangeShapeType="1"/>
            <a:stCxn id="53304" idx="6"/>
            <a:endCxn id="53305" idx="1"/>
          </p:cNvCxnSpPr>
          <p:nvPr/>
        </p:nvCxnSpPr>
        <p:spPr bwMode="auto">
          <a:xfrm>
            <a:off x="3240088" y="27686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07" name="Text Box 59"/>
          <p:cNvSpPr txBox="1">
            <a:spLocks noChangeArrowheads="1"/>
          </p:cNvSpPr>
          <p:nvPr/>
        </p:nvSpPr>
        <p:spPr bwMode="auto">
          <a:xfrm>
            <a:off x="101600" y="2616200"/>
            <a:ext cx="113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IOPCServer</a:t>
            </a:r>
          </a:p>
        </p:txBody>
      </p:sp>
      <p:sp>
        <p:nvSpPr>
          <p:cNvPr id="53308" name="Oval 60"/>
          <p:cNvSpPr>
            <a:spLocks noChangeArrowheads="1"/>
          </p:cNvSpPr>
          <p:nvPr/>
        </p:nvSpPr>
        <p:spPr bwMode="auto">
          <a:xfrm>
            <a:off x="3087688" y="2952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09" name="Rectangle 61"/>
          <p:cNvSpPr>
            <a:spLocks noChangeArrowheads="1"/>
          </p:cNvSpPr>
          <p:nvPr/>
        </p:nvSpPr>
        <p:spPr bwMode="auto">
          <a:xfrm>
            <a:off x="3544888" y="29527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10" name="AutoShape 62"/>
          <p:cNvCxnSpPr>
            <a:cxnSpLocks noChangeShapeType="1"/>
            <a:stCxn id="53308" idx="6"/>
            <a:endCxn id="53309" idx="1"/>
          </p:cNvCxnSpPr>
          <p:nvPr/>
        </p:nvCxnSpPr>
        <p:spPr bwMode="auto">
          <a:xfrm>
            <a:off x="3240088" y="30289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11" name="Text Box 63"/>
          <p:cNvSpPr txBox="1">
            <a:spLocks noChangeArrowheads="1"/>
          </p:cNvSpPr>
          <p:nvPr/>
        </p:nvSpPr>
        <p:spPr bwMode="auto">
          <a:xfrm>
            <a:off x="101600" y="2876550"/>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IConnectionPointContainer</a:t>
            </a:r>
          </a:p>
        </p:txBody>
      </p:sp>
      <p:sp>
        <p:nvSpPr>
          <p:cNvPr id="53312" name="Oval 64"/>
          <p:cNvSpPr>
            <a:spLocks noChangeArrowheads="1"/>
          </p:cNvSpPr>
          <p:nvPr/>
        </p:nvSpPr>
        <p:spPr bwMode="auto">
          <a:xfrm>
            <a:off x="3087688" y="32131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13" name="Rectangle 65"/>
          <p:cNvSpPr>
            <a:spLocks noChangeArrowheads="1"/>
          </p:cNvSpPr>
          <p:nvPr/>
        </p:nvSpPr>
        <p:spPr bwMode="auto">
          <a:xfrm>
            <a:off x="3544888" y="3213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14" name="AutoShape 66"/>
          <p:cNvCxnSpPr>
            <a:cxnSpLocks noChangeShapeType="1"/>
            <a:stCxn id="53312" idx="6"/>
            <a:endCxn id="53313" idx="1"/>
          </p:cNvCxnSpPr>
          <p:nvPr/>
        </p:nvCxnSpPr>
        <p:spPr bwMode="auto">
          <a:xfrm>
            <a:off x="3240088" y="32893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15" name="Text Box 67"/>
          <p:cNvSpPr txBox="1">
            <a:spLocks noChangeArrowheads="1"/>
          </p:cNvSpPr>
          <p:nvPr/>
        </p:nvSpPr>
        <p:spPr bwMode="auto">
          <a:xfrm>
            <a:off x="101600" y="3136900"/>
            <a:ext cx="1774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IOPCItemProperties</a:t>
            </a:r>
          </a:p>
        </p:txBody>
      </p:sp>
      <p:sp>
        <p:nvSpPr>
          <p:cNvPr id="53316" name="Oval 68"/>
          <p:cNvSpPr>
            <a:spLocks noChangeArrowheads="1"/>
          </p:cNvSpPr>
          <p:nvPr/>
        </p:nvSpPr>
        <p:spPr bwMode="auto">
          <a:xfrm>
            <a:off x="3087688" y="34734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17" name="Rectangle 69"/>
          <p:cNvSpPr>
            <a:spLocks noChangeArrowheads="1"/>
          </p:cNvSpPr>
          <p:nvPr/>
        </p:nvSpPr>
        <p:spPr bwMode="auto">
          <a:xfrm>
            <a:off x="3544888" y="3473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18" name="AutoShape 70"/>
          <p:cNvCxnSpPr>
            <a:cxnSpLocks noChangeShapeType="1"/>
            <a:stCxn id="53316" idx="6"/>
            <a:endCxn id="53317" idx="1"/>
          </p:cNvCxnSpPr>
          <p:nvPr/>
        </p:nvCxnSpPr>
        <p:spPr bwMode="auto">
          <a:xfrm>
            <a:off x="3240088" y="35496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19" name="Text Box 71"/>
          <p:cNvSpPr txBox="1">
            <a:spLocks noChangeArrowheads="1"/>
          </p:cNvSpPr>
          <p:nvPr/>
        </p:nvSpPr>
        <p:spPr bwMode="auto">
          <a:xfrm>
            <a:off x="101600" y="3397250"/>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[IOPCServerPublicGroups]</a:t>
            </a:r>
          </a:p>
        </p:txBody>
      </p:sp>
      <p:sp>
        <p:nvSpPr>
          <p:cNvPr id="53320" name="Oval 72"/>
          <p:cNvSpPr>
            <a:spLocks noChangeArrowheads="1"/>
          </p:cNvSpPr>
          <p:nvPr/>
        </p:nvSpPr>
        <p:spPr bwMode="auto">
          <a:xfrm>
            <a:off x="3087688" y="37338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21" name="Rectangle 73"/>
          <p:cNvSpPr>
            <a:spLocks noChangeArrowheads="1"/>
          </p:cNvSpPr>
          <p:nvPr/>
        </p:nvSpPr>
        <p:spPr bwMode="auto">
          <a:xfrm>
            <a:off x="3544888" y="3733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22" name="AutoShape 74"/>
          <p:cNvCxnSpPr>
            <a:cxnSpLocks noChangeShapeType="1"/>
            <a:stCxn id="53320" idx="6"/>
            <a:endCxn id="53321" idx="1"/>
          </p:cNvCxnSpPr>
          <p:nvPr/>
        </p:nvCxnSpPr>
        <p:spPr bwMode="auto">
          <a:xfrm>
            <a:off x="3240088" y="38100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23" name="Text Box 75"/>
          <p:cNvSpPr txBox="1">
            <a:spLocks noChangeArrowheads="1"/>
          </p:cNvSpPr>
          <p:nvPr/>
        </p:nvSpPr>
        <p:spPr bwMode="auto">
          <a:xfrm>
            <a:off x="101600" y="3657600"/>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IConnectionPointContainer</a:t>
            </a:r>
          </a:p>
        </p:txBody>
      </p:sp>
      <p:sp>
        <p:nvSpPr>
          <p:cNvPr id="53324" name="Oval 76"/>
          <p:cNvSpPr>
            <a:spLocks noChangeArrowheads="1"/>
          </p:cNvSpPr>
          <p:nvPr/>
        </p:nvSpPr>
        <p:spPr bwMode="auto">
          <a:xfrm>
            <a:off x="3087688" y="39941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25" name="Rectangle 77"/>
          <p:cNvSpPr>
            <a:spLocks noChangeArrowheads="1"/>
          </p:cNvSpPr>
          <p:nvPr/>
        </p:nvSpPr>
        <p:spPr bwMode="auto">
          <a:xfrm>
            <a:off x="3544888" y="39941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26" name="AutoShape 78"/>
          <p:cNvCxnSpPr>
            <a:cxnSpLocks noChangeShapeType="1"/>
            <a:stCxn id="53324" idx="6"/>
            <a:endCxn id="53325" idx="1"/>
          </p:cNvCxnSpPr>
          <p:nvPr/>
        </p:nvCxnSpPr>
        <p:spPr bwMode="auto">
          <a:xfrm>
            <a:off x="3240088" y="407035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27" name="Text Box 79"/>
          <p:cNvSpPr txBox="1">
            <a:spLocks noChangeArrowheads="1"/>
          </p:cNvSpPr>
          <p:nvPr/>
        </p:nvSpPr>
        <p:spPr bwMode="auto">
          <a:xfrm>
            <a:off x="103188" y="3917950"/>
            <a:ext cx="298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[IOPCBrowseServerAddressSpace]</a:t>
            </a:r>
          </a:p>
        </p:txBody>
      </p:sp>
      <p:sp>
        <p:nvSpPr>
          <p:cNvPr id="53328" name="Oval 80"/>
          <p:cNvSpPr>
            <a:spLocks noChangeArrowheads="1"/>
          </p:cNvSpPr>
          <p:nvPr/>
        </p:nvSpPr>
        <p:spPr bwMode="auto">
          <a:xfrm>
            <a:off x="3087688" y="42545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329" name="Rectangle 81"/>
          <p:cNvSpPr>
            <a:spLocks noChangeArrowheads="1"/>
          </p:cNvSpPr>
          <p:nvPr/>
        </p:nvSpPr>
        <p:spPr bwMode="auto">
          <a:xfrm>
            <a:off x="3544888" y="4254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3330" name="AutoShape 82"/>
          <p:cNvCxnSpPr>
            <a:cxnSpLocks noChangeShapeType="1"/>
            <a:stCxn id="53328" idx="6"/>
            <a:endCxn id="53329" idx="1"/>
          </p:cNvCxnSpPr>
          <p:nvPr/>
        </p:nvCxnSpPr>
        <p:spPr bwMode="auto">
          <a:xfrm>
            <a:off x="3240088" y="43307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331" name="Text Box 83"/>
          <p:cNvSpPr txBox="1">
            <a:spLocks noChangeArrowheads="1"/>
          </p:cNvSpPr>
          <p:nvPr/>
        </p:nvSpPr>
        <p:spPr bwMode="auto">
          <a:xfrm>
            <a:off x="101600" y="4178300"/>
            <a:ext cx="1062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a:latin typeface="Helvetica" panose="020B0604020202020204" pitchFamily="34" charset="0"/>
                <a:cs typeface="Angsana New" pitchFamily="18" charset="-34"/>
              </a:rPr>
              <a:t>IPersistFile</a:t>
            </a:r>
          </a:p>
        </p:txBody>
      </p:sp>
      <p:sp>
        <p:nvSpPr>
          <p:cNvPr id="53332" name="Text Box 84"/>
          <p:cNvSpPr txBox="1">
            <a:spLocks noChangeArrowheads="1"/>
          </p:cNvSpPr>
          <p:nvPr/>
        </p:nvSpPr>
        <p:spPr bwMode="auto">
          <a:xfrm>
            <a:off x="0" y="98425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While the Automation Interface is easy to use and quite powerful, some OPC functions are missing and special operations can only be done in Visual C++ using the custom COM interface.</a:t>
            </a:r>
          </a:p>
          <a:p>
            <a:pPr eaLnBrk="0" hangingPunct="0"/>
            <a:r>
              <a:rPr lang="en-GB">
                <a:latin typeface="Helvetica" panose="020B0604020202020204" pitchFamily="34" charset="0"/>
                <a:cs typeface="Angsana New" pitchFamily="18" charset="-34"/>
              </a:rPr>
              <a:t>This is only recommended for experienced programmers.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8372" name="Rectangle 4"/>
          <p:cNvSpPr>
            <a:spLocks noChangeArrowheads="1"/>
          </p:cNvSpPr>
          <p:nvPr/>
        </p:nvSpPr>
        <p:spPr bwMode="auto">
          <a:xfrm>
            <a:off x="915988" y="188913"/>
            <a:ext cx="7543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Overview</a:t>
            </a:r>
          </a:p>
        </p:txBody>
      </p:sp>
      <p:sp>
        <p:nvSpPr>
          <p:cNvPr id="58373" name="Text Box 5"/>
          <p:cNvSpPr txBox="1">
            <a:spLocks noChangeArrowheads="1"/>
          </p:cNvSpPr>
          <p:nvPr/>
        </p:nvSpPr>
        <p:spPr bwMode="auto">
          <a:xfrm>
            <a:off x="1835150" y="1773238"/>
            <a:ext cx="489426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GB" sz="2000" b="1" dirty="0">
                <a:solidFill>
                  <a:srgbClr val="FF3300"/>
                </a:solidFill>
                <a:latin typeface="Helvetica" panose="020B0604020202020204" pitchFamily="34" charset="0"/>
                <a:cs typeface="Angsana New" pitchFamily="18" charset="-34"/>
              </a:rPr>
              <a:t> OPC Common</a:t>
            </a:r>
          </a:p>
          <a:p>
            <a:pPr eaLnBrk="0" hangingPunct="0"/>
            <a:r>
              <a:rPr lang="en-GB" sz="2000" b="1" dirty="0">
                <a:solidFill>
                  <a:schemeClr val="folHlink"/>
                </a:solidFill>
                <a:latin typeface="Helvetica" panose="020B0604020202020204" pitchFamily="34" charset="0"/>
                <a:cs typeface="Angsana New" pitchFamily="18" charset="-34"/>
              </a:rPr>
              <a:t>		</a:t>
            </a:r>
          </a:p>
          <a:p>
            <a:pPr eaLnBrk="0" hangingPunct="0">
              <a:buFontTx/>
              <a:buChar char="•"/>
            </a:pPr>
            <a:r>
              <a:rPr lang="en-GB" sz="2000" b="1" dirty="0">
                <a:solidFill>
                  <a:srgbClr val="FF3300"/>
                </a:solidFill>
                <a:latin typeface="Helvetica" panose="020B0604020202020204" pitchFamily="34" charset="0"/>
                <a:cs typeface="Angsana New" pitchFamily="18" charset="-34"/>
              </a:rPr>
              <a:t> OPC Data Access</a:t>
            </a:r>
          </a:p>
          <a:p>
            <a:pPr eaLnBrk="0" hangingPunct="0"/>
            <a:r>
              <a:rPr lang="en-GB" sz="2000" b="1" dirty="0">
                <a:solidFill>
                  <a:schemeClr val="folHlink"/>
                </a:solidFill>
                <a:latin typeface="Helvetica" panose="020B0604020202020204" pitchFamily="34" charset="0"/>
                <a:cs typeface="Angsana New" pitchFamily="18" charset="-34"/>
              </a:rPr>
              <a:t>	</a:t>
            </a:r>
          </a:p>
          <a:p>
            <a:pPr eaLnBrk="0" hangingPunct="0">
              <a:buFontTx/>
              <a:buChar char="•"/>
            </a:pPr>
            <a:r>
              <a:rPr lang="en-GB" sz="2000" b="1" u="sng" dirty="0">
                <a:solidFill>
                  <a:srgbClr val="FF3300"/>
                </a:solidFill>
                <a:latin typeface="Helvetica" panose="020B0604020202020204" pitchFamily="34" charset="0"/>
                <a:cs typeface="Angsana New" pitchFamily="18" charset="-34"/>
              </a:rPr>
              <a:t> OPC Alarms and Events Specification</a:t>
            </a:r>
          </a:p>
          <a:p>
            <a:pPr eaLnBrk="0" hangingPunct="0"/>
            <a:r>
              <a:rPr lang="en-GB" sz="2000" b="1" dirty="0">
                <a:solidFill>
                  <a:schemeClr val="folHlink"/>
                </a:solidFill>
                <a:latin typeface="Helvetica" panose="020B0604020202020204" pitchFamily="34" charset="0"/>
                <a:cs typeface="Angsana New" pitchFamily="18" charset="-34"/>
              </a:rPr>
              <a:t>	</a:t>
            </a:r>
          </a:p>
          <a:p>
            <a:pPr eaLnBrk="0" hangingPunct="0">
              <a:buFontTx/>
              <a:buChar char="•"/>
            </a:pPr>
            <a:r>
              <a:rPr lang="en-GB" sz="2000" b="1" dirty="0">
                <a:solidFill>
                  <a:srgbClr val="FF3300"/>
                </a:solidFill>
                <a:latin typeface="Helvetica" panose="020B0604020202020204" pitchFamily="34" charset="0"/>
                <a:cs typeface="Angsana New" pitchFamily="18" charset="-34"/>
              </a:rPr>
              <a:t> OPC Historical Data Specification</a:t>
            </a:r>
          </a:p>
          <a:p>
            <a:pPr eaLnBrk="0" hangingPunct="0">
              <a:buFontTx/>
              <a:buChar char="•"/>
            </a:pPr>
            <a:endParaRPr lang="en-GB" sz="2000" b="1" dirty="0">
              <a:solidFill>
                <a:srgbClr val="FF3300"/>
              </a:solidFill>
              <a:latin typeface="Helvetica" panose="020B0604020202020204" pitchFamily="34" charset="0"/>
              <a:cs typeface="Angsana New" pitchFamily="18" charset="-34"/>
            </a:endParaRPr>
          </a:p>
          <a:p>
            <a:pPr eaLnBrk="0" hangingPunct="0">
              <a:buFontTx/>
              <a:buChar char="•"/>
            </a:pPr>
            <a:r>
              <a:rPr lang="en-GB" sz="2000" b="1" dirty="0">
                <a:solidFill>
                  <a:srgbClr val="FF3300"/>
                </a:solidFill>
                <a:latin typeface="Helvetica" panose="020B0604020202020204" pitchFamily="34" charset="0"/>
                <a:cs typeface="Angsana New" pitchFamily="18" charset="-34"/>
              </a:rPr>
              <a:t> </a:t>
            </a:r>
            <a:r>
              <a:rPr lang="en-GB" sz="2000" dirty="0"/>
              <a:t> </a:t>
            </a:r>
            <a:r>
              <a:rPr lang="en-GB" sz="2000" b="1" dirty="0">
                <a:solidFill>
                  <a:srgbClr val="FF3300"/>
                </a:solidFill>
              </a:rPr>
              <a:t>Applications</a:t>
            </a:r>
            <a:endParaRPr lang="en-GB" sz="2000" b="1" dirty="0">
              <a:solidFill>
                <a:srgbClr val="FF3300"/>
              </a:solidFill>
              <a:latin typeface="Helvetica" panose="020B0604020202020204" pitchFamily="34" charset="0"/>
              <a:cs typeface="Angsana New" pitchFamily="18" charset="-34"/>
            </a:endParaRPr>
          </a:p>
          <a:p>
            <a:pPr eaLnBrk="0" hangingPunct="0"/>
            <a:r>
              <a:rPr lang="en-GB" sz="1600" b="1" dirty="0">
                <a:solidFill>
                  <a:schemeClr val="folHlink"/>
                </a:solidFill>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4276" name="Rectangle 4"/>
          <p:cNvSpPr>
            <a:spLocks noChangeArrowheads="1"/>
          </p:cNvSpPr>
          <p:nvPr/>
        </p:nvSpPr>
        <p:spPr bwMode="auto">
          <a:xfrm>
            <a:off x="1624013" y="1073150"/>
            <a:ext cx="4953000" cy="2514600"/>
          </a:xfrm>
          <a:prstGeom prst="rect">
            <a:avLst/>
          </a:prstGeom>
          <a:solidFill>
            <a:srgbClr val="CC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77" name="Rectangle 5"/>
          <p:cNvSpPr>
            <a:spLocks noChangeArrowheads="1"/>
          </p:cNvSpPr>
          <p:nvPr/>
        </p:nvSpPr>
        <p:spPr bwMode="auto">
          <a:xfrm>
            <a:off x="30718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78" name="Rectangle 6"/>
          <p:cNvSpPr>
            <a:spLocks noChangeArrowheads="1"/>
          </p:cNvSpPr>
          <p:nvPr/>
        </p:nvSpPr>
        <p:spPr bwMode="auto">
          <a:xfrm>
            <a:off x="32242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79" name="Rectangle 7"/>
          <p:cNvSpPr>
            <a:spLocks noChangeArrowheads="1"/>
          </p:cNvSpPr>
          <p:nvPr/>
        </p:nvSpPr>
        <p:spPr bwMode="auto">
          <a:xfrm>
            <a:off x="33766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0" name="Rectangle 8"/>
          <p:cNvSpPr>
            <a:spLocks noChangeArrowheads="1"/>
          </p:cNvSpPr>
          <p:nvPr/>
        </p:nvSpPr>
        <p:spPr bwMode="auto">
          <a:xfrm>
            <a:off x="35290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1" name="Rectangle 9"/>
          <p:cNvSpPr>
            <a:spLocks noChangeArrowheads="1"/>
          </p:cNvSpPr>
          <p:nvPr/>
        </p:nvSpPr>
        <p:spPr bwMode="auto">
          <a:xfrm>
            <a:off x="36814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2" name="Rectangle 10"/>
          <p:cNvSpPr>
            <a:spLocks noChangeArrowheads="1"/>
          </p:cNvSpPr>
          <p:nvPr/>
        </p:nvSpPr>
        <p:spPr bwMode="auto">
          <a:xfrm>
            <a:off x="38338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3" name="Rectangle 11"/>
          <p:cNvSpPr>
            <a:spLocks noChangeArrowheads="1"/>
          </p:cNvSpPr>
          <p:nvPr/>
        </p:nvSpPr>
        <p:spPr bwMode="auto">
          <a:xfrm>
            <a:off x="39862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4" name="Rectangle 12"/>
          <p:cNvSpPr>
            <a:spLocks noChangeArrowheads="1"/>
          </p:cNvSpPr>
          <p:nvPr/>
        </p:nvSpPr>
        <p:spPr bwMode="auto">
          <a:xfrm>
            <a:off x="27670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5" name="Rectangle 13"/>
          <p:cNvSpPr>
            <a:spLocks noChangeArrowheads="1"/>
          </p:cNvSpPr>
          <p:nvPr/>
        </p:nvSpPr>
        <p:spPr bwMode="auto">
          <a:xfrm>
            <a:off x="29194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6" name="Rectangle 14"/>
          <p:cNvSpPr>
            <a:spLocks noChangeArrowheads="1"/>
          </p:cNvSpPr>
          <p:nvPr/>
        </p:nvSpPr>
        <p:spPr bwMode="auto">
          <a:xfrm>
            <a:off x="2614613" y="4806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287" name="Rectangle 15"/>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AE: </a:t>
            </a:r>
            <a:r>
              <a:rPr lang="en-GB" sz="2800">
                <a:solidFill>
                  <a:srgbClr val="0000FF"/>
                </a:solidFill>
              </a:rPr>
              <a:t>Configuration</a:t>
            </a:r>
          </a:p>
        </p:txBody>
      </p:sp>
      <p:sp>
        <p:nvSpPr>
          <p:cNvPr id="54288" name="Rectangle 16"/>
          <p:cNvSpPr>
            <a:spLocks noChangeArrowheads="1"/>
          </p:cNvSpPr>
          <p:nvPr/>
        </p:nvSpPr>
        <p:spPr bwMode="auto">
          <a:xfrm>
            <a:off x="2614613" y="4349750"/>
            <a:ext cx="1524000" cy="6096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89" name="Rectangle 17"/>
          <p:cNvSpPr>
            <a:spLocks noChangeArrowheads="1"/>
          </p:cNvSpPr>
          <p:nvPr/>
        </p:nvSpPr>
        <p:spPr bwMode="auto">
          <a:xfrm>
            <a:off x="2614613" y="46990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a:t>
            </a:r>
          </a:p>
        </p:txBody>
      </p:sp>
      <p:cxnSp>
        <p:nvCxnSpPr>
          <p:cNvPr id="54290" name="AutoShape 18"/>
          <p:cNvCxnSpPr>
            <a:cxnSpLocks noChangeShapeType="1"/>
            <a:stCxn id="54291" idx="3"/>
            <a:endCxn id="54288" idx="0"/>
          </p:cNvCxnSpPr>
          <p:nvPr/>
        </p:nvCxnSpPr>
        <p:spPr bwMode="auto">
          <a:xfrm>
            <a:off x="1852613" y="4137025"/>
            <a:ext cx="1524000" cy="212725"/>
          </a:xfrm>
          <a:prstGeom prst="bentConnector2">
            <a:avLst/>
          </a:prstGeom>
          <a:noFill/>
          <a:ln w="127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1" name="Rectangle 19"/>
          <p:cNvSpPr>
            <a:spLocks noChangeArrowheads="1"/>
          </p:cNvSpPr>
          <p:nvPr/>
        </p:nvSpPr>
        <p:spPr bwMode="auto">
          <a:xfrm>
            <a:off x="1774825" y="4022725"/>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92" name="Rectangle 20"/>
          <p:cNvSpPr>
            <a:spLocks noChangeArrowheads="1"/>
          </p:cNvSpPr>
          <p:nvPr/>
        </p:nvSpPr>
        <p:spPr bwMode="auto">
          <a:xfrm>
            <a:off x="6805613" y="4022725"/>
            <a:ext cx="77787"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4293" name="AutoShape 21"/>
          <p:cNvCxnSpPr>
            <a:cxnSpLocks noChangeShapeType="1"/>
            <a:stCxn id="54292" idx="1"/>
            <a:endCxn id="54288" idx="0"/>
          </p:cNvCxnSpPr>
          <p:nvPr/>
        </p:nvCxnSpPr>
        <p:spPr bwMode="auto">
          <a:xfrm rot="10800000" flipV="1">
            <a:off x="3376613" y="4137025"/>
            <a:ext cx="3429000" cy="212725"/>
          </a:xfrm>
          <a:prstGeom prst="bentConnector2">
            <a:avLst/>
          </a:prstGeom>
          <a:noFill/>
          <a:ln w="127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94" name="AutoShape 22"/>
          <p:cNvCxnSpPr>
            <a:cxnSpLocks noChangeShapeType="1"/>
            <a:stCxn id="54292" idx="1"/>
            <a:endCxn id="54328" idx="0"/>
          </p:cNvCxnSpPr>
          <p:nvPr/>
        </p:nvCxnSpPr>
        <p:spPr bwMode="auto">
          <a:xfrm rot="10800000" flipV="1">
            <a:off x="6196013" y="4137025"/>
            <a:ext cx="609600" cy="212725"/>
          </a:xfrm>
          <a:prstGeom prst="bentConnector2">
            <a:avLst/>
          </a:prstGeom>
          <a:noFill/>
          <a:ln w="127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5" name="Rectangle 23"/>
          <p:cNvSpPr>
            <a:spLocks noChangeArrowheads="1"/>
          </p:cNvSpPr>
          <p:nvPr/>
        </p:nvSpPr>
        <p:spPr bwMode="auto">
          <a:xfrm>
            <a:off x="1776413" y="1225550"/>
            <a:ext cx="2133600" cy="7334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96" name="Rectangle 24"/>
          <p:cNvSpPr>
            <a:spLocks noChangeArrowheads="1"/>
          </p:cNvSpPr>
          <p:nvPr/>
        </p:nvSpPr>
        <p:spPr bwMode="auto">
          <a:xfrm>
            <a:off x="2157413" y="122555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AE Client</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e.g. event logger</a:t>
            </a:r>
          </a:p>
        </p:txBody>
      </p:sp>
      <p:sp>
        <p:nvSpPr>
          <p:cNvPr id="54297" name="Rectangle 25"/>
          <p:cNvSpPr>
            <a:spLocks noChangeArrowheads="1"/>
          </p:cNvSpPr>
          <p:nvPr/>
        </p:nvSpPr>
        <p:spPr bwMode="auto">
          <a:xfrm>
            <a:off x="2767013" y="2520950"/>
            <a:ext cx="2438400" cy="914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98" name="Rectangle 26"/>
          <p:cNvSpPr>
            <a:spLocks noChangeArrowheads="1"/>
          </p:cNvSpPr>
          <p:nvPr/>
        </p:nvSpPr>
        <p:spPr bwMode="auto">
          <a:xfrm>
            <a:off x="2995613" y="25971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AE Server</a:t>
            </a:r>
          </a:p>
        </p:txBody>
      </p:sp>
      <p:cxnSp>
        <p:nvCxnSpPr>
          <p:cNvPr id="54299" name="AutoShape 27"/>
          <p:cNvCxnSpPr>
            <a:cxnSpLocks noChangeShapeType="1"/>
            <a:stCxn id="54292" idx="1"/>
            <a:endCxn id="54297" idx="2"/>
          </p:cNvCxnSpPr>
          <p:nvPr/>
        </p:nvCxnSpPr>
        <p:spPr bwMode="auto">
          <a:xfrm rot="10800000">
            <a:off x="3986213" y="3435350"/>
            <a:ext cx="2819400" cy="701675"/>
          </a:xfrm>
          <a:prstGeom prst="bentConnector2">
            <a:avLst/>
          </a:prstGeom>
          <a:noFill/>
          <a:ln w="127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0" name="Rectangle 28"/>
          <p:cNvSpPr>
            <a:spLocks noChangeArrowheads="1"/>
          </p:cNvSpPr>
          <p:nvPr/>
        </p:nvSpPr>
        <p:spPr bwMode="auto">
          <a:xfrm>
            <a:off x="-280988" y="3968750"/>
            <a:ext cx="190500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e.g. Ethernet</a:t>
            </a:r>
          </a:p>
        </p:txBody>
      </p:sp>
      <p:sp>
        <p:nvSpPr>
          <p:cNvPr id="54301" name="Oval 29"/>
          <p:cNvSpPr>
            <a:spLocks noChangeArrowheads="1"/>
          </p:cNvSpPr>
          <p:nvPr/>
        </p:nvSpPr>
        <p:spPr bwMode="auto">
          <a:xfrm>
            <a:off x="27670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02" name="AutoShape 30"/>
          <p:cNvCxnSpPr>
            <a:cxnSpLocks noChangeShapeType="1"/>
            <a:stCxn id="54277" idx="2"/>
            <a:endCxn id="54301" idx="0"/>
          </p:cNvCxnSpPr>
          <p:nvPr/>
        </p:nvCxnSpPr>
        <p:spPr bwMode="auto">
          <a:xfrm flipH="1">
            <a:off x="2843213" y="4959350"/>
            <a:ext cx="3048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3" name="Oval 31"/>
          <p:cNvSpPr>
            <a:spLocks noChangeArrowheads="1"/>
          </p:cNvSpPr>
          <p:nvPr/>
        </p:nvSpPr>
        <p:spPr bwMode="auto">
          <a:xfrm>
            <a:off x="30718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04" name="AutoShape 32"/>
          <p:cNvCxnSpPr>
            <a:cxnSpLocks noChangeShapeType="1"/>
            <a:stCxn id="54278" idx="2"/>
            <a:endCxn id="54303" idx="0"/>
          </p:cNvCxnSpPr>
          <p:nvPr/>
        </p:nvCxnSpPr>
        <p:spPr bwMode="auto">
          <a:xfrm flipH="1">
            <a:off x="3148013" y="4959350"/>
            <a:ext cx="1524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5" name="Oval 33"/>
          <p:cNvSpPr>
            <a:spLocks noChangeArrowheads="1"/>
          </p:cNvSpPr>
          <p:nvPr/>
        </p:nvSpPr>
        <p:spPr bwMode="auto">
          <a:xfrm>
            <a:off x="33766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06" name="AutoShape 34"/>
          <p:cNvCxnSpPr>
            <a:cxnSpLocks noChangeShapeType="1"/>
            <a:stCxn id="54279" idx="2"/>
            <a:endCxn id="54305" idx="0"/>
          </p:cNvCxnSpPr>
          <p:nvPr/>
        </p:nvCxnSpPr>
        <p:spPr bwMode="auto">
          <a:xfrm>
            <a:off x="3452813" y="4959350"/>
            <a:ext cx="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7" name="Oval 35"/>
          <p:cNvSpPr>
            <a:spLocks noChangeArrowheads="1"/>
          </p:cNvSpPr>
          <p:nvPr/>
        </p:nvSpPr>
        <p:spPr bwMode="auto">
          <a:xfrm>
            <a:off x="36814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08" name="AutoShape 36"/>
          <p:cNvCxnSpPr>
            <a:cxnSpLocks noChangeShapeType="1"/>
            <a:stCxn id="54280" idx="2"/>
            <a:endCxn id="54307" idx="0"/>
          </p:cNvCxnSpPr>
          <p:nvPr/>
        </p:nvCxnSpPr>
        <p:spPr bwMode="auto">
          <a:xfrm>
            <a:off x="3605213" y="4959350"/>
            <a:ext cx="1524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09" name="Oval 37"/>
          <p:cNvSpPr>
            <a:spLocks noChangeArrowheads="1"/>
          </p:cNvSpPr>
          <p:nvPr/>
        </p:nvSpPr>
        <p:spPr bwMode="auto">
          <a:xfrm>
            <a:off x="39862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10" name="AutoShape 38"/>
          <p:cNvCxnSpPr>
            <a:cxnSpLocks noChangeShapeType="1"/>
            <a:stCxn id="54281" idx="2"/>
            <a:endCxn id="54309" idx="0"/>
          </p:cNvCxnSpPr>
          <p:nvPr/>
        </p:nvCxnSpPr>
        <p:spPr bwMode="auto">
          <a:xfrm>
            <a:off x="3757613" y="4959350"/>
            <a:ext cx="3048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11" name="Oval 39"/>
          <p:cNvSpPr>
            <a:spLocks noChangeArrowheads="1"/>
          </p:cNvSpPr>
          <p:nvPr/>
        </p:nvSpPr>
        <p:spPr bwMode="auto">
          <a:xfrm>
            <a:off x="42910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12" name="AutoShape 40"/>
          <p:cNvCxnSpPr>
            <a:cxnSpLocks noChangeShapeType="1"/>
            <a:stCxn id="54282" idx="2"/>
            <a:endCxn id="54311" idx="0"/>
          </p:cNvCxnSpPr>
          <p:nvPr/>
        </p:nvCxnSpPr>
        <p:spPr bwMode="auto">
          <a:xfrm>
            <a:off x="3910013" y="4959350"/>
            <a:ext cx="4572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13" name="Oval 41"/>
          <p:cNvSpPr>
            <a:spLocks noChangeArrowheads="1"/>
          </p:cNvSpPr>
          <p:nvPr/>
        </p:nvSpPr>
        <p:spPr bwMode="auto">
          <a:xfrm>
            <a:off x="45958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14" name="AutoShape 42"/>
          <p:cNvCxnSpPr>
            <a:cxnSpLocks noChangeShapeType="1"/>
            <a:stCxn id="54283" idx="2"/>
            <a:endCxn id="54313" idx="1"/>
          </p:cNvCxnSpPr>
          <p:nvPr/>
        </p:nvCxnSpPr>
        <p:spPr bwMode="auto">
          <a:xfrm>
            <a:off x="4062413" y="4959350"/>
            <a:ext cx="555625" cy="9366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15" name="Oval 43"/>
          <p:cNvSpPr>
            <a:spLocks noChangeArrowheads="1"/>
          </p:cNvSpPr>
          <p:nvPr/>
        </p:nvSpPr>
        <p:spPr bwMode="auto">
          <a:xfrm>
            <a:off x="2157413" y="5873750"/>
            <a:ext cx="152400" cy="152400"/>
          </a:xfrm>
          <a:prstGeom prst="ellipse">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16" name="AutoShape 44"/>
          <p:cNvCxnSpPr>
            <a:cxnSpLocks noChangeShapeType="1"/>
            <a:stCxn id="54284" idx="2"/>
            <a:endCxn id="54315" idx="7"/>
          </p:cNvCxnSpPr>
          <p:nvPr/>
        </p:nvCxnSpPr>
        <p:spPr bwMode="auto">
          <a:xfrm flipH="1">
            <a:off x="2287588" y="4959350"/>
            <a:ext cx="555625" cy="936625"/>
          </a:xfrm>
          <a:prstGeom prst="straightConnector1">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17" name="Oval 45"/>
          <p:cNvSpPr>
            <a:spLocks noChangeArrowheads="1"/>
          </p:cNvSpPr>
          <p:nvPr/>
        </p:nvSpPr>
        <p:spPr bwMode="auto">
          <a:xfrm>
            <a:off x="24622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18" name="AutoShape 46"/>
          <p:cNvCxnSpPr>
            <a:cxnSpLocks noChangeShapeType="1"/>
            <a:stCxn id="54285" idx="2"/>
            <a:endCxn id="54317" idx="0"/>
          </p:cNvCxnSpPr>
          <p:nvPr/>
        </p:nvCxnSpPr>
        <p:spPr bwMode="auto">
          <a:xfrm flipH="1">
            <a:off x="2538413" y="4959350"/>
            <a:ext cx="457200" cy="914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19" name="Rectangle 47"/>
          <p:cNvSpPr>
            <a:spLocks noChangeArrowheads="1"/>
          </p:cNvSpPr>
          <p:nvPr/>
        </p:nvSpPr>
        <p:spPr bwMode="auto">
          <a:xfrm>
            <a:off x="-280988" y="4470400"/>
            <a:ext cx="190500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controllers</a:t>
            </a:r>
          </a:p>
        </p:txBody>
      </p:sp>
      <p:sp>
        <p:nvSpPr>
          <p:cNvPr id="54320" name="Rectangle 48"/>
          <p:cNvSpPr>
            <a:spLocks noChangeArrowheads="1"/>
          </p:cNvSpPr>
          <p:nvPr/>
        </p:nvSpPr>
        <p:spPr bwMode="auto">
          <a:xfrm>
            <a:off x="55864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1" name="Rectangle 49"/>
          <p:cNvSpPr>
            <a:spLocks noChangeArrowheads="1"/>
          </p:cNvSpPr>
          <p:nvPr/>
        </p:nvSpPr>
        <p:spPr bwMode="auto">
          <a:xfrm>
            <a:off x="57388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2" name="Rectangle 50"/>
          <p:cNvSpPr>
            <a:spLocks noChangeArrowheads="1"/>
          </p:cNvSpPr>
          <p:nvPr/>
        </p:nvSpPr>
        <p:spPr bwMode="auto">
          <a:xfrm>
            <a:off x="63484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3" name="Rectangle 51"/>
          <p:cNvSpPr>
            <a:spLocks noChangeArrowheads="1"/>
          </p:cNvSpPr>
          <p:nvPr/>
        </p:nvSpPr>
        <p:spPr bwMode="auto">
          <a:xfrm>
            <a:off x="65008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4" name="Rectangle 52"/>
          <p:cNvSpPr>
            <a:spLocks noChangeArrowheads="1"/>
          </p:cNvSpPr>
          <p:nvPr/>
        </p:nvSpPr>
        <p:spPr bwMode="auto">
          <a:xfrm>
            <a:off x="66532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5" name="Rectangle 53"/>
          <p:cNvSpPr>
            <a:spLocks noChangeArrowheads="1"/>
          </p:cNvSpPr>
          <p:nvPr/>
        </p:nvSpPr>
        <p:spPr bwMode="auto">
          <a:xfrm>
            <a:off x="68056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6" name="Rectangle 54"/>
          <p:cNvSpPr>
            <a:spLocks noChangeArrowheads="1"/>
          </p:cNvSpPr>
          <p:nvPr/>
        </p:nvSpPr>
        <p:spPr bwMode="auto">
          <a:xfrm>
            <a:off x="52816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7" name="Rectangle 55"/>
          <p:cNvSpPr>
            <a:spLocks noChangeArrowheads="1"/>
          </p:cNvSpPr>
          <p:nvPr/>
        </p:nvSpPr>
        <p:spPr bwMode="auto">
          <a:xfrm>
            <a:off x="5434013" y="55689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28" name="Rectangle 56"/>
          <p:cNvSpPr>
            <a:spLocks noChangeArrowheads="1"/>
          </p:cNvSpPr>
          <p:nvPr/>
        </p:nvSpPr>
        <p:spPr bwMode="auto">
          <a:xfrm>
            <a:off x="5434013" y="4349750"/>
            <a:ext cx="1524000" cy="6858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29" name="Rectangle 57"/>
          <p:cNvSpPr>
            <a:spLocks noChangeArrowheads="1"/>
          </p:cNvSpPr>
          <p:nvPr/>
        </p:nvSpPr>
        <p:spPr bwMode="auto">
          <a:xfrm>
            <a:off x="7110413" y="54165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devices</a:t>
            </a:r>
          </a:p>
        </p:txBody>
      </p:sp>
      <p:sp>
        <p:nvSpPr>
          <p:cNvPr id="54330" name="Oval 58"/>
          <p:cNvSpPr>
            <a:spLocks noChangeArrowheads="1"/>
          </p:cNvSpPr>
          <p:nvPr/>
        </p:nvSpPr>
        <p:spPr bwMode="auto">
          <a:xfrm>
            <a:off x="55864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31" name="AutoShape 59"/>
          <p:cNvCxnSpPr>
            <a:cxnSpLocks noChangeShapeType="1"/>
            <a:stCxn id="54320" idx="2"/>
            <a:endCxn id="54330" idx="0"/>
          </p:cNvCxnSpPr>
          <p:nvPr/>
        </p:nvCxnSpPr>
        <p:spPr bwMode="auto">
          <a:xfrm>
            <a:off x="5662613" y="5721350"/>
            <a:ext cx="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32" name="Oval 60"/>
          <p:cNvSpPr>
            <a:spLocks noChangeArrowheads="1"/>
          </p:cNvSpPr>
          <p:nvPr/>
        </p:nvSpPr>
        <p:spPr bwMode="auto">
          <a:xfrm>
            <a:off x="58150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33" name="AutoShape 61"/>
          <p:cNvCxnSpPr>
            <a:cxnSpLocks noChangeShapeType="1"/>
            <a:stCxn id="54321" idx="2"/>
            <a:endCxn id="54332" idx="0"/>
          </p:cNvCxnSpPr>
          <p:nvPr/>
        </p:nvCxnSpPr>
        <p:spPr bwMode="auto">
          <a:xfrm>
            <a:off x="5815013" y="5721350"/>
            <a:ext cx="762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34" name="Oval 62"/>
          <p:cNvSpPr>
            <a:spLocks noChangeArrowheads="1"/>
          </p:cNvSpPr>
          <p:nvPr/>
        </p:nvSpPr>
        <p:spPr bwMode="auto">
          <a:xfrm>
            <a:off x="61960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35" name="AutoShape 63"/>
          <p:cNvCxnSpPr>
            <a:cxnSpLocks noChangeShapeType="1"/>
            <a:stCxn id="54322" idx="2"/>
            <a:endCxn id="54334" idx="0"/>
          </p:cNvCxnSpPr>
          <p:nvPr/>
        </p:nvCxnSpPr>
        <p:spPr bwMode="auto">
          <a:xfrm flipH="1">
            <a:off x="6272213" y="5721350"/>
            <a:ext cx="1524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36" name="Oval 64"/>
          <p:cNvSpPr>
            <a:spLocks noChangeArrowheads="1"/>
          </p:cNvSpPr>
          <p:nvPr/>
        </p:nvSpPr>
        <p:spPr bwMode="auto">
          <a:xfrm>
            <a:off x="64246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37" name="AutoShape 65"/>
          <p:cNvCxnSpPr>
            <a:cxnSpLocks noChangeShapeType="1"/>
            <a:stCxn id="54323" idx="2"/>
            <a:endCxn id="54336" idx="0"/>
          </p:cNvCxnSpPr>
          <p:nvPr/>
        </p:nvCxnSpPr>
        <p:spPr bwMode="auto">
          <a:xfrm flipH="1">
            <a:off x="6500813" y="5721350"/>
            <a:ext cx="762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38" name="Oval 66"/>
          <p:cNvSpPr>
            <a:spLocks noChangeArrowheads="1"/>
          </p:cNvSpPr>
          <p:nvPr/>
        </p:nvSpPr>
        <p:spPr bwMode="auto">
          <a:xfrm>
            <a:off x="66532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39" name="AutoShape 67"/>
          <p:cNvCxnSpPr>
            <a:cxnSpLocks noChangeShapeType="1"/>
            <a:stCxn id="54324" idx="2"/>
            <a:endCxn id="54338" idx="0"/>
          </p:cNvCxnSpPr>
          <p:nvPr/>
        </p:nvCxnSpPr>
        <p:spPr bwMode="auto">
          <a:xfrm>
            <a:off x="6729413" y="5721350"/>
            <a:ext cx="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40" name="Oval 68"/>
          <p:cNvSpPr>
            <a:spLocks noChangeArrowheads="1"/>
          </p:cNvSpPr>
          <p:nvPr/>
        </p:nvSpPr>
        <p:spPr bwMode="auto">
          <a:xfrm>
            <a:off x="68818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41" name="AutoShape 69"/>
          <p:cNvCxnSpPr>
            <a:cxnSpLocks noChangeShapeType="1"/>
            <a:stCxn id="54325" idx="2"/>
            <a:endCxn id="54340" idx="1"/>
          </p:cNvCxnSpPr>
          <p:nvPr/>
        </p:nvCxnSpPr>
        <p:spPr bwMode="auto">
          <a:xfrm>
            <a:off x="6881813" y="5721350"/>
            <a:ext cx="22225" cy="1746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42" name="Oval 70"/>
          <p:cNvSpPr>
            <a:spLocks noChangeArrowheads="1"/>
          </p:cNvSpPr>
          <p:nvPr/>
        </p:nvSpPr>
        <p:spPr bwMode="auto">
          <a:xfrm>
            <a:off x="51292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43" name="AutoShape 71"/>
          <p:cNvCxnSpPr>
            <a:cxnSpLocks noChangeShapeType="1"/>
            <a:stCxn id="54326" idx="2"/>
            <a:endCxn id="54342" idx="0"/>
          </p:cNvCxnSpPr>
          <p:nvPr/>
        </p:nvCxnSpPr>
        <p:spPr bwMode="auto">
          <a:xfrm flipH="1">
            <a:off x="5205413" y="5721350"/>
            <a:ext cx="1524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44" name="Oval 72"/>
          <p:cNvSpPr>
            <a:spLocks noChangeArrowheads="1"/>
          </p:cNvSpPr>
          <p:nvPr/>
        </p:nvSpPr>
        <p:spPr bwMode="auto">
          <a:xfrm>
            <a:off x="5357813" y="587375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45" name="AutoShape 73"/>
          <p:cNvCxnSpPr>
            <a:cxnSpLocks noChangeShapeType="1"/>
            <a:stCxn id="54327" idx="2"/>
            <a:endCxn id="54344" idx="0"/>
          </p:cNvCxnSpPr>
          <p:nvPr/>
        </p:nvCxnSpPr>
        <p:spPr bwMode="auto">
          <a:xfrm flipH="1">
            <a:off x="5434013" y="5721350"/>
            <a:ext cx="76200" cy="1524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46" name="Rectangle 74"/>
          <p:cNvSpPr>
            <a:spLocks noChangeArrowheads="1"/>
          </p:cNvSpPr>
          <p:nvPr/>
        </p:nvSpPr>
        <p:spPr bwMode="auto">
          <a:xfrm>
            <a:off x="2767013" y="4425950"/>
            <a:ext cx="228600" cy="3048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47" name="AutoShape 75"/>
          <p:cNvCxnSpPr>
            <a:cxnSpLocks noChangeShapeType="1"/>
            <a:stCxn id="54346" idx="0"/>
            <a:endCxn id="54348" idx="2"/>
          </p:cNvCxnSpPr>
          <p:nvPr/>
        </p:nvCxnSpPr>
        <p:spPr bwMode="auto">
          <a:xfrm flipV="1">
            <a:off x="2881313" y="3282950"/>
            <a:ext cx="152400" cy="1143000"/>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48" name="Rectangle 76"/>
          <p:cNvSpPr>
            <a:spLocks noChangeArrowheads="1"/>
          </p:cNvSpPr>
          <p:nvPr/>
        </p:nvSpPr>
        <p:spPr bwMode="auto">
          <a:xfrm>
            <a:off x="2919413" y="2978150"/>
            <a:ext cx="228600" cy="3048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349" name="Rectangle 77"/>
          <p:cNvSpPr>
            <a:spLocks noChangeArrowheads="1"/>
          </p:cNvSpPr>
          <p:nvPr/>
        </p:nvSpPr>
        <p:spPr bwMode="auto">
          <a:xfrm>
            <a:off x="1852613" y="1454150"/>
            <a:ext cx="228600" cy="3048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50" name="AutoShape 78"/>
          <p:cNvCxnSpPr>
            <a:cxnSpLocks noChangeShapeType="1"/>
            <a:stCxn id="54348" idx="0"/>
            <a:endCxn id="54349" idx="2"/>
          </p:cNvCxnSpPr>
          <p:nvPr/>
        </p:nvCxnSpPr>
        <p:spPr bwMode="auto">
          <a:xfrm flipH="1" flipV="1">
            <a:off x="1966913" y="1758950"/>
            <a:ext cx="1066800" cy="1219200"/>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51" name="Rectangle 79"/>
          <p:cNvSpPr>
            <a:spLocks noChangeArrowheads="1"/>
          </p:cNvSpPr>
          <p:nvPr/>
        </p:nvSpPr>
        <p:spPr bwMode="auto">
          <a:xfrm>
            <a:off x="4310063" y="1225550"/>
            <a:ext cx="2133600" cy="7334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52" name="Rectangle 80"/>
          <p:cNvSpPr>
            <a:spLocks noChangeArrowheads="1"/>
          </p:cNvSpPr>
          <p:nvPr/>
        </p:nvSpPr>
        <p:spPr bwMode="auto">
          <a:xfrm>
            <a:off x="4595813" y="122555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AE Client</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e.g. alarm printer</a:t>
            </a:r>
          </a:p>
        </p:txBody>
      </p:sp>
      <p:sp>
        <p:nvSpPr>
          <p:cNvPr id="54353" name="Rectangle 81"/>
          <p:cNvSpPr>
            <a:spLocks noChangeArrowheads="1"/>
          </p:cNvSpPr>
          <p:nvPr/>
        </p:nvSpPr>
        <p:spPr bwMode="auto">
          <a:xfrm>
            <a:off x="4367213" y="1454150"/>
            <a:ext cx="228600" cy="3048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cxnSp>
        <p:nvCxnSpPr>
          <p:cNvPr id="54354" name="AutoShape 82"/>
          <p:cNvCxnSpPr>
            <a:cxnSpLocks noChangeShapeType="1"/>
            <a:stCxn id="54297" idx="0"/>
            <a:endCxn id="54351" idx="2"/>
          </p:cNvCxnSpPr>
          <p:nvPr/>
        </p:nvCxnSpPr>
        <p:spPr bwMode="auto">
          <a:xfrm flipV="1">
            <a:off x="3986213" y="1958975"/>
            <a:ext cx="1390650" cy="5619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55" name="AutoShape 83"/>
          <p:cNvCxnSpPr>
            <a:cxnSpLocks noChangeShapeType="1"/>
            <a:stCxn id="54297" idx="0"/>
            <a:endCxn id="54295" idx="2"/>
          </p:cNvCxnSpPr>
          <p:nvPr/>
        </p:nvCxnSpPr>
        <p:spPr bwMode="auto">
          <a:xfrm flipH="1" flipV="1">
            <a:off x="2843213" y="1958975"/>
            <a:ext cx="1143000" cy="5619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56" name="AutoShape 84"/>
          <p:cNvCxnSpPr>
            <a:cxnSpLocks noChangeShapeType="1"/>
            <a:stCxn id="54348" idx="0"/>
            <a:endCxn id="54353" idx="2"/>
          </p:cNvCxnSpPr>
          <p:nvPr/>
        </p:nvCxnSpPr>
        <p:spPr bwMode="auto">
          <a:xfrm flipV="1">
            <a:off x="3033713" y="1758950"/>
            <a:ext cx="1447800" cy="1219200"/>
          </a:xfrm>
          <a:prstGeom prst="straightConnector1">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57" name="Rectangle 85"/>
          <p:cNvSpPr>
            <a:spLocks noChangeArrowheads="1"/>
          </p:cNvSpPr>
          <p:nvPr/>
        </p:nvSpPr>
        <p:spPr bwMode="auto">
          <a:xfrm>
            <a:off x="179388" y="2063750"/>
            <a:ext cx="115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OPC A&amp;E specified interface</a:t>
            </a:r>
          </a:p>
        </p:txBody>
      </p:sp>
      <p:sp>
        <p:nvSpPr>
          <p:cNvPr id="54358" name="Rectangle 86"/>
          <p:cNvSpPr>
            <a:spLocks noChangeArrowheads="1"/>
          </p:cNvSpPr>
          <p:nvPr/>
        </p:nvSpPr>
        <p:spPr bwMode="auto">
          <a:xfrm>
            <a:off x="1776413" y="1911350"/>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59" name="Rectangle 87"/>
          <p:cNvSpPr>
            <a:spLocks noChangeArrowheads="1"/>
          </p:cNvSpPr>
          <p:nvPr/>
        </p:nvSpPr>
        <p:spPr bwMode="auto">
          <a:xfrm>
            <a:off x="4310063" y="1911350"/>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4360" name="AutoShape 88"/>
          <p:cNvCxnSpPr>
            <a:cxnSpLocks noChangeShapeType="1"/>
            <a:stCxn id="54357" idx="3"/>
            <a:endCxn id="54358" idx="1"/>
          </p:cNvCxnSpPr>
          <p:nvPr/>
        </p:nvCxnSpPr>
        <p:spPr bwMode="auto">
          <a:xfrm flipV="1">
            <a:off x="1335088" y="1949450"/>
            <a:ext cx="441325" cy="527050"/>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61" name="AutoShape 89"/>
          <p:cNvCxnSpPr>
            <a:cxnSpLocks noChangeShapeType="1"/>
            <a:stCxn id="54357" idx="3"/>
            <a:endCxn id="54362" idx="1"/>
          </p:cNvCxnSpPr>
          <p:nvPr/>
        </p:nvCxnSpPr>
        <p:spPr bwMode="auto">
          <a:xfrm>
            <a:off x="1335088" y="2476500"/>
            <a:ext cx="1431925" cy="82550"/>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62" name="Rectangle 90"/>
          <p:cNvSpPr>
            <a:spLocks noChangeArrowheads="1"/>
          </p:cNvSpPr>
          <p:nvPr/>
        </p:nvSpPr>
        <p:spPr bwMode="auto">
          <a:xfrm>
            <a:off x="2767013" y="2520950"/>
            <a:ext cx="2438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63" name="Rectangle 91"/>
          <p:cNvSpPr>
            <a:spLocks noChangeArrowheads="1"/>
          </p:cNvSpPr>
          <p:nvPr/>
        </p:nvSpPr>
        <p:spPr bwMode="auto">
          <a:xfrm>
            <a:off x="100013" y="534035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plant measurement points</a:t>
            </a:r>
          </a:p>
        </p:txBody>
      </p:sp>
      <p:sp>
        <p:nvSpPr>
          <p:cNvPr id="54364" name="Rectangle 92"/>
          <p:cNvSpPr>
            <a:spLocks noChangeArrowheads="1"/>
          </p:cNvSpPr>
          <p:nvPr/>
        </p:nvSpPr>
        <p:spPr bwMode="auto">
          <a:xfrm>
            <a:off x="1928813" y="3708400"/>
            <a:ext cx="1905000" cy="336550"/>
          </a:xfrm>
          <a:prstGeom prst="rect">
            <a:avLst/>
          </a:prstGeom>
          <a:solidFill>
            <a:srgbClr val="FFFFFF">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event notification</a:t>
            </a:r>
          </a:p>
        </p:txBody>
      </p:sp>
      <p:sp>
        <p:nvSpPr>
          <p:cNvPr id="54365" name="Text Box 93"/>
          <p:cNvSpPr txBox="1">
            <a:spLocks noChangeArrowheads="1"/>
          </p:cNvSpPr>
          <p:nvPr/>
        </p:nvSpPr>
        <p:spPr bwMode="auto">
          <a:xfrm>
            <a:off x="6958013" y="996950"/>
            <a:ext cx="207327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sz="1600">
                <a:cs typeface="Angsana New" pitchFamily="18" charset="-34"/>
              </a:rPr>
              <a:t>An OPC AE Server</a:t>
            </a:r>
          </a:p>
          <a:p>
            <a:pPr eaLnBrk="0" hangingPunct="0"/>
            <a:r>
              <a:rPr lang="en-GB" sz="1600">
                <a:cs typeface="Angsana New" pitchFamily="18" charset="-34"/>
              </a:rPr>
              <a:t>is configured using the information coming from the </a:t>
            </a:r>
          </a:p>
          <a:p>
            <a:pPr eaLnBrk="0" hangingPunct="0"/>
            <a:r>
              <a:rPr lang="en-GB" sz="1600">
                <a:cs typeface="Angsana New" pitchFamily="18" charset="-34"/>
              </a:rPr>
              <a:t>development tools for the controllers</a:t>
            </a:r>
          </a:p>
        </p:txBody>
      </p:sp>
      <p:grpSp>
        <p:nvGrpSpPr>
          <p:cNvPr id="54366" name="Group 94"/>
          <p:cNvGrpSpPr>
            <a:grpSpLocks/>
          </p:cNvGrpSpPr>
          <p:nvPr/>
        </p:nvGrpSpPr>
        <p:grpSpPr bwMode="auto">
          <a:xfrm>
            <a:off x="8312150" y="4016375"/>
            <a:ext cx="755650" cy="636588"/>
            <a:chOff x="2199" y="1650"/>
            <a:chExt cx="705" cy="637"/>
          </a:xfrm>
        </p:grpSpPr>
        <p:sp>
          <p:nvSpPr>
            <p:cNvPr id="54367" name="Freeform 95"/>
            <p:cNvSpPr>
              <a:spLocks/>
            </p:cNvSpPr>
            <p:nvPr/>
          </p:nvSpPr>
          <p:spPr bwMode="auto">
            <a:xfrm>
              <a:off x="2199" y="2030"/>
              <a:ext cx="697" cy="217"/>
            </a:xfrm>
            <a:custGeom>
              <a:avLst/>
              <a:gdLst>
                <a:gd name="T0" fmla="*/ 609 w 697"/>
                <a:gd name="T1" fmla="*/ 0 h 217"/>
                <a:gd name="T2" fmla="*/ 348 w 697"/>
                <a:gd name="T3" fmla="*/ 0 h 217"/>
                <a:gd name="T4" fmla="*/ 87 w 697"/>
                <a:gd name="T5" fmla="*/ 0 h 217"/>
                <a:gd name="T6" fmla="*/ 47 w 697"/>
                <a:gd name="T7" fmla="*/ 108 h 217"/>
                <a:gd name="T8" fmla="*/ 0 w 697"/>
                <a:gd name="T9" fmla="*/ 216 h 217"/>
                <a:gd name="T10" fmla="*/ 348 w 697"/>
                <a:gd name="T11" fmla="*/ 216 h 217"/>
                <a:gd name="T12" fmla="*/ 696 w 697"/>
                <a:gd name="T13" fmla="*/ 216 h 217"/>
                <a:gd name="T14" fmla="*/ 656 w 697"/>
                <a:gd name="T15" fmla="*/ 108 h 217"/>
                <a:gd name="T16" fmla="*/ 609 w 69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17">
                  <a:moveTo>
                    <a:pt x="609" y="0"/>
                  </a:moveTo>
                  <a:lnTo>
                    <a:pt x="348" y="0"/>
                  </a:lnTo>
                  <a:lnTo>
                    <a:pt x="87" y="0"/>
                  </a:lnTo>
                  <a:lnTo>
                    <a:pt x="47" y="108"/>
                  </a:lnTo>
                  <a:lnTo>
                    <a:pt x="0" y="216"/>
                  </a:lnTo>
                  <a:lnTo>
                    <a:pt x="348" y="216"/>
                  </a:lnTo>
                  <a:lnTo>
                    <a:pt x="696" y="216"/>
                  </a:lnTo>
                  <a:lnTo>
                    <a:pt x="656" y="108"/>
                  </a:lnTo>
                  <a:lnTo>
                    <a:pt x="609" y="0"/>
                  </a:lnTo>
                </a:path>
              </a:pathLst>
            </a:custGeom>
            <a:solidFill>
              <a:srgbClr val="000000"/>
            </a:solid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68" name="Freeform 96"/>
            <p:cNvSpPr>
              <a:spLocks/>
            </p:cNvSpPr>
            <p:nvPr/>
          </p:nvSpPr>
          <p:spPr bwMode="auto">
            <a:xfrm>
              <a:off x="2199" y="2030"/>
              <a:ext cx="705" cy="225"/>
            </a:xfrm>
            <a:custGeom>
              <a:avLst/>
              <a:gdLst>
                <a:gd name="T0" fmla="*/ 616 w 705"/>
                <a:gd name="T1" fmla="*/ 0 h 225"/>
                <a:gd name="T2" fmla="*/ 88 w 705"/>
                <a:gd name="T3" fmla="*/ 0 h 225"/>
                <a:gd name="T4" fmla="*/ 0 w 705"/>
                <a:gd name="T5" fmla="*/ 224 h 225"/>
                <a:gd name="T6" fmla="*/ 704 w 705"/>
                <a:gd name="T7" fmla="*/ 224 h 225"/>
                <a:gd name="T8" fmla="*/ 616 w 705"/>
                <a:gd name="T9" fmla="*/ 0 h 225"/>
              </a:gdLst>
              <a:ahLst/>
              <a:cxnLst>
                <a:cxn ang="0">
                  <a:pos x="T0" y="T1"/>
                </a:cxn>
                <a:cxn ang="0">
                  <a:pos x="T2" y="T3"/>
                </a:cxn>
                <a:cxn ang="0">
                  <a:pos x="T4" y="T5"/>
                </a:cxn>
                <a:cxn ang="0">
                  <a:pos x="T6" y="T7"/>
                </a:cxn>
                <a:cxn ang="0">
                  <a:pos x="T8" y="T9"/>
                </a:cxn>
              </a:cxnLst>
              <a:rect l="0" t="0" r="r" b="b"/>
              <a:pathLst>
                <a:path w="705" h="225">
                  <a:moveTo>
                    <a:pt x="616" y="0"/>
                  </a:moveTo>
                  <a:lnTo>
                    <a:pt x="88" y="0"/>
                  </a:lnTo>
                  <a:lnTo>
                    <a:pt x="0" y="224"/>
                  </a:lnTo>
                  <a:lnTo>
                    <a:pt x="704" y="224"/>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69" name="Freeform 97"/>
            <p:cNvSpPr>
              <a:spLocks/>
            </p:cNvSpPr>
            <p:nvPr/>
          </p:nvSpPr>
          <p:spPr bwMode="auto">
            <a:xfrm>
              <a:off x="2199" y="2030"/>
              <a:ext cx="705" cy="225"/>
            </a:xfrm>
            <a:custGeom>
              <a:avLst/>
              <a:gdLst>
                <a:gd name="T0" fmla="*/ 616 w 705"/>
                <a:gd name="T1" fmla="*/ 0 h 225"/>
                <a:gd name="T2" fmla="*/ 352 w 705"/>
                <a:gd name="T3" fmla="*/ 0 h 225"/>
                <a:gd name="T4" fmla="*/ 88 w 705"/>
                <a:gd name="T5" fmla="*/ 0 h 225"/>
                <a:gd name="T6" fmla="*/ 48 w 705"/>
                <a:gd name="T7" fmla="*/ 112 h 225"/>
                <a:gd name="T8" fmla="*/ 0 w 705"/>
                <a:gd name="T9" fmla="*/ 224 h 225"/>
                <a:gd name="T10" fmla="*/ 352 w 705"/>
                <a:gd name="T11" fmla="*/ 224 h 225"/>
                <a:gd name="T12" fmla="*/ 704 w 705"/>
                <a:gd name="T13" fmla="*/ 224 h 225"/>
                <a:gd name="T14" fmla="*/ 664 w 705"/>
                <a:gd name="T15" fmla="*/ 112 h 225"/>
                <a:gd name="T16" fmla="*/ 616 w 70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225">
                  <a:moveTo>
                    <a:pt x="616" y="0"/>
                  </a:moveTo>
                  <a:lnTo>
                    <a:pt x="352" y="0"/>
                  </a:lnTo>
                  <a:lnTo>
                    <a:pt x="88" y="0"/>
                  </a:lnTo>
                  <a:lnTo>
                    <a:pt x="48" y="112"/>
                  </a:lnTo>
                  <a:lnTo>
                    <a:pt x="0" y="224"/>
                  </a:lnTo>
                  <a:lnTo>
                    <a:pt x="352" y="224"/>
                  </a:lnTo>
                  <a:lnTo>
                    <a:pt x="704" y="224"/>
                  </a:lnTo>
                  <a:lnTo>
                    <a:pt x="664" y="112"/>
                  </a:lnTo>
                  <a:lnTo>
                    <a:pt x="61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70" name="AutoShape 98" descr="50%"/>
            <p:cNvSpPr>
              <a:spLocks noChangeArrowheads="1"/>
            </p:cNvSpPr>
            <p:nvPr/>
          </p:nvSpPr>
          <p:spPr bwMode="auto">
            <a:xfrm>
              <a:off x="2267" y="1650"/>
              <a:ext cx="568" cy="408"/>
            </a:xfrm>
            <a:prstGeom prst="roundRect">
              <a:avLst>
                <a:gd name="adj" fmla="val 16611"/>
              </a:avLst>
            </a:prstGeom>
            <a:pattFill prst="pct50">
              <a:fgClr>
                <a:srgbClr val="000000"/>
              </a:fgClr>
              <a:bgClr>
                <a:srgbClr val="FFFFFF"/>
              </a:bgClr>
            </a:patt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1" name="Rectangle 99"/>
            <p:cNvSpPr>
              <a:spLocks noChangeArrowheads="1"/>
            </p:cNvSpPr>
            <p:nvPr/>
          </p:nvSpPr>
          <p:spPr bwMode="auto">
            <a:xfrm>
              <a:off x="2283" y="1666"/>
              <a:ext cx="520" cy="344"/>
            </a:xfrm>
            <a:prstGeom prst="rect">
              <a:avLst/>
            </a:prstGeom>
            <a:solidFill>
              <a:srgbClr val="3365FB"/>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2" name="Freeform 100" descr="70%"/>
            <p:cNvSpPr>
              <a:spLocks/>
            </p:cNvSpPr>
            <p:nvPr/>
          </p:nvSpPr>
          <p:spPr bwMode="auto">
            <a:xfrm>
              <a:off x="2359" y="2142"/>
              <a:ext cx="505" cy="89"/>
            </a:xfrm>
            <a:custGeom>
              <a:avLst/>
              <a:gdLst>
                <a:gd name="T0" fmla="*/ 457 w 505"/>
                <a:gd name="T1" fmla="*/ 0 h 89"/>
                <a:gd name="T2" fmla="*/ 244 w 505"/>
                <a:gd name="T3" fmla="*/ 0 h 89"/>
                <a:gd name="T4" fmla="*/ 24 w 505"/>
                <a:gd name="T5" fmla="*/ 0 h 89"/>
                <a:gd name="T6" fmla="*/ 16 w 505"/>
                <a:gd name="T7" fmla="*/ 44 h 89"/>
                <a:gd name="T8" fmla="*/ 0 w 505"/>
                <a:gd name="T9" fmla="*/ 88 h 89"/>
                <a:gd name="T10" fmla="*/ 16 w 505"/>
                <a:gd name="T11" fmla="*/ 88 h 89"/>
                <a:gd name="T12" fmla="*/ 24 w 505"/>
                <a:gd name="T13" fmla="*/ 88 h 89"/>
                <a:gd name="T14" fmla="*/ 32 w 505"/>
                <a:gd name="T15" fmla="*/ 81 h 89"/>
                <a:gd name="T16" fmla="*/ 39 w 505"/>
                <a:gd name="T17" fmla="*/ 73 h 89"/>
                <a:gd name="T18" fmla="*/ 63 w 505"/>
                <a:gd name="T19" fmla="*/ 73 h 89"/>
                <a:gd name="T20" fmla="*/ 79 w 505"/>
                <a:gd name="T21" fmla="*/ 73 h 89"/>
                <a:gd name="T22" fmla="*/ 79 w 505"/>
                <a:gd name="T23" fmla="*/ 81 h 89"/>
                <a:gd name="T24" fmla="*/ 79 w 505"/>
                <a:gd name="T25" fmla="*/ 88 h 89"/>
                <a:gd name="T26" fmla="*/ 236 w 505"/>
                <a:gd name="T27" fmla="*/ 88 h 89"/>
                <a:gd name="T28" fmla="*/ 386 w 505"/>
                <a:gd name="T29" fmla="*/ 88 h 89"/>
                <a:gd name="T30" fmla="*/ 386 w 505"/>
                <a:gd name="T31" fmla="*/ 81 h 89"/>
                <a:gd name="T32" fmla="*/ 386 w 505"/>
                <a:gd name="T33" fmla="*/ 73 h 89"/>
                <a:gd name="T34" fmla="*/ 402 w 505"/>
                <a:gd name="T35" fmla="*/ 73 h 89"/>
                <a:gd name="T36" fmla="*/ 417 w 505"/>
                <a:gd name="T37" fmla="*/ 73 h 89"/>
                <a:gd name="T38" fmla="*/ 425 w 505"/>
                <a:gd name="T39" fmla="*/ 81 h 89"/>
                <a:gd name="T40" fmla="*/ 433 w 505"/>
                <a:gd name="T41" fmla="*/ 88 h 89"/>
                <a:gd name="T42" fmla="*/ 473 w 505"/>
                <a:gd name="T43" fmla="*/ 88 h 89"/>
                <a:gd name="T44" fmla="*/ 504 w 505"/>
                <a:gd name="T45" fmla="*/ 88 h 89"/>
                <a:gd name="T46" fmla="*/ 480 w 505"/>
                <a:gd name="T47" fmla="*/ 44 h 89"/>
                <a:gd name="T48" fmla="*/ 457 w 505"/>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5" h="89">
                  <a:moveTo>
                    <a:pt x="457" y="0"/>
                  </a:moveTo>
                  <a:lnTo>
                    <a:pt x="244" y="0"/>
                  </a:lnTo>
                  <a:lnTo>
                    <a:pt x="24" y="0"/>
                  </a:lnTo>
                  <a:lnTo>
                    <a:pt x="16" y="44"/>
                  </a:lnTo>
                  <a:lnTo>
                    <a:pt x="0" y="88"/>
                  </a:lnTo>
                  <a:lnTo>
                    <a:pt x="16" y="88"/>
                  </a:lnTo>
                  <a:lnTo>
                    <a:pt x="24" y="88"/>
                  </a:lnTo>
                  <a:lnTo>
                    <a:pt x="32" y="81"/>
                  </a:lnTo>
                  <a:lnTo>
                    <a:pt x="39" y="73"/>
                  </a:lnTo>
                  <a:lnTo>
                    <a:pt x="63" y="73"/>
                  </a:lnTo>
                  <a:lnTo>
                    <a:pt x="79" y="73"/>
                  </a:lnTo>
                  <a:lnTo>
                    <a:pt x="79" y="81"/>
                  </a:lnTo>
                  <a:lnTo>
                    <a:pt x="79" y="88"/>
                  </a:lnTo>
                  <a:lnTo>
                    <a:pt x="236" y="88"/>
                  </a:lnTo>
                  <a:lnTo>
                    <a:pt x="386" y="88"/>
                  </a:lnTo>
                  <a:lnTo>
                    <a:pt x="386" y="81"/>
                  </a:lnTo>
                  <a:lnTo>
                    <a:pt x="386" y="73"/>
                  </a:lnTo>
                  <a:lnTo>
                    <a:pt x="402" y="73"/>
                  </a:lnTo>
                  <a:lnTo>
                    <a:pt x="417" y="73"/>
                  </a:lnTo>
                  <a:lnTo>
                    <a:pt x="425" y="81"/>
                  </a:lnTo>
                  <a:lnTo>
                    <a:pt x="433" y="88"/>
                  </a:lnTo>
                  <a:lnTo>
                    <a:pt x="473" y="88"/>
                  </a:lnTo>
                  <a:lnTo>
                    <a:pt x="504" y="88"/>
                  </a:lnTo>
                  <a:lnTo>
                    <a:pt x="480" y="44"/>
                  </a:lnTo>
                  <a:lnTo>
                    <a:pt x="457"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73" name="Freeform 101"/>
            <p:cNvSpPr>
              <a:spLocks/>
            </p:cNvSpPr>
            <p:nvPr/>
          </p:nvSpPr>
          <p:spPr bwMode="auto">
            <a:xfrm>
              <a:off x="2359" y="2142"/>
              <a:ext cx="513" cy="97"/>
            </a:xfrm>
            <a:custGeom>
              <a:avLst/>
              <a:gdLst>
                <a:gd name="T0" fmla="*/ 464 w 513"/>
                <a:gd name="T1" fmla="*/ 0 h 97"/>
                <a:gd name="T2" fmla="*/ 24 w 513"/>
                <a:gd name="T3" fmla="*/ 0 h 97"/>
                <a:gd name="T4" fmla="*/ 0 w 513"/>
                <a:gd name="T5" fmla="*/ 96 h 97"/>
                <a:gd name="T6" fmla="*/ 24 w 513"/>
                <a:gd name="T7" fmla="*/ 96 h 97"/>
                <a:gd name="T8" fmla="*/ 40 w 513"/>
                <a:gd name="T9" fmla="*/ 80 h 97"/>
                <a:gd name="T10" fmla="*/ 80 w 513"/>
                <a:gd name="T11" fmla="*/ 80 h 97"/>
                <a:gd name="T12" fmla="*/ 80 w 513"/>
                <a:gd name="T13" fmla="*/ 96 h 97"/>
                <a:gd name="T14" fmla="*/ 392 w 513"/>
                <a:gd name="T15" fmla="*/ 96 h 97"/>
                <a:gd name="T16" fmla="*/ 392 w 513"/>
                <a:gd name="T17" fmla="*/ 80 h 97"/>
                <a:gd name="T18" fmla="*/ 424 w 513"/>
                <a:gd name="T19" fmla="*/ 80 h 97"/>
                <a:gd name="T20" fmla="*/ 440 w 513"/>
                <a:gd name="T21" fmla="*/ 96 h 97"/>
                <a:gd name="T22" fmla="*/ 512 w 513"/>
                <a:gd name="T23" fmla="*/ 96 h 97"/>
                <a:gd name="T24" fmla="*/ 464 w 513"/>
                <a:gd name="T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3" h="97">
                  <a:moveTo>
                    <a:pt x="464" y="0"/>
                  </a:moveTo>
                  <a:lnTo>
                    <a:pt x="24" y="0"/>
                  </a:lnTo>
                  <a:lnTo>
                    <a:pt x="0" y="96"/>
                  </a:lnTo>
                  <a:lnTo>
                    <a:pt x="24" y="96"/>
                  </a:lnTo>
                  <a:lnTo>
                    <a:pt x="40" y="80"/>
                  </a:lnTo>
                  <a:lnTo>
                    <a:pt x="80" y="80"/>
                  </a:lnTo>
                  <a:lnTo>
                    <a:pt x="80" y="96"/>
                  </a:lnTo>
                  <a:lnTo>
                    <a:pt x="392" y="96"/>
                  </a:lnTo>
                  <a:lnTo>
                    <a:pt x="392" y="80"/>
                  </a:lnTo>
                  <a:lnTo>
                    <a:pt x="424" y="80"/>
                  </a:lnTo>
                  <a:lnTo>
                    <a:pt x="440" y="96"/>
                  </a:lnTo>
                  <a:lnTo>
                    <a:pt x="512" y="96"/>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74" name="Freeform 102"/>
            <p:cNvSpPr>
              <a:spLocks/>
            </p:cNvSpPr>
            <p:nvPr/>
          </p:nvSpPr>
          <p:spPr bwMode="auto">
            <a:xfrm>
              <a:off x="2359" y="2142"/>
              <a:ext cx="513" cy="97"/>
            </a:xfrm>
            <a:custGeom>
              <a:avLst/>
              <a:gdLst>
                <a:gd name="T0" fmla="*/ 464 w 513"/>
                <a:gd name="T1" fmla="*/ 0 h 97"/>
                <a:gd name="T2" fmla="*/ 248 w 513"/>
                <a:gd name="T3" fmla="*/ 0 h 97"/>
                <a:gd name="T4" fmla="*/ 24 w 513"/>
                <a:gd name="T5" fmla="*/ 0 h 97"/>
                <a:gd name="T6" fmla="*/ 16 w 513"/>
                <a:gd name="T7" fmla="*/ 48 h 97"/>
                <a:gd name="T8" fmla="*/ 0 w 513"/>
                <a:gd name="T9" fmla="*/ 96 h 97"/>
                <a:gd name="T10" fmla="*/ 16 w 513"/>
                <a:gd name="T11" fmla="*/ 96 h 97"/>
                <a:gd name="T12" fmla="*/ 24 w 513"/>
                <a:gd name="T13" fmla="*/ 96 h 97"/>
                <a:gd name="T14" fmla="*/ 32 w 513"/>
                <a:gd name="T15" fmla="*/ 88 h 97"/>
                <a:gd name="T16" fmla="*/ 40 w 513"/>
                <a:gd name="T17" fmla="*/ 80 h 97"/>
                <a:gd name="T18" fmla="*/ 64 w 513"/>
                <a:gd name="T19" fmla="*/ 80 h 97"/>
                <a:gd name="T20" fmla="*/ 80 w 513"/>
                <a:gd name="T21" fmla="*/ 80 h 97"/>
                <a:gd name="T22" fmla="*/ 80 w 513"/>
                <a:gd name="T23" fmla="*/ 88 h 97"/>
                <a:gd name="T24" fmla="*/ 80 w 513"/>
                <a:gd name="T25" fmla="*/ 96 h 97"/>
                <a:gd name="T26" fmla="*/ 240 w 513"/>
                <a:gd name="T27" fmla="*/ 96 h 97"/>
                <a:gd name="T28" fmla="*/ 392 w 513"/>
                <a:gd name="T29" fmla="*/ 96 h 97"/>
                <a:gd name="T30" fmla="*/ 392 w 513"/>
                <a:gd name="T31" fmla="*/ 88 h 97"/>
                <a:gd name="T32" fmla="*/ 392 w 513"/>
                <a:gd name="T33" fmla="*/ 80 h 97"/>
                <a:gd name="T34" fmla="*/ 408 w 513"/>
                <a:gd name="T35" fmla="*/ 80 h 97"/>
                <a:gd name="T36" fmla="*/ 424 w 513"/>
                <a:gd name="T37" fmla="*/ 80 h 97"/>
                <a:gd name="T38" fmla="*/ 432 w 513"/>
                <a:gd name="T39" fmla="*/ 88 h 97"/>
                <a:gd name="T40" fmla="*/ 440 w 513"/>
                <a:gd name="T41" fmla="*/ 96 h 97"/>
                <a:gd name="T42" fmla="*/ 480 w 513"/>
                <a:gd name="T43" fmla="*/ 96 h 97"/>
                <a:gd name="T44" fmla="*/ 512 w 513"/>
                <a:gd name="T45" fmla="*/ 96 h 97"/>
                <a:gd name="T46" fmla="*/ 488 w 513"/>
                <a:gd name="T47" fmla="*/ 48 h 97"/>
                <a:gd name="T48" fmla="*/ 464 w 513"/>
                <a:gd name="T4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3" h="97">
                  <a:moveTo>
                    <a:pt x="464" y="0"/>
                  </a:moveTo>
                  <a:lnTo>
                    <a:pt x="248" y="0"/>
                  </a:lnTo>
                  <a:lnTo>
                    <a:pt x="24" y="0"/>
                  </a:lnTo>
                  <a:lnTo>
                    <a:pt x="16" y="48"/>
                  </a:lnTo>
                  <a:lnTo>
                    <a:pt x="0" y="96"/>
                  </a:lnTo>
                  <a:lnTo>
                    <a:pt x="16" y="96"/>
                  </a:lnTo>
                  <a:lnTo>
                    <a:pt x="24" y="96"/>
                  </a:lnTo>
                  <a:lnTo>
                    <a:pt x="32" y="88"/>
                  </a:lnTo>
                  <a:lnTo>
                    <a:pt x="40" y="80"/>
                  </a:lnTo>
                  <a:lnTo>
                    <a:pt x="64" y="80"/>
                  </a:lnTo>
                  <a:lnTo>
                    <a:pt x="80" y="80"/>
                  </a:lnTo>
                  <a:lnTo>
                    <a:pt x="80" y="88"/>
                  </a:lnTo>
                  <a:lnTo>
                    <a:pt x="80" y="96"/>
                  </a:lnTo>
                  <a:lnTo>
                    <a:pt x="240" y="96"/>
                  </a:lnTo>
                  <a:lnTo>
                    <a:pt x="392" y="96"/>
                  </a:lnTo>
                  <a:lnTo>
                    <a:pt x="392" y="88"/>
                  </a:lnTo>
                  <a:lnTo>
                    <a:pt x="392" y="80"/>
                  </a:lnTo>
                  <a:lnTo>
                    <a:pt x="408" y="80"/>
                  </a:lnTo>
                  <a:lnTo>
                    <a:pt x="424" y="80"/>
                  </a:lnTo>
                  <a:lnTo>
                    <a:pt x="432" y="88"/>
                  </a:lnTo>
                  <a:lnTo>
                    <a:pt x="440" y="96"/>
                  </a:lnTo>
                  <a:lnTo>
                    <a:pt x="480" y="96"/>
                  </a:lnTo>
                  <a:lnTo>
                    <a:pt x="512" y="96"/>
                  </a:lnTo>
                  <a:lnTo>
                    <a:pt x="488" y="48"/>
                  </a:lnTo>
                  <a:lnTo>
                    <a:pt x="4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75" name="Rectangle 103" descr="70%"/>
            <p:cNvSpPr>
              <a:spLocks noChangeArrowheads="1"/>
            </p:cNvSpPr>
            <p:nvPr/>
          </p:nvSpPr>
          <p:spPr bwMode="auto">
            <a:xfrm>
              <a:off x="2795" y="2114"/>
              <a:ext cx="24"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6" name="Rectangle 104" descr="70%"/>
            <p:cNvSpPr>
              <a:spLocks noChangeArrowheads="1"/>
            </p:cNvSpPr>
            <p:nvPr/>
          </p:nvSpPr>
          <p:spPr bwMode="auto">
            <a:xfrm>
              <a:off x="2667"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7" name="Rectangle 105" descr="70%"/>
            <p:cNvSpPr>
              <a:spLocks noChangeArrowheads="1"/>
            </p:cNvSpPr>
            <p:nvPr/>
          </p:nvSpPr>
          <p:spPr bwMode="auto">
            <a:xfrm>
              <a:off x="2539"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8" name="Rectangle 106" descr="70%"/>
            <p:cNvSpPr>
              <a:spLocks noChangeArrowheads="1"/>
            </p:cNvSpPr>
            <p:nvPr/>
          </p:nvSpPr>
          <p:spPr bwMode="auto">
            <a:xfrm>
              <a:off x="2411" y="2114"/>
              <a:ext cx="88"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79" name="Rectangle 107" descr="70%"/>
            <p:cNvSpPr>
              <a:spLocks noChangeArrowheads="1"/>
            </p:cNvSpPr>
            <p:nvPr/>
          </p:nvSpPr>
          <p:spPr bwMode="auto">
            <a:xfrm>
              <a:off x="2315" y="2114"/>
              <a:ext cx="56" cy="8"/>
            </a:xfrm>
            <a:prstGeom prst="rect">
              <a:avLst/>
            </a:prstGeom>
            <a:pattFill prst="pct7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80" name="Freeform 108" descr="70%"/>
            <p:cNvSpPr>
              <a:spLocks/>
            </p:cNvSpPr>
            <p:nvPr/>
          </p:nvSpPr>
          <p:spPr bwMode="auto">
            <a:xfrm>
              <a:off x="2263" y="2142"/>
              <a:ext cx="89" cy="25"/>
            </a:xfrm>
            <a:custGeom>
              <a:avLst/>
              <a:gdLst>
                <a:gd name="T0" fmla="*/ 88 w 89"/>
                <a:gd name="T1" fmla="*/ 0 h 25"/>
                <a:gd name="T2" fmla="*/ 81 w 89"/>
                <a:gd name="T3" fmla="*/ 12 h 25"/>
                <a:gd name="T4" fmla="*/ 73 w 89"/>
                <a:gd name="T5" fmla="*/ 24 h 25"/>
                <a:gd name="T6" fmla="*/ 37 w 89"/>
                <a:gd name="T7" fmla="*/ 24 h 25"/>
                <a:gd name="T8" fmla="*/ 0 w 89"/>
                <a:gd name="T9" fmla="*/ 24 h 25"/>
                <a:gd name="T10" fmla="*/ 7 w 89"/>
                <a:gd name="T11" fmla="*/ 12 h 25"/>
                <a:gd name="T12" fmla="*/ 15 w 89"/>
                <a:gd name="T13" fmla="*/ 0 h 25"/>
                <a:gd name="T14" fmla="*/ 51 w 89"/>
                <a:gd name="T15" fmla="*/ 0 h 25"/>
                <a:gd name="T16" fmla="*/ 88 w 8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5">
                  <a:moveTo>
                    <a:pt x="88" y="0"/>
                  </a:moveTo>
                  <a:lnTo>
                    <a:pt x="81" y="12"/>
                  </a:lnTo>
                  <a:lnTo>
                    <a:pt x="73" y="24"/>
                  </a:lnTo>
                  <a:lnTo>
                    <a:pt x="37" y="24"/>
                  </a:lnTo>
                  <a:lnTo>
                    <a:pt x="0" y="24"/>
                  </a:lnTo>
                  <a:lnTo>
                    <a:pt x="7" y="12"/>
                  </a:lnTo>
                  <a:lnTo>
                    <a:pt x="15" y="0"/>
                  </a:lnTo>
                  <a:lnTo>
                    <a:pt x="51" y="0"/>
                  </a:lnTo>
                  <a:lnTo>
                    <a:pt x="8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1" name="Freeform 109"/>
            <p:cNvSpPr>
              <a:spLocks/>
            </p:cNvSpPr>
            <p:nvPr/>
          </p:nvSpPr>
          <p:spPr bwMode="auto">
            <a:xfrm>
              <a:off x="2263" y="2142"/>
              <a:ext cx="97" cy="33"/>
            </a:xfrm>
            <a:custGeom>
              <a:avLst/>
              <a:gdLst>
                <a:gd name="T0" fmla="*/ 96 w 97"/>
                <a:gd name="T1" fmla="*/ 0 h 33"/>
                <a:gd name="T2" fmla="*/ 80 w 97"/>
                <a:gd name="T3" fmla="*/ 32 h 33"/>
                <a:gd name="T4" fmla="*/ 0 w 97"/>
                <a:gd name="T5" fmla="*/ 32 h 33"/>
                <a:gd name="T6" fmla="*/ 16 w 97"/>
                <a:gd name="T7" fmla="*/ 0 h 33"/>
                <a:gd name="T8" fmla="*/ 96 w 97"/>
                <a:gd name="T9" fmla="*/ 0 h 33"/>
              </a:gdLst>
              <a:ahLst/>
              <a:cxnLst>
                <a:cxn ang="0">
                  <a:pos x="T0" y="T1"/>
                </a:cxn>
                <a:cxn ang="0">
                  <a:pos x="T2" y="T3"/>
                </a:cxn>
                <a:cxn ang="0">
                  <a:pos x="T4" y="T5"/>
                </a:cxn>
                <a:cxn ang="0">
                  <a:pos x="T6" y="T7"/>
                </a:cxn>
                <a:cxn ang="0">
                  <a:pos x="T8" y="T9"/>
                </a:cxn>
              </a:cxnLst>
              <a:rect l="0" t="0" r="r" b="b"/>
              <a:pathLst>
                <a:path w="97" h="33">
                  <a:moveTo>
                    <a:pt x="96" y="0"/>
                  </a:moveTo>
                  <a:lnTo>
                    <a:pt x="80" y="32"/>
                  </a:lnTo>
                  <a:lnTo>
                    <a:pt x="0" y="32"/>
                  </a:lnTo>
                  <a:lnTo>
                    <a:pt x="1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2" name="Freeform 110"/>
            <p:cNvSpPr>
              <a:spLocks/>
            </p:cNvSpPr>
            <p:nvPr/>
          </p:nvSpPr>
          <p:spPr bwMode="auto">
            <a:xfrm>
              <a:off x="2263" y="2142"/>
              <a:ext cx="97" cy="33"/>
            </a:xfrm>
            <a:custGeom>
              <a:avLst/>
              <a:gdLst>
                <a:gd name="T0" fmla="*/ 96 w 97"/>
                <a:gd name="T1" fmla="*/ 0 h 33"/>
                <a:gd name="T2" fmla="*/ 88 w 97"/>
                <a:gd name="T3" fmla="*/ 16 h 33"/>
                <a:gd name="T4" fmla="*/ 80 w 97"/>
                <a:gd name="T5" fmla="*/ 32 h 33"/>
                <a:gd name="T6" fmla="*/ 40 w 97"/>
                <a:gd name="T7" fmla="*/ 32 h 33"/>
                <a:gd name="T8" fmla="*/ 0 w 97"/>
                <a:gd name="T9" fmla="*/ 32 h 33"/>
                <a:gd name="T10" fmla="*/ 8 w 97"/>
                <a:gd name="T11" fmla="*/ 16 h 33"/>
                <a:gd name="T12" fmla="*/ 16 w 97"/>
                <a:gd name="T13" fmla="*/ 0 h 33"/>
                <a:gd name="T14" fmla="*/ 56 w 97"/>
                <a:gd name="T15" fmla="*/ 0 h 33"/>
                <a:gd name="T16" fmla="*/ 96 w 9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3">
                  <a:moveTo>
                    <a:pt x="96" y="0"/>
                  </a:moveTo>
                  <a:lnTo>
                    <a:pt x="88" y="16"/>
                  </a:lnTo>
                  <a:lnTo>
                    <a:pt x="80" y="32"/>
                  </a:lnTo>
                  <a:lnTo>
                    <a:pt x="40" y="32"/>
                  </a:lnTo>
                  <a:lnTo>
                    <a:pt x="0" y="32"/>
                  </a:lnTo>
                  <a:lnTo>
                    <a:pt x="8" y="16"/>
                  </a:lnTo>
                  <a:lnTo>
                    <a:pt x="16" y="0"/>
                  </a:lnTo>
                  <a:lnTo>
                    <a:pt x="56" y="0"/>
                  </a:lnTo>
                  <a:lnTo>
                    <a:pt x="96"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3" name="Freeform 111" descr="70%"/>
            <p:cNvSpPr>
              <a:spLocks/>
            </p:cNvSpPr>
            <p:nvPr/>
          </p:nvSpPr>
          <p:spPr bwMode="auto">
            <a:xfrm>
              <a:off x="2247" y="2190"/>
              <a:ext cx="73" cy="25"/>
            </a:xfrm>
            <a:custGeom>
              <a:avLst/>
              <a:gdLst>
                <a:gd name="T0" fmla="*/ 58 w 73"/>
                <a:gd name="T1" fmla="*/ 0 h 25"/>
                <a:gd name="T2" fmla="*/ 50 w 73"/>
                <a:gd name="T3" fmla="*/ 6 h 25"/>
                <a:gd name="T4" fmla="*/ 43 w 73"/>
                <a:gd name="T5" fmla="*/ 12 h 25"/>
                <a:gd name="T6" fmla="*/ 58 w 73"/>
                <a:gd name="T7" fmla="*/ 12 h 25"/>
                <a:gd name="T8" fmla="*/ 72 w 73"/>
                <a:gd name="T9" fmla="*/ 12 h 25"/>
                <a:gd name="T10" fmla="*/ 65 w 73"/>
                <a:gd name="T11" fmla="*/ 18 h 25"/>
                <a:gd name="T12" fmla="*/ 58 w 73"/>
                <a:gd name="T13" fmla="*/ 24 h 25"/>
                <a:gd name="T14" fmla="*/ 29 w 73"/>
                <a:gd name="T15" fmla="*/ 24 h 25"/>
                <a:gd name="T16" fmla="*/ 0 w 73"/>
                <a:gd name="T17" fmla="*/ 24 h 25"/>
                <a:gd name="T18" fmla="*/ 7 w 73"/>
                <a:gd name="T19" fmla="*/ 18 h 25"/>
                <a:gd name="T20" fmla="*/ 14 w 73"/>
                <a:gd name="T21" fmla="*/ 12 h 25"/>
                <a:gd name="T22" fmla="*/ 22 w 73"/>
                <a:gd name="T23" fmla="*/ 12 h 25"/>
                <a:gd name="T24" fmla="*/ 29 w 73"/>
                <a:gd name="T25" fmla="*/ 12 h 25"/>
                <a:gd name="T26" fmla="*/ 36 w 73"/>
                <a:gd name="T27" fmla="*/ 6 h 25"/>
                <a:gd name="T28" fmla="*/ 43 w 73"/>
                <a:gd name="T29" fmla="*/ 0 h 25"/>
                <a:gd name="T30" fmla="*/ 50 w 73"/>
                <a:gd name="T31" fmla="*/ 0 h 25"/>
                <a:gd name="T32" fmla="*/ 58 w 73"/>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5">
                  <a:moveTo>
                    <a:pt x="58" y="0"/>
                  </a:moveTo>
                  <a:lnTo>
                    <a:pt x="50" y="6"/>
                  </a:lnTo>
                  <a:lnTo>
                    <a:pt x="43" y="12"/>
                  </a:lnTo>
                  <a:lnTo>
                    <a:pt x="58" y="12"/>
                  </a:lnTo>
                  <a:lnTo>
                    <a:pt x="72" y="12"/>
                  </a:lnTo>
                  <a:lnTo>
                    <a:pt x="65" y="18"/>
                  </a:lnTo>
                  <a:lnTo>
                    <a:pt x="58" y="24"/>
                  </a:lnTo>
                  <a:lnTo>
                    <a:pt x="29" y="24"/>
                  </a:lnTo>
                  <a:lnTo>
                    <a:pt x="0" y="24"/>
                  </a:lnTo>
                  <a:lnTo>
                    <a:pt x="7" y="18"/>
                  </a:lnTo>
                  <a:lnTo>
                    <a:pt x="14" y="12"/>
                  </a:lnTo>
                  <a:lnTo>
                    <a:pt x="22" y="12"/>
                  </a:lnTo>
                  <a:lnTo>
                    <a:pt x="29" y="12"/>
                  </a:lnTo>
                  <a:lnTo>
                    <a:pt x="36" y="6"/>
                  </a:lnTo>
                  <a:lnTo>
                    <a:pt x="43" y="0"/>
                  </a:lnTo>
                  <a:lnTo>
                    <a:pt x="50" y="0"/>
                  </a:lnTo>
                  <a:lnTo>
                    <a:pt x="58"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4" name="Freeform 112"/>
            <p:cNvSpPr>
              <a:spLocks/>
            </p:cNvSpPr>
            <p:nvPr/>
          </p:nvSpPr>
          <p:spPr bwMode="auto">
            <a:xfrm>
              <a:off x="2247" y="2190"/>
              <a:ext cx="81" cy="33"/>
            </a:xfrm>
            <a:custGeom>
              <a:avLst/>
              <a:gdLst>
                <a:gd name="T0" fmla="*/ 64 w 81"/>
                <a:gd name="T1" fmla="*/ 0 h 33"/>
                <a:gd name="T2" fmla="*/ 48 w 81"/>
                <a:gd name="T3" fmla="*/ 16 h 33"/>
                <a:gd name="T4" fmla="*/ 80 w 81"/>
                <a:gd name="T5" fmla="*/ 16 h 33"/>
                <a:gd name="T6" fmla="*/ 64 w 81"/>
                <a:gd name="T7" fmla="*/ 32 h 33"/>
                <a:gd name="T8" fmla="*/ 0 w 81"/>
                <a:gd name="T9" fmla="*/ 32 h 33"/>
                <a:gd name="T10" fmla="*/ 16 w 81"/>
                <a:gd name="T11" fmla="*/ 16 h 33"/>
                <a:gd name="T12" fmla="*/ 32 w 81"/>
                <a:gd name="T13" fmla="*/ 16 h 33"/>
                <a:gd name="T14" fmla="*/ 48 w 81"/>
                <a:gd name="T15" fmla="*/ 0 h 33"/>
                <a:gd name="T16" fmla="*/ 64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64" y="0"/>
                  </a:moveTo>
                  <a:lnTo>
                    <a:pt x="48" y="16"/>
                  </a:lnTo>
                  <a:lnTo>
                    <a:pt x="80" y="16"/>
                  </a:lnTo>
                  <a:lnTo>
                    <a:pt x="64" y="32"/>
                  </a:lnTo>
                  <a:lnTo>
                    <a:pt x="0" y="32"/>
                  </a:lnTo>
                  <a:lnTo>
                    <a:pt x="16" y="16"/>
                  </a:lnTo>
                  <a:lnTo>
                    <a:pt x="32" y="16"/>
                  </a:lnTo>
                  <a:lnTo>
                    <a:pt x="48"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5" name="Freeform 113"/>
            <p:cNvSpPr>
              <a:spLocks/>
            </p:cNvSpPr>
            <p:nvPr/>
          </p:nvSpPr>
          <p:spPr bwMode="auto">
            <a:xfrm>
              <a:off x="2247" y="2190"/>
              <a:ext cx="81" cy="33"/>
            </a:xfrm>
            <a:custGeom>
              <a:avLst/>
              <a:gdLst>
                <a:gd name="T0" fmla="*/ 64 w 81"/>
                <a:gd name="T1" fmla="*/ 0 h 33"/>
                <a:gd name="T2" fmla="*/ 56 w 81"/>
                <a:gd name="T3" fmla="*/ 8 h 33"/>
                <a:gd name="T4" fmla="*/ 48 w 81"/>
                <a:gd name="T5" fmla="*/ 16 h 33"/>
                <a:gd name="T6" fmla="*/ 64 w 81"/>
                <a:gd name="T7" fmla="*/ 16 h 33"/>
                <a:gd name="T8" fmla="*/ 80 w 81"/>
                <a:gd name="T9" fmla="*/ 16 h 33"/>
                <a:gd name="T10" fmla="*/ 72 w 81"/>
                <a:gd name="T11" fmla="*/ 24 h 33"/>
                <a:gd name="T12" fmla="*/ 64 w 81"/>
                <a:gd name="T13" fmla="*/ 32 h 33"/>
                <a:gd name="T14" fmla="*/ 32 w 81"/>
                <a:gd name="T15" fmla="*/ 32 h 33"/>
                <a:gd name="T16" fmla="*/ 0 w 81"/>
                <a:gd name="T17" fmla="*/ 32 h 33"/>
                <a:gd name="T18" fmla="*/ 8 w 81"/>
                <a:gd name="T19" fmla="*/ 24 h 33"/>
                <a:gd name="T20" fmla="*/ 16 w 81"/>
                <a:gd name="T21" fmla="*/ 16 h 33"/>
                <a:gd name="T22" fmla="*/ 24 w 81"/>
                <a:gd name="T23" fmla="*/ 16 h 33"/>
                <a:gd name="T24" fmla="*/ 32 w 81"/>
                <a:gd name="T25" fmla="*/ 16 h 33"/>
                <a:gd name="T26" fmla="*/ 40 w 81"/>
                <a:gd name="T27" fmla="*/ 8 h 33"/>
                <a:gd name="T28" fmla="*/ 48 w 81"/>
                <a:gd name="T29" fmla="*/ 0 h 33"/>
                <a:gd name="T30" fmla="*/ 56 w 81"/>
                <a:gd name="T31" fmla="*/ 0 h 33"/>
                <a:gd name="T32" fmla="*/ 64 w 81"/>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33">
                  <a:moveTo>
                    <a:pt x="64" y="0"/>
                  </a:moveTo>
                  <a:lnTo>
                    <a:pt x="56" y="8"/>
                  </a:lnTo>
                  <a:lnTo>
                    <a:pt x="48" y="16"/>
                  </a:lnTo>
                  <a:lnTo>
                    <a:pt x="64" y="16"/>
                  </a:lnTo>
                  <a:lnTo>
                    <a:pt x="80" y="16"/>
                  </a:lnTo>
                  <a:lnTo>
                    <a:pt x="72" y="24"/>
                  </a:lnTo>
                  <a:lnTo>
                    <a:pt x="64" y="32"/>
                  </a:lnTo>
                  <a:lnTo>
                    <a:pt x="32" y="32"/>
                  </a:lnTo>
                  <a:lnTo>
                    <a:pt x="0" y="32"/>
                  </a:lnTo>
                  <a:lnTo>
                    <a:pt x="8" y="24"/>
                  </a:lnTo>
                  <a:lnTo>
                    <a:pt x="16" y="16"/>
                  </a:lnTo>
                  <a:lnTo>
                    <a:pt x="24" y="16"/>
                  </a:lnTo>
                  <a:lnTo>
                    <a:pt x="32" y="16"/>
                  </a:lnTo>
                  <a:lnTo>
                    <a:pt x="40" y="8"/>
                  </a:lnTo>
                  <a:lnTo>
                    <a:pt x="48" y="0"/>
                  </a:lnTo>
                  <a:lnTo>
                    <a:pt x="56" y="0"/>
                  </a:lnTo>
                  <a:lnTo>
                    <a:pt x="6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6" name="Freeform 114" descr="70%"/>
            <p:cNvSpPr>
              <a:spLocks/>
            </p:cNvSpPr>
            <p:nvPr/>
          </p:nvSpPr>
          <p:spPr bwMode="auto">
            <a:xfrm>
              <a:off x="2199" y="2254"/>
              <a:ext cx="697" cy="25"/>
            </a:xfrm>
            <a:custGeom>
              <a:avLst/>
              <a:gdLst>
                <a:gd name="T0" fmla="*/ 696 w 697"/>
                <a:gd name="T1" fmla="*/ 0 h 25"/>
                <a:gd name="T2" fmla="*/ 348 w 697"/>
                <a:gd name="T3" fmla="*/ 0 h 25"/>
                <a:gd name="T4" fmla="*/ 0 w 697"/>
                <a:gd name="T5" fmla="*/ 0 h 25"/>
                <a:gd name="T6" fmla="*/ 8 w 697"/>
                <a:gd name="T7" fmla="*/ 12 h 25"/>
                <a:gd name="T8" fmla="*/ 16 w 697"/>
                <a:gd name="T9" fmla="*/ 24 h 25"/>
                <a:gd name="T10" fmla="*/ 348 w 697"/>
                <a:gd name="T11" fmla="*/ 24 h 25"/>
                <a:gd name="T12" fmla="*/ 680 w 697"/>
                <a:gd name="T13" fmla="*/ 24 h 25"/>
                <a:gd name="T14" fmla="*/ 688 w 697"/>
                <a:gd name="T15" fmla="*/ 12 h 25"/>
                <a:gd name="T16" fmla="*/ 696 w 697"/>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25">
                  <a:moveTo>
                    <a:pt x="696" y="0"/>
                  </a:moveTo>
                  <a:lnTo>
                    <a:pt x="348" y="0"/>
                  </a:lnTo>
                  <a:lnTo>
                    <a:pt x="0" y="0"/>
                  </a:lnTo>
                  <a:lnTo>
                    <a:pt x="8" y="12"/>
                  </a:lnTo>
                  <a:lnTo>
                    <a:pt x="16" y="24"/>
                  </a:lnTo>
                  <a:lnTo>
                    <a:pt x="348" y="24"/>
                  </a:lnTo>
                  <a:lnTo>
                    <a:pt x="680" y="24"/>
                  </a:lnTo>
                  <a:lnTo>
                    <a:pt x="688" y="12"/>
                  </a:lnTo>
                  <a:lnTo>
                    <a:pt x="696" y="0"/>
                  </a:lnTo>
                </a:path>
              </a:pathLst>
            </a:custGeom>
            <a:pattFill prst="pct70">
              <a:fgClr>
                <a:srgbClr val="000000"/>
              </a:fgClr>
              <a:bgClr>
                <a:srgbClr val="FFFFFF"/>
              </a:bgClr>
            </a:pattFill>
            <a:ln w="12700" cap="rnd" cmpd="sng">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7" name="Freeform 115"/>
            <p:cNvSpPr>
              <a:spLocks/>
            </p:cNvSpPr>
            <p:nvPr/>
          </p:nvSpPr>
          <p:spPr bwMode="auto">
            <a:xfrm>
              <a:off x="2199" y="2254"/>
              <a:ext cx="705" cy="33"/>
            </a:xfrm>
            <a:custGeom>
              <a:avLst/>
              <a:gdLst>
                <a:gd name="T0" fmla="*/ 704 w 705"/>
                <a:gd name="T1" fmla="*/ 0 h 33"/>
                <a:gd name="T2" fmla="*/ 0 w 705"/>
                <a:gd name="T3" fmla="*/ 0 h 33"/>
                <a:gd name="T4" fmla="*/ 16 w 705"/>
                <a:gd name="T5" fmla="*/ 32 h 33"/>
                <a:gd name="T6" fmla="*/ 688 w 705"/>
                <a:gd name="T7" fmla="*/ 32 h 33"/>
                <a:gd name="T8" fmla="*/ 704 w 705"/>
                <a:gd name="T9" fmla="*/ 0 h 33"/>
              </a:gdLst>
              <a:ahLst/>
              <a:cxnLst>
                <a:cxn ang="0">
                  <a:pos x="T0" y="T1"/>
                </a:cxn>
                <a:cxn ang="0">
                  <a:pos x="T2" y="T3"/>
                </a:cxn>
                <a:cxn ang="0">
                  <a:pos x="T4" y="T5"/>
                </a:cxn>
                <a:cxn ang="0">
                  <a:pos x="T6" y="T7"/>
                </a:cxn>
                <a:cxn ang="0">
                  <a:pos x="T8" y="T9"/>
                </a:cxn>
              </a:cxnLst>
              <a:rect l="0" t="0" r="r" b="b"/>
              <a:pathLst>
                <a:path w="705" h="33">
                  <a:moveTo>
                    <a:pt x="704" y="0"/>
                  </a:moveTo>
                  <a:lnTo>
                    <a:pt x="0" y="0"/>
                  </a:lnTo>
                  <a:lnTo>
                    <a:pt x="16" y="32"/>
                  </a:lnTo>
                  <a:lnTo>
                    <a:pt x="688" y="32"/>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8" name="Freeform 116"/>
            <p:cNvSpPr>
              <a:spLocks/>
            </p:cNvSpPr>
            <p:nvPr/>
          </p:nvSpPr>
          <p:spPr bwMode="auto">
            <a:xfrm>
              <a:off x="2199" y="2254"/>
              <a:ext cx="705" cy="33"/>
            </a:xfrm>
            <a:custGeom>
              <a:avLst/>
              <a:gdLst>
                <a:gd name="T0" fmla="*/ 704 w 705"/>
                <a:gd name="T1" fmla="*/ 0 h 33"/>
                <a:gd name="T2" fmla="*/ 352 w 705"/>
                <a:gd name="T3" fmla="*/ 0 h 33"/>
                <a:gd name="T4" fmla="*/ 0 w 705"/>
                <a:gd name="T5" fmla="*/ 0 h 33"/>
                <a:gd name="T6" fmla="*/ 8 w 705"/>
                <a:gd name="T7" fmla="*/ 16 h 33"/>
                <a:gd name="T8" fmla="*/ 16 w 705"/>
                <a:gd name="T9" fmla="*/ 32 h 33"/>
                <a:gd name="T10" fmla="*/ 352 w 705"/>
                <a:gd name="T11" fmla="*/ 32 h 33"/>
                <a:gd name="T12" fmla="*/ 688 w 705"/>
                <a:gd name="T13" fmla="*/ 32 h 33"/>
                <a:gd name="T14" fmla="*/ 696 w 705"/>
                <a:gd name="T15" fmla="*/ 16 h 33"/>
                <a:gd name="T16" fmla="*/ 704 w 70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33">
                  <a:moveTo>
                    <a:pt x="704" y="0"/>
                  </a:moveTo>
                  <a:lnTo>
                    <a:pt x="352" y="0"/>
                  </a:lnTo>
                  <a:lnTo>
                    <a:pt x="0" y="0"/>
                  </a:lnTo>
                  <a:lnTo>
                    <a:pt x="8" y="16"/>
                  </a:lnTo>
                  <a:lnTo>
                    <a:pt x="16" y="32"/>
                  </a:lnTo>
                  <a:lnTo>
                    <a:pt x="352" y="32"/>
                  </a:lnTo>
                  <a:lnTo>
                    <a:pt x="688" y="32"/>
                  </a:lnTo>
                  <a:lnTo>
                    <a:pt x="696" y="16"/>
                  </a:lnTo>
                  <a:lnTo>
                    <a:pt x="704" y="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89" name="Rectangle 117"/>
            <p:cNvSpPr>
              <a:spLocks noChangeArrowheads="1"/>
            </p:cNvSpPr>
            <p:nvPr/>
          </p:nvSpPr>
          <p:spPr bwMode="auto">
            <a:xfrm>
              <a:off x="2355" y="1730"/>
              <a:ext cx="312" cy="144"/>
            </a:xfrm>
            <a:prstGeom prst="rect">
              <a:avLst/>
            </a:prstGeom>
            <a:solidFill>
              <a:srgbClr val="8CF4EA"/>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0" name="Rectangle 118"/>
            <p:cNvSpPr>
              <a:spLocks noChangeArrowheads="1"/>
            </p:cNvSpPr>
            <p:nvPr/>
          </p:nvSpPr>
          <p:spPr bwMode="auto">
            <a:xfrm>
              <a:off x="2451" y="1826"/>
              <a:ext cx="280" cy="144"/>
            </a:xfrm>
            <a:prstGeom prst="rect">
              <a:avLst/>
            </a:prstGeom>
            <a:solidFill>
              <a:srgbClr val="FF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1" name="Line 119"/>
            <p:cNvSpPr>
              <a:spLocks noChangeShapeType="1"/>
            </p:cNvSpPr>
            <p:nvPr/>
          </p:nvSpPr>
          <p:spPr bwMode="auto">
            <a:xfrm>
              <a:off x="2368" y="1746"/>
              <a:ext cx="29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2" name="Line 120"/>
            <p:cNvSpPr>
              <a:spLocks noChangeShapeType="1"/>
            </p:cNvSpPr>
            <p:nvPr/>
          </p:nvSpPr>
          <p:spPr bwMode="auto">
            <a:xfrm>
              <a:off x="2456" y="1842"/>
              <a:ext cx="25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3" name="Rectangle 121" descr="50%"/>
            <p:cNvSpPr>
              <a:spLocks noChangeArrowheads="1"/>
            </p:cNvSpPr>
            <p:nvPr/>
          </p:nvSpPr>
          <p:spPr bwMode="auto">
            <a:xfrm>
              <a:off x="2483"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4" name="Rectangle 122" descr="50%"/>
            <p:cNvSpPr>
              <a:spLocks noChangeArrowheads="1"/>
            </p:cNvSpPr>
            <p:nvPr/>
          </p:nvSpPr>
          <p:spPr bwMode="auto">
            <a:xfrm>
              <a:off x="2579"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5" name="Rectangle 123" descr="50%"/>
            <p:cNvSpPr>
              <a:spLocks noChangeArrowheads="1"/>
            </p:cNvSpPr>
            <p:nvPr/>
          </p:nvSpPr>
          <p:spPr bwMode="auto">
            <a:xfrm>
              <a:off x="2675" y="1858"/>
              <a:ext cx="56" cy="16"/>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6" name="Rectangle 124" descr="90%"/>
            <p:cNvSpPr>
              <a:spLocks noChangeArrowheads="1"/>
            </p:cNvSpPr>
            <p:nvPr/>
          </p:nvSpPr>
          <p:spPr bwMode="auto">
            <a:xfrm>
              <a:off x="2483"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7" name="Rectangle 125" descr="90%"/>
            <p:cNvSpPr>
              <a:spLocks noChangeArrowheads="1"/>
            </p:cNvSpPr>
            <p:nvPr/>
          </p:nvSpPr>
          <p:spPr bwMode="auto">
            <a:xfrm>
              <a:off x="2579"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8" name="Rectangle 126" descr="90%"/>
            <p:cNvSpPr>
              <a:spLocks noChangeArrowheads="1"/>
            </p:cNvSpPr>
            <p:nvPr/>
          </p:nvSpPr>
          <p:spPr bwMode="auto">
            <a:xfrm>
              <a:off x="2675" y="1906"/>
              <a:ext cx="56" cy="16"/>
            </a:xfrm>
            <a:prstGeom prst="rect">
              <a:avLst/>
            </a:prstGeom>
            <a:pattFill prst="pct90">
              <a:fgClr>
                <a:srgbClr val="FFFFFF"/>
              </a:fgClr>
              <a:bgClr>
                <a:srgbClr val="000000"/>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399" name="Rectangle 127"/>
            <p:cNvSpPr>
              <a:spLocks noChangeArrowheads="1"/>
            </p:cNvSpPr>
            <p:nvPr/>
          </p:nvSpPr>
          <p:spPr bwMode="auto">
            <a:xfrm>
              <a:off x="2483"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00" name="Rectangle 128"/>
            <p:cNvSpPr>
              <a:spLocks noChangeArrowheads="1"/>
            </p:cNvSpPr>
            <p:nvPr/>
          </p:nvSpPr>
          <p:spPr bwMode="auto">
            <a:xfrm>
              <a:off x="2579"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01" name="Rectangle 129"/>
            <p:cNvSpPr>
              <a:spLocks noChangeArrowheads="1"/>
            </p:cNvSpPr>
            <p:nvPr/>
          </p:nvSpPr>
          <p:spPr bwMode="auto">
            <a:xfrm>
              <a:off x="2675" y="1954"/>
              <a:ext cx="56" cy="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02" name="Rectangle 130"/>
            <p:cNvSpPr>
              <a:spLocks noChangeArrowheads="1"/>
            </p:cNvSpPr>
            <p:nvPr/>
          </p:nvSpPr>
          <p:spPr bwMode="auto">
            <a:xfrm>
              <a:off x="2267" y="2066"/>
              <a:ext cx="568" cy="24"/>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03" name="Rectangle 131" descr="50%"/>
            <p:cNvSpPr>
              <a:spLocks noChangeArrowheads="1"/>
            </p:cNvSpPr>
            <p:nvPr/>
          </p:nvSpPr>
          <p:spPr bwMode="auto">
            <a:xfrm>
              <a:off x="2363" y="2066"/>
              <a:ext cx="376" cy="24"/>
            </a:xfrm>
            <a:prstGeom prst="rect">
              <a:avLst/>
            </a:prstGeom>
            <a:pattFill prst="pct50">
              <a:fgClr>
                <a:srgbClr val="00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04" name="Line 132"/>
            <p:cNvSpPr>
              <a:spLocks noChangeShapeType="1"/>
            </p:cNvSpPr>
            <p:nvPr/>
          </p:nvSpPr>
          <p:spPr bwMode="auto">
            <a:xfrm>
              <a:off x="2352" y="1722"/>
              <a:ext cx="45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54405" name="AutoShape 133"/>
          <p:cNvSpPr>
            <a:spLocks noChangeArrowheads="1"/>
          </p:cNvSpPr>
          <p:nvPr/>
        </p:nvSpPr>
        <p:spPr bwMode="auto">
          <a:xfrm>
            <a:off x="7092950" y="3794125"/>
            <a:ext cx="914400" cy="838200"/>
          </a:xfrm>
          <a:prstGeom prst="flowChartMultidocumen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latin typeface="Helvetica" panose="020B0604020202020204" pitchFamily="34" charset="0"/>
                <a:cs typeface="Angsana New" pitchFamily="18" charset="-34"/>
              </a:rPr>
              <a:t>events</a:t>
            </a:r>
          </a:p>
        </p:txBody>
      </p:sp>
      <p:cxnSp>
        <p:nvCxnSpPr>
          <p:cNvPr id="54406" name="AutoShape 134"/>
          <p:cNvCxnSpPr>
            <a:cxnSpLocks noChangeShapeType="1"/>
            <a:stCxn id="54371" idx="1"/>
            <a:endCxn id="54405" idx="3"/>
          </p:cNvCxnSpPr>
          <p:nvPr/>
        </p:nvCxnSpPr>
        <p:spPr bwMode="auto">
          <a:xfrm flipH="1">
            <a:off x="8007350" y="4205288"/>
            <a:ext cx="395288" cy="79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07" name="AutoShape 135"/>
          <p:cNvCxnSpPr>
            <a:cxnSpLocks noChangeShapeType="1"/>
            <a:stCxn id="54405" idx="1"/>
            <a:endCxn id="54416" idx="3"/>
          </p:cNvCxnSpPr>
          <p:nvPr/>
        </p:nvCxnSpPr>
        <p:spPr bwMode="auto">
          <a:xfrm flipH="1" flipV="1">
            <a:off x="5053013" y="3130550"/>
            <a:ext cx="2039937" cy="10826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08" name="AutoShape 136"/>
          <p:cNvCxnSpPr>
            <a:cxnSpLocks noChangeShapeType="1"/>
            <a:stCxn id="54405" idx="1"/>
            <a:endCxn id="54411" idx="3"/>
          </p:cNvCxnSpPr>
          <p:nvPr/>
        </p:nvCxnSpPr>
        <p:spPr bwMode="auto">
          <a:xfrm flipH="1">
            <a:off x="3910013" y="4213225"/>
            <a:ext cx="3182937" cy="3651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409" name="Rectangle 137"/>
          <p:cNvSpPr>
            <a:spLocks noChangeArrowheads="1"/>
          </p:cNvSpPr>
          <p:nvPr/>
        </p:nvSpPr>
        <p:spPr bwMode="auto">
          <a:xfrm>
            <a:off x="30718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0" name="Rectangle 138"/>
          <p:cNvSpPr>
            <a:spLocks noChangeArrowheads="1"/>
          </p:cNvSpPr>
          <p:nvPr/>
        </p:nvSpPr>
        <p:spPr bwMode="auto">
          <a:xfrm>
            <a:off x="33766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1" name="Rectangle 139"/>
          <p:cNvSpPr>
            <a:spLocks noChangeArrowheads="1"/>
          </p:cNvSpPr>
          <p:nvPr/>
        </p:nvSpPr>
        <p:spPr bwMode="auto">
          <a:xfrm>
            <a:off x="36814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2" name="Rectangle 140"/>
          <p:cNvSpPr>
            <a:spLocks noChangeArrowheads="1"/>
          </p:cNvSpPr>
          <p:nvPr/>
        </p:nvSpPr>
        <p:spPr bwMode="auto">
          <a:xfrm>
            <a:off x="3300413" y="29781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3" name="Rectangle 141"/>
          <p:cNvSpPr>
            <a:spLocks noChangeArrowheads="1"/>
          </p:cNvSpPr>
          <p:nvPr/>
        </p:nvSpPr>
        <p:spPr bwMode="auto">
          <a:xfrm>
            <a:off x="3681413" y="29781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4" name="Rectangle 142"/>
          <p:cNvSpPr>
            <a:spLocks noChangeArrowheads="1"/>
          </p:cNvSpPr>
          <p:nvPr/>
        </p:nvSpPr>
        <p:spPr bwMode="auto">
          <a:xfrm>
            <a:off x="4062413" y="29781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5" name="Rectangle 143"/>
          <p:cNvSpPr>
            <a:spLocks noChangeArrowheads="1"/>
          </p:cNvSpPr>
          <p:nvPr/>
        </p:nvSpPr>
        <p:spPr bwMode="auto">
          <a:xfrm>
            <a:off x="4443413" y="29781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6" name="Rectangle 144"/>
          <p:cNvSpPr>
            <a:spLocks noChangeArrowheads="1"/>
          </p:cNvSpPr>
          <p:nvPr/>
        </p:nvSpPr>
        <p:spPr bwMode="auto">
          <a:xfrm>
            <a:off x="4824413" y="29781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17" name="AutoShape 145"/>
          <p:cNvSpPr>
            <a:spLocks noChangeArrowheads="1"/>
          </p:cNvSpPr>
          <p:nvPr/>
        </p:nvSpPr>
        <p:spPr bwMode="auto">
          <a:xfrm flipV="1">
            <a:off x="2309813" y="20637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18" name="AutoShape 146"/>
          <p:cNvSpPr>
            <a:spLocks noChangeArrowheads="1"/>
          </p:cNvSpPr>
          <p:nvPr/>
        </p:nvSpPr>
        <p:spPr bwMode="auto">
          <a:xfrm flipV="1">
            <a:off x="3910013" y="19113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19" name="Rectangle 147"/>
          <p:cNvSpPr>
            <a:spLocks noChangeArrowheads="1"/>
          </p:cNvSpPr>
          <p:nvPr/>
        </p:nvSpPr>
        <p:spPr bwMode="auto">
          <a:xfrm>
            <a:off x="57388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20" name="Rectangle 148"/>
          <p:cNvSpPr>
            <a:spLocks noChangeArrowheads="1"/>
          </p:cNvSpPr>
          <p:nvPr/>
        </p:nvSpPr>
        <p:spPr bwMode="auto">
          <a:xfrm>
            <a:off x="60436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21" name="Rectangle 149"/>
          <p:cNvSpPr>
            <a:spLocks noChangeArrowheads="1"/>
          </p:cNvSpPr>
          <p:nvPr/>
        </p:nvSpPr>
        <p:spPr bwMode="auto">
          <a:xfrm>
            <a:off x="6348413" y="4425950"/>
            <a:ext cx="2286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54422" name="Text Box 150"/>
          <p:cNvSpPr txBox="1">
            <a:spLocks noChangeArrowheads="1"/>
          </p:cNvSpPr>
          <p:nvPr/>
        </p:nvSpPr>
        <p:spPr bwMode="auto">
          <a:xfrm>
            <a:off x="6958013" y="2597150"/>
            <a:ext cx="19050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sz="1600">
                <a:cs typeface="Angsana New" pitchFamily="18" charset="-34"/>
              </a:rPr>
              <a:t>Events defined in the controllers are mirrored to the OPC AE server</a:t>
            </a:r>
          </a:p>
        </p:txBody>
      </p:sp>
      <p:sp>
        <p:nvSpPr>
          <p:cNvPr id="54423" name="Rectangle 151"/>
          <p:cNvSpPr>
            <a:spLocks noChangeArrowheads="1"/>
          </p:cNvSpPr>
          <p:nvPr/>
        </p:nvSpPr>
        <p:spPr bwMode="auto">
          <a:xfrm>
            <a:off x="5281613" y="5340350"/>
            <a:ext cx="609600" cy="3810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24" name="Rectangle 152"/>
          <p:cNvSpPr>
            <a:spLocks noChangeArrowheads="1"/>
          </p:cNvSpPr>
          <p:nvPr/>
        </p:nvSpPr>
        <p:spPr bwMode="auto">
          <a:xfrm>
            <a:off x="5434013" y="47307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controller</a:t>
            </a:r>
          </a:p>
        </p:txBody>
      </p:sp>
      <p:sp>
        <p:nvSpPr>
          <p:cNvPr id="54425" name="Rectangle 153"/>
          <p:cNvSpPr>
            <a:spLocks noChangeArrowheads="1"/>
          </p:cNvSpPr>
          <p:nvPr/>
        </p:nvSpPr>
        <p:spPr bwMode="auto">
          <a:xfrm>
            <a:off x="6348413" y="5340350"/>
            <a:ext cx="609600" cy="3810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4426" name="AutoShape 154"/>
          <p:cNvCxnSpPr>
            <a:cxnSpLocks noChangeShapeType="1"/>
            <a:stCxn id="54427" idx="3"/>
            <a:endCxn id="54423" idx="0"/>
          </p:cNvCxnSpPr>
          <p:nvPr/>
        </p:nvCxnSpPr>
        <p:spPr bwMode="auto">
          <a:xfrm>
            <a:off x="5205413" y="5187950"/>
            <a:ext cx="381000" cy="15240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427" name="Rectangle 155"/>
          <p:cNvSpPr>
            <a:spLocks noChangeArrowheads="1"/>
          </p:cNvSpPr>
          <p:nvPr/>
        </p:nvSpPr>
        <p:spPr bwMode="auto">
          <a:xfrm>
            <a:off x="5127625" y="5073650"/>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428" name="Rectangle 156"/>
          <p:cNvSpPr>
            <a:spLocks noChangeArrowheads="1"/>
          </p:cNvSpPr>
          <p:nvPr/>
        </p:nvSpPr>
        <p:spPr bwMode="auto">
          <a:xfrm>
            <a:off x="7108825" y="5073650"/>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54429" name="AutoShape 157"/>
          <p:cNvCxnSpPr>
            <a:cxnSpLocks noChangeShapeType="1"/>
            <a:stCxn id="54428" idx="1"/>
            <a:endCxn id="54425" idx="0"/>
          </p:cNvCxnSpPr>
          <p:nvPr/>
        </p:nvCxnSpPr>
        <p:spPr bwMode="auto">
          <a:xfrm rot="10800000" flipV="1">
            <a:off x="6653213" y="5187950"/>
            <a:ext cx="455612" cy="15240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30" name="AutoShape 158"/>
          <p:cNvCxnSpPr>
            <a:cxnSpLocks noChangeShapeType="1"/>
            <a:stCxn id="54428" idx="1"/>
            <a:endCxn id="54424" idx="2"/>
          </p:cNvCxnSpPr>
          <p:nvPr/>
        </p:nvCxnSpPr>
        <p:spPr bwMode="auto">
          <a:xfrm rot="10800000">
            <a:off x="6157913" y="5067300"/>
            <a:ext cx="950912" cy="120650"/>
          </a:xfrm>
          <a:prstGeom prst="bentConnector2">
            <a:avLst/>
          </a:prstGeom>
          <a:noFill/>
          <a:ln w="127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31" name="AutoShape 159"/>
          <p:cNvCxnSpPr>
            <a:cxnSpLocks noChangeShapeType="1"/>
            <a:stCxn id="54427" idx="3"/>
            <a:endCxn id="54428" idx="1"/>
          </p:cNvCxnSpPr>
          <p:nvPr/>
        </p:nvCxnSpPr>
        <p:spPr bwMode="auto">
          <a:xfrm>
            <a:off x="5205413" y="5187950"/>
            <a:ext cx="1903412" cy="0"/>
          </a:xfrm>
          <a:prstGeom prst="straightConnector1">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432" name="AutoShape 160"/>
          <p:cNvCxnSpPr>
            <a:cxnSpLocks noChangeShapeType="1"/>
            <a:stCxn id="54405" idx="1"/>
            <a:endCxn id="54421" idx="3"/>
          </p:cNvCxnSpPr>
          <p:nvPr/>
        </p:nvCxnSpPr>
        <p:spPr bwMode="auto">
          <a:xfrm flipH="1">
            <a:off x="6577013" y="4213225"/>
            <a:ext cx="515937" cy="3651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433" name="Rectangle 161"/>
          <p:cNvSpPr>
            <a:spLocks noChangeArrowheads="1"/>
          </p:cNvSpPr>
          <p:nvPr/>
        </p:nvSpPr>
        <p:spPr bwMode="auto">
          <a:xfrm>
            <a:off x="7186613" y="50355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bus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5300" name="Rectangle 4"/>
          <p:cNvSpPr>
            <a:spLocks noChangeArrowheads="1"/>
          </p:cNvSpPr>
          <p:nvPr/>
        </p:nvSpPr>
        <p:spPr bwMode="auto">
          <a:xfrm>
            <a:off x="-12700" y="230188"/>
            <a:ext cx="91567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AE: </a:t>
            </a:r>
            <a:r>
              <a:rPr lang="en-GB" sz="2800">
                <a:solidFill>
                  <a:srgbClr val="0000FF"/>
                </a:solidFill>
              </a:rPr>
              <a:t>Purpose</a:t>
            </a:r>
          </a:p>
        </p:txBody>
      </p:sp>
      <p:sp>
        <p:nvSpPr>
          <p:cNvPr id="55301" name="Text Box 5"/>
          <p:cNvSpPr txBox="1">
            <a:spLocks noChangeArrowheads="1"/>
          </p:cNvSpPr>
          <p:nvPr/>
        </p:nvSpPr>
        <p:spPr bwMode="auto">
          <a:xfrm>
            <a:off x="92075" y="992188"/>
            <a:ext cx="905192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a:cs typeface="Angsana New" pitchFamily="18" charset="-34"/>
              </a:rPr>
              <a:t>The controllers (PLC) generate events in response to changes in the plant variables.</a:t>
            </a:r>
          </a:p>
          <a:p>
            <a:pPr eaLnBrk="0" hangingPunct="0"/>
            <a:r>
              <a:rPr lang="en-GB">
                <a:cs typeface="Angsana New" pitchFamily="18" charset="-34"/>
              </a:rPr>
              <a:t>together with their precise time of occurrence, type, severity and associated message for the human operator. </a:t>
            </a:r>
          </a:p>
          <a:p>
            <a:pPr eaLnBrk="0" hangingPunct="0"/>
            <a:r>
              <a:rPr lang="en-GB">
                <a:cs typeface="Angsana New" pitchFamily="18" charset="-34"/>
              </a:rPr>
              <a:t> </a:t>
            </a:r>
          </a:p>
          <a:p>
            <a:pPr eaLnBrk="0" hangingPunct="0"/>
            <a:r>
              <a:rPr lang="en-GB">
                <a:cs typeface="Angsana New" pitchFamily="18" charset="-34"/>
              </a:rPr>
              <a:t>An OPC Event server registers these events and makes them available to several clients</a:t>
            </a:r>
          </a:p>
          <a:p>
            <a:pPr eaLnBrk="0" hangingPunct="0"/>
            <a:r>
              <a:rPr lang="en-GB">
                <a:cs typeface="Angsana New" pitchFamily="18" charset="-34"/>
              </a:rPr>
              <a:t>A particular class of events are the alarms, which are detailed events that may require </a:t>
            </a:r>
          </a:p>
          <a:p>
            <a:pPr eaLnBrk="0" hangingPunct="0"/>
            <a:r>
              <a:rPr lang="en-GB">
                <a:cs typeface="Angsana New" pitchFamily="18" charset="-34"/>
              </a:rPr>
              <a:t>acknowledgement.</a:t>
            </a:r>
          </a:p>
          <a:p>
            <a:pPr eaLnBrk="0" hangingPunct="0"/>
            <a:endParaRPr lang="en-GB">
              <a:cs typeface="Angsana New" pitchFamily="18" charset="-34"/>
            </a:endParaRPr>
          </a:p>
          <a:p>
            <a:pPr eaLnBrk="0" hangingPunct="0"/>
            <a:r>
              <a:rPr lang="en-GB">
                <a:cs typeface="Angsana New" pitchFamily="18" charset="-34"/>
              </a:rPr>
              <a:t>The OPC Alarms &amp; Events Interface gives access to the OPC Event server, allowing to:</a:t>
            </a:r>
          </a:p>
          <a:p>
            <a:pPr eaLnBrk="0" hangingPunct="0"/>
            <a:endParaRPr lang="en-GB">
              <a:cs typeface="Angsana New" pitchFamily="18" charset="-34"/>
            </a:endParaRPr>
          </a:p>
          <a:p>
            <a:pPr eaLnBrk="0" hangingPunct="0"/>
            <a:r>
              <a:rPr lang="en-GB">
                <a:cs typeface="Angsana New" pitchFamily="18" charset="-34"/>
              </a:rPr>
              <a:t>- browse the OPC A&amp;E Server for predefined events.</a:t>
            </a:r>
          </a:p>
          <a:p>
            <a:pPr eaLnBrk="0" hangingPunct="0"/>
            <a:r>
              <a:rPr lang="en-GB">
                <a:cs typeface="Angsana New" pitchFamily="18" charset="-34"/>
              </a:rPr>
              <a:t>- enable or disable alarms and events</a:t>
            </a:r>
          </a:p>
          <a:p>
            <a:pPr eaLnBrk="0" hangingPunct="0"/>
            <a:r>
              <a:rPr lang="en-GB">
                <a:cs typeface="Angsana New" pitchFamily="18" charset="-34"/>
              </a:rPr>
              <a:t>- subscribe to alarms and events of interest</a:t>
            </a:r>
          </a:p>
          <a:p>
            <a:pPr eaLnBrk="0" hangingPunct="0"/>
            <a:r>
              <a:rPr lang="en-GB">
                <a:cs typeface="Angsana New" pitchFamily="18" charset="-34"/>
              </a:rPr>
              <a:t>- receive the event and alarm notifications with the associated attributes</a:t>
            </a:r>
          </a:p>
          <a:p>
            <a:pPr eaLnBrk="0" hangingPunct="0"/>
            <a:r>
              <a:rPr lang="en-GB">
                <a:cs typeface="Angsana New" pitchFamily="18" charset="-34"/>
              </a:rPr>
              <a:t>- acknowledge alarms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56324" name="Rectangle 4"/>
          <p:cNvSpPr>
            <a:spLocks noChangeArrowheads="1"/>
          </p:cNvSpPr>
          <p:nvPr/>
        </p:nvSpPr>
        <p:spPr bwMode="auto">
          <a:xfrm>
            <a:off x="82550" y="152400"/>
            <a:ext cx="906145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AE: </a:t>
            </a:r>
            <a:r>
              <a:rPr lang="en-GB" sz="2800">
                <a:solidFill>
                  <a:srgbClr val="0000FF"/>
                </a:solidFill>
              </a:rPr>
              <a:t>Displaying Alarms and Events</a:t>
            </a:r>
          </a:p>
        </p:txBody>
      </p:sp>
      <p:sp>
        <p:nvSpPr>
          <p:cNvPr id="56325" name="Rectangle 5"/>
          <p:cNvSpPr>
            <a:spLocks noChangeArrowheads="1"/>
          </p:cNvSpPr>
          <p:nvPr/>
        </p:nvSpPr>
        <p:spPr bwMode="auto">
          <a:xfrm>
            <a:off x="34925" y="990600"/>
            <a:ext cx="91090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atin typeface="Helvetica" panose="020B0604020202020204" pitchFamily="34" charset="0"/>
                <a:cs typeface="Angsana New" pitchFamily="18" charset="-34"/>
              </a:rPr>
              <a:t>Alarms and events are usually displayed differently on an operator screen.</a:t>
            </a:r>
          </a:p>
          <a:p>
            <a:pPr eaLnBrk="0" hangingPunct="0">
              <a:spcBef>
                <a:spcPct val="50000"/>
              </a:spcBef>
            </a:pPr>
            <a:r>
              <a:rPr lang="en-GB">
                <a:latin typeface="Helvetica" panose="020B0604020202020204" pitchFamily="34" charset="0"/>
                <a:cs typeface="Angsana New" pitchFamily="18" charset="-34"/>
              </a:rPr>
              <a:t>- Events are displayed in an event list that can become quite long (typically 1000 entries), entries are not cleared when the source of the event returns to normal</a:t>
            </a:r>
          </a:p>
          <a:p>
            <a:pPr eaLnBrk="0" hangingPunct="0">
              <a:spcBef>
                <a:spcPct val="50000"/>
              </a:spcBef>
            </a:pPr>
            <a:r>
              <a:rPr lang="en-GB">
                <a:latin typeface="Helvetica" panose="020B0604020202020204" pitchFamily="34" charset="0"/>
                <a:cs typeface="Angsana New" pitchFamily="18" charset="-34"/>
              </a:rPr>
              <a:t>- Alarms are displayed in a short list (typically 50 alarms)</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	appearance changes when the alarm is acknowledged, </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	an alarm line is cleared when the alarm signal is cleared.</a:t>
            </a:r>
          </a:p>
        </p:txBody>
      </p:sp>
      <p:pic>
        <p:nvPicPr>
          <p:cNvPr id="563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3276600"/>
            <a:ext cx="7700963"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7" name="Rectangle 7"/>
          <p:cNvSpPr>
            <a:spLocks noChangeArrowheads="1"/>
          </p:cNvSpPr>
          <p:nvPr/>
        </p:nvSpPr>
        <p:spPr bwMode="auto">
          <a:xfrm>
            <a:off x="34925" y="3657600"/>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GB">
                <a:latin typeface="Helvetica" panose="020B0604020202020204" pitchFamily="34" charset="0"/>
                <a:cs typeface="Angsana New" pitchFamily="18" charset="-34"/>
              </a:rPr>
              <a:t>Ack</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checkbox</a:t>
            </a:r>
          </a:p>
        </p:txBody>
      </p:sp>
      <p:sp>
        <p:nvSpPr>
          <p:cNvPr id="56328" name="Line 8"/>
          <p:cNvSpPr>
            <a:spLocks noChangeShapeType="1"/>
          </p:cNvSpPr>
          <p:nvPr/>
        </p:nvSpPr>
        <p:spPr bwMode="auto">
          <a:xfrm flipV="1">
            <a:off x="873125" y="3810000"/>
            <a:ext cx="593725"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0420" name="Rectangle 4"/>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AE: </a:t>
            </a:r>
            <a:r>
              <a:rPr lang="en-GB" sz="2800">
                <a:solidFill>
                  <a:srgbClr val="0000FF"/>
                </a:solidFill>
              </a:rPr>
              <a:t>Summary alarms and events</a:t>
            </a:r>
          </a:p>
        </p:txBody>
      </p:sp>
      <p:sp>
        <p:nvSpPr>
          <p:cNvPr id="60421" name="Line 5"/>
          <p:cNvSpPr>
            <a:spLocks noChangeShapeType="1"/>
          </p:cNvSpPr>
          <p:nvPr/>
        </p:nvSpPr>
        <p:spPr bwMode="auto">
          <a:xfrm>
            <a:off x="4645025" y="1212850"/>
            <a:ext cx="0" cy="4953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endParaRPr lang="en-IN"/>
          </a:p>
        </p:txBody>
      </p:sp>
      <p:sp>
        <p:nvSpPr>
          <p:cNvPr id="60422" name="Rectangle 6"/>
          <p:cNvSpPr>
            <a:spLocks noChangeArrowheads="1"/>
          </p:cNvSpPr>
          <p:nvPr/>
        </p:nvSpPr>
        <p:spPr bwMode="auto">
          <a:xfrm>
            <a:off x="4873625" y="4260850"/>
            <a:ext cx="3886200" cy="16002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23" name="Rectangle 7"/>
          <p:cNvSpPr>
            <a:spLocks noChangeArrowheads="1"/>
          </p:cNvSpPr>
          <p:nvPr/>
        </p:nvSpPr>
        <p:spPr bwMode="auto">
          <a:xfrm>
            <a:off x="6365875" y="4489450"/>
            <a:ext cx="1022350" cy="10668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latin typeface="Helvetica" panose="020B0604020202020204" pitchFamily="34" charset="0"/>
              <a:cs typeface="Angsana New" pitchFamily="18" charset="-34"/>
            </a:endParaRPr>
          </a:p>
        </p:txBody>
      </p:sp>
      <p:cxnSp>
        <p:nvCxnSpPr>
          <p:cNvPr id="60424" name="AutoShape 8"/>
          <p:cNvCxnSpPr>
            <a:cxnSpLocks noChangeShapeType="1"/>
            <a:stCxn id="60449" idx="0"/>
            <a:endCxn id="60445" idx="1"/>
          </p:cNvCxnSpPr>
          <p:nvPr/>
        </p:nvCxnSpPr>
        <p:spPr bwMode="auto">
          <a:xfrm rot="16200000">
            <a:off x="5720557" y="5052218"/>
            <a:ext cx="533400" cy="779463"/>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5" name="Rectangle 9"/>
          <p:cNvSpPr>
            <a:spLocks noChangeArrowheads="1"/>
          </p:cNvSpPr>
          <p:nvPr/>
        </p:nvSpPr>
        <p:spPr bwMode="auto">
          <a:xfrm>
            <a:off x="7312025" y="55562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controller</a:t>
            </a:r>
          </a:p>
        </p:txBody>
      </p:sp>
      <p:sp>
        <p:nvSpPr>
          <p:cNvPr id="60426" name="Rectangle 10"/>
          <p:cNvSpPr>
            <a:spLocks noChangeArrowheads="1"/>
          </p:cNvSpPr>
          <p:nvPr/>
        </p:nvSpPr>
        <p:spPr bwMode="auto">
          <a:xfrm>
            <a:off x="5940425" y="5708650"/>
            <a:ext cx="2286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27" name="Rectangle 11"/>
          <p:cNvSpPr>
            <a:spLocks noChangeArrowheads="1"/>
          </p:cNvSpPr>
          <p:nvPr/>
        </p:nvSpPr>
        <p:spPr bwMode="auto">
          <a:xfrm>
            <a:off x="6283325" y="2660650"/>
            <a:ext cx="2133600" cy="914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0428" name="AutoShape 12"/>
          <p:cNvCxnSpPr>
            <a:cxnSpLocks noChangeShapeType="1"/>
            <a:stCxn id="60423" idx="0"/>
            <a:endCxn id="60429" idx="2"/>
          </p:cNvCxnSpPr>
          <p:nvPr/>
        </p:nvCxnSpPr>
        <p:spPr bwMode="auto">
          <a:xfrm rot="5400000" flipH="1">
            <a:off x="6338888" y="3951287"/>
            <a:ext cx="1066800" cy="9525"/>
          </a:xfrm>
          <a:prstGeom prst="bentConnector3">
            <a:avLst>
              <a:gd name="adj1" fmla="val 50000"/>
            </a:avLst>
          </a:prstGeom>
          <a:noFill/>
          <a:ln w="127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9" name="Rectangle 13"/>
          <p:cNvSpPr>
            <a:spLocks noChangeArrowheads="1"/>
          </p:cNvSpPr>
          <p:nvPr/>
        </p:nvSpPr>
        <p:spPr bwMode="auto">
          <a:xfrm>
            <a:off x="6753225" y="3270250"/>
            <a:ext cx="228600" cy="1524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0" name="Rectangle 14"/>
          <p:cNvSpPr>
            <a:spLocks noChangeArrowheads="1"/>
          </p:cNvSpPr>
          <p:nvPr/>
        </p:nvSpPr>
        <p:spPr bwMode="auto">
          <a:xfrm>
            <a:off x="7845425" y="3270250"/>
            <a:ext cx="2286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1" name="Rectangle 15"/>
          <p:cNvSpPr>
            <a:spLocks noChangeArrowheads="1"/>
          </p:cNvSpPr>
          <p:nvPr/>
        </p:nvSpPr>
        <p:spPr bwMode="auto">
          <a:xfrm>
            <a:off x="6473825" y="273685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a:latin typeface="Helvetica" panose="020B0604020202020204" pitchFamily="34" charset="0"/>
                <a:cs typeface="Angsana New" pitchFamily="18" charset="-34"/>
              </a:rPr>
              <a:t>OPC AE</a:t>
            </a:r>
            <a:br>
              <a:rPr lang="de-CH" sz="1600">
                <a:latin typeface="Helvetica" panose="020B0604020202020204" pitchFamily="34" charset="0"/>
                <a:cs typeface="Angsana New" pitchFamily="18" charset="-34"/>
              </a:rPr>
            </a:br>
            <a:r>
              <a:rPr lang="de-CH" sz="1600">
                <a:latin typeface="Helvetica" panose="020B0604020202020204" pitchFamily="34" charset="0"/>
                <a:cs typeface="Angsana New" pitchFamily="18" charset="-34"/>
              </a:rPr>
              <a:t> Server</a:t>
            </a:r>
            <a:endParaRPr lang="de-CH" sz="1600" noProof="1">
              <a:latin typeface="Helvetica" panose="020B0604020202020204" pitchFamily="34" charset="0"/>
              <a:cs typeface="Angsana New" pitchFamily="18" charset="-34"/>
            </a:endParaRPr>
          </a:p>
        </p:txBody>
      </p:sp>
      <p:sp>
        <p:nvSpPr>
          <p:cNvPr id="60432" name="Oval 16"/>
          <p:cNvSpPr>
            <a:spLocks noChangeArrowheads="1"/>
          </p:cNvSpPr>
          <p:nvPr/>
        </p:nvSpPr>
        <p:spPr bwMode="auto">
          <a:xfrm>
            <a:off x="5756275" y="4337050"/>
            <a:ext cx="304800" cy="304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33" name="Line 17"/>
          <p:cNvSpPr>
            <a:spLocks noChangeShapeType="1"/>
          </p:cNvSpPr>
          <p:nvPr/>
        </p:nvSpPr>
        <p:spPr bwMode="auto">
          <a:xfrm flipV="1">
            <a:off x="5908675" y="4413250"/>
            <a:ext cx="1524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434" name="Line 18"/>
          <p:cNvSpPr>
            <a:spLocks noChangeShapeType="1"/>
          </p:cNvSpPr>
          <p:nvPr/>
        </p:nvSpPr>
        <p:spPr bwMode="auto">
          <a:xfrm flipH="1" flipV="1">
            <a:off x="5832475" y="4413250"/>
            <a:ext cx="7620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60435" name="AutoShape 19"/>
          <p:cNvCxnSpPr>
            <a:cxnSpLocks noChangeShapeType="1"/>
            <a:stCxn id="60443" idx="1"/>
            <a:endCxn id="60432" idx="6"/>
          </p:cNvCxnSpPr>
          <p:nvPr/>
        </p:nvCxnSpPr>
        <p:spPr bwMode="auto">
          <a:xfrm rot="10800000">
            <a:off x="6061075" y="4489450"/>
            <a:ext cx="315913" cy="123825"/>
          </a:xfrm>
          <a:prstGeom prst="bentConnector3">
            <a:avLst>
              <a:gd name="adj1" fmla="val 4975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36" name="Rectangle 20"/>
          <p:cNvSpPr>
            <a:spLocks noChangeArrowheads="1"/>
          </p:cNvSpPr>
          <p:nvPr/>
        </p:nvSpPr>
        <p:spPr bwMode="auto">
          <a:xfrm>
            <a:off x="6283325" y="1289050"/>
            <a:ext cx="2133600" cy="838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7" name="Rectangle 21"/>
          <p:cNvSpPr>
            <a:spLocks noChangeArrowheads="1"/>
          </p:cNvSpPr>
          <p:nvPr/>
        </p:nvSpPr>
        <p:spPr bwMode="auto">
          <a:xfrm>
            <a:off x="6753225" y="1974850"/>
            <a:ext cx="228600" cy="1524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8" name="Rectangle 22"/>
          <p:cNvSpPr>
            <a:spLocks noChangeArrowheads="1"/>
          </p:cNvSpPr>
          <p:nvPr/>
        </p:nvSpPr>
        <p:spPr bwMode="auto">
          <a:xfrm>
            <a:off x="7845425" y="1974850"/>
            <a:ext cx="2286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9" name="Rectangle 23"/>
          <p:cNvSpPr>
            <a:spLocks noChangeArrowheads="1"/>
          </p:cNvSpPr>
          <p:nvPr/>
        </p:nvSpPr>
        <p:spPr bwMode="auto">
          <a:xfrm>
            <a:off x="6397625" y="136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a:latin typeface="Helvetica" panose="020B0604020202020204" pitchFamily="34" charset="0"/>
                <a:cs typeface="Angsana New" pitchFamily="18" charset="-34"/>
              </a:rPr>
              <a:t>AE Client</a:t>
            </a:r>
            <a:endParaRPr lang="de-CH" sz="1600" noProof="1">
              <a:latin typeface="Helvetica" panose="020B0604020202020204" pitchFamily="34" charset="0"/>
              <a:cs typeface="Angsana New" pitchFamily="18" charset="-34"/>
            </a:endParaRPr>
          </a:p>
        </p:txBody>
      </p:sp>
      <p:cxnSp>
        <p:nvCxnSpPr>
          <p:cNvPr id="60440" name="AutoShape 24"/>
          <p:cNvCxnSpPr>
            <a:cxnSpLocks noChangeShapeType="1"/>
            <a:stCxn id="60429" idx="0"/>
            <a:endCxn id="60437" idx="2"/>
          </p:cNvCxnSpPr>
          <p:nvPr/>
        </p:nvCxnSpPr>
        <p:spPr bwMode="auto">
          <a:xfrm rot="16200000">
            <a:off x="6296025" y="2698750"/>
            <a:ext cx="11430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1" name="AutoShape 25"/>
          <p:cNvCxnSpPr>
            <a:cxnSpLocks noChangeShapeType="1"/>
            <a:stCxn id="60438" idx="2"/>
            <a:endCxn id="60430" idx="0"/>
          </p:cNvCxnSpPr>
          <p:nvPr/>
        </p:nvCxnSpPr>
        <p:spPr bwMode="auto">
          <a:xfrm rot="5400000">
            <a:off x="7388225" y="2698750"/>
            <a:ext cx="11430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2" name="AutoShape 26"/>
          <p:cNvCxnSpPr>
            <a:cxnSpLocks noChangeShapeType="1"/>
            <a:stCxn id="60426" idx="0"/>
            <a:endCxn id="60446" idx="1"/>
          </p:cNvCxnSpPr>
          <p:nvPr/>
        </p:nvCxnSpPr>
        <p:spPr bwMode="auto">
          <a:xfrm rot="16200000">
            <a:off x="6011069" y="5342731"/>
            <a:ext cx="409575" cy="322263"/>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43" name="Rectangle 27"/>
          <p:cNvSpPr>
            <a:spLocks noChangeArrowheads="1"/>
          </p:cNvSpPr>
          <p:nvPr/>
        </p:nvSpPr>
        <p:spPr bwMode="auto">
          <a:xfrm>
            <a:off x="6376988" y="45370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44" name="Rectangle 28"/>
          <p:cNvSpPr>
            <a:spLocks noChangeArrowheads="1"/>
          </p:cNvSpPr>
          <p:nvPr/>
        </p:nvSpPr>
        <p:spPr bwMode="auto">
          <a:xfrm>
            <a:off x="6376988" y="47656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45" name="Rectangle 29"/>
          <p:cNvSpPr>
            <a:spLocks noChangeArrowheads="1"/>
          </p:cNvSpPr>
          <p:nvPr/>
        </p:nvSpPr>
        <p:spPr bwMode="auto">
          <a:xfrm>
            <a:off x="6376988" y="5099050"/>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46" name="Rectangle 30"/>
          <p:cNvSpPr>
            <a:spLocks noChangeArrowheads="1"/>
          </p:cNvSpPr>
          <p:nvPr/>
        </p:nvSpPr>
        <p:spPr bwMode="auto">
          <a:xfrm>
            <a:off x="6376988" y="52228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47" name="Rectangle 31"/>
          <p:cNvSpPr>
            <a:spLocks noChangeArrowheads="1"/>
          </p:cNvSpPr>
          <p:nvPr/>
        </p:nvSpPr>
        <p:spPr bwMode="auto">
          <a:xfrm>
            <a:off x="6321425" y="4489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Condition</a:t>
            </a:r>
          </a:p>
        </p:txBody>
      </p:sp>
      <p:cxnSp>
        <p:nvCxnSpPr>
          <p:cNvPr id="60448" name="AutoShape 32"/>
          <p:cNvCxnSpPr>
            <a:cxnSpLocks noChangeShapeType="1"/>
            <a:stCxn id="60430" idx="2"/>
            <a:endCxn id="60423" idx="3"/>
          </p:cNvCxnSpPr>
          <p:nvPr/>
        </p:nvCxnSpPr>
        <p:spPr bwMode="auto">
          <a:xfrm rot="5400000">
            <a:off x="6873875" y="3937000"/>
            <a:ext cx="1600200" cy="5715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49" name="Rectangle 33"/>
          <p:cNvSpPr>
            <a:spLocks noChangeArrowheads="1"/>
          </p:cNvSpPr>
          <p:nvPr/>
        </p:nvSpPr>
        <p:spPr bwMode="auto">
          <a:xfrm>
            <a:off x="5483225" y="5708650"/>
            <a:ext cx="2286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50" name="Rectangle 34"/>
          <p:cNvSpPr>
            <a:spLocks noChangeArrowheads="1"/>
          </p:cNvSpPr>
          <p:nvPr/>
        </p:nvSpPr>
        <p:spPr bwMode="auto">
          <a:xfrm>
            <a:off x="1749425" y="2660650"/>
            <a:ext cx="2133600" cy="914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1" name="Freeform 35"/>
          <p:cNvSpPr>
            <a:spLocks/>
          </p:cNvSpPr>
          <p:nvPr/>
        </p:nvSpPr>
        <p:spPr bwMode="auto">
          <a:xfrm>
            <a:off x="2097088" y="2889250"/>
            <a:ext cx="381000" cy="533400"/>
          </a:xfrm>
          <a:custGeom>
            <a:avLst/>
            <a:gdLst>
              <a:gd name="T0" fmla="*/ 0 w 240"/>
              <a:gd name="T1" fmla="*/ 336 h 336"/>
              <a:gd name="T2" fmla="*/ 0 w 240"/>
              <a:gd name="T3" fmla="*/ 0 h 336"/>
              <a:gd name="T4" fmla="*/ 240 w 240"/>
              <a:gd name="T5" fmla="*/ 0 h 336"/>
              <a:gd name="T6" fmla="*/ 240 w 240"/>
              <a:gd name="T7" fmla="*/ 336 h 336"/>
            </a:gdLst>
            <a:ahLst/>
            <a:cxnLst>
              <a:cxn ang="0">
                <a:pos x="T0" y="T1"/>
              </a:cxn>
              <a:cxn ang="0">
                <a:pos x="T2" y="T3"/>
              </a:cxn>
              <a:cxn ang="0">
                <a:pos x="T4" y="T5"/>
              </a:cxn>
              <a:cxn ang="0">
                <a:pos x="T6" y="T7"/>
              </a:cxn>
            </a:cxnLst>
            <a:rect l="0" t="0" r="r" b="b"/>
            <a:pathLst>
              <a:path w="240" h="336">
                <a:moveTo>
                  <a:pt x="0" y="336"/>
                </a:moveTo>
                <a:lnTo>
                  <a:pt x="0" y="0"/>
                </a:lnTo>
                <a:lnTo>
                  <a:pt x="240" y="0"/>
                </a:lnTo>
                <a:lnTo>
                  <a:pt x="240" y="336"/>
                </a:lnTo>
              </a:path>
            </a:pathLst>
          </a:custGeom>
          <a:solidFill>
            <a:srgbClr val="FFFF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452" name="Rectangle 36"/>
          <p:cNvSpPr>
            <a:spLocks noChangeArrowheads="1"/>
          </p:cNvSpPr>
          <p:nvPr/>
        </p:nvSpPr>
        <p:spPr bwMode="auto">
          <a:xfrm>
            <a:off x="377825" y="4260850"/>
            <a:ext cx="3505200" cy="16002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60454" name="AutoShape 38"/>
          <p:cNvCxnSpPr>
            <a:cxnSpLocks noChangeShapeType="1"/>
            <a:stCxn id="60494" idx="0"/>
            <a:endCxn id="60455" idx="2"/>
          </p:cNvCxnSpPr>
          <p:nvPr/>
        </p:nvCxnSpPr>
        <p:spPr bwMode="auto">
          <a:xfrm rot="16200000">
            <a:off x="1599407" y="3877468"/>
            <a:ext cx="1371600" cy="4763"/>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55" name="Rectangle 39"/>
          <p:cNvSpPr>
            <a:spLocks noChangeArrowheads="1"/>
          </p:cNvSpPr>
          <p:nvPr/>
        </p:nvSpPr>
        <p:spPr bwMode="auto">
          <a:xfrm>
            <a:off x="2173288" y="3041650"/>
            <a:ext cx="228600" cy="1524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6" name="Rectangle 40"/>
          <p:cNvSpPr>
            <a:spLocks noChangeArrowheads="1"/>
          </p:cNvSpPr>
          <p:nvPr/>
        </p:nvSpPr>
        <p:spPr bwMode="auto">
          <a:xfrm>
            <a:off x="2549525" y="2736850"/>
            <a:ext cx="1181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a:latin typeface="Helvetica" panose="020B0604020202020204" pitchFamily="34" charset="0"/>
                <a:cs typeface="Angsana New" pitchFamily="18" charset="-34"/>
              </a:rPr>
              <a:t>OPC AE</a:t>
            </a:r>
            <a:br>
              <a:rPr lang="de-CH" sz="1600">
                <a:latin typeface="Helvetica" panose="020B0604020202020204" pitchFamily="34" charset="0"/>
                <a:cs typeface="Angsana New" pitchFamily="18" charset="-34"/>
              </a:rPr>
            </a:br>
            <a:r>
              <a:rPr lang="de-CH" sz="1600">
                <a:latin typeface="Helvetica" panose="020B0604020202020204" pitchFamily="34" charset="0"/>
                <a:cs typeface="Angsana New" pitchFamily="18" charset="-34"/>
              </a:rPr>
              <a:t> Server</a:t>
            </a:r>
            <a:endParaRPr lang="de-CH" sz="1600" noProof="1">
              <a:latin typeface="Helvetica" panose="020B0604020202020204" pitchFamily="34" charset="0"/>
              <a:cs typeface="Angsana New" pitchFamily="18" charset="-34"/>
            </a:endParaRPr>
          </a:p>
        </p:txBody>
      </p:sp>
      <p:sp>
        <p:nvSpPr>
          <p:cNvPr id="60457" name="Oval 41"/>
          <p:cNvSpPr>
            <a:spLocks noChangeArrowheads="1"/>
          </p:cNvSpPr>
          <p:nvPr/>
        </p:nvSpPr>
        <p:spPr bwMode="auto">
          <a:xfrm>
            <a:off x="682625" y="4870450"/>
            <a:ext cx="304800" cy="304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58" name="Line 42"/>
          <p:cNvSpPr>
            <a:spLocks noChangeShapeType="1"/>
          </p:cNvSpPr>
          <p:nvPr/>
        </p:nvSpPr>
        <p:spPr bwMode="auto">
          <a:xfrm flipV="1">
            <a:off x="835025" y="4946650"/>
            <a:ext cx="1524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459" name="Line 43"/>
          <p:cNvSpPr>
            <a:spLocks noChangeShapeType="1"/>
          </p:cNvSpPr>
          <p:nvPr/>
        </p:nvSpPr>
        <p:spPr bwMode="auto">
          <a:xfrm flipH="1" flipV="1">
            <a:off x="758825" y="4946650"/>
            <a:ext cx="7620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cxnSp>
        <p:nvCxnSpPr>
          <p:cNvPr id="60460" name="AutoShape 44"/>
          <p:cNvCxnSpPr>
            <a:cxnSpLocks noChangeShapeType="1"/>
            <a:stCxn id="60457" idx="6"/>
            <a:endCxn id="60468" idx="1"/>
          </p:cNvCxnSpPr>
          <p:nvPr/>
        </p:nvCxnSpPr>
        <p:spPr bwMode="auto">
          <a:xfrm>
            <a:off x="987425" y="5022850"/>
            <a:ext cx="925513"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61" name="Rectangle 45"/>
          <p:cNvSpPr>
            <a:spLocks noChangeArrowheads="1"/>
          </p:cNvSpPr>
          <p:nvPr/>
        </p:nvSpPr>
        <p:spPr bwMode="auto">
          <a:xfrm>
            <a:off x="530225" y="456565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400">
                <a:latin typeface="Helvetica" panose="020B0604020202020204" pitchFamily="34" charset="0"/>
                <a:cs typeface="Angsana New" pitchFamily="18" charset="-34"/>
              </a:rPr>
              <a:t>timestamp</a:t>
            </a:r>
          </a:p>
        </p:txBody>
      </p:sp>
      <p:sp>
        <p:nvSpPr>
          <p:cNvPr id="60462" name="Rectangle 46"/>
          <p:cNvSpPr>
            <a:spLocks noChangeArrowheads="1"/>
          </p:cNvSpPr>
          <p:nvPr/>
        </p:nvSpPr>
        <p:spPr bwMode="auto">
          <a:xfrm>
            <a:off x="1749425" y="1289050"/>
            <a:ext cx="2133600" cy="838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3" name="Rectangle 47"/>
          <p:cNvSpPr>
            <a:spLocks noChangeArrowheads="1"/>
          </p:cNvSpPr>
          <p:nvPr/>
        </p:nvSpPr>
        <p:spPr bwMode="auto">
          <a:xfrm>
            <a:off x="2173288" y="1822450"/>
            <a:ext cx="228600" cy="1524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4" name="Rectangle 48"/>
          <p:cNvSpPr>
            <a:spLocks noChangeArrowheads="1"/>
          </p:cNvSpPr>
          <p:nvPr/>
        </p:nvSpPr>
        <p:spPr bwMode="auto">
          <a:xfrm>
            <a:off x="1863725" y="136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a:latin typeface="Helvetica" panose="020B0604020202020204" pitchFamily="34" charset="0"/>
                <a:cs typeface="Angsana New" pitchFamily="18" charset="-34"/>
              </a:rPr>
              <a:t>AE Client</a:t>
            </a:r>
            <a:endParaRPr lang="de-CH" sz="1600" noProof="1">
              <a:latin typeface="Helvetica" panose="020B0604020202020204" pitchFamily="34" charset="0"/>
              <a:cs typeface="Angsana New" pitchFamily="18" charset="-34"/>
            </a:endParaRPr>
          </a:p>
        </p:txBody>
      </p:sp>
      <p:cxnSp>
        <p:nvCxnSpPr>
          <p:cNvPr id="60465" name="AutoShape 49"/>
          <p:cNvCxnSpPr>
            <a:cxnSpLocks noChangeShapeType="1"/>
            <a:stCxn id="60455" idx="0"/>
            <a:endCxn id="60463" idx="2"/>
          </p:cNvCxnSpPr>
          <p:nvPr/>
        </p:nvCxnSpPr>
        <p:spPr bwMode="auto">
          <a:xfrm rot="16200000">
            <a:off x="1754188" y="2508250"/>
            <a:ext cx="10668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66" name="Rectangle 50"/>
          <p:cNvSpPr>
            <a:spLocks noChangeArrowheads="1"/>
          </p:cNvSpPr>
          <p:nvPr/>
        </p:nvSpPr>
        <p:spPr bwMode="auto">
          <a:xfrm>
            <a:off x="80963" y="372745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event notification </a:t>
            </a:r>
            <a:r>
              <a:rPr lang="en-GB" sz="1400">
                <a:latin typeface="Helvetica" panose="020B0604020202020204" pitchFamily="34" charset="0"/>
                <a:cs typeface="Angsana New" pitchFamily="18" charset="-34"/>
              </a:rPr>
              <a:t>(source, timestamp, message)</a:t>
            </a:r>
          </a:p>
        </p:txBody>
      </p:sp>
      <p:sp>
        <p:nvSpPr>
          <p:cNvPr id="60467" name="Rectangle 51"/>
          <p:cNvSpPr>
            <a:spLocks noChangeArrowheads="1"/>
          </p:cNvSpPr>
          <p:nvPr/>
        </p:nvSpPr>
        <p:spPr bwMode="auto">
          <a:xfrm>
            <a:off x="1912938" y="4641850"/>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68" name="Rectangle 52"/>
          <p:cNvSpPr>
            <a:spLocks noChangeArrowheads="1"/>
          </p:cNvSpPr>
          <p:nvPr/>
        </p:nvSpPr>
        <p:spPr bwMode="auto">
          <a:xfrm>
            <a:off x="1912938" y="4946650"/>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69" name="Rectangle 53"/>
          <p:cNvSpPr>
            <a:spLocks noChangeArrowheads="1"/>
          </p:cNvSpPr>
          <p:nvPr/>
        </p:nvSpPr>
        <p:spPr bwMode="auto">
          <a:xfrm>
            <a:off x="1901825" y="5251450"/>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70" name="Rectangle 54"/>
          <p:cNvSpPr>
            <a:spLocks noChangeArrowheads="1"/>
          </p:cNvSpPr>
          <p:nvPr/>
        </p:nvSpPr>
        <p:spPr bwMode="auto">
          <a:xfrm>
            <a:off x="454025" y="4337050"/>
            <a:ext cx="1066800" cy="2286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60471" name="AutoShape 55"/>
          <p:cNvCxnSpPr>
            <a:cxnSpLocks noChangeShapeType="1"/>
            <a:stCxn id="60470" idx="3"/>
            <a:endCxn id="60467" idx="1"/>
          </p:cNvCxnSpPr>
          <p:nvPr/>
        </p:nvCxnSpPr>
        <p:spPr bwMode="auto">
          <a:xfrm>
            <a:off x="1520825" y="4451350"/>
            <a:ext cx="392113" cy="266700"/>
          </a:xfrm>
          <a:prstGeom prst="bentConnector3">
            <a:avLst>
              <a:gd name="adj1" fmla="val 49796"/>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72" name="Rectangle 56"/>
          <p:cNvSpPr>
            <a:spLocks noChangeArrowheads="1"/>
          </p:cNvSpPr>
          <p:nvPr/>
        </p:nvSpPr>
        <p:spPr bwMode="auto">
          <a:xfrm>
            <a:off x="377825" y="42608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message</a:t>
            </a:r>
          </a:p>
        </p:txBody>
      </p:sp>
      <p:sp>
        <p:nvSpPr>
          <p:cNvPr id="60473" name="AutoShape 57"/>
          <p:cNvSpPr>
            <a:spLocks noChangeArrowheads="1"/>
          </p:cNvSpPr>
          <p:nvPr/>
        </p:nvSpPr>
        <p:spPr bwMode="auto">
          <a:xfrm flipV="1">
            <a:off x="1944688" y="22034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4" name="Rectangle 58"/>
          <p:cNvSpPr>
            <a:spLocks noChangeArrowheads="1"/>
          </p:cNvSpPr>
          <p:nvPr/>
        </p:nvSpPr>
        <p:spPr bwMode="auto">
          <a:xfrm>
            <a:off x="4949825" y="4730750"/>
            <a:ext cx="1066800" cy="2286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60475" name="AutoShape 59"/>
          <p:cNvCxnSpPr>
            <a:cxnSpLocks noChangeShapeType="1"/>
            <a:stCxn id="60474" idx="3"/>
            <a:endCxn id="60444" idx="1"/>
          </p:cNvCxnSpPr>
          <p:nvPr/>
        </p:nvCxnSpPr>
        <p:spPr bwMode="auto">
          <a:xfrm flipV="1">
            <a:off x="6016625" y="4841875"/>
            <a:ext cx="360363" cy="3175"/>
          </a:xfrm>
          <a:prstGeom prst="bentConnector3">
            <a:avLst>
              <a:gd name="adj1" fmla="val 49778"/>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76" name="Rectangle 60"/>
          <p:cNvSpPr>
            <a:spLocks noChangeArrowheads="1"/>
          </p:cNvSpPr>
          <p:nvPr/>
        </p:nvSpPr>
        <p:spPr bwMode="auto">
          <a:xfrm>
            <a:off x="4837113" y="4648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message</a:t>
            </a:r>
          </a:p>
        </p:txBody>
      </p:sp>
      <p:sp>
        <p:nvSpPr>
          <p:cNvPr id="60477" name="Rectangle 61"/>
          <p:cNvSpPr>
            <a:spLocks noChangeArrowheads="1"/>
          </p:cNvSpPr>
          <p:nvPr/>
        </p:nvSpPr>
        <p:spPr bwMode="auto">
          <a:xfrm>
            <a:off x="6397625" y="49180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78" name="Rectangle 62"/>
          <p:cNvSpPr>
            <a:spLocks noChangeArrowheads="1"/>
          </p:cNvSpPr>
          <p:nvPr/>
        </p:nvSpPr>
        <p:spPr bwMode="auto">
          <a:xfrm>
            <a:off x="6397625" y="53752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grpSp>
        <p:nvGrpSpPr>
          <p:cNvPr id="60479" name="Group 63"/>
          <p:cNvGrpSpPr>
            <a:grpSpLocks/>
          </p:cNvGrpSpPr>
          <p:nvPr/>
        </p:nvGrpSpPr>
        <p:grpSpPr bwMode="auto">
          <a:xfrm>
            <a:off x="6626225" y="4870450"/>
            <a:ext cx="457200" cy="609600"/>
            <a:chOff x="3984" y="2571"/>
            <a:chExt cx="672" cy="864"/>
          </a:xfrm>
        </p:grpSpPr>
        <p:sp>
          <p:nvSpPr>
            <p:cNvPr id="60480" name="Oval 64"/>
            <p:cNvSpPr>
              <a:spLocks noChangeArrowheads="1"/>
            </p:cNvSpPr>
            <p:nvPr/>
          </p:nvSpPr>
          <p:spPr bwMode="auto">
            <a:xfrm>
              <a:off x="4080" y="2571"/>
              <a:ext cx="240" cy="24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1" name="Oval 65"/>
            <p:cNvSpPr>
              <a:spLocks noChangeArrowheads="1"/>
            </p:cNvSpPr>
            <p:nvPr/>
          </p:nvSpPr>
          <p:spPr bwMode="auto">
            <a:xfrm>
              <a:off x="4416" y="2715"/>
              <a:ext cx="240" cy="24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2" name="Oval 66"/>
            <p:cNvSpPr>
              <a:spLocks noChangeArrowheads="1"/>
            </p:cNvSpPr>
            <p:nvPr/>
          </p:nvSpPr>
          <p:spPr bwMode="auto">
            <a:xfrm>
              <a:off x="3984" y="3003"/>
              <a:ext cx="240" cy="24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0483" name="AutoShape 67"/>
            <p:cNvCxnSpPr>
              <a:cxnSpLocks noChangeShapeType="1"/>
              <a:stCxn id="60480" idx="0"/>
              <a:endCxn id="60481" idx="0"/>
            </p:cNvCxnSpPr>
            <p:nvPr/>
          </p:nvCxnSpPr>
          <p:spPr bwMode="auto">
            <a:xfrm rot="5400000" flipV="1">
              <a:off x="4296" y="2475"/>
              <a:ext cx="144" cy="336"/>
            </a:xfrm>
            <a:prstGeom prst="curvedConnector3">
              <a:avLst>
                <a:gd name="adj1" fmla="val -100000"/>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4" name="AutoShape 68"/>
            <p:cNvCxnSpPr>
              <a:cxnSpLocks noChangeShapeType="1"/>
              <a:stCxn id="60481" idx="4"/>
              <a:endCxn id="60482" idx="6"/>
            </p:cNvCxnSpPr>
            <p:nvPr/>
          </p:nvCxnSpPr>
          <p:spPr bwMode="auto">
            <a:xfrm rot="5400000">
              <a:off x="4296" y="2883"/>
              <a:ext cx="168" cy="312"/>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5" name="AutoShape 69"/>
            <p:cNvCxnSpPr>
              <a:cxnSpLocks noChangeShapeType="1"/>
              <a:stCxn id="60482" idx="2"/>
              <a:endCxn id="60480" idx="2"/>
            </p:cNvCxnSpPr>
            <p:nvPr/>
          </p:nvCxnSpPr>
          <p:spPr bwMode="auto">
            <a:xfrm rot="10800000" flipH="1">
              <a:off x="3984" y="2691"/>
              <a:ext cx="96" cy="432"/>
            </a:xfrm>
            <a:prstGeom prst="curvedConnector3">
              <a:avLst>
                <a:gd name="adj1" fmla="val -150000"/>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86" name="Oval 70"/>
            <p:cNvSpPr>
              <a:spLocks noChangeArrowheads="1"/>
            </p:cNvSpPr>
            <p:nvPr/>
          </p:nvSpPr>
          <p:spPr bwMode="auto">
            <a:xfrm>
              <a:off x="4416" y="3195"/>
              <a:ext cx="240" cy="24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0487" name="AutoShape 71"/>
            <p:cNvCxnSpPr>
              <a:cxnSpLocks noChangeShapeType="1"/>
              <a:stCxn id="60481" idx="5"/>
              <a:endCxn id="60486" idx="6"/>
            </p:cNvCxnSpPr>
            <p:nvPr/>
          </p:nvCxnSpPr>
          <p:spPr bwMode="auto">
            <a:xfrm rot="16200000" flipH="1">
              <a:off x="4441" y="3100"/>
              <a:ext cx="395" cy="35"/>
            </a:xfrm>
            <a:prstGeom prst="curvedConnector4">
              <a:avLst>
                <a:gd name="adj1" fmla="val 39241"/>
                <a:gd name="adj2" fmla="val 51143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8" name="AutoShape 72"/>
            <p:cNvCxnSpPr>
              <a:cxnSpLocks noChangeShapeType="1"/>
              <a:stCxn id="60486" idx="2"/>
              <a:endCxn id="60480" idx="5"/>
            </p:cNvCxnSpPr>
            <p:nvPr/>
          </p:nvCxnSpPr>
          <p:spPr bwMode="auto">
            <a:xfrm rot="10800000">
              <a:off x="4285" y="2776"/>
              <a:ext cx="131" cy="539"/>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489" name="Rectangle 73"/>
          <p:cNvSpPr>
            <a:spLocks noChangeArrowheads="1"/>
          </p:cNvSpPr>
          <p:nvPr/>
        </p:nvSpPr>
        <p:spPr bwMode="auto">
          <a:xfrm>
            <a:off x="4873625" y="3575050"/>
            <a:ext cx="441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alarm notification </a:t>
            </a:r>
            <a:r>
              <a:rPr lang="en-GB" sz="1400">
                <a:latin typeface="Helvetica" panose="020B0604020202020204" pitchFamily="34" charset="0"/>
                <a:cs typeface="Angsana New" pitchFamily="18" charset="-34"/>
              </a:rPr>
              <a:t>(source, timestamp, message, condition, subcondition, severity, type)</a:t>
            </a:r>
          </a:p>
        </p:txBody>
      </p:sp>
      <p:sp>
        <p:nvSpPr>
          <p:cNvPr id="60490" name="Rectangle 74"/>
          <p:cNvSpPr>
            <a:spLocks noChangeArrowheads="1"/>
          </p:cNvSpPr>
          <p:nvPr/>
        </p:nvSpPr>
        <p:spPr bwMode="auto">
          <a:xfrm>
            <a:off x="1444625" y="5708650"/>
            <a:ext cx="2286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60491" name="AutoShape 75"/>
          <p:cNvCxnSpPr>
            <a:cxnSpLocks noChangeShapeType="1"/>
            <a:stCxn id="60490" idx="0"/>
            <a:endCxn id="60492" idx="1"/>
          </p:cNvCxnSpPr>
          <p:nvPr/>
        </p:nvCxnSpPr>
        <p:spPr bwMode="auto">
          <a:xfrm rot="16200000">
            <a:off x="1525587" y="5332413"/>
            <a:ext cx="409575" cy="3429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92" name="Rectangle 76"/>
          <p:cNvSpPr>
            <a:spLocks noChangeArrowheads="1"/>
          </p:cNvSpPr>
          <p:nvPr/>
        </p:nvSpPr>
        <p:spPr bwMode="auto">
          <a:xfrm>
            <a:off x="1901825" y="52228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93" name="Rectangle 77"/>
          <p:cNvSpPr>
            <a:spLocks noChangeArrowheads="1"/>
          </p:cNvSpPr>
          <p:nvPr/>
        </p:nvSpPr>
        <p:spPr bwMode="auto">
          <a:xfrm>
            <a:off x="1901825" y="5375275"/>
            <a:ext cx="228600" cy="1524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94" name="Rectangle 78"/>
          <p:cNvSpPr>
            <a:spLocks noChangeArrowheads="1"/>
          </p:cNvSpPr>
          <p:nvPr/>
        </p:nvSpPr>
        <p:spPr bwMode="auto">
          <a:xfrm>
            <a:off x="1901825" y="4565650"/>
            <a:ext cx="762000" cy="9906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60495" name="Rectangle 79"/>
          <p:cNvSpPr>
            <a:spLocks noChangeArrowheads="1"/>
          </p:cNvSpPr>
          <p:nvPr/>
        </p:nvSpPr>
        <p:spPr bwMode="auto">
          <a:xfrm>
            <a:off x="1901825" y="464185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Event</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FB</a:t>
            </a:r>
          </a:p>
        </p:txBody>
      </p:sp>
      <p:sp>
        <p:nvSpPr>
          <p:cNvPr id="60496" name="Rectangle 80"/>
          <p:cNvSpPr>
            <a:spLocks noChangeArrowheads="1"/>
          </p:cNvSpPr>
          <p:nvPr/>
        </p:nvSpPr>
        <p:spPr bwMode="auto">
          <a:xfrm>
            <a:off x="2511425" y="55245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controller</a:t>
            </a:r>
          </a:p>
        </p:txBody>
      </p:sp>
      <p:sp>
        <p:nvSpPr>
          <p:cNvPr id="60497" name="AutoShape 81"/>
          <p:cNvSpPr>
            <a:spLocks noChangeArrowheads="1"/>
          </p:cNvSpPr>
          <p:nvPr/>
        </p:nvSpPr>
        <p:spPr bwMode="auto">
          <a:xfrm flipV="1">
            <a:off x="6473825" y="22034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98" name="AutoShape 82"/>
          <p:cNvSpPr>
            <a:spLocks noChangeArrowheads="1"/>
          </p:cNvSpPr>
          <p:nvPr/>
        </p:nvSpPr>
        <p:spPr bwMode="auto">
          <a:xfrm flipV="1">
            <a:off x="6245225" y="22034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99" name="AutoShape 83"/>
          <p:cNvSpPr>
            <a:spLocks noChangeArrowheads="1"/>
          </p:cNvSpPr>
          <p:nvPr/>
        </p:nvSpPr>
        <p:spPr bwMode="auto">
          <a:xfrm flipV="1">
            <a:off x="6016625" y="2203450"/>
            <a:ext cx="228600" cy="381000"/>
          </a:xfrm>
          <a:prstGeom prst="lightningBol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500" name="Rectangle 84"/>
          <p:cNvSpPr>
            <a:spLocks noChangeArrowheads="1"/>
          </p:cNvSpPr>
          <p:nvPr/>
        </p:nvSpPr>
        <p:spPr bwMode="auto">
          <a:xfrm>
            <a:off x="2130425" y="9080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Event</a:t>
            </a:r>
          </a:p>
        </p:txBody>
      </p:sp>
      <p:sp>
        <p:nvSpPr>
          <p:cNvPr id="60501" name="Rectangle 85"/>
          <p:cNvSpPr>
            <a:spLocks noChangeArrowheads="1"/>
          </p:cNvSpPr>
          <p:nvPr/>
        </p:nvSpPr>
        <p:spPr bwMode="auto">
          <a:xfrm>
            <a:off x="6626225" y="9080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b="1">
                <a:latin typeface="Helvetica" panose="020B0604020202020204" pitchFamily="34" charset="0"/>
                <a:cs typeface="Angsana New" pitchFamily="18" charset="-34"/>
              </a:rPr>
              <a:t>Alarm</a:t>
            </a:r>
            <a:endParaRPr lang="de-CH" sz="1600" b="1" noProof="1">
              <a:latin typeface="Helvetica" panose="020B060402020202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4516" name="Rectangle 4"/>
          <p:cNvSpPr>
            <a:spLocks noChangeArrowheads="1"/>
          </p:cNvSpPr>
          <p:nvPr/>
        </p:nvSpPr>
        <p:spPr bwMode="auto">
          <a:xfrm>
            <a:off x="915988" y="188913"/>
            <a:ext cx="7543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Overview</a:t>
            </a:r>
          </a:p>
        </p:txBody>
      </p:sp>
      <p:sp>
        <p:nvSpPr>
          <p:cNvPr id="64517" name="Text Box 5"/>
          <p:cNvSpPr txBox="1">
            <a:spLocks noChangeArrowheads="1"/>
          </p:cNvSpPr>
          <p:nvPr/>
        </p:nvSpPr>
        <p:spPr bwMode="auto">
          <a:xfrm>
            <a:off x="1835150" y="1773238"/>
            <a:ext cx="489426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GB" sz="2000" b="1">
                <a:solidFill>
                  <a:srgbClr val="FF3300"/>
                </a:solidFill>
                <a:latin typeface="Helvetica" panose="020B0604020202020204" pitchFamily="34" charset="0"/>
                <a:cs typeface="Angsana New" pitchFamily="18" charset="-34"/>
              </a:rPr>
              <a:t> OPC Common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Data Access</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Alarms and Events Specification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u="sng">
                <a:solidFill>
                  <a:srgbClr val="FF3300"/>
                </a:solidFill>
                <a:latin typeface="Helvetica" panose="020B0604020202020204" pitchFamily="34" charset="0"/>
                <a:cs typeface="Angsana New" pitchFamily="18" charset="-34"/>
              </a:rPr>
              <a:t> OPC Historical Data Specification</a:t>
            </a:r>
          </a:p>
          <a:p>
            <a:pPr eaLnBrk="0" hangingPunct="0">
              <a:buFontTx/>
              <a:buChar char="•"/>
            </a:pPr>
            <a:endParaRPr lang="en-GB" sz="2000" b="1" u="sng">
              <a:solidFill>
                <a:srgbClr val="FF3300"/>
              </a:solidFill>
              <a:latin typeface="Helvetica" panose="020B0604020202020204" pitchFamily="34" charset="0"/>
              <a:cs typeface="Angsana New" pitchFamily="18" charset="-34"/>
            </a:endParaRPr>
          </a:p>
          <a:p>
            <a:pPr eaLnBrk="0" hangingPunct="0">
              <a:buFontTx/>
              <a:buChar char="•"/>
            </a:pPr>
            <a:r>
              <a:rPr lang="en-GB" sz="2000" b="1">
                <a:solidFill>
                  <a:srgbClr val="FF3300"/>
                </a:solidFill>
                <a:latin typeface="Helvetica" panose="020B0604020202020204" pitchFamily="34" charset="0"/>
                <a:cs typeface="Angsana New" pitchFamily="18" charset="-34"/>
              </a:rPr>
              <a:t> </a:t>
            </a:r>
            <a:r>
              <a:rPr lang="en-GB" sz="2000"/>
              <a:t> </a:t>
            </a:r>
            <a:r>
              <a:rPr lang="en-GB" sz="2000" b="1">
                <a:solidFill>
                  <a:srgbClr val="FF3300"/>
                </a:solidFill>
              </a:rPr>
              <a:t>Applications</a:t>
            </a:r>
            <a:endParaRPr lang="en-GB" sz="2000" b="1">
              <a:solidFill>
                <a:srgbClr val="FF3300"/>
              </a:solidFill>
              <a:latin typeface="Helvetica" panose="020B0604020202020204" pitchFamily="34" charset="0"/>
              <a:cs typeface="Angsana New" pitchFamily="18" charset="-34"/>
            </a:endParaRPr>
          </a:p>
          <a:p>
            <a:pPr eaLnBrk="0" hangingPunct="0"/>
            <a:r>
              <a:rPr lang="en-GB" sz="1600" b="1">
                <a:solidFill>
                  <a:schemeClr val="folHlink"/>
                </a:solidFill>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2468" name="Rectangle 4"/>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HDA: </a:t>
            </a:r>
            <a:r>
              <a:rPr lang="en-GB" sz="2800">
                <a:solidFill>
                  <a:srgbClr val="0000FF"/>
                </a:solidFill>
              </a:rPr>
              <a:t>Historical Data Access</a:t>
            </a:r>
          </a:p>
        </p:txBody>
      </p:sp>
      <p:sp>
        <p:nvSpPr>
          <p:cNvPr id="62469" name="Rectangle 5"/>
          <p:cNvSpPr>
            <a:spLocks noChangeArrowheads="1"/>
          </p:cNvSpPr>
          <p:nvPr/>
        </p:nvSpPr>
        <p:spPr bwMode="auto">
          <a:xfrm>
            <a:off x="2630488" y="5619750"/>
            <a:ext cx="1463675" cy="384175"/>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70" name="Rectangle 6"/>
          <p:cNvSpPr>
            <a:spLocks noChangeArrowheads="1"/>
          </p:cNvSpPr>
          <p:nvPr/>
        </p:nvSpPr>
        <p:spPr bwMode="auto">
          <a:xfrm>
            <a:off x="2630488" y="5643563"/>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device</a:t>
            </a:r>
          </a:p>
        </p:txBody>
      </p:sp>
      <p:sp>
        <p:nvSpPr>
          <p:cNvPr id="62471" name="Rectangle 7"/>
          <p:cNvSpPr>
            <a:spLocks noChangeArrowheads="1"/>
          </p:cNvSpPr>
          <p:nvPr/>
        </p:nvSpPr>
        <p:spPr bwMode="auto">
          <a:xfrm>
            <a:off x="3773488" y="2124075"/>
            <a:ext cx="2133600" cy="533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2472" name="AutoShape 8"/>
          <p:cNvCxnSpPr>
            <a:cxnSpLocks noChangeShapeType="1"/>
            <a:stCxn id="62473" idx="3"/>
            <a:endCxn id="62469" idx="0"/>
          </p:cNvCxnSpPr>
          <p:nvPr/>
        </p:nvCxnSpPr>
        <p:spPr bwMode="auto">
          <a:xfrm>
            <a:off x="1868488" y="5473700"/>
            <a:ext cx="1493837" cy="1460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3" name="Rectangle 9"/>
          <p:cNvSpPr>
            <a:spLocks noChangeArrowheads="1"/>
          </p:cNvSpPr>
          <p:nvPr/>
        </p:nvSpPr>
        <p:spPr bwMode="auto">
          <a:xfrm>
            <a:off x="1790700" y="5359400"/>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2474" name="AutoShape 10"/>
          <p:cNvCxnSpPr>
            <a:cxnSpLocks noChangeShapeType="1"/>
            <a:stCxn id="62479" idx="1"/>
            <a:endCxn id="62471" idx="2"/>
          </p:cNvCxnSpPr>
          <p:nvPr/>
        </p:nvCxnSpPr>
        <p:spPr bwMode="auto">
          <a:xfrm rot="16200000">
            <a:off x="4653756" y="2844007"/>
            <a:ext cx="373063"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5" name="Rectangle 11"/>
          <p:cNvSpPr>
            <a:spLocks noChangeArrowheads="1"/>
          </p:cNvSpPr>
          <p:nvPr/>
        </p:nvSpPr>
        <p:spPr bwMode="auto">
          <a:xfrm>
            <a:off x="3963988" y="209550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OPC HDA</a:t>
            </a:r>
            <a:br>
              <a:rPr lang="en-GB" sz="1600" b="1">
                <a:latin typeface="Helvetica" panose="020B0604020202020204" pitchFamily="34" charset="0"/>
                <a:cs typeface="Angsana New" pitchFamily="18" charset="-34"/>
              </a:rPr>
            </a:br>
            <a:r>
              <a:rPr lang="en-GB" sz="1600" b="1">
                <a:latin typeface="Helvetica" panose="020B0604020202020204" pitchFamily="34" charset="0"/>
                <a:cs typeface="Angsana New" pitchFamily="18" charset="-34"/>
              </a:rPr>
              <a:t> Server</a:t>
            </a:r>
          </a:p>
        </p:txBody>
      </p:sp>
      <p:sp>
        <p:nvSpPr>
          <p:cNvPr id="62476" name="Rectangle 12"/>
          <p:cNvSpPr>
            <a:spLocks noChangeArrowheads="1"/>
          </p:cNvSpPr>
          <p:nvPr/>
        </p:nvSpPr>
        <p:spPr bwMode="auto">
          <a:xfrm>
            <a:off x="2782888" y="1003300"/>
            <a:ext cx="2133600" cy="581025"/>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77" name="Rectangle 13"/>
          <p:cNvSpPr>
            <a:spLocks noChangeArrowheads="1"/>
          </p:cNvSpPr>
          <p:nvPr/>
        </p:nvSpPr>
        <p:spPr bwMode="auto">
          <a:xfrm>
            <a:off x="268288" y="1203325"/>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HDA Clients</a:t>
            </a:r>
          </a:p>
        </p:txBody>
      </p:sp>
      <p:sp>
        <p:nvSpPr>
          <p:cNvPr id="62478" name="Rectangle 14"/>
          <p:cNvSpPr>
            <a:spLocks noChangeArrowheads="1"/>
          </p:cNvSpPr>
          <p:nvPr/>
        </p:nvSpPr>
        <p:spPr bwMode="auto">
          <a:xfrm>
            <a:off x="268288" y="1660525"/>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independent processes</a:t>
            </a:r>
          </a:p>
        </p:txBody>
      </p:sp>
      <p:sp>
        <p:nvSpPr>
          <p:cNvPr id="62479" name="AutoShape 15"/>
          <p:cNvSpPr>
            <a:spLocks noChangeArrowheads="1"/>
          </p:cNvSpPr>
          <p:nvPr/>
        </p:nvSpPr>
        <p:spPr bwMode="auto">
          <a:xfrm>
            <a:off x="4306888" y="3030538"/>
            <a:ext cx="1066800" cy="839787"/>
          </a:xfrm>
          <a:prstGeom prst="flowChartMagneticDisk">
            <a:avLst/>
          </a:prstGeom>
          <a:solidFill>
            <a:srgbClr val="FF99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a:latin typeface="Helvetica" panose="020B0604020202020204" pitchFamily="34" charset="0"/>
                <a:cs typeface="Angsana New" pitchFamily="18" charset="-34"/>
              </a:rPr>
              <a:t>history</a:t>
            </a:r>
          </a:p>
          <a:p>
            <a:pPr algn="ctr" eaLnBrk="0" hangingPunct="0"/>
            <a:r>
              <a:rPr lang="en-GB">
                <a:latin typeface="Helvetica" panose="020B0604020202020204" pitchFamily="34" charset="0"/>
                <a:cs typeface="Angsana New" pitchFamily="18" charset="-34"/>
              </a:rPr>
              <a:t>database</a:t>
            </a:r>
          </a:p>
        </p:txBody>
      </p:sp>
      <p:sp>
        <p:nvSpPr>
          <p:cNvPr id="62480" name="Rectangle 16"/>
          <p:cNvSpPr>
            <a:spLocks noChangeArrowheads="1"/>
          </p:cNvSpPr>
          <p:nvPr/>
        </p:nvSpPr>
        <p:spPr bwMode="auto">
          <a:xfrm>
            <a:off x="6135688" y="5359400"/>
            <a:ext cx="77787"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2481" name="AutoShape 17"/>
          <p:cNvCxnSpPr>
            <a:cxnSpLocks noChangeShapeType="1"/>
            <a:stCxn id="62480" idx="1"/>
            <a:endCxn id="62469" idx="0"/>
          </p:cNvCxnSpPr>
          <p:nvPr/>
        </p:nvCxnSpPr>
        <p:spPr bwMode="auto">
          <a:xfrm rot="10800000" flipV="1">
            <a:off x="3362325" y="5473700"/>
            <a:ext cx="2773363" cy="1460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2" name="Rectangle 18"/>
          <p:cNvSpPr>
            <a:spLocks noChangeArrowheads="1"/>
          </p:cNvSpPr>
          <p:nvPr/>
        </p:nvSpPr>
        <p:spPr bwMode="auto">
          <a:xfrm>
            <a:off x="4611688" y="5619750"/>
            <a:ext cx="1295400" cy="384175"/>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83" name="Rectangle 19"/>
          <p:cNvSpPr>
            <a:spLocks noChangeArrowheads="1"/>
          </p:cNvSpPr>
          <p:nvPr/>
        </p:nvSpPr>
        <p:spPr bwMode="auto">
          <a:xfrm>
            <a:off x="4535488" y="5643563"/>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Field device</a:t>
            </a:r>
          </a:p>
        </p:txBody>
      </p:sp>
      <p:cxnSp>
        <p:nvCxnSpPr>
          <p:cNvPr id="62484" name="AutoShape 20"/>
          <p:cNvCxnSpPr>
            <a:cxnSpLocks noChangeShapeType="1"/>
            <a:stCxn id="62480" idx="1"/>
            <a:endCxn id="62482" idx="0"/>
          </p:cNvCxnSpPr>
          <p:nvPr/>
        </p:nvCxnSpPr>
        <p:spPr bwMode="auto">
          <a:xfrm rot="10800000" flipV="1">
            <a:off x="5259388" y="5473700"/>
            <a:ext cx="876300" cy="1460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5" name="AutoShape 21"/>
          <p:cNvCxnSpPr>
            <a:cxnSpLocks noChangeShapeType="1"/>
            <a:stCxn id="62486" idx="0"/>
            <a:endCxn id="62505" idx="2"/>
          </p:cNvCxnSpPr>
          <p:nvPr/>
        </p:nvCxnSpPr>
        <p:spPr bwMode="auto">
          <a:xfrm rot="16200000">
            <a:off x="4183063" y="4232275"/>
            <a:ext cx="438150" cy="876300"/>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6" name="Rectangle 22"/>
          <p:cNvSpPr>
            <a:spLocks noChangeArrowheads="1"/>
          </p:cNvSpPr>
          <p:nvPr/>
        </p:nvSpPr>
        <p:spPr bwMode="auto">
          <a:xfrm>
            <a:off x="2897188" y="4889500"/>
            <a:ext cx="2133600" cy="42545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87" name="Rectangle 23"/>
          <p:cNvSpPr>
            <a:spLocks noChangeArrowheads="1"/>
          </p:cNvSpPr>
          <p:nvPr/>
        </p:nvSpPr>
        <p:spPr bwMode="auto">
          <a:xfrm>
            <a:off x="3011488" y="49339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OPC DA Server</a:t>
            </a:r>
          </a:p>
        </p:txBody>
      </p:sp>
      <p:cxnSp>
        <p:nvCxnSpPr>
          <p:cNvPr id="62488" name="AutoShape 24"/>
          <p:cNvCxnSpPr>
            <a:cxnSpLocks noChangeShapeType="1"/>
            <a:stCxn id="62490" idx="0"/>
            <a:endCxn id="62505" idx="2"/>
          </p:cNvCxnSpPr>
          <p:nvPr/>
        </p:nvCxnSpPr>
        <p:spPr bwMode="auto">
          <a:xfrm rot="5400000" flipH="1">
            <a:off x="5766594" y="3525044"/>
            <a:ext cx="433388" cy="2286000"/>
          </a:xfrm>
          <a:prstGeom prst="bentConnector3">
            <a:avLst>
              <a:gd name="adj1" fmla="val 49815"/>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9" name="Rectangle 25"/>
          <p:cNvSpPr>
            <a:spLocks noChangeArrowheads="1"/>
          </p:cNvSpPr>
          <p:nvPr/>
        </p:nvSpPr>
        <p:spPr bwMode="auto">
          <a:xfrm>
            <a:off x="6059488" y="4876800"/>
            <a:ext cx="2133600" cy="669925"/>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90" name="Rectangle 26"/>
          <p:cNvSpPr>
            <a:spLocks noChangeArrowheads="1"/>
          </p:cNvSpPr>
          <p:nvPr/>
        </p:nvSpPr>
        <p:spPr bwMode="auto">
          <a:xfrm>
            <a:off x="6249988" y="4884738"/>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a:latin typeface="Helvetica" panose="020B0604020202020204" pitchFamily="34" charset="0"/>
                <a:cs typeface="Angsana New" pitchFamily="18" charset="-34"/>
              </a:rPr>
              <a:t>proprietary</a:t>
            </a:r>
            <a:br>
              <a:rPr lang="en-GB" sz="1600">
                <a:latin typeface="Helvetica" panose="020B0604020202020204" pitchFamily="34" charset="0"/>
                <a:cs typeface="Angsana New" pitchFamily="18" charset="-34"/>
              </a:rPr>
            </a:br>
            <a:r>
              <a:rPr lang="en-GB" sz="1600">
                <a:latin typeface="Helvetica" panose="020B0604020202020204" pitchFamily="34" charset="0"/>
                <a:cs typeface="Angsana New" pitchFamily="18" charset="-34"/>
              </a:rPr>
              <a:t>data acquisition</a:t>
            </a:r>
          </a:p>
        </p:txBody>
      </p:sp>
      <p:cxnSp>
        <p:nvCxnSpPr>
          <p:cNvPr id="62491" name="AutoShape 27"/>
          <p:cNvCxnSpPr>
            <a:cxnSpLocks noChangeShapeType="1"/>
            <a:stCxn id="62480" idx="1"/>
            <a:endCxn id="62486" idx="2"/>
          </p:cNvCxnSpPr>
          <p:nvPr/>
        </p:nvCxnSpPr>
        <p:spPr bwMode="auto">
          <a:xfrm rot="10800000">
            <a:off x="3963988" y="5314950"/>
            <a:ext cx="2171700" cy="1587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92" name="Rectangle 28"/>
          <p:cNvSpPr>
            <a:spLocks noChangeArrowheads="1"/>
          </p:cNvSpPr>
          <p:nvPr/>
        </p:nvSpPr>
        <p:spPr bwMode="auto">
          <a:xfrm>
            <a:off x="2782888" y="1508125"/>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93" name="Rectangle 29"/>
          <p:cNvSpPr>
            <a:spLocks noChangeArrowheads="1"/>
          </p:cNvSpPr>
          <p:nvPr/>
        </p:nvSpPr>
        <p:spPr bwMode="auto">
          <a:xfrm>
            <a:off x="3773488" y="2041525"/>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94" name="Rectangle 30"/>
          <p:cNvSpPr>
            <a:spLocks noChangeArrowheads="1"/>
          </p:cNvSpPr>
          <p:nvPr/>
        </p:nvSpPr>
        <p:spPr bwMode="auto">
          <a:xfrm>
            <a:off x="5297488" y="1003300"/>
            <a:ext cx="2133600" cy="581025"/>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95" name="Rectangle 31"/>
          <p:cNvSpPr>
            <a:spLocks noChangeArrowheads="1"/>
          </p:cNvSpPr>
          <p:nvPr/>
        </p:nvSpPr>
        <p:spPr bwMode="auto">
          <a:xfrm>
            <a:off x="5449888" y="10795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e.g. Event Logger</a:t>
            </a:r>
          </a:p>
        </p:txBody>
      </p:sp>
      <p:sp>
        <p:nvSpPr>
          <p:cNvPr id="62496" name="Rectangle 32"/>
          <p:cNvSpPr>
            <a:spLocks noChangeArrowheads="1"/>
          </p:cNvSpPr>
          <p:nvPr/>
        </p:nvSpPr>
        <p:spPr bwMode="auto">
          <a:xfrm>
            <a:off x="5297488" y="1508125"/>
            <a:ext cx="21336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97" name="Rectangle 33"/>
          <p:cNvSpPr>
            <a:spLocks noChangeArrowheads="1"/>
          </p:cNvSpPr>
          <p:nvPr/>
        </p:nvSpPr>
        <p:spPr bwMode="auto">
          <a:xfrm>
            <a:off x="2859088" y="10795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a:latin typeface="Helvetica" panose="020B0604020202020204" pitchFamily="34" charset="0"/>
                <a:cs typeface="Angsana New" pitchFamily="18" charset="-34"/>
              </a:rPr>
              <a:t>e.g. Trend Analysis</a:t>
            </a:r>
          </a:p>
        </p:txBody>
      </p:sp>
      <p:cxnSp>
        <p:nvCxnSpPr>
          <p:cNvPr id="62498" name="AutoShape 34"/>
          <p:cNvCxnSpPr>
            <a:cxnSpLocks noChangeShapeType="1"/>
            <a:stCxn id="62493" idx="0"/>
            <a:endCxn id="62492" idx="2"/>
          </p:cNvCxnSpPr>
          <p:nvPr/>
        </p:nvCxnSpPr>
        <p:spPr bwMode="auto">
          <a:xfrm flipH="1" flipV="1">
            <a:off x="3849688" y="1584325"/>
            <a:ext cx="990600" cy="457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99" name="AutoShape 35"/>
          <p:cNvCxnSpPr>
            <a:cxnSpLocks noChangeShapeType="1"/>
            <a:stCxn id="62493" idx="0"/>
            <a:endCxn id="62496" idx="2"/>
          </p:cNvCxnSpPr>
          <p:nvPr/>
        </p:nvCxnSpPr>
        <p:spPr bwMode="auto">
          <a:xfrm flipV="1">
            <a:off x="4840288" y="1584325"/>
            <a:ext cx="1524000" cy="457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0" name="AutoShape 36"/>
          <p:cNvCxnSpPr>
            <a:cxnSpLocks noChangeShapeType="1"/>
            <a:stCxn id="62478" idx="3"/>
            <a:endCxn id="62492" idx="1"/>
          </p:cNvCxnSpPr>
          <p:nvPr/>
        </p:nvCxnSpPr>
        <p:spPr bwMode="auto">
          <a:xfrm flipV="1">
            <a:off x="1639888" y="1546225"/>
            <a:ext cx="1143000" cy="404813"/>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1" name="AutoShape 37"/>
          <p:cNvCxnSpPr>
            <a:cxnSpLocks noChangeShapeType="1"/>
            <a:stCxn id="62478" idx="3"/>
            <a:endCxn id="62471" idx="1"/>
          </p:cNvCxnSpPr>
          <p:nvPr/>
        </p:nvCxnSpPr>
        <p:spPr bwMode="auto">
          <a:xfrm>
            <a:off x="1639888" y="1951038"/>
            <a:ext cx="2133600" cy="439737"/>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02" name="AutoShape 38"/>
          <p:cNvCxnSpPr>
            <a:cxnSpLocks noChangeShapeType="1"/>
            <a:stCxn id="62478" idx="3"/>
          </p:cNvCxnSpPr>
          <p:nvPr/>
        </p:nvCxnSpPr>
        <p:spPr bwMode="auto">
          <a:xfrm>
            <a:off x="1639888" y="1951038"/>
            <a:ext cx="1257300" cy="2733675"/>
          </a:xfrm>
          <a:prstGeom prst="straightConnector1">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03" name="AutoShape 39"/>
          <p:cNvSpPr>
            <a:spLocks noChangeArrowheads="1"/>
          </p:cNvSpPr>
          <p:nvPr/>
        </p:nvSpPr>
        <p:spPr bwMode="auto">
          <a:xfrm>
            <a:off x="2782888" y="3082925"/>
            <a:ext cx="1104900" cy="735013"/>
          </a:xfrm>
          <a:prstGeom prst="octagon">
            <a:avLst>
              <a:gd name="adj" fmla="val 29287"/>
            </a:avLst>
          </a:prstGeom>
          <a:solidFill>
            <a:srgbClr val="DED7F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calculations</a:t>
            </a:r>
          </a:p>
        </p:txBody>
      </p:sp>
      <p:cxnSp>
        <p:nvCxnSpPr>
          <p:cNvPr id="62504" name="AutoShape 40"/>
          <p:cNvCxnSpPr>
            <a:cxnSpLocks noChangeShapeType="1"/>
            <a:stCxn id="62503" idx="3"/>
            <a:endCxn id="62479" idx="2"/>
          </p:cNvCxnSpPr>
          <p:nvPr/>
        </p:nvCxnSpPr>
        <p:spPr bwMode="auto">
          <a:xfrm>
            <a:off x="3887788" y="3451225"/>
            <a:ext cx="419100" cy="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05" name="Rectangle 41"/>
          <p:cNvSpPr>
            <a:spLocks noChangeArrowheads="1"/>
          </p:cNvSpPr>
          <p:nvPr/>
        </p:nvSpPr>
        <p:spPr bwMode="auto">
          <a:xfrm>
            <a:off x="3773488" y="4098925"/>
            <a:ext cx="2133600" cy="35242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506" name="Rectangle 42"/>
          <p:cNvSpPr>
            <a:spLocks noChangeArrowheads="1"/>
          </p:cNvSpPr>
          <p:nvPr/>
        </p:nvSpPr>
        <p:spPr bwMode="auto">
          <a:xfrm>
            <a:off x="3887788" y="4106863"/>
            <a:ext cx="1752600" cy="336550"/>
          </a:xfrm>
          <a:prstGeom prst="rect">
            <a:avLst/>
          </a:prstGeom>
          <a:noFill/>
          <a:ln>
            <a:noFill/>
          </a:ln>
          <a:effectLst/>
          <a:extLst>
            <a:ext uri="{909E8E84-426E-40DD-AFC4-6F175D3DCCD1}">
              <a14:hiddenFill xmlns:a14="http://schemas.microsoft.com/office/drawing/2010/main">
                <a:solidFill>
                  <a:srgbClr val="DED7F5"/>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de-CH" sz="1600">
                <a:latin typeface="Helvetica" panose="020B0604020202020204" pitchFamily="34" charset="0"/>
                <a:cs typeface="Angsana New" pitchFamily="18" charset="-34"/>
              </a:rPr>
              <a:t>collector</a:t>
            </a:r>
            <a:endParaRPr lang="de-CH" sz="1600" noProof="1">
              <a:latin typeface="Helvetica" panose="020B0604020202020204" pitchFamily="34" charset="0"/>
              <a:cs typeface="Angsana New" pitchFamily="18" charset="-34"/>
            </a:endParaRPr>
          </a:p>
        </p:txBody>
      </p:sp>
      <p:cxnSp>
        <p:nvCxnSpPr>
          <p:cNvPr id="62507" name="AutoShape 43"/>
          <p:cNvCxnSpPr>
            <a:cxnSpLocks noChangeShapeType="1"/>
            <a:stCxn id="62505" idx="0"/>
            <a:endCxn id="62479" idx="3"/>
          </p:cNvCxnSpPr>
          <p:nvPr/>
        </p:nvCxnSpPr>
        <p:spPr bwMode="auto">
          <a:xfrm rot="16200000">
            <a:off x="4725988" y="3984625"/>
            <a:ext cx="2286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508" name="Rectangle 44"/>
          <p:cNvSpPr>
            <a:spLocks noChangeArrowheads="1"/>
          </p:cNvSpPr>
          <p:nvPr/>
        </p:nvSpPr>
        <p:spPr bwMode="auto">
          <a:xfrm>
            <a:off x="1030288" y="2901950"/>
            <a:ext cx="7696200" cy="3406775"/>
          </a:xfrm>
          <a:prstGeom prst="rect">
            <a:avLst/>
          </a:prstGeom>
          <a:solidFill>
            <a:srgbClr val="CCECFF">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62509" name="Rectangle 45"/>
          <p:cNvSpPr>
            <a:spLocks noChangeArrowheads="1"/>
          </p:cNvSpPr>
          <p:nvPr/>
        </p:nvSpPr>
        <p:spPr bwMode="auto">
          <a:xfrm>
            <a:off x="5678488" y="3108325"/>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raw and ordered data</a:t>
            </a:r>
          </a:p>
        </p:txBody>
      </p:sp>
      <p:sp>
        <p:nvSpPr>
          <p:cNvPr id="62510" name="Rectangle 46"/>
          <p:cNvSpPr>
            <a:spLocks noChangeArrowheads="1"/>
          </p:cNvSpPr>
          <p:nvPr/>
        </p:nvSpPr>
        <p:spPr bwMode="auto">
          <a:xfrm>
            <a:off x="1104900" y="3030538"/>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600">
                <a:latin typeface="Helvetica" panose="020B0604020202020204" pitchFamily="34" charset="0"/>
                <a:cs typeface="Angsana New" pitchFamily="18" charset="-34"/>
              </a:rPr>
              <a:t>hidden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1444" name="Rectangle 4"/>
          <p:cNvSpPr>
            <a:spLocks noChangeArrowheads="1"/>
          </p:cNvSpPr>
          <p:nvPr/>
        </p:nvSpPr>
        <p:spPr bwMode="auto">
          <a:xfrm>
            <a:off x="-180975" y="188913"/>
            <a:ext cx="9525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HDA: </a:t>
            </a:r>
            <a:r>
              <a:rPr lang="en-GB" sz="2800">
                <a:solidFill>
                  <a:srgbClr val="0000FF"/>
                </a:solidFill>
              </a:rPr>
              <a:t>Purpose</a:t>
            </a:r>
          </a:p>
        </p:txBody>
      </p:sp>
      <p:sp>
        <p:nvSpPr>
          <p:cNvPr id="61445" name="Text Box 5"/>
          <p:cNvSpPr txBox="1">
            <a:spLocks noChangeArrowheads="1"/>
          </p:cNvSpPr>
          <p:nvPr/>
        </p:nvSpPr>
        <p:spPr bwMode="auto">
          <a:xfrm>
            <a:off x="-28575" y="1027113"/>
            <a:ext cx="9144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0" hangingPunct="0"/>
            <a:r>
              <a:rPr lang="en-GB">
                <a:cs typeface="Angsana New" pitchFamily="18" charset="-34"/>
              </a:rPr>
              <a:t>An OPC HDA server gives access to a historical data base (logs) in which data from the process have been collected and time-stamped, possibly through an OPC DA interface.</a:t>
            </a:r>
          </a:p>
          <a:p>
            <a:pPr eaLnBrk="0" hangingPunct="0"/>
            <a:endParaRPr lang="en-GB">
              <a:cs typeface="Angsana New" pitchFamily="18" charset="-34"/>
            </a:endParaRPr>
          </a:p>
          <a:p>
            <a:pPr eaLnBrk="0" hangingPunct="0"/>
            <a:r>
              <a:rPr lang="en-GB">
                <a:cs typeface="Angsana New" pitchFamily="18" charset="-34"/>
              </a:rPr>
              <a:t>The OPC HDA interface clients, such as trend analysis, product tracking or data mining,</a:t>
            </a:r>
          </a:p>
          <a:p>
            <a:pPr eaLnBrk="0" hangingPunct="0"/>
            <a:r>
              <a:rPr lang="en-GB">
                <a:cs typeface="Angsana New" pitchFamily="18" charset="-34"/>
              </a:rPr>
              <a:t>that require ordered access these data logs.</a:t>
            </a:r>
          </a:p>
          <a:p>
            <a:pPr eaLnBrk="0" hangingPunct="0"/>
            <a:endParaRPr lang="en-GB">
              <a:cs typeface="Angsana New" pitchFamily="18" charset="-34"/>
            </a:endParaRPr>
          </a:p>
          <a:p>
            <a:pPr eaLnBrk="0" hangingPunct="0"/>
            <a:r>
              <a:rPr lang="en-GB">
                <a:cs typeface="Angsana New" pitchFamily="18" charset="-34"/>
              </a:rPr>
              <a:t>The OPC HDA interface allows to:</a:t>
            </a:r>
          </a:p>
          <a:p>
            <a:pPr eaLnBrk="0" hangingPunct="0"/>
            <a:endParaRPr lang="en-GB">
              <a:cs typeface="Angsana New" pitchFamily="18" charset="-34"/>
            </a:endParaRPr>
          </a:p>
          <a:p>
            <a:pPr eaLnBrk="0" hangingPunct="0"/>
            <a:r>
              <a:rPr lang="en-GB">
                <a:cs typeface="Angsana New" pitchFamily="18" charset="-34"/>
              </a:rPr>
              <a:t>- browse the historical data base</a:t>
            </a:r>
          </a:p>
          <a:p>
            <a:pPr eaLnBrk="0" hangingPunct="0"/>
            <a:endParaRPr lang="en-GB">
              <a:cs typeface="Angsana New" pitchFamily="18" charset="-34"/>
            </a:endParaRPr>
          </a:p>
          <a:p>
            <a:pPr eaLnBrk="0" hangingPunct="0"/>
            <a:r>
              <a:rPr lang="en-GB">
                <a:cs typeface="Angsana New" pitchFamily="18" charset="-34"/>
              </a:rPr>
              <a:t>- retrieve data through proper filtering, e.g. by date range, by identity, by property</a:t>
            </a:r>
          </a:p>
          <a:p>
            <a:pPr eaLnBrk="0" hangingPunct="0"/>
            <a:endParaRPr lang="en-GB">
              <a:cs typeface="Angsana New" pitchFamily="18" charset="-34"/>
            </a:endParaRPr>
          </a:p>
          <a:p>
            <a:pPr eaLnBrk="0" hangingPunct="0"/>
            <a:r>
              <a:rPr lang="en-GB">
                <a:cs typeface="Angsana New" pitchFamily="18" charset="-34"/>
              </a:rPr>
              <a:t>- build aggregates over the retrieved data, such as average, minimum, maximum. </a:t>
            </a:r>
          </a:p>
          <a:p>
            <a:pPr eaLnBrk="0" hangingPunct="0"/>
            <a:endParaRPr lang="en-GB">
              <a:cs typeface="Angsana New" pitchFamily="18" charset="-34"/>
            </a:endParaRPr>
          </a:p>
          <a:p>
            <a:pPr eaLnBrk="0" hangingPunct="0"/>
            <a:r>
              <a:rPr lang="en-GB">
                <a:cs typeface="Angsana New" pitchFamily="18" charset="-34"/>
              </a:rPr>
              <a:t>- enter new entries, correct entries or remove entries</a:t>
            </a:r>
          </a:p>
          <a:p>
            <a:pPr eaLnBrk="0" hangingPunct="0"/>
            <a:endParaRPr lang="en-GB">
              <a:cs typeface="Angsana New" pitchFamily="18" charset="-34"/>
            </a:endParaRPr>
          </a:p>
          <a:p>
            <a:pPr eaLnBrk="0" hangingPunct="0"/>
            <a:r>
              <a:rPr lang="en-GB">
                <a:cs typeface="Angsana New" pitchFamily="18" charset="-34"/>
              </a:rPr>
              <a:t>- enter / delete annotations in the history data base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4580" name="Rectangle 4"/>
          <p:cNvSpPr>
            <a:spLocks noChangeArrowheads="1"/>
          </p:cNvSpPr>
          <p:nvPr/>
        </p:nvSpPr>
        <p:spPr bwMode="auto">
          <a:xfrm>
            <a:off x="-252413" y="152400"/>
            <a:ext cx="9525001"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D4"/>
                </a:solidFill>
              </a:rPr>
              <a:t>Executive Summary</a:t>
            </a:r>
            <a:endParaRPr lang="th-TH" sz="4000"/>
          </a:p>
        </p:txBody>
      </p:sp>
      <p:sp>
        <p:nvSpPr>
          <p:cNvPr id="24581" name="Text Box 5"/>
          <p:cNvSpPr txBox="1">
            <a:spLocks noChangeArrowheads="1"/>
          </p:cNvSpPr>
          <p:nvPr/>
        </p:nvSpPr>
        <p:spPr bwMode="auto">
          <a:xfrm>
            <a:off x="6350" y="990600"/>
            <a:ext cx="91186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r>
              <a:rPr lang="en-GB" sz="1600" b="1"/>
              <a:t>OPC is a set of standard commands collected in a software library (DLL) that can be called by client applications, written in Visual Basic, C# or other Microsoft programming languages, that allow to access automation devices (PLCs) in a uniform way, independently from their built or manufacturer. </a:t>
            </a:r>
          </a:p>
          <a:p>
            <a:endParaRPr lang="en-GB" sz="1600" b="1"/>
          </a:p>
          <a:p>
            <a:r>
              <a:rPr lang="en-GB" sz="1600" b="1"/>
              <a:t>To that effect, the particularities of the automation devices are hidden by an OPC server running either on the same machine as the client program or on another machine, by using DCOM. The OPC Servers are supplied by the manufacturer of the PLC or by 3rd parties and can manage several PLCs of the same type. Several servers can run in parallel.   </a:t>
            </a:r>
          </a:p>
          <a:p>
            <a:r>
              <a:rPr lang="en-GB" sz="1600" b="1"/>
              <a:t> </a:t>
            </a:r>
          </a:p>
          <a:p>
            <a:r>
              <a:rPr lang="en-GB" sz="1600" b="1"/>
              <a:t>The OPC library allows in particular to read and write process variables, read alarms and events and acknowledge alarms, and retrieve historical data from data bases according to several criteria.</a:t>
            </a:r>
          </a:p>
          <a:p>
            <a:endParaRPr lang="en-GB" sz="1600" b="1"/>
          </a:p>
          <a:p>
            <a:r>
              <a:rPr lang="en-GB" sz="1600" b="1"/>
              <a:t>Automation platforms such as ABB's 800XA platform act as OPC clients to collect data from PLCs or databases through third-party OPC servers. Several automation platforms act themselves as an OPC server to publish their data, events and historical data.</a:t>
            </a:r>
          </a:p>
          <a:p>
            <a:endParaRPr lang="en-GB" sz="1600" b="1"/>
          </a:p>
          <a:p>
            <a:r>
              <a:rPr lang="en-GB" sz="1600" b="1"/>
              <a:t>OPC is the preferred connectivity for 78% of MES, 75% of HMI / SCADA, 68% of DCS / PLC and 53% or ERP /Enterprise system level applications (according to Arc Advisory Group, 2004)" </a:t>
            </a:r>
          </a:p>
          <a:p>
            <a:pPr algn="r"/>
            <a:endParaRPr lang="th-TH"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3492" name="Rectangle 4"/>
          <p:cNvSpPr>
            <a:spLocks noChangeArrowheads="1"/>
          </p:cNvSpPr>
          <p:nvPr/>
        </p:nvSpPr>
        <p:spPr bwMode="auto">
          <a:xfrm>
            <a:off x="34925" y="152400"/>
            <a:ext cx="91090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de-CH" sz="4000">
                <a:solidFill>
                  <a:srgbClr val="0000FF"/>
                </a:solidFill>
              </a:rPr>
              <a:t>OPC HDA: </a:t>
            </a:r>
            <a:r>
              <a:rPr lang="de-CH" sz="2800">
                <a:solidFill>
                  <a:srgbClr val="0000FF"/>
                </a:solidFill>
              </a:rPr>
              <a:t>Application</a:t>
            </a:r>
            <a:endParaRPr lang="en-GB" sz="2800">
              <a:solidFill>
                <a:srgbClr val="0000FF"/>
              </a:solidFill>
            </a:endParaRPr>
          </a:p>
        </p:txBody>
      </p:sp>
      <p:pic>
        <p:nvPicPr>
          <p:cNvPr id="63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879475"/>
            <a:ext cx="74390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Text Box 6"/>
          <p:cNvSpPr txBox="1">
            <a:spLocks noChangeArrowheads="1"/>
          </p:cNvSpPr>
          <p:nvPr/>
        </p:nvSpPr>
        <p:spPr bwMode="auto">
          <a:xfrm>
            <a:off x="107950" y="4818063"/>
            <a:ext cx="90138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0" hangingPunct="0"/>
            <a:r>
              <a:rPr lang="en-GB">
                <a:cs typeface="Angsana New" pitchFamily="18" charset="-34"/>
              </a:rPr>
              <a:t>Parameters:</a:t>
            </a:r>
          </a:p>
          <a:p>
            <a:pPr eaLnBrk="0" hangingPunct="0">
              <a:buFontTx/>
              <a:buChar char="•"/>
            </a:pPr>
            <a:r>
              <a:rPr lang="en-GB">
                <a:cs typeface="Angsana New" pitchFamily="18" charset="-34"/>
              </a:rPr>
              <a:t> time scale (with possible offset, zoom, pan)</a:t>
            </a:r>
          </a:p>
          <a:p>
            <a:pPr eaLnBrk="0" hangingPunct="0">
              <a:buFontTx/>
              <a:buChar char="•"/>
            </a:pPr>
            <a:r>
              <a:rPr lang="en-GB">
                <a:cs typeface="Angsana New" pitchFamily="18" charset="-34"/>
              </a:rPr>
              <a:t> amplitude scale (low range, high range, scale units)</a:t>
            </a:r>
          </a:p>
          <a:p>
            <a:pPr eaLnBrk="0" hangingPunct="0">
              <a:buFontTx/>
              <a:buChar char="•"/>
            </a:pPr>
            <a:r>
              <a:rPr lang="en-GB">
                <a:cs typeface="Angsana New" pitchFamily="18" charset="-34"/>
              </a:rPr>
              <a:t> style: smoothed, stepped, filled (several ways to display the same data)</a:t>
            </a:r>
          </a:p>
          <a:p>
            <a:pPr eaLnBrk="0" hangingPunct="0">
              <a:buFontTx/>
              <a:buChar char="•"/>
            </a:pPr>
            <a:r>
              <a:rPr lang="en-GB">
                <a:cs typeface="Angsana New" pitchFamily="18" charset="-34"/>
              </a:rPr>
              <a:t> extrapolate: how to display values not received (e.g. because they did not yet change)</a:t>
            </a:r>
            <a:endParaRPr lang="en-GB">
              <a:solidFill>
                <a:schemeClr val="hlink"/>
              </a:solidFill>
              <a:cs typeface="Angsana New" pitchFamily="18" charset="-34"/>
            </a:endParaRPr>
          </a:p>
        </p:txBody>
      </p:sp>
      <p:cxnSp>
        <p:nvCxnSpPr>
          <p:cNvPr id="63495" name="AutoShape 7"/>
          <p:cNvCxnSpPr>
            <a:cxnSpLocks noChangeShapeType="1"/>
            <a:stCxn id="63498" idx="1"/>
            <a:endCxn id="63496" idx="2"/>
          </p:cNvCxnSpPr>
          <p:nvPr/>
        </p:nvCxnSpPr>
        <p:spPr bwMode="auto">
          <a:xfrm rot="10800000">
            <a:off x="6054725" y="4572000"/>
            <a:ext cx="304800" cy="720725"/>
          </a:xfrm>
          <a:prstGeom prst="bentConnector2">
            <a:avLst/>
          </a:prstGeom>
          <a:noFill/>
          <a:ln w="127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496" name="Rectangle 8"/>
          <p:cNvSpPr>
            <a:spLocks noChangeArrowheads="1"/>
          </p:cNvSpPr>
          <p:nvPr/>
        </p:nvSpPr>
        <p:spPr bwMode="auto">
          <a:xfrm>
            <a:off x="5673725" y="3733800"/>
            <a:ext cx="762000" cy="8382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63497" name="Rectangle 9"/>
          <p:cNvSpPr>
            <a:spLocks noChangeArrowheads="1"/>
          </p:cNvSpPr>
          <p:nvPr/>
        </p:nvSpPr>
        <p:spPr bwMode="auto">
          <a:xfrm>
            <a:off x="6327775" y="4876800"/>
            <a:ext cx="1700213" cy="639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63498" name="Rectangle 10"/>
          <p:cNvSpPr>
            <a:spLocks noChangeArrowheads="1"/>
          </p:cNvSpPr>
          <p:nvPr/>
        </p:nvSpPr>
        <p:spPr bwMode="auto">
          <a:xfrm>
            <a:off x="6359525" y="4994275"/>
            <a:ext cx="16827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0" hangingPunct="0"/>
            <a:r>
              <a:rPr lang="en-GB">
                <a:solidFill>
                  <a:schemeClr val="hlink"/>
                </a:solidFill>
                <a:cs typeface="Angsana New" pitchFamily="18" charset="-34"/>
              </a:rPr>
              <a:t>log: how were </a:t>
            </a:r>
          </a:p>
          <a:p>
            <a:pPr eaLnBrk="0" hangingPunct="0"/>
            <a:r>
              <a:rPr lang="en-GB">
                <a:solidFill>
                  <a:schemeClr val="hlink"/>
                </a:solidFill>
                <a:cs typeface="Angsana New" pitchFamily="18" charset="-34"/>
              </a:rPr>
              <a:t>data sampled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5542" name="Rectangle 6"/>
          <p:cNvSpPr>
            <a:spLocks noChangeArrowheads="1"/>
          </p:cNvSpPr>
          <p:nvPr/>
        </p:nvSpPr>
        <p:spPr bwMode="auto">
          <a:xfrm>
            <a:off x="0" y="20796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HDA: </a:t>
            </a:r>
            <a:r>
              <a:rPr lang="en-GB" sz="2800">
                <a:solidFill>
                  <a:srgbClr val="0000FF"/>
                </a:solidFill>
              </a:rPr>
              <a:t>Automation Interface summary</a:t>
            </a:r>
          </a:p>
        </p:txBody>
      </p:sp>
      <p:sp>
        <p:nvSpPr>
          <p:cNvPr id="65543" name="Rectangle 7"/>
          <p:cNvSpPr>
            <a:spLocks noChangeArrowheads="1"/>
          </p:cNvSpPr>
          <p:nvPr/>
        </p:nvSpPr>
        <p:spPr bwMode="auto">
          <a:xfrm>
            <a:off x="3665538" y="3714750"/>
            <a:ext cx="5478462"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lvl1pPr>
              <a:tabLst>
                <a:tab pos="1725613" algn="l"/>
                <a:tab pos="5622925" algn="l"/>
              </a:tabLst>
              <a:defRPr sz="2800">
                <a:solidFill>
                  <a:schemeClr val="tx1"/>
                </a:solidFill>
                <a:latin typeface="Arial" panose="020B0604020202020204" pitchFamily="34" charset="0"/>
                <a:cs typeface="Angsana New" pitchFamily="18" charset="-34"/>
              </a:defRPr>
            </a:lvl1pPr>
            <a:lvl2pPr>
              <a:tabLst>
                <a:tab pos="1725613" algn="l"/>
                <a:tab pos="5622925" algn="l"/>
              </a:tabLst>
              <a:defRPr sz="2800">
                <a:solidFill>
                  <a:schemeClr val="tx1"/>
                </a:solidFill>
                <a:latin typeface="Arial" panose="020B0604020202020204" pitchFamily="34" charset="0"/>
                <a:cs typeface="Angsana New" pitchFamily="18" charset="-34"/>
              </a:defRPr>
            </a:lvl2pPr>
            <a:lvl3pPr>
              <a:tabLst>
                <a:tab pos="1725613" algn="l"/>
                <a:tab pos="5622925" algn="l"/>
              </a:tabLst>
              <a:defRPr sz="2800">
                <a:solidFill>
                  <a:schemeClr val="tx1"/>
                </a:solidFill>
                <a:latin typeface="Arial" panose="020B0604020202020204" pitchFamily="34" charset="0"/>
                <a:cs typeface="Angsana New" pitchFamily="18" charset="-34"/>
              </a:defRPr>
            </a:lvl3pPr>
            <a:lvl4pPr>
              <a:tabLst>
                <a:tab pos="1725613" algn="l"/>
                <a:tab pos="5622925" algn="l"/>
              </a:tabLst>
              <a:defRPr sz="2800">
                <a:solidFill>
                  <a:schemeClr val="tx1"/>
                </a:solidFill>
                <a:latin typeface="Arial" panose="020B0604020202020204" pitchFamily="34" charset="0"/>
                <a:cs typeface="Angsana New" pitchFamily="18" charset="-34"/>
              </a:defRPr>
            </a:lvl4pPr>
            <a:lvl5pPr>
              <a:tabLst>
                <a:tab pos="1725613" algn="l"/>
                <a:tab pos="5622925" algn="l"/>
              </a:tabLst>
              <a:defRPr sz="2800">
                <a:solidFill>
                  <a:schemeClr val="tx1"/>
                </a:solidFill>
                <a:latin typeface="Arial" panose="020B0604020202020204" pitchFamily="34" charset="0"/>
                <a:cs typeface="Angsana New" pitchFamily="18" charset="-34"/>
              </a:defRPr>
            </a:lvl5pPr>
            <a:lvl6pPr fontAlgn="base">
              <a:spcBef>
                <a:spcPct val="0"/>
              </a:spcBef>
              <a:spcAft>
                <a:spcPct val="0"/>
              </a:spcAft>
              <a:tabLst>
                <a:tab pos="1725613" algn="l"/>
                <a:tab pos="5622925" algn="l"/>
              </a:tabLst>
              <a:defRPr sz="2800">
                <a:solidFill>
                  <a:schemeClr val="tx1"/>
                </a:solidFill>
                <a:latin typeface="Arial" panose="020B0604020202020204" pitchFamily="34" charset="0"/>
                <a:cs typeface="Angsana New" pitchFamily="18" charset="-34"/>
              </a:defRPr>
            </a:lvl6pPr>
            <a:lvl7pPr fontAlgn="base">
              <a:spcBef>
                <a:spcPct val="0"/>
              </a:spcBef>
              <a:spcAft>
                <a:spcPct val="0"/>
              </a:spcAft>
              <a:tabLst>
                <a:tab pos="1725613" algn="l"/>
                <a:tab pos="5622925" algn="l"/>
              </a:tabLst>
              <a:defRPr sz="2800">
                <a:solidFill>
                  <a:schemeClr val="tx1"/>
                </a:solidFill>
                <a:latin typeface="Arial" panose="020B0604020202020204" pitchFamily="34" charset="0"/>
                <a:cs typeface="Angsana New" pitchFamily="18" charset="-34"/>
              </a:defRPr>
            </a:lvl7pPr>
            <a:lvl8pPr fontAlgn="base">
              <a:spcBef>
                <a:spcPct val="0"/>
              </a:spcBef>
              <a:spcAft>
                <a:spcPct val="0"/>
              </a:spcAft>
              <a:tabLst>
                <a:tab pos="1725613" algn="l"/>
                <a:tab pos="5622925" algn="l"/>
              </a:tabLst>
              <a:defRPr sz="2800">
                <a:solidFill>
                  <a:schemeClr val="tx1"/>
                </a:solidFill>
                <a:latin typeface="Arial" panose="020B0604020202020204" pitchFamily="34" charset="0"/>
                <a:cs typeface="Angsana New" pitchFamily="18" charset="-34"/>
              </a:defRPr>
            </a:lvl8pPr>
            <a:lvl9pPr fontAlgn="base">
              <a:spcBef>
                <a:spcPct val="0"/>
              </a:spcBef>
              <a:spcAft>
                <a:spcPct val="0"/>
              </a:spcAft>
              <a:tabLst>
                <a:tab pos="1725613" algn="l"/>
                <a:tab pos="5622925" algn="l"/>
              </a:tabLst>
              <a:defRPr sz="2800">
                <a:solidFill>
                  <a:schemeClr val="tx1"/>
                </a:solidFill>
                <a:latin typeface="Arial" panose="020B0604020202020204" pitchFamily="34" charset="0"/>
                <a:cs typeface="Angsana New" pitchFamily="18" charset="-34"/>
              </a:defRPr>
            </a:lvl9pPr>
          </a:lstStyle>
          <a:p>
            <a:pPr eaLnBrk="0" hangingPunct="0"/>
            <a:r>
              <a:rPr lang="en-US" sz="1400">
                <a:cs typeface="Times New Roman" panose="02020603050405020304" pitchFamily="18" charset="0"/>
              </a:rPr>
              <a:t>An collection containing a series of either OPCHDAValue or OPCHDAEntry objects, representing historical values of an item.	</a:t>
            </a:r>
            <a:endParaRPr lang="en-US" sz="1400"/>
          </a:p>
        </p:txBody>
      </p:sp>
      <p:sp>
        <p:nvSpPr>
          <p:cNvPr id="65544" name="Rectangle 8"/>
          <p:cNvSpPr>
            <a:spLocks noChangeArrowheads="1"/>
          </p:cNvSpPr>
          <p:nvPr/>
        </p:nvSpPr>
        <p:spPr bwMode="auto">
          <a:xfrm>
            <a:off x="160338" y="2932113"/>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5545" name="Rectangle 9"/>
          <p:cNvSpPr>
            <a:spLocks noChangeArrowheads="1"/>
          </p:cNvSpPr>
          <p:nvPr/>
        </p:nvSpPr>
        <p:spPr bwMode="auto">
          <a:xfrm>
            <a:off x="84138" y="969963"/>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5546" name="Rectangle 10"/>
          <p:cNvSpPr>
            <a:spLocks noChangeArrowheads="1"/>
          </p:cNvSpPr>
          <p:nvPr/>
        </p:nvSpPr>
        <p:spPr bwMode="auto">
          <a:xfrm>
            <a:off x="160338" y="2932113"/>
            <a:ext cx="2835275"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OPCHDABrowsers</a:t>
            </a:r>
          </a:p>
          <a:p>
            <a:pPr eaLnBrk="0" hangingPunct="0"/>
            <a:endParaRPr lang="en-US">
              <a:cs typeface="Angsana New" pitchFamily="18" charset="-34"/>
            </a:endParaRPr>
          </a:p>
        </p:txBody>
      </p:sp>
      <p:cxnSp>
        <p:nvCxnSpPr>
          <p:cNvPr id="65547" name="AutoShape 11"/>
          <p:cNvCxnSpPr>
            <a:cxnSpLocks noChangeShapeType="1"/>
            <a:stCxn id="65552" idx="1"/>
            <a:endCxn id="65548" idx="2"/>
          </p:cNvCxnSpPr>
          <p:nvPr/>
        </p:nvCxnSpPr>
        <p:spPr bwMode="auto">
          <a:xfrm rot="10800000">
            <a:off x="388938" y="1293813"/>
            <a:ext cx="152400" cy="504825"/>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48" name="Rectangle 12"/>
          <p:cNvSpPr>
            <a:spLocks noChangeArrowheads="1"/>
          </p:cNvSpPr>
          <p:nvPr/>
        </p:nvSpPr>
        <p:spPr bwMode="auto">
          <a:xfrm>
            <a:off x="236538" y="969963"/>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5549" name="AutoShape 13"/>
          <p:cNvCxnSpPr>
            <a:cxnSpLocks noChangeShapeType="1"/>
            <a:stCxn id="65553" idx="1"/>
            <a:endCxn id="65550" idx="2"/>
          </p:cNvCxnSpPr>
          <p:nvPr/>
        </p:nvCxnSpPr>
        <p:spPr bwMode="auto">
          <a:xfrm rot="10800000">
            <a:off x="693738" y="1960563"/>
            <a:ext cx="228600" cy="428625"/>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50" name="Rectangle 14"/>
          <p:cNvSpPr>
            <a:spLocks noChangeArrowheads="1"/>
          </p:cNvSpPr>
          <p:nvPr/>
        </p:nvSpPr>
        <p:spPr bwMode="auto">
          <a:xfrm>
            <a:off x="541338" y="1636713"/>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5551" name="Rectangle 15"/>
          <p:cNvSpPr>
            <a:spLocks noChangeArrowheads="1"/>
          </p:cNvSpPr>
          <p:nvPr/>
        </p:nvSpPr>
        <p:spPr bwMode="auto">
          <a:xfrm>
            <a:off x="84138" y="969963"/>
            <a:ext cx="3276600"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OPCHDAServer</a:t>
            </a:r>
          </a:p>
          <a:p>
            <a:pPr eaLnBrk="0" hangingPunct="0"/>
            <a:endParaRPr lang="en-US">
              <a:cs typeface="Angsana New" pitchFamily="18" charset="-34"/>
            </a:endParaRPr>
          </a:p>
        </p:txBody>
      </p:sp>
      <p:sp>
        <p:nvSpPr>
          <p:cNvPr id="65552" name="Rectangle 16"/>
          <p:cNvSpPr>
            <a:spLocks noChangeArrowheads="1"/>
          </p:cNvSpPr>
          <p:nvPr/>
        </p:nvSpPr>
        <p:spPr bwMode="auto">
          <a:xfrm>
            <a:off x="541338" y="1636713"/>
            <a:ext cx="2819400" cy="323850"/>
          </a:xfrm>
          <a:prstGeom prst="rect">
            <a:avLst/>
          </a:prstGeom>
          <a:solidFill>
            <a:schemeClr val="folHlink"/>
          </a:solidFill>
          <a:ln w="9525">
            <a:solidFill>
              <a:schemeClr val="folHlink"/>
            </a:solidFill>
            <a:miter lim="800000"/>
            <a:headEnd/>
            <a:tailEnd/>
          </a:ln>
        </p:spPr>
        <p:txBody>
          <a:bodyPr/>
          <a:lstStyle/>
          <a:p>
            <a:pPr algn="ctr" eaLnBrk="0" hangingPunct="0"/>
            <a:r>
              <a:rPr lang="en-US">
                <a:cs typeface="Times New Roman" panose="02020603050405020304" pitchFamily="18" charset="0"/>
              </a:rPr>
              <a:t>OPCHDAItems (col)</a:t>
            </a:r>
          </a:p>
          <a:p>
            <a:pPr eaLnBrk="0" hangingPunct="0"/>
            <a:endParaRPr lang="en-US">
              <a:cs typeface="Angsana New" pitchFamily="18" charset="-34"/>
            </a:endParaRPr>
          </a:p>
        </p:txBody>
      </p:sp>
      <p:sp>
        <p:nvSpPr>
          <p:cNvPr id="65553" name="Rectangle 17"/>
          <p:cNvSpPr>
            <a:spLocks noChangeArrowheads="1"/>
          </p:cNvSpPr>
          <p:nvPr/>
        </p:nvSpPr>
        <p:spPr bwMode="auto">
          <a:xfrm>
            <a:off x="922338" y="2227263"/>
            <a:ext cx="2286000"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OPCHDAItem</a:t>
            </a:r>
          </a:p>
          <a:p>
            <a:pPr eaLnBrk="0" hangingPunct="0"/>
            <a:endParaRPr lang="en-US">
              <a:cs typeface="Angsana New" pitchFamily="18" charset="-34"/>
            </a:endParaRPr>
          </a:p>
        </p:txBody>
      </p:sp>
      <p:sp>
        <p:nvSpPr>
          <p:cNvPr id="65554" name="Rectangle 18"/>
          <p:cNvSpPr>
            <a:spLocks noChangeArrowheads="1"/>
          </p:cNvSpPr>
          <p:nvPr/>
        </p:nvSpPr>
        <p:spPr bwMode="auto">
          <a:xfrm>
            <a:off x="1074738" y="2322513"/>
            <a:ext cx="2286000"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OPCHDAItem</a:t>
            </a:r>
          </a:p>
          <a:p>
            <a:pPr eaLnBrk="0" hangingPunct="0"/>
            <a:endParaRPr lang="en-US">
              <a:cs typeface="Angsana New" pitchFamily="18" charset="-34"/>
            </a:endParaRPr>
          </a:p>
        </p:txBody>
      </p:sp>
      <p:cxnSp>
        <p:nvCxnSpPr>
          <p:cNvPr id="65555" name="AutoShape 19"/>
          <p:cNvCxnSpPr>
            <a:cxnSpLocks noChangeShapeType="1"/>
            <a:stCxn id="65556" idx="1"/>
            <a:endCxn id="65568" idx="2"/>
          </p:cNvCxnSpPr>
          <p:nvPr/>
        </p:nvCxnSpPr>
        <p:spPr bwMode="auto">
          <a:xfrm rot="10800000">
            <a:off x="465138" y="4114800"/>
            <a:ext cx="685800" cy="808038"/>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56" name="Rectangle 20"/>
          <p:cNvSpPr>
            <a:spLocks noChangeArrowheads="1"/>
          </p:cNvSpPr>
          <p:nvPr/>
        </p:nvSpPr>
        <p:spPr bwMode="auto">
          <a:xfrm>
            <a:off x="1150938" y="4760913"/>
            <a:ext cx="2057400" cy="323850"/>
          </a:xfrm>
          <a:prstGeom prst="rect">
            <a:avLst/>
          </a:prstGeom>
          <a:solidFill>
            <a:srgbClr val="FFFFCC"/>
          </a:solidFill>
          <a:ln w="9525">
            <a:solidFill>
              <a:schemeClr val="tx1"/>
            </a:solidFill>
            <a:miter lim="800000"/>
            <a:headEnd/>
            <a:tailEnd/>
          </a:ln>
        </p:spPr>
        <p:txBody>
          <a:bodyPr/>
          <a:lstStyle/>
          <a:p>
            <a:pPr algn="ctr" eaLnBrk="0" hangingPunct="0"/>
            <a:r>
              <a:rPr lang="en-US">
                <a:cs typeface="Times New Roman" panose="02020603050405020304" pitchFamily="18" charset="0"/>
              </a:rPr>
              <a:t>OPCHDAValue</a:t>
            </a:r>
            <a:endParaRPr lang="en-US">
              <a:cs typeface="Angsana New" pitchFamily="18" charset="-34"/>
            </a:endParaRPr>
          </a:p>
        </p:txBody>
      </p:sp>
      <p:sp>
        <p:nvSpPr>
          <p:cNvPr id="65557" name="Rectangle 21"/>
          <p:cNvSpPr>
            <a:spLocks noChangeArrowheads="1"/>
          </p:cNvSpPr>
          <p:nvPr/>
        </p:nvSpPr>
        <p:spPr bwMode="auto">
          <a:xfrm>
            <a:off x="1074738" y="5618163"/>
            <a:ext cx="2133600"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OPCHDAEntry</a:t>
            </a:r>
            <a:endParaRPr lang="en-US">
              <a:cs typeface="Angsana New" pitchFamily="18" charset="-34"/>
            </a:endParaRPr>
          </a:p>
        </p:txBody>
      </p:sp>
      <p:cxnSp>
        <p:nvCxnSpPr>
          <p:cNvPr id="65558" name="AutoShape 22"/>
          <p:cNvCxnSpPr>
            <a:cxnSpLocks noChangeShapeType="1"/>
            <a:stCxn id="65557" idx="1"/>
            <a:endCxn id="65567" idx="2"/>
          </p:cNvCxnSpPr>
          <p:nvPr/>
        </p:nvCxnSpPr>
        <p:spPr bwMode="auto">
          <a:xfrm rot="10800000">
            <a:off x="465138" y="4113213"/>
            <a:ext cx="609600" cy="1666875"/>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59" name="Rectangle 23"/>
          <p:cNvSpPr>
            <a:spLocks noChangeArrowheads="1"/>
          </p:cNvSpPr>
          <p:nvPr/>
        </p:nvSpPr>
        <p:spPr bwMode="auto">
          <a:xfrm>
            <a:off x="3684588" y="969963"/>
            <a:ext cx="5459412"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An instance of an OPC HDA Server. An OPCHDAServer object must be created to can get references to other objects. </a:t>
            </a:r>
          </a:p>
        </p:txBody>
      </p:sp>
      <p:sp>
        <p:nvSpPr>
          <p:cNvPr id="65560" name="Rectangle 24"/>
          <p:cNvSpPr>
            <a:spLocks noChangeArrowheads="1"/>
          </p:cNvSpPr>
          <p:nvPr/>
        </p:nvSpPr>
        <p:spPr bwMode="auto">
          <a:xfrm>
            <a:off x="3686175" y="1503363"/>
            <a:ext cx="54578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 collection containing all the OPCHDAItem objects this client has created within the scope of the OPCHDAServer object</a:t>
            </a:r>
          </a:p>
        </p:txBody>
      </p:sp>
      <p:sp>
        <p:nvSpPr>
          <p:cNvPr id="65561" name="Rectangle 25"/>
          <p:cNvSpPr>
            <a:spLocks noChangeArrowheads="1"/>
          </p:cNvSpPr>
          <p:nvPr/>
        </p:nvSpPr>
        <p:spPr bwMode="auto">
          <a:xfrm>
            <a:off x="3678238" y="2112963"/>
            <a:ext cx="5465762"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An object that maintains the item’s definition. Note the Custom Interface does not provide a separate Item Object.</a:t>
            </a:r>
          </a:p>
        </p:txBody>
      </p:sp>
      <p:sp>
        <p:nvSpPr>
          <p:cNvPr id="65562" name="Rectangle 26"/>
          <p:cNvSpPr>
            <a:spLocks noChangeArrowheads="1"/>
          </p:cNvSpPr>
          <p:nvPr/>
        </p:nvSpPr>
        <p:spPr bwMode="auto">
          <a:xfrm>
            <a:off x="3686175" y="2924175"/>
            <a:ext cx="5457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An object that browses item names in the server’s configuration.</a:t>
            </a:r>
          </a:p>
        </p:txBody>
      </p:sp>
      <p:sp>
        <p:nvSpPr>
          <p:cNvPr id="65563" name="Rectangle 27"/>
          <p:cNvSpPr>
            <a:spLocks noChangeArrowheads="1"/>
          </p:cNvSpPr>
          <p:nvPr/>
        </p:nvSpPr>
        <p:spPr bwMode="auto">
          <a:xfrm>
            <a:off x="1303338" y="4913313"/>
            <a:ext cx="2057400" cy="323850"/>
          </a:xfrm>
          <a:prstGeom prst="rect">
            <a:avLst/>
          </a:prstGeom>
          <a:solidFill>
            <a:srgbClr val="FFFFCC"/>
          </a:solidFill>
          <a:ln w="9525">
            <a:solidFill>
              <a:schemeClr val="tx1"/>
            </a:solidFill>
            <a:miter lim="800000"/>
            <a:headEnd/>
            <a:tailEnd/>
          </a:ln>
        </p:spPr>
        <p:txBody>
          <a:bodyPr/>
          <a:lstStyle/>
          <a:p>
            <a:pPr algn="ctr" eaLnBrk="0" hangingPunct="0"/>
            <a:r>
              <a:rPr lang="en-US">
                <a:cs typeface="Times New Roman" panose="02020603050405020304" pitchFamily="18" charset="0"/>
              </a:rPr>
              <a:t>OPCHDAValue</a:t>
            </a:r>
            <a:endParaRPr lang="en-US">
              <a:cs typeface="Angsana New" pitchFamily="18" charset="-34"/>
            </a:endParaRPr>
          </a:p>
        </p:txBody>
      </p:sp>
      <p:sp>
        <p:nvSpPr>
          <p:cNvPr id="65564" name="Rectangle 28"/>
          <p:cNvSpPr>
            <a:spLocks noChangeArrowheads="1"/>
          </p:cNvSpPr>
          <p:nvPr/>
        </p:nvSpPr>
        <p:spPr bwMode="auto">
          <a:xfrm>
            <a:off x="3681413" y="5694363"/>
            <a:ext cx="54625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An object that extends the OPCHDAValue object to include additional information </a:t>
            </a:r>
          </a:p>
        </p:txBody>
      </p:sp>
      <p:sp>
        <p:nvSpPr>
          <p:cNvPr id="65565" name="Rectangle 29"/>
          <p:cNvSpPr>
            <a:spLocks noChangeArrowheads="1"/>
          </p:cNvSpPr>
          <p:nvPr/>
        </p:nvSpPr>
        <p:spPr bwMode="auto">
          <a:xfrm>
            <a:off x="3689350" y="4779963"/>
            <a:ext cx="545465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eaLnBrk="0" hangingPunct="0"/>
            <a:r>
              <a:rPr lang="en-US" sz="1400">
                <a:cs typeface="Times New Roman" panose="02020603050405020304" pitchFamily="18" charset="0"/>
              </a:rPr>
              <a:t>An object that represents a discrete historical value for an item or an attribute.</a:t>
            </a:r>
          </a:p>
        </p:txBody>
      </p:sp>
      <p:sp>
        <p:nvSpPr>
          <p:cNvPr id="65566" name="Rectangle 30"/>
          <p:cNvSpPr>
            <a:spLocks noChangeArrowheads="1"/>
          </p:cNvSpPr>
          <p:nvPr/>
        </p:nvSpPr>
        <p:spPr bwMode="auto">
          <a:xfrm>
            <a:off x="1227138" y="5770563"/>
            <a:ext cx="2133600" cy="323850"/>
          </a:xfrm>
          <a:prstGeom prst="rect">
            <a:avLst/>
          </a:prstGeom>
          <a:solidFill>
            <a:srgbClr val="FFFFFF"/>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OPCHDAEntry</a:t>
            </a:r>
            <a:endParaRPr lang="en-US">
              <a:cs typeface="Angsana New" pitchFamily="18" charset="-34"/>
            </a:endParaRPr>
          </a:p>
        </p:txBody>
      </p:sp>
      <p:sp>
        <p:nvSpPr>
          <p:cNvPr id="65567" name="Rectangle 31"/>
          <p:cNvSpPr>
            <a:spLocks noChangeArrowheads="1"/>
          </p:cNvSpPr>
          <p:nvPr/>
        </p:nvSpPr>
        <p:spPr bwMode="auto">
          <a:xfrm>
            <a:off x="312738" y="3789363"/>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5568" name="Rectangle 32"/>
          <p:cNvSpPr>
            <a:spLocks noChangeArrowheads="1"/>
          </p:cNvSpPr>
          <p:nvPr/>
        </p:nvSpPr>
        <p:spPr bwMode="auto">
          <a:xfrm>
            <a:off x="312738" y="3790950"/>
            <a:ext cx="304800" cy="323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5569" name="Rectangle 33"/>
          <p:cNvSpPr>
            <a:spLocks noChangeArrowheads="1"/>
          </p:cNvSpPr>
          <p:nvPr/>
        </p:nvSpPr>
        <p:spPr bwMode="auto">
          <a:xfrm>
            <a:off x="160338" y="3789363"/>
            <a:ext cx="3124200" cy="381000"/>
          </a:xfrm>
          <a:prstGeom prst="rect">
            <a:avLst/>
          </a:prstGeom>
          <a:solidFill>
            <a:schemeClr val="folHlink"/>
          </a:solidFill>
          <a:ln w="9525">
            <a:solidFill>
              <a:srgbClr val="000000"/>
            </a:solidFill>
            <a:miter lim="800000"/>
            <a:headEnd/>
            <a:tailEnd/>
          </a:ln>
        </p:spPr>
        <p:txBody>
          <a:bodyPr/>
          <a:lstStyle/>
          <a:p>
            <a:pPr algn="ctr" eaLnBrk="0" hangingPunct="0"/>
            <a:r>
              <a:rPr lang="en-US">
                <a:cs typeface="Times New Roman" panose="02020603050405020304" pitchFamily="18" charset="0"/>
              </a:rPr>
              <a:t>OPCHDAHistory</a:t>
            </a:r>
          </a:p>
          <a:p>
            <a:pPr eaLnBrk="0" hangingPunct="0"/>
            <a:endParaRPr lang="en-US">
              <a:cs typeface="Angsana New" pitchFamily="18" charset="-34"/>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72708" name="Rectangle 4"/>
          <p:cNvSpPr>
            <a:spLocks noChangeArrowheads="1"/>
          </p:cNvSpPr>
          <p:nvPr/>
        </p:nvSpPr>
        <p:spPr bwMode="auto">
          <a:xfrm>
            <a:off x="915988" y="188913"/>
            <a:ext cx="7543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OPC Overview</a:t>
            </a:r>
          </a:p>
        </p:txBody>
      </p:sp>
      <p:sp>
        <p:nvSpPr>
          <p:cNvPr id="72709" name="Text Box 5"/>
          <p:cNvSpPr txBox="1">
            <a:spLocks noChangeArrowheads="1"/>
          </p:cNvSpPr>
          <p:nvPr/>
        </p:nvSpPr>
        <p:spPr bwMode="auto">
          <a:xfrm>
            <a:off x="1835150" y="1773238"/>
            <a:ext cx="489426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GB" sz="2000" b="1">
                <a:solidFill>
                  <a:srgbClr val="FF3300"/>
                </a:solidFill>
                <a:latin typeface="Helvetica" panose="020B0604020202020204" pitchFamily="34" charset="0"/>
                <a:cs typeface="Angsana New" pitchFamily="18" charset="-34"/>
              </a:rPr>
              <a:t> OPC Common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Data Access</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Alarms and Events Specification</a:t>
            </a:r>
          </a:p>
          <a:p>
            <a:pPr eaLnBrk="0" hangingPunct="0"/>
            <a:r>
              <a:rPr lang="en-GB" sz="2000" b="1">
                <a:solidFill>
                  <a:schemeClr val="folHlink"/>
                </a:solidFill>
                <a:latin typeface="Helvetica" panose="020B0604020202020204" pitchFamily="34" charset="0"/>
                <a:cs typeface="Angsana New" pitchFamily="18" charset="-34"/>
              </a:rPr>
              <a:t>	</a:t>
            </a:r>
          </a:p>
          <a:p>
            <a:pPr eaLnBrk="0" hangingPunct="0">
              <a:buFontTx/>
              <a:buChar char="•"/>
            </a:pPr>
            <a:r>
              <a:rPr lang="en-GB" sz="2000" b="1">
                <a:solidFill>
                  <a:srgbClr val="FF3300"/>
                </a:solidFill>
                <a:latin typeface="Helvetica" panose="020B0604020202020204" pitchFamily="34" charset="0"/>
                <a:cs typeface="Angsana New" pitchFamily="18" charset="-34"/>
              </a:rPr>
              <a:t> OPC Historical Data Specification</a:t>
            </a:r>
          </a:p>
          <a:p>
            <a:pPr eaLnBrk="0" hangingPunct="0">
              <a:buFontTx/>
              <a:buChar char="•"/>
            </a:pPr>
            <a:endParaRPr lang="en-GB" sz="2000" b="1">
              <a:solidFill>
                <a:srgbClr val="FF3300"/>
              </a:solidFill>
              <a:latin typeface="Helvetica" panose="020B0604020202020204" pitchFamily="34" charset="0"/>
              <a:cs typeface="Angsana New" pitchFamily="18" charset="-34"/>
            </a:endParaRPr>
          </a:p>
          <a:p>
            <a:pPr eaLnBrk="0" hangingPunct="0">
              <a:buFontTx/>
              <a:buChar char="•"/>
            </a:pPr>
            <a:r>
              <a:rPr lang="en-GB" sz="2000" b="1">
                <a:solidFill>
                  <a:srgbClr val="FF3300"/>
                </a:solidFill>
                <a:latin typeface="Helvetica" panose="020B0604020202020204" pitchFamily="34" charset="0"/>
                <a:cs typeface="Angsana New" pitchFamily="18" charset="-34"/>
              </a:rPr>
              <a:t> </a:t>
            </a:r>
            <a:r>
              <a:rPr lang="en-GB" sz="2000"/>
              <a:t> </a:t>
            </a:r>
            <a:r>
              <a:rPr lang="en-GB" sz="2000" b="1" u="sng">
                <a:solidFill>
                  <a:srgbClr val="FF3300"/>
                </a:solidFill>
              </a:rPr>
              <a:t>Applications</a:t>
            </a:r>
            <a:endParaRPr lang="en-GB" sz="2000" b="1" u="sng">
              <a:solidFill>
                <a:srgbClr val="FF3300"/>
              </a:solidFill>
              <a:latin typeface="Helvetica" panose="020B0604020202020204" pitchFamily="34" charset="0"/>
              <a:cs typeface="Angsana New" pitchFamily="18" charset="-34"/>
            </a:endParaRPr>
          </a:p>
          <a:p>
            <a:pPr eaLnBrk="0" hangingPunct="0"/>
            <a:r>
              <a:rPr lang="en-GB" sz="1600" b="1">
                <a:solidFill>
                  <a:schemeClr val="folHlink"/>
                </a:solidFill>
                <a:latin typeface="Helvetica" panose="020B0604020202020204" pitchFamily="34" charset="0"/>
                <a:cs typeface="Angsana New" pitchFamily="18" charset="-34"/>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6624" name="Oval 64"/>
          <p:cNvSpPr>
            <a:spLocks noChangeArrowheads="1"/>
          </p:cNvSpPr>
          <p:nvPr/>
        </p:nvSpPr>
        <p:spPr bwMode="auto">
          <a:xfrm>
            <a:off x="1831975" y="5988050"/>
            <a:ext cx="3467100" cy="60960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Field protocols: 101, 61850, </a:t>
            </a:r>
            <a:r>
              <a:rPr lang="en-US" sz="1400" b="1">
                <a:solidFill>
                  <a:schemeClr val="bg1"/>
                </a:solidFill>
                <a:cs typeface="Angsana New" pitchFamily="18" charset="-34"/>
              </a:rPr>
              <a:t>HTTP</a:t>
            </a:r>
          </a:p>
        </p:txBody>
      </p:sp>
      <p:sp>
        <p:nvSpPr>
          <p:cNvPr id="66625" name="Rectangle 65"/>
          <p:cNvSpPr>
            <a:spLocks noChangeArrowheads="1"/>
          </p:cNvSpPr>
          <p:nvPr/>
        </p:nvSpPr>
        <p:spPr bwMode="auto">
          <a:xfrm>
            <a:off x="0" y="188913"/>
            <a:ext cx="9144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US" sz="4000"/>
              <a:t> </a:t>
            </a:r>
            <a:r>
              <a:rPr lang="en-US" sz="4000">
                <a:solidFill>
                  <a:srgbClr val="0000FF"/>
                </a:solidFill>
              </a:rPr>
              <a:t>Applications: </a:t>
            </a:r>
            <a:r>
              <a:rPr lang="en-US" sz="2800">
                <a:solidFill>
                  <a:srgbClr val="0000FF"/>
                </a:solidFill>
              </a:rPr>
              <a:t>OPC &amp; SCADA</a:t>
            </a:r>
            <a:r>
              <a:rPr lang="en-US" sz="4000"/>
              <a:t> </a:t>
            </a:r>
          </a:p>
        </p:txBody>
      </p:sp>
      <p:sp>
        <p:nvSpPr>
          <p:cNvPr id="66626" name="Rectangle 66"/>
          <p:cNvSpPr>
            <a:spLocks noChangeArrowheads="1"/>
          </p:cNvSpPr>
          <p:nvPr/>
        </p:nvSpPr>
        <p:spPr bwMode="auto">
          <a:xfrm>
            <a:off x="2574925" y="5302250"/>
            <a:ext cx="1981200" cy="38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Data Acquisition</a:t>
            </a:r>
          </a:p>
        </p:txBody>
      </p:sp>
      <p:sp>
        <p:nvSpPr>
          <p:cNvPr id="66627" name="AutoShape 67"/>
          <p:cNvSpPr>
            <a:spLocks noChangeArrowheads="1"/>
          </p:cNvSpPr>
          <p:nvPr/>
        </p:nvSpPr>
        <p:spPr bwMode="auto">
          <a:xfrm>
            <a:off x="2905125" y="4235450"/>
            <a:ext cx="1320800" cy="762000"/>
          </a:xfrm>
          <a:prstGeom prst="can">
            <a:avLst>
              <a:gd name="adj" fmla="val 25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Process data </a:t>
            </a:r>
          </a:p>
          <a:p>
            <a:pPr algn="ctr" eaLnBrk="0" hangingPunct="0"/>
            <a:r>
              <a:rPr lang="en-US" sz="1200" b="1">
                <a:solidFill>
                  <a:schemeClr val="accent2"/>
                </a:solidFill>
                <a:cs typeface="Angsana New" pitchFamily="18" charset="-34"/>
              </a:rPr>
              <a:t>base</a:t>
            </a:r>
          </a:p>
        </p:txBody>
      </p:sp>
      <p:sp>
        <p:nvSpPr>
          <p:cNvPr id="66628" name="Rectangle 68"/>
          <p:cNvSpPr>
            <a:spLocks noChangeArrowheads="1"/>
          </p:cNvSpPr>
          <p:nvPr/>
        </p:nvSpPr>
        <p:spPr bwMode="auto">
          <a:xfrm>
            <a:off x="6219825" y="3244850"/>
            <a:ext cx="1238250" cy="533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Historian</a:t>
            </a:r>
          </a:p>
        </p:txBody>
      </p:sp>
      <p:sp>
        <p:nvSpPr>
          <p:cNvPr id="66629" name="Rectangle 69"/>
          <p:cNvSpPr>
            <a:spLocks noChangeArrowheads="1"/>
          </p:cNvSpPr>
          <p:nvPr/>
        </p:nvSpPr>
        <p:spPr bwMode="auto">
          <a:xfrm>
            <a:off x="7766050" y="2895600"/>
            <a:ext cx="123825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Reporting &amp;</a:t>
            </a:r>
          </a:p>
          <a:p>
            <a:pPr algn="ctr" eaLnBrk="0" hangingPunct="0"/>
            <a:r>
              <a:rPr lang="en-US" sz="1200" b="1">
                <a:solidFill>
                  <a:schemeClr val="accent2"/>
                </a:solidFill>
                <a:cs typeface="Angsana New" pitchFamily="18" charset="-34"/>
              </a:rPr>
              <a:t>Logging</a:t>
            </a:r>
          </a:p>
        </p:txBody>
      </p:sp>
      <p:sp>
        <p:nvSpPr>
          <p:cNvPr id="66630" name="Rectangle 70"/>
          <p:cNvSpPr>
            <a:spLocks noChangeArrowheads="1"/>
          </p:cNvSpPr>
          <p:nvPr/>
        </p:nvSpPr>
        <p:spPr bwMode="auto">
          <a:xfrm>
            <a:off x="4611688" y="4235450"/>
            <a:ext cx="123825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Measurand</a:t>
            </a:r>
          </a:p>
          <a:p>
            <a:pPr algn="ctr" eaLnBrk="0" hangingPunct="0"/>
            <a:r>
              <a:rPr lang="en-US" sz="1200" b="1">
                <a:solidFill>
                  <a:schemeClr val="accent2"/>
                </a:solidFill>
                <a:cs typeface="Angsana New" pitchFamily="18" charset="-34"/>
              </a:rPr>
              <a:t>processing</a:t>
            </a:r>
          </a:p>
        </p:txBody>
      </p:sp>
      <p:sp>
        <p:nvSpPr>
          <p:cNvPr id="66631" name="Rectangle 71"/>
          <p:cNvSpPr>
            <a:spLocks noChangeArrowheads="1"/>
          </p:cNvSpPr>
          <p:nvPr/>
        </p:nvSpPr>
        <p:spPr bwMode="auto">
          <a:xfrm>
            <a:off x="3910013" y="968375"/>
            <a:ext cx="1238250" cy="876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200" b="1">
              <a:solidFill>
                <a:schemeClr val="accent2"/>
              </a:solidFill>
              <a:cs typeface="Angsana New" pitchFamily="18" charset="-34"/>
            </a:endParaRPr>
          </a:p>
        </p:txBody>
      </p:sp>
      <p:sp>
        <p:nvSpPr>
          <p:cNvPr id="66632" name="Rectangle 72"/>
          <p:cNvSpPr>
            <a:spLocks noChangeArrowheads="1"/>
          </p:cNvSpPr>
          <p:nvPr/>
        </p:nvSpPr>
        <p:spPr bwMode="auto">
          <a:xfrm>
            <a:off x="93663" y="1644650"/>
            <a:ext cx="123825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Command</a:t>
            </a:r>
          </a:p>
          <a:p>
            <a:pPr algn="ctr" eaLnBrk="0" hangingPunct="0"/>
            <a:r>
              <a:rPr lang="en-US" sz="1200" b="1">
                <a:solidFill>
                  <a:schemeClr val="accent2"/>
                </a:solidFill>
                <a:cs typeface="Angsana New" pitchFamily="18" charset="-34"/>
              </a:rPr>
              <a:t>language &amp;</a:t>
            </a:r>
          </a:p>
          <a:p>
            <a:pPr algn="ctr" eaLnBrk="0" hangingPunct="0"/>
            <a:r>
              <a:rPr lang="en-US" sz="1200" b="1">
                <a:solidFill>
                  <a:schemeClr val="accent2"/>
                </a:solidFill>
                <a:cs typeface="Angsana New" pitchFamily="18" charset="-34"/>
              </a:rPr>
              <a:t>procedures</a:t>
            </a:r>
          </a:p>
        </p:txBody>
      </p:sp>
      <p:sp>
        <p:nvSpPr>
          <p:cNvPr id="66634" name="Line 74"/>
          <p:cNvSpPr>
            <a:spLocks noChangeShapeType="1"/>
          </p:cNvSpPr>
          <p:nvPr/>
        </p:nvSpPr>
        <p:spPr bwMode="auto">
          <a:xfrm>
            <a:off x="8426450" y="3276600"/>
            <a:ext cx="0" cy="1295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66635" name="Object 75"/>
          <p:cNvGraphicFramePr>
            <a:graphicFrameLocks noChangeAspect="1"/>
          </p:cNvGraphicFramePr>
          <p:nvPr/>
        </p:nvGraphicFramePr>
        <p:xfrm>
          <a:off x="7975600" y="4572000"/>
          <a:ext cx="1066800" cy="768350"/>
        </p:xfrm>
        <a:graphic>
          <a:graphicData uri="http://schemas.openxmlformats.org/presentationml/2006/ole">
            <mc:AlternateContent xmlns:mc="http://schemas.openxmlformats.org/markup-compatibility/2006">
              <mc:Choice xmlns:v="urn:schemas-microsoft-com:vml" Requires="v">
                <p:oleObj spid="_x0000_s66682" name="Clip" r:id="rId3" imgW="1299600" imgH="936000" progId="MS_ClipArt_Gallery.2">
                  <p:embed/>
                </p:oleObj>
              </mc:Choice>
              <mc:Fallback>
                <p:oleObj name="Clip" r:id="rId3" imgW="1299600" imgH="936000" progId="MS_ClipArt_Gallery.2">
                  <p:embed/>
                  <p:pic>
                    <p:nvPicPr>
                      <p:cNvPr id="0" name="Object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600" y="4572000"/>
                        <a:ext cx="10668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636" name="Oval 76"/>
          <p:cNvSpPr>
            <a:spLocks noChangeArrowheads="1"/>
          </p:cNvSpPr>
          <p:nvPr/>
        </p:nvSpPr>
        <p:spPr bwMode="auto">
          <a:xfrm>
            <a:off x="2916238" y="4221163"/>
            <a:ext cx="1295400" cy="22860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OPC DA</a:t>
            </a:r>
          </a:p>
        </p:txBody>
      </p:sp>
      <p:sp>
        <p:nvSpPr>
          <p:cNvPr id="66637" name="Rectangle 77"/>
          <p:cNvSpPr>
            <a:spLocks noChangeArrowheads="1"/>
          </p:cNvSpPr>
          <p:nvPr/>
        </p:nvSpPr>
        <p:spPr bwMode="auto">
          <a:xfrm>
            <a:off x="5730875" y="1111250"/>
            <a:ext cx="1238250" cy="685800"/>
          </a:xfrm>
          <a:prstGeom prst="rect">
            <a:avLst/>
          </a:prstGeom>
          <a:solidFill>
            <a:srgbClr val="E5E93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Application</a:t>
            </a:r>
          </a:p>
          <a:p>
            <a:pPr algn="ctr" eaLnBrk="0" hangingPunct="0"/>
            <a:r>
              <a:rPr lang="en-US" sz="1200" b="1">
                <a:solidFill>
                  <a:schemeClr val="accent2"/>
                </a:solidFill>
                <a:cs typeface="Angsana New" pitchFamily="18" charset="-34"/>
              </a:rPr>
              <a:t>functions</a:t>
            </a:r>
          </a:p>
        </p:txBody>
      </p:sp>
      <p:sp>
        <p:nvSpPr>
          <p:cNvPr id="66638" name="Text Box 78"/>
          <p:cNvSpPr txBox="1">
            <a:spLocks noChangeArrowheads="1"/>
          </p:cNvSpPr>
          <p:nvPr/>
        </p:nvSpPr>
        <p:spPr bwMode="auto">
          <a:xfrm>
            <a:off x="4121150" y="1293813"/>
            <a:ext cx="741363" cy="27463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200" b="1">
                <a:solidFill>
                  <a:schemeClr val="bg1"/>
                </a:solidFill>
                <a:cs typeface="Angsana New" pitchFamily="18" charset="-34"/>
              </a:rPr>
              <a:t>ActiveX</a:t>
            </a:r>
          </a:p>
        </p:txBody>
      </p:sp>
      <p:sp>
        <p:nvSpPr>
          <p:cNvPr id="66639" name="Rectangle 79"/>
          <p:cNvSpPr>
            <a:spLocks noChangeArrowheads="1"/>
          </p:cNvSpPr>
          <p:nvPr/>
        </p:nvSpPr>
        <p:spPr bwMode="auto">
          <a:xfrm>
            <a:off x="168275" y="3092450"/>
            <a:ext cx="1238250" cy="685800"/>
          </a:xfrm>
          <a:prstGeom prst="rect">
            <a:avLst/>
          </a:prstGeom>
          <a:solidFill>
            <a:srgbClr val="E5E93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Remote Device</a:t>
            </a:r>
          </a:p>
          <a:p>
            <a:pPr algn="ctr" eaLnBrk="0" hangingPunct="0"/>
            <a:r>
              <a:rPr lang="en-US" sz="1200" b="1">
                <a:solidFill>
                  <a:schemeClr val="accent2"/>
                </a:solidFill>
                <a:cs typeface="Angsana New" pitchFamily="18" charset="-34"/>
              </a:rPr>
              <a:t>Configuration</a:t>
            </a:r>
          </a:p>
        </p:txBody>
      </p:sp>
      <p:sp>
        <p:nvSpPr>
          <p:cNvPr id="66640" name="Rectangle 80"/>
          <p:cNvSpPr>
            <a:spLocks noChangeArrowheads="1"/>
          </p:cNvSpPr>
          <p:nvPr/>
        </p:nvSpPr>
        <p:spPr bwMode="auto">
          <a:xfrm>
            <a:off x="76200" y="4921250"/>
            <a:ext cx="1687513" cy="533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Communication</a:t>
            </a:r>
          </a:p>
          <a:p>
            <a:pPr algn="ctr" eaLnBrk="0" hangingPunct="0"/>
            <a:r>
              <a:rPr lang="en-US" sz="1200" b="1">
                <a:solidFill>
                  <a:schemeClr val="accent2"/>
                </a:solidFill>
                <a:cs typeface="Angsana New" pitchFamily="18" charset="-34"/>
              </a:rPr>
              <a:t>stream</a:t>
            </a:r>
          </a:p>
        </p:txBody>
      </p:sp>
      <p:cxnSp>
        <p:nvCxnSpPr>
          <p:cNvPr id="66641" name="AutoShape 81"/>
          <p:cNvCxnSpPr>
            <a:cxnSpLocks noChangeShapeType="1"/>
            <a:stCxn id="66627" idx="4"/>
            <a:endCxn id="66630" idx="1"/>
          </p:cNvCxnSpPr>
          <p:nvPr/>
        </p:nvCxnSpPr>
        <p:spPr bwMode="auto">
          <a:xfrm flipV="1">
            <a:off x="4225925" y="4578350"/>
            <a:ext cx="385763" cy="381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2" name="AutoShape 82"/>
          <p:cNvCxnSpPr>
            <a:cxnSpLocks noChangeShapeType="1"/>
            <a:stCxn id="66640" idx="3"/>
            <a:endCxn id="66626" idx="1"/>
          </p:cNvCxnSpPr>
          <p:nvPr/>
        </p:nvCxnSpPr>
        <p:spPr bwMode="auto">
          <a:xfrm>
            <a:off x="1763713" y="5187950"/>
            <a:ext cx="811212" cy="3048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3" name="AutoShape 83"/>
          <p:cNvCxnSpPr>
            <a:cxnSpLocks noChangeShapeType="1"/>
            <a:stCxn id="66626" idx="2"/>
            <a:endCxn id="66624" idx="0"/>
          </p:cNvCxnSpPr>
          <p:nvPr/>
        </p:nvCxnSpPr>
        <p:spPr bwMode="auto">
          <a:xfrm>
            <a:off x="3565525" y="5683250"/>
            <a:ext cx="0" cy="3048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4" name="AutoShape 84"/>
          <p:cNvCxnSpPr>
            <a:cxnSpLocks noChangeShapeType="1"/>
            <a:stCxn id="66627" idx="3"/>
            <a:endCxn id="66626" idx="0"/>
          </p:cNvCxnSpPr>
          <p:nvPr/>
        </p:nvCxnSpPr>
        <p:spPr bwMode="auto">
          <a:xfrm>
            <a:off x="3565525" y="4997450"/>
            <a:ext cx="0" cy="3048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45" name="Rectangle 85"/>
          <p:cNvSpPr>
            <a:spLocks noChangeArrowheads="1"/>
          </p:cNvSpPr>
          <p:nvPr/>
        </p:nvSpPr>
        <p:spPr bwMode="auto">
          <a:xfrm>
            <a:off x="4252913" y="15684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46" name="Rectangle 86"/>
          <p:cNvSpPr>
            <a:spLocks noChangeArrowheads="1"/>
          </p:cNvSpPr>
          <p:nvPr/>
        </p:nvSpPr>
        <p:spPr bwMode="auto">
          <a:xfrm>
            <a:off x="4405313" y="15684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47" name="Rectangle 87"/>
          <p:cNvSpPr>
            <a:spLocks noChangeArrowheads="1"/>
          </p:cNvSpPr>
          <p:nvPr/>
        </p:nvSpPr>
        <p:spPr bwMode="auto">
          <a:xfrm>
            <a:off x="4557713" y="15684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6648" name="AutoShape 88"/>
          <p:cNvCxnSpPr>
            <a:cxnSpLocks noChangeShapeType="1"/>
            <a:stCxn id="66627" idx="1"/>
            <a:endCxn id="66677" idx="2"/>
          </p:cNvCxnSpPr>
          <p:nvPr/>
        </p:nvCxnSpPr>
        <p:spPr bwMode="auto">
          <a:xfrm flipV="1">
            <a:off x="3565525" y="3702050"/>
            <a:ext cx="1666875" cy="533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9" name="AutoShape 89"/>
          <p:cNvCxnSpPr>
            <a:cxnSpLocks noChangeShapeType="1"/>
            <a:stCxn id="66647" idx="2"/>
            <a:endCxn id="66636" idx="0"/>
          </p:cNvCxnSpPr>
          <p:nvPr/>
        </p:nvCxnSpPr>
        <p:spPr bwMode="auto">
          <a:xfrm flipH="1">
            <a:off x="3563938" y="1720850"/>
            <a:ext cx="1069975" cy="2500313"/>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50" name="AutoShape 90"/>
          <p:cNvCxnSpPr>
            <a:cxnSpLocks noChangeShapeType="1"/>
            <a:stCxn id="66631" idx="2"/>
            <a:endCxn id="66679" idx="0"/>
          </p:cNvCxnSpPr>
          <p:nvPr/>
        </p:nvCxnSpPr>
        <p:spPr bwMode="auto">
          <a:xfrm>
            <a:off x="4529138" y="1844675"/>
            <a:ext cx="703262" cy="942975"/>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51" name="AutoShape 91"/>
          <p:cNvSpPr>
            <a:spLocks noChangeArrowheads="1"/>
          </p:cNvSpPr>
          <p:nvPr/>
        </p:nvSpPr>
        <p:spPr bwMode="auto">
          <a:xfrm>
            <a:off x="6207125" y="2063750"/>
            <a:ext cx="1263650" cy="800100"/>
          </a:xfrm>
          <a:prstGeom prst="can">
            <a:avLst>
              <a:gd name="adj" fmla="val 48611"/>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200" b="1">
              <a:solidFill>
                <a:schemeClr val="accent2"/>
              </a:solidFill>
              <a:cs typeface="Angsana New" pitchFamily="18" charset="-34"/>
            </a:endParaRPr>
          </a:p>
        </p:txBody>
      </p:sp>
      <p:sp>
        <p:nvSpPr>
          <p:cNvPr id="66652" name="Oval 92"/>
          <p:cNvSpPr>
            <a:spLocks noChangeArrowheads="1"/>
          </p:cNvSpPr>
          <p:nvPr/>
        </p:nvSpPr>
        <p:spPr bwMode="auto">
          <a:xfrm>
            <a:off x="6207125" y="2063750"/>
            <a:ext cx="1263650" cy="38100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ODBC/SQL</a:t>
            </a:r>
          </a:p>
        </p:txBody>
      </p:sp>
      <p:cxnSp>
        <p:nvCxnSpPr>
          <p:cNvPr id="66653" name="AutoShape 93"/>
          <p:cNvCxnSpPr>
            <a:cxnSpLocks noChangeShapeType="1"/>
            <a:stCxn id="66630" idx="0"/>
            <a:endCxn id="66628" idx="2"/>
          </p:cNvCxnSpPr>
          <p:nvPr/>
        </p:nvCxnSpPr>
        <p:spPr bwMode="auto">
          <a:xfrm flipV="1">
            <a:off x="5230813" y="3778250"/>
            <a:ext cx="1608137" cy="457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54" name="AutoShape 94"/>
          <p:cNvCxnSpPr>
            <a:cxnSpLocks noChangeShapeType="1"/>
            <a:stCxn id="66630" idx="0"/>
            <a:endCxn id="66677" idx="2"/>
          </p:cNvCxnSpPr>
          <p:nvPr/>
        </p:nvCxnSpPr>
        <p:spPr bwMode="auto">
          <a:xfrm flipV="1">
            <a:off x="5230813" y="3702050"/>
            <a:ext cx="1587" cy="533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55" name="AutoShape 95"/>
          <p:cNvCxnSpPr>
            <a:cxnSpLocks noChangeShapeType="1"/>
            <a:stCxn id="66668" idx="0"/>
            <a:endCxn id="66632" idx="3"/>
          </p:cNvCxnSpPr>
          <p:nvPr/>
        </p:nvCxnSpPr>
        <p:spPr bwMode="auto">
          <a:xfrm flipH="1" flipV="1">
            <a:off x="1331913" y="1987550"/>
            <a:ext cx="1104900" cy="420688"/>
          </a:xfrm>
          <a:prstGeom prst="straightConnector1">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56" name="Rectangle 96"/>
          <p:cNvSpPr>
            <a:spLocks noChangeArrowheads="1"/>
          </p:cNvSpPr>
          <p:nvPr/>
        </p:nvSpPr>
        <p:spPr bwMode="auto">
          <a:xfrm>
            <a:off x="6257925" y="2406650"/>
            <a:ext cx="116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a:solidFill>
                  <a:schemeClr val="accent2"/>
                </a:solidFill>
                <a:cs typeface="Angsana New" pitchFamily="18" charset="-34"/>
              </a:rPr>
              <a:t>History</a:t>
            </a:r>
            <a:br>
              <a:rPr lang="en-US" sz="1200" b="1">
                <a:solidFill>
                  <a:schemeClr val="accent2"/>
                </a:solidFill>
                <a:cs typeface="Angsana New" pitchFamily="18" charset="-34"/>
              </a:rPr>
            </a:br>
            <a:r>
              <a:rPr lang="en-US" sz="1200" b="1">
                <a:solidFill>
                  <a:schemeClr val="accent2"/>
                </a:solidFill>
                <a:cs typeface="Angsana New" pitchFamily="18" charset="-34"/>
              </a:rPr>
              <a:t>data base</a:t>
            </a:r>
          </a:p>
        </p:txBody>
      </p:sp>
      <p:cxnSp>
        <p:nvCxnSpPr>
          <p:cNvPr id="66657" name="AutoShape 97"/>
          <p:cNvCxnSpPr>
            <a:cxnSpLocks noChangeShapeType="1"/>
            <a:stCxn id="66636" idx="0"/>
            <a:endCxn id="66637" idx="2"/>
          </p:cNvCxnSpPr>
          <p:nvPr/>
        </p:nvCxnSpPr>
        <p:spPr bwMode="auto">
          <a:xfrm flipV="1">
            <a:off x="3563938" y="1797050"/>
            <a:ext cx="2786062" cy="2424113"/>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58" name="AutoShape 98"/>
          <p:cNvCxnSpPr>
            <a:cxnSpLocks noChangeShapeType="1"/>
            <a:stCxn id="66645" idx="2"/>
            <a:endCxn id="66652" idx="0"/>
          </p:cNvCxnSpPr>
          <p:nvPr/>
        </p:nvCxnSpPr>
        <p:spPr bwMode="auto">
          <a:xfrm>
            <a:off x="4329113" y="1720850"/>
            <a:ext cx="2509837" cy="3429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59" name="AutoShape 99"/>
          <p:cNvCxnSpPr>
            <a:cxnSpLocks noChangeShapeType="1"/>
            <a:stCxn id="66636" idx="0"/>
            <a:endCxn id="66628" idx="2"/>
          </p:cNvCxnSpPr>
          <p:nvPr/>
        </p:nvCxnSpPr>
        <p:spPr bwMode="auto">
          <a:xfrm flipV="1">
            <a:off x="3563938" y="3778250"/>
            <a:ext cx="3275012" cy="44291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0" name="AutoShape 100"/>
          <p:cNvCxnSpPr>
            <a:cxnSpLocks noChangeShapeType="1"/>
            <a:stCxn id="66637" idx="2"/>
            <a:endCxn id="66652" idx="0"/>
          </p:cNvCxnSpPr>
          <p:nvPr/>
        </p:nvCxnSpPr>
        <p:spPr bwMode="auto">
          <a:xfrm>
            <a:off x="6350000" y="1797050"/>
            <a:ext cx="488950" cy="2667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1" name="AutoShape 101"/>
          <p:cNvCxnSpPr>
            <a:cxnSpLocks noChangeShapeType="1"/>
            <a:stCxn id="66628" idx="0"/>
            <a:endCxn id="66651" idx="3"/>
          </p:cNvCxnSpPr>
          <p:nvPr/>
        </p:nvCxnSpPr>
        <p:spPr bwMode="auto">
          <a:xfrm flipV="1">
            <a:off x="6838950" y="2863850"/>
            <a:ext cx="0" cy="3810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62" name="Rectangle 102"/>
          <p:cNvSpPr>
            <a:spLocks noChangeArrowheads="1"/>
          </p:cNvSpPr>
          <p:nvPr/>
        </p:nvSpPr>
        <p:spPr bwMode="auto">
          <a:xfrm>
            <a:off x="4710113" y="1568450"/>
            <a:ext cx="152400" cy="152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6663" name="AutoShape 103"/>
          <p:cNvCxnSpPr>
            <a:cxnSpLocks noChangeShapeType="1"/>
            <a:stCxn id="66668" idx="0"/>
            <a:endCxn id="66677" idx="1"/>
          </p:cNvCxnSpPr>
          <p:nvPr/>
        </p:nvCxnSpPr>
        <p:spPr bwMode="auto">
          <a:xfrm>
            <a:off x="2436813" y="2408238"/>
            <a:ext cx="2157412" cy="950912"/>
          </a:xfrm>
          <a:prstGeom prst="straightConnector1">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4" name="AutoShape 104"/>
          <p:cNvCxnSpPr>
            <a:cxnSpLocks noChangeShapeType="1"/>
            <a:stCxn id="66668" idx="0"/>
            <a:endCxn id="66636" idx="1"/>
          </p:cNvCxnSpPr>
          <p:nvPr/>
        </p:nvCxnSpPr>
        <p:spPr bwMode="auto">
          <a:xfrm>
            <a:off x="2436813" y="2408238"/>
            <a:ext cx="668337" cy="1846262"/>
          </a:xfrm>
          <a:prstGeom prst="straightConnector1">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6665" name="Group 105"/>
          <p:cNvGrpSpPr>
            <a:grpSpLocks/>
          </p:cNvGrpSpPr>
          <p:nvPr/>
        </p:nvGrpSpPr>
        <p:grpSpPr bwMode="auto">
          <a:xfrm>
            <a:off x="2136775" y="2101850"/>
            <a:ext cx="598488" cy="609600"/>
            <a:chOff x="487" y="576"/>
            <a:chExt cx="377" cy="384"/>
          </a:xfrm>
        </p:grpSpPr>
        <p:sp>
          <p:nvSpPr>
            <p:cNvPr id="66666" name="Oval 106"/>
            <p:cNvSpPr>
              <a:spLocks noChangeArrowheads="1"/>
            </p:cNvSpPr>
            <p:nvPr/>
          </p:nvSpPr>
          <p:spPr bwMode="auto">
            <a:xfrm>
              <a:off x="487" y="576"/>
              <a:ext cx="377" cy="3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67" name="Line 107"/>
            <p:cNvSpPr>
              <a:spLocks noChangeShapeType="1"/>
            </p:cNvSpPr>
            <p:nvPr/>
          </p:nvSpPr>
          <p:spPr bwMode="auto">
            <a:xfrm>
              <a:off x="624" y="701"/>
              <a:ext cx="52" cy="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68" name="Line 108"/>
            <p:cNvSpPr>
              <a:spLocks noChangeShapeType="1"/>
            </p:cNvSpPr>
            <p:nvPr/>
          </p:nvSpPr>
          <p:spPr bwMode="auto">
            <a:xfrm flipV="1">
              <a:off x="676" y="701"/>
              <a:ext cx="147" cy="67"/>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69" name="Line 109"/>
            <p:cNvSpPr>
              <a:spLocks noChangeShapeType="1"/>
            </p:cNvSpPr>
            <p:nvPr/>
          </p:nvSpPr>
          <p:spPr bwMode="auto">
            <a:xfrm>
              <a:off x="675" y="912"/>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70" name="Line 110"/>
            <p:cNvSpPr>
              <a:spLocks noChangeShapeType="1"/>
            </p:cNvSpPr>
            <p:nvPr/>
          </p:nvSpPr>
          <p:spPr bwMode="auto">
            <a:xfrm>
              <a:off x="675" y="576"/>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71" name="Line 111"/>
            <p:cNvSpPr>
              <a:spLocks noChangeShapeType="1"/>
            </p:cNvSpPr>
            <p:nvPr/>
          </p:nvSpPr>
          <p:spPr bwMode="auto">
            <a:xfrm>
              <a:off x="823" y="768"/>
              <a:ext cx="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72" name="Line 112"/>
            <p:cNvSpPr>
              <a:spLocks noChangeShapeType="1"/>
            </p:cNvSpPr>
            <p:nvPr/>
          </p:nvSpPr>
          <p:spPr bwMode="auto">
            <a:xfrm>
              <a:off x="487" y="768"/>
              <a:ext cx="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66673" name="Rectangle 113"/>
          <p:cNvSpPr>
            <a:spLocks noChangeArrowheads="1"/>
          </p:cNvSpPr>
          <p:nvPr/>
        </p:nvSpPr>
        <p:spPr bwMode="auto">
          <a:xfrm>
            <a:off x="76200" y="4692650"/>
            <a:ext cx="1687513" cy="3048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FDT / DTM / XML</a:t>
            </a:r>
            <a:endParaRPr lang="en-GB" sz="1200" b="1">
              <a:solidFill>
                <a:schemeClr val="bg1"/>
              </a:solidFill>
              <a:cs typeface="Angsana New" pitchFamily="18" charset="-34"/>
            </a:endParaRPr>
          </a:p>
        </p:txBody>
      </p:sp>
      <p:cxnSp>
        <p:nvCxnSpPr>
          <p:cNvPr id="66674" name="AutoShape 114"/>
          <p:cNvCxnSpPr>
            <a:cxnSpLocks noChangeShapeType="1"/>
            <a:stCxn id="66639" idx="2"/>
            <a:endCxn id="66673" idx="0"/>
          </p:cNvCxnSpPr>
          <p:nvPr/>
        </p:nvCxnSpPr>
        <p:spPr bwMode="auto">
          <a:xfrm>
            <a:off x="787400" y="3778250"/>
            <a:ext cx="133350" cy="9144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75" name="AutoShape 115"/>
          <p:cNvCxnSpPr>
            <a:cxnSpLocks noChangeShapeType="1"/>
            <a:stCxn id="66632" idx="2"/>
            <a:endCxn id="66639" idx="0"/>
          </p:cNvCxnSpPr>
          <p:nvPr/>
        </p:nvCxnSpPr>
        <p:spPr bwMode="auto">
          <a:xfrm>
            <a:off x="712788" y="2330450"/>
            <a:ext cx="74612" cy="7620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76" name="AutoShape 116"/>
          <p:cNvCxnSpPr>
            <a:cxnSpLocks noChangeShapeType="1"/>
            <a:stCxn id="66632" idx="2"/>
            <a:endCxn id="66636" idx="0"/>
          </p:cNvCxnSpPr>
          <p:nvPr/>
        </p:nvCxnSpPr>
        <p:spPr bwMode="auto">
          <a:xfrm>
            <a:off x="712788" y="2330450"/>
            <a:ext cx="2851150" cy="1890713"/>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77" name="Rectangle 117"/>
          <p:cNvSpPr>
            <a:spLocks noChangeArrowheads="1"/>
          </p:cNvSpPr>
          <p:nvPr/>
        </p:nvSpPr>
        <p:spPr bwMode="auto">
          <a:xfrm>
            <a:off x="4594225" y="3016250"/>
            <a:ext cx="127635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accent2"/>
                </a:solidFill>
                <a:cs typeface="Angsana New" pitchFamily="18" charset="-34"/>
              </a:rPr>
              <a:t>Alarm &amp; Event</a:t>
            </a:r>
          </a:p>
          <a:p>
            <a:pPr algn="ctr" eaLnBrk="0" hangingPunct="0"/>
            <a:r>
              <a:rPr lang="en-US" sz="1200" b="1">
                <a:solidFill>
                  <a:schemeClr val="accent2"/>
                </a:solidFill>
                <a:cs typeface="Angsana New" pitchFamily="18" charset="-34"/>
              </a:rPr>
              <a:t>handling</a:t>
            </a:r>
          </a:p>
        </p:txBody>
      </p:sp>
      <p:cxnSp>
        <p:nvCxnSpPr>
          <p:cNvPr id="66678" name="AutoShape 118"/>
          <p:cNvCxnSpPr>
            <a:cxnSpLocks noChangeShapeType="1"/>
          </p:cNvCxnSpPr>
          <p:nvPr/>
        </p:nvCxnSpPr>
        <p:spPr bwMode="auto">
          <a:xfrm flipH="1" flipV="1">
            <a:off x="5200650" y="3016250"/>
            <a:ext cx="63500" cy="152400"/>
          </a:xfrm>
          <a:prstGeom prst="straightConnector1">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79" name="Rectangle 119"/>
          <p:cNvSpPr>
            <a:spLocks noChangeArrowheads="1"/>
          </p:cNvSpPr>
          <p:nvPr/>
        </p:nvSpPr>
        <p:spPr bwMode="auto">
          <a:xfrm>
            <a:off x="4592638" y="2787650"/>
            <a:ext cx="1277937" cy="2286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OPC AE</a:t>
            </a:r>
            <a:endParaRPr lang="en-GB" sz="1200" b="1">
              <a:solidFill>
                <a:schemeClr val="bg1"/>
              </a:solidFill>
              <a:cs typeface="Angsana New" pitchFamily="18" charset="-34"/>
            </a:endParaRPr>
          </a:p>
        </p:txBody>
      </p:sp>
      <p:sp>
        <p:nvSpPr>
          <p:cNvPr id="66680" name="Rectangle 120"/>
          <p:cNvSpPr>
            <a:spLocks noChangeArrowheads="1"/>
          </p:cNvSpPr>
          <p:nvPr/>
        </p:nvSpPr>
        <p:spPr bwMode="auto">
          <a:xfrm>
            <a:off x="4297363" y="973138"/>
            <a:ext cx="463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solidFill>
                  <a:schemeClr val="accent2"/>
                </a:solidFill>
                <a:cs typeface="Angsana New" pitchFamily="18" charset="-34"/>
              </a:rPr>
              <a:t>HMI</a:t>
            </a:r>
          </a:p>
        </p:txBody>
      </p:sp>
      <p:sp>
        <p:nvSpPr>
          <p:cNvPr id="66681" name="Rectangle 121"/>
          <p:cNvSpPr>
            <a:spLocks noChangeArrowheads="1"/>
          </p:cNvSpPr>
          <p:nvPr/>
        </p:nvSpPr>
        <p:spPr bwMode="auto">
          <a:xfrm>
            <a:off x="7451725" y="6165850"/>
            <a:ext cx="1277938" cy="2286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b="1">
                <a:solidFill>
                  <a:schemeClr val="bg1"/>
                </a:solidFill>
                <a:cs typeface="Angsana New" pitchFamily="18" charset="-34"/>
              </a:rPr>
              <a:t>standards</a:t>
            </a:r>
            <a:endParaRPr lang="en-GB" sz="1200" b="1">
              <a:solidFill>
                <a:schemeClr val="bg1"/>
              </a:solidFill>
              <a:cs typeface="Angsana New" pitchFamily="18" charset="-34"/>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67588" name="Rectangle 4"/>
          <p:cNvSpPr>
            <a:spLocks noChangeArrowheads="1"/>
          </p:cNvSpPr>
          <p:nvPr/>
        </p:nvSpPr>
        <p:spPr bwMode="auto">
          <a:xfrm>
            <a:off x="1752600" y="2695575"/>
            <a:ext cx="5791200" cy="31242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589" name="Rectangle 5"/>
          <p:cNvSpPr>
            <a:spLocks noChangeArrowheads="1"/>
          </p:cNvSpPr>
          <p:nvPr/>
        </p:nvSpPr>
        <p:spPr bwMode="auto">
          <a:xfrm>
            <a:off x="179388" y="5949950"/>
            <a:ext cx="4608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2400"/>
              <a:t>Model-Viewer-Controller</a:t>
            </a:r>
          </a:p>
        </p:txBody>
      </p:sp>
      <p:sp>
        <p:nvSpPr>
          <p:cNvPr id="67590" name="Text Box 6"/>
          <p:cNvSpPr txBox="1">
            <a:spLocks noChangeArrowheads="1"/>
          </p:cNvSpPr>
          <p:nvPr/>
        </p:nvSpPr>
        <p:spPr bwMode="auto">
          <a:xfrm>
            <a:off x="1828800" y="4676775"/>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web-pages</a:t>
            </a:r>
          </a:p>
          <a:p>
            <a:pPr algn="ctr" eaLnBrk="0" hangingPunct="0"/>
            <a:r>
              <a:rPr lang="en-GB">
                <a:latin typeface="Helvetica" panose="020B0604020202020204" pitchFamily="34" charset="0"/>
                <a:cs typeface="Angsana New" pitchFamily="18" charset="-34"/>
              </a:rPr>
              <a:t>(HTM, JSP, ASP,..)</a:t>
            </a:r>
          </a:p>
        </p:txBody>
      </p:sp>
      <p:sp>
        <p:nvSpPr>
          <p:cNvPr id="67591" name="AutoShape 7"/>
          <p:cNvSpPr>
            <a:spLocks noChangeArrowheads="1"/>
          </p:cNvSpPr>
          <p:nvPr/>
        </p:nvSpPr>
        <p:spPr bwMode="auto">
          <a:xfrm>
            <a:off x="2286000" y="3571875"/>
            <a:ext cx="762000" cy="914400"/>
          </a:xfrm>
          <a:prstGeom prst="flowChartMultidocumen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7592" name="AutoShape 8"/>
          <p:cNvCxnSpPr>
            <a:cxnSpLocks noChangeShapeType="1"/>
            <a:stCxn id="67591" idx="3"/>
            <a:endCxn id="67609" idx="1"/>
          </p:cNvCxnSpPr>
          <p:nvPr/>
        </p:nvCxnSpPr>
        <p:spPr bwMode="auto">
          <a:xfrm>
            <a:off x="3048000" y="4029075"/>
            <a:ext cx="6477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93" name="AutoShape 9"/>
          <p:cNvSpPr>
            <a:spLocks noChangeArrowheads="1"/>
          </p:cNvSpPr>
          <p:nvPr/>
        </p:nvSpPr>
        <p:spPr bwMode="auto">
          <a:xfrm>
            <a:off x="6096000" y="3571875"/>
            <a:ext cx="762000" cy="914400"/>
          </a:xfrm>
          <a:prstGeom prst="flowChartMultidocumen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67594" name="AutoShape 10"/>
          <p:cNvCxnSpPr>
            <a:cxnSpLocks noChangeShapeType="1"/>
            <a:stCxn id="67593" idx="1"/>
            <a:endCxn id="67609" idx="3"/>
          </p:cNvCxnSpPr>
          <p:nvPr/>
        </p:nvCxnSpPr>
        <p:spPr bwMode="auto">
          <a:xfrm rot="10800000">
            <a:off x="5524500" y="4029075"/>
            <a:ext cx="5715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95" name="AutoShape 11"/>
          <p:cNvSpPr>
            <a:spLocks noChangeArrowheads="1"/>
          </p:cNvSpPr>
          <p:nvPr/>
        </p:nvSpPr>
        <p:spPr bwMode="auto">
          <a:xfrm>
            <a:off x="3886200" y="4676775"/>
            <a:ext cx="1447800" cy="838200"/>
          </a:xfrm>
          <a:prstGeom prst="flowChartMagneticDisk">
            <a:avLst/>
          </a:prstGeom>
          <a:solidFill>
            <a:srgbClr val="00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GB">
              <a:latin typeface="Helvetica" panose="020B0604020202020204" pitchFamily="34" charset="0"/>
              <a:cs typeface="Angsana New" pitchFamily="18" charset="-34"/>
            </a:endParaRPr>
          </a:p>
        </p:txBody>
      </p:sp>
      <p:sp>
        <p:nvSpPr>
          <p:cNvPr id="67596" name="Text Box 12"/>
          <p:cNvSpPr txBox="1">
            <a:spLocks noChangeArrowheads="1"/>
          </p:cNvSpPr>
          <p:nvPr/>
        </p:nvSpPr>
        <p:spPr bwMode="auto">
          <a:xfrm>
            <a:off x="4016375" y="499586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atin typeface="Helvetica" panose="020B0604020202020204" pitchFamily="34" charset="0"/>
                <a:cs typeface="Angsana New" pitchFamily="18" charset="-34"/>
              </a:rPr>
              <a:t>data base</a:t>
            </a:r>
          </a:p>
        </p:txBody>
      </p:sp>
      <p:sp>
        <p:nvSpPr>
          <p:cNvPr id="67597" name="Rectangle 13"/>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598" name="Rectangle 14"/>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599" name="Rectangle 15"/>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0" name="Rectangle 16"/>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1" name="Rectangle 17"/>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2" name="Rectangle 18"/>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3" name="Rectangle 19"/>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4" name="Rectangle 20"/>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5" name="Rectangle 21"/>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6" name="Rectangle 22"/>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7" name="Rectangle 23"/>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8" name="Rectangle 24"/>
          <p:cNvSpPr>
            <a:spLocks noChangeArrowheads="1"/>
          </p:cNvSpPr>
          <p:nvPr/>
        </p:nvSpPr>
        <p:spPr bwMode="auto">
          <a:xfrm>
            <a:off x="4533900" y="3952875"/>
            <a:ext cx="152400" cy="1524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09" name="Rectangle 25"/>
          <p:cNvSpPr>
            <a:spLocks noChangeArrowheads="1"/>
          </p:cNvSpPr>
          <p:nvPr/>
        </p:nvSpPr>
        <p:spPr bwMode="auto">
          <a:xfrm>
            <a:off x="3695700" y="3571875"/>
            <a:ext cx="1828800" cy="914400"/>
          </a:xfrm>
          <a:prstGeom prst="rect">
            <a:avLst/>
          </a:prstGeom>
          <a:solidFill>
            <a:srgbClr val="A2FF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67610" name="Picture 26" descr="protoo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00" y="1076325"/>
            <a:ext cx="1676400" cy="1257300"/>
          </a:xfrm>
          <a:prstGeom prst="rect">
            <a:avLst/>
          </a:prstGeom>
          <a:noFill/>
          <a:extLst>
            <a:ext uri="{909E8E84-426E-40DD-AFC4-6F175D3DCCD1}">
              <a14:hiddenFill xmlns:a14="http://schemas.microsoft.com/office/drawing/2010/main">
                <a:solidFill>
                  <a:srgbClr val="FFFFFF"/>
                </a:solidFill>
              </a14:hiddenFill>
            </a:ext>
          </a:extLst>
        </p:spPr>
      </p:pic>
      <p:sp>
        <p:nvSpPr>
          <p:cNvPr id="67611" name="Text Box 27"/>
          <p:cNvSpPr txBox="1">
            <a:spLocks noChangeArrowheads="1"/>
          </p:cNvSpPr>
          <p:nvPr/>
        </p:nvSpPr>
        <p:spPr bwMode="auto">
          <a:xfrm>
            <a:off x="3619500" y="3616325"/>
            <a:ext cx="19812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page logic</a:t>
            </a:r>
          </a:p>
          <a:p>
            <a:pPr algn="ctr" eaLnBrk="0" hangingPunct="0"/>
            <a:r>
              <a:rPr lang="en-GB" sz="1600">
                <a:latin typeface="Helvetica" panose="020B0604020202020204" pitchFamily="34" charset="0"/>
                <a:cs typeface="Angsana New" pitchFamily="18" charset="-34"/>
              </a:rPr>
              <a:t>code-behind</a:t>
            </a:r>
          </a:p>
          <a:p>
            <a:pPr algn="ctr" eaLnBrk="0" hangingPunct="0"/>
            <a:r>
              <a:rPr lang="en-GB" sz="1600">
                <a:latin typeface="Helvetica" panose="020B0604020202020204" pitchFamily="34" charset="0"/>
                <a:cs typeface="Angsana New" pitchFamily="18" charset="-34"/>
              </a:rPr>
              <a:t>(servlets, .NET</a:t>
            </a:r>
          </a:p>
        </p:txBody>
      </p:sp>
      <p:cxnSp>
        <p:nvCxnSpPr>
          <p:cNvPr id="67612" name="AutoShape 28"/>
          <p:cNvCxnSpPr>
            <a:cxnSpLocks noChangeShapeType="1"/>
            <a:stCxn id="67595" idx="1"/>
            <a:endCxn id="67609" idx="2"/>
          </p:cNvCxnSpPr>
          <p:nvPr/>
        </p:nvCxnSpPr>
        <p:spPr bwMode="auto">
          <a:xfrm rot="16200000">
            <a:off x="4514850" y="4581525"/>
            <a:ext cx="1905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3" name="AutoShape 29"/>
          <p:cNvCxnSpPr>
            <a:cxnSpLocks noChangeShapeType="1"/>
            <a:stCxn id="67609" idx="0"/>
            <a:endCxn id="67610" idx="2"/>
          </p:cNvCxnSpPr>
          <p:nvPr/>
        </p:nvCxnSpPr>
        <p:spPr bwMode="auto">
          <a:xfrm rot="16200000">
            <a:off x="3990975" y="2952750"/>
            <a:ext cx="123825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4" name="Rectangle 30"/>
          <p:cNvSpPr>
            <a:spLocks noChangeArrowheads="1"/>
          </p:cNvSpPr>
          <p:nvPr/>
        </p:nvSpPr>
        <p:spPr bwMode="auto">
          <a:xfrm>
            <a:off x="3581400" y="1095375"/>
            <a:ext cx="2057400" cy="1295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15" name="Rectangle 31"/>
          <p:cNvSpPr>
            <a:spLocks noChangeArrowheads="1"/>
          </p:cNvSpPr>
          <p:nvPr/>
        </p:nvSpPr>
        <p:spPr bwMode="auto">
          <a:xfrm>
            <a:off x="3848100" y="2847975"/>
            <a:ext cx="1524000" cy="6096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16" name="Text Box 32"/>
          <p:cNvSpPr txBox="1">
            <a:spLocks noChangeArrowheads="1"/>
          </p:cNvSpPr>
          <p:nvPr/>
        </p:nvSpPr>
        <p:spPr bwMode="auto">
          <a:xfrm>
            <a:off x="3906838" y="2809875"/>
            <a:ext cx="14065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atin typeface="Helvetica" panose="020B0604020202020204" pitchFamily="34" charset="0"/>
                <a:cs typeface="Angsana New" pitchFamily="18" charset="-34"/>
              </a:rPr>
              <a:t>web server</a:t>
            </a:r>
          </a:p>
          <a:p>
            <a:pPr algn="ctr" eaLnBrk="0" hangingPunct="0"/>
            <a:r>
              <a:rPr lang="en-GB" sz="1600">
                <a:latin typeface="Helvetica" panose="020B0604020202020204" pitchFamily="34" charset="0"/>
                <a:cs typeface="Angsana New" pitchFamily="18" charset="-34"/>
              </a:rPr>
              <a:t>(IIS, TomCat)</a:t>
            </a:r>
          </a:p>
        </p:txBody>
      </p:sp>
      <p:sp>
        <p:nvSpPr>
          <p:cNvPr id="67617" name="AutoShape 33"/>
          <p:cNvSpPr>
            <a:spLocks noChangeArrowheads="1"/>
          </p:cNvSpPr>
          <p:nvPr/>
        </p:nvSpPr>
        <p:spPr bwMode="auto">
          <a:xfrm>
            <a:off x="4419600" y="2390775"/>
            <a:ext cx="381000" cy="457200"/>
          </a:xfrm>
          <a:prstGeom prst="upDownArrow">
            <a:avLst>
              <a:gd name="adj1" fmla="val 50000"/>
              <a:gd name="adj2" fmla="val 24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618" name="Text Box 34"/>
          <p:cNvSpPr txBox="1">
            <a:spLocks noChangeArrowheads="1"/>
          </p:cNvSpPr>
          <p:nvPr/>
        </p:nvSpPr>
        <p:spPr bwMode="auto">
          <a:xfrm>
            <a:off x="5486400" y="4752975"/>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scripts &amp; code</a:t>
            </a:r>
          </a:p>
          <a:p>
            <a:pPr algn="ctr" eaLnBrk="0" hangingPunct="0"/>
            <a:r>
              <a:rPr lang="en-GB">
                <a:latin typeface="Helvetica" panose="020B0604020202020204" pitchFamily="34" charset="0"/>
                <a:cs typeface="Angsana New" pitchFamily="18" charset="-34"/>
              </a:rPr>
              <a:t>(Java, Perl, C#,..)</a:t>
            </a:r>
          </a:p>
        </p:txBody>
      </p:sp>
      <p:sp>
        <p:nvSpPr>
          <p:cNvPr id="67619" name="Text Box 35"/>
          <p:cNvSpPr txBox="1">
            <a:spLocks noChangeArrowheads="1"/>
          </p:cNvSpPr>
          <p:nvPr/>
        </p:nvSpPr>
        <p:spPr bwMode="auto">
          <a:xfrm>
            <a:off x="6629400" y="908050"/>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browser</a:t>
            </a:r>
          </a:p>
          <a:p>
            <a:pPr algn="ctr" eaLnBrk="0" hangingPunct="0"/>
            <a:r>
              <a:rPr lang="en-GB">
                <a:latin typeface="Helvetica" panose="020B0604020202020204" pitchFamily="34" charset="0"/>
                <a:cs typeface="Angsana New" pitchFamily="18" charset="-34"/>
              </a:rPr>
              <a:t>on same or other machine</a:t>
            </a:r>
          </a:p>
          <a:p>
            <a:pPr algn="ctr" eaLnBrk="0" hangingPunct="0"/>
            <a:r>
              <a:rPr lang="en-GB">
                <a:latin typeface="Helvetica" panose="020B0604020202020204" pitchFamily="34" charset="0"/>
                <a:cs typeface="Angsana New" pitchFamily="18" charset="-34"/>
              </a:rPr>
              <a:t>(IE, Netscape,…)</a:t>
            </a:r>
          </a:p>
        </p:txBody>
      </p:sp>
      <p:sp>
        <p:nvSpPr>
          <p:cNvPr id="67621" name="Rectangle 37"/>
          <p:cNvSpPr>
            <a:spLocks noChangeArrowheads="1"/>
          </p:cNvSpPr>
          <p:nvPr/>
        </p:nvSpPr>
        <p:spPr bwMode="auto">
          <a:xfrm>
            <a:off x="2006600" y="134938"/>
            <a:ext cx="5589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a:solidFill>
                  <a:srgbClr val="0000FF"/>
                </a:solidFill>
              </a:rPr>
              <a:t>Applications:</a:t>
            </a:r>
            <a:r>
              <a:rPr lang="en-US" sz="2800">
                <a:solidFill>
                  <a:srgbClr val="0000FF"/>
                </a:solidFill>
              </a:rPr>
              <a:t> OPC &amp; SCADA</a:t>
            </a:r>
            <a:endParaRPr lang="th-TH" sz="280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0485" name="Rectangle 5"/>
          <p:cNvSpPr>
            <a:spLocks noChangeArrowheads="1"/>
          </p:cNvSpPr>
          <p:nvPr/>
        </p:nvSpPr>
        <p:spPr bwMode="auto">
          <a:xfrm>
            <a:off x="179388" y="44450"/>
            <a:ext cx="8807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US" sz="4000">
                <a:solidFill>
                  <a:srgbClr val="0000FF"/>
                </a:solidFill>
              </a:rPr>
              <a:t>Where is OPC in a system?</a:t>
            </a:r>
          </a:p>
        </p:txBody>
      </p:sp>
      <p:sp>
        <p:nvSpPr>
          <p:cNvPr id="20486" name="Line 6"/>
          <p:cNvSpPr>
            <a:spLocks noChangeShapeType="1"/>
          </p:cNvSpPr>
          <p:nvPr/>
        </p:nvSpPr>
        <p:spPr bwMode="auto">
          <a:xfrm flipH="1">
            <a:off x="228600" y="3284538"/>
            <a:ext cx="51816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487" name="Line 7"/>
          <p:cNvSpPr>
            <a:spLocks noChangeShapeType="1"/>
          </p:cNvSpPr>
          <p:nvPr/>
        </p:nvSpPr>
        <p:spPr bwMode="auto">
          <a:xfrm>
            <a:off x="1570038" y="3282950"/>
            <a:ext cx="0" cy="184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488" name="Line 8"/>
          <p:cNvSpPr>
            <a:spLocks noChangeShapeType="1"/>
          </p:cNvSpPr>
          <p:nvPr/>
        </p:nvSpPr>
        <p:spPr bwMode="auto">
          <a:xfrm>
            <a:off x="3048000" y="328453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489" name="AutoShape 9"/>
          <p:cNvSpPr>
            <a:spLocks noChangeArrowheads="1"/>
          </p:cNvSpPr>
          <p:nvPr/>
        </p:nvSpPr>
        <p:spPr bwMode="auto">
          <a:xfrm>
            <a:off x="1219200" y="5265738"/>
            <a:ext cx="4038600" cy="43180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a:cs typeface="Angsana New" pitchFamily="18" charset="-34"/>
              </a:rPr>
              <a:t>Experimental equipment</a:t>
            </a:r>
          </a:p>
        </p:txBody>
      </p:sp>
      <p:sp>
        <p:nvSpPr>
          <p:cNvPr id="20490" name="Text Box 10"/>
          <p:cNvSpPr txBox="1">
            <a:spLocks noChangeArrowheads="1"/>
          </p:cNvSpPr>
          <p:nvPr/>
        </p:nvSpPr>
        <p:spPr bwMode="auto">
          <a:xfrm>
            <a:off x="3621088" y="3495675"/>
            <a:ext cx="39846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 . .</a:t>
            </a:r>
          </a:p>
        </p:txBody>
      </p:sp>
      <p:sp>
        <p:nvSpPr>
          <p:cNvPr id="20491" name="Text Box 11"/>
          <p:cNvSpPr txBox="1">
            <a:spLocks noChangeArrowheads="1"/>
          </p:cNvSpPr>
          <p:nvPr/>
        </p:nvSpPr>
        <p:spPr bwMode="auto">
          <a:xfrm>
            <a:off x="4973638" y="2979738"/>
            <a:ext cx="47942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LAN</a:t>
            </a:r>
          </a:p>
        </p:txBody>
      </p:sp>
      <p:sp>
        <p:nvSpPr>
          <p:cNvPr id="20492" name="Line 12"/>
          <p:cNvSpPr>
            <a:spLocks noChangeShapeType="1"/>
          </p:cNvSpPr>
          <p:nvPr/>
        </p:nvSpPr>
        <p:spPr bwMode="auto">
          <a:xfrm>
            <a:off x="4587875" y="2914650"/>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493" name="Line 13"/>
          <p:cNvSpPr>
            <a:spLocks noChangeShapeType="1"/>
          </p:cNvSpPr>
          <p:nvPr/>
        </p:nvSpPr>
        <p:spPr bwMode="auto">
          <a:xfrm>
            <a:off x="3763963" y="2914650"/>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20494" name="Object 14"/>
          <p:cNvGraphicFramePr>
            <a:graphicFrameLocks noChangeAspect="1"/>
          </p:cNvGraphicFramePr>
          <p:nvPr/>
        </p:nvGraphicFramePr>
        <p:xfrm>
          <a:off x="3306763" y="2360613"/>
          <a:ext cx="823912" cy="638175"/>
        </p:xfrm>
        <a:graphic>
          <a:graphicData uri="http://schemas.openxmlformats.org/presentationml/2006/ole">
            <mc:AlternateContent xmlns:mc="http://schemas.openxmlformats.org/markup-compatibility/2006">
              <mc:Choice xmlns:v="urn:schemas-microsoft-com:vml" Requires="v">
                <p:oleObj spid="_x0000_s20543" name="Clip" r:id="rId3" imgW="4182480" imgH="3215880" progId="MS_ClipArt_Gallery.2">
                  <p:embed/>
                </p:oleObj>
              </mc:Choice>
              <mc:Fallback>
                <p:oleObj name="Clip" r:id="rId3" imgW="4182480" imgH="3215880"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2360613"/>
                        <a:ext cx="823912"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5" name="Object 15"/>
          <p:cNvGraphicFramePr>
            <a:graphicFrameLocks noChangeAspect="1"/>
          </p:cNvGraphicFramePr>
          <p:nvPr/>
        </p:nvGraphicFramePr>
        <p:xfrm>
          <a:off x="3763963" y="1531938"/>
          <a:ext cx="641350" cy="495300"/>
        </p:xfrm>
        <a:graphic>
          <a:graphicData uri="http://schemas.openxmlformats.org/presentationml/2006/ole">
            <mc:AlternateContent xmlns:mc="http://schemas.openxmlformats.org/markup-compatibility/2006">
              <mc:Choice xmlns:v="urn:schemas-microsoft-com:vml" Requires="v">
                <p:oleObj spid="_x0000_s20544" name="Clip" r:id="rId5" imgW="4182480" imgH="3215880" progId="MS_ClipArt_Gallery.2">
                  <p:embed/>
                </p:oleObj>
              </mc:Choice>
              <mc:Fallback>
                <p:oleObj name="Clip" r:id="rId5" imgW="4182480" imgH="3215880" progId="MS_ClipArt_Gallery.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963" y="1531938"/>
                        <a:ext cx="641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6" name="Line 16"/>
          <p:cNvSpPr>
            <a:spLocks noChangeShapeType="1"/>
          </p:cNvSpPr>
          <p:nvPr/>
        </p:nvSpPr>
        <p:spPr bwMode="auto">
          <a:xfrm>
            <a:off x="2941638" y="2914650"/>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20497" name="Object 17"/>
          <p:cNvGraphicFramePr>
            <a:graphicFrameLocks noChangeAspect="1"/>
          </p:cNvGraphicFramePr>
          <p:nvPr/>
        </p:nvGraphicFramePr>
        <p:xfrm>
          <a:off x="2484438" y="2360613"/>
          <a:ext cx="822325" cy="638175"/>
        </p:xfrm>
        <a:graphic>
          <a:graphicData uri="http://schemas.openxmlformats.org/presentationml/2006/ole">
            <mc:AlternateContent xmlns:mc="http://schemas.openxmlformats.org/markup-compatibility/2006">
              <mc:Choice xmlns:v="urn:schemas-microsoft-com:vml" Requires="v">
                <p:oleObj spid="_x0000_s20545" name="Clip" r:id="rId6" imgW="4182480" imgH="3215880" progId="MS_ClipArt_Gallery.2">
                  <p:embed/>
                </p:oleObj>
              </mc:Choice>
              <mc:Fallback>
                <p:oleObj name="Clip" r:id="rId6" imgW="4182480" imgH="3215880" progId="MS_ClipArt_Gallery.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360613"/>
                        <a:ext cx="8223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8" name="Line 18"/>
          <p:cNvSpPr>
            <a:spLocks noChangeShapeType="1"/>
          </p:cNvSpPr>
          <p:nvPr/>
        </p:nvSpPr>
        <p:spPr bwMode="auto">
          <a:xfrm>
            <a:off x="2117725" y="2914650"/>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499" name="Line 19"/>
          <p:cNvSpPr>
            <a:spLocks noChangeShapeType="1"/>
          </p:cNvSpPr>
          <p:nvPr/>
        </p:nvSpPr>
        <p:spPr bwMode="auto">
          <a:xfrm>
            <a:off x="1143000" y="29035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20500" name="Object 20"/>
          <p:cNvGraphicFramePr>
            <a:graphicFrameLocks noChangeAspect="1"/>
          </p:cNvGraphicFramePr>
          <p:nvPr/>
        </p:nvGraphicFramePr>
        <p:xfrm>
          <a:off x="990600" y="2446338"/>
          <a:ext cx="534988" cy="547687"/>
        </p:xfrm>
        <a:graphic>
          <a:graphicData uri="http://schemas.openxmlformats.org/presentationml/2006/ole">
            <mc:AlternateContent xmlns:mc="http://schemas.openxmlformats.org/markup-compatibility/2006">
              <mc:Choice xmlns:v="urn:schemas-microsoft-com:vml" Requires="v">
                <p:oleObj spid="_x0000_s20546" name="Clip" r:id="rId7" imgW="446040" imgH="453960" progId="MS_ClipArt_Gallery.2">
                  <p:embed/>
                </p:oleObj>
              </mc:Choice>
              <mc:Fallback>
                <p:oleObj name="Clip" r:id="rId7" imgW="446040" imgH="453960" progId="MS_ClipArt_Gallery.2">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446338"/>
                        <a:ext cx="5349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1" name="Object 21"/>
          <p:cNvGraphicFramePr>
            <a:graphicFrameLocks noChangeAspect="1"/>
          </p:cNvGraphicFramePr>
          <p:nvPr/>
        </p:nvGraphicFramePr>
        <p:xfrm>
          <a:off x="1828800" y="2446338"/>
          <a:ext cx="534988" cy="547687"/>
        </p:xfrm>
        <a:graphic>
          <a:graphicData uri="http://schemas.openxmlformats.org/presentationml/2006/ole">
            <mc:AlternateContent xmlns:mc="http://schemas.openxmlformats.org/markup-compatibility/2006">
              <mc:Choice xmlns:v="urn:schemas-microsoft-com:vml" Requires="v">
                <p:oleObj spid="_x0000_s20547" name="Clip" r:id="rId9" imgW="446040" imgH="453960" progId="MS_ClipArt_Gallery.2">
                  <p:embed/>
                </p:oleObj>
              </mc:Choice>
              <mc:Fallback>
                <p:oleObj name="Clip" r:id="rId9" imgW="446040" imgH="453960" progId="MS_ClipArt_Gallery.2">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446338"/>
                        <a:ext cx="5349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2" name="Line 22"/>
          <p:cNvSpPr>
            <a:spLocks noChangeShapeType="1"/>
          </p:cNvSpPr>
          <p:nvPr/>
        </p:nvSpPr>
        <p:spPr bwMode="auto">
          <a:xfrm flipH="1">
            <a:off x="1371600" y="2065338"/>
            <a:ext cx="1524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03" name="Line 23"/>
          <p:cNvSpPr>
            <a:spLocks noChangeShapeType="1"/>
          </p:cNvSpPr>
          <p:nvPr/>
        </p:nvSpPr>
        <p:spPr bwMode="auto">
          <a:xfrm>
            <a:off x="1828800" y="2065338"/>
            <a:ext cx="1524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20504" name="Object 24"/>
          <p:cNvGraphicFramePr>
            <a:graphicFrameLocks noChangeAspect="1"/>
          </p:cNvGraphicFramePr>
          <p:nvPr/>
        </p:nvGraphicFramePr>
        <p:xfrm>
          <a:off x="4587875" y="1531938"/>
          <a:ext cx="639763" cy="495300"/>
        </p:xfrm>
        <a:graphic>
          <a:graphicData uri="http://schemas.openxmlformats.org/presentationml/2006/ole">
            <mc:AlternateContent xmlns:mc="http://schemas.openxmlformats.org/markup-compatibility/2006">
              <mc:Choice xmlns:v="urn:schemas-microsoft-com:vml" Requires="v">
                <p:oleObj spid="_x0000_s20548" name="Clip" r:id="rId10" imgW="4182480" imgH="3215880" progId="MS_ClipArt_Gallery.2">
                  <p:embed/>
                </p:oleObj>
              </mc:Choice>
              <mc:Fallback>
                <p:oleObj name="Clip" r:id="rId10" imgW="4182480" imgH="3215880" progId="MS_ClipArt_Gallery.2">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1531938"/>
                        <a:ext cx="63976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5" name="Line 25"/>
          <p:cNvSpPr>
            <a:spLocks noChangeShapeType="1"/>
          </p:cNvSpPr>
          <p:nvPr/>
        </p:nvSpPr>
        <p:spPr bwMode="auto">
          <a:xfrm>
            <a:off x="4130675" y="1992313"/>
            <a:ext cx="274638"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06" name="Line 26"/>
          <p:cNvSpPr>
            <a:spLocks noChangeShapeType="1"/>
          </p:cNvSpPr>
          <p:nvPr/>
        </p:nvSpPr>
        <p:spPr bwMode="auto">
          <a:xfrm flipH="1">
            <a:off x="4770438" y="1992313"/>
            <a:ext cx="92075" cy="276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07" name="AutoShape 27"/>
          <p:cNvSpPr>
            <a:spLocks noChangeArrowheads="1"/>
          </p:cNvSpPr>
          <p:nvPr/>
        </p:nvSpPr>
        <p:spPr bwMode="auto">
          <a:xfrm>
            <a:off x="4114800" y="2141538"/>
            <a:ext cx="1004888" cy="738187"/>
          </a:xfrm>
          <a:prstGeom prst="cloudCallout">
            <a:avLst>
              <a:gd name="adj1" fmla="val 45894"/>
              <a:gd name="adj2" fmla="val -10213"/>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a:cs typeface="Angsana New" pitchFamily="18" charset="-34"/>
              </a:rPr>
              <a:t>WAN</a:t>
            </a:r>
          </a:p>
        </p:txBody>
      </p:sp>
      <p:sp>
        <p:nvSpPr>
          <p:cNvPr id="20508" name="AutoShape 28"/>
          <p:cNvSpPr>
            <a:spLocks noChangeArrowheads="1"/>
          </p:cNvSpPr>
          <p:nvPr/>
        </p:nvSpPr>
        <p:spPr bwMode="auto">
          <a:xfrm>
            <a:off x="1219200" y="1684338"/>
            <a:ext cx="822325" cy="460375"/>
          </a:xfrm>
          <a:prstGeom prst="flowChartMagneticDisk">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a:cs typeface="Angsana New" pitchFamily="18" charset="-34"/>
              </a:rPr>
              <a:t>Storage</a:t>
            </a:r>
          </a:p>
        </p:txBody>
      </p:sp>
      <p:sp>
        <p:nvSpPr>
          <p:cNvPr id="20509" name="AutoShape 29"/>
          <p:cNvSpPr>
            <a:spLocks noChangeArrowheads="1"/>
          </p:cNvSpPr>
          <p:nvPr/>
        </p:nvSpPr>
        <p:spPr bwMode="auto">
          <a:xfrm rot="-5400000">
            <a:off x="-327819" y="4145757"/>
            <a:ext cx="2027237" cy="60960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200">
                <a:cs typeface="Angsana New" pitchFamily="18" charset="-34"/>
              </a:rPr>
              <a:t>Other systems</a:t>
            </a:r>
          </a:p>
          <a:p>
            <a:pPr algn="ctr" eaLnBrk="0" hangingPunct="0"/>
            <a:r>
              <a:rPr lang="en-US" sz="1200">
                <a:cs typeface="Angsana New" pitchFamily="18" charset="-34"/>
              </a:rPr>
              <a:t>(LHC, Safety, ...)</a:t>
            </a:r>
          </a:p>
        </p:txBody>
      </p:sp>
      <p:sp>
        <p:nvSpPr>
          <p:cNvPr id="20510" name="Line 30"/>
          <p:cNvSpPr>
            <a:spLocks noChangeShapeType="1"/>
          </p:cNvSpPr>
          <p:nvPr/>
        </p:nvSpPr>
        <p:spPr bwMode="auto">
          <a:xfrm>
            <a:off x="685800" y="3284538"/>
            <a:ext cx="0" cy="1539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11" name="Text Box 31"/>
          <p:cNvSpPr txBox="1">
            <a:spLocks noChangeArrowheads="1"/>
          </p:cNvSpPr>
          <p:nvPr/>
        </p:nvSpPr>
        <p:spPr bwMode="auto">
          <a:xfrm>
            <a:off x="2133600" y="1455738"/>
            <a:ext cx="1447800" cy="639762"/>
          </a:xfrm>
          <a:prstGeom prst="rect">
            <a:avLst/>
          </a:prstGeom>
          <a:solidFill>
            <a:srgbClr val="EAEAEA"/>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1200">
                <a:cs typeface="Angsana New" pitchFamily="18" charset="-34"/>
              </a:rPr>
              <a:t>Configuration DB, </a:t>
            </a:r>
          </a:p>
          <a:p>
            <a:pPr eaLnBrk="0" hangingPunct="0"/>
            <a:r>
              <a:rPr lang="en-US" sz="1200">
                <a:cs typeface="Angsana New" pitchFamily="18" charset="-34"/>
              </a:rPr>
              <a:t>Archives,</a:t>
            </a:r>
          </a:p>
          <a:p>
            <a:pPr eaLnBrk="0" hangingPunct="0"/>
            <a:r>
              <a:rPr lang="en-US" sz="1200">
                <a:cs typeface="Angsana New" pitchFamily="18" charset="-34"/>
              </a:rPr>
              <a:t>Logfiles, etc.</a:t>
            </a:r>
          </a:p>
        </p:txBody>
      </p:sp>
      <p:graphicFrame>
        <p:nvGraphicFramePr>
          <p:cNvPr id="20512" name="Object 32"/>
          <p:cNvGraphicFramePr>
            <a:graphicFrameLocks noChangeAspect="1"/>
          </p:cNvGraphicFramePr>
          <p:nvPr/>
        </p:nvGraphicFramePr>
        <p:xfrm>
          <a:off x="2743200" y="3436938"/>
          <a:ext cx="533400" cy="412750"/>
        </p:xfrm>
        <a:graphic>
          <a:graphicData uri="http://schemas.openxmlformats.org/presentationml/2006/ole">
            <mc:AlternateContent xmlns:mc="http://schemas.openxmlformats.org/markup-compatibility/2006">
              <mc:Choice xmlns:v="urn:schemas-microsoft-com:vml" Requires="v">
                <p:oleObj spid="_x0000_s20549" name="Clip" r:id="rId11" imgW="4182480" imgH="3215880" progId="MS_ClipArt_Gallery.2">
                  <p:embed/>
                </p:oleObj>
              </mc:Choice>
              <mc:Fallback>
                <p:oleObj name="Clip" r:id="rId11" imgW="4182480" imgH="3215880" progId="MS_ClipArt_Gallery.2">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36938"/>
                        <a:ext cx="533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13"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198938"/>
            <a:ext cx="1000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4" name="Text Box 34"/>
          <p:cNvSpPr txBox="1">
            <a:spLocks noChangeArrowheads="1"/>
          </p:cNvSpPr>
          <p:nvPr/>
        </p:nvSpPr>
        <p:spPr bwMode="auto">
          <a:xfrm>
            <a:off x="1579563" y="4108450"/>
            <a:ext cx="8842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Controller/</a:t>
            </a:r>
          </a:p>
          <a:p>
            <a:pPr algn="ctr" eaLnBrk="0" hangingPunct="0"/>
            <a:r>
              <a:rPr lang="en-US" sz="1200">
                <a:cs typeface="Angsana New" pitchFamily="18" charset="-34"/>
              </a:rPr>
              <a:t>PLC</a:t>
            </a:r>
          </a:p>
        </p:txBody>
      </p:sp>
      <p:pic>
        <p:nvPicPr>
          <p:cNvPr id="20515"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275138"/>
            <a:ext cx="695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6" name="Text Box 36"/>
          <p:cNvSpPr txBox="1">
            <a:spLocks noChangeArrowheads="1"/>
          </p:cNvSpPr>
          <p:nvPr/>
        </p:nvSpPr>
        <p:spPr bwMode="auto">
          <a:xfrm>
            <a:off x="4705350" y="4351338"/>
            <a:ext cx="5143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VME</a:t>
            </a:r>
          </a:p>
        </p:txBody>
      </p:sp>
      <p:graphicFrame>
        <p:nvGraphicFramePr>
          <p:cNvPr id="20517" name="Object 37"/>
          <p:cNvGraphicFramePr>
            <a:graphicFrameLocks noChangeAspect="1"/>
          </p:cNvGraphicFramePr>
          <p:nvPr/>
        </p:nvGraphicFramePr>
        <p:xfrm>
          <a:off x="1295400" y="3436938"/>
          <a:ext cx="533400" cy="412750"/>
        </p:xfrm>
        <a:graphic>
          <a:graphicData uri="http://schemas.openxmlformats.org/presentationml/2006/ole">
            <mc:AlternateContent xmlns:mc="http://schemas.openxmlformats.org/markup-compatibility/2006">
              <mc:Choice xmlns:v="urn:schemas-microsoft-com:vml" Requires="v">
                <p:oleObj spid="_x0000_s20550" name="Clip" r:id="rId14" imgW="4182480" imgH="3215880" progId="MS_ClipArt_Gallery.2">
                  <p:embed/>
                </p:oleObj>
              </mc:Choice>
              <mc:Fallback>
                <p:oleObj name="Clip" r:id="rId14" imgW="4182480" imgH="3215880" progId="MS_ClipArt_Gallery.2">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36938"/>
                        <a:ext cx="533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8" name="Line 38"/>
          <p:cNvSpPr>
            <a:spLocks noChangeShapeType="1"/>
          </p:cNvSpPr>
          <p:nvPr/>
        </p:nvSpPr>
        <p:spPr bwMode="auto">
          <a:xfrm flipH="1">
            <a:off x="2209800" y="4884738"/>
            <a:ext cx="16002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19" name="Text Box 39"/>
          <p:cNvSpPr txBox="1">
            <a:spLocks noChangeArrowheads="1"/>
          </p:cNvSpPr>
          <p:nvPr/>
        </p:nvSpPr>
        <p:spPr bwMode="auto">
          <a:xfrm>
            <a:off x="3048000" y="4579938"/>
            <a:ext cx="7747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FieldBus</a:t>
            </a:r>
          </a:p>
        </p:txBody>
      </p:sp>
      <p:sp>
        <p:nvSpPr>
          <p:cNvPr id="20520" name="Line 40"/>
          <p:cNvSpPr>
            <a:spLocks noChangeShapeType="1"/>
          </p:cNvSpPr>
          <p:nvPr/>
        </p:nvSpPr>
        <p:spPr bwMode="auto">
          <a:xfrm>
            <a:off x="3048000" y="38179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1" name="Line 41"/>
          <p:cNvSpPr>
            <a:spLocks noChangeShapeType="1"/>
          </p:cNvSpPr>
          <p:nvPr/>
        </p:nvSpPr>
        <p:spPr bwMode="auto">
          <a:xfrm>
            <a:off x="2743200" y="45037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2" name="Line 42"/>
          <p:cNvSpPr>
            <a:spLocks noChangeShapeType="1"/>
          </p:cNvSpPr>
          <p:nvPr/>
        </p:nvSpPr>
        <p:spPr bwMode="auto">
          <a:xfrm>
            <a:off x="2590800" y="48847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3" name="Line 43"/>
          <p:cNvSpPr>
            <a:spLocks noChangeShapeType="1"/>
          </p:cNvSpPr>
          <p:nvPr/>
        </p:nvSpPr>
        <p:spPr bwMode="auto">
          <a:xfrm>
            <a:off x="2971800" y="48847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4" name="Line 44"/>
          <p:cNvSpPr>
            <a:spLocks noChangeShapeType="1"/>
          </p:cNvSpPr>
          <p:nvPr/>
        </p:nvSpPr>
        <p:spPr bwMode="auto">
          <a:xfrm>
            <a:off x="3352800" y="4884738"/>
            <a:ext cx="0" cy="36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5" name="Line 45"/>
          <p:cNvSpPr>
            <a:spLocks noChangeShapeType="1"/>
          </p:cNvSpPr>
          <p:nvPr/>
        </p:nvSpPr>
        <p:spPr bwMode="auto">
          <a:xfrm>
            <a:off x="1524000" y="3817938"/>
            <a:ext cx="0" cy="1447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6" name="Line 46"/>
          <p:cNvSpPr>
            <a:spLocks noChangeShapeType="1"/>
          </p:cNvSpPr>
          <p:nvPr/>
        </p:nvSpPr>
        <p:spPr bwMode="auto">
          <a:xfrm flipH="1">
            <a:off x="3962400" y="4122738"/>
            <a:ext cx="12192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7" name="Line 47"/>
          <p:cNvSpPr>
            <a:spLocks noChangeShapeType="1"/>
          </p:cNvSpPr>
          <p:nvPr/>
        </p:nvSpPr>
        <p:spPr bwMode="auto">
          <a:xfrm>
            <a:off x="4419600" y="412273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28" name="Line 48"/>
          <p:cNvSpPr>
            <a:spLocks noChangeShapeType="1"/>
          </p:cNvSpPr>
          <p:nvPr/>
        </p:nvSpPr>
        <p:spPr bwMode="auto">
          <a:xfrm>
            <a:off x="4495800" y="328453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20529" name="Object 49"/>
          <p:cNvGraphicFramePr>
            <a:graphicFrameLocks noChangeAspect="1"/>
          </p:cNvGraphicFramePr>
          <p:nvPr/>
        </p:nvGraphicFramePr>
        <p:xfrm>
          <a:off x="4267200" y="3436938"/>
          <a:ext cx="533400" cy="412750"/>
        </p:xfrm>
        <a:graphic>
          <a:graphicData uri="http://schemas.openxmlformats.org/presentationml/2006/ole">
            <mc:AlternateContent xmlns:mc="http://schemas.openxmlformats.org/markup-compatibility/2006">
              <mc:Choice xmlns:v="urn:schemas-microsoft-com:vml" Requires="v">
                <p:oleObj spid="_x0000_s20551" name="Clip" r:id="rId15" imgW="4182480" imgH="3215880" progId="MS_ClipArt_Gallery.2">
                  <p:embed/>
                </p:oleObj>
              </mc:Choice>
              <mc:Fallback>
                <p:oleObj name="Clip" r:id="rId15" imgW="4182480" imgH="3215880" progId="MS_ClipArt_Gallery.2">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36938"/>
                        <a:ext cx="533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0" name="Line 50"/>
          <p:cNvSpPr>
            <a:spLocks noChangeShapeType="1"/>
          </p:cNvSpPr>
          <p:nvPr/>
        </p:nvSpPr>
        <p:spPr bwMode="auto">
          <a:xfrm>
            <a:off x="4572000" y="3817938"/>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531" name="Text Box 51"/>
          <p:cNvSpPr txBox="1">
            <a:spLocks noChangeArrowheads="1"/>
          </p:cNvSpPr>
          <p:nvPr/>
        </p:nvSpPr>
        <p:spPr bwMode="auto">
          <a:xfrm>
            <a:off x="4899025" y="3817938"/>
            <a:ext cx="47942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cs typeface="Angsana New" pitchFamily="18" charset="-34"/>
              </a:rPr>
              <a:t>LAN</a:t>
            </a:r>
          </a:p>
        </p:txBody>
      </p:sp>
      <p:sp>
        <p:nvSpPr>
          <p:cNvPr id="20532" name="Rectangle 52"/>
          <p:cNvSpPr>
            <a:spLocks noChangeArrowheads="1"/>
          </p:cNvSpPr>
          <p:nvPr/>
        </p:nvSpPr>
        <p:spPr bwMode="auto">
          <a:xfrm>
            <a:off x="5791200" y="1760538"/>
            <a:ext cx="1295400" cy="1447800"/>
          </a:xfrm>
          <a:prstGeom prst="rect">
            <a:avLst/>
          </a:prstGeom>
          <a:solidFill>
            <a:srgbClr val="FFFFCC"/>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Supervision</a:t>
            </a:r>
          </a:p>
        </p:txBody>
      </p:sp>
      <p:sp>
        <p:nvSpPr>
          <p:cNvPr id="20533" name="Rectangle 53"/>
          <p:cNvSpPr>
            <a:spLocks noChangeArrowheads="1"/>
          </p:cNvSpPr>
          <p:nvPr/>
        </p:nvSpPr>
        <p:spPr bwMode="auto">
          <a:xfrm>
            <a:off x="5791200" y="3284538"/>
            <a:ext cx="1295400" cy="1371600"/>
          </a:xfrm>
          <a:prstGeom prst="rect">
            <a:avLst/>
          </a:prstGeom>
          <a:solidFill>
            <a:srgbClr val="FFFFCC"/>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Process</a:t>
            </a:r>
          </a:p>
          <a:p>
            <a:pPr algn="ctr" eaLnBrk="0" hangingPunct="0"/>
            <a:r>
              <a:rPr lang="en-US" sz="1400">
                <a:cs typeface="Angsana New" pitchFamily="18" charset="-34"/>
              </a:rPr>
              <a:t>Management</a:t>
            </a:r>
          </a:p>
        </p:txBody>
      </p:sp>
      <p:sp>
        <p:nvSpPr>
          <p:cNvPr id="20534" name="Rectangle 54"/>
          <p:cNvSpPr>
            <a:spLocks noChangeArrowheads="1"/>
          </p:cNvSpPr>
          <p:nvPr/>
        </p:nvSpPr>
        <p:spPr bwMode="auto">
          <a:xfrm>
            <a:off x="5791200" y="4732338"/>
            <a:ext cx="1295400" cy="990600"/>
          </a:xfrm>
          <a:prstGeom prst="rect">
            <a:avLst/>
          </a:prstGeom>
          <a:solidFill>
            <a:srgbClr val="FFFFCC"/>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Field</a:t>
            </a:r>
          </a:p>
          <a:p>
            <a:pPr algn="ctr" eaLnBrk="0" hangingPunct="0"/>
            <a:r>
              <a:rPr lang="en-US" sz="1400">
                <a:cs typeface="Angsana New" pitchFamily="18" charset="-34"/>
              </a:rPr>
              <a:t>Management</a:t>
            </a:r>
          </a:p>
        </p:txBody>
      </p:sp>
      <p:sp>
        <p:nvSpPr>
          <p:cNvPr id="20535" name="Rectangle 55"/>
          <p:cNvSpPr>
            <a:spLocks noChangeArrowheads="1"/>
          </p:cNvSpPr>
          <p:nvPr/>
        </p:nvSpPr>
        <p:spPr bwMode="auto">
          <a:xfrm>
            <a:off x="7239000" y="5418138"/>
            <a:ext cx="1600200" cy="304800"/>
          </a:xfrm>
          <a:prstGeom prst="rect">
            <a:avLst/>
          </a:prstGeom>
          <a:solidFill>
            <a:srgbClr val="CCECFF"/>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Sensors/devices</a:t>
            </a:r>
          </a:p>
        </p:txBody>
      </p:sp>
      <p:sp>
        <p:nvSpPr>
          <p:cNvPr id="20536" name="Rectangle 56"/>
          <p:cNvSpPr>
            <a:spLocks noChangeArrowheads="1"/>
          </p:cNvSpPr>
          <p:nvPr/>
        </p:nvSpPr>
        <p:spPr bwMode="auto">
          <a:xfrm>
            <a:off x="7239000" y="4960938"/>
            <a:ext cx="1600200" cy="381000"/>
          </a:xfrm>
          <a:prstGeom prst="rect">
            <a:avLst/>
          </a:prstGeom>
          <a:solidFill>
            <a:srgbClr val="CCECFF"/>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Field buses</a:t>
            </a:r>
          </a:p>
        </p:txBody>
      </p:sp>
      <p:sp>
        <p:nvSpPr>
          <p:cNvPr id="20537" name="Rectangle 57"/>
          <p:cNvSpPr>
            <a:spLocks noChangeArrowheads="1"/>
          </p:cNvSpPr>
          <p:nvPr/>
        </p:nvSpPr>
        <p:spPr bwMode="auto">
          <a:xfrm>
            <a:off x="7239000" y="4503738"/>
            <a:ext cx="1600200" cy="381000"/>
          </a:xfrm>
          <a:prstGeom prst="rect">
            <a:avLst/>
          </a:prstGeom>
          <a:solidFill>
            <a:srgbClr val="CCECFF"/>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PLC</a:t>
            </a:r>
          </a:p>
        </p:txBody>
      </p:sp>
      <p:sp>
        <p:nvSpPr>
          <p:cNvPr id="20538" name="Rectangle 58"/>
          <p:cNvSpPr>
            <a:spLocks noChangeArrowheads="1"/>
          </p:cNvSpPr>
          <p:nvPr/>
        </p:nvSpPr>
        <p:spPr bwMode="auto">
          <a:xfrm>
            <a:off x="7239000" y="3513138"/>
            <a:ext cx="1600200" cy="381000"/>
          </a:xfrm>
          <a:prstGeom prst="rect">
            <a:avLst/>
          </a:prstGeom>
          <a:solidFill>
            <a:srgbClr val="FF3300"/>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b="1">
                <a:cs typeface="Angsana New" pitchFamily="18" charset="-34"/>
              </a:rPr>
              <a:t>OPC</a:t>
            </a:r>
          </a:p>
        </p:txBody>
      </p:sp>
      <p:sp>
        <p:nvSpPr>
          <p:cNvPr id="20539" name="Rectangle 59"/>
          <p:cNvSpPr>
            <a:spLocks noChangeArrowheads="1"/>
          </p:cNvSpPr>
          <p:nvPr/>
        </p:nvSpPr>
        <p:spPr bwMode="auto">
          <a:xfrm>
            <a:off x="7239000" y="3970338"/>
            <a:ext cx="1600200" cy="457200"/>
          </a:xfrm>
          <a:prstGeom prst="rect">
            <a:avLst/>
          </a:prstGeom>
          <a:solidFill>
            <a:srgbClr val="CCECFF"/>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Communication</a:t>
            </a:r>
          </a:p>
          <a:p>
            <a:pPr algn="ctr" eaLnBrk="0" hangingPunct="0"/>
            <a:r>
              <a:rPr lang="en-US" sz="1400">
                <a:cs typeface="Angsana New" pitchFamily="18" charset="-34"/>
              </a:rPr>
              <a:t>Protocols</a:t>
            </a:r>
          </a:p>
        </p:txBody>
      </p:sp>
      <p:sp>
        <p:nvSpPr>
          <p:cNvPr id="20540" name="Rectangle 60"/>
          <p:cNvSpPr>
            <a:spLocks noChangeArrowheads="1"/>
          </p:cNvSpPr>
          <p:nvPr/>
        </p:nvSpPr>
        <p:spPr bwMode="auto">
          <a:xfrm>
            <a:off x="7239000" y="1760538"/>
            <a:ext cx="1600200" cy="1676400"/>
          </a:xfrm>
          <a:prstGeom prst="rect">
            <a:avLst/>
          </a:prstGeom>
          <a:solidFill>
            <a:srgbClr val="CCECFF"/>
          </a:solidFill>
          <a:ln w="127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cs typeface="Angsana New" pitchFamily="18" charset="-34"/>
              </a:rPr>
              <a:t>SCADA</a:t>
            </a:r>
          </a:p>
        </p:txBody>
      </p:sp>
      <p:sp>
        <p:nvSpPr>
          <p:cNvPr id="20541" name="Text Box 61"/>
          <p:cNvSpPr txBox="1">
            <a:spLocks noChangeArrowheads="1"/>
          </p:cNvSpPr>
          <p:nvPr/>
        </p:nvSpPr>
        <p:spPr bwMode="auto">
          <a:xfrm>
            <a:off x="7308850" y="1349375"/>
            <a:ext cx="140493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a:latin typeface="Comic Sans MS" panose="030F0702030302020204" pitchFamily="66" charset="0"/>
                <a:cs typeface="Angsana New" pitchFamily="18" charset="-34"/>
              </a:rPr>
              <a:t>Technologies</a:t>
            </a:r>
          </a:p>
        </p:txBody>
      </p:sp>
      <p:sp>
        <p:nvSpPr>
          <p:cNvPr id="20542" name="Text Box 62"/>
          <p:cNvSpPr txBox="1">
            <a:spLocks noChangeArrowheads="1"/>
          </p:cNvSpPr>
          <p:nvPr/>
        </p:nvSpPr>
        <p:spPr bwMode="auto">
          <a:xfrm>
            <a:off x="5943600" y="5722938"/>
            <a:ext cx="2982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00">
                <a:cs typeface="Angsana New" pitchFamily="18" charset="-34"/>
              </a:rPr>
              <a:t>SCADA = supervisory control and data acquisition</a:t>
            </a:r>
          </a:p>
          <a:p>
            <a:pPr eaLnBrk="0" hangingPunct="0"/>
            <a:r>
              <a:rPr lang="en-US" sz="1000">
                <a:cs typeface="Angsana New" pitchFamily="18" charset="-34"/>
              </a:rPr>
              <a:t>OPC = OLE for process control</a:t>
            </a:r>
          </a:p>
          <a:p>
            <a:pPr eaLnBrk="0" hangingPunct="0"/>
            <a:r>
              <a:rPr lang="en-US" sz="1000">
                <a:cs typeface="Angsana New" pitchFamily="18" charset="-34"/>
              </a:rPr>
              <a:t>PLC = Programmable logic controller</a:t>
            </a:r>
          </a:p>
          <a:p>
            <a:pPr eaLnBrk="0" hangingPunct="0"/>
            <a:r>
              <a:rPr lang="en-US" sz="1000">
                <a:cs typeface="Angsana New" pitchFamily="18" charset="-34"/>
              </a:rPr>
              <a:t>Field buses = CAN, ProfiBus, WorldFip,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3558" name="Rectangle 6"/>
          <p:cNvSpPr>
            <a:spLocks noChangeArrowheads="1"/>
          </p:cNvSpPr>
          <p:nvPr/>
        </p:nvSpPr>
        <p:spPr bwMode="auto">
          <a:xfrm>
            <a:off x="15875" y="204788"/>
            <a:ext cx="95250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What is OPC ?</a:t>
            </a:r>
          </a:p>
        </p:txBody>
      </p:sp>
      <p:sp>
        <p:nvSpPr>
          <p:cNvPr id="23559" name="Text Box 7"/>
          <p:cNvSpPr txBox="1">
            <a:spLocks noChangeArrowheads="1"/>
          </p:cNvSpPr>
          <p:nvPr/>
        </p:nvSpPr>
        <p:spPr bwMode="auto">
          <a:xfrm>
            <a:off x="244475" y="76676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atin typeface="Helvetica" panose="020B0604020202020204" pitchFamily="34" charset="0"/>
                <a:cs typeface="Angsana New" pitchFamily="18" charset="-34"/>
              </a:rPr>
              <a:t>OPC </a:t>
            </a:r>
            <a:r>
              <a:rPr lang="en-US" sz="1600" b="1">
                <a:solidFill>
                  <a:srgbClr val="FF3300"/>
                </a:solidFill>
                <a:latin typeface="Helvetica" panose="020B0604020202020204" pitchFamily="34" charset="0"/>
                <a:cs typeface="Angsana New" pitchFamily="18" charset="-34"/>
              </a:rPr>
              <a:t>(formerly: "OLE</a:t>
            </a:r>
            <a:r>
              <a:rPr lang="en-US" sz="1600" b="1" baseline="30000">
                <a:solidFill>
                  <a:srgbClr val="FF3300"/>
                </a:solidFill>
                <a:latin typeface="Helvetica" panose="020B0604020202020204" pitchFamily="34" charset="0"/>
                <a:cs typeface="Angsana New" pitchFamily="18" charset="-34"/>
              </a:rPr>
              <a:t>1</a:t>
            </a:r>
            <a:r>
              <a:rPr lang="en-US" sz="1600" b="1">
                <a:solidFill>
                  <a:srgbClr val="FF3300"/>
                </a:solidFill>
                <a:latin typeface="Helvetica" panose="020B0604020202020204" pitchFamily="34" charset="0"/>
                <a:cs typeface="Angsana New" pitchFamily="18" charset="-34"/>
              </a:rPr>
              <a:t> for Process Control", now: "Open Process Control")</a:t>
            </a:r>
            <a:r>
              <a:rPr lang="en-US">
                <a:latin typeface="Helvetica" panose="020B0604020202020204" pitchFamily="34" charset="0"/>
                <a:cs typeface="Angsana New" pitchFamily="18" charset="-34"/>
              </a:rPr>
              <a:t> is </a:t>
            </a:r>
          </a:p>
          <a:p>
            <a:pPr eaLnBrk="0" hangingPunct="0"/>
            <a:r>
              <a:rPr lang="en-US">
                <a:latin typeface="Helvetica" panose="020B0604020202020204" pitchFamily="34" charset="0"/>
                <a:cs typeface="Angsana New" pitchFamily="18" charset="-34"/>
              </a:rPr>
              <a:t>an industry standard set up by the </a:t>
            </a:r>
            <a:r>
              <a:rPr lang="en-US" i="1">
                <a:latin typeface="Helvetica" panose="020B0604020202020204" pitchFamily="34" charset="0"/>
                <a:cs typeface="Angsana New" pitchFamily="18" charset="-34"/>
              </a:rPr>
              <a:t>OPC Foundation</a:t>
            </a:r>
            <a:r>
              <a:rPr lang="en-US">
                <a:latin typeface="Helvetica" panose="020B0604020202020204" pitchFamily="34" charset="0"/>
                <a:cs typeface="Angsana New" pitchFamily="18" charset="-34"/>
              </a:rPr>
              <a:t> </a:t>
            </a:r>
            <a:br>
              <a:rPr lang="en-US">
                <a:latin typeface="Helvetica" panose="020B0604020202020204" pitchFamily="34" charset="0"/>
                <a:cs typeface="Angsana New" pitchFamily="18" charset="-34"/>
              </a:rPr>
            </a:br>
            <a:r>
              <a:rPr lang="en-US">
                <a:latin typeface="Helvetica" panose="020B0604020202020204" pitchFamily="34" charset="0"/>
                <a:cs typeface="Angsana New" pitchFamily="18" charset="-34"/>
              </a:rPr>
              <a:t>specifying the software interface (objects, methods) to a server that </a:t>
            </a:r>
            <a:br>
              <a:rPr lang="en-US">
                <a:latin typeface="Helvetica" panose="020B0604020202020204" pitchFamily="34" charset="0"/>
                <a:cs typeface="Angsana New" pitchFamily="18" charset="-34"/>
              </a:rPr>
            </a:br>
            <a:r>
              <a:rPr lang="en-US">
                <a:latin typeface="Helvetica" panose="020B0604020202020204" pitchFamily="34" charset="0"/>
                <a:cs typeface="Angsana New" pitchFamily="18" charset="-34"/>
              </a:rPr>
              <a:t>collects data produced by field devices and programmable logic controllers.  </a:t>
            </a:r>
            <a:endParaRPr lang="en-GB" b="1">
              <a:latin typeface="Helvetica" panose="020B0604020202020204" pitchFamily="34" charset="0"/>
              <a:cs typeface="Angsana New" pitchFamily="18" charset="-34"/>
            </a:endParaRPr>
          </a:p>
        </p:txBody>
      </p:sp>
      <p:sp>
        <p:nvSpPr>
          <p:cNvPr id="23560" name="Rectangle 8"/>
          <p:cNvSpPr>
            <a:spLocks noChangeArrowheads="1"/>
          </p:cNvSpPr>
          <p:nvPr/>
        </p:nvSpPr>
        <p:spPr bwMode="auto">
          <a:xfrm>
            <a:off x="2073275" y="2246313"/>
            <a:ext cx="4800600" cy="19431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23561" name="Rectangle 9"/>
          <p:cNvSpPr>
            <a:spLocks noChangeArrowheads="1"/>
          </p:cNvSpPr>
          <p:nvPr/>
        </p:nvSpPr>
        <p:spPr bwMode="auto">
          <a:xfrm>
            <a:off x="2360613" y="3328988"/>
            <a:ext cx="1219200" cy="71913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23562" name="Text Box 10"/>
          <p:cNvSpPr txBox="1">
            <a:spLocks noChangeArrowheads="1"/>
          </p:cNvSpPr>
          <p:nvPr/>
        </p:nvSpPr>
        <p:spPr bwMode="auto">
          <a:xfrm>
            <a:off x="2378075" y="3433763"/>
            <a:ext cx="1246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br>
              <a:rPr lang="en-GB" sz="1600">
                <a:cs typeface="Angsana New" pitchFamily="18" charset="-34"/>
              </a:rPr>
            </a:br>
            <a:r>
              <a:rPr lang="en-GB" sz="1600">
                <a:cs typeface="Angsana New" pitchFamily="18" charset="-34"/>
              </a:rPr>
              <a:t>X</a:t>
            </a:r>
          </a:p>
        </p:txBody>
      </p:sp>
      <p:sp>
        <p:nvSpPr>
          <p:cNvPr id="23563" name="Line 11"/>
          <p:cNvSpPr>
            <a:spLocks noChangeShapeType="1"/>
          </p:cNvSpPr>
          <p:nvPr/>
        </p:nvSpPr>
        <p:spPr bwMode="auto">
          <a:xfrm>
            <a:off x="4168775" y="3008313"/>
            <a:ext cx="3048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564" name="Rectangle 12"/>
          <p:cNvSpPr>
            <a:spLocks noChangeArrowheads="1"/>
          </p:cNvSpPr>
          <p:nvPr/>
        </p:nvSpPr>
        <p:spPr bwMode="auto">
          <a:xfrm>
            <a:off x="2359025" y="3328988"/>
            <a:ext cx="1219200"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565" name="Rectangle 13"/>
          <p:cNvSpPr>
            <a:spLocks noChangeArrowheads="1"/>
          </p:cNvSpPr>
          <p:nvPr/>
        </p:nvSpPr>
        <p:spPr bwMode="auto">
          <a:xfrm>
            <a:off x="3521075" y="2398713"/>
            <a:ext cx="1600200"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a:cs typeface="Angsana New" pitchFamily="18" charset="-34"/>
              </a:rPr>
              <a:t>application</a:t>
            </a:r>
          </a:p>
          <a:p>
            <a:pPr algn="ctr" eaLnBrk="0" hangingPunct="0"/>
            <a:r>
              <a:rPr lang="en-GB" sz="1600">
                <a:cs typeface="Angsana New" pitchFamily="18" charset="-34"/>
              </a:rPr>
              <a:t>(OPC client)</a:t>
            </a:r>
          </a:p>
        </p:txBody>
      </p:sp>
      <p:sp>
        <p:nvSpPr>
          <p:cNvPr id="23566" name="Rectangle 14"/>
          <p:cNvSpPr>
            <a:spLocks noChangeArrowheads="1"/>
          </p:cNvSpPr>
          <p:nvPr/>
        </p:nvSpPr>
        <p:spPr bwMode="auto">
          <a:xfrm>
            <a:off x="3521075" y="2930525"/>
            <a:ext cx="1600200" cy="77788"/>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567" name="Rectangle 15"/>
          <p:cNvSpPr>
            <a:spLocks noChangeArrowheads="1"/>
          </p:cNvSpPr>
          <p:nvPr/>
        </p:nvSpPr>
        <p:spPr bwMode="auto">
          <a:xfrm>
            <a:off x="3941763" y="3328988"/>
            <a:ext cx="1219200" cy="71913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23568" name="Text Box 16"/>
          <p:cNvSpPr txBox="1">
            <a:spLocks noChangeArrowheads="1"/>
          </p:cNvSpPr>
          <p:nvPr/>
        </p:nvSpPr>
        <p:spPr bwMode="auto">
          <a:xfrm>
            <a:off x="3951288" y="3433763"/>
            <a:ext cx="1246187"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a:p>
            <a:pPr algn="ctr" eaLnBrk="0" hangingPunct="0"/>
            <a:r>
              <a:rPr lang="en-GB" sz="1600">
                <a:cs typeface="Angsana New" pitchFamily="18" charset="-34"/>
              </a:rPr>
              <a:t>(simulator)</a:t>
            </a:r>
          </a:p>
        </p:txBody>
      </p:sp>
      <p:sp>
        <p:nvSpPr>
          <p:cNvPr id="23569" name="Rectangle 17"/>
          <p:cNvSpPr>
            <a:spLocks noChangeArrowheads="1"/>
          </p:cNvSpPr>
          <p:nvPr/>
        </p:nvSpPr>
        <p:spPr bwMode="auto">
          <a:xfrm>
            <a:off x="3941763" y="3328988"/>
            <a:ext cx="1219200"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570" name="Rectangle 18"/>
          <p:cNvSpPr>
            <a:spLocks noChangeArrowheads="1"/>
          </p:cNvSpPr>
          <p:nvPr/>
        </p:nvSpPr>
        <p:spPr bwMode="auto">
          <a:xfrm>
            <a:off x="5495925" y="3328988"/>
            <a:ext cx="1219200" cy="71913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600">
              <a:cs typeface="Angsana New" pitchFamily="18" charset="-34"/>
            </a:endParaRPr>
          </a:p>
        </p:txBody>
      </p:sp>
      <p:sp>
        <p:nvSpPr>
          <p:cNvPr id="23571" name="Text Box 19"/>
          <p:cNvSpPr txBox="1">
            <a:spLocks noChangeArrowheads="1"/>
          </p:cNvSpPr>
          <p:nvPr/>
        </p:nvSpPr>
        <p:spPr bwMode="auto">
          <a:xfrm>
            <a:off x="5502275" y="3433763"/>
            <a:ext cx="1246188"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a:cs typeface="Angsana New" pitchFamily="18" charset="-34"/>
              </a:rPr>
              <a:t>OPC server</a:t>
            </a:r>
          </a:p>
          <a:p>
            <a:pPr algn="ctr" eaLnBrk="0" hangingPunct="0"/>
            <a:r>
              <a:rPr lang="en-GB" sz="1600">
                <a:cs typeface="Angsana New" pitchFamily="18" charset="-34"/>
              </a:rPr>
              <a:t>Y</a:t>
            </a:r>
          </a:p>
        </p:txBody>
      </p:sp>
      <p:sp>
        <p:nvSpPr>
          <p:cNvPr id="23572" name="Rectangle 20"/>
          <p:cNvSpPr>
            <a:spLocks noChangeArrowheads="1"/>
          </p:cNvSpPr>
          <p:nvPr/>
        </p:nvSpPr>
        <p:spPr bwMode="auto">
          <a:xfrm>
            <a:off x="5495925" y="3328988"/>
            <a:ext cx="1219200" cy="77787"/>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573" name="AutoShape 21"/>
          <p:cNvCxnSpPr>
            <a:cxnSpLocks noChangeShapeType="1"/>
            <a:stCxn id="23566" idx="2"/>
            <a:endCxn id="23569" idx="0"/>
          </p:cNvCxnSpPr>
          <p:nvPr/>
        </p:nvCxnSpPr>
        <p:spPr bwMode="auto">
          <a:xfrm>
            <a:off x="4321175" y="3008313"/>
            <a:ext cx="230188" cy="3206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4" name="AutoShape 22"/>
          <p:cNvCxnSpPr>
            <a:cxnSpLocks noChangeShapeType="1"/>
            <a:stCxn id="23566" idx="2"/>
            <a:endCxn id="23564" idx="0"/>
          </p:cNvCxnSpPr>
          <p:nvPr/>
        </p:nvCxnSpPr>
        <p:spPr bwMode="auto">
          <a:xfrm flipH="1">
            <a:off x="2968625" y="3008313"/>
            <a:ext cx="1352550" cy="3206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5" name="Rectangle 23"/>
          <p:cNvSpPr>
            <a:spLocks noChangeArrowheads="1"/>
          </p:cNvSpPr>
          <p:nvPr/>
        </p:nvSpPr>
        <p:spPr bwMode="auto">
          <a:xfrm>
            <a:off x="1919288" y="5030788"/>
            <a:ext cx="457200" cy="241300"/>
          </a:xfrm>
          <a:prstGeom prst="rect">
            <a:avLst/>
          </a:prstGeom>
          <a:solidFill>
            <a:schemeClr val="accent1"/>
          </a:solidFill>
          <a:ln w="12700">
            <a:solidFill>
              <a:srgbClr val="000000"/>
            </a:solidFill>
            <a:miter lim="800000"/>
            <a:headEnd/>
            <a:tailEnd/>
          </a:ln>
        </p:spPr>
        <p:txBody>
          <a:bodyPr/>
          <a:lstStyle/>
          <a:p>
            <a:endParaRPr lang="en-IN"/>
          </a:p>
        </p:txBody>
      </p:sp>
      <p:sp>
        <p:nvSpPr>
          <p:cNvPr id="23576" name="Rectangle 24"/>
          <p:cNvSpPr>
            <a:spLocks noChangeArrowheads="1"/>
          </p:cNvSpPr>
          <p:nvPr/>
        </p:nvSpPr>
        <p:spPr bwMode="auto">
          <a:xfrm>
            <a:off x="2528888" y="5030788"/>
            <a:ext cx="457200" cy="241300"/>
          </a:xfrm>
          <a:prstGeom prst="rect">
            <a:avLst/>
          </a:prstGeom>
          <a:solidFill>
            <a:schemeClr val="accent1"/>
          </a:solidFill>
          <a:ln w="12700">
            <a:solidFill>
              <a:srgbClr val="000000"/>
            </a:solidFill>
            <a:miter lim="800000"/>
            <a:headEnd/>
            <a:tailEnd/>
          </a:ln>
        </p:spPr>
        <p:txBody>
          <a:bodyPr/>
          <a:lstStyle/>
          <a:p>
            <a:endParaRPr lang="en-IN"/>
          </a:p>
        </p:txBody>
      </p:sp>
      <p:sp>
        <p:nvSpPr>
          <p:cNvPr id="23577" name="Rectangle 25"/>
          <p:cNvSpPr>
            <a:spLocks noChangeArrowheads="1"/>
          </p:cNvSpPr>
          <p:nvPr/>
        </p:nvSpPr>
        <p:spPr bwMode="auto">
          <a:xfrm>
            <a:off x="3138488" y="5030788"/>
            <a:ext cx="457200" cy="241300"/>
          </a:xfrm>
          <a:prstGeom prst="rect">
            <a:avLst/>
          </a:prstGeom>
          <a:solidFill>
            <a:schemeClr val="accent1"/>
          </a:solidFill>
          <a:ln w="12700">
            <a:solidFill>
              <a:srgbClr val="000000"/>
            </a:solidFill>
            <a:miter lim="800000"/>
            <a:headEnd/>
            <a:tailEnd/>
          </a:ln>
        </p:spPr>
        <p:txBody>
          <a:bodyPr/>
          <a:lstStyle/>
          <a:p>
            <a:endParaRPr lang="en-IN"/>
          </a:p>
        </p:txBody>
      </p:sp>
      <p:sp>
        <p:nvSpPr>
          <p:cNvPr id="23578" name="Rectangle 26"/>
          <p:cNvSpPr>
            <a:spLocks noChangeArrowheads="1"/>
          </p:cNvSpPr>
          <p:nvPr/>
        </p:nvSpPr>
        <p:spPr bwMode="auto">
          <a:xfrm>
            <a:off x="3749675" y="5030788"/>
            <a:ext cx="455613" cy="241300"/>
          </a:xfrm>
          <a:prstGeom prst="rect">
            <a:avLst/>
          </a:prstGeom>
          <a:solidFill>
            <a:schemeClr val="accent1"/>
          </a:solidFill>
          <a:ln w="12700">
            <a:solidFill>
              <a:srgbClr val="000000"/>
            </a:solidFill>
            <a:miter lim="800000"/>
            <a:headEnd/>
            <a:tailEnd/>
          </a:ln>
        </p:spPr>
        <p:txBody>
          <a:bodyPr/>
          <a:lstStyle/>
          <a:p>
            <a:endParaRPr lang="en-IN"/>
          </a:p>
        </p:txBody>
      </p:sp>
      <p:cxnSp>
        <p:nvCxnSpPr>
          <p:cNvPr id="23579" name="AutoShape 27"/>
          <p:cNvCxnSpPr>
            <a:cxnSpLocks noChangeShapeType="1"/>
            <a:stCxn id="23581" idx="1"/>
            <a:endCxn id="23577" idx="0"/>
          </p:cNvCxnSpPr>
          <p:nvPr/>
        </p:nvCxnSpPr>
        <p:spPr bwMode="auto">
          <a:xfrm rot="10800000" flipV="1">
            <a:off x="3367088" y="4811713"/>
            <a:ext cx="915987" cy="219075"/>
          </a:xfrm>
          <a:prstGeom prst="bentConnector2">
            <a:avLst/>
          </a:prstGeom>
          <a:noFill/>
          <a:ln w="127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0" name="AutoShape 28"/>
          <p:cNvCxnSpPr>
            <a:cxnSpLocks noChangeShapeType="1"/>
            <a:stCxn id="23578" idx="0"/>
            <a:endCxn id="23581" idx="1"/>
          </p:cNvCxnSpPr>
          <p:nvPr/>
        </p:nvCxnSpPr>
        <p:spPr bwMode="auto">
          <a:xfrm rot="16200000">
            <a:off x="4021137" y="4768851"/>
            <a:ext cx="219075" cy="304800"/>
          </a:xfrm>
          <a:prstGeom prst="bentConnector2">
            <a:avLst/>
          </a:prstGeom>
          <a:noFill/>
          <a:ln w="127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1" name="Rectangle 29"/>
          <p:cNvSpPr>
            <a:spLocks noChangeArrowheads="1"/>
          </p:cNvSpPr>
          <p:nvPr/>
        </p:nvSpPr>
        <p:spPr bwMode="auto">
          <a:xfrm>
            <a:off x="4283075" y="4697413"/>
            <a:ext cx="76200" cy="228600"/>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582" name="AutoShape 30"/>
          <p:cNvCxnSpPr>
            <a:cxnSpLocks noChangeShapeType="1"/>
            <a:stCxn id="23581" idx="1"/>
            <a:endCxn id="23576" idx="0"/>
          </p:cNvCxnSpPr>
          <p:nvPr/>
        </p:nvCxnSpPr>
        <p:spPr bwMode="auto">
          <a:xfrm rot="10800000" flipV="1">
            <a:off x="2757488" y="4811713"/>
            <a:ext cx="1525587" cy="219075"/>
          </a:xfrm>
          <a:prstGeom prst="bentConnector2">
            <a:avLst/>
          </a:prstGeom>
          <a:noFill/>
          <a:ln w="127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3" name="AutoShape 31"/>
          <p:cNvCxnSpPr>
            <a:cxnSpLocks noChangeShapeType="1"/>
            <a:stCxn id="23642" idx="3"/>
            <a:endCxn id="23575" idx="0"/>
          </p:cNvCxnSpPr>
          <p:nvPr/>
        </p:nvCxnSpPr>
        <p:spPr bwMode="auto">
          <a:xfrm>
            <a:off x="1768475" y="4811713"/>
            <a:ext cx="379413" cy="219075"/>
          </a:xfrm>
          <a:prstGeom prst="bentConnector2">
            <a:avLst/>
          </a:prstGeom>
          <a:noFill/>
          <a:ln w="127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4" name="AutoShape 32"/>
          <p:cNvCxnSpPr>
            <a:cxnSpLocks noChangeShapeType="1"/>
            <a:stCxn id="23581" idx="1"/>
            <a:endCxn id="23561" idx="2"/>
          </p:cNvCxnSpPr>
          <p:nvPr/>
        </p:nvCxnSpPr>
        <p:spPr bwMode="auto">
          <a:xfrm rot="10800000">
            <a:off x="2970213" y="4048125"/>
            <a:ext cx="1312862" cy="763588"/>
          </a:xfrm>
          <a:prstGeom prst="bentConnector2">
            <a:avLst/>
          </a:prstGeom>
          <a:noFill/>
          <a:ln w="127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AutoShape 33"/>
          <p:cNvCxnSpPr>
            <a:cxnSpLocks noChangeShapeType="1"/>
            <a:stCxn id="23581" idx="1"/>
            <a:endCxn id="23642" idx="3"/>
          </p:cNvCxnSpPr>
          <p:nvPr/>
        </p:nvCxnSpPr>
        <p:spPr bwMode="auto">
          <a:xfrm rot="10800000">
            <a:off x="1768475" y="4811713"/>
            <a:ext cx="2514600" cy="0"/>
          </a:xfrm>
          <a:prstGeom prst="straightConnector1">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6" name="Rectangle 34"/>
          <p:cNvSpPr>
            <a:spLocks noChangeArrowheads="1"/>
          </p:cNvSpPr>
          <p:nvPr/>
        </p:nvSpPr>
        <p:spPr bwMode="auto">
          <a:xfrm>
            <a:off x="5353050" y="5072063"/>
            <a:ext cx="303213" cy="241300"/>
          </a:xfrm>
          <a:prstGeom prst="rect">
            <a:avLst/>
          </a:prstGeom>
          <a:solidFill>
            <a:srgbClr val="FFCCCC"/>
          </a:solidFill>
          <a:ln w="12700">
            <a:solidFill>
              <a:srgbClr val="000000"/>
            </a:solidFill>
            <a:miter lim="800000"/>
            <a:headEnd/>
            <a:tailEnd/>
          </a:ln>
        </p:spPr>
        <p:txBody>
          <a:bodyPr/>
          <a:lstStyle/>
          <a:p>
            <a:endParaRPr lang="en-IN"/>
          </a:p>
        </p:txBody>
      </p:sp>
      <p:sp>
        <p:nvSpPr>
          <p:cNvPr id="23587" name="Rectangle 35"/>
          <p:cNvSpPr>
            <a:spLocks noChangeArrowheads="1"/>
          </p:cNvSpPr>
          <p:nvPr/>
        </p:nvSpPr>
        <p:spPr bwMode="auto">
          <a:xfrm>
            <a:off x="5732463" y="5072063"/>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23588" name="Rectangle 36"/>
          <p:cNvSpPr>
            <a:spLocks noChangeArrowheads="1"/>
          </p:cNvSpPr>
          <p:nvPr/>
        </p:nvSpPr>
        <p:spPr bwMode="auto">
          <a:xfrm>
            <a:off x="6113463" y="5072063"/>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23589" name="Rectangle 37"/>
          <p:cNvSpPr>
            <a:spLocks noChangeArrowheads="1"/>
          </p:cNvSpPr>
          <p:nvPr/>
        </p:nvSpPr>
        <p:spPr bwMode="auto">
          <a:xfrm>
            <a:off x="6494463" y="5072063"/>
            <a:ext cx="304800" cy="241300"/>
          </a:xfrm>
          <a:prstGeom prst="rect">
            <a:avLst/>
          </a:prstGeom>
          <a:solidFill>
            <a:srgbClr val="FFCCCC"/>
          </a:solidFill>
          <a:ln w="12700">
            <a:solidFill>
              <a:srgbClr val="000000"/>
            </a:solidFill>
            <a:miter lim="800000"/>
            <a:headEnd/>
            <a:tailEnd/>
          </a:ln>
        </p:spPr>
        <p:txBody>
          <a:bodyPr/>
          <a:lstStyle/>
          <a:p>
            <a:endParaRPr lang="en-IN"/>
          </a:p>
        </p:txBody>
      </p:sp>
      <p:cxnSp>
        <p:nvCxnSpPr>
          <p:cNvPr id="23590" name="AutoShape 38"/>
          <p:cNvCxnSpPr>
            <a:cxnSpLocks noChangeShapeType="1"/>
            <a:stCxn id="23592" idx="1"/>
            <a:endCxn id="23588" idx="0"/>
          </p:cNvCxnSpPr>
          <p:nvPr/>
        </p:nvCxnSpPr>
        <p:spPr bwMode="auto">
          <a:xfrm rot="10800000" flipV="1">
            <a:off x="6265863" y="4868863"/>
            <a:ext cx="1295400"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1" name="AutoShape 39"/>
          <p:cNvCxnSpPr>
            <a:cxnSpLocks noChangeShapeType="1"/>
            <a:stCxn id="23589" idx="0"/>
            <a:endCxn id="23592" idx="1"/>
          </p:cNvCxnSpPr>
          <p:nvPr/>
        </p:nvCxnSpPr>
        <p:spPr bwMode="auto">
          <a:xfrm rot="16200000">
            <a:off x="7002463" y="4513263"/>
            <a:ext cx="203200" cy="9144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2" name="Rectangle 40"/>
          <p:cNvSpPr>
            <a:spLocks noChangeArrowheads="1"/>
          </p:cNvSpPr>
          <p:nvPr/>
        </p:nvSpPr>
        <p:spPr bwMode="auto">
          <a:xfrm>
            <a:off x="7561263" y="4754563"/>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593" name="AutoShape 41"/>
          <p:cNvCxnSpPr>
            <a:cxnSpLocks noChangeShapeType="1"/>
            <a:stCxn id="23592" idx="1"/>
            <a:endCxn id="23587" idx="0"/>
          </p:cNvCxnSpPr>
          <p:nvPr/>
        </p:nvCxnSpPr>
        <p:spPr bwMode="auto">
          <a:xfrm rot="10800000" flipV="1">
            <a:off x="5884863" y="4868863"/>
            <a:ext cx="1676400"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4" name="AutoShape 42"/>
          <p:cNvCxnSpPr>
            <a:cxnSpLocks noChangeShapeType="1"/>
            <a:stCxn id="23597" idx="3"/>
            <a:endCxn id="23586" idx="0"/>
          </p:cNvCxnSpPr>
          <p:nvPr/>
        </p:nvCxnSpPr>
        <p:spPr bwMode="auto">
          <a:xfrm>
            <a:off x="5351463" y="4868863"/>
            <a:ext cx="153987"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5" name="AutoShape 43"/>
          <p:cNvCxnSpPr>
            <a:cxnSpLocks noChangeShapeType="1"/>
            <a:stCxn id="23592" idx="1"/>
            <a:endCxn id="23570" idx="2"/>
          </p:cNvCxnSpPr>
          <p:nvPr/>
        </p:nvCxnSpPr>
        <p:spPr bwMode="auto">
          <a:xfrm rot="10800000">
            <a:off x="6105525" y="4048125"/>
            <a:ext cx="1455738" cy="820738"/>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6" name="AutoShape 44"/>
          <p:cNvCxnSpPr>
            <a:cxnSpLocks noChangeShapeType="1"/>
            <a:stCxn id="23592" idx="1"/>
            <a:endCxn id="23597" idx="3"/>
          </p:cNvCxnSpPr>
          <p:nvPr/>
        </p:nvCxnSpPr>
        <p:spPr bwMode="auto">
          <a:xfrm rot="10800000">
            <a:off x="5351463" y="4868863"/>
            <a:ext cx="2209800"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7" name="Rectangle 45"/>
          <p:cNvSpPr>
            <a:spLocks noChangeArrowheads="1"/>
          </p:cNvSpPr>
          <p:nvPr/>
        </p:nvSpPr>
        <p:spPr bwMode="auto">
          <a:xfrm>
            <a:off x="5273675" y="4754563"/>
            <a:ext cx="77788"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598" name="Rectangle 46"/>
          <p:cNvSpPr>
            <a:spLocks noChangeArrowheads="1"/>
          </p:cNvSpPr>
          <p:nvPr/>
        </p:nvSpPr>
        <p:spPr bwMode="auto">
          <a:xfrm>
            <a:off x="6875463" y="5072063"/>
            <a:ext cx="304800" cy="241300"/>
          </a:xfrm>
          <a:prstGeom prst="rect">
            <a:avLst/>
          </a:prstGeom>
          <a:solidFill>
            <a:srgbClr val="FFCCCC"/>
          </a:solidFill>
          <a:ln w="12700">
            <a:solidFill>
              <a:srgbClr val="000000"/>
            </a:solidFill>
            <a:miter lim="800000"/>
            <a:headEnd/>
            <a:tailEnd/>
          </a:ln>
        </p:spPr>
        <p:txBody>
          <a:bodyPr/>
          <a:lstStyle/>
          <a:p>
            <a:endParaRPr lang="en-IN"/>
          </a:p>
        </p:txBody>
      </p:sp>
      <p:sp>
        <p:nvSpPr>
          <p:cNvPr id="23599" name="Rectangle 47"/>
          <p:cNvSpPr>
            <a:spLocks noChangeArrowheads="1"/>
          </p:cNvSpPr>
          <p:nvPr/>
        </p:nvSpPr>
        <p:spPr bwMode="auto">
          <a:xfrm>
            <a:off x="7256463" y="5072063"/>
            <a:ext cx="304800" cy="241300"/>
          </a:xfrm>
          <a:prstGeom prst="rect">
            <a:avLst/>
          </a:prstGeom>
          <a:solidFill>
            <a:srgbClr val="FFCCCC"/>
          </a:solidFill>
          <a:ln w="12700">
            <a:solidFill>
              <a:srgbClr val="000000"/>
            </a:solidFill>
            <a:miter lim="800000"/>
            <a:headEnd/>
            <a:tailEnd/>
          </a:ln>
        </p:spPr>
        <p:txBody>
          <a:bodyPr/>
          <a:lstStyle/>
          <a:p>
            <a:endParaRPr lang="en-IN"/>
          </a:p>
        </p:txBody>
      </p:sp>
      <p:cxnSp>
        <p:nvCxnSpPr>
          <p:cNvPr id="23600" name="AutoShape 48"/>
          <p:cNvCxnSpPr>
            <a:cxnSpLocks noChangeShapeType="1"/>
            <a:stCxn id="23592" idx="1"/>
            <a:endCxn id="23598" idx="0"/>
          </p:cNvCxnSpPr>
          <p:nvPr/>
        </p:nvCxnSpPr>
        <p:spPr bwMode="auto">
          <a:xfrm rot="10800000" flipV="1">
            <a:off x="7027863" y="4868863"/>
            <a:ext cx="533400"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1" name="AutoShape 49"/>
          <p:cNvCxnSpPr>
            <a:cxnSpLocks noChangeShapeType="1"/>
            <a:stCxn id="23592" idx="1"/>
            <a:endCxn id="23599" idx="0"/>
          </p:cNvCxnSpPr>
          <p:nvPr/>
        </p:nvCxnSpPr>
        <p:spPr bwMode="auto">
          <a:xfrm rot="10800000" flipV="1">
            <a:off x="7408863" y="4868863"/>
            <a:ext cx="152400" cy="20320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02" name="Line 50"/>
          <p:cNvSpPr>
            <a:spLocks noChangeShapeType="1"/>
          </p:cNvSpPr>
          <p:nvPr/>
        </p:nvSpPr>
        <p:spPr bwMode="auto">
          <a:xfrm>
            <a:off x="1997075"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03" name="Line 51"/>
          <p:cNvSpPr>
            <a:spLocks noChangeShapeType="1"/>
          </p:cNvSpPr>
          <p:nvPr/>
        </p:nvSpPr>
        <p:spPr bwMode="auto">
          <a:xfrm>
            <a:off x="2073275"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04" name="Line 52"/>
          <p:cNvSpPr>
            <a:spLocks noChangeShapeType="1"/>
          </p:cNvSpPr>
          <p:nvPr/>
        </p:nvSpPr>
        <p:spPr bwMode="auto">
          <a:xfrm>
            <a:off x="2149475"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05" name="Line 53"/>
          <p:cNvSpPr>
            <a:spLocks noChangeShapeType="1"/>
          </p:cNvSpPr>
          <p:nvPr/>
        </p:nvSpPr>
        <p:spPr bwMode="auto">
          <a:xfrm>
            <a:off x="2225675"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06" name="Line 54"/>
          <p:cNvSpPr>
            <a:spLocks noChangeShapeType="1"/>
          </p:cNvSpPr>
          <p:nvPr/>
        </p:nvSpPr>
        <p:spPr bwMode="auto">
          <a:xfrm>
            <a:off x="2301875"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07" name="Text Box 55"/>
          <p:cNvSpPr txBox="1">
            <a:spLocks noChangeArrowheads="1"/>
          </p:cNvSpPr>
          <p:nvPr/>
        </p:nvSpPr>
        <p:spPr bwMode="auto">
          <a:xfrm>
            <a:off x="-60325" y="2033588"/>
            <a:ext cx="1752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atin typeface="Helvetica" panose="020B0604020202020204" pitchFamily="34" charset="0"/>
                <a:cs typeface="Angsana New" pitchFamily="18" charset="-34"/>
              </a:rPr>
              <a:t>interfaces</a:t>
            </a:r>
            <a:br>
              <a:rPr lang="en-GB">
                <a:latin typeface="Helvetica" panose="020B0604020202020204" pitchFamily="34" charset="0"/>
                <a:cs typeface="Angsana New" pitchFamily="18" charset="-34"/>
              </a:rPr>
            </a:br>
            <a:r>
              <a:rPr lang="en-GB">
                <a:latin typeface="Helvetica" panose="020B0604020202020204" pitchFamily="34" charset="0"/>
                <a:cs typeface="Angsana New" pitchFamily="18" charset="-34"/>
              </a:rPr>
              <a:t>covered by the OPC standard</a:t>
            </a:r>
          </a:p>
        </p:txBody>
      </p:sp>
      <p:cxnSp>
        <p:nvCxnSpPr>
          <p:cNvPr id="23608" name="AutoShape 56"/>
          <p:cNvCxnSpPr>
            <a:cxnSpLocks noChangeShapeType="1"/>
            <a:stCxn id="23566" idx="1"/>
            <a:endCxn id="23607" idx="3"/>
          </p:cNvCxnSpPr>
          <p:nvPr/>
        </p:nvCxnSpPr>
        <p:spPr bwMode="auto">
          <a:xfrm flipH="1" flipV="1">
            <a:off x="1692275" y="2492375"/>
            <a:ext cx="1828800" cy="477838"/>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9" name="AutoShape 57"/>
          <p:cNvCxnSpPr>
            <a:cxnSpLocks noChangeShapeType="1"/>
            <a:stCxn id="23564" idx="1"/>
            <a:endCxn id="23607" idx="3"/>
          </p:cNvCxnSpPr>
          <p:nvPr/>
        </p:nvCxnSpPr>
        <p:spPr bwMode="auto">
          <a:xfrm flipH="1" flipV="1">
            <a:off x="1692275" y="2492375"/>
            <a:ext cx="666750" cy="876300"/>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10" name="Line 58"/>
          <p:cNvSpPr>
            <a:spLocks noChangeShapeType="1"/>
          </p:cNvSpPr>
          <p:nvPr/>
        </p:nvSpPr>
        <p:spPr bwMode="auto">
          <a:xfrm>
            <a:off x="2605088"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1" name="Line 59"/>
          <p:cNvSpPr>
            <a:spLocks noChangeShapeType="1"/>
          </p:cNvSpPr>
          <p:nvPr/>
        </p:nvSpPr>
        <p:spPr bwMode="auto">
          <a:xfrm>
            <a:off x="2681288"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2" name="Line 60"/>
          <p:cNvSpPr>
            <a:spLocks noChangeShapeType="1"/>
          </p:cNvSpPr>
          <p:nvPr/>
        </p:nvSpPr>
        <p:spPr bwMode="auto">
          <a:xfrm>
            <a:off x="2757488"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3" name="Line 61"/>
          <p:cNvSpPr>
            <a:spLocks noChangeShapeType="1"/>
          </p:cNvSpPr>
          <p:nvPr/>
        </p:nvSpPr>
        <p:spPr bwMode="auto">
          <a:xfrm>
            <a:off x="2833688"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4" name="Line 62"/>
          <p:cNvSpPr>
            <a:spLocks noChangeShapeType="1"/>
          </p:cNvSpPr>
          <p:nvPr/>
        </p:nvSpPr>
        <p:spPr bwMode="auto">
          <a:xfrm>
            <a:off x="2909888"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5" name="Line 63"/>
          <p:cNvSpPr>
            <a:spLocks noChangeShapeType="1"/>
          </p:cNvSpPr>
          <p:nvPr/>
        </p:nvSpPr>
        <p:spPr bwMode="auto">
          <a:xfrm>
            <a:off x="3213100"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6" name="Line 64"/>
          <p:cNvSpPr>
            <a:spLocks noChangeShapeType="1"/>
          </p:cNvSpPr>
          <p:nvPr/>
        </p:nvSpPr>
        <p:spPr bwMode="auto">
          <a:xfrm>
            <a:off x="3289300"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7" name="Line 65"/>
          <p:cNvSpPr>
            <a:spLocks noChangeShapeType="1"/>
          </p:cNvSpPr>
          <p:nvPr/>
        </p:nvSpPr>
        <p:spPr bwMode="auto">
          <a:xfrm>
            <a:off x="3365500"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8" name="Line 66"/>
          <p:cNvSpPr>
            <a:spLocks noChangeShapeType="1"/>
          </p:cNvSpPr>
          <p:nvPr/>
        </p:nvSpPr>
        <p:spPr bwMode="auto">
          <a:xfrm>
            <a:off x="3441700"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19" name="Line 67"/>
          <p:cNvSpPr>
            <a:spLocks noChangeShapeType="1"/>
          </p:cNvSpPr>
          <p:nvPr/>
        </p:nvSpPr>
        <p:spPr bwMode="auto">
          <a:xfrm>
            <a:off x="3517900" y="5033963"/>
            <a:ext cx="1588"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0" name="Line 68"/>
          <p:cNvSpPr>
            <a:spLocks noChangeShapeType="1"/>
          </p:cNvSpPr>
          <p:nvPr/>
        </p:nvSpPr>
        <p:spPr bwMode="auto">
          <a:xfrm>
            <a:off x="3821113"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1" name="Line 69"/>
          <p:cNvSpPr>
            <a:spLocks noChangeShapeType="1"/>
          </p:cNvSpPr>
          <p:nvPr/>
        </p:nvSpPr>
        <p:spPr bwMode="auto">
          <a:xfrm>
            <a:off x="3897313"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2" name="Line 70"/>
          <p:cNvSpPr>
            <a:spLocks noChangeShapeType="1"/>
          </p:cNvSpPr>
          <p:nvPr/>
        </p:nvSpPr>
        <p:spPr bwMode="auto">
          <a:xfrm>
            <a:off x="3973513"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3" name="Line 71"/>
          <p:cNvSpPr>
            <a:spLocks noChangeShapeType="1"/>
          </p:cNvSpPr>
          <p:nvPr/>
        </p:nvSpPr>
        <p:spPr bwMode="auto">
          <a:xfrm>
            <a:off x="4049713"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4" name="Line 72"/>
          <p:cNvSpPr>
            <a:spLocks noChangeShapeType="1"/>
          </p:cNvSpPr>
          <p:nvPr/>
        </p:nvSpPr>
        <p:spPr bwMode="auto">
          <a:xfrm>
            <a:off x="4125913" y="5033963"/>
            <a:ext cx="1587"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625" name="Text Box 73"/>
          <p:cNvSpPr txBox="1">
            <a:spLocks noChangeArrowheads="1"/>
          </p:cNvSpPr>
          <p:nvPr/>
        </p:nvSpPr>
        <p:spPr bwMode="auto">
          <a:xfrm>
            <a:off x="4816475" y="2230438"/>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de-CH" sz="2000">
                <a:latin typeface="Helvetica" panose="020B0604020202020204" pitchFamily="34" charset="0"/>
                <a:cs typeface="Angsana New" pitchFamily="18" charset="-34"/>
              </a:rPr>
              <a:t>node</a:t>
            </a:r>
            <a:endParaRPr lang="en-GB" sz="1600">
              <a:latin typeface="Helvetica" panose="020B0604020202020204" pitchFamily="34" charset="0"/>
              <a:cs typeface="Angsana New" pitchFamily="18" charset="-34"/>
            </a:endParaRPr>
          </a:p>
        </p:txBody>
      </p:sp>
      <p:sp>
        <p:nvSpPr>
          <p:cNvPr id="23626" name="Text Box 74"/>
          <p:cNvSpPr txBox="1">
            <a:spLocks noChangeArrowheads="1"/>
          </p:cNvSpPr>
          <p:nvPr/>
        </p:nvSpPr>
        <p:spPr bwMode="auto">
          <a:xfrm>
            <a:off x="7178675" y="26431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de-CH">
                <a:latin typeface="Helvetica" panose="020B0604020202020204" pitchFamily="34" charset="0"/>
                <a:cs typeface="Angsana New" pitchFamily="18" charset="-34"/>
              </a:rPr>
              <a:t>servers</a:t>
            </a:r>
            <a:endParaRPr lang="en-GB">
              <a:latin typeface="Helvetica" panose="020B0604020202020204" pitchFamily="34" charset="0"/>
              <a:cs typeface="Angsana New" pitchFamily="18" charset="-34"/>
            </a:endParaRPr>
          </a:p>
        </p:txBody>
      </p:sp>
      <p:cxnSp>
        <p:nvCxnSpPr>
          <p:cNvPr id="23627" name="AutoShape 75"/>
          <p:cNvCxnSpPr>
            <a:cxnSpLocks noChangeShapeType="1"/>
            <a:stCxn id="23626" idx="1"/>
            <a:endCxn id="23570" idx="3"/>
          </p:cNvCxnSpPr>
          <p:nvPr/>
        </p:nvCxnSpPr>
        <p:spPr bwMode="auto">
          <a:xfrm flipH="1">
            <a:off x="6715125" y="2827338"/>
            <a:ext cx="463550" cy="862012"/>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8" name="AutoShape 76"/>
          <p:cNvCxnSpPr>
            <a:cxnSpLocks noChangeShapeType="1"/>
            <a:stCxn id="23626" idx="1"/>
            <a:endCxn id="23567" idx="3"/>
          </p:cNvCxnSpPr>
          <p:nvPr/>
        </p:nvCxnSpPr>
        <p:spPr bwMode="auto">
          <a:xfrm flipH="1">
            <a:off x="5160963" y="2827338"/>
            <a:ext cx="2017712" cy="862012"/>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9" name="AutoShape 77"/>
          <p:cNvCxnSpPr>
            <a:cxnSpLocks noChangeShapeType="1"/>
            <a:stCxn id="23626" idx="1"/>
            <a:endCxn id="23561" idx="3"/>
          </p:cNvCxnSpPr>
          <p:nvPr/>
        </p:nvCxnSpPr>
        <p:spPr bwMode="auto">
          <a:xfrm flipH="1">
            <a:off x="3579813" y="2827338"/>
            <a:ext cx="3598862" cy="862012"/>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0" name="AutoShape 78"/>
          <p:cNvCxnSpPr>
            <a:cxnSpLocks noChangeShapeType="1"/>
          </p:cNvCxnSpPr>
          <p:nvPr/>
        </p:nvCxnSpPr>
        <p:spPr bwMode="auto">
          <a:xfrm flipH="1" flipV="1">
            <a:off x="1768475" y="4471988"/>
            <a:ext cx="990600" cy="196850"/>
          </a:xfrm>
          <a:prstGeom prst="straightConnector1">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31" name="Rectangle 79"/>
          <p:cNvSpPr>
            <a:spLocks noChangeArrowheads="1"/>
          </p:cNvSpPr>
          <p:nvPr/>
        </p:nvSpPr>
        <p:spPr bwMode="auto">
          <a:xfrm>
            <a:off x="-60325" y="49291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folHlink"/>
                </a:solidFill>
                <a:latin typeface="Helvetica" panose="020B0604020202020204" pitchFamily="34" charset="0"/>
                <a:cs typeface="Angsana New" pitchFamily="18" charset="-34"/>
              </a:rPr>
              <a:t>PLCs Brand X</a:t>
            </a:r>
          </a:p>
        </p:txBody>
      </p:sp>
      <p:sp>
        <p:nvSpPr>
          <p:cNvPr id="23632" name="Rectangle 80"/>
          <p:cNvSpPr>
            <a:spLocks noChangeArrowheads="1"/>
          </p:cNvSpPr>
          <p:nvPr/>
        </p:nvSpPr>
        <p:spPr bwMode="auto">
          <a:xfrm>
            <a:off x="7524750" y="4797425"/>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folHlink"/>
                </a:solidFill>
                <a:latin typeface="Helvetica" panose="020B0604020202020204" pitchFamily="34" charset="0"/>
                <a:cs typeface="Angsana New" pitchFamily="18" charset="-34"/>
              </a:rPr>
              <a:t>PLCs Brand Y</a:t>
            </a:r>
          </a:p>
        </p:txBody>
      </p:sp>
      <p:cxnSp>
        <p:nvCxnSpPr>
          <p:cNvPr id="23633" name="AutoShape 81"/>
          <p:cNvCxnSpPr>
            <a:cxnSpLocks noChangeShapeType="1"/>
            <a:stCxn id="23566" idx="2"/>
            <a:endCxn id="23572" idx="0"/>
          </p:cNvCxnSpPr>
          <p:nvPr/>
        </p:nvCxnSpPr>
        <p:spPr bwMode="auto">
          <a:xfrm>
            <a:off x="4321175" y="3008313"/>
            <a:ext cx="1784350" cy="3206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34" name="Rectangle 82"/>
          <p:cNvSpPr>
            <a:spLocks noChangeArrowheads="1"/>
          </p:cNvSpPr>
          <p:nvPr/>
        </p:nvSpPr>
        <p:spPr bwMode="auto">
          <a:xfrm>
            <a:off x="7235825" y="4005263"/>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folHlink"/>
                </a:solidFill>
                <a:latin typeface="Helvetica" panose="020B0604020202020204" pitchFamily="34" charset="0"/>
                <a:cs typeface="Angsana New" pitchFamily="18" charset="-34"/>
              </a:rPr>
              <a:t>Field bus</a:t>
            </a:r>
            <a:br>
              <a:rPr lang="en-US">
                <a:solidFill>
                  <a:schemeClr val="folHlink"/>
                </a:solidFill>
                <a:latin typeface="Helvetica" panose="020B0604020202020204" pitchFamily="34" charset="0"/>
                <a:cs typeface="Angsana New" pitchFamily="18" charset="-34"/>
              </a:rPr>
            </a:br>
            <a:r>
              <a:rPr lang="en-US">
                <a:solidFill>
                  <a:schemeClr val="folHlink"/>
                </a:solidFill>
                <a:latin typeface="Helvetica" panose="020B0604020202020204" pitchFamily="34" charset="0"/>
                <a:cs typeface="Angsana New" pitchFamily="18" charset="-34"/>
              </a:rPr>
              <a:t>(not covered)</a:t>
            </a:r>
          </a:p>
        </p:txBody>
      </p:sp>
      <p:cxnSp>
        <p:nvCxnSpPr>
          <p:cNvPr id="23635" name="AutoShape 83"/>
          <p:cNvCxnSpPr>
            <a:cxnSpLocks noChangeShapeType="1"/>
          </p:cNvCxnSpPr>
          <p:nvPr/>
        </p:nvCxnSpPr>
        <p:spPr bwMode="auto">
          <a:xfrm flipH="1">
            <a:off x="6264275" y="4354513"/>
            <a:ext cx="990600" cy="349250"/>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36" name="Rectangle 84"/>
          <p:cNvSpPr>
            <a:spLocks noChangeArrowheads="1"/>
          </p:cNvSpPr>
          <p:nvPr/>
        </p:nvSpPr>
        <p:spPr bwMode="auto">
          <a:xfrm>
            <a:off x="5502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37" name="Rectangle 85"/>
          <p:cNvSpPr>
            <a:spLocks noChangeArrowheads="1"/>
          </p:cNvSpPr>
          <p:nvPr/>
        </p:nvSpPr>
        <p:spPr bwMode="auto">
          <a:xfrm>
            <a:off x="5883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38" name="Rectangle 86"/>
          <p:cNvSpPr>
            <a:spLocks noChangeArrowheads="1"/>
          </p:cNvSpPr>
          <p:nvPr/>
        </p:nvSpPr>
        <p:spPr bwMode="auto">
          <a:xfrm>
            <a:off x="6264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39" name="Rectangle 87"/>
          <p:cNvSpPr>
            <a:spLocks noChangeArrowheads="1"/>
          </p:cNvSpPr>
          <p:nvPr/>
        </p:nvSpPr>
        <p:spPr bwMode="auto">
          <a:xfrm>
            <a:off x="6645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0" name="Rectangle 88"/>
          <p:cNvSpPr>
            <a:spLocks noChangeArrowheads="1"/>
          </p:cNvSpPr>
          <p:nvPr/>
        </p:nvSpPr>
        <p:spPr bwMode="auto">
          <a:xfrm>
            <a:off x="7026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1" name="Rectangle 89"/>
          <p:cNvSpPr>
            <a:spLocks noChangeArrowheads="1"/>
          </p:cNvSpPr>
          <p:nvPr/>
        </p:nvSpPr>
        <p:spPr bwMode="auto">
          <a:xfrm>
            <a:off x="7407275" y="5078413"/>
            <a:ext cx="762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2" name="Rectangle 90"/>
          <p:cNvSpPr>
            <a:spLocks noChangeArrowheads="1"/>
          </p:cNvSpPr>
          <p:nvPr/>
        </p:nvSpPr>
        <p:spPr bwMode="auto">
          <a:xfrm>
            <a:off x="1692275" y="4697413"/>
            <a:ext cx="76200" cy="228600"/>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3" name="Rectangle 91"/>
          <p:cNvSpPr>
            <a:spLocks noChangeArrowheads="1"/>
          </p:cNvSpPr>
          <p:nvPr/>
        </p:nvSpPr>
        <p:spPr bwMode="auto">
          <a:xfrm>
            <a:off x="179388" y="3933825"/>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folHlink"/>
                </a:solidFill>
                <a:latin typeface="Helvetica" panose="020B0604020202020204" pitchFamily="34" charset="0"/>
                <a:cs typeface="Angsana New" pitchFamily="18" charset="-34"/>
              </a:rPr>
              <a:t>Ethernet </a:t>
            </a:r>
            <a:br>
              <a:rPr lang="en-US">
                <a:solidFill>
                  <a:schemeClr val="folHlink"/>
                </a:solidFill>
                <a:latin typeface="Helvetica" panose="020B0604020202020204" pitchFamily="34" charset="0"/>
                <a:cs typeface="Angsana New" pitchFamily="18" charset="-34"/>
              </a:rPr>
            </a:br>
            <a:r>
              <a:rPr lang="en-US">
                <a:solidFill>
                  <a:schemeClr val="folHlink"/>
                </a:solidFill>
                <a:latin typeface="Helvetica" panose="020B0604020202020204" pitchFamily="34" charset="0"/>
                <a:cs typeface="Angsana New" pitchFamily="18" charset="-34"/>
              </a:rPr>
              <a:t>(not covered)</a:t>
            </a:r>
          </a:p>
        </p:txBody>
      </p:sp>
      <p:sp>
        <p:nvSpPr>
          <p:cNvPr id="23644" name="Rectangle 92"/>
          <p:cNvSpPr>
            <a:spLocks noChangeArrowheads="1"/>
          </p:cNvSpPr>
          <p:nvPr/>
        </p:nvSpPr>
        <p:spPr bwMode="auto">
          <a:xfrm>
            <a:off x="16922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5" name="Rectangle 93"/>
          <p:cNvSpPr>
            <a:spLocks noChangeArrowheads="1"/>
          </p:cNvSpPr>
          <p:nvPr/>
        </p:nvSpPr>
        <p:spPr bwMode="auto">
          <a:xfrm>
            <a:off x="19208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6" name="Rectangle 94"/>
          <p:cNvSpPr>
            <a:spLocks noChangeArrowheads="1"/>
          </p:cNvSpPr>
          <p:nvPr/>
        </p:nvSpPr>
        <p:spPr bwMode="auto">
          <a:xfrm>
            <a:off x="21494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7" name="Rectangle 95"/>
          <p:cNvSpPr>
            <a:spLocks noChangeArrowheads="1"/>
          </p:cNvSpPr>
          <p:nvPr/>
        </p:nvSpPr>
        <p:spPr bwMode="auto">
          <a:xfrm>
            <a:off x="18827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8" name="Rectangle 96"/>
          <p:cNvSpPr>
            <a:spLocks noChangeArrowheads="1"/>
          </p:cNvSpPr>
          <p:nvPr/>
        </p:nvSpPr>
        <p:spPr bwMode="auto">
          <a:xfrm>
            <a:off x="20351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49" name="Rectangle 97"/>
          <p:cNvSpPr>
            <a:spLocks noChangeArrowheads="1"/>
          </p:cNvSpPr>
          <p:nvPr/>
        </p:nvSpPr>
        <p:spPr bwMode="auto">
          <a:xfrm>
            <a:off x="21875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50" name="AutoShape 98"/>
          <p:cNvCxnSpPr>
            <a:cxnSpLocks noChangeShapeType="1"/>
            <a:stCxn id="23647" idx="2"/>
            <a:endCxn id="23644" idx="0"/>
          </p:cNvCxnSpPr>
          <p:nvPr/>
        </p:nvCxnSpPr>
        <p:spPr bwMode="auto">
          <a:xfrm flipH="1">
            <a:off x="1768475" y="5265738"/>
            <a:ext cx="1905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1" name="AutoShape 99"/>
          <p:cNvCxnSpPr>
            <a:cxnSpLocks noChangeShapeType="1"/>
            <a:stCxn id="23648" idx="2"/>
            <a:endCxn id="23645" idx="0"/>
          </p:cNvCxnSpPr>
          <p:nvPr/>
        </p:nvCxnSpPr>
        <p:spPr bwMode="auto">
          <a:xfrm flipH="1">
            <a:off x="1997075" y="5265738"/>
            <a:ext cx="1143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2" name="AutoShape 100"/>
          <p:cNvCxnSpPr>
            <a:cxnSpLocks noChangeShapeType="1"/>
            <a:stCxn id="23649" idx="2"/>
            <a:endCxn id="23646" idx="0"/>
          </p:cNvCxnSpPr>
          <p:nvPr/>
        </p:nvCxnSpPr>
        <p:spPr bwMode="auto">
          <a:xfrm flipH="1">
            <a:off x="2225675" y="5265738"/>
            <a:ext cx="381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53" name="Rectangle 101"/>
          <p:cNvSpPr>
            <a:spLocks noChangeArrowheads="1"/>
          </p:cNvSpPr>
          <p:nvPr/>
        </p:nvSpPr>
        <p:spPr bwMode="auto">
          <a:xfrm flipH="1">
            <a:off x="28352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54" name="Rectangle 102"/>
          <p:cNvSpPr>
            <a:spLocks noChangeArrowheads="1"/>
          </p:cNvSpPr>
          <p:nvPr/>
        </p:nvSpPr>
        <p:spPr bwMode="auto">
          <a:xfrm flipH="1">
            <a:off x="2606675" y="5465763"/>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55" name="Rectangle 103"/>
          <p:cNvSpPr>
            <a:spLocks noChangeArrowheads="1"/>
          </p:cNvSpPr>
          <p:nvPr/>
        </p:nvSpPr>
        <p:spPr bwMode="auto">
          <a:xfrm flipH="1">
            <a:off x="2378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56" name="Rectangle 104"/>
          <p:cNvSpPr>
            <a:spLocks noChangeArrowheads="1"/>
          </p:cNvSpPr>
          <p:nvPr/>
        </p:nvSpPr>
        <p:spPr bwMode="auto">
          <a:xfrm flipH="1">
            <a:off x="26828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57" name="Rectangle 105"/>
          <p:cNvSpPr>
            <a:spLocks noChangeArrowheads="1"/>
          </p:cNvSpPr>
          <p:nvPr/>
        </p:nvSpPr>
        <p:spPr bwMode="auto">
          <a:xfrm flipH="1">
            <a:off x="25304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58" name="Rectangle 106"/>
          <p:cNvSpPr>
            <a:spLocks noChangeArrowheads="1"/>
          </p:cNvSpPr>
          <p:nvPr/>
        </p:nvSpPr>
        <p:spPr bwMode="auto">
          <a:xfrm flipH="1">
            <a:off x="23780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59" name="AutoShape 107"/>
          <p:cNvCxnSpPr>
            <a:cxnSpLocks noChangeShapeType="1"/>
            <a:stCxn id="23656" idx="2"/>
            <a:endCxn id="23653" idx="0"/>
          </p:cNvCxnSpPr>
          <p:nvPr/>
        </p:nvCxnSpPr>
        <p:spPr bwMode="auto">
          <a:xfrm>
            <a:off x="2759075" y="5264150"/>
            <a:ext cx="152400"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60" name="AutoShape 108"/>
          <p:cNvCxnSpPr>
            <a:cxnSpLocks noChangeShapeType="1"/>
            <a:stCxn id="23657" idx="2"/>
            <a:endCxn id="23654" idx="0"/>
          </p:cNvCxnSpPr>
          <p:nvPr/>
        </p:nvCxnSpPr>
        <p:spPr bwMode="auto">
          <a:xfrm>
            <a:off x="2606675" y="5264150"/>
            <a:ext cx="77788"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61" name="AutoShape 109"/>
          <p:cNvCxnSpPr>
            <a:cxnSpLocks noChangeShapeType="1"/>
            <a:stCxn id="23658" idx="2"/>
            <a:endCxn id="23655" idx="0"/>
          </p:cNvCxnSpPr>
          <p:nvPr/>
        </p:nvCxnSpPr>
        <p:spPr bwMode="auto">
          <a:xfrm>
            <a:off x="2454275" y="5264150"/>
            <a:ext cx="0"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62" name="Rectangle 110"/>
          <p:cNvSpPr>
            <a:spLocks noChangeArrowheads="1"/>
          </p:cNvSpPr>
          <p:nvPr/>
        </p:nvSpPr>
        <p:spPr bwMode="auto">
          <a:xfrm>
            <a:off x="3140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63" name="Rectangle 111"/>
          <p:cNvSpPr>
            <a:spLocks noChangeArrowheads="1"/>
          </p:cNvSpPr>
          <p:nvPr/>
        </p:nvSpPr>
        <p:spPr bwMode="auto">
          <a:xfrm>
            <a:off x="33686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64" name="Rectangle 112"/>
          <p:cNvSpPr>
            <a:spLocks noChangeArrowheads="1"/>
          </p:cNvSpPr>
          <p:nvPr/>
        </p:nvSpPr>
        <p:spPr bwMode="auto">
          <a:xfrm>
            <a:off x="3597275" y="5465763"/>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65" name="Rectangle 113"/>
          <p:cNvSpPr>
            <a:spLocks noChangeArrowheads="1"/>
          </p:cNvSpPr>
          <p:nvPr/>
        </p:nvSpPr>
        <p:spPr bwMode="auto">
          <a:xfrm>
            <a:off x="3255963" y="5081588"/>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66" name="Rectangle 114"/>
          <p:cNvSpPr>
            <a:spLocks noChangeArrowheads="1"/>
          </p:cNvSpPr>
          <p:nvPr/>
        </p:nvSpPr>
        <p:spPr bwMode="auto">
          <a:xfrm>
            <a:off x="34067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67" name="Rectangle 115"/>
          <p:cNvSpPr>
            <a:spLocks noChangeArrowheads="1"/>
          </p:cNvSpPr>
          <p:nvPr/>
        </p:nvSpPr>
        <p:spPr bwMode="auto">
          <a:xfrm>
            <a:off x="35591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68" name="AutoShape 116"/>
          <p:cNvCxnSpPr>
            <a:cxnSpLocks noChangeShapeType="1"/>
            <a:stCxn id="23665" idx="2"/>
            <a:endCxn id="23662" idx="0"/>
          </p:cNvCxnSpPr>
          <p:nvPr/>
        </p:nvCxnSpPr>
        <p:spPr bwMode="auto">
          <a:xfrm flipH="1">
            <a:off x="3216275" y="5233988"/>
            <a:ext cx="115888"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69" name="AutoShape 117"/>
          <p:cNvCxnSpPr>
            <a:cxnSpLocks noChangeShapeType="1"/>
            <a:stCxn id="23666" idx="2"/>
            <a:endCxn id="23663" idx="0"/>
          </p:cNvCxnSpPr>
          <p:nvPr/>
        </p:nvCxnSpPr>
        <p:spPr bwMode="auto">
          <a:xfrm flipH="1">
            <a:off x="3444875" y="5233988"/>
            <a:ext cx="38100"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70" name="AutoShape 118"/>
          <p:cNvCxnSpPr>
            <a:cxnSpLocks noChangeShapeType="1"/>
            <a:stCxn id="23667" idx="2"/>
            <a:endCxn id="23664" idx="0"/>
          </p:cNvCxnSpPr>
          <p:nvPr/>
        </p:nvCxnSpPr>
        <p:spPr bwMode="auto">
          <a:xfrm>
            <a:off x="3635375" y="5233988"/>
            <a:ext cx="39688"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71" name="Rectangle 119"/>
          <p:cNvSpPr>
            <a:spLocks noChangeArrowheads="1"/>
          </p:cNvSpPr>
          <p:nvPr/>
        </p:nvSpPr>
        <p:spPr bwMode="auto">
          <a:xfrm flipH="1">
            <a:off x="4283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72" name="Rectangle 120"/>
          <p:cNvSpPr>
            <a:spLocks noChangeArrowheads="1"/>
          </p:cNvSpPr>
          <p:nvPr/>
        </p:nvSpPr>
        <p:spPr bwMode="auto">
          <a:xfrm flipH="1">
            <a:off x="40544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73" name="Rectangle 121"/>
          <p:cNvSpPr>
            <a:spLocks noChangeArrowheads="1"/>
          </p:cNvSpPr>
          <p:nvPr/>
        </p:nvSpPr>
        <p:spPr bwMode="auto">
          <a:xfrm flipH="1">
            <a:off x="38258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74" name="Rectangle 122"/>
          <p:cNvSpPr>
            <a:spLocks noChangeArrowheads="1"/>
          </p:cNvSpPr>
          <p:nvPr/>
        </p:nvSpPr>
        <p:spPr bwMode="auto">
          <a:xfrm flipH="1">
            <a:off x="40544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75" name="Rectangle 123"/>
          <p:cNvSpPr>
            <a:spLocks noChangeArrowheads="1"/>
          </p:cNvSpPr>
          <p:nvPr/>
        </p:nvSpPr>
        <p:spPr bwMode="auto">
          <a:xfrm flipH="1">
            <a:off x="39020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76" name="Rectangle 124"/>
          <p:cNvSpPr>
            <a:spLocks noChangeArrowheads="1"/>
          </p:cNvSpPr>
          <p:nvPr/>
        </p:nvSpPr>
        <p:spPr bwMode="auto">
          <a:xfrm flipH="1">
            <a:off x="3751263" y="5081588"/>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77" name="AutoShape 125"/>
          <p:cNvCxnSpPr>
            <a:cxnSpLocks noChangeShapeType="1"/>
            <a:stCxn id="23674" idx="2"/>
            <a:endCxn id="23671" idx="0"/>
          </p:cNvCxnSpPr>
          <p:nvPr/>
        </p:nvCxnSpPr>
        <p:spPr bwMode="auto">
          <a:xfrm>
            <a:off x="4130675" y="5232400"/>
            <a:ext cx="228600"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78" name="AutoShape 126"/>
          <p:cNvCxnSpPr>
            <a:cxnSpLocks noChangeShapeType="1"/>
            <a:stCxn id="23675" idx="2"/>
            <a:endCxn id="23672" idx="0"/>
          </p:cNvCxnSpPr>
          <p:nvPr/>
        </p:nvCxnSpPr>
        <p:spPr bwMode="auto">
          <a:xfrm>
            <a:off x="3978275" y="5232400"/>
            <a:ext cx="152400"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79" name="AutoShape 127"/>
          <p:cNvCxnSpPr>
            <a:cxnSpLocks noChangeShapeType="1"/>
            <a:stCxn id="23676" idx="2"/>
            <a:endCxn id="23673" idx="0"/>
          </p:cNvCxnSpPr>
          <p:nvPr/>
        </p:nvCxnSpPr>
        <p:spPr bwMode="auto">
          <a:xfrm>
            <a:off x="3827463" y="5232400"/>
            <a:ext cx="74612"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80" name="Rectangle 128"/>
          <p:cNvSpPr>
            <a:spLocks noChangeArrowheads="1"/>
          </p:cNvSpPr>
          <p:nvPr/>
        </p:nvSpPr>
        <p:spPr bwMode="auto">
          <a:xfrm>
            <a:off x="51212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81" name="Rectangle 129"/>
          <p:cNvSpPr>
            <a:spLocks noChangeArrowheads="1"/>
          </p:cNvSpPr>
          <p:nvPr/>
        </p:nvSpPr>
        <p:spPr bwMode="auto">
          <a:xfrm>
            <a:off x="53498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82" name="Rectangle 130"/>
          <p:cNvSpPr>
            <a:spLocks noChangeArrowheads="1"/>
          </p:cNvSpPr>
          <p:nvPr/>
        </p:nvSpPr>
        <p:spPr bwMode="auto">
          <a:xfrm>
            <a:off x="55784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83" name="Rectangle 131"/>
          <p:cNvSpPr>
            <a:spLocks noChangeArrowheads="1"/>
          </p:cNvSpPr>
          <p:nvPr/>
        </p:nvSpPr>
        <p:spPr bwMode="auto">
          <a:xfrm>
            <a:off x="53117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84" name="Rectangle 132"/>
          <p:cNvSpPr>
            <a:spLocks noChangeArrowheads="1"/>
          </p:cNvSpPr>
          <p:nvPr/>
        </p:nvSpPr>
        <p:spPr bwMode="auto">
          <a:xfrm>
            <a:off x="54641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85" name="Rectangle 133"/>
          <p:cNvSpPr>
            <a:spLocks noChangeArrowheads="1"/>
          </p:cNvSpPr>
          <p:nvPr/>
        </p:nvSpPr>
        <p:spPr bwMode="auto">
          <a:xfrm>
            <a:off x="56165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86" name="AutoShape 134"/>
          <p:cNvCxnSpPr>
            <a:cxnSpLocks noChangeShapeType="1"/>
            <a:stCxn id="23683" idx="2"/>
            <a:endCxn id="23680" idx="0"/>
          </p:cNvCxnSpPr>
          <p:nvPr/>
        </p:nvCxnSpPr>
        <p:spPr bwMode="auto">
          <a:xfrm flipH="1">
            <a:off x="5197475" y="5265738"/>
            <a:ext cx="1905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87" name="AutoShape 135"/>
          <p:cNvCxnSpPr>
            <a:cxnSpLocks noChangeShapeType="1"/>
            <a:stCxn id="23684" idx="2"/>
            <a:endCxn id="23681" idx="0"/>
          </p:cNvCxnSpPr>
          <p:nvPr/>
        </p:nvCxnSpPr>
        <p:spPr bwMode="auto">
          <a:xfrm flipH="1">
            <a:off x="5426075" y="5265738"/>
            <a:ext cx="1143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88" name="AutoShape 136"/>
          <p:cNvCxnSpPr>
            <a:cxnSpLocks noChangeShapeType="1"/>
            <a:stCxn id="23685" idx="2"/>
            <a:endCxn id="23682" idx="0"/>
          </p:cNvCxnSpPr>
          <p:nvPr/>
        </p:nvCxnSpPr>
        <p:spPr bwMode="auto">
          <a:xfrm flipH="1">
            <a:off x="5654675" y="5265738"/>
            <a:ext cx="38100" cy="200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89" name="Rectangle 137"/>
          <p:cNvSpPr>
            <a:spLocks noChangeArrowheads="1"/>
          </p:cNvSpPr>
          <p:nvPr/>
        </p:nvSpPr>
        <p:spPr bwMode="auto">
          <a:xfrm flipH="1">
            <a:off x="62642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0" name="Rectangle 138"/>
          <p:cNvSpPr>
            <a:spLocks noChangeArrowheads="1"/>
          </p:cNvSpPr>
          <p:nvPr/>
        </p:nvSpPr>
        <p:spPr bwMode="auto">
          <a:xfrm flipH="1">
            <a:off x="6035675" y="5465763"/>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1" name="Rectangle 139"/>
          <p:cNvSpPr>
            <a:spLocks noChangeArrowheads="1"/>
          </p:cNvSpPr>
          <p:nvPr/>
        </p:nvSpPr>
        <p:spPr bwMode="auto">
          <a:xfrm flipH="1">
            <a:off x="5807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2" name="Rectangle 140"/>
          <p:cNvSpPr>
            <a:spLocks noChangeArrowheads="1"/>
          </p:cNvSpPr>
          <p:nvPr/>
        </p:nvSpPr>
        <p:spPr bwMode="auto">
          <a:xfrm flipH="1">
            <a:off x="61118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3" name="Rectangle 141"/>
          <p:cNvSpPr>
            <a:spLocks noChangeArrowheads="1"/>
          </p:cNvSpPr>
          <p:nvPr/>
        </p:nvSpPr>
        <p:spPr bwMode="auto">
          <a:xfrm flipH="1">
            <a:off x="59594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4" name="Rectangle 142"/>
          <p:cNvSpPr>
            <a:spLocks noChangeArrowheads="1"/>
          </p:cNvSpPr>
          <p:nvPr/>
        </p:nvSpPr>
        <p:spPr bwMode="auto">
          <a:xfrm flipH="1">
            <a:off x="5807075" y="5113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695" name="AutoShape 143"/>
          <p:cNvCxnSpPr>
            <a:cxnSpLocks noChangeShapeType="1"/>
            <a:stCxn id="23692" idx="2"/>
            <a:endCxn id="23689" idx="0"/>
          </p:cNvCxnSpPr>
          <p:nvPr/>
        </p:nvCxnSpPr>
        <p:spPr bwMode="auto">
          <a:xfrm>
            <a:off x="6188075" y="5264150"/>
            <a:ext cx="152400"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96" name="AutoShape 144"/>
          <p:cNvCxnSpPr>
            <a:cxnSpLocks noChangeShapeType="1"/>
            <a:stCxn id="23693" idx="2"/>
            <a:endCxn id="23690" idx="0"/>
          </p:cNvCxnSpPr>
          <p:nvPr/>
        </p:nvCxnSpPr>
        <p:spPr bwMode="auto">
          <a:xfrm>
            <a:off x="6035675" y="5264150"/>
            <a:ext cx="77788"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97" name="AutoShape 145"/>
          <p:cNvCxnSpPr>
            <a:cxnSpLocks noChangeShapeType="1"/>
            <a:stCxn id="23694" idx="2"/>
            <a:endCxn id="23691" idx="0"/>
          </p:cNvCxnSpPr>
          <p:nvPr/>
        </p:nvCxnSpPr>
        <p:spPr bwMode="auto">
          <a:xfrm>
            <a:off x="5883275" y="5264150"/>
            <a:ext cx="0" cy="20161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98" name="Rectangle 146"/>
          <p:cNvSpPr>
            <a:spLocks noChangeArrowheads="1"/>
          </p:cNvSpPr>
          <p:nvPr/>
        </p:nvSpPr>
        <p:spPr bwMode="auto">
          <a:xfrm>
            <a:off x="6569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699" name="Rectangle 147"/>
          <p:cNvSpPr>
            <a:spLocks noChangeArrowheads="1"/>
          </p:cNvSpPr>
          <p:nvPr/>
        </p:nvSpPr>
        <p:spPr bwMode="auto">
          <a:xfrm>
            <a:off x="67976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0" name="Rectangle 148"/>
          <p:cNvSpPr>
            <a:spLocks noChangeArrowheads="1"/>
          </p:cNvSpPr>
          <p:nvPr/>
        </p:nvSpPr>
        <p:spPr bwMode="auto">
          <a:xfrm>
            <a:off x="7026275" y="5465763"/>
            <a:ext cx="153988"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1" name="Rectangle 149"/>
          <p:cNvSpPr>
            <a:spLocks noChangeArrowheads="1"/>
          </p:cNvSpPr>
          <p:nvPr/>
        </p:nvSpPr>
        <p:spPr bwMode="auto">
          <a:xfrm>
            <a:off x="6684963" y="5081588"/>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2" name="Rectangle 150"/>
          <p:cNvSpPr>
            <a:spLocks noChangeArrowheads="1"/>
          </p:cNvSpPr>
          <p:nvPr/>
        </p:nvSpPr>
        <p:spPr bwMode="auto">
          <a:xfrm>
            <a:off x="68357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3" name="Rectangle 151"/>
          <p:cNvSpPr>
            <a:spLocks noChangeArrowheads="1"/>
          </p:cNvSpPr>
          <p:nvPr/>
        </p:nvSpPr>
        <p:spPr bwMode="auto">
          <a:xfrm>
            <a:off x="69881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704" name="AutoShape 152"/>
          <p:cNvCxnSpPr>
            <a:cxnSpLocks noChangeShapeType="1"/>
            <a:stCxn id="23701" idx="2"/>
            <a:endCxn id="23698" idx="0"/>
          </p:cNvCxnSpPr>
          <p:nvPr/>
        </p:nvCxnSpPr>
        <p:spPr bwMode="auto">
          <a:xfrm flipH="1">
            <a:off x="6645275" y="5233988"/>
            <a:ext cx="115888"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05" name="AutoShape 153"/>
          <p:cNvCxnSpPr>
            <a:cxnSpLocks noChangeShapeType="1"/>
            <a:stCxn id="23702" idx="2"/>
            <a:endCxn id="23699" idx="0"/>
          </p:cNvCxnSpPr>
          <p:nvPr/>
        </p:nvCxnSpPr>
        <p:spPr bwMode="auto">
          <a:xfrm flipH="1">
            <a:off x="6873875" y="5233988"/>
            <a:ext cx="38100"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06" name="AutoShape 154"/>
          <p:cNvCxnSpPr>
            <a:cxnSpLocks noChangeShapeType="1"/>
            <a:stCxn id="23703" idx="2"/>
            <a:endCxn id="23700" idx="0"/>
          </p:cNvCxnSpPr>
          <p:nvPr/>
        </p:nvCxnSpPr>
        <p:spPr bwMode="auto">
          <a:xfrm>
            <a:off x="7064375" y="5233988"/>
            <a:ext cx="39688" cy="2317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07" name="Rectangle 155"/>
          <p:cNvSpPr>
            <a:spLocks noChangeArrowheads="1"/>
          </p:cNvSpPr>
          <p:nvPr/>
        </p:nvSpPr>
        <p:spPr bwMode="auto">
          <a:xfrm flipH="1">
            <a:off x="77120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8" name="Rectangle 156"/>
          <p:cNvSpPr>
            <a:spLocks noChangeArrowheads="1"/>
          </p:cNvSpPr>
          <p:nvPr/>
        </p:nvSpPr>
        <p:spPr bwMode="auto">
          <a:xfrm flipH="1">
            <a:off x="74834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09" name="Rectangle 157"/>
          <p:cNvSpPr>
            <a:spLocks noChangeArrowheads="1"/>
          </p:cNvSpPr>
          <p:nvPr/>
        </p:nvSpPr>
        <p:spPr bwMode="auto">
          <a:xfrm flipH="1">
            <a:off x="7254875" y="5465763"/>
            <a:ext cx="152400" cy="152400"/>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10" name="Rectangle 158"/>
          <p:cNvSpPr>
            <a:spLocks noChangeArrowheads="1"/>
          </p:cNvSpPr>
          <p:nvPr/>
        </p:nvSpPr>
        <p:spPr bwMode="auto">
          <a:xfrm flipH="1">
            <a:off x="74834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11" name="Rectangle 159"/>
          <p:cNvSpPr>
            <a:spLocks noChangeArrowheads="1"/>
          </p:cNvSpPr>
          <p:nvPr/>
        </p:nvSpPr>
        <p:spPr bwMode="auto">
          <a:xfrm flipH="1">
            <a:off x="7331075" y="508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712" name="Rectangle 160"/>
          <p:cNvSpPr>
            <a:spLocks noChangeArrowheads="1"/>
          </p:cNvSpPr>
          <p:nvPr/>
        </p:nvSpPr>
        <p:spPr bwMode="auto">
          <a:xfrm flipH="1">
            <a:off x="7180263" y="5081588"/>
            <a:ext cx="1508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3713" name="AutoShape 161"/>
          <p:cNvCxnSpPr>
            <a:cxnSpLocks noChangeShapeType="1"/>
            <a:stCxn id="23710" idx="2"/>
            <a:endCxn id="23707" idx="0"/>
          </p:cNvCxnSpPr>
          <p:nvPr/>
        </p:nvCxnSpPr>
        <p:spPr bwMode="auto">
          <a:xfrm>
            <a:off x="7559675" y="5232400"/>
            <a:ext cx="228600"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14" name="AutoShape 162"/>
          <p:cNvCxnSpPr>
            <a:cxnSpLocks noChangeShapeType="1"/>
            <a:stCxn id="23711" idx="2"/>
            <a:endCxn id="23708" idx="0"/>
          </p:cNvCxnSpPr>
          <p:nvPr/>
        </p:nvCxnSpPr>
        <p:spPr bwMode="auto">
          <a:xfrm>
            <a:off x="7407275" y="5232400"/>
            <a:ext cx="152400"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15" name="AutoShape 163"/>
          <p:cNvCxnSpPr>
            <a:cxnSpLocks noChangeShapeType="1"/>
            <a:stCxn id="23712" idx="2"/>
            <a:endCxn id="23709" idx="0"/>
          </p:cNvCxnSpPr>
          <p:nvPr/>
        </p:nvCxnSpPr>
        <p:spPr bwMode="auto">
          <a:xfrm>
            <a:off x="7256463" y="5232400"/>
            <a:ext cx="74612" cy="2333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16" name="Rectangle 164"/>
          <p:cNvSpPr>
            <a:spLocks noChangeArrowheads="1"/>
          </p:cNvSpPr>
          <p:nvPr/>
        </p:nvSpPr>
        <p:spPr bwMode="auto">
          <a:xfrm>
            <a:off x="-60325" y="5356225"/>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folHlink"/>
                </a:solidFill>
                <a:latin typeface="Helvetica" panose="020B0604020202020204" pitchFamily="34" charset="0"/>
                <a:cs typeface="Angsana New" pitchFamily="18" charset="-34"/>
              </a:rPr>
              <a:t>Sensors/Actors</a:t>
            </a:r>
          </a:p>
        </p:txBody>
      </p:sp>
      <p:sp>
        <p:nvSpPr>
          <p:cNvPr id="23717" name="Rectangle 165"/>
          <p:cNvSpPr>
            <a:spLocks noChangeArrowheads="1"/>
          </p:cNvSpPr>
          <p:nvPr/>
        </p:nvSpPr>
        <p:spPr bwMode="auto">
          <a:xfrm>
            <a:off x="244475" y="5935663"/>
            <a:ext cx="8274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Helvetica" panose="020B0604020202020204" pitchFamily="34" charset="0"/>
                <a:cs typeface="Angsana New" pitchFamily="18" charset="-34"/>
              </a:rPr>
              <a:t>1) OLE (Object Linking and Embedding) is a Microsoft technology for connecting software components.</a:t>
            </a:r>
          </a:p>
          <a:p>
            <a:pPr eaLnBrk="0" hangingPunct="0"/>
            <a:r>
              <a:rPr lang="en-US" sz="1400">
                <a:latin typeface="Helvetica" panose="020B0604020202020204" pitchFamily="34" charset="0"/>
                <a:cs typeface="Angsana New" pitchFamily="18" charset="-34"/>
              </a:rPr>
              <a:t>It has since been extended by the COM / DCOM technology. It corresponds to Java Beans. </a:t>
            </a:r>
            <a:endParaRPr lang="en-GB" sz="1400">
              <a:latin typeface="Helvetica" panose="020B060402020202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5604" name="Rectangle 4"/>
          <p:cNvSpPr>
            <a:spLocks noChangeArrowheads="1"/>
          </p:cNvSpPr>
          <p:nvPr/>
        </p:nvSpPr>
        <p:spPr bwMode="auto">
          <a:xfrm>
            <a:off x="-36513" y="231775"/>
            <a:ext cx="9525001"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Before OPC</a:t>
            </a:r>
          </a:p>
        </p:txBody>
      </p:sp>
      <p:sp>
        <p:nvSpPr>
          <p:cNvPr id="25605" name="Rectangle 5"/>
          <p:cNvSpPr>
            <a:spLocks noChangeArrowheads="1"/>
          </p:cNvSpPr>
          <p:nvPr/>
        </p:nvSpPr>
        <p:spPr bwMode="auto">
          <a:xfrm>
            <a:off x="2401888" y="917575"/>
            <a:ext cx="4875212" cy="30480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06" name="Rectangle 6"/>
          <p:cNvSpPr>
            <a:spLocks noChangeArrowheads="1"/>
          </p:cNvSpPr>
          <p:nvPr/>
        </p:nvSpPr>
        <p:spPr bwMode="auto">
          <a:xfrm>
            <a:off x="2859088" y="1206500"/>
            <a:ext cx="1828800" cy="1485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07" name="Rectangle 7"/>
          <p:cNvSpPr>
            <a:spLocks noChangeArrowheads="1"/>
          </p:cNvSpPr>
          <p:nvPr/>
        </p:nvSpPr>
        <p:spPr bwMode="auto">
          <a:xfrm>
            <a:off x="5305425" y="4756150"/>
            <a:ext cx="457200" cy="469900"/>
          </a:xfrm>
          <a:prstGeom prst="rect">
            <a:avLst/>
          </a:prstGeom>
          <a:solidFill>
            <a:schemeClr val="accent1"/>
          </a:solidFill>
          <a:ln w="12700">
            <a:solidFill>
              <a:srgbClr val="000000"/>
            </a:solidFill>
            <a:miter lim="800000"/>
            <a:headEnd/>
            <a:tailEnd/>
          </a:ln>
        </p:spPr>
        <p:txBody>
          <a:bodyPr/>
          <a:lstStyle/>
          <a:p>
            <a:endParaRPr lang="en-IN"/>
          </a:p>
        </p:txBody>
      </p:sp>
      <p:sp>
        <p:nvSpPr>
          <p:cNvPr id="25608" name="Rectangle 8"/>
          <p:cNvSpPr>
            <a:spLocks noChangeArrowheads="1"/>
          </p:cNvSpPr>
          <p:nvPr/>
        </p:nvSpPr>
        <p:spPr bwMode="auto">
          <a:xfrm>
            <a:off x="7138988" y="4737100"/>
            <a:ext cx="455612" cy="469900"/>
          </a:xfrm>
          <a:prstGeom prst="rect">
            <a:avLst/>
          </a:prstGeom>
          <a:solidFill>
            <a:schemeClr val="accent1"/>
          </a:solidFill>
          <a:ln w="12700">
            <a:solidFill>
              <a:srgbClr val="000000"/>
            </a:solidFill>
            <a:miter lim="800000"/>
            <a:headEnd/>
            <a:tailEnd/>
          </a:ln>
        </p:spPr>
        <p:txBody>
          <a:bodyPr/>
          <a:lstStyle/>
          <a:p>
            <a:endParaRPr lang="en-IN"/>
          </a:p>
        </p:txBody>
      </p:sp>
      <p:cxnSp>
        <p:nvCxnSpPr>
          <p:cNvPr id="25609" name="AutoShape 9"/>
          <p:cNvCxnSpPr>
            <a:cxnSpLocks noChangeShapeType="1"/>
            <a:stCxn id="25611" idx="1"/>
            <a:endCxn id="25621" idx="0"/>
          </p:cNvCxnSpPr>
          <p:nvPr/>
        </p:nvCxnSpPr>
        <p:spPr bwMode="auto">
          <a:xfrm rot="10800000" flipV="1">
            <a:off x="5233988" y="4316413"/>
            <a:ext cx="3035300" cy="334962"/>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0" name="AutoShape 10"/>
          <p:cNvCxnSpPr>
            <a:cxnSpLocks noChangeShapeType="1"/>
            <a:stCxn id="25618" idx="0"/>
            <a:endCxn id="25611" idx="1"/>
          </p:cNvCxnSpPr>
          <p:nvPr/>
        </p:nvCxnSpPr>
        <p:spPr bwMode="auto">
          <a:xfrm rot="16200000">
            <a:off x="7856538" y="4238625"/>
            <a:ext cx="334962" cy="490538"/>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1" name="Rectangle 11"/>
          <p:cNvSpPr>
            <a:spLocks noChangeArrowheads="1"/>
          </p:cNvSpPr>
          <p:nvPr/>
        </p:nvSpPr>
        <p:spPr bwMode="auto">
          <a:xfrm>
            <a:off x="8269288" y="4202113"/>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5612" name="AutoShape 12"/>
          <p:cNvCxnSpPr>
            <a:cxnSpLocks noChangeShapeType="1"/>
            <a:stCxn id="25611" idx="1"/>
            <a:endCxn id="25654" idx="0"/>
          </p:cNvCxnSpPr>
          <p:nvPr/>
        </p:nvCxnSpPr>
        <p:spPr bwMode="auto">
          <a:xfrm rot="10800000" flipV="1">
            <a:off x="1057275" y="4316413"/>
            <a:ext cx="7212013" cy="334962"/>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3" name="AutoShape 13"/>
          <p:cNvCxnSpPr>
            <a:cxnSpLocks noChangeShapeType="1"/>
            <a:stCxn id="25611" idx="1"/>
            <a:endCxn id="25605" idx="2"/>
          </p:cNvCxnSpPr>
          <p:nvPr/>
        </p:nvCxnSpPr>
        <p:spPr bwMode="auto">
          <a:xfrm rot="10800000">
            <a:off x="4840288" y="3965575"/>
            <a:ext cx="3429000" cy="350838"/>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4" name="AutoShape 14"/>
          <p:cNvCxnSpPr>
            <a:cxnSpLocks noChangeShapeType="1"/>
            <a:stCxn id="25611" idx="1"/>
          </p:cNvCxnSpPr>
          <p:nvPr/>
        </p:nvCxnSpPr>
        <p:spPr bwMode="auto">
          <a:xfrm rot="10800000">
            <a:off x="5449888" y="4316413"/>
            <a:ext cx="2819400"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5" name="Rectangle 15"/>
          <p:cNvSpPr>
            <a:spLocks noChangeArrowheads="1"/>
          </p:cNvSpPr>
          <p:nvPr/>
        </p:nvSpPr>
        <p:spPr bwMode="auto">
          <a:xfrm>
            <a:off x="39688" y="4200525"/>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5616" name="AutoShape 16"/>
          <p:cNvCxnSpPr>
            <a:cxnSpLocks noChangeShapeType="1"/>
            <a:stCxn id="25615" idx="3"/>
            <a:endCxn id="25655" idx="0"/>
          </p:cNvCxnSpPr>
          <p:nvPr/>
        </p:nvCxnSpPr>
        <p:spPr bwMode="auto">
          <a:xfrm>
            <a:off x="115888" y="4314825"/>
            <a:ext cx="2925762" cy="3365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7" name="Text Box 17"/>
          <p:cNvSpPr txBox="1">
            <a:spLocks noChangeArrowheads="1"/>
          </p:cNvSpPr>
          <p:nvPr/>
        </p:nvSpPr>
        <p:spPr bwMode="auto">
          <a:xfrm>
            <a:off x="649288" y="5870575"/>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ABB PLCs</a:t>
            </a:r>
          </a:p>
        </p:txBody>
      </p:sp>
      <p:pic>
        <p:nvPicPr>
          <p:cNvPr id="25618" name="Picture 18" descr="en_500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4651375"/>
            <a:ext cx="1439863" cy="1079500"/>
          </a:xfrm>
          <a:prstGeom prst="rect">
            <a:avLst/>
          </a:prstGeom>
          <a:noFill/>
          <a:extLst>
            <a:ext uri="{909E8E84-426E-40DD-AFC4-6F175D3DCCD1}">
              <a14:hiddenFill xmlns:a14="http://schemas.microsoft.com/office/drawing/2010/main">
                <a:solidFill>
                  <a:srgbClr val="FFFFFF"/>
                </a:solidFill>
              </a14:hiddenFill>
            </a:ext>
          </a:extLst>
        </p:spPr>
      </p:pic>
      <p:sp>
        <p:nvSpPr>
          <p:cNvPr id="25619" name="Rectangle 19"/>
          <p:cNvSpPr>
            <a:spLocks noChangeArrowheads="1"/>
          </p:cNvSpPr>
          <p:nvPr/>
        </p:nvSpPr>
        <p:spPr bwMode="auto">
          <a:xfrm>
            <a:off x="2571750" y="3127375"/>
            <a:ext cx="1277938" cy="6858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25620" name="Rectangle 20"/>
          <p:cNvSpPr>
            <a:spLocks noChangeArrowheads="1"/>
          </p:cNvSpPr>
          <p:nvPr/>
        </p:nvSpPr>
        <p:spPr bwMode="auto">
          <a:xfrm>
            <a:off x="4000500" y="3279775"/>
            <a:ext cx="1277938" cy="533400"/>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pic>
        <p:nvPicPr>
          <p:cNvPr id="25621" name="Picture 21" descr="Premiu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8" y="4651375"/>
            <a:ext cx="1839912" cy="1079500"/>
          </a:xfrm>
          <a:prstGeom prst="rect">
            <a:avLst/>
          </a:prstGeom>
          <a:noFill/>
          <a:extLst>
            <a:ext uri="{909E8E84-426E-40DD-AFC4-6F175D3DCCD1}">
              <a14:hiddenFill xmlns:a14="http://schemas.microsoft.com/office/drawing/2010/main">
                <a:solidFill>
                  <a:srgbClr val="FFFFFF"/>
                </a:solidFill>
              </a14:hiddenFill>
            </a:ext>
          </a:extLst>
        </p:spPr>
      </p:pic>
      <p:sp>
        <p:nvSpPr>
          <p:cNvPr id="25622" name="Text Box 22"/>
          <p:cNvSpPr txBox="1">
            <a:spLocks noChangeArrowheads="1"/>
          </p:cNvSpPr>
          <p:nvPr/>
        </p:nvSpPr>
        <p:spPr bwMode="auto">
          <a:xfrm>
            <a:off x="4154488" y="5870575"/>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Télémécanique PLCs</a:t>
            </a:r>
          </a:p>
        </p:txBody>
      </p:sp>
      <p:sp>
        <p:nvSpPr>
          <p:cNvPr id="25623" name="Text Box 23"/>
          <p:cNvSpPr txBox="1">
            <a:spLocks noChangeArrowheads="1"/>
          </p:cNvSpPr>
          <p:nvPr/>
        </p:nvSpPr>
        <p:spPr bwMode="auto">
          <a:xfrm>
            <a:off x="6516688" y="5870575"/>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Siemens PLCs</a:t>
            </a:r>
          </a:p>
        </p:txBody>
      </p:sp>
      <p:sp>
        <p:nvSpPr>
          <p:cNvPr id="25624" name="Rectangle 24"/>
          <p:cNvSpPr>
            <a:spLocks noChangeArrowheads="1"/>
          </p:cNvSpPr>
          <p:nvPr/>
        </p:nvSpPr>
        <p:spPr bwMode="auto">
          <a:xfrm>
            <a:off x="5448300" y="3051175"/>
            <a:ext cx="1277938" cy="762000"/>
          </a:xfrm>
          <a:prstGeom prst="rect">
            <a:avLst/>
          </a:prstGeom>
          <a:solidFill>
            <a:srgbClr val="DED7F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25625" name="Rectangle 25"/>
          <p:cNvSpPr>
            <a:spLocks noChangeArrowheads="1"/>
          </p:cNvSpPr>
          <p:nvPr/>
        </p:nvSpPr>
        <p:spPr bwMode="auto">
          <a:xfrm>
            <a:off x="2497138" y="3051175"/>
            <a:ext cx="14065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de-CH" sz="1600">
                <a:cs typeface="Angsana New" pitchFamily="18" charset="-34"/>
              </a:rPr>
              <a:t>MasterBus</a:t>
            </a:r>
          </a:p>
          <a:p>
            <a:pPr algn="ctr" eaLnBrk="0" hangingPunct="0"/>
            <a:r>
              <a:rPr lang="de-CH" sz="1600">
                <a:cs typeface="Angsana New" pitchFamily="18" charset="-34"/>
              </a:rPr>
              <a:t>MMS driver</a:t>
            </a:r>
            <a:endParaRPr lang="en-GB" sz="1600">
              <a:cs typeface="Angsana New" pitchFamily="18" charset="-34"/>
            </a:endParaRPr>
          </a:p>
        </p:txBody>
      </p:sp>
      <p:sp>
        <p:nvSpPr>
          <p:cNvPr id="25626" name="Rectangle 26"/>
          <p:cNvSpPr>
            <a:spLocks noChangeArrowheads="1"/>
          </p:cNvSpPr>
          <p:nvPr/>
        </p:nvSpPr>
        <p:spPr bwMode="auto">
          <a:xfrm>
            <a:off x="3925888" y="3279775"/>
            <a:ext cx="14065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de-CH" sz="1600">
                <a:cs typeface="Angsana New" pitchFamily="18" charset="-34"/>
              </a:rPr>
              <a:t>XWAY </a:t>
            </a:r>
          </a:p>
          <a:p>
            <a:pPr algn="ctr" eaLnBrk="0" hangingPunct="0"/>
            <a:r>
              <a:rPr lang="de-CH" sz="1600">
                <a:cs typeface="Angsana New" pitchFamily="18" charset="-34"/>
              </a:rPr>
              <a:t>driver</a:t>
            </a:r>
            <a:endParaRPr lang="en-GB" sz="1600">
              <a:cs typeface="Angsana New" pitchFamily="18" charset="-34"/>
            </a:endParaRPr>
          </a:p>
        </p:txBody>
      </p:sp>
      <p:sp>
        <p:nvSpPr>
          <p:cNvPr id="25627" name="Rectangle 27"/>
          <p:cNvSpPr>
            <a:spLocks noChangeArrowheads="1"/>
          </p:cNvSpPr>
          <p:nvPr/>
        </p:nvSpPr>
        <p:spPr bwMode="auto">
          <a:xfrm>
            <a:off x="5373688" y="2974975"/>
            <a:ext cx="14065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de-CH" sz="1600">
                <a:cs typeface="Angsana New" pitchFamily="18" charset="-34"/>
              </a:rPr>
              <a:t>Profinet</a:t>
            </a:r>
          </a:p>
          <a:p>
            <a:pPr algn="ctr" eaLnBrk="0" hangingPunct="0"/>
            <a:r>
              <a:rPr lang="de-CH" sz="1600">
                <a:cs typeface="Angsana New" pitchFamily="18" charset="-34"/>
              </a:rPr>
              <a:t>driver</a:t>
            </a:r>
            <a:endParaRPr lang="en-GB" sz="1600">
              <a:cs typeface="Angsana New" pitchFamily="18" charset="-34"/>
            </a:endParaRPr>
          </a:p>
        </p:txBody>
      </p:sp>
      <p:sp>
        <p:nvSpPr>
          <p:cNvPr id="25628" name="Text Box 28"/>
          <p:cNvSpPr txBox="1">
            <a:spLocks noChangeArrowheads="1"/>
          </p:cNvSpPr>
          <p:nvPr/>
        </p:nvSpPr>
        <p:spPr bwMode="auto">
          <a:xfrm>
            <a:off x="3028950" y="855663"/>
            <a:ext cx="143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atin typeface="Helvetica" panose="020B0604020202020204" pitchFamily="34" charset="0"/>
                <a:cs typeface="Angsana New" pitchFamily="18" charset="-34"/>
              </a:rPr>
              <a:t>visualization</a:t>
            </a:r>
          </a:p>
        </p:txBody>
      </p:sp>
      <p:pic>
        <p:nvPicPr>
          <p:cNvPr id="25629" name="Picture 29" descr="protool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288" y="1263650"/>
            <a:ext cx="1676400" cy="1257300"/>
          </a:xfrm>
          <a:prstGeom prst="rect">
            <a:avLst/>
          </a:prstGeom>
          <a:noFill/>
          <a:extLst>
            <a:ext uri="{909E8E84-426E-40DD-AFC4-6F175D3DCCD1}">
              <a14:hiddenFill xmlns:a14="http://schemas.microsoft.com/office/drawing/2010/main">
                <a:solidFill>
                  <a:srgbClr val="FFFFFF"/>
                </a:solidFill>
              </a14:hiddenFill>
            </a:ext>
          </a:extLst>
        </p:spPr>
      </p:pic>
      <p:cxnSp>
        <p:nvCxnSpPr>
          <p:cNvPr id="25630" name="AutoShape 30"/>
          <p:cNvCxnSpPr>
            <a:cxnSpLocks noChangeShapeType="1"/>
            <a:stCxn id="25634" idx="2"/>
            <a:endCxn id="25625" idx="0"/>
          </p:cNvCxnSpPr>
          <p:nvPr/>
        </p:nvCxnSpPr>
        <p:spPr bwMode="auto">
          <a:xfrm>
            <a:off x="3087688" y="2768600"/>
            <a:ext cx="112712" cy="2825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31"/>
          <p:cNvCxnSpPr>
            <a:cxnSpLocks noChangeShapeType="1"/>
            <a:stCxn id="25641" idx="2"/>
            <a:endCxn id="25635" idx="0"/>
          </p:cNvCxnSpPr>
          <p:nvPr/>
        </p:nvCxnSpPr>
        <p:spPr bwMode="auto">
          <a:xfrm>
            <a:off x="3544888" y="2768600"/>
            <a:ext cx="1095375" cy="4349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32"/>
          <p:cNvCxnSpPr>
            <a:cxnSpLocks noChangeShapeType="1"/>
            <a:stCxn id="25642" idx="2"/>
            <a:endCxn id="25636" idx="0"/>
          </p:cNvCxnSpPr>
          <p:nvPr/>
        </p:nvCxnSpPr>
        <p:spPr bwMode="auto">
          <a:xfrm>
            <a:off x="4002088" y="2768600"/>
            <a:ext cx="2085975" cy="20637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33" name="Rectangle 33"/>
          <p:cNvSpPr>
            <a:spLocks noChangeArrowheads="1"/>
          </p:cNvSpPr>
          <p:nvPr/>
        </p:nvSpPr>
        <p:spPr bwMode="auto">
          <a:xfrm>
            <a:off x="2571750" y="3051175"/>
            <a:ext cx="1277938" cy="76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34" name="Rectangle 34"/>
          <p:cNvSpPr>
            <a:spLocks noChangeArrowheads="1"/>
          </p:cNvSpPr>
          <p:nvPr/>
        </p:nvSpPr>
        <p:spPr bwMode="auto">
          <a:xfrm>
            <a:off x="2859088" y="2692400"/>
            <a:ext cx="457200" cy="76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35" name="Rectangle 35"/>
          <p:cNvSpPr>
            <a:spLocks noChangeArrowheads="1"/>
          </p:cNvSpPr>
          <p:nvPr/>
        </p:nvSpPr>
        <p:spPr bwMode="auto">
          <a:xfrm>
            <a:off x="4000500" y="3203575"/>
            <a:ext cx="1277938" cy="76200"/>
          </a:xfrm>
          <a:prstGeom prst="rect">
            <a:avLst/>
          </a:prstGeom>
          <a:solidFill>
            <a:schemeClr val="accent2"/>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36" name="Rectangle 36"/>
          <p:cNvSpPr>
            <a:spLocks noChangeArrowheads="1"/>
          </p:cNvSpPr>
          <p:nvPr/>
        </p:nvSpPr>
        <p:spPr bwMode="auto">
          <a:xfrm>
            <a:off x="5448300" y="2974975"/>
            <a:ext cx="1277938" cy="76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5637" name="AutoShape 37"/>
          <p:cNvCxnSpPr>
            <a:cxnSpLocks noChangeShapeType="1"/>
            <a:stCxn id="25625" idx="2"/>
            <a:endCxn id="25654" idx="0"/>
          </p:cNvCxnSpPr>
          <p:nvPr/>
        </p:nvCxnSpPr>
        <p:spPr bwMode="auto">
          <a:xfrm flipH="1">
            <a:off x="1057275" y="3781425"/>
            <a:ext cx="2143125" cy="8699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8" name="AutoShape 38"/>
          <p:cNvCxnSpPr>
            <a:cxnSpLocks noChangeShapeType="1"/>
            <a:stCxn id="25619" idx="2"/>
            <a:endCxn id="25655" idx="0"/>
          </p:cNvCxnSpPr>
          <p:nvPr/>
        </p:nvCxnSpPr>
        <p:spPr bwMode="auto">
          <a:xfrm flipH="1">
            <a:off x="3041650" y="3813175"/>
            <a:ext cx="169863"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9" name="AutoShape 39"/>
          <p:cNvCxnSpPr>
            <a:cxnSpLocks noChangeShapeType="1"/>
            <a:stCxn id="25620" idx="2"/>
            <a:endCxn id="25621" idx="0"/>
          </p:cNvCxnSpPr>
          <p:nvPr/>
        </p:nvCxnSpPr>
        <p:spPr bwMode="auto">
          <a:xfrm>
            <a:off x="4640263" y="3813175"/>
            <a:ext cx="593725" cy="8382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40" name="AutoShape 40"/>
          <p:cNvCxnSpPr>
            <a:cxnSpLocks noChangeShapeType="1"/>
            <a:stCxn id="25627" idx="2"/>
            <a:endCxn id="25618" idx="0"/>
          </p:cNvCxnSpPr>
          <p:nvPr/>
        </p:nvCxnSpPr>
        <p:spPr bwMode="auto">
          <a:xfrm>
            <a:off x="6076950" y="3781425"/>
            <a:ext cx="1701800" cy="8699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41" name="Rectangle 41"/>
          <p:cNvSpPr>
            <a:spLocks noChangeArrowheads="1"/>
          </p:cNvSpPr>
          <p:nvPr/>
        </p:nvSpPr>
        <p:spPr bwMode="auto">
          <a:xfrm>
            <a:off x="3316288" y="2692400"/>
            <a:ext cx="457200" cy="76200"/>
          </a:xfrm>
          <a:prstGeom prst="rect">
            <a:avLst/>
          </a:prstGeom>
          <a:solidFill>
            <a:schemeClr val="accent2"/>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2" name="Rectangle 42"/>
          <p:cNvSpPr>
            <a:spLocks noChangeArrowheads="1"/>
          </p:cNvSpPr>
          <p:nvPr/>
        </p:nvSpPr>
        <p:spPr bwMode="auto">
          <a:xfrm>
            <a:off x="3773488" y="2692400"/>
            <a:ext cx="457200" cy="76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3" name="Rectangle 43"/>
          <p:cNvSpPr>
            <a:spLocks noChangeArrowheads="1"/>
          </p:cNvSpPr>
          <p:nvPr/>
        </p:nvSpPr>
        <p:spPr bwMode="auto">
          <a:xfrm>
            <a:off x="4230688" y="2692400"/>
            <a:ext cx="457200" cy="76200"/>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4" name="Rectangle 44"/>
          <p:cNvSpPr>
            <a:spLocks noChangeArrowheads="1"/>
          </p:cNvSpPr>
          <p:nvPr/>
        </p:nvSpPr>
        <p:spPr bwMode="auto">
          <a:xfrm>
            <a:off x="5297488" y="2571750"/>
            <a:ext cx="457200" cy="76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5" name="Rectangle 45"/>
          <p:cNvSpPr>
            <a:spLocks noChangeArrowheads="1"/>
          </p:cNvSpPr>
          <p:nvPr/>
        </p:nvSpPr>
        <p:spPr bwMode="auto">
          <a:xfrm>
            <a:off x="5754688" y="2571750"/>
            <a:ext cx="457200" cy="76200"/>
          </a:xfrm>
          <a:prstGeom prst="rect">
            <a:avLst/>
          </a:prstGeom>
          <a:solidFill>
            <a:schemeClr val="accent2"/>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6" name="Rectangle 46"/>
          <p:cNvSpPr>
            <a:spLocks noChangeArrowheads="1"/>
          </p:cNvSpPr>
          <p:nvPr/>
        </p:nvSpPr>
        <p:spPr bwMode="auto">
          <a:xfrm>
            <a:off x="6211888" y="2571750"/>
            <a:ext cx="457200" cy="76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47" name="Rectangle 47"/>
          <p:cNvSpPr>
            <a:spLocks noChangeArrowheads="1"/>
          </p:cNvSpPr>
          <p:nvPr/>
        </p:nvSpPr>
        <p:spPr bwMode="auto">
          <a:xfrm>
            <a:off x="6669088" y="2571750"/>
            <a:ext cx="457200" cy="76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25648" name="AutoShape 48"/>
          <p:cNvCxnSpPr>
            <a:cxnSpLocks noChangeShapeType="1"/>
            <a:stCxn id="25646" idx="2"/>
            <a:endCxn id="25636" idx="0"/>
          </p:cNvCxnSpPr>
          <p:nvPr/>
        </p:nvCxnSpPr>
        <p:spPr bwMode="auto">
          <a:xfrm flipH="1">
            <a:off x="6088063" y="2647950"/>
            <a:ext cx="352425" cy="3270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49" name="AutoShape 49"/>
          <p:cNvCxnSpPr>
            <a:cxnSpLocks noChangeShapeType="1"/>
            <a:stCxn id="25645" idx="2"/>
            <a:endCxn id="25635" idx="0"/>
          </p:cNvCxnSpPr>
          <p:nvPr/>
        </p:nvCxnSpPr>
        <p:spPr bwMode="auto">
          <a:xfrm flipH="1">
            <a:off x="4640263" y="2647950"/>
            <a:ext cx="1343025" cy="5556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0" name="AutoShape 50"/>
          <p:cNvCxnSpPr>
            <a:cxnSpLocks noChangeShapeType="1"/>
            <a:stCxn id="25644" idx="2"/>
            <a:endCxn id="25633" idx="0"/>
          </p:cNvCxnSpPr>
          <p:nvPr/>
        </p:nvCxnSpPr>
        <p:spPr bwMode="auto">
          <a:xfrm flipH="1">
            <a:off x="3211513" y="2647950"/>
            <a:ext cx="2314575" cy="40322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51" name="Rectangle 51"/>
          <p:cNvSpPr>
            <a:spLocks noChangeArrowheads="1"/>
          </p:cNvSpPr>
          <p:nvPr/>
        </p:nvSpPr>
        <p:spPr bwMode="auto">
          <a:xfrm>
            <a:off x="5297488" y="1069975"/>
            <a:ext cx="1828800" cy="14859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652" name="AutoShape 52"/>
          <p:cNvSpPr>
            <a:spLocks noChangeArrowheads="1"/>
          </p:cNvSpPr>
          <p:nvPr/>
        </p:nvSpPr>
        <p:spPr bwMode="auto">
          <a:xfrm>
            <a:off x="5526088" y="1806575"/>
            <a:ext cx="1254125" cy="558800"/>
          </a:xfrm>
          <a:prstGeom prst="can">
            <a:avLst>
              <a:gd name="adj" fmla="val 25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25653" name="Text Box 53"/>
          <p:cNvSpPr txBox="1">
            <a:spLocks noChangeArrowheads="1"/>
          </p:cNvSpPr>
          <p:nvPr/>
        </p:nvSpPr>
        <p:spPr bwMode="auto">
          <a:xfrm>
            <a:off x="5597525" y="1165225"/>
            <a:ext cx="1281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history</a:t>
            </a:r>
          </a:p>
          <a:p>
            <a:pPr algn="ctr" eaLnBrk="0" hangingPunct="0"/>
            <a:r>
              <a:rPr lang="en-GB">
                <a:latin typeface="Helvetica" panose="020B0604020202020204" pitchFamily="34" charset="0"/>
                <a:cs typeface="Angsana New" pitchFamily="18" charset="-34"/>
              </a:rPr>
              <a:t>data base</a:t>
            </a:r>
          </a:p>
        </p:txBody>
      </p:sp>
      <p:pic>
        <p:nvPicPr>
          <p:cNvPr id="25654" name="Picture 5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675" y="4651375"/>
            <a:ext cx="14716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23232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55" name="Picture 5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5050" y="4651375"/>
            <a:ext cx="14716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23232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26628" name="Rectangle 4"/>
          <p:cNvSpPr>
            <a:spLocks noChangeArrowheads="1"/>
          </p:cNvSpPr>
          <p:nvPr/>
        </p:nvSpPr>
        <p:spPr bwMode="auto">
          <a:xfrm>
            <a:off x="2851150" y="1090613"/>
            <a:ext cx="5486400" cy="3200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29" name="Rectangle 5"/>
          <p:cNvSpPr>
            <a:spLocks noChangeArrowheads="1"/>
          </p:cNvSpPr>
          <p:nvPr/>
        </p:nvSpPr>
        <p:spPr bwMode="auto">
          <a:xfrm>
            <a:off x="3651250" y="1166813"/>
            <a:ext cx="1866900" cy="1663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30" name="Rectangle 6"/>
          <p:cNvSpPr>
            <a:spLocks noChangeArrowheads="1"/>
          </p:cNvSpPr>
          <p:nvPr/>
        </p:nvSpPr>
        <p:spPr bwMode="auto">
          <a:xfrm>
            <a:off x="2927350" y="3148013"/>
            <a:ext cx="5257800" cy="1143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a:latin typeface="Helvetica" panose="020B0604020202020204" pitchFamily="34" charset="0"/>
              <a:cs typeface="Angsana New" pitchFamily="18" charset="-34"/>
            </a:endParaRPr>
          </a:p>
        </p:txBody>
      </p:sp>
      <p:sp>
        <p:nvSpPr>
          <p:cNvPr id="26631" name="Rectangle 7"/>
          <p:cNvSpPr>
            <a:spLocks noChangeArrowheads="1"/>
          </p:cNvSpPr>
          <p:nvPr/>
        </p:nvSpPr>
        <p:spPr bwMode="auto">
          <a:xfrm>
            <a:off x="-36513" y="188913"/>
            <a:ext cx="91805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With OPC: </a:t>
            </a:r>
            <a:r>
              <a:rPr lang="en-GB" sz="2800">
                <a:solidFill>
                  <a:srgbClr val="0000FF"/>
                </a:solidFill>
              </a:rPr>
              <a:t>ABB Operator Workplace Connection</a:t>
            </a:r>
          </a:p>
        </p:txBody>
      </p:sp>
      <p:sp>
        <p:nvSpPr>
          <p:cNvPr id="26632" name="Rectangle 8"/>
          <p:cNvSpPr>
            <a:spLocks noChangeArrowheads="1"/>
          </p:cNvSpPr>
          <p:nvPr/>
        </p:nvSpPr>
        <p:spPr bwMode="auto">
          <a:xfrm>
            <a:off x="5449888" y="4929188"/>
            <a:ext cx="457200" cy="469900"/>
          </a:xfrm>
          <a:prstGeom prst="rect">
            <a:avLst/>
          </a:prstGeom>
          <a:solidFill>
            <a:schemeClr val="accent1"/>
          </a:solidFill>
          <a:ln w="12700">
            <a:solidFill>
              <a:srgbClr val="000000"/>
            </a:solidFill>
            <a:miter lim="800000"/>
            <a:headEnd/>
            <a:tailEnd/>
          </a:ln>
        </p:spPr>
        <p:txBody>
          <a:bodyPr/>
          <a:lstStyle/>
          <a:p>
            <a:pPr eaLnBrk="0" hangingPunct="0"/>
            <a:endParaRPr lang="en-GB" b="1">
              <a:cs typeface="Angsana New" pitchFamily="18" charset="-34"/>
            </a:endParaRPr>
          </a:p>
        </p:txBody>
      </p:sp>
      <p:sp>
        <p:nvSpPr>
          <p:cNvPr id="26633" name="Rectangle 9"/>
          <p:cNvSpPr>
            <a:spLocks noChangeArrowheads="1"/>
          </p:cNvSpPr>
          <p:nvPr/>
        </p:nvSpPr>
        <p:spPr bwMode="auto">
          <a:xfrm>
            <a:off x="7283450" y="4910138"/>
            <a:ext cx="455613" cy="469900"/>
          </a:xfrm>
          <a:prstGeom prst="rect">
            <a:avLst/>
          </a:prstGeom>
          <a:solidFill>
            <a:schemeClr val="accent1"/>
          </a:solidFill>
          <a:ln w="12700">
            <a:solidFill>
              <a:srgbClr val="000000"/>
            </a:solidFill>
            <a:miter lim="800000"/>
            <a:headEnd/>
            <a:tailEnd/>
          </a:ln>
        </p:spPr>
        <p:txBody>
          <a:bodyPr/>
          <a:lstStyle/>
          <a:p>
            <a:pPr eaLnBrk="0" hangingPunct="0"/>
            <a:endParaRPr lang="en-GB" b="1">
              <a:cs typeface="Angsana New" pitchFamily="18" charset="-34"/>
            </a:endParaRPr>
          </a:p>
        </p:txBody>
      </p:sp>
      <p:cxnSp>
        <p:nvCxnSpPr>
          <p:cNvPr id="26634" name="AutoShape 10"/>
          <p:cNvCxnSpPr>
            <a:cxnSpLocks noChangeShapeType="1"/>
            <a:stCxn id="26636" idx="1"/>
            <a:endCxn id="26648" idx="0"/>
          </p:cNvCxnSpPr>
          <p:nvPr/>
        </p:nvCxnSpPr>
        <p:spPr bwMode="auto">
          <a:xfrm rot="10800000" flipV="1">
            <a:off x="5378450" y="4489450"/>
            <a:ext cx="3035300" cy="334963"/>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AutoShape 11"/>
          <p:cNvCxnSpPr>
            <a:cxnSpLocks noChangeShapeType="1"/>
            <a:stCxn id="26643" idx="0"/>
            <a:endCxn id="26636" idx="1"/>
          </p:cNvCxnSpPr>
          <p:nvPr/>
        </p:nvCxnSpPr>
        <p:spPr bwMode="auto">
          <a:xfrm rot="16200000">
            <a:off x="8001000" y="4411663"/>
            <a:ext cx="334963" cy="490537"/>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6" name="Rectangle 12"/>
          <p:cNvSpPr>
            <a:spLocks noChangeArrowheads="1"/>
          </p:cNvSpPr>
          <p:nvPr/>
        </p:nvSpPr>
        <p:spPr bwMode="auto">
          <a:xfrm>
            <a:off x="8413750" y="4375150"/>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26637" name="AutoShape 13"/>
          <p:cNvCxnSpPr>
            <a:cxnSpLocks noChangeShapeType="1"/>
            <a:stCxn id="26636" idx="1"/>
            <a:endCxn id="0" idx="0"/>
          </p:cNvCxnSpPr>
          <p:nvPr/>
        </p:nvCxnSpPr>
        <p:spPr bwMode="auto">
          <a:xfrm rot="10800000" flipV="1">
            <a:off x="1196975" y="4489450"/>
            <a:ext cx="7216775" cy="334963"/>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8" name="AutoShape 14"/>
          <p:cNvCxnSpPr>
            <a:cxnSpLocks noChangeShapeType="1"/>
            <a:stCxn id="26636" idx="1"/>
            <a:endCxn id="26628" idx="2"/>
          </p:cNvCxnSpPr>
          <p:nvPr/>
        </p:nvCxnSpPr>
        <p:spPr bwMode="auto">
          <a:xfrm rot="10800000">
            <a:off x="5594350" y="4291013"/>
            <a:ext cx="2819400" cy="198437"/>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AutoShape 15"/>
          <p:cNvCxnSpPr>
            <a:cxnSpLocks noChangeShapeType="1"/>
            <a:stCxn id="26636" idx="1"/>
          </p:cNvCxnSpPr>
          <p:nvPr/>
        </p:nvCxnSpPr>
        <p:spPr bwMode="auto">
          <a:xfrm rot="10800000">
            <a:off x="5594350" y="4489450"/>
            <a:ext cx="2819400" cy="0"/>
          </a:xfrm>
          <a:prstGeom prst="straightConnector1">
            <a:avLst/>
          </a:prstGeom>
          <a:noFill/>
          <a:ln w="127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0" name="Rectangle 16"/>
          <p:cNvSpPr>
            <a:spLocks noChangeArrowheads="1"/>
          </p:cNvSpPr>
          <p:nvPr/>
        </p:nvSpPr>
        <p:spPr bwMode="auto">
          <a:xfrm>
            <a:off x="184150" y="4373563"/>
            <a:ext cx="76200" cy="228600"/>
          </a:xfrm>
          <a:prstGeom prst="rect">
            <a:avLst/>
          </a:prstGeom>
          <a:solidFill>
            <a:schemeClr val="bg1"/>
          </a:solidFill>
          <a:ln>
            <a:noFill/>
          </a:ln>
          <a:effectLst/>
          <a:extLs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26641" name="AutoShape 17"/>
          <p:cNvCxnSpPr>
            <a:cxnSpLocks noChangeShapeType="1"/>
            <a:stCxn id="26640" idx="3"/>
            <a:endCxn id="0" idx="0"/>
          </p:cNvCxnSpPr>
          <p:nvPr/>
        </p:nvCxnSpPr>
        <p:spPr bwMode="auto">
          <a:xfrm>
            <a:off x="260350" y="4487863"/>
            <a:ext cx="2925763" cy="336550"/>
          </a:xfrm>
          <a:prstGeom prst="bentConnector2">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Text Box 18"/>
          <p:cNvSpPr txBox="1">
            <a:spLocks noChangeArrowheads="1"/>
          </p:cNvSpPr>
          <p:nvPr/>
        </p:nvSpPr>
        <p:spPr bwMode="auto">
          <a:xfrm>
            <a:off x="793750" y="604361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ABB AC800M</a:t>
            </a:r>
          </a:p>
        </p:txBody>
      </p:sp>
      <p:pic>
        <p:nvPicPr>
          <p:cNvPr id="26643" name="Picture 19" descr="en_50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4824413"/>
            <a:ext cx="1439862" cy="1079500"/>
          </a:xfrm>
          <a:prstGeom prst="rect">
            <a:avLst/>
          </a:prstGeom>
          <a:noFill/>
          <a:extLst>
            <a:ext uri="{909E8E84-426E-40DD-AFC4-6F175D3DCCD1}">
              <a14:hiddenFill xmlns:a14="http://schemas.microsoft.com/office/drawing/2010/main">
                <a:solidFill>
                  <a:srgbClr val="FFFFFF"/>
                </a:solidFill>
              </a14:hiddenFill>
            </a:ext>
          </a:extLst>
        </p:spPr>
      </p:pic>
      <p:sp>
        <p:nvSpPr>
          <p:cNvPr id="26644" name="Rectangle 20"/>
          <p:cNvSpPr>
            <a:spLocks noChangeArrowheads="1"/>
          </p:cNvSpPr>
          <p:nvPr/>
        </p:nvSpPr>
        <p:spPr bwMode="auto">
          <a:xfrm>
            <a:off x="3003550" y="3351213"/>
            <a:ext cx="1524000" cy="5334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endParaRPr lang="en-GB" b="1">
              <a:cs typeface="Angsana New" pitchFamily="18" charset="-34"/>
            </a:endParaRPr>
          </a:p>
        </p:txBody>
      </p:sp>
      <p:sp>
        <p:nvSpPr>
          <p:cNvPr id="26645" name="Rectangle 21"/>
          <p:cNvSpPr>
            <a:spLocks noChangeArrowheads="1"/>
          </p:cNvSpPr>
          <p:nvPr/>
        </p:nvSpPr>
        <p:spPr bwMode="auto">
          <a:xfrm>
            <a:off x="4756150" y="3351213"/>
            <a:ext cx="1524000" cy="533400"/>
          </a:xfrm>
          <a:prstGeom prst="rect">
            <a:avLst/>
          </a:prstGeom>
          <a:solidFill>
            <a:srgbClr val="F4D8D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endParaRPr lang="en-GB" b="1">
              <a:cs typeface="Angsana New" pitchFamily="18" charset="-34"/>
            </a:endParaRPr>
          </a:p>
        </p:txBody>
      </p:sp>
      <p:graphicFrame>
        <p:nvGraphicFramePr>
          <p:cNvPr id="26646" name="Object 22"/>
          <p:cNvGraphicFramePr>
            <a:graphicFrameLocks noChangeAspect="1"/>
          </p:cNvGraphicFramePr>
          <p:nvPr/>
        </p:nvGraphicFramePr>
        <p:xfrm>
          <a:off x="411163" y="4824413"/>
          <a:ext cx="1570037" cy="1079500"/>
        </p:xfrm>
        <a:graphic>
          <a:graphicData uri="http://schemas.openxmlformats.org/presentationml/2006/ole">
            <mc:AlternateContent xmlns:mc="http://schemas.openxmlformats.org/markup-compatibility/2006">
              <mc:Choice xmlns:v="urn:schemas-microsoft-com:vml" Requires="v">
                <p:oleObj spid="_x0000_s26682" name="Photo Editor Photo" r:id="rId4" imgW="6095238" imgH="4191585" progId="MSPhotoEd.3">
                  <p:embed/>
                </p:oleObj>
              </mc:Choice>
              <mc:Fallback>
                <p:oleObj name="Photo Editor Photo" r:id="rId4" imgW="6095238" imgH="4191585" progId="MSPhotoEd.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3" y="4824413"/>
                        <a:ext cx="15700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7" name="Object 23"/>
          <p:cNvGraphicFramePr>
            <a:graphicFrameLocks noChangeAspect="1"/>
          </p:cNvGraphicFramePr>
          <p:nvPr/>
        </p:nvGraphicFramePr>
        <p:xfrm>
          <a:off x="2400300" y="4824413"/>
          <a:ext cx="1570038" cy="1079500"/>
        </p:xfrm>
        <a:graphic>
          <a:graphicData uri="http://schemas.openxmlformats.org/presentationml/2006/ole">
            <mc:AlternateContent xmlns:mc="http://schemas.openxmlformats.org/markup-compatibility/2006">
              <mc:Choice xmlns:v="urn:schemas-microsoft-com:vml" Requires="v">
                <p:oleObj spid="_x0000_s26683" name="Photo Editor Photo" r:id="rId6" imgW="6095238" imgH="4191585" progId="MSPhotoEd.3">
                  <p:embed/>
                </p:oleObj>
              </mc:Choice>
              <mc:Fallback>
                <p:oleObj name="Photo Editor Photo" r:id="rId6" imgW="6095238" imgH="4191585" progId="MSPhotoEd.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4824413"/>
                        <a:ext cx="15700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48" name="Picture 24" descr="Premium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4824413"/>
            <a:ext cx="1839913" cy="1079500"/>
          </a:xfrm>
          <a:prstGeom prst="rect">
            <a:avLst/>
          </a:prstGeom>
          <a:noFill/>
          <a:extLst>
            <a:ext uri="{909E8E84-426E-40DD-AFC4-6F175D3DCCD1}">
              <a14:hiddenFill xmlns:a14="http://schemas.microsoft.com/office/drawing/2010/main">
                <a:solidFill>
                  <a:srgbClr val="FFFFFF"/>
                </a:solidFill>
              </a14:hiddenFill>
            </a:ext>
          </a:extLst>
        </p:spPr>
      </p:pic>
      <p:sp>
        <p:nvSpPr>
          <p:cNvPr id="26649" name="Text Box 25"/>
          <p:cNvSpPr txBox="1">
            <a:spLocks noChangeArrowheads="1"/>
          </p:cNvSpPr>
          <p:nvPr/>
        </p:nvSpPr>
        <p:spPr bwMode="auto">
          <a:xfrm>
            <a:off x="4298950" y="604361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Télémécanique TSX</a:t>
            </a:r>
          </a:p>
        </p:txBody>
      </p:sp>
      <p:sp>
        <p:nvSpPr>
          <p:cNvPr id="26650" name="Text Box 26"/>
          <p:cNvSpPr txBox="1">
            <a:spLocks noChangeArrowheads="1"/>
          </p:cNvSpPr>
          <p:nvPr/>
        </p:nvSpPr>
        <p:spPr bwMode="auto">
          <a:xfrm>
            <a:off x="6661150" y="604361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atin typeface="Helvetica" panose="020B0604020202020204" pitchFamily="34" charset="0"/>
                <a:cs typeface="Angsana New" pitchFamily="18" charset="-34"/>
              </a:rPr>
              <a:t>Siemens S7</a:t>
            </a:r>
          </a:p>
        </p:txBody>
      </p:sp>
      <p:sp>
        <p:nvSpPr>
          <p:cNvPr id="26651" name="Rectangle 27"/>
          <p:cNvSpPr>
            <a:spLocks noChangeArrowheads="1"/>
          </p:cNvSpPr>
          <p:nvPr/>
        </p:nvSpPr>
        <p:spPr bwMode="auto">
          <a:xfrm>
            <a:off x="6584950" y="3351213"/>
            <a:ext cx="1524000" cy="533400"/>
          </a:xfrm>
          <a:prstGeom prst="rect">
            <a:avLst/>
          </a:prstGeom>
          <a:solidFill>
            <a:srgbClr val="DED7F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endParaRPr lang="en-GB" b="1">
              <a:cs typeface="Angsana New" pitchFamily="18" charset="-34"/>
            </a:endParaRPr>
          </a:p>
        </p:txBody>
      </p:sp>
      <p:sp>
        <p:nvSpPr>
          <p:cNvPr id="26652" name="Rectangle 28"/>
          <p:cNvSpPr>
            <a:spLocks noChangeArrowheads="1"/>
          </p:cNvSpPr>
          <p:nvPr/>
        </p:nvSpPr>
        <p:spPr bwMode="auto">
          <a:xfrm>
            <a:off x="2927350" y="3319463"/>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AC800M</a:t>
            </a:r>
            <a:br>
              <a:rPr lang="en-GB" sz="1600">
                <a:cs typeface="Angsana New" pitchFamily="18" charset="-34"/>
              </a:rPr>
            </a:br>
            <a:r>
              <a:rPr lang="en-GB" sz="1600">
                <a:cs typeface="Angsana New" pitchFamily="18" charset="-34"/>
              </a:rPr>
              <a:t>OPC server</a:t>
            </a:r>
          </a:p>
        </p:txBody>
      </p:sp>
      <p:sp>
        <p:nvSpPr>
          <p:cNvPr id="26653" name="Rectangle 29"/>
          <p:cNvSpPr>
            <a:spLocks noChangeArrowheads="1"/>
          </p:cNvSpPr>
          <p:nvPr/>
        </p:nvSpPr>
        <p:spPr bwMode="auto">
          <a:xfrm>
            <a:off x="4679950" y="3351213"/>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Schneider</a:t>
            </a:r>
            <a:br>
              <a:rPr lang="en-GB" sz="1600">
                <a:cs typeface="Angsana New" pitchFamily="18" charset="-34"/>
              </a:rPr>
            </a:br>
            <a:r>
              <a:rPr lang="en-GB" sz="1600">
                <a:cs typeface="Angsana New" pitchFamily="18" charset="-34"/>
              </a:rPr>
              <a:t>OPC server</a:t>
            </a:r>
          </a:p>
        </p:txBody>
      </p:sp>
      <p:sp>
        <p:nvSpPr>
          <p:cNvPr id="26654" name="Rectangle 30"/>
          <p:cNvSpPr>
            <a:spLocks noChangeArrowheads="1"/>
          </p:cNvSpPr>
          <p:nvPr/>
        </p:nvSpPr>
        <p:spPr bwMode="auto">
          <a:xfrm>
            <a:off x="6508750" y="3319463"/>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Siemens</a:t>
            </a:r>
            <a:br>
              <a:rPr lang="en-GB" sz="1600">
                <a:cs typeface="Angsana New" pitchFamily="18" charset="-34"/>
              </a:rPr>
            </a:br>
            <a:r>
              <a:rPr lang="en-GB" sz="1600">
                <a:cs typeface="Angsana New" pitchFamily="18" charset="-34"/>
              </a:rPr>
              <a:t>OPC server</a:t>
            </a:r>
          </a:p>
        </p:txBody>
      </p:sp>
      <p:sp>
        <p:nvSpPr>
          <p:cNvPr id="26655" name="Text Box 31"/>
          <p:cNvSpPr txBox="1">
            <a:spLocks noChangeArrowheads="1"/>
          </p:cNvSpPr>
          <p:nvPr/>
        </p:nvSpPr>
        <p:spPr bwMode="auto">
          <a:xfrm>
            <a:off x="3878263" y="1166813"/>
            <a:ext cx="1222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atin typeface="Helvetica" panose="020B0604020202020204" pitchFamily="34" charset="0"/>
                <a:cs typeface="Angsana New" pitchFamily="18" charset="-34"/>
              </a:rPr>
              <a:t>Operator</a:t>
            </a:r>
            <a:r>
              <a:rPr lang="en-GB" baseline="30000">
                <a:latin typeface="Helvetica" panose="020B0604020202020204" pitchFamily="34" charset="0"/>
                <a:cs typeface="Angsana New" pitchFamily="18" charset="-34"/>
              </a:rPr>
              <a:t>IT</a:t>
            </a:r>
            <a:r>
              <a:rPr lang="en-GB">
                <a:latin typeface="Helvetica" panose="020B0604020202020204" pitchFamily="34" charset="0"/>
                <a:cs typeface="Angsana New" pitchFamily="18" charset="-34"/>
              </a:rPr>
              <a:t/>
            </a:r>
            <a:br>
              <a:rPr lang="en-GB">
                <a:latin typeface="Helvetica" panose="020B0604020202020204" pitchFamily="34" charset="0"/>
                <a:cs typeface="Angsana New" pitchFamily="18" charset="-34"/>
              </a:rPr>
            </a:br>
            <a:endParaRPr lang="en-GB">
              <a:latin typeface="Helvetica" panose="020B0604020202020204" pitchFamily="34" charset="0"/>
              <a:cs typeface="Angsana New" pitchFamily="18" charset="-34"/>
            </a:endParaRPr>
          </a:p>
        </p:txBody>
      </p:sp>
      <p:pic>
        <p:nvPicPr>
          <p:cNvPr id="26656" name="Picture 32" descr="protool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5550" y="1497013"/>
            <a:ext cx="1676400" cy="1257300"/>
          </a:xfrm>
          <a:prstGeom prst="rect">
            <a:avLst/>
          </a:prstGeom>
          <a:noFill/>
          <a:extLst>
            <a:ext uri="{909E8E84-426E-40DD-AFC4-6F175D3DCCD1}">
              <a14:hiddenFill xmlns:a14="http://schemas.microsoft.com/office/drawing/2010/main">
                <a:solidFill>
                  <a:srgbClr val="FFFFFF"/>
                </a:solidFill>
              </a14:hiddenFill>
            </a:ext>
          </a:extLst>
        </p:spPr>
      </p:pic>
      <p:cxnSp>
        <p:nvCxnSpPr>
          <p:cNvPr id="26657" name="AutoShape 33"/>
          <p:cNvCxnSpPr>
            <a:cxnSpLocks noChangeShapeType="1"/>
            <a:stCxn id="26629" idx="2"/>
            <a:endCxn id="26652" idx="0"/>
          </p:cNvCxnSpPr>
          <p:nvPr/>
        </p:nvCxnSpPr>
        <p:spPr bwMode="auto">
          <a:xfrm flipH="1">
            <a:off x="3765550" y="2830513"/>
            <a:ext cx="819150" cy="4889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8" name="AutoShape 34"/>
          <p:cNvCxnSpPr>
            <a:cxnSpLocks noChangeShapeType="1"/>
            <a:stCxn id="26629" idx="2"/>
            <a:endCxn id="26653" idx="0"/>
          </p:cNvCxnSpPr>
          <p:nvPr/>
        </p:nvCxnSpPr>
        <p:spPr bwMode="auto">
          <a:xfrm>
            <a:off x="4584700" y="2830513"/>
            <a:ext cx="933450" cy="5207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9" name="AutoShape 35"/>
          <p:cNvCxnSpPr>
            <a:cxnSpLocks noChangeShapeType="1"/>
            <a:stCxn id="26629" idx="2"/>
            <a:endCxn id="26654" idx="0"/>
          </p:cNvCxnSpPr>
          <p:nvPr/>
        </p:nvCxnSpPr>
        <p:spPr bwMode="auto">
          <a:xfrm>
            <a:off x="4584700" y="2830513"/>
            <a:ext cx="2762250" cy="4889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60" name="Rectangle 36"/>
          <p:cNvSpPr>
            <a:spLocks noChangeArrowheads="1"/>
          </p:cNvSpPr>
          <p:nvPr/>
        </p:nvSpPr>
        <p:spPr bwMode="auto">
          <a:xfrm>
            <a:off x="3003550" y="3275013"/>
            <a:ext cx="15240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61" name="Rectangle 37"/>
          <p:cNvSpPr>
            <a:spLocks noChangeArrowheads="1"/>
          </p:cNvSpPr>
          <p:nvPr/>
        </p:nvSpPr>
        <p:spPr bwMode="auto">
          <a:xfrm>
            <a:off x="3651250" y="2830513"/>
            <a:ext cx="1866900" cy="889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62" name="Rectangle 38"/>
          <p:cNvSpPr>
            <a:spLocks noChangeArrowheads="1"/>
          </p:cNvSpPr>
          <p:nvPr/>
        </p:nvSpPr>
        <p:spPr bwMode="auto">
          <a:xfrm>
            <a:off x="4756150" y="3275013"/>
            <a:ext cx="15240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63" name="Rectangle 39"/>
          <p:cNvSpPr>
            <a:spLocks noChangeArrowheads="1"/>
          </p:cNvSpPr>
          <p:nvPr/>
        </p:nvSpPr>
        <p:spPr bwMode="auto">
          <a:xfrm>
            <a:off x="6584950" y="3275013"/>
            <a:ext cx="15240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64" name="AutoShape 40"/>
          <p:cNvSpPr>
            <a:spLocks noChangeArrowheads="1"/>
          </p:cNvSpPr>
          <p:nvPr/>
        </p:nvSpPr>
        <p:spPr bwMode="auto">
          <a:xfrm>
            <a:off x="184150" y="1347788"/>
            <a:ext cx="2895600" cy="1038225"/>
          </a:xfrm>
          <a:prstGeom prst="wedgeRoundRectCallout">
            <a:avLst>
              <a:gd name="adj1" fmla="val 73741"/>
              <a:gd name="adj2" fmla="val 51833"/>
              <a:gd name="adj3" fmla="val 16667"/>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GB">
              <a:latin typeface="Helvetica" panose="020B0604020202020204" pitchFamily="34" charset="0"/>
              <a:cs typeface="Angsana New" pitchFamily="18" charset="-34"/>
            </a:endParaRPr>
          </a:p>
        </p:txBody>
      </p:sp>
      <p:sp>
        <p:nvSpPr>
          <p:cNvPr id="26665" name="Text Box 41"/>
          <p:cNvSpPr txBox="1">
            <a:spLocks noChangeArrowheads="1"/>
          </p:cNvSpPr>
          <p:nvPr/>
        </p:nvSpPr>
        <p:spPr bwMode="auto">
          <a:xfrm>
            <a:off x="260350" y="1395413"/>
            <a:ext cx="2895600" cy="915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application software is written independently from the type of controller</a:t>
            </a:r>
          </a:p>
        </p:txBody>
      </p:sp>
      <p:cxnSp>
        <p:nvCxnSpPr>
          <p:cNvPr id="26666" name="AutoShape 42"/>
          <p:cNvCxnSpPr>
            <a:cxnSpLocks noChangeShapeType="1"/>
            <a:stCxn id="26677" idx="2"/>
            <a:endCxn id="0" idx="0"/>
          </p:cNvCxnSpPr>
          <p:nvPr/>
        </p:nvCxnSpPr>
        <p:spPr bwMode="auto">
          <a:xfrm flipH="1">
            <a:off x="1196975" y="4189413"/>
            <a:ext cx="2568575" cy="635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7" name="AutoShape 43"/>
          <p:cNvCxnSpPr>
            <a:cxnSpLocks noChangeShapeType="1"/>
            <a:stCxn id="26677" idx="2"/>
          </p:cNvCxnSpPr>
          <p:nvPr/>
        </p:nvCxnSpPr>
        <p:spPr bwMode="auto">
          <a:xfrm flipH="1">
            <a:off x="3490913" y="4189413"/>
            <a:ext cx="274637" cy="6540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8" name="AutoShape 44"/>
          <p:cNvCxnSpPr>
            <a:cxnSpLocks noChangeShapeType="1"/>
            <a:stCxn id="26678" idx="2"/>
            <a:endCxn id="26648" idx="0"/>
          </p:cNvCxnSpPr>
          <p:nvPr/>
        </p:nvCxnSpPr>
        <p:spPr bwMode="auto">
          <a:xfrm flipH="1">
            <a:off x="5378450" y="4194175"/>
            <a:ext cx="139700" cy="630238"/>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9" name="AutoShape 45"/>
          <p:cNvCxnSpPr>
            <a:cxnSpLocks noChangeShapeType="1"/>
            <a:stCxn id="26679" idx="2"/>
            <a:endCxn id="26643" idx="0"/>
          </p:cNvCxnSpPr>
          <p:nvPr/>
        </p:nvCxnSpPr>
        <p:spPr bwMode="auto">
          <a:xfrm>
            <a:off x="7346950" y="4214813"/>
            <a:ext cx="576263" cy="609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70" name="Rectangle 46"/>
          <p:cNvSpPr>
            <a:spLocks noChangeArrowheads="1"/>
          </p:cNvSpPr>
          <p:nvPr/>
        </p:nvSpPr>
        <p:spPr bwMode="auto">
          <a:xfrm>
            <a:off x="5899150" y="1166813"/>
            <a:ext cx="1828800" cy="16764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sp>
        <p:nvSpPr>
          <p:cNvPr id="26671" name="AutoShape 47"/>
          <p:cNvSpPr>
            <a:spLocks noChangeArrowheads="1"/>
          </p:cNvSpPr>
          <p:nvPr/>
        </p:nvSpPr>
        <p:spPr bwMode="auto">
          <a:xfrm>
            <a:off x="6186488" y="2093913"/>
            <a:ext cx="1254125" cy="558800"/>
          </a:xfrm>
          <a:prstGeom prst="can">
            <a:avLst>
              <a:gd name="adj" fmla="val 25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endParaRPr lang="en-GB" b="1">
              <a:cs typeface="Angsana New" pitchFamily="18" charset="-34"/>
            </a:endParaRPr>
          </a:p>
        </p:txBody>
      </p:sp>
      <p:cxnSp>
        <p:nvCxnSpPr>
          <p:cNvPr id="26672" name="AutoShape 48"/>
          <p:cNvCxnSpPr>
            <a:cxnSpLocks noChangeShapeType="1"/>
            <a:stCxn id="26674" idx="2"/>
            <a:endCxn id="26660" idx="0"/>
          </p:cNvCxnSpPr>
          <p:nvPr/>
        </p:nvCxnSpPr>
        <p:spPr bwMode="auto">
          <a:xfrm flipH="1">
            <a:off x="3765550" y="2919413"/>
            <a:ext cx="3048000" cy="355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73" name="Rectangle 49"/>
          <p:cNvSpPr>
            <a:spLocks noChangeArrowheads="1"/>
          </p:cNvSpPr>
          <p:nvPr/>
        </p:nvSpPr>
        <p:spPr bwMode="auto">
          <a:xfrm>
            <a:off x="5899150" y="1166813"/>
            <a:ext cx="1828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hangingPunct="0"/>
            <a:r>
              <a:rPr lang="en-GB">
                <a:cs typeface="Angsana New" pitchFamily="18" charset="-34"/>
              </a:rPr>
              <a:t>Historian</a:t>
            </a:r>
          </a:p>
          <a:p>
            <a:pPr algn="ctr" eaLnBrk="0" hangingPunct="0"/>
            <a:r>
              <a:rPr lang="en-GB">
                <a:cs typeface="Angsana New" pitchFamily="18" charset="-34"/>
              </a:rPr>
              <a:t>(Information Manager)</a:t>
            </a:r>
          </a:p>
        </p:txBody>
      </p:sp>
      <p:sp>
        <p:nvSpPr>
          <p:cNvPr id="26674" name="Rectangle 50"/>
          <p:cNvSpPr>
            <a:spLocks noChangeArrowheads="1"/>
          </p:cNvSpPr>
          <p:nvPr/>
        </p:nvSpPr>
        <p:spPr bwMode="auto">
          <a:xfrm>
            <a:off x="5899150" y="2843213"/>
            <a:ext cx="18288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cs typeface="Angsana New" pitchFamily="18" charset="-34"/>
            </a:endParaRPr>
          </a:p>
        </p:txBody>
      </p:sp>
      <p:cxnSp>
        <p:nvCxnSpPr>
          <p:cNvPr id="26675" name="AutoShape 51"/>
          <p:cNvCxnSpPr>
            <a:cxnSpLocks noChangeShapeType="1"/>
            <a:stCxn id="26674" idx="2"/>
            <a:endCxn id="26662" idx="0"/>
          </p:cNvCxnSpPr>
          <p:nvPr/>
        </p:nvCxnSpPr>
        <p:spPr bwMode="auto">
          <a:xfrm flipH="1">
            <a:off x="5518150" y="2919413"/>
            <a:ext cx="1295400" cy="355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76" name="AutoShape 52"/>
          <p:cNvCxnSpPr>
            <a:cxnSpLocks noChangeShapeType="1"/>
            <a:stCxn id="26674" idx="2"/>
            <a:endCxn id="26663" idx="0"/>
          </p:cNvCxnSpPr>
          <p:nvPr/>
        </p:nvCxnSpPr>
        <p:spPr bwMode="auto">
          <a:xfrm>
            <a:off x="6813550" y="2919413"/>
            <a:ext cx="533400" cy="3556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77" name="Rectangle 53"/>
          <p:cNvSpPr>
            <a:spLocks noChangeArrowheads="1"/>
          </p:cNvSpPr>
          <p:nvPr/>
        </p:nvSpPr>
        <p:spPr bwMode="auto">
          <a:xfrm>
            <a:off x="3003550" y="3884613"/>
            <a:ext cx="1524000" cy="3048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400">
                <a:cs typeface="Angsana New" pitchFamily="18" charset="-34"/>
              </a:rPr>
              <a:t>MMS</a:t>
            </a:r>
          </a:p>
        </p:txBody>
      </p:sp>
      <p:sp>
        <p:nvSpPr>
          <p:cNvPr id="26678" name="Rectangle 54"/>
          <p:cNvSpPr>
            <a:spLocks noChangeArrowheads="1"/>
          </p:cNvSpPr>
          <p:nvPr/>
        </p:nvSpPr>
        <p:spPr bwMode="auto">
          <a:xfrm>
            <a:off x="4756150" y="3889375"/>
            <a:ext cx="1524000" cy="304800"/>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400">
                <a:cs typeface="Angsana New" pitchFamily="18" charset="-34"/>
              </a:rPr>
              <a:t>XWAY</a:t>
            </a:r>
          </a:p>
        </p:txBody>
      </p:sp>
      <p:sp>
        <p:nvSpPr>
          <p:cNvPr id="26679" name="Rectangle 55"/>
          <p:cNvSpPr>
            <a:spLocks noChangeArrowheads="1"/>
          </p:cNvSpPr>
          <p:nvPr/>
        </p:nvSpPr>
        <p:spPr bwMode="auto">
          <a:xfrm>
            <a:off x="6584950" y="3852863"/>
            <a:ext cx="1524000" cy="361950"/>
          </a:xfrm>
          <a:prstGeom prst="rect">
            <a:avLst/>
          </a:prstGeom>
          <a:solidFill>
            <a:srgbClr val="DED7F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400">
                <a:cs typeface="Angsana New" pitchFamily="18" charset="-34"/>
              </a:rPr>
              <a:t>ProfiNet</a:t>
            </a:r>
          </a:p>
        </p:txBody>
      </p:sp>
      <p:sp>
        <p:nvSpPr>
          <p:cNvPr id="26680" name="AutoShape 56"/>
          <p:cNvSpPr>
            <a:spLocks noChangeArrowheads="1"/>
          </p:cNvSpPr>
          <p:nvPr/>
        </p:nvSpPr>
        <p:spPr bwMode="auto">
          <a:xfrm>
            <a:off x="107950" y="3071813"/>
            <a:ext cx="2438400" cy="1038225"/>
          </a:xfrm>
          <a:prstGeom prst="wedgeRoundRectCallout">
            <a:avLst>
              <a:gd name="adj1" fmla="val 76954"/>
              <a:gd name="adj2" fmla="val 47250"/>
              <a:gd name="adj3" fmla="val 16667"/>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GB">
              <a:latin typeface="Helvetica" panose="020B0604020202020204" pitchFamily="34" charset="0"/>
              <a:cs typeface="Angsana New" pitchFamily="18" charset="-34"/>
            </a:endParaRPr>
          </a:p>
        </p:txBody>
      </p:sp>
      <p:sp>
        <p:nvSpPr>
          <p:cNvPr id="26681" name="Text Box 57"/>
          <p:cNvSpPr txBox="1">
            <a:spLocks noChangeArrowheads="1"/>
          </p:cNvSpPr>
          <p:nvPr/>
        </p:nvSpPr>
        <p:spPr bwMode="auto">
          <a:xfrm>
            <a:off x="184150" y="3119438"/>
            <a:ext cx="2362200" cy="915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atin typeface="Helvetica" panose="020B0604020202020204" pitchFamily="34" charset="0"/>
                <a:cs typeface="Angsana New" pitchFamily="18" charset="-34"/>
              </a:rPr>
              <a:t>the drivers still exist,</a:t>
            </a:r>
          </a:p>
          <a:p>
            <a:pPr eaLnBrk="0" hangingPunct="0"/>
            <a:r>
              <a:rPr lang="en-GB">
                <a:latin typeface="Helvetica" panose="020B0604020202020204" pitchFamily="34" charset="0"/>
                <a:cs typeface="Angsana New" pitchFamily="18" charset="-34"/>
              </a:rPr>
              <a:t>but the clients do not</a:t>
            </a:r>
          </a:p>
          <a:p>
            <a:pPr eaLnBrk="0" hangingPunct="0"/>
            <a:r>
              <a:rPr lang="en-GB">
                <a:latin typeface="Helvetica" panose="020B0604020202020204" pitchFamily="34" charset="0"/>
                <a:cs typeface="Angsana New" pitchFamily="18" charset="-34"/>
              </a:rPr>
              <a:t>see them anymore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0"/>
            <a:ext cx="9144000" cy="83661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cs typeface="Angsana New" pitchFamily="18" charset="-34"/>
            </a:endParaRPr>
          </a:p>
        </p:txBody>
      </p:sp>
      <p:sp>
        <p:nvSpPr>
          <p:cNvPr id="33796" name="Rectangle 4"/>
          <p:cNvSpPr>
            <a:spLocks noChangeArrowheads="1"/>
          </p:cNvSpPr>
          <p:nvPr/>
        </p:nvSpPr>
        <p:spPr bwMode="auto">
          <a:xfrm>
            <a:off x="0" y="152400"/>
            <a:ext cx="91440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algn="ctr">
              <a:defRPr sz="4400">
                <a:solidFill>
                  <a:schemeClr val="tx2"/>
                </a:solidFill>
                <a:latin typeface="Arial" panose="020B0604020202020204" pitchFamily="34" charset="0"/>
                <a:cs typeface="Angsana New" pitchFamily="18" charset="-34"/>
              </a:defRPr>
            </a:lvl1pPr>
            <a:lvl2pPr algn="ctr">
              <a:defRPr sz="4400">
                <a:solidFill>
                  <a:schemeClr val="tx2"/>
                </a:solidFill>
                <a:latin typeface="Arial" panose="020B0604020202020204" pitchFamily="34" charset="0"/>
                <a:cs typeface="Angsana New" pitchFamily="18" charset="-34"/>
              </a:defRPr>
            </a:lvl2pPr>
            <a:lvl3pPr algn="ctr">
              <a:defRPr sz="4400">
                <a:solidFill>
                  <a:schemeClr val="tx2"/>
                </a:solidFill>
                <a:latin typeface="Arial" panose="020B0604020202020204" pitchFamily="34" charset="0"/>
                <a:cs typeface="Angsana New" pitchFamily="18" charset="-34"/>
              </a:defRPr>
            </a:lvl3pPr>
            <a:lvl4pPr algn="ctr">
              <a:defRPr sz="4400">
                <a:solidFill>
                  <a:schemeClr val="tx2"/>
                </a:solidFill>
                <a:latin typeface="Arial" panose="020B0604020202020204" pitchFamily="34" charset="0"/>
                <a:cs typeface="Angsana New" pitchFamily="18" charset="-34"/>
              </a:defRPr>
            </a:lvl4pPr>
            <a:lvl5pPr algn="ctr">
              <a:defRPr sz="4400">
                <a:solidFill>
                  <a:schemeClr val="tx2"/>
                </a:solidFill>
                <a:latin typeface="Arial" panose="020B0604020202020204" pitchFamily="34" charset="0"/>
                <a:cs typeface="Angsana New" pitchFamily="18" charset="-34"/>
              </a:defRPr>
            </a:lvl5pPr>
            <a:lvl6pPr marL="457200" algn="ctr" fontAlgn="base">
              <a:spcBef>
                <a:spcPct val="0"/>
              </a:spcBef>
              <a:spcAft>
                <a:spcPct val="0"/>
              </a:spcAft>
              <a:defRPr sz="4400">
                <a:solidFill>
                  <a:schemeClr val="tx2"/>
                </a:solidFill>
                <a:latin typeface="Arial" panose="020B0604020202020204" pitchFamily="34" charset="0"/>
                <a:cs typeface="Angsana New" pitchFamily="18" charset="-34"/>
              </a:defRPr>
            </a:lvl6pPr>
            <a:lvl7pPr marL="914400" algn="ctr" fontAlgn="base">
              <a:spcBef>
                <a:spcPct val="0"/>
              </a:spcBef>
              <a:spcAft>
                <a:spcPct val="0"/>
              </a:spcAft>
              <a:defRPr sz="4400">
                <a:solidFill>
                  <a:schemeClr val="tx2"/>
                </a:solidFill>
                <a:latin typeface="Arial" panose="020B0604020202020204" pitchFamily="34" charset="0"/>
                <a:cs typeface="Angsana New" pitchFamily="18" charset="-34"/>
              </a:defRPr>
            </a:lvl7pPr>
            <a:lvl8pPr marL="1371600" algn="ctr" fontAlgn="base">
              <a:spcBef>
                <a:spcPct val="0"/>
              </a:spcBef>
              <a:spcAft>
                <a:spcPct val="0"/>
              </a:spcAft>
              <a:defRPr sz="4400">
                <a:solidFill>
                  <a:schemeClr val="tx2"/>
                </a:solidFill>
                <a:latin typeface="Arial" panose="020B0604020202020204" pitchFamily="34" charset="0"/>
                <a:cs typeface="Angsana New" pitchFamily="18" charset="-34"/>
              </a:defRPr>
            </a:lvl8pPr>
            <a:lvl9pPr marL="1828800" algn="ctr" fontAlgn="base">
              <a:spcBef>
                <a:spcPct val="0"/>
              </a:spcBef>
              <a:spcAft>
                <a:spcPct val="0"/>
              </a:spcAft>
              <a:defRPr sz="4400">
                <a:solidFill>
                  <a:schemeClr val="tx2"/>
                </a:solidFill>
                <a:latin typeface="Arial" panose="020B0604020202020204" pitchFamily="34" charset="0"/>
                <a:cs typeface="Angsana New" pitchFamily="18" charset="-34"/>
              </a:defRPr>
            </a:lvl9pPr>
          </a:lstStyle>
          <a:p>
            <a:r>
              <a:rPr lang="en-GB" sz="4000">
                <a:solidFill>
                  <a:srgbClr val="0000FF"/>
                </a:solidFill>
              </a:rPr>
              <a:t>The main OPC Specifications</a:t>
            </a:r>
          </a:p>
        </p:txBody>
      </p:sp>
      <p:sp>
        <p:nvSpPr>
          <p:cNvPr id="33797" name="Rectangle 5"/>
          <p:cNvSpPr>
            <a:spLocks noChangeArrowheads="1"/>
          </p:cNvSpPr>
          <p:nvPr/>
        </p:nvSpPr>
        <p:spPr bwMode="auto">
          <a:xfrm>
            <a:off x="2286000" y="3581400"/>
            <a:ext cx="1981200" cy="609600"/>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graphicFrame>
        <p:nvGraphicFramePr>
          <p:cNvPr id="33798" name="Object 6"/>
          <p:cNvGraphicFramePr>
            <a:graphicFrameLocks noChangeAspect="1"/>
          </p:cNvGraphicFramePr>
          <p:nvPr/>
        </p:nvGraphicFramePr>
        <p:xfrm>
          <a:off x="3581400" y="4724400"/>
          <a:ext cx="1570038" cy="1079500"/>
        </p:xfrm>
        <a:graphic>
          <a:graphicData uri="http://schemas.openxmlformats.org/presentationml/2006/ole">
            <mc:AlternateContent xmlns:mc="http://schemas.openxmlformats.org/markup-compatibility/2006">
              <mc:Choice xmlns:v="urn:schemas-microsoft-com:vml" Requires="v">
                <p:oleObj spid="_x0000_s33826" name="Photo Editor Photo" r:id="rId3" imgW="6095238" imgH="4191585" progId="MSPhotoEd.3">
                  <p:embed/>
                </p:oleObj>
              </mc:Choice>
              <mc:Fallback>
                <p:oleObj name="Photo Editor Photo" r:id="rId3" imgW="6095238" imgH="4191585"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724400"/>
                        <a:ext cx="15700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9" name="Rectangle 7"/>
          <p:cNvSpPr>
            <a:spLocks noChangeArrowheads="1"/>
          </p:cNvSpPr>
          <p:nvPr/>
        </p:nvSpPr>
        <p:spPr bwMode="auto">
          <a:xfrm>
            <a:off x="2438400" y="3625850"/>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p>
          <a:p>
            <a:pPr algn="ctr" eaLnBrk="0" hangingPunct="0"/>
            <a:r>
              <a:rPr lang="en-GB" sz="1600">
                <a:cs typeface="Angsana New" pitchFamily="18" charset="-34"/>
              </a:rPr>
              <a:t>Data Access</a:t>
            </a:r>
          </a:p>
        </p:txBody>
      </p:sp>
      <p:sp>
        <p:nvSpPr>
          <p:cNvPr id="33800" name="Rectangle 8"/>
          <p:cNvSpPr>
            <a:spLocks noChangeArrowheads="1"/>
          </p:cNvSpPr>
          <p:nvPr/>
        </p:nvSpPr>
        <p:spPr bwMode="auto">
          <a:xfrm>
            <a:off x="2286000" y="3581400"/>
            <a:ext cx="19812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801" name="Rectangle 9"/>
          <p:cNvSpPr>
            <a:spLocks noChangeArrowheads="1"/>
          </p:cNvSpPr>
          <p:nvPr/>
        </p:nvSpPr>
        <p:spPr bwMode="auto">
          <a:xfrm>
            <a:off x="4495800" y="3657600"/>
            <a:ext cx="1676400" cy="533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33802" name="Rectangle 10"/>
          <p:cNvSpPr>
            <a:spLocks noChangeArrowheads="1"/>
          </p:cNvSpPr>
          <p:nvPr/>
        </p:nvSpPr>
        <p:spPr bwMode="auto">
          <a:xfrm>
            <a:off x="4411663" y="3625850"/>
            <a:ext cx="18446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br>
              <a:rPr lang="en-GB" sz="1600">
                <a:cs typeface="Angsana New" pitchFamily="18" charset="-34"/>
              </a:rPr>
            </a:br>
            <a:r>
              <a:rPr lang="en-GB" sz="1600">
                <a:cs typeface="Angsana New" pitchFamily="18" charset="-34"/>
              </a:rPr>
              <a:t>Alarms &amp; Events</a:t>
            </a:r>
          </a:p>
        </p:txBody>
      </p:sp>
      <p:sp>
        <p:nvSpPr>
          <p:cNvPr id="33803" name="Rectangle 11"/>
          <p:cNvSpPr>
            <a:spLocks noChangeArrowheads="1"/>
          </p:cNvSpPr>
          <p:nvPr/>
        </p:nvSpPr>
        <p:spPr bwMode="auto">
          <a:xfrm>
            <a:off x="4495800" y="3581400"/>
            <a:ext cx="1676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3804" name="AutoShape 12"/>
          <p:cNvCxnSpPr>
            <a:cxnSpLocks noChangeShapeType="1"/>
            <a:stCxn id="0" idx="0"/>
            <a:endCxn id="33797" idx="2"/>
          </p:cNvCxnSpPr>
          <p:nvPr/>
        </p:nvCxnSpPr>
        <p:spPr bwMode="auto">
          <a:xfrm rot="5400000" flipH="1">
            <a:off x="3562351" y="3919537"/>
            <a:ext cx="519112" cy="1090613"/>
          </a:xfrm>
          <a:prstGeom prst="bentConnector3">
            <a:avLst>
              <a:gd name="adj1" fmla="val 51375"/>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5" name="AutoShape 13"/>
          <p:cNvCxnSpPr>
            <a:cxnSpLocks noChangeShapeType="1"/>
            <a:stCxn id="0" idx="0"/>
            <a:endCxn id="33801" idx="2"/>
          </p:cNvCxnSpPr>
          <p:nvPr/>
        </p:nvCxnSpPr>
        <p:spPr bwMode="auto">
          <a:xfrm rot="16200000">
            <a:off x="4583907" y="3974306"/>
            <a:ext cx="533400" cy="96678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6" name="Rectangle 14"/>
          <p:cNvSpPr>
            <a:spLocks noChangeArrowheads="1"/>
          </p:cNvSpPr>
          <p:nvPr/>
        </p:nvSpPr>
        <p:spPr bwMode="auto">
          <a:xfrm>
            <a:off x="6667500" y="1524000"/>
            <a:ext cx="914400" cy="533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33807" name="Rectangle 15"/>
          <p:cNvSpPr>
            <a:spLocks noChangeArrowheads="1"/>
          </p:cNvSpPr>
          <p:nvPr/>
        </p:nvSpPr>
        <p:spPr bwMode="auto">
          <a:xfrm>
            <a:off x="6962775" y="1524000"/>
            <a:ext cx="3254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br>
              <a:rPr lang="en-GB" sz="1600">
                <a:cs typeface="Angsana New" pitchFamily="18" charset="-34"/>
              </a:rPr>
            </a:br>
            <a:r>
              <a:rPr lang="en-GB" sz="1600">
                <a:cs typeface="Angsana New" pitchFamily="18" charset="-34"/>
              </a:rPr>
              <a:t>HDA</a:t>
            </a:r>
          </a:p>
        </p:txBody>
      </p:sp>
      <p:sp>
        <p:nvSpPr>
          <p:cNvPr id="33808" name="Rectangle 16"/>
          <p:cNvSpPr>
            <a:spLocks noChangeArrowheads="1"/>
          </p:cNvSpPr>
          <p:nvPr/>
        </p:nvSpPr>
        <p:spPr bwMode="auto">
          <a:xfrm>
            <a:off x="6667500" y="1447800"/>
            <a:ext cx="9144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809" name="AutoShape 17"/>
          <p:cNvSpPr>
            <a:spLocks noChangeArrowheads="1"/>
          </p:cNvSpPr>
          <p:nvPr/>
        </p:nvSpPr>
        <p:spPr bwMode="auto">
          <a:xfrm>
            <a:off x="6553200" y="2362200"/>
            <a:ext cx="1143000" cy="685800"/>
          </a:xfrm>
          <a:prstGeom prst="can">
            <a:avLst>
              <a:gd name="adj" fmla="val 25000"/>
            </a:avLst>
          </a:prstGeom>
          <a:solidFill>
            <a:srgbClr val="F4D8D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history </a:t>
            </a:r>
          </a:p>
          <a:p>
            <a:pPr algn="ctr" eaLnBrk="0" hangingPunct="0"/>
            <a:r>
              <a:rPr lang="en-GB" sz="1600">
                <a:cs typeface="Angsana New" pitchFamily="18" charset="-34"/>
              </a:rPr>
              <a:t>data base</a:t>
            </a:r>
          </a:p>
        </p:txBody>
      </p:sp>
      <p:cxnSp>
        <p:nvCxnSpPr>
          <p:cNvPr id="33810" name="AutoShape 18"/>
          <p:cNvCxnSpPr>
            <a:cxnSpLocks noChangeShapeType="1"/>
            <a:stCxn id="33809" idx="1"/>
            <a:endCxn id="33806" idx="2"/>
          </p:cNvCxnSpPr>
          <p:nvPr/>
        </p:nvCxnSpPr>
        <p:spPr bwMode="auto">
          <a:xfrm rot="16200000">
            <a:off x="6972300" y="2209800"/>
            <a:ext cx="304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1" name="AutoShape 19"/>
          <p:cNvCxnSpPr>
            <a:cxnSpLocks noChangeShapeType="1"/>
            <a:stCxn id="33800" idx="0"/>
            <a:endCxn id="33809" idx="3"/>
          </p:cNvCxnSpPr>
          <p:nvPr/>
        </p:nvCxnSpPr>
        <p:spPr bwMode="auto">
          <a:xfrm rot="16200000">
            <a:off x="4933950" y="1390650"/>
            <a:ext cx="533400" cy="3848100"/>
          </a:xfrm>
          <a:prstGeom prst="bentConnector3">
            <a:avLst>
              <a:gd name="adj1" fmla="val 50000"/>
            </a:avLst>
          </a:prstGeom>
          <a:noFill/>
          <a:ln w="12700">
            <a:solidFill>
              <a:srgbClr val="00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2" name="Rectangle 20"/>
          <p:cNvSpPr>
            <a:spLocks noChangeArrowheads="1"/>
          </p:cNvSpPr>
          <p:nvPr/>
        </p:nvSpPr>
        <p:spPr bwMode="auto">
          <a:xfrm>
            <a:off x="1447800" y="1524000"/>
            <a:ext cx="762000" cy="533400"/>
          </a:xfrm>
          <a:prstGeom prst="rect">
            <a:avLst/>
          </a:prstGeom>
          <a:solidFill>
            <a:srgbClr val="00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33813" name="Rectangle 21"/>
          <p:cNvSpPr>
            <a:spLocks noChangeArrowheads="1"/>
          </p:cNvSpPr>
          <p:nvPr/>
        </p:nvSpPr>
        <p:spPr bwMode="auto">
          <a:xfrm>
            <a:off x="1409700" y="1524000"/>
            <a:ext cx="83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br>
              <a:rPr lang="en-GB" sz="1600">
                <a:cs typeface="Angsana New" pitchFamily="18" charset="-34"/>
              </a:rPr>
            </a:br>
            <a:r>
              <a:rPr lang="en-GB" sz="1600">
                <a:cs typeface="Angsana New" pitchFamily="18" charset="-34"/>
              </a:rPr>
              <a:t>Batch</a:t>
            </a:r>
          </a:p>
        </p:txBody>
      </p:sp>
      <p:sp>
        <p:nvSpPr>
          <p:cNvPr id="33814" name="Rectangle 22"/>
          <p:cNvSpPr>
            <a:spLocks noChangeArrowheads="1"/>
          </p:cNvSpPr>
          <p:nvPr/>
        </p:nvSpPr>
        <p:spPr bwMode="auto">
          <a:xfrm>
            <a:off x="1447800" y="1447800"/>
            <a:ext cx="762000" cy="7620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3815" name="AutoShape 23"/>
          <p:cNvCxnSpPr>
            <a:cxnSpLocks noChangeShapeType="1"/>
            <a:stCxn id="33800" idx="0"/>
            <a:endCxn id="33817" idx="3"/>
          </p:cNvCxnSpPr>
          <p:nvPr/>
        </p:nvCxnSpPr>
        <p:spPr bwMode="auto">
          <a:xfrm rot="5400000" flipH="1">
            <a:off x="2400300" y="2705100"/>
            <a:ext cx="838200" cy="914400"/>
          </a:xfrm>
          <a:prstGeom prst="bentConnector2">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6" name="AutoShape 24"/>
          <p:cNvCxnSpPr>
            <a:cxnSpLocks noChangeShapeType="1"/>
            <a:stCxn id="33803" idx="0"/>
            <a:endCxn id="33817" idx="3"/>
          </p:cNvCxnSpPr>
          <p:nvPr/>
        </p:nvCxnSpPr>
        <p:spPr bwMode="auto">
          <a:xfrm rot="5400000" flipH="1">
            <a:off x="3429000" y="1676400"/>
            <a:ext cx="838200" cy="2971800"/>
          </a:xfrm>
          <a:prstGeom prst="bentConnector2">
            <a:avLst/>
          </a:prstGeom>
          <a:noFill/>
          <a:ln w="12700">
            <a:solidFill>
              <a:schemeClr val="bg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7" name="AutoShape 25"/>
          <p:cNvSpPr>
            <a:spLocks noChangeArrowheads="1"/>
          </p:cNvSpPr>
          <p:nvPr/>
        </p:nvSpPr>
        <p:spPr bwMode="auto">
          <a:xfrm>
            <a:off x="1295400" y="2438400"/>
            <a:ext cx="1066800" cy="609600"/>
          </a:xfrm>
          <a:prstGeom prst="hexagon">
            <a:avLst>
              <a:gd name="adj" fmla="val 43750"/>
              <a:gd name="vf" fmla="val 115470"/>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de-CH" sz="1600">
                <a:cs typeface="Angsana New" pitchFamily="18" charset="-34"/>
              </a:rPr>
              <a:t>batch</a:t>
            </a:r>
          </a:p>
          <a:p>
            <a:pPr algn="ctr" eaLnBrk="0" hangingPunct="0"/>
            <a:r>
              <a:rPr lang="de-CH" sz="1600">
                <a:cs typeface="Angsana New" pitchFamily="18" charset="-34"/>
              </a:rPr>
              <a:t>system</a:t>
            </a:r>
            <a:endParaRPr lang="en-GB" sz="1600">
              <a:cs typeface="Angsana New" pitchFamily="18" charset="-34"/>
            </a:endParaRPr>
          </a:p>
        </p:txBody>
      </p:sp>
      <p:sp>
        <p:nvSpPr>
          <p:cNvPr id="33818" name="Rectangle 26"/>
          <p:cNvSpPr>
            <a:spLocks noChangeArrowheads="1"/>
          </p:cNvSpPr>
          <p:nvPr/>
        </p:nvSpPr>
        <p:spPr bwMode="auto">
          <a:xfrm>
            <a:off x="838200" y="3657600"/>
            <a:ext cx="762000" cy="533400"/>
          </a:xfrm>
          <a:prstGeom prst="rect">
            <a:avLst/>
          </a:prstGeom>
          <a:solidFill>
            <a:srgbClr val="00FFFF">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33819" name="Rectangle 27"/>
          <p:cNvSpPr>
            <a:spLocks noChangeArrowheads="1"/>
          </p:cNvSpPr>
          <p:nvPr/>
        </p:nvSpPr>
        <p:spPr bwMode="auto">
          <a:xfrm>
            <a:off x="792163" y="3657600"/>
            <a:ext cx="838200" cy="53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br>
              <a:rPr lang="en-GB" sz="1600">
                <a:cs typeface="Angsana New" pitchFamily="18" charset="-34"/>
              </a:rPr>
            </a:br>
            <a:r>
              <a:rPr lang="en-GB" sz="1600">
                <a:cs typeface="Angsana New" pitchFamily="18" charset="-34"/>
              </a:rPr>
              <a:t>DX</a:t>
            </a:r>
          </a:p>
        </p:txBody>
      </p:sp>
      <p:sp>
        <p:nvSpPr>
          <p:cNvPr id="33820" name="Rectangle 28"/>
          <p:cNvSpPr>
            <a:spLocks noChangeArrowheads="1"/>
          </p:cNvSpPr>
          <p:nvPr/>
        </p:nvSpPr>
        <p:spPr bwMode="auto">
          <a:xfrm>
            <a:off x="7391400" y="4419600"/>
            <a:ext cx="762000" cy="533400"/>
          </a:xfrm>
          <a:prstGeom prst="rect">
            <a:avLst/>
          </a:prstGeom>
          <a:solidFill>
            <a:srgbClr val="00FFFF">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IN"/>
          </a:p>
        </p:txBody>
      </p:sp>
      <p:sp>
        <p:nvSpPr>
          <p:cNvPr id="33821" name="Rectangle 29"/>
          <p:cNvSpPr>
            <a:spLocks noChangeArrowheads="1"/>
          </p:cNvSpPr>
          <p:nvPr/>
        </p:nvSpPr>
        <p:spPr bwMode="auto">
          <a:xfrm>
            <a:off x="7345363" y="4419600"/>
            <a:ext cx="838200" cy="53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pPr algn="ctr" eaLnBrk="0" hangingPunct="0"/>
            <a:r>
              <a:rPr lang="en-GB" sz="1600">
                <a:cs typeface="Angsana New" pitchFamily="18" charset="-34"/>
              </a:rPr>
              <a:t>OPC</a:t>
            </a:r>
            <a:br>
              <a:rPr lang="en-GB" sz="1600">
                <a:cs typeface="Angsana New" pitchFamily="18" charset="-34"/>
              </a:rPr>
            </a:br>
            <a:r>
              <a:rPr lang="de-CH" sz="1600">
                <a:cs typeface="Angsana New" pitchFamily="18" charset="-34"/>
              </a:rPr>
              <a:t>UA</a:t>
            </a:r>
            <a:endParaRPr lang="en-GB" sz="1600">
              <a:cs typeface="Angsana New" pitchFamily="18" charset="-34"/>
            </a:endParaRPr>
          </a:p>
        </p:txBody>
      </p:sp>
      <p:sp>
        <p:nvSpPr>
          <p:cNvPr id="33822" name="Rectangle 30"/>
          <p:cNvSpPr>
            <a:spLocks noChangeArrowheads="1"/>
          </p:cNvSpPr>
          <p:nvPr/>
        </p:nvSpPr>
        <p:spPr bwMode="auto">
          <a:xfrm>
            <a:off x="838200" y="3581400"/>
            <a:ext cx="762000" cy="76200"/>
          </a:xfrm>
          <a:prstGeom prst="rect">
            <a:avLst/>
          </a:prstGeom>
          <a:solidFill>
            <a:srgbClr val="FF3300">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823" name="Rectangle 31"/>
          <p:cNvSpPr>
            <a:spLocks noChangeArrowheads="1"/>
          </p:cNvSpPr>
          <p:nvPr/>
        </p:nvSpPr>
        <p:spPr bwMode="auto">
          <a:xfrm>
            <a:off x="838200" y="4191000"/>
            <a:ext cx="762000" cy="76200"/>
          </a:xfrm>
          <a:prstGeom prst="rect">
            <a:avLst/>
          </a:prstGeom>
          <a:solidFill>
            <a:srgbClr val="FF3300">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824" name="Rectangle 32"/>
          <p:cNvSpPr>
            <a:spLocks noChangeArrowheads="1"/>
          </p:cNvSpPr>
          <p:nvPr/>
        </p:nvSpPr>
        <p:spPr bwMode="auto">
          <a:xfrm>
            <a:off x="7391400" y="4953000"/>
            <a:ext cx="762000" cy="76200"/>
          </a:xfrm>
          <a:prstGeom prst="rect">
            <a:avLst/>
          </a:prstGeom>
          <a:solidFill>
            <a:srgbClr val="FF3300">
              <a:alpha val="50000"/>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cxnSp>
        <p:nvCxnSpPr>
          <p:cNvPr id="33825" name="AutoShape 33"/>
          <p:cNvCxnSpPr>
            <a:cxnSpLocks noChangeShapeType="1"/>
            <a:stCxn id="33817" idx="0"/>
            <a:endCxn id="33813" idx="2"/>
          </p:cNvCxnSpPr>
          <p:nvPr/>
        </p:nvCxnSpPr>
        <p:spPr bwMode="auto">
          <a:xfrm rot="16200000">
            <a:off x="1638300" y="2247900"/>
            <a:ext cx="381000" cy="0"/>
          </a:xfrm>
          <a:prstGeom prst="straightConnector1">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การออกแบบเริ่มต้น">
  <a:themeElements>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C5260F7893B1C545AA386E2EBAEEABCF" ma:contentTypeVersion="0" ma:contentTypeDescription="Tạo tài liệu mới." ma:contentTypeScope="" ma:versionID="2fc78c4464cd6c7681af50d1a37d8c8e">
  <xsd:schema xmlns:xsd="http://www.w3.org/2001/XMLSchema" xmlns:p="http://schemas.microsoft.com/office/2006/metadata/properties" targetNamespace="http://schemas.microsoft.com/office/2006/metadata/properties" ma:root="true" ma:fieldsID="5f1d09c8b92315e42bc222cee01dcbc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ma:readOnly="true"/>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74B13C-13D7-4725-8535-81803FF4994D}">
  <ds:schemaRefs>
    <ds:schemaRef ds:uri="http://schemas.microsoft.com/sharepoint/v3/contenttype/forms"/>
  </ds:schemaRefs>
</ds:datastoreItem>
</file>

<file path=customXml/itemProps2.xml><?xml version="1.0" encoding="utf-8"?>
<ds:datastoreItem xmlns:ds="http://schemas.openxmlformats.org/officeDocument/2006/customXml" ds:itemID="{1574A94B-F6E9-49F9-90F3-14584993F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439A10-AB17-43D5-B008-485C317C1EBB}">
  <ds:schemaRef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682</TotalTime>
  <Words>2878</Words>
  <Application>Microsoft Office PowerPoint</Application>
  <PresentationFormat>On-screen Show (4:3)</PresentationFormat>
  <Paragraphs>675</Paragraphs>
  <Slides>44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58" baseType="lpstr">
      <vt:lpstr>Arial</vt:lpstr>
      <vt:lpstr>Angsana New</vt:lpstr>
      <vt:lpstr>Arial Black</vt:lpstr>
      <vt:lpstr>Helvetica</vt:lpstr>
      <vt:lpstr>Times</vt:lpstr>
      <vt:lpstr>Times New Roman</vt:lpstr>
      <vt:lpstr>Comic Sans MS</vt:lpstr>
      <vt:lpstr>Arial Unicode MS</vt:lpstr>
      <vt:lpstr>Courier</vt:lpstr>
      <vt:lpstr>การออกแบบเริ่มต้น</vt:lpstr>
      <vt:lpstr>Microsoft Clip Gallery</vt:lpstr>
      <vt:lpstr>Microsoft Photo Editor 3.0 Photo</vt:lpstr>
      <vt:lpstr>Microsoft Visio Drawing</vt:lpstr>
      <vt:lpstr>Bitmap Image</vt:lpstr>
      <vt:lpstr>Industrial Automation OPC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iLLUSiON</dc:creator>
  <cp:lastModifiedBy>JOY CHOUDHURY</cp:lastModifiedBy>
  <cp:revision>41</cp:revision>
  <dcterms:created xsi:type="dcterms:W3CDTF">2005-11-16T02:04:38Z</dcterms:created>
  <dcterms:modified xsi:type="dcterms:W3CDTF">2021-07-07T03:06:39Z</dcterms:modified>
</cp:coreProperties>
</file>