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65" r:id="rId3"/>
    <p:sldId id="266" r:id="rId4"/>
    <p:sldId id="258" r:id="rId5"/>
    <p:sldId id="260" r:id="rId6"/>
    <p:sldId id="261" r:id="rId7"/>
    <p:sldId id="331" r:id="rId8"/>
    <p:sldId id="332" r:id="rId9"/>
    <p:sldId id="333" r:id="rId10"/>
    <p:sldId id="334" r:id="rId11"/>
    <p:sldId id="327" r:id="rId12"/>
    <p:sldId id="264" r:id="rId13"/>
    <p:sldId id="271" r:id="rId14"/>
    <p:sldId id="269" r:id="rId15"/>
    <p:sldId id="267" r:id="rId16"/>
    <p:sldId id="268" r:id="rId17"/>
    <p:sldId id="272" r:id="rId18"/>
    <p:sldId id="273" r:id="rId19"/>
    <p:sldId id="274" r:id="rId20"/>
    <p:sldId id="275" r:id="rId21"/>
    <p:sldId id="276" r:id="rId22"/>
    <p:sldId id="337" r:id="rId23"/>
    <p:sldId id="277" r:id="rId24"/>
    <p:sldId id="278" r:id="rId25"/>
    <p:sldId id="280" r:id="rId26"/>
    <p:sldId id="338" r:id="rId27"/>
    <p:sldId id="279" r:id="rId28"/>
    <p:sldId id="296" r:id="rId29"/>
    <p:sldId id="339" r:id="rId30"/>
    <p:sldId id="340" r:id="rId31"/>
    <p:sldId id="341" r:id="rId32"/>
    <p:sldId id="281" r:id="rId33"/>
    <p:sldId id="282" r:id="rId34"/>
    <p:sldId id="292" r:id="rId35"/>
    <p:sldId id="293" r:id="rId36"/>
    <p:sldId id="294" r:id="rId37"/>
    <p:sldId id="288" r:id="rId38"/>
    <p:sldId id="323" r:id="rId39"/>
    <p:sldId id="324" r:id="rId40"/>
    <p:sldId id="289" r:id="rId41"/>
    <p:sldId id="325" r:id="rId42"/>
    <p:sldId id="326" r:id="rId43"/>
    <p:sldId id="287" r:id="rId44"/>
    <p:sldId id="290" r:id="rId45"/>
    <p:sldId id="297" r:id="rId46"/>
    <p:sldId id="295" r:id="rId47"/>
    <p:sldId id="306" r:id="rId48"/>
    <p:sldId id="299" r:id="rId49"/>
    <p:sldId id="300" r:id="rId50"/>
    <p:sldId id="301" r:id="rId51"/>
    <p:sldId id="302" r:id="rId52"/>
    <p:sldId id="335" r:id="rId53"/>
    <p:sldId id="315" r:id="rId54"/>
    <p:sldId id="328" r:id="rId55"/>
    <p:sldId id="308" r:id="rId56"/>
    <p:sldId id="309" r:id="rId57"/>
    <p:sldId id="310" r:id="rId58"/>
    <p:sldId id="317" r:id="rId59"/>
    <p:sldId id="322" r:id="rId60"/>
    <p:sldId id="303" r:id="rId61"/>
    <p:sldId id="329" r:id="rId62"/>
    <p:sldId id="311" r:id="rId63"/>
    <p:sldId id="312" r:id="rId64"/>
    <p:sldId id="316" r:id="rId65"/>
    <p:sldId id="313" r:id="rId66"/>
    <p:sldId id="314" r:id="rId67"/>
    <p:sldId id="319" r:id="rId68"/>
    <p:sldId id="320" r:id="rId69"/>
    <p:sldId id="330"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8932" autoAdjust="0"/>
  </p:normalViewPr>
  <p:slideViewPr>
    <p:cSldViewPr>
      <p:cViewPr varScale="1">
        <p:scale>
          <a:sx n="63" d="100"/>
          <a:sy n="63" d="100"/>
        </p:scale>
        <p:origin x="1404"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A6A956-0DAF-4C00-9173-A40F046204B4}" type="datetimeFigureOut">
              <a:rPr lang="en-IN" smtClean="0"/>
              <a:t>22-02-2023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E46C20-5130-461D-BE7A-1490FF511F8D}"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A6A956-0DAF-4C00-9173-A40F046204B4}" type="datetimeFigureOut">
              <a:rPr lang="en-IN" smtClean="0"/>
              <a:t>22-02-2023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E46C20-5130-461D-BE7A-1490FF511F8D}"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1A6A956-0DAF-4C00-9173-A40F046204B4}" type="datetimeFigureOut">
              <a:rPr lang="en-IN" smtClean="0"/>
              <a:t>22-02-2023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E46C20-5130-461D-BE7A-1490FF511F8D}" type="slidenum">
              <a:rPr lang="en-IN" smtClean="0"/>
              <a:t>‹#›</a:t>
            </a:fld>
            <a:endParaRPr lang="en-IN"/>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A6A956-0DAF-4C00-9173-A40F046204B4}" type="datetimeFigureOut">
              <a:rPr lang="en-IN" smtClean="0"/>
              <a:t>22-02-2023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E46C20-5130-461D-BE7A-1490FF511F8D}" type="slidenum">
              <a:rPr lang="en-IN" smtClean="0"/>
              <a:t>‹#›</a:t>
            </a:fld>
            <a:endParaRPr lang="en-IN"/>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A6A956-0DAF-4C00-9173-A40F046204B4}" type="datetimeFigureOut">
              <a:rPr lang="en-IN" smtClean="0"/>
              <a:t>22-02-2023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E46C20-5130-461D-BE7A-1490FF511F8D}"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1A6A956-0DAF-4C00-9173-A40F046204B4}" type="datetimeFigureOut">
              <a:rPr lang="en-IN" smtClean="0"/>
              <a:t>22-02-2023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4E46C20-5130-461D-BE7A-1490FF511F8D}" type="slidenum">
              <a:rPr lang="en-IN" smtClean="0"/>
              <a:t>‹#›</a:t>
            </a:fld>
            <a:endParaRPr lang="en-IN"/>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A6A956-0DAF-4C00-9173-A40F046204B4}" type="datetimeFigureOut">
              <a:rPr lang="en-IN" smtClean="0"/>
              <a:t>22-02-2023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4E46C20-5130-461D-BE7A-1490FF511F8D}"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A6A956-0DAF-4C00-9173-A40F046204B4}" type="datetimeFigureOut">
              <a:rPr lang="en-IN" smtClean="0"/>
              <a:t>22-02-2023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4E46C20-5130-461D-BE7A-1490FF511F8D}"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1A6A956-0DAF-4C00-9173-A40F046204B4}" type="datetimeFigureOut">
              <a:rPr lang="en-IN" smtClean="0"/>
              <a:t>22-02-2023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4E46C20-5130-461D-BE7A-1490FF511F8D}"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1A6A956-0DAF-4C00-9173-A40F046204B4}" type="datetimeFigureOut">
              <a:rPr lang="en-IN" smtClean="0"/>
              <a:t>22-02-2023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4E46C20-5130-461D-BE7A-1490FF511F8D}" type="slidenum">
              <a:rPr lang="en-IN" smtClean="0"/>
              <a:t>‹#›</a:t>
            </a:fld>
            <a:endParaRPr lang="en-IN"/>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A6A956-0DAF-4C00-9173-A40F046204B4}" type="datetimeFigureOut">
              <a:rPr lang="en-IN" smtClean="0"/>
              <a:t>22-02-2023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4E46C20-5130-461D-BE7A-1490FF511F8D}" type="slidenum">
              <a:rPr lang="en-IN" smtClean="0"/>
              <a:t>‹#›</a:t>
            </a:fld>
            <a:endParaRPr lang="en-IN"/>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1A6A956-0DAF-4C00-9173-A40F046204B4}" type="datetimeFigureOut">
              <a:rPr lang="en-IN" smtClean="0"/>
              <a:t>22-02-2023</a:t>
            </a:fld>
            <a:endParaRPr lang="en-IN"/>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IN"/>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4E46C20-5130-461D-BE7A-1490FF511F8D}" type="slidenum">
              <a:rPr lang="en-IN" smtClean="0"/>
              <a:t>‹#›</a:t>
            </a:fld>
            <a:endParaRPr lang="en-IN"/>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dirty="0">
                <a:latin typeface="Andalus" pitchFamily="18" charset="-78"/>
                <a:cs typeface="Andalus" pitchFamily="18" charset="-78"/>
              </a:rPr>
              <a:t>OYSTER FARMING</a:t>
            </a:r>
            <a:br>
              <a:rPr lang="en-IN" dirty="0">
                <a:latin typeface="Andalus" pitchFamily="18" charset="-78"/>
                <a:cs typeface="Andalus" pitchFamily="18" charset="-78"/>
              </a:rPr>
            </a:br>
            <a:r>
              <a:rPr lang="en-IN" dirty="0">
                <a:latin typeface="Andalus" pitchFamily="18" charset="-78"/>
                <a:cs typeface="Andalus" pitchFamily="18" charset="-78"/>
              </a:rPr>
              <a:t>COASTAL AQUACULTURE AND SEED PRODUCTION SYSTEM</a:t>
            </a:r>
            <a:br>
              <a:rPr lang="en-IN" dirty="0">
                <a:latin typeface="Andalus" pitchFamily="18" charset="-78"/>
                <a:cs typeface="Andalus" pitchFamily="18" charset="-78"/>
              </a:rPr>
            </a:br>
            <a:r>
              <a:rPr lang="en-IN" dirty="0">
                <a:latin typeface="Andalus" pitchFamily="18" charset="-78"/>
                <a:cs typeface="Andalus" pitchFamily="18" charset="-78"/>
              </a:rPr>
              <a:t>AQC 502(2+1)</a:t>
            </a:r>
          </a:p>
        </p:txBody>
      </p:sp>
      <p:sp>
        <p:nvSpPr>
          <p:cNvPr id="3" name="Subtitle 2"/>
          <p:cNvSpPr>
            <a:spLocks noGrp="1"/>
          </p:cNvSpPr>
          <p:nvPr>
            <p:ph type="subTitle" idx="1"/>
          </p:nvPr>
        </p:nvSpPr>
        <p:spPr>
          <a:xfrm>
            <a:off x="6372200" y="4149080"/>
            <a:ext cx="1976264" cy="2104257"/>
          </a:xfrm>
        </p:spPr>
        <p:txBody>
          <a:bodyPr>
            <a:normAutofit/>
          </a:bodyPr>
          <a:lstStyle/>
          <a:p>
            <a:r>
              <a:rPr lang="en-IN" dirty="0"/>
              <a:t>PRESENTED</a:t>
            </a:r>
          </a:p>
          <a:p>
            <a:r>
              <a:rPr lang="en-IN" dirty="0"/>
              <a:t>BY</a:t>
            </a:r>
          </a:p>
          <a:p>
            <a:r>
              <a:rPr lang="en-IN" dirty="0"/>
              <a:t>P.NAGESWARI</a:t>
            </a:r>
          </a:p>
          <a:p>
            <a:r>
              <a:rPr lang="en-IN" dirty="0"/>
              <a:t>AQC-MA4-04</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5611"/>
            <a:ext cx="337009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512" y="4075611"/>
            <a:ext cx="2822575" cy="429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2886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50466368"/>
              </p:ext>
            </p:extLst>
          </p:nvPr>
        </p:nvGraphicFramePr>
        <p:xfrm>
          <a:off x="179511" y="0"/>
          <a:ext cx="8856985" cy="6669360"/>
        </p:xfrm>
        <a:graphic>
          <a:graphicData uri="http://schemas.openxmlformats.org/drawingml/2006/table">
            <a:tbl>
              <a:tblPr firstRow="1" firstCol="1" bandRow="1">
                <a:tableStyleId>{5C22544A-7EE6-4342-B048-85BDC9FD1C3A}</a:tableStyleId>
              </a:tblPr>
              <a:tblGrid>
                <a:gridCol w="983682">
                  <a:extLst>
                    <a:ext uri="{9D8B030D-6E8A-4147-A177-3AD203B41FA5}">
                      <a16:colId xmlns:a16="http://schemas.microsoft.com/office/drawing/2014/main" val="20000"/>
                    </a:ext>
                  </a:extLst>
                </a:gridCol>
                <a:gridCol w="2106234">
                  <a:extLst>
                    <a:ext uri="{9D8B030D-6E8A-4147-A177-3AD203B41FA5}">
                      <a16:colId xmlns:a16="http://schemas.microsoft.com/office/drawing/2014/main" val="20001"/>
                    </a:ext>
                  </a:extLst>
                </a:gridCol>
                <a:gridCol w="2106234">
                  <a:extLst>
                    <a:ext uri="{9D8B030D-6E8A-4147-A177-3AD203B41FA5}">
                      <a16:colId xmlns:a16="http://schemas.microsoft.com/office/drawing/2014/main" val="20002"/>
                    </a:ext>
                  </a:extLst>
                </a:gridCol>
                <a:gridCol w="3660835">
                  <a:extLst>
                    <a:ext uri="{9D8B030D-6E8A-4147-A177-3AD203B41FA5}">
                      <a16:colId xmlns:a16="http://schemas.microsoft.com/office/drawing/2014/main" val="20003"/>
                    </a:ext>
                  </a:extLst>
                </a:gridCol>
              </a:tblGrid>
              <a:tr h="2743295">
                <a:tc rowSpan="2">
                  <a:txBody>
                    <a:bodyPr/>
                    <a:lstStyle/>
                    <a:p>
                      <a:pPr>
                        <a:lnSpc>
                          <a:spcPct val="115000"/>
                        </a:lnSpc>
                        <a:spcAft>
                          <a:spcPts val="0"/>
                        </a:spcAft>
                      </a:pPr>
                      <a:r>
                        <a:rPr lang="en-US" sz="1600" u="sng" dirty="0" err="1">
                          <a:effectLst/>
                        </a:rPr>
                        <a:t>Crassostrea</a:t>
                      </a:r>
                      <a:r>
                        <a:rPr lang="en-US" sz="1600" u="sng" dirty="0">
                          <a:effectLst/>
                        </a:rPr>
                        <a:t> </a:t>
                      </a:r>
                      <a:r>
                        <a:rPr lang="en-US" sz="1600" u="sng" dirty="0" err="1">
                          <a:effectLst/>
                        </a:rPr>
                        <a:t>rivularis</a:t>
                      </a:r>
                      <a:endParaRPr lang="en-IN" sz="1600" dirty="0">
                        <a:effectLst/>
                        <a:latin typeface="Calibri"/>
                        <a:ea typeface="Calibri"/>
                        <a:cs typeface="Times New Roman"/>
                      </a:endParaRPr>
                    </a:p>
                  </a:txBody>
                  <a:tcPr marL="9525" marR="9525" marT="9525" marB="9525"/>
                </a:tc>
                <a:tc>
                  <a:txBody>
                    <a:bodyPr/>
                    <a:lstStyle/>
                    <a:p>
                      <a:pPr>
                        <a:lnSpc>
                          <a:spcPct val="115000"/>
                        </a:lnSpc>
                        <a:spcAft>
                          <a:spcPts val="0"/>
                        </a:spcAft>
                      </a:pPr>
                      <a:r>
                        <a:rPr lang="en-US" sz="1600" dirty="0">
                          <a:effectLst/>
                          <a:latin typeface="Times New Roman" pitchFamily="18" charset="0"/>
                          <a:cs typeface="Times New Roman" pitchFamily="18" charset="0"/>
                        </a:rPr>
                        <a:t>Gujarat</a:t>
                      </a:r>
                      <a:endParaRPr lang="en-IN" sz="1600" dirty="0">
                        <a:effectLst/>
                        <a:latin typeface="Times New Roman" pitchFamily="18" charset="0"/>
                        <a:ea typeface="Calibri"/>
                        <a:cs typeface="Times New Roman" pitchFamily="18" charset="0"/>
                      </a:endParaRPr>
                    </a:p>
                  </a:txBody>
                  <a:tcPr marL="9525" marR="9525" marT="9525" marB="9525" anchor="ctr"/>
                </a:tc>
                <a:tc>
                  <a:txBody>
                    <a:bodyPr/>
                    <a:lstStyle/>
                    <a:p>
                      <a:pPr>
                        <a:lnSpc>
                          <a:spcPct val="115000"/>
                        </a:lnSpc>
                        <a:spcAft>
                          <a:spcPts val="0"/>
                        </a:spcAft>
                      </a:pPr>
                      <a:r>
                        <a:rPr lang="en-US" sz="1600">
                          <a:effectLst/>
                        </a:rPr>
                        <a:t>Aramra, Poshetra, Port Okha, Porbander, Sikka, Gagwa creek, Singach creek, Beet Kada, Khanara creek, Laku Point, Gomati creek, Navibander, Harsad, Balapur and Azad island</a:t>
                      </a:r>
                      <a:endParaRPr lang="en-IN" sz="16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600">
                          <a:effectLst/>
                        </a:rPr>
                        <a:t>Oyster beds of same extent. Regular exploitation occurs.</a:t>
                      </a:r>
                      <a:endParaRPr lang="en-IN" sz="160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0"/>
                  </a:ext>
                </a:extLst>
              </a:tr>
              <a:tr h="813760">
                <a:tc vMerge="1">
                  <a:txBody>
                    <a:bodyPr/>
                    <a:lstStyle/>
                    <a:p>
                      <a:endParaRPr lang="en-IN"/>
                    </a:p>
                  </a:txBody>
                  <a:tcPr/>
                </a:tc>
                <a:tc>
                  <a:txBody>
                    <a:bodyPr/>
                    <a:lstStyle/>
                    <a:p>
                      <a:pPr>
                        <a:lnSpc>
                          <a:spcPct val="115000"/>
                        </a:lnSpc>
                        <a:spcAft>
                          <a:spcPts val="0"/>
                        </a:spcAft>
                      </a:pPr>
                      <a:r>
                        <a:rPr lang="en-US" sz="1600">
                          <a:effectLst/>
                        </a:rPr>
                        <a:t>Maharashtra</a:t>
                      </a:r>
                      <a:endParaRPr lang="en-IN" sz="16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600">
                          <a:effectLst/>
                        </a:rPr>
                        <a:t>Mahim, Ratnagiri and Jaytapur areas</a:t>
                      </a:r>
                      <a:endParaRPr lang="en-IN" sz="16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600">
                          <a:effectLst/>
                        </a:rPr>
                        <a:t>This species is found along with C. gryphoides.</a:t>
                      </a:r>
                      <a:endParaRPr lang="en-IN" sz="160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1"/>
                  </a:ext>
                </a:extLst>
              </a:tr>
              <a:tr h="813760">
                <a:tc rowSpan="2">
                  <a:txBody>
                    <a:bodyPr/>
                    <a:lstStyle/>
                    <a:p>
                      <a:pPr>
                        <a:lnSpc>
                          <a:spcPct val="115000"/>
                        </a:lnSpc>
                        <a:spcAft>
                          <a:spcPts val="0"/>
                        </a:spcAft>
                      </a:pPr>
                      <a:r>
                        <a:rPr lang="en-US" sz="1600" u="sng">
                          <a:effectLst/>
                        </a:rPr>
                        <a:t>Saccostreacucullata</a:t>
                      </a:r>
                      <a:endParaRPr lang="en-IN" sz="1600">
                        <a:effectLst/>
                        <a:latin typeface="Calibri"/>
                        <a:ea typeface="Calibri"/>
                        <a:cs typeface="Times New Roman"/>
                      </a:endParaRPr>
                    </a:p>
                  </a:txBody>
                  <a:tcPr marL="9525" marR="9525" marT="9525" marB="9525"/>
                </a:tc>
                <a:tc>
                  <a:txBody>
                    <a:bodyPr/>
                    <a:lstStyle/>
                    <a:p>
                      <a:pPr>
                        <a:lnSpc>
                          <a:spcPct val="115000"/>
                        </a:lnSpc>
                        <a:spcAft>
                          <a:spcPts val="0"/>
                        </a:spcAft>
                      </a:pPr>
                      <a:r>
                        <a:rPr lang="en-US" sz="1600">
                          <a:effectLst/>
                        </a:rPr>
                        <a:t>Maharashtra</a:t>
                      </a:r>
                      <a:endParaRPr lang="en-IN" sz="16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600">
                          <a:effectLst/>
                        </a:rPr>
                        <a:t>All along the coast</a:t>
                      </a:r>
                      <a:endParaRPr lang="en-IN" sz="16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600">
                          <a:effectLst/>
                        </a:rPr>
                        <a:t>Oyster beds of same extent. Regular exploitation occurs.</a:t>
                      </a:r>
                      <a:endParaRPr lang="en-IN" sz="160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2"/>
                  </a:ext>
                </a:extLst>
              </a:tr>
              <a:tr h="2298545">
                <a:tc vMerge="1">
                  <a:txBody>
                    <a:bodyPr/>
                    <a:lstStyle/>
                    <a:p>
                      <a:endParaRPr lang="en-IN"/>
                    </a:p>
                  </a:txBody>
                  <a:tcPr/>
                </a:tc>
                <a:tc>
                  <a:txBody>
                    <a:bodyPr/>
                    <a:lstStyle/>
                    <a:p>
                      <a:pPr>
                        <a:lnSpc>
                          <a:spcPct val="115000"/>
                        </a:lnSpc>
                        <a:spcAft>
                          <a:spcPts val="0"/>
                        </a:spcAft>
                      </a:pPr>
                      <a:r>
                        <a:rPr lang="en-US" sz="1600">
                          <a:effectLst/>
                        </a:rPr>
                        <a:t>Gujarat</a:t>
                      </a:r>
                      <a:endParaRPr lang="en-IN" sz="16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600">
                          <a:effectLst/>
                        </a:rPr>
                        <a:t>All along the coast</a:t>
                      </a:r>
                      <a:endParaRPr lang="en-IN" sz="16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600" dirty="0">
                          <a:effectLst/>
                        </a:rPr>
                        <a:t>Oyster beds of same extent. Regular exploitation occurs.</a:t>
                      </a:r>
                      <a:endParaRPr lang="en-IN" sz="1600" dirty="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13402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a:p>
        </p:txBody>
      </p:sp>
      <p:sp>
        <p:nvSpPr>
          <p:cNvPr id="3" name="Title 2"/>
          <p:cNvSpPr>
            <a:spLocks noGrp="1"/>
          </p:cNvSpPr>
          <p:nvPr>
            <p:ph type="title"/>
          </p:nvPr>
        </p:nvSpPr>
        <p:spPr/>
        <p:txBody>
          <a:bodyPr/>
          <a:lstStyle/>
          <a:p>
            <a:endParaRPr lang="en-IN"/>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6024"/>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033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05623" y="2674938"/>
            <a:ext cx="6140692"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N" cap="all" dirty="0">
                <a:solidFill>
                  <a:schemeClr val="bg1"/>
                </a:solidFill>
                <a:latin typeface="Andalus" pitchFamily="18" charset="-78"/>
                <a:cs typeface="Andalus" pitchFamily="18" charset="-78"/>
              </a:rPr>
              <a:t>Internal anatomy of oyster</a:t>
            </a:r>
          </a:p>
        </p:txBody>
      </p:sp>
    </p:spTree>
    <p:extLst>
      <p:ext uri="{BB962C8B-B14F-4D97-AF65-F5344CB8AC3E}">
        <p14:creationId xmlns:p14="http://schemas.microsoft.com/office/powerpoint/2010/main" val="1673899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412776"/>
            <a:ext cx="7732381" cy="4713387"/>
          </a:xfrm>
        </p:spPr>
        <p:txBody>
          <a:bodyPr>
            <a:normAutofit lnSpcReduction="10000"/>
          </a:bodyPr>
          <a:lstStyle/>
          <a:p>
            <a:r>
              <a:rPr lang="en-IN" dirty="0"/>
              <a:t> </a:t>
            </a:r>
            <a:r>
              <a:rPr lang="en-IN" dirty="0">
                <a:latin typeface="Andalus" pitchFamily="18" charset="-78"/>
                <a:cs typeface="Andalus" pitchFamily="18" charset="-78"/>
              </a:rPr>
              <a:t>oyster is a sedentary bivalve. </a:t>
            </a:r>
          </a:p>
          <a:p>
            <a:r>
              <a:rPr lang="en-IN" dirty="0">
                <a:latin typeface="Andalus" pitchFamily="18" charset="-78"/>
                <a:cs typeface="Andalus" pitchFamily="18" charset="-78"/>
              </a:rPr>
              <a:t>The flesh is encased by two shell valves, the lower valve is cemented to the substratum and the upper valve acts as a lid.</a:t>
            </a:r>
          </a:p>
          <a:p>
            <a:r>
              <a:rPr lang="en-IN" dirty="0">
                <a:latin typeface="Andalus" pitchFamily="18" charset="-78"/>
                <a:cs typeface="Andalus" pitchFamily="18" charset="-78"/>
              </a:rPr>
              <a:t> The hinge mechanism connecting both valves, allows the valve to open or close. </a:t>
            </a:r>
          </a:p>
          <a:p>
            <a:r>
              <a:rPr lang="en-IN" dirty="0">
                <a:latin typeface="Andalus" pitchFamily="18" charset="-78"/>
                <a:cs typeface="Andalus" pitchFamily="18" charset="-78"/>
              </a:rPr>
              <a:t>The animal feeds by filtering the microscopic organisms in the water which pass through the gap between the two valves. </a:t>
            </a:r>
          </a:p>
          <a:p>
            <a:r>
              <a:rPr lang="en-IN" dirty="0">
                <a:latin typeface="Andalus" pitchFamily="18" charset="-78"/>
                <a:cs typeface="Andalus" pitchFamily="18" charset="-78"/>
              </a:rPr>
              <a:t>The flesh of oyster is highly nutritious containing 8-10% protein and 2% fat, in addition to minerals like calcium, phosphorus, zinc and iodine</a:t>
            </a:r>
            <a:r>
              <a:rPr lang="en-IN" dirty="0"/>
              <a:t>. </a:t>
            </a:r>
          </a:p>
        </p:txBody>
      </p:sp>
      <p:sp>
        <p:nvSpPr>
          <p:cNvPr id="2" name="Title 1"/>
          <p:cNvSpPr>
            <a:spLocks noGrp="1"/>
          </p:cNvSpPr>
          <p:nvPr>
            <p:ph type="title"/>
          </p:nvPr>
        </p:nvSpPr>
        <p:spPr>
          <a:xfrm>
            <a:off x="2411760" y="260648"/>
            <a:ext cx="4114800" cy="701040"/>
          </a:xfrm>
        </p:spPr>
        <p:txBody>
          <a:bodyPr>
            <a:normAutofit fontScale="90000"/>
          </a:bodyPr>
          <a:lstStyle/>
          <a:p>
            <a:r>
              <a:rPr lang="en-IN" cap="all" dirty="0">
                <a:latin typeface="Andalus" pitchFamily="18" charset="-78"/>
                <a:cs typeface="Andalus" pitchFamily="18" charset="-78"/>
              </a:rPr>
              <a:t>Characteristics of oysters </a:t>
            </a:r>
          </a:p>
        </p:txBody>
      </p:sp>
    </p:spTree>
    <p:extLst>
      <p:ext uri="{BB962C8B-B14F-4D97-AF65-F5344CB8AC3E}">
        <p14:creationId xmlns:p14="http://schemas.microsoft.com/office/powerpoint/2010/main" val="800805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endParaRPr lang="en-IN" dirty="0">
              <a:latin typeface="Andalus" pitchFamily="18" charset="-78"/>
              <a:cs typeface="Andalus" pitchFamily="18" charset="-78"/>
            </a:endParaRPr>
          </a:p>
          <a:p>
            <a:endParaRPr lang="en-IN" dirty="0">
              <a:latin typeface="Andalus" pitchFamily="18" charset="-78"/>
              <a:cs typeface="Andalus" pitchFamily="18" charset="-78"/>
            </a:endParaRPr>
          </a:p>
          <a:p>
            <a:r>
              <a:rPr lang="en-IN" dirty="0">
                <a:latin typeface="Andalus" pitchFamily="18" charset="-78"/>
                <a:cs typeface="Andalus" pitchFamily="18" charset="-78"/>
              </a:rPr>
              <a:t>Sexes are separate</a:t>
            </a:r>
          </a:p>
          <a:p>
            <a:endParaRPr lang="en-IN" dirty="0">
              <a:latin typeface="Andalus" pitchFamily="18" charset="-78"/>
              <a:cs typeface="Andalus" pitchFamily="18" charset="-78"/>
            </a:endParaRPr>
          </a:p>
          <a:p>
            <a:endParaRPr lang="en-IN" dirty="0">
              <a:latin typeface="Andalus" pitchFamily="18" charset="-78"/>
              <a:cs typeface="Andalus" pitchFamily="18" charset="-78"/>
            </a:endParaRPr>
          </a:p>
          <a:p>
            <a:r>
              <a:rPr lang="en-IN" dirty="0" err="1">
                <a:latin typeface="Andalus" pitchFamily="18" charset="-78"/>
                <a:cs typeface="Andalus" pitchFamily="18" charset="-78"/>
              </a:rPr>
              <a:t>Protandrous</a:t>
            </a:r>
            <a:r>
              <a:rPr lang="en-IN" dirty="0">
                <a:latin typeface="Andalus" pitchFamily="18" charset="-78"/>
                <a:cs typeface="Andalus" pitchFamily="18" charset="-78"/>
              </a:rPr>
              <a:t> hermaphrodite was observed</a:t>
            </a:r>
          </a:p>
          <a:p>
            <a:endParaRPr lang="en-IN" dirty="0">
              <a:latin typeface="Andalus" pitchFamily="18" charset="-78"/>
              <a:cs typeface="Andalus" pitchFamily="18" charset="-78"/>
            </a:endParaRPr>
          </a:p>
          <a:p>
            <a:r>
              <a:rPr lang="en-IN" dirty="0">
                <a:latin typeface="Andalus" pitchFamily="18" charset="-78"/>
                <a:cs typeface="Andalus" pitchFamily="18" charset="-78"/>
              </a:rPr>
              <a:t>Feed on wide range of living micro organisms, detritus and inorganic particles</a:t>
            </a:r>
          </a:p>
          <a:p>
            <a:endParaRPr lang="en-IN" dirty="0">
              <a:latin typeface="Andalus" pitchFamily="18" charset="-78"/>
              <a:cs typeface="Andalus" pitchFamily="18" charset="-78"/>
            </a:endParaRPr>
          </a:p>
          <a:p>
            <a:r>
              <a:rPr lang="en-IN" dirty="0">
                <a:latin typeface="Andalus" pitchFamily="18" charset="-78"/>
                <a:cs typeface="Andalus" pitchFamily="18" charset="-78"/>
              </a:rPr>
              <a:t>Among the 3 species </a:t>
            </a:r>
            <a:r>
              <a:rPr lang="en-IN" i="1" dirty="0">
                <a:latin typeface="Andalus" pitchFamily="18" charset="-78"/>
                <a:cs typeface="Andalus" pitchFamily="18" charset="-78"/>
              </a:rPr>
              <a:t>C. </a:t>
            </a:r>
            <a:r>
              <a:rPr lang="en-IN" i="1" dirty="0" err="1">
                <a:latin typeface="Andalus" pitchFamily="18" charset="-78"/>
                <a:cs typeface="Andalus" pitchFamily="18" charset="-78"/>
              </a:rPr>
              <a:t>madrasensis</a:t>
            </a:r>
            <a:r>
              <a:rPr lang="en-IN" i="1" dirty="0">
                <a:latin typeface="Andalus" pitchFamily="18" charset="-78"/>
                <a:cs typeface="Andalus" pitchFamily="18" charset="-78"/>
              </a:rPr>
              <a:t>  </a:t>
            </a:r>
            <a:r>
              <a:rPr lang="en-IN" dirty="0">
                <a:latin typeface="Andalus" pitchFamily="18" charset="-78"/>
                <a:cs typeface="Andalus" pitchFamily="18" charset="-78"/>
              </a:rPr>
              <a:t>grows faster and attains maximum length </a:t>
            </a:r>
          </a:p>
          <a:p>
            <a:endParaRPr lang="en-IN" dirty="0">
              <a:latin typeface="Andalus" pitchFamily="18" charset="-78"/>
              <a:cs typeface="Andalus" pitchFamily="18" charset="-78"/>
            </a:endParaRPr>
          </a:p>
          <a:p>
            <a:r>
              <a:rPr lang="en-IN" dirty="0">
                <a:latin typeface="Andalus" pitchFamily="18" charset="-78"/>
                <a:cs typeface="Andalus" pitchFamily="18" charset="-78"/>
              </a:rPr>
              <a:t>It is most widely distributed and </a:t>
            </a:r>
            <a:r>
              <a:rPr lang="en-IN" dirty="0" err="1">
                <a:latin typeface="Andalus" pitchFamily="18" charset="-78"/>
                <a:cs typeface="Andalus" pitchFamily="18" charset="-78"/>
              </a:rPr>
              <a:t>euryhaline</a:t>
            </a:r>
            <a:endParaRPr lang="en-IN" dirty="0">
              <a:latin typeface="Andalus" pitchFamily="18" charset="-78"/>
              <a:cs typeface="Andalus" pitchFamily="18" charset="-78"/>
            </a:endParaRPr>
          </a:p>
          <a:p>
            <a:endParaRPr lang="en-IN" dirty="0">
              <a:latin typeface="Andalus" pitchFamily="18" charset="-78"/>
              <a:cs typeface="Andalus" pitchFamily="18" charset="-78"/>
            </a:endParaRPr>
          </a:p>
          <a:p>
            <a:endParaRPr lang="en-IN" dirty="0"/>
          </a:p>
        </p:txBody>
      </p:sp>
      <p:sp>
        <p:nvSpPr>
          <p:cNvPr id="2" name="Title 1"/>
          <p:cNvSpPr>
            <a:spLocks noGrp="1"/>
          </p:cNvSpPr>
          <p:nvPr>
            <p:ph type="title"/>
          </p:nvPr>
        </p:nvSpPr>
        <p:spPr/>
        <p:txBody>
          <a:bodyPr/>
          <a:lstStyle/>
          <a:p>
            <a:r>
              <a:rPr lang="en-IN" cap="all" dirty="0" err="1">
                <a:latin typeface="Andalus" pitchFamily="18" charset="-78"/>
                <a:cs typeface="Andalus" pitchFamily="18" charset="-78"/>
              </a:rPr>
              <a:t>contd</a:t>
            </a:r>
            <a:endParaRPr lang="en-IN" cap="all" dirty="0">
              <a:latin typeface="Andalus" pitchFamily="18" charset="-78"/>
              <a:cs typeface="Andalus" pitchFamily="18" charset="-78"/>
            </a:endParaRPr>
          </a:p>
        </p:txBody>
      </p:sp>
    </p:spTree>
    <p:extLst>
      <p:ext uri="{BB962C8B-B14F-4D97-AF65-F5344CB8AC3E}">
        <p14:creationId xmlns:p14="http://schemas.microsoft.com/office/powerpoint/2010/main" val="3237038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latin typeface="Andalus" pitchFamily="18" charset="-78"/>
                <a:cs typeface="Andalus" pitchFamily="18" charset="-78"/>
              </a:rPr>
              <a:t>The technology of oyster farming consists of two important phases namely;</a:t>
            </a:r>
          </a:p>
          <a:p>
            <a:endParaRPr lang="en-IN" dirty="0">
              <a:latin typeface="Andalus" pitchFamily="18" charset="-78"/>
              <a:cs typeface="Andalus" pitchFamily="18" charset="-78"/>
            </a:endParaRPr>
          </a:p>
          <a:p>
            <a:r>
              <a:rPr lang="en-IN" dirty="0">
                <a:latin typeface="Andalus" pitchFamily="18" charset="-78"/>
                <a:cs typeface="Andalus" pitchFamily="18" charset="-78"/>
              </a:rPr>
              <a:t> collection/ production of seed oysters and </a:t>
            </a:r>
          </a:p>
          <a:p>
            <a:endParaRPr lang="en-IN" dirty="0">
              <a:latin typeface="Andalus" pitchFamily="18" charset="-78"/>
              <a:cs typeface="Andalus" pitchFamily="18" charset="-78"/>
            </a:endParaRPr>
          </a:p>
          <a:p>
            <a:r>
              <a:rPr lang="en-IN" dirty="0">
                <a:latin typeface="Andalus" pitchFamily="18" charset="-78"/>
                <a:cs typeface="Andalus" pitchFamily="18" charset="-78"/>
              </a:rPr>
              <a:t>growing the seed oysters to marketable size. </a:t>
            </a:r>
          </a:p>
        </p:txBody>
      </p:sp>
      <p:sp>
        <p:nvSpPr>
          <p:cNvPr id="2" name="Title 1"/>
          <p:cNvSpPr>
            <a:spLocks noGrp="1"/>
          </p:cNvSpPr>
          <p:nvPr>
            <p:ph type="title"/>
          </p:nvPr>
        </p:nvSpPr>
        <p:spPr/>
        <p:txBody>
          <a:bodyPr>
            <a:normAutofit fontScale="90000"/>
          </a:bodyPr>
          <a:lstStyle/>
          <a:p>
            <a:r>
              <a:rPr lang="en-IN" cap="all" dirty="0">
                <a:latin typeface="Andalus" pitchFamily="18" charset="-78"/>
                <a:cs typeface="Andalus" pitchFamily="18" charset="-78"/>
              </a:rPr>
              <a:t>Technology of oyster farming </a:t>
            </a:r>
          </a:p>
        </p:txBody>
      </p:sp>
    </p:spTree>
    <p:extLst>
      <p:ext uri="{BB962C8B-B14F-4D97-AF65-F5344CB8AC3E}">
        <p14:creationId xmlns:p14="http://schemas.microsoft.com/office/powerpoint/2010/main" val="3235355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060849"/>
            <a:ext cx="7596832" cy="4065314"/>
          </a:xfrm>
        </p:spPr>
        <p:txBody>
          <a:bodyPr/>
          <a:lstStyle/>
          <a:p>
            <a:pPr marL="0" indent="0">
              <a:buNone/>
            </a:pPr>
            <a:r>
              <a:rPr lang="en-IN" dirty="0"/>
              <a:t> </a:t>
            </a:r>
          </a:p>
          <a:p>
            <a:pPr marL="0" indent="0">
              <a:buNone/>
            </a:pPr>
            <a:endParaRPr lang="en-IN" dirty="0">
              <a:latin typeface="Andalus" pitchFamily="18" charset="-78"/>
              <a:cs typeface="Andalus" pitchFamily="18" charset="-78"/>
            </a:endParaRPr>
          </a:p>
          <a:p>
            <a:pPr marL="0" indent="0">
              <a:buNone/>
            </a:pPr>
            <a:endParaRPr lang="en-IN" dirty="0">
              <a:latin typeface="Andalus" pitchFamily="18" charset="-78"/>
              <a:cs typeface="Andalus" pitchFamily="18" charset="-78"/>
            </a:endParaRPr>
          </a:p>
          <a:p>
            <a:pPr marL="0" indent="0">
              <a:buNone/>
            </a:pPr>
            <a:endParaRPr lang="en-IN" dirty="0">
              <a:latin typeface="Andalus" pitchFamily="18" charset="-78"/>
              <a:cs typeface="Andalus" pitchFamily="18" charset="-78"/>
            </a:endParaRPr>
          </a:p>
          <a:p>
            <a:pPr marL="0" indent="0">
              <a:buNone/>
            </a:pPr>
            <a:r>
              <a:rPr lang="en-IN" dirty="0">
                <a:latin typeface="Andalus" pitchFamily="18" charset="-78"/>
                <a:cs typeface="Andalus" pitchFamily="18" charset="-78"/>
              </a:rPr>
              <a:t>                Seed collection from wild</a:t>
            </a:r>
          </a:p>
          <a:p>
            <a:pPr marL="0" indent="0">
              <a:buNone/>
            </a:pPr>
            <a:r>
              <a:rPr lang="en-IN" dirty="0">
                <a:latin typeface="Andalus" pitchFamily="18" charset="-78"/>
                <a:cs typeface="Andalus" pitchFamily="18" charset="-78"/>
              </a:rPr>
              <a:t>                 Mass production of oyster seed through hatchery system </a:t>
            </a:r>
          </a:p>
          <a:p>
            <a:pPr marL="0" indent="0">
              <a:buNone/>
            </a:pPr>
            <a:endParaRPr lang="en-IN" dirty="0"/>
          </a:p>
        </p:txBody>
      </p:sp>
      <p:sp>
        <p:nvSpPr>
          <p:cNvPr id="2" name="Title 1"/>
          <p:cNvSpPr>
            <a:spLocks noGrp="1"/>
          </p:cNvSpPr>
          <p:nvPr>
            <p:ph type="title"/>
          </p:nvPr>
        </p:nvSpPr>
        <p:spPr/>
        <p:txBody>
          <a:bodyPr/>
          <a:lstStyle/>
          <a:p>
            <a:r>
              <a:rPr lang="en-IN" cap="all" dirty="0">
                <a:latin typeface="Andalus" pitchFamily="18" charset="-78"/>
                <a:cs typeface="Andalus" pitchFamily="18" charset="-78"/>
              </a:rPr>
              <a:t>Oyster seed production </a:t>
            </a:r>
          </a:p>
        </p:txBody>
      </p:sp>
    </p:spTree>
    <p:extLst>
      <p:ext uri="{BB962C8B-B14F-4D97-AF65-F5344CB8AC3E}">
        <p14:creationId xmlns:p14="http://schemas.microsoft.com/office/powerpoint/2010/main" val="4291035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latin typeface="Andalus" pitchFamily="18" charset="-78"/>
                <a:cs typeface="Andalus" pitchFamily="18" charset="-78"/>
              </a:rPr>
              <a:t> The collection of seed from wild depends on the spawning and provision of suitable spat collectors or cultch materials at appropriate time.</a:t>
            </a:r>
          </a:p>
        </p:txBody>
      </p:sp>
      <p:sp>
        <p:nvSpPr>
          <p:cNvPr id="2" name="Title 1"/>
          <p:cNvSpPr>
            <a:spLocks noGrp="1"/>
          </p:cNvSpPr>
          <p:nvPr>
            <p:ph type="title"/>
          </p:nvPr>
        </p:nvSpPr>
        <p:spPr/>
        <p:txBody>
          <a:bodyPr/>
          <a:lstStyle/>
          <a:p>
            <a:r>
              <a:rPr lang="en-IN" cap="all" dirty="0">
                <a:latin typeface="Andalus" pitchFamily="18" charset="-78"/>
                <a:cs typeface="Andalus" pitchFamily="18" charset="-78"/>
              </a:rPr>
              <a:t>Seed collection from wild</a:t>
            </a:r>
            <a:r>
              <a:rPr lang="en-IN" cap="all" dirty="0"/>
              <a:t>. </a:t>
            </a:r>
          </a:p>
        </p:txBody>
      </p:sp>
    </p:spTree>
    <p:extLst>
      <p:ext uri="{BB962C8B-B14F-4D97-AF65-F5344CB8AC3E}">
        <p14:creationId xmlns:p14="http://schemas.microsoft.com/office/powerpoint/2010/main" val="433207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latin typeface="Andalus" pitchFamily="18" charset="-78"/>
                <a:cs typeface="Andalus" pitchFamily="18" charset="-78"/>
              </a:rPr>
              <a:t>The spat fall is predicted by studying the gonadal  maturation stages or by appearance of oyster larvae in the plankton samples. When 70 %of  female oysters are with ripe gonad spat collectors are used to collect the spats. </a:t>
            </a:r>
          </a:p>
          <a:p>
            <a:r>
              <a:rPr lang="en-IN" dirty="0">
                <a:latin typeface="Andalus" pitchFamily="18" charset="-78"/>
                <a:cs typeface="Andalus" pitchFamily="18" charset="-78"/>
              </a:rPr>
              <a:t> If the collectors are placed much earlier or after the </a:t>
            </a:r>
            <a:r>
              <a:rPr lang="en-IN" dirty="0" err="1">
                <a:latin typeface="Andalus" pitchFamily="18" charset="-78"/>
                <a:cs typeface="Andalus" pitchFamily="18" charset="-78"/>
              </a:rPr>
              <a:t>spatfall</a:t>
            </a:r>
            <a:r>
              <a:rPr lang="en-IN" dirty="0">
                <a:latin typeface="Andalus" pitchFamily="18" charset="-78"/>
                <a:cs typeface="Andalus" pitchFamily="18" charset="-78"/>
              </a:rPr>
              <a:t>, the collectors get silted or fouled, rendering them unsuitable for spat settlement</a:t>
            </a:r>
          </a:p>
          <a:p>
            <a:endParaRPr lang="en-IN" dirty="0">
              <a:latin typeface="Andalus" pitchFamily="18" charset="-78"/>
              <a:cs typeface="Andalus" pitchFamily="18" charset="-78"/>
            </a:endParaRPr>
          </a:p>
        </p:txBody>
      </p:sp>
      <p:sp>
        <p:nvSpPr>
          <p:cNvPr id="2" name="Title 1"/>
          <p:cNvSpPr>
            <a:spLocks noGrp="1"/>
          </p:cNvSpPr>
          <p:nvPr>
            <p:ph type="title"/>
          </p:nvPr>
        </p:nvSpPr>
        <p:spPr/>
        <p:txBody>
          <a:bodyPr/>
          <a:lstStyle/>
          <a:p>
            <a:r>
              <a:rPr lang="en-IN" cap="all" dirty="0">
                <a:latin typeface="Andalus" pitchFamily="18" charset="-78"/>
                <a:cs typeface="Andalus" pitchFamily="18" charset="-78"/>
              </a:rPr>
              <a:t>Spat fall prediction </a:t>
            </a:r>
          </a:p>
        </p:txBody>
      </p:sp>
    </p:spTree>
    <p:extLst>
      <p:ext uri="{BB962C8B-B14F-4D97-AF65-F5344CB8AC3E}">
        <p14:creationId xmlns:p14="http://schemas.microsoft.com/office/powerpoint/2010/main" val="283430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latin typeface="Andalus" pitchFamily="18" charset="-78"/>
                <a:cs typeface="Andalus" pitchFamily="18" charset="-78"/>
              </a:rPr>
              <a:t>The spat collectors should  be rough, free from slime without any secretion of resin  and strong enough to retain the oyster.</a:t>
            </a:r>
          </a:p>
          <a:p>
            <a:r>
              <a:rPr lang="en-IN" dirty="0">
                <a:latin typeface="Andalus" pitchFamily="18" charset="-78"/>
                <a:cs typeface="Andalus" pitchFamily="18" charset="-78"/>
              </a:rPr>
              <a:t>Large scale  spat collection-lime coated tiles and oyster shell.</a:t>
            </a:r>
          </a:p>
          <a:p>
            <a:r>
              <a:rPr lang="en-IN" dirty="0">
                <a:latin typeface="Andalus" pitchFamily="18" charset="-78"/>
                <a:cs typeface="Andalus" pitchFamily="18" charset="-78"/>
              </a:rPr>
              <a:t> Vast potentiality of oyster seed availability along intertidal bay areas </a:t>
            </a:r>
          </a:p>
          <a:p>
            <a:endParaRPr lang="en-IN" dirty="0">
              <a:latin typeface="Andalus" pitchFamily="18" charset="-78"/>
              <a:cs typeface="Andalus" pitchFamily="18" charset="-78"/>
            </a:endParaRPr>
          </a:p>
        </p:txBody>
      </p:sp>
      <p:sp>
        <p:nvSpPr>
          <p:cNvPr id="2" name="Title 1"/>
          <p:cNvSpPr>
            <a:spLocks noGrp="1"/>
          </p:cNvSpPr>
          <p:nvPr>
            <p:ph type="title"/>
          </p:nvPr>
        </p:nvSpPr>
        <p:spPr/>
        <p:txBody>
          <a:bodyPr/>
          <a:lstStyle/>
          <a:p>
            <a:r>
              <a:rPr lang="en-IN" cap="all" dirty="0">
                <a:latin typeface="Andalus" pitchFamily="18" charset="-78"/>
                <a:cs typeface="Andalus" pitchFamily="18" charset="-78"/>
              </a:rPr>
              <a:t>Spat collectors </a:t>
            </a:r>
          </a:p>
        </p:txBody>
      </p:sp>
    </p:spTree>
    <p:extLst>
      <p:ext uri="{BB962C8B-B14F-4D97-AF65-F5344CB8AC3E}">
        <p14:creationId xmlns:p14="http://schemas.microsoft.com/office/powerpoint/2010/main" val="4127670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IN" dirty="0">
                <a:latin typeface="Andalus" pitchFamily="18" charset="-78"/>
                <a:cs typeface="Andalus" pitchFamily="18" charset="-78"/>
              </a:rPr>
              <a:t>Oysters are members of the phylum Mollusca and belong to class </a:t>
            </a:r>
            <a:r>
              <a:rPr lang="en-IN" dirty="0" err="1">
                <a:latin typeface="Andalus" pitchFamily="18" charset="-78"/>
                <a:cs typeface="Andalus" pitchFamily="18" charset="-78"/>
              </a:rPr>
              <a:t>Bivalvia</a:t>
            </a:r>
            <a:r>
              <a:rPr lang="en-IN" dirty="0">
                <a:latin typeface="Andalus" pitchFamily="18" charset="-78"/>
                <a:cs typeface="Andalus" pitchFamily="18" charset="-78"/>
              </a:rPr>
              <a:t>.</a:t>
            </a:r>
          </a:p>
          <a:p>
            <a:r>
              <a:rPr lang="en-IN" dirty="0">
                <a:latin typeface="Andalus" pitchFamily="18" charset="-78"/>
                <a:cs typeface="Andalus" pitchFamily="18" charset="-78"/>
              </a:rPr>
              <a:t>They are distinguished by having two shells(two valves), a soft body with a small foot, a </a:t>
            </a:r>
            <a:r>
              <a:rPr lang="en-IN" dirty="0" err="1">
                <a:latin typeface="Andalus" pitchFamily="18" charset="-78"/>
                <a:cs typeface="Andalus" pitchFamily="18" charset="-78"/>
              </a:rPr>
              <a:t>byssal</a:t>
            </a:r>
            <a:r>
              <a:rPr lang="en-IN" dirty="0">
                <a:latin typeface="Andalus" pitchFamily="18" charset="-78"/>
                <a:cs typeface="Andalus" pitchFamily="18" charset="-78"/>
              </a:rPr>
              <a:t> gland and paired gills.</a:t>
            </a:r>
          </a:p>
          <a:p>
            <a:r>
              <a:rPr lang="en-IN" dirty="0">
                <a:latin typeface="Andalus" pitchFamily="18" charset="-78"/>
                <a:cs typeface="Andalus" pitchFamily="18" charset="-78"/>
              </a:rPr>
              <a:t>Oysters are found more or less everywhere in the world where there is sea.</a:t>
            </a:r>
          </a:p>
          <a:p>
            <a:r>
              <a:rPr lang="en-IN" dirty="0">
                <a:latin typeface="Andalus" pitchFamily="18" charset="-78"/>
                <a:cs typeface="Andalus" pitchFamily="18" charset="-78"/>
              </a:rPr>
              <a:t>They inhabit in sheltered places like basins, lagoons, intertidal areas, etc.</a:t>
            </a:r>
          </a:p>
          <a:p>
            <a:endParaRPr lang="en-IN" dirty="0"/>
          </a:p>
        </p:txBody>
      </p:sp>
      <p:sp>
        <p:nvSpPr>
          <p:cNvPr id="2" name="Title 1"/>
          <p:cNvSpPr>
            <a:spLocks noGrp="1"/>
          </p:cNvSpPr>
          <p:nvPr>
            <p:ph type="title"/>
          </p:nvPr>
        </p:nvSpPr>
        <p:spPr/>
        <p:txBody>
          <a:bodyPr/>
          <a:lstStyle/>
          <a:p>
            <a:r>
              <a:rPr lang="en-IN" dirty="0">
                <a:latin typeface="Andalus" pitchFamily="18" charset="-78"/>
                <a:cs typeface="Andalus" pitchFamily="18" charset="-78"/>
              </a:rPr>
              <a:t>INTRODUCTION</a:t>
            </a:r>
          </a:p>
        </p:txBody>
      </p:sp>
    </p:spTree>
    <p:extLst>
      <p:ext uri="{BB962C8B-B14F-4D97-AF65-F5344CB8AC3E}">
        <p14:creationId xmlns:p14="http://schemas.microsoft.com/office/powerpoint/2010/main" val="1918647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latin typeface="Andalus" pitchFamily="18" charset="-78"/>
                <a:cs typeface="Andalus" pitchFamily="18" charset="-78"/>
              </a:rPr>
              <a:t>The hatchery techniques </a:t>
            </a:r>
            <a:r>
              <a:rPr lang="en-IN" dirty="0" err="1">
                <a:latin typeface="Andalus" pitchFamily="18" charset="-78"/>
                <a:cs typeface="Andalus" pitchFamily="18" charset="-78"/>
              </a:rPr>
              <a:t>consist.of</a:t>
            </a:r>
            <a:r>
              <a:rPr lang="en-IN" dirty="0">
                <a:latin typeface="Andalus" pitchFamily="18" charset="-78"/>
                <a:cs typeface="Andalus" pitchFamily="18" charset="-78"/>
              </a:rPr>
              <a:t> 6 phases of operation</a:t>
            </a:r>
          </a:p>
          <a:p>
            <a:r>
              <a:rPr lang="en-IN" dirty="0">
                <a:latin typeface="Andalus" pitchFamily="18" charset="-78"/>
                <a:cs typeface="Andalus" pitchFamily="18" charset="-78"/>
              </a:rPr>
              <a:t>  selection and holding of </a:t>
            </a:r>
            <a:r>
              <a:rPr lang="en-IN" dirty="0" err="1">
                <a:latin typeface="Andalus" pitchFamily="18" charset="-78"/>
                <a:cs typeface="Andalus" pitchFamily="18" charset="-78"/>
              </a:rPr>
              <a:t>broodstock</a:t>
            </a:r>
            <a:r>
              <a:rPr lang="en-IN" dirty="0">
                <a:latin typeface="Andalus" pitchFamily="18" charset="-78"/>
                <a:cs typeface="Andalus" pitchFamily="18" charset="-78"/>
              </a:rPr>
              <a:t>, induced spawning, larval rearing, preparation of cultch materials, production of spat and culture of algal food</a:t>
            </a:r>
            <a:r>
              <a:rPr lang="en-IN" dirty="0"/>
              <a:t>. </a:t>
            </a:r>
          </a:p>
        </p:txBody>
      </p:sp>
      <p:sp>
        <p:nvSpPr>
          <p:cNvPr id="2" name="Title 1"/>
          <p:cNvSpPr>
            <a:spLocks noGrp="1"/>
          </p:cNvSpPr>
          <p:nvPr>
            <p:ph type="title"/>
          </p:nvPr>
        </p:nvSpPr>
        <p:spPr/>
        <p:txBody>
          <a:bodyPr>
            <a:normAutofit fontScale="90000"/>
          </a:bodyPr>
          <a:lstStyle/>
          <a:p>
            <a:r>
              <a:rPr lang="en-IN" cap="all" dirty="0">
                <a:latin typeface="Andalus" pitchFamily="18" charset="-78"/>
                <a:cs typeface="Andalus" pitchFamily="18" charset="-78"/>
              </a:rPr>
              <a:t>Mass production of oyster seed through hatchery system </a:t>
            </a:r>
          </a:p>
        </p:txBody>
      </p:sp>
    </p:spTree>
    <p:extLst>
      <p:ext uri="{BB962C8B-B14F-4D97-AF65-F5344CB8AC3E}">
        <p14:creationId xmlns:p14="http://schemas.microsoft.com/office/powerpoint/2010/main" val="1398692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latin typeface="Andalus" pitchFamily="18" charset="-78"/>
                <a:cs typeface="Andalus" pitchFamily="18" charset="-78"/>
              </a:rPr>
              <a:t>Oysters of length ranging from 60-90 mm are ideal </a:t>
            </a:r>
          </a:p>
          <a:p>
            <a:r>
              <a:rPr lang="en-IN" dirty="0">
                <a:latin typeface="Andalus" pitchFamily="18" charset="-78"/>
                <a:cs typeface="Andalus" pitchFamily="18" charset="-78"/>
              </a:rPr>
              <a:t> oysters are selected, cleaned and placed on synthetic twine knit PVC frame in a 100 I fiberglass tank and precooled seawater (at 20°C - 22°C) is filled in the tank and aerated. </a:t>
            </a:r>
          </a:p>
          <a:p>
            <a:r>
              <a:rPr lang="en-IN" dirty="0">
                <a:latin typeface="Andalus" pitchFamily="18" charset="-78"/>
                <a:cs typeface="Andalus" pitchFamily="18" charset="-78"/>
              </a:rPr>
              <a:t>Mixed algae (2-31) with cell concentration of 1.5-2 million cells/ml is given as food daily </a:t>
            </a:r>
          </a:p>
          <a:p>
            <a:endParaRPr lang="en-IN" dirty="0">
              <a:latin typeface="Andalus" pitchFamily="18" charset="-78"/>
              <a:cs typeface="Andalus" pitchFamily="18" charset="-78"/>
            </a:endParaRPr>
          </a:p>
        </p:txBody>
      </p:sp>
      <p:sp>
        <p:nvSpPr>
          <p:cNvPr id="2" name="Title 1"/>
          <p:cNvSpPr>
            <a:spLocks noGrp="1"/>
          </p:cNvSpPr>
          <p:nvPr>
            <p:ph type="title"/>
          </p:nvPr>
        </p:nvSpPr>
        <p:spPr/>
        <p:txBody>
          <a:bodyPr>
            <a:normAutofit fontScale="90000"/>
          </a:bodyPr>
          <a:lstStyle/>
          <a:p>
            <a:r>
              <a:rPr lang="en-IN" cap="all" dirty="0">
                <a:latin typeface="Andalus" pitchFamily="18" charset="-78"/>
                <a:cs typeface="Andalus" pitchFamily="18" charset="-78"/>
              </a:rPr>
              <a:t>Selection and holding of </a:t>
            </a:r>
            <a:r>
              <a:rPr lang="en-IN" cap="all" dirty="0" err="1">
                <a:latin typeface="Andalus" pitchFamily="18" charset="-78"/>
                <a:cs typeface="Andalus" pitchFamily="18" charset="-78"/>
              </a:rPr>
              <a:t>broodstock</a:t>
            </a:r>
            <a:r>
              <a:rPr lang="en-IN" cap="all" dirty="0">
                <a:latin typeface="Andalus" pitchFamily="18" charset="-78"/>
                <a:cs typeface="Andalus" pitchFamily="18" charset="-78"/>
              </a:rPr>
              <a:t> </a:t>
            </a:r>
          </a:p>
        </p:txBody>
      </p:sp>
    </p:spTree>
    <p:extLst>
      <p:ext uri="{BB962C8B-B14F-4D97-AF65-F5344CB8AC3E}">
        <p14:creationId xmlns:p14="http://schemas.microsoft.com/office/powerpoint/2010/main" val="2005914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7" y="1988840"/>
            <a:ext cx="7524824" cy="4464496"/>
          </a:xfrm>
        </p:spPr>
        <p:txBody>
          <a:bodyPr>
            <a:normAutofit/>
          </a:bodyPr>
          <a:lstStyle/>
          <a:p>
            <a:r>
              <a:rPr lang="en-IN" dirty="0">
                <a:latin typeface="Andalus" pitchFamily="18" charset="-78"/>
                <a:cs typeface="Andalus" pitchFamily="18" charset="-78"/>
              </a:rPr>
              <a:t> They are held in separate flow-through tanks supplied with cultured algae supplemented seawater at 20–22 °C and salinity within the range 25–32‰.</a:t>
            </a:r>
          </a:p>
          <a:p>
            <a:r>
              <a:rPr lang="en-IN" dirty="0">
                <a:latin typeface="Andalus" pitchFamily="18" charset="-78"/>
                <a:cs typeface="Andalus" pitchFamily="18" charset="-78"/>
              </a:rPr>
              <a:t> During the winter months, when adults are sexually undeveloped, about six weeks of hatchery conditioning is required to initiate gametogenesis and mature the gametes.</a:t>
            </a:r>
          </a:p>
          <a:p>
            <a:r>
              <a:rPr lang="en-IN" dirty="0">
                <a:latin typeface="Andalus" pitchFamily="18" charset="-78"/>
                <a:cs typeface="Andalus" pitchFamily="18" charset="-78"/>
              </a:rPr>
              <a:t> Adults containing ripe gametes can be spawned by thermal shock treatment but most commonly they are opened and the gametes 'stripped' from the gonads with Pasteur pipettes, a procedure that produces good results.</a:t>
            </a:r>
          </a:p>
          <a:p>
            <a:r>
              <a:rPr lang="en-IN" dirty="0">
                <a:latin typeface="Andalus" pitchFamily="18" charset="-78"/>
                <a:cs typeface="Andalus" pitchFamily="18" charset="-78"/>
              </a:rPr>
              <a:t>Ripe females of 70–100 g live weight will yield in excess of 50–80 million eggs.</a:t>
            </a:r>
          </a:p>
          <a:p>
            <a:endParaRPr lang="en-IN" dirty="0"/>
          </a:p>
          <a:p>
            <a:endParaRPr lang="en-IN" dirty="0"/>
          </a:p>
          <a:p>
            <a:endParaRPr lang="en-IN" dirty="0"/>
          </a:p>
          <a:p>
            <a:endParaRPr lang="en-IN" dirty="0"/>
          </a:p>
        </p:txBody>
      </p:sp>
      <p:sp>
        <p:nvSpPr>
          <p:cNvPr id="3" name="Title 2"/>
          <p:cNvSpPr>
            <a:spLocks noGrp="1"/>
          </p:cNvSpPr>
          <p:nvPr>
            <p:ph type="title"/>
          </p:nvPr>
        </p:nvSpPr>
        <p:spPr/>
        <p:txBody>
          <a:bodyPr/>
          <a:lstStyle/>
          <a:p>
            <a:r>
              <a:rPr lang="en-IN" dirty="0">
                <a:latin typeface="Andalus" pitchFamily="18" charset="-78"/>
                <a:cs typeface="Andalus" pitchFamily="18" charset="-78"/>
              </a:rPr>
              <a:t>CONTD</a:t>
            </a:r>
          </a:p>
        </p:txBody>
      </p:sp>
    </p:spTree>
    <p:extLst>
      <p:ext uri="{BB962C8B-B14F-4D97-AF65-F5344CB8AC3E}">
        <p14:creationId xmlns:p14="http://schemas.microsoft.com/office/powerpoint/2010/main" val="2463725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latin typeface="Andalus" pitchFamily="18" charset="-78"/>
                <a:cs typeface="Andalus" pitchFamily="18" charset="-78"/>
              </a:rPr>
              <a:t>The conditioned oysters are induced to spawn </a:t>
            </a:r>
            <a:r>
              <a:rPr lang="en-IN">
                <a:latin typeface="Andalus" pitchFamily="18" charset="-78"/>
                <a:cs typeface="Andalus" pitchFamily="18" charset="-78"/>
              </a:rPr>
              <a:t>by transferring </a:t>
            </a:r>
            <a:r>
              <a:rPr lang="en-IN" dirty="0">
                <a:latin typeface="Andalus" pitchFamily="18" charset="-78"/>
                <a:cs typeface="Andalus" pitchFamily="18" charset="-78"/>
              </a:rPr>
              <a:t>them to seawater with temperature of34-35</a:t>
            </a:r>
            <a:r>
              <a:rPr lang="en-IN" baseline="30000" dirty="0">
                <a:latin typeface="Andalus" pitchFamily="18" charset="-78"/>
                <a:cs typeface="Andalus" pitchFamily="18" charset="-78"/>
              </a:rPr>
              <a:t>0</a:t>
            </a:r>
            <a:r>
              <a:rPr lang="en-IN" dirty="0">
                <a:latin typeface="Andalus" pitchFamily="18" charset="-78"/>
                <a:cs typeface="Andalus" pitchFamily="18" charset="-78"/>
              </a:rPr>
              <a:t>C</a:t>
            </a:r>
          </a:p>
          <a:p>
            <a:r>
              <a:rPr lang="en-IN" dirty="0">
                <a:latin typeface="Andalus" pitchFamily="18" charset="-78"/>
                <a:cs typeface="Andalus" pitchFamily="18" charset="-78"/>
              </a:rPr>
              <a:t> Once spawning is completed, the oysters are removed from the tray</a:t>
            </a:r>
          </a:p>
          <a:p>
            <a:r>
              <a:rPr lang="en-IN" dirty="0">
                <a:latin typeface="Andalus" pitchFamily="18" charset="-78"/>
                <a:cs typeface="Andalus" pitchFamily="18" charset="-78"/>
              </a:rPr>
              <a:t> two types of induced spawning</a:t>
            </a:r>
          </a:p>
          <a:p>
            <a:r>
              <a:rPr lang="en-IN" dirty="0">
                <a:latin typeface="Andalus" pitchFamily="18" charset="-78"/>
                <a:cs typeface="Andalus" pitchFamily="18" charset="-78"/>
              </a:rPr>
              <a:t>Thermal stimulation</a:t>
            </a:r>
          </a:p>
          <a:p>
            <a:r>
              <a:rPr lang="en-IN" dirty="0">
                <a:latin typeface="Andalus" pitchFamily="18" charset="-78"/>
                <a:cs typeface="Andalus" pitchFamily="18" charset="-78"/>
              </a:rPr>
              <a:t>Chemical stimulation</a:t>
            </a:r>
          </a:p>
          <a:p>
            <a:endParaRPr lang="en-IN" dirty="0"/>
          </a:p>
        </p:txBody>
      </p:sp>
      <p:sp>
        <p:nvSpPr>
          <p:cNvPr id="2" name="Title 1"/>
          <p:cNvSpPr>
            <a:spLocks noGrp="1"/>
          </p:cNvSpPr>
          <p:nvPr>
            <p:ph type="title"/>
          </p:nvPr>
        </p:nvSpPr>
        <p:spPr/>
        <p:txBody>
          <a:bodyPr/>
          <a:lstStyle/>
          <a:p>
            <a:r>
              <a:rPr lang="en-IN" cap="all" dirty="0">
                <a:latin typeface="Andalus" pitchFamily="18" charset="-78"/>
                <a:cs typeface="Andalus" pitchFamily="18" charset="-78"/>
              </a:rPr>
              <a:t>Induced spawning </a:t>
            </a:r>
          </a:p>
        </p:txBody>
      </p:sp>
    </p:spTree>
    <p:extLst>
      <p:ext uri="{BB962C8B-B14F-4D97-AF65-F5344CB8AC3E}">
        <p14:creationId xmlns:p14="http://schemas.microsoft.com/office/powerpoint/2010/main" val="1938733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t> </a:t>
            </a:r>
            <a:r>
              <a:rPr lang="en-IN" dirty="0">
                <a:latin typeface="Andalus" pitchFamily="18" charset="-78"/>
                <a:cs typeface="Andalus" pitchFamily="18" charset="-78"/>
              </a:rPr>
              <a:t>The silica cased immersion heater and </a:t>
            </a:r>
            <a:r>
              <a:rPr lang="en-IN" dirty="0" err="1">
                <a:latin typeface="Andalus" pitchFamily="18" charset="-78"/>
                <a:cs typeface="Andalus" pitchFamily="18" charset="-78"/>
              </a:rPr>
              <a:t>Jumothermometer</a:t>
            </a:r>
            <a:r>
              <a:rPr lang="en-IN" dirty="0">
                <a:latin typeface="Andalus" pitchFamily="18" charset="-78"/>
                <a:cs typeface="Andalus" pitchFamily="18" charset="-78"/>
              </a:rPr>
              <a:t> are immersed in water after connecting to the thermostat controller. </a:t>
            </a:r>
          </a:p>
          <a:p>
            <a:r>
              <a:rPr lang="en-IN" dirty="0">
                <a:latin typeface="Andalus" pitchFamily="18" charset="-78"/>
                <a:cs typeface="Andalus" pitchFamily="18" charset="-78"/>
              </a:rPr>
              <a:t>The required water temperature (35°C) is set in </a:t>
            </a:r>
            <a:r>
              <a:rPr lang="en-IN" dirty="0" err="1">
                <a:latin typeface="Andalus" pitchFamily="18" charset="-78"/>
                <a:cs typeface="Andalus" pitchFamily="18" charset="-78"/>
              </a:rPr>
              <a:t>Jumothermometer</a:t>
            </a:r>
            <a:r>
              <a:rPr lang="en-IN" dirty="0">
                <a:latin typeface="Andalus" pitchFamily="18" charset="-78"/>
                <a:cs typeface="Andalus" pitchFamily="18" charset="-78"/>
              </a:rPr>
              <a:t>. </a:t>
            </a:r>
          </a:p>
          <a:p>
            <a:r>
              <a:rPr lang="en-IN" dirty="0">
                <a:latin typeface="Andalus" pitchFamily="18" charset="-78"/>
                <a:cs typeface="Andalus" pitchFamily="18" charset="-78"/>
              </a:rPr>
              <a:t>A group of ripe oysters (50-100 </a:t>
            </a:r>
            <a:r>
              <a:rPr lang="en-IN" dirty="0" err="1">
                <a:latin typeface="Andalus" pitchFamily="18" charset="-78"/>
                <a:cs typeface="Andalus" pitchFamily="18" charset="-78"/>
              </a:rPr>
              <a:t>nos</a:t>
            </a:r>
            <a:r>
              <a:rPr lang="en-IN" dirty="0">
                <a:latin typeface="Andalus" pitchFamily="18" charset="-78"/>
                <a:cs typeface="Andalus" pitchFamily="18" charset="-78"/>
              </a:rPr>
              <a:t>) are released into the tank.</a:t>
            </a:r>
          </a:p>
          <a:p>
            <a:r>
              <a:rPr lang="en-IN" dirty="0">
                <a:latin typeface="Andalus" pitchFamily="18" charset="-78"/>
                <a:cs typeface="Andalus" pitchFamily="18" charset="-78"/>
              </a:rPr>
              <a:t> Water temperature is gradually increased by heating. When the water temperature reach 35°C,the thermostat controller unit automatically stops further heating the water. </a:t>
            </a:r>
          </a:p>
        </p:txBody>
      </p:sp>
      <p:sp>
        <p:nvSpPr>
          <p:cNvPr id="2" name="Title 1"/>
          <p:cNvSpPr>
            <a:spLocks noGrp="1"/>
          </p:cNvSpPr>
          <p:nvPr>
            <p:ph type="title"/>
          </p:nvPr>
        </p:nvSpPr>
        <p:spPr/>
        <p:txBody>
          <a:bodyPr>
            <a:normAutofit fontScale="90000"/>
          </a:bodyPr>
          <a:lstStyle/>
          <a:p>
            <a:br>
              <a:rPr lang="en-IN" cap="all" dirty="0"/>
            </a:br>
            <a:r>
              <a:rPr lang="en-IN" cap="all" dirty="0">
                <a:latin typeface="Andalus" pitchFamily="18" charset="-78"/>
                <a:cs typeface="Andalus" pitchFamily="18" charset="-78"/>
              </a:rPr>
              <a:t>Thermal stimulation</a:t>
            </a:r>
            <a:br>
              <a:rPr lang="en-IN" cap="all" dirty="0">
                <a:latin typeface="Andalus" pitchFamily="18" charset="-78"/>
                <a:cs typeface="Andalus" pitchFamily="18" charset="-78"/>
              </a:rPr>
            </a:br>
            <a:endParaRPr lang="en-IN" cap="all" dirty="0">
              <a:latin typeface="Andalus" pitchFamily="18" charset="-78"/>
              <a:cs typeface="Andalus" pitchFamily="18" charset="-78"/>
            </a:endParaRPr>
          </a:p>
        </p:txBody>
      </p:sp>
    </p:spTree>
    <p:extLst>
      <p:ext uri="{BB962C8B-B14F-4D97-AF65-F5344CB8AC3E}">
        <p14:creationId xmlns:p14="http://schemas.microsoft.com/office/powerpoint/2010/main" val="3345488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Nageshwari\Pictures\downloa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8280920" cy="46805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188640"/>
            <a:ext cx="8229600" cy="1143000"/>
          </a:xfrm>
        </p:spPr>
        <p:txBody>
          <a:bodyPr/>
          <a:lstStyle/>
          <a:p>
            <a:r>
              <a:rPr lang="en-IN" cap="all" dirty="0">
                <a:latin typeface="Andalus" pitchFamily="18" charset="-78"/>
                <a:cs typeface="Andalus" pitchFamily="18" charset="-78"/>
              </a:rPr>
              <a:t>LIFE CYCLE OF OYSTER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56791"/>
            <a:ext cx="8856984" cy="515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768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72816"/>
            <a:ext cx="7408333" cy="4353347"/>
          </a:xfrm>
        </p:spPr>
        <p:txBody>
          <a:bodyPr/>
          <a:lstStyle/>
          <a:p>
            <a:r>
              <a:rPr lang="en-IN" dirty="0"/>
              <a:t>Development from the fertilized egg to the fully shelled </a:t>
            </a:r>
            <a:r>
              <a:rPr lang="en-IN" dirty="0" err="1"/>
              <a:t>prodissoconch</a:t>
            </a:r>
            <a:r>
              <a:rPr lang="en-IN" dirty="0"/>
              <a:t> I (D-larva) stage takes place in large volume tanks filled with finely filtered – and often UV-treated – seawater at 25–28 °C and 25–32‰. </a:t>
            </a:r>
          </a:p>
          <a:p>
            <a:r>
              <a:rPr lang="en-IN" dirty="0"/>
              <a:t>Larvae are grown in either static water or flow-through tank systems through to the pelagic veliger stage, which lasts 14 to 18 days at 25–28 °C.</a:t>
            </a:r>
          </a:p>
          <a:p>
            <a:endParaRPr lang="en-IN" dirty="0"/>
          </a:p>
          <a:p>
            <a:r>
              <a:rPr lang="en-IN" dirty="0"/>
              <a:t> Larvae are fed cultured algae</a:t>
            </a:r>
          </a:p>
        </p:txBody>
      </p:sp>
      <p:sp>
        <p:nvSpPr>
          <p:cNvPr id="3" name="Title 2"/>
          <p:cNvSpPr>
            <a:spLocks noGrp="1"/>
          </p:cNvSpPr>
          <p:nvPr>
            <p:ph type="title"/>
          </p:nvPr>
        </p:nvSpPr>
        <p:spPr/>
        <p:txBody>
          <a:bodyPr/>
          <a:lstStyle/>
          <a:p>
            <a:r>
              <a:rPr lang="en-IN" dirty="0"/>
              <a:t>Larval and post-larval culture</a:t>
            </a:r>
          </a:p>
        </p:txBody>
      </p:sp>
    </p:spTree>
    <p:extLst>
      <p:ext uri="{BB962C8B-B14F-4D97-AF65-F5344CB8AC3E}">
        <p14:creationId xmlns:p14="http://schemas.microsoft.com/office/powerpoint/2010/main" val="3805280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916832"/>
            <a:ext cx="7164784" cy="4209331"/>
          </a:xfrm>
        </p:spPr>
        <p:txBody>
          <a:bodyPr>
            <a:normAutofit/>
          </a:bodyPr>
          <a:lstStyle/>
          <a:p>
            <a:pPr marL="0" indent="0">
              <a:buNone/>
            </a:pPr>
            <a:r>
              <a:rPr lang="en-IN" dirty="0"/>
              <a:t> </a:t>
            </a:r>
            <a:r>
              <a:rPr lang="en-IN" dirty="0" err="1"/>
              <a:t>Isochrysis</a:t>
            </a:r>
            <a:r>
              <a:rPr lang="en-IN" dirty="0"/>
              <a:t> </a:t>
            </a:r>
            <a:r>
              <a:rPr lang="en-IN" dirty="0" err="1"/>
              <a:t>galbana</a:t>
            </a:r>
            <a:r>
              <a:rPr lang="en-IN" dirty="0"/>
              <a:t> is provided as larval food. </a:t>
            </a:r>
          </a:p>
          <a:p>
            <a:pPr marL="0" indent="0">
              <a:buNone/>
            </a:pPr>
            <a:endParaRPr lang="en-IN" dirty="0"/>
          </a:p>
          <a:p>
            <a:pPr marL="0" indent="0">
              <a:buNone/>
            </a:pPr>
            <a:endParaRPr lang="en-IN" dirty="0"/>
          </a:p>
        </p:txBody>
      </p:sp>
      <p:sp>
        <p:nvSpPr>
          <p:cNvPr id="2" name="Title 1"/>
          <p:cNvSpPr>
            <a:spLocks noGrp="1"/>
          </p:cNvSpPr>
          <p:nvPr>
            <p:ph type="title"/>
          </p:nvPr>
        </p:nvSpPr>
        <p:spPr/>
        <p:txBody>
          <a:bodyPr/>
          <a:lstStyle/>
          <a:p>
            <a:r>
              <a:rPr lang="en-IN" cap="all" dirty="0">
                <a:latin typeface="Andalus" pitchFamily="18" charset="-78"/>
                <a:cs typeface="Andalus" pitchFamily="18" charset="-78"/>
              </a:rPr>
              <a:t>LARVAL REARING</a:t>
            </a:r>
          </a:p>
        </p:txBody>
      </p:sp>
      <p:graphicFrame>
        <p:nvGraphicFramePr>
          <p:cNvPr id="4" name="Table 3"/>
          <p:cNvGraphicFramePr>
            <a:graphicFrameLocks noGrp="1"/>
          </p:cNvGraphicFramePr>
          <p:nvPr>
            <p:extLst>
              <p:ext uri="{D42A27DB-BD31-4B8C-83A1-F6EECF244321}">
                <p14:modId xmlns:p14="http://schemas.microsoft.com/office/powerpoint/2010/main" val="3383758939"/>
              </p:ext>
            </p:extLst>
          </p:nvPr>
        </p:nvGraphicFramePr>
        <p:xfrm>
          <a:off x="1691680" y="2842209"/>
          <a:ext cx="5184576" cy="3416094"/>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775588">
                <a:tc>
                  <a:txBody>
                    <a:bodyPr/>
                    <a:lstStyle/>
                    <a:p>
                      <a:r>
                        <a:rPr lang="en-IN" dirty="0"/>
                        <a:t>Stage &amp; size of larvae </a:t>
                      </a:r>
                    </a:p>
                  </a:txBody>
                  <a:tcPr/>
                </a:tc>
                <a:tc>
                  <a:txBody>
                    <a:bodyPr/>
                    <a:lstStyle/>
                    <a:p>
                      <a:r>
                        <a:rPr lang="en-IN" dirty="0"/>
                        <a:t>Rearing density(larvae/ml</a:t>
                      </a:r>
                    </a:p>
                  </a:txBody>
                  <a:tcPr/>
                </a:tc>
                <a:tc>
                  <a:txBody>
                    <a:bodyPr/>
                    <a:lstStyle/>
                    <a:p>
                      <a:r>
                        <a:rPr lang="en-IN" dirty="0"/>
                        <a:t>Algal cells/day </a:t>
                      </a:r>
                    </a:p>
                  </a:txBody>
                  <a:tcPr/>
                </a:tc>
                <a:extLst>
                  <a:ext uri="{0D108BD9-81ED-4DB2-BD59-A6C34878D82A}">
                    <a16:rowId xmlns:a16="http://schemas.microsoft.com/office/drawing/2014/main" val="10000"/>
                  </a:ext>
                </a:extLst>
              </a:tr>
              <a:tr h="610767">
                <a:tc>
                  <a:txBody>
                    <a:bodyPr/>
                    <a:lstStyle/>
                    <a:p>
                      <a:r>
                        <a:rPr lang="en-IN" dirty="0"/>
                        <a:t>'D' shape (60 µ) </a:t>
                      </a:r>
                    </a:p>
                  </a:txBody>
                  <a:tcPr/>
                </a:tc>
                <a:tc>
                  <a:txBody>
                    <a:bodyPr/>
                    <a:lstStyle/>
                    <a:p>
                      <a:r>
                        <a:rPr lang="en-IN" dirty="0"/>
                        <a:t>5</a:t>
                      </a:r>
                    </a:p>
                  </a:txBody>
                  <a:tcPr/>
                </a:tc>
                <a:tc>
                  <a:txBody>
                    <a:bodyPr/>
                    <a:lstStyle/>
                    <a:p>
                      <a:r>
                        <a:rPr lang="en-IN" dirty="0"/>
                        <a:t>3000-4000</a:t>
                      </a:r>
                    </a:p>
                  </a:txBody>
                  <a:tcPr/>
                </a:tc>
                <a:extLst>
                  <a:ext uri="{0D108BD9-81ED-4DB2-BD59-A6C34878D82A}">
                    <a16:rowId xmlns:a16="http://schemas.microsoft.com/office/drawing/2014/main" val="10001"/>
                  </a:ext>
                </a:extLst>
              </a:tr>
              <a:tr h="610767">
                <a:tc>
                  <a:txBody>
                    <a:bodyPr/>
                    <a:lstStyle/>
                    <a:p>
                      <a:r>
                        <a:rPr lang="en-IN" dirty="0"/>
                        <a:t>Umbo (150µ)</a:t>
                      </a:r>
                    </a:p>
                  </a:txBody>
                  <a:tcPr/>
                </a:tc>
                <a:tc>
                  <a:txBody>
                    <a:bodyPr/>
                    <a:lstStyle/>
                    <a:p>
                      <a:r>
                        <a:rPr lang="en-IN" dirty="0"/>
                        <a:t>3</a:t>
                      </a:r>
                    </a:p>
                  </a:txBody>
                  <a:tcPr/>
                </a:tc>
                <a:tc>
                  <a:txBody>
                    <a:bodyPr/>
                    <a:lstStyle/>
                    <a:p>
                      <a:r>
                        <a:rPr lang="en-IN" dirty="0"/>
                        <a:t>4000-5000</a:t>
                      </a:r>
                    </a:p>
                  </a:txBody>
                  <a:tcPr/>
                </a:tc>
                <a:extLst>
                  <a:ext uri="{0D108BD9-81ED-4DB2-BD59-A6C34878D82A}">
                    <a16:rowId xmlns:a16="http://schemas.microsoft.com/office/drawing/2014/main" val="10002"/>
                  </a:ext>
                </a:extLst>
              </a:tr>
              <a:tr h="610767">
                <a:tc>
                  <a:txBody>
                    <a:bodyPr/>
                    <a:lstStyle/>
                    <a:p>
                      <a:r>
                        <a:rPr lang="en-IN" dirty="0"/>
                        <a:t>Eyed stage (280 µ) </a:t>
                      </a:r>
                    </a:p>
                  </a:txBody>
                  <a:tcPr/>
                </a:tc>
                <a:tc>
                  <a:txBody>
                    <a:bodyPr/>
                    <a:lstStyle/>
                    <a:p>
                      <a:r>
                        <a:rPr lang="en-IN" dirty="0"/>
                        <a:t>2</a:t>
                      </a:r>
                    </a:p>
                  </a:txBody>
                  <a:tcPr/>
                </a:tc>
                <a:tc>
                  <a:txBody>
                    <a:bodyPr/>
                    <a:lstStyle/>
                    <a:p>
                      <a:r>
                        <a:rPr lang="en-IN" dirty="0"/>
                        <a:t>5000-8000</a:t>
                      </a:r>
                    </a:p>
                  </a:txBody>
                  <a:tcPr/>
                </a:tc>
                <a:extLst>
                  <a:ext uri="{0D108BD9-81ED-4DB2-BD59-A6C34878D82A}">
                    <a16:rowId xmlns:a16="http://schemas.microsoft.com/office/drawing/2014/main" val="10003"/>
                  </a:ext>
                </a:extLst>
              </a:tr>
              <a:tr h="610767">
                <a:tc>
                  <a:txBody>
                    <a:bodyPr/>
                    <a:lstStyle/>
                    <a:p>
                      <a:r>
                        <a:rPr lang="en-IN" dirty="0" err="1"/>
                        <a:t>Pediveliger</a:t>
                      </a:r>
                      <a:r>
                        <a:rPr lang="en-IN" dirty="0"/>
                        <a:t> (330 µ) </a:t>
                      </a:r>
                    </a:p>
                  </a:txBody>
                  <a:tcPr/>
                </a:tc>
                <a:tc>
                  <a:txBody>
                    <a:bodyPr/>
                    <a:lstStyle/>
                    <a:p>
                      <a:r>
                        <a:rPr lang="en-IN" dirty="0"/>
                        <a:t>2</a:t>
                      </a:r>
                    </a:p>
                  </a:txBody>
                  <a:tcPr/>
                </a:tc>
                <a:tc>
                  <a:txBody>
                    <a:bodyPr/>
                    <a:lstStyle/>
                    <a:p>
                      <a:r>
                        <a:rPr lang="en-IN" dirty="0"/>
                        <a:t>10000-12000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25692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132856"/>
            <a:ext cx="7408333" cy="3993307"/>
          </a:xfrm>
        </p:spPr>
        <p:txBody>
          <a:bodyPr/>
          <a:lstStyle/>
          <a:p>
            <a:r>
              <a:rPr lang="en-IN" dirty="0"/>
              <a:t>Larvae with a muscular foot looking for a site to set.</a:t>
            </a:r>
          </a:p>
          <a:p>
            <a:endParaRPr lang="en-IN" dirty="0"/>
          </a:p>
        </p:txBody>
      </p:sp>
      <p:sp>
        <p:nvSpPr>
          <p:cNvPr id="2" name="Title 1"/>
          <p:cNvSpPr>
            <a:spLocks noGrp="1"/>
          </p:cNvSpPr>
          <p:nvPr>
            <p:ph type="title"/>
          </p:nvPr>
        </p:nvSpPr>
        <p:spPr/>
        <p:txBody>
          <a:bodyPr/>
          <a:lstStyle/>
          <a:p>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80928"/>
            <a:ext cx="734481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920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a:t> </a:t>
            </a:r>
            <a:r>
              <a:rPr lang="en-IN" dirty="0">
                <a:latin typeface="Andalus" pitchFamily="18" charset="-78"/>
                <a:cs typeface="Andalus" pitchFamily="18" charset="-78"/>
              </a:rPr>
              <a:t>At this time, settlement substrate is placed in the tanks for the larvae to explore and attach to. Materials such as slightly roughened, black PVC sheets, fluted PVC pipes, shells or shell particles are used as settlement surfaces</a:t>
            </a:r>
            <a:r>
              <a:rPr lang="en-IN" dirty="0"/>
              <a:t>. </a:t>
            </a:r>
          </a:p>
        </p:txBody>
      </p:sp>
      <p:sp>
        <p:nvSpPr>
          <p:cNvPr id="3" name="Title 2"/>
          <p:cNvSpPr>
            <a:spLocks noGrp="1"/>
          </p:cNvSpPr>
          <p:nvPr>
            <p:ph type="title"/>
          </p:nvPr>
        </p:nvSpPr>
        <p:spPr/>
        <p:txBody>
          <a:bodyPr/>
          <a:lstStyle/>
          <a:p>
            <a:r>
              <a:rPr lang="en-IN" dirty="0">
                <a:latin typeface="Andalus" pitchFamily="18" charset="-78"/>
                <a:cs typeface="Andalus" pitchFamily="18" charset="-78"/>
              </a:rPr>
              <a:t>SETTLEMENT SUBSTRATES</a:t>
            </a:r>
          </a:p>
        </p:txBody>
      </p:sp>
    </p:spTree>
    <p:extLst>
      <p:ext uri="{BB962C8B-B14F-4D97-AF65-F5344CB8AC3E}">
        <p14:creationId xmlns:p14="http://schemas.microsoft.com/office/powerpoint/2010/main" val="96951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latin typeface="Andalus" pitchFamily="18" charset="-78"/>
                <a:cs typeface="Andalus" pitchFamily="18" charset="-78"/>
              </a:rPr>
              <a:t>True oysters belong to the family </a:t>
            </a:r>
            <a:r>
              <a:rPr lang="en-IN" dirty="0" err="1">
                <a:latin typeface="Andalus" pitchFamily="18" charset="-78"/>
                <a:cs typeface="Andalus" pitchFamily="18" charset="-78"/>
              </a:rPr>
              <a:t>Ostreidae</a:t>
            </a:r>
            <a:r>
              <a:rPr lang="en-IN" dirty="0">
                <a:latin typeface="Andalus" pitchFamily="18" charset="-78"/>
                <a:cs typeface="Andalus" pitchFamily="18" charset="-78"/>
              </a:rPr>
              <a:t>.</a:t>
            </a:r>
          </a:p>
          <a:p>
            <a:r>
              <a:rPr lang="en-IN" dirty="0">
                <a:latin typeface="Andalus" pitchFamily="18" charset="-78"/>
                <a:cs typeface="Andalus" pitchFamily="18" charset="-78"/>
              </a:rPr>
              <a:t>This family includes the edible oysters.</a:t>
            </a:r>
          </a:p>
          <a:p>
            <a:r>
              <a:rPr lang="en-IN" dirty="0">
                <a:latin typeface="Andalus" pitchFamily="18" charset="-78"/>
                <a:cs typeface="Andalus" pitchFamily="18" charset="-78"/>
              </a:rPr>
              <a:t> Belongs to the genera :</a:t>
            </a:r>
          </a:p>
          <a:p>
            <a:r>
              <a:rPr lang="en-IN" i="1" dirty="0" err="1">
                <a:latin typeface="Andalus" pitchFamily="18" charset="-78"/>
                <a:cs typeface="Andalus" pitchFamily="18" charset="-78"/>
              </a:rPr>
              <a:t>Ostrea</a:t>
            </a:r>
            <a:endParaRPr lang="en-IN" i="1" dirty="0">
              <a:latin typeface="Andalus" pitchFamily="18" charset="-78"/>
              <a:cs typeface="Andalus" pitchFamily="18" charset="-78"/>
            </a:endParaRPr>
          </a:p>
          <a:p>
            <a:r>
              <a:rPr lang="en-IN" i="1" dirty="0" err="1">
                <a:latin typeface="Andalus" pitchFamily="18" charset="-78"/>
                <a:cs typeface="Andalus" pitchFamily="18" charset="-78"/>
              </a:rPr>
              <a:t>Crassostrea</a:t>
            </a:r>
            <a:endParaRPr lang="en-IN" i="1" dirty="0">
              <a:latin typeface="Andalus" pitchFamily="18" charset="-78"/>
              <a:cs typeface="Andalus" pitchFamily="18" charset="-78"/>
            </a:endParaRPr>
          </a:p>
          <a:p>
            <a:r>
              <a:rPr lang="en-IN" i="1" dirty="0" err="1">
                <a:latin typeface="Andalus" pitchFamily="18" charset="-78"/>
                <a:cs typeface="Andalus" pitchFamily="18" charset="-78"/>
              </a:rPr>
              <a:t>Saccostrea</a:t>
            </a:r>
            <a:endParaRPr lang="en-IN" i="1" dirty="0">
              <a:latin typeface="Andalus" pitchFamily="18" charset="-78"/>
              <a:cs typeface="Andalus" pitchFamily="18" charset="-78"/>
            </a:endParaRPr>
          </a:p>
          <a:p>
            <a:r>
              <a:rPr lang="en-IN" i="1" dirty="0"/>
              <a:t>	</a:t>
            </a:r>
            <a:r>
              <a:rPr lang="en-IN" dirty="0"/>
              <a:t>		</a:t>
            </a:r>
          </a:p>
        </p:txBody>
      </p:sp>
      <p:sp>
        <p:nvSpPr>
          <p:cNvPr id="2" name="Title 1"/>
          <p:cNvSpPr>
            <a:spLocks noGrp="1"/>
          </p:cNvSpPr>
          <p:nvPr>
            <p:ph type="title"/>
          </p:nvPr>
        </p:nvSpPr>
        <p:spPr/>
        <p:txBody>
          <a:bodyPr>
            <a:normAutofit fontScale="90000"/>
          </a:bodyPr>
          <a:lstStyle/>
          <a:p>
            <a:br>
              <a:rPr lang="en-IN" cap="all" dirty="0">
                <a:latin typeface="Andalus" pitchFamily="18" charset="-78"/>
                <a:cs typeface="Andalus" pitchFamily="18" charset="-78"/>
              </a:rPr>
            </a:br>
            <a:r>
              <a:rPr lang="en-IN" cap="all" dirty="0">
                <a:latin typeface="Andalus" pitchFamily="18" charset="-78"/>
                <a:cs typeface="Andalus" pitchFamily="18" charset="-78"/>
              </a:rPr>
              <a:t>True oysters</a:t>
            </a:r>
            <a:br>
              <a:rPr lang="en-IN" dirty="0"/>
            </a:br>
            <a:endParaRPr lang="en-IN" dirty="0"/>
          </a:p>
        </p:txBody>
      </p:sp>
    </p:spTree>
    <p:extLst>
      <p:ext uri="{BB962C8B-B14F-4D97-AF65-F5344CB8AC3E}">
        <p14:creationId xmlns:p14="http://schemas.microsoft.com/office/powerpoint/2010/main" val="3547161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628800"/>
            <a:ext cx="7408333" cy="4497363"/>
          </a:xfrm>
        </p:spPr>
        <p:txBody>
          <a:bodyPr>
            <a:normAutofit/>
          </a:bodyPr>
          <a:lstStyle/>
          <a:p>
            <a:r>
              <a:rPr lang="en-IN" dirty="0">
                <a:latin typeface="Andalus" pitchFamily="18" charset="-78"/>
                <a:cs typeface="Andalus" pitchFamily="18" charset="-78"/>
              </a:rPr>
              <a:t>This  is a phase of production  usually accomplished in large volume tank systems with partial daily water replacement, in which the juveniles are held as fluidised beds in containers in a process referred to as upwelling culture.</a:t>
            </a:r>
          </a:p>
          <a:p>
            <a:r>
              <a:rPr lang="en-IN" dirty="0">
                <a:latin typeface="Andalus" pitchFamily="18" charset="-78"/>
                <a:cs typeface="Andalus" pitchFamily="18" charset="-78"/>
              </a:rPr>
              <a:t> Rations of high nutritional value algae from hatchery culture or from algae bloomed in adjacent outdoor tanks or ponds are supplied continuously to promote rapid growth. </a:t>
            </a:r>
          </a:p>
          <a:p>
            <a:r>
              <a:rPr lang="en-IN" dirty="0">
                <a:latin typeface="Andalus" pitchFamily="18" charset="-78"/>
                <a:cs typeface="Andalus" pitchFamily="18" charset="-78"/>
              </a:rPr>
              <a:t>Once grown to the required size the spat are either transferred to the hatchery's own outdoor nursery systems or are packed and sold to oyster growers.</a:t>
            </a:r>
          </a:p>
        </p:txBody>
      </p:sp>
      <p:sp>
        <p:nvSpPr>
          <p:cNvPr id="3" name="Title 2"/>
          <p:cNvSpPr>
            <a:spLocks noGrp="1"/>
          </p:cNvSpPr>
          <p:nvPr>
            <p:ph type="title"/>
          </p:nvPr>
        </p:nvSpPr>
        <p:spPr/>
        <p:txBody>
          <a:bodyPr/>
          <a:lstStyle/>
          <a:p>
            <a:r>
              <a:rPr lang="en-IN" dirty="0">
                <a:latin typeface="Andalus" pitchFamily="18" charset="-78"/>
                <a:cs typeface="Andalus" pitchFamily="18" charset="-78"/>
              </a:rPr>
              <a:t>UPWELLING CULTURE</a:t>
            </a:r>
          </a:p>
        </p:txBody>
      </p:sp>
    </p:spTree>
    <p:extLst>
      <p:ext uri="{BB962C8B-B14F-4D97-AF65-F5344CB8AC3E}">
        <p14:creationId xmlns:p14="http://schemas.microsoft.com/office/powerpoint/2010/main" val="848581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dirty="0">
                <a:latin typeface="Andalus" pitchFamily="18" charset="-78"/>
                <a:cs typeface="Andalus" pitchFamily="18" charset="-78"/>
              </a:rPr>
              <a:t>Remote setting is a method of oyster seed production resulting in several baby oysters (spat) attached to old oyster shell  the resulting oyster seed is referred to as “spat-on-shell”.</a:t>
            </a:r>
          </a:p>
          <a:p>
            <a:r>
              <a:rPr lang="en-IN" dirty="0">
                <a:latin typeface="Andalus" pitchFamily="18" charset="-78"/>
                <a:cs typeface="Andalus" pitchFamily="18" charset="-78"/>
              </a:rPr>
              <a:t>This method is in contrast to single oyster seed production (</a:t>
            </a:r>
            <a:r>
              <a:rPr lang="en-IN" dirty="0" err="1">
                <a:latin typeface="Andalus" pitchFamily="18" charset="-78"/>
                <a:cs typeface="Andalus" pitchFamily="18" charset="-78"/>
              </a:rPr>
              <a:t>cultchless</a:t>
            </a:r>
            <a:r>
              <a:rPr lang="en-IN" dirty="0">
                <a:latin typeface="Andalus" pitchFamily="18" charset="-78"/>
                <a:cs typeface="Andalus" pitchFamily="18" charset="-78"/>
              </a:rPr>
              <a:t>) where the result is individual oysters grown out in bags or cages.</a:t>
            </a:r>
          </a:p>
          <a:p>
            <a:r>
              <a:rPr lang="en-IN" dirty="0">
                <a:latin typeface="Andalus" pitchFamily="18" charset="-78"/>
                <a:cs typeface="Andalus" pitchFamily="18" charset="-78"/>
              </a:rPr>
              <a:t> It consists of two phases: (1) setting, in which larvae attach to “cultch,” a setting material such as shell; and (2) a nursery period where newly set oysters (called seed) are placed in protected areas until they are ready for planting</a:t>
            </a:r>
          </a:p>
          <a:p>
            <a:endParaRPr lang="en-IN" dirty="0">
              <a:latin typeface="Andalus" pitchFamily="18" charset="-78"/>
              <a:cs typeface="Andalus" pitchFamily="18" charset="-78"/>
            </a:endParaRPr>
          </a:p>
        </p:txBody>
      </p:sp>
      <p:sp>
        <p:nvSpPr>
          <p:cNvPr id="3" name="Title 2"/>
          <p:cNvSpPr>
            <a:spLocks noGrp="1"/>
          </p:cNvSpPr>
          <p:nvPr>
            <p:ph type="title"/>
          </p:nvPr>
        </p:nvSpPr>
        <p:spPr/>
        <p:txBody>
          <a:bodyPr/>
          <a:lstStyle/>
          <a:p>
            <a:r>
              <a:rPr lang="en-IN" dirty="0">
                <a:latin typeface="Andalus" pitchFamily="18" charset="-78"/>
                <a:cs typeface="Andalus" pitchFamily="18" charset="-78"/>
              </a:rPr>
              <a:t>REMOTE SETTING METHOD</a:t>
            </a:r>
          </a:p>
        </p:txBody>
      </p:sp>
    </p:spTree>
    <p:extLst>
      <p:ext uri="{BB962C8B-B14F-4D97-AF65-F5344CB8AC3E}">
        <p14:creationId xmlns:p14="http://schemas.microsoft.com/office/powerpoint/2010/main" val="829829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53784" y="2925190"/>
            <a:ext cx="4444369" cy="295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N" cap="all" dirty="0">
                <a:latin typeface="Andalus" pitchFamily="18" charset="-78"/>
                <a:cs typeface="Andalus" pitchFamily="18" charset="-78"/>
              </a:rPr>
              <a:t>Seed Production - hatchery</a:t>
            </a:r>
          </a:p>
        </p:txBody>
      </p:sp>
    </p:spTree>
    <p:extLst>
      <p:ext uri="{BB962C8B-B14F-4D97-AF65-F5344CB8AC3E}">
        <p14:creationId xmlns:p14="http://schemas.microsoft.com/office/powerpoint/2010/main" val="2942038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latin typeface="Andalus" pitchFamily="18" charset="-78"/>
                <a:cs typeface="Andalus" pitchFamily="18" charset="-78"/>
              </a:rPr>
              <a:t>Government regulations</a:t>
            </a:r>
          </a:p>
          <a:p>
            <a:r>
              <a:rPr lang="en-IN" dirty="0">
                <a:latin typeface="Andalus" pitchFamily="18" charset="-78"/>
                <a:cs typeface="Andalus" pitchFamily="18" charset="-78"/>
              </a:rPr>
              <a:t> Seawater quality </a:t>
            </a:r>
          </a:p>
          <a:p>
            <a:r>
              <a:rPr lang="en-IN" dirty="0">
                <a:latin typeface="Andalus" pitchFamily="18" charset="-78"/>
                <a:cs typeface="Andalus" pitchFamily="18" charset="-78"/>
              </a:rPr>
              <a:t> Siting the hatchery</a:t>
            </a:r>
          </a:p>
          <a:p>
            <a:r>
              <a:rPr lang="en-IN" dirty="0">
                <a:latin typeface="Andalus" pitchFamily="18" charset="-78"/>
                <a:cs typeface="Andalus" pitchFamily="18" charset="-78"/>
              </a:rPr>
              <a:t>The physical plant </a:t>
            </a:r>
          </a:p>
          <a:p>
            <a:r>
              <a:rPr lang="en-IN" dirty="0">
                <a:latin typeface="Andalus" pitchFamily="18" charset="-78"/>
                <a:cs typeface="Andalus" pitchFamily="18" charset="-78"/>
              </a:rPr>
              <a:t>Algal culture facility </a:t>
            </a:r>
          </a:p>
          <a:p>
            <a:r>
              <a:rPr lang="en-IN" dirty="0">
                <a:latin typeface="Andalus" pitchFamily="18" charset="-78"/>
                <a:cs typeface="Andalus" pitchFamily="18" charset="-78"/>
              </a:rPr>
              <a:t> </a:t>
            </a:r>
            <a:r>
              <a:rPr lang="en-IN" dirty="0" err="1">
                <a:latin typeface="Andalus" pitchFamily="18" charset="-78"/>
                <a:cs typeface="Andalus" pitchFamily="18" charset="-78"/>
              </a:rPr>
              <a:t>Broodstock</a:t>
            </a:r>
            <a:r>
              <a:rPr lang="en-IN" dirty="0">
                <a:latin typeface="Andalus" pitchFamily="18" charset="-78"/>
                <a:cs typeface="Andalus" pitchFamily="18" charset="-78"/>
              </a:rPr>
              <a:t> holding and spawning area   </a:t>
            </a:r>
          </a:p>
          <a:p>
            <a:r>
              <a:rPr lang="en-IN" dirty="0">
                <a:latin typeface="Andalus" pitchFamily="18" charset="-78"/>
                <a:cs typeface="Andalus" pitchFamily="18" charset="-78"/>
              </a:rPr>
              <a:t>Larval culture area</a:t>
            </a:r>
          </a:p>
          <a:p>
            <a:r>
              <a:rPr lang="en-IN" dirty="0">
                <a:latin typeface="Andalus" pitchFamily="18" charset="-78"/>
                <a:cs typeface="Andalus" pitchFamily="18" charset="-78"/>
              </a:rPr>
              <a:t>Juvenile culture area</a:t>
            </a:r>
          </a:p>
          <a:p>
            <a:r>
              <a:rPr lang="en-IN" dirty="0">
                <a:latin typeface="Andalus" pitchFamily="18" charset="-78"/>
                <a:cs typeface="Andalus" pitchFamily="18" charset="-78"/>
              </a:rPr>
              <a:t>Other space requirements </a:t>
            </a:r>
          </a:p>
          <a:p>
            <a:endParaRPr lang="en-IN" dirty="0">
              <a:latin typeface="Andalus" pitchFamily="18" charset="-78"/>
              <a:cs typeface="Andalus" pitchFamily="18" charset="-78"/>
            </a:endParaRPr>
          </a:p>
          <a:p>
            <a:endParaRPr lang="en-IN" dirty="0"/>
          </a:p>
        </p:txBody>
      </p:sp>
      <p:sp>
        <p:nvSpPr>
          <p:cNvPr id="2" name="Title 1"/>
          <p:cNvSpPr>
            <a:spLocks noGrp="1"/>
          </p:cNvSpPr>
          <p:nvPr>
            <p:ph type="title"/>
          </p:nvPr>
        </p:nvSpPr>
        <p:spPr/>
        <p:txBody>
          <a:bodyPr>
            <a:normAutofit/>
          </a:bodyPr>
          <a:lstStyle/>
          <a:p>
            <a:r>
              <a:rPr lang="en-IN" cap="all" dirty="0">
                <a:latin typeface="Andalus" pitchFamily="18" charset="-78"/>
                <a:cs typeface="Andalus" pitchFamily="18" charset="-78"/>
              </a:rPr>
              <a:t>HATCHERY DESIGN CONSIDERATIONS </a:t>
            </a:r>
          </a:p>
        </p:txBody>
      </p:sp>
    </p:spTree>
    <p:extLst>
      <p:ext uri="{BB962C8B-B14F-4D97-AF65-F5344CB8AC3E}">
        <p14:creationId xmlns:p14="http://schemas.microsoft.com/office/powerpoint/2010/main" val="3073910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latin typeface="Andalus" pitchFamily="18" charset="-78"/>
                <a:cs typeface="Andalus" pitchFamily="18" charset="-78"/>
              </a:rPr>
              <a:t>The roof of the hatchery building is sufficiently high to avoid high temperature. </a:t>
            </a:r>
          </a:p>
          <a:p>
            <a:r>
              <a:rPr lang="en-IN" dirty="0">
                <a:latin typeface="Andalus" pitchFamily="18" charset="-78"/>
                <a:cs typeface="Andalus" pitchFamily="18" charset="-78"/>
              </a:rPr>
              <a:t>Part of the roof of the wet laboratory has translucent fibreglass sheets to allow sufficient light for indoor phytoplankton culture.</a:t>
            </a:r>
          </a:p>
          <a:p>
            <a:r>
              <a:rPr lang="en-IN" dirty="0">
                <a:latin typeface="Andalus" pitchFamily="18" charset="-78"/>
                <a:cs typeface="Andalus" pitchFamily="18" charset="-78"/>
              </a:rPr>
              <a:t> Glass panelled large windows and ventilators are provided for free passage of light and air. </a:t>
            </a:r>
          </a:p>
          <a:p>
            <a:r>
              <a:rPr lang="en-IN" dirty="0">
                <a:latin typeface="Andalus" pitchFamily="18" charset="-78"/>
                <a:cs typeface="Andalus" pitchFamily="18" charset="-78"/>
              </a:rPr>
              <a:t>The concrete floor has sufficient gradient facilities for easy drainage.</a:t>
            </a:r>
          </a:p>
          <a:p>
            <a:endParaRPr lang="en-IN" dirty="0"/>
          </a:p>
        </p:txBody>
      </p:sp>
      <p:sp>
        <p:nvSpPr>
          <p:cNvPr id="2" name="Title 1"/>
          <p:cNvSpPr>
            <a:spLocks noGrp="1"/>
          </p:cNvSpPr>
          <p:nvPr>
            <p:ph type="title"/>
          </p:nvPr>
        </p:nvSpPr>
        <p:spPr/>
        <p:txBody>
          <a:bodyPr>
            <a:normAutofit fontScale="90000"/>
          </a:bodyPr>
          <a:lstStyle/>
          <a:p>
            <a:br>
              <a:rPr lang="en-IN" dirty="0"/>
            </a:br>
            <a:br>
              <a:rPr lang="en-IN" dirty="0"/>
            </a:br>
            <a:r>
              <a:rPr lang="en-IN" cap="all" dirty="0">
                <a:latin typeface="Andalus" pitchFamily="18" charset="-78"/>
                <a:cs typeface="Andalus" pitchFamily="18" charset="-78"/>
              </a:rPr>
              <a:t>Hatchery building</a:t>
            </a:r>
            <a:br>
              <a:rPr lang="en-IN" cap="all" dirty="0">
                <a:latin typeface="Andalus" pitchFamily="18" charset="-78"/>
                <a:cs typeface="Andalus" pitchFamily="18" charset="-78"/>
              </a:rPr>
            </a:br>
            <a:endParaRPr lang="en-IN" cap="all" dirty="0">
              <a:latin typeface="Andalus" pitchFamily="18" charset="-78"/>
              <a:cs typeface="Andalus" pitchFamily="18" charset="-78"/>
            </a:endParaRPr>
          </a:p>
        </p:txBody>
      </p:sp>
    </p:spTree>
    <p:extLst>
      <p:ext uri="{BB962C8B-B14F-4D97-AF65-F5344CB8AC3E}">
        <p14:creationId xmlns:p14="http://schemas.microsoft.com/office/powerpoint/2010/main" val="421961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IN" dirty="0">
                <a:latin typeface="Andalus" pitchFamily="18" charset="-78"/>
                <a:cs typeface="Andalus" pitchFamily="18" charset="-78"/>
              </a:rPr>
              <a:t>The seawater is usually drawn from the sea beyond the low water mark into a well through PVC pipes.</a:t>
            </a:r>
          </a:p>
          <a:p>
            <a:r>
              <a:rPr lang="en-IN" dirty="0">
                <a:latin typeface="Andalus" pitchFamily="18" charset="-78"/>
                <a:cs typeface="Andalus" pitchFamily="18" charset="-78"/>
              </a:rPr>
              <a:t> The seawater is pumped to sedimentation tanks and passed onto the biological filter which contains coarse river sand at the top, pebbles below it and charcoal at the bottom. </a:t>
            </a:r>
          </a:p>
          <a:p>
            <a:r>
              <a:rPr lang="en-IN" dirty="0">
                <a:latin typeface="Andalus" pitchFamily="18" charset="-78"/>
                <a:cs typeface="Andalus" pitchFamily="18" charset="-78"/>
              </a:rPr>
              <a:t>The filtered seawater is stored in a water sump and lifted to an overhead tank for supply to the hatchery.</a:t>
            </a:r>
          </a:p>
          <a:p>
            <a:r>
              <a:rPr lang="en-IN" dirty="0">
                <a:latin typeface="Andalus" pitchFamily="18" charset="-78"/>
                <a:cs typeface="Andalus" pitchFamily="18" charset="-78"/>
              </a:rPr>
              <a:t> Periodic cleaning of the filter bed keeps the seawater uncontaminated.</a:t>
            </a:r>
          </a:p>
          <a:p>
            <a:r>
              <a:rPr lang="en-IN" dirty="0">
                <a:latin typeface="Andalus" pitchFamily="18" charset="-78"/>
                <a:cs typeface="Andalus" pitchFamily="18" charset="-78"/>
              </a:rPr>
              <a:t> PVC, fibreglass and stainless steel materials are used in the hatchery. The seawater sterilized by ultraviolet irradiation is used only in specific cases</a:t>
            </a:r>
          </a:p>
          <a:p>
            <a:endParaRPr lang="en-IN" dirty="0">
              <a:latin typeface="Andalus" pitchFamily="18" charset="-78"/>
              <a:cs typeface="Andalus" pitchFamily="18" charset="-78"/>
            </a:endParaRPr>
          </a:p>
          <a:p>
            <a:endParaRPr lang="en-IN" dirty="0"/>
          </a:p>
          <a:p>
            <a:endParaRPr lang="en-IN" dirty="0"/>
          </a:p>
        </p:txBody>
      </p:sp>
      <p:sp>
        <p:nvSpPr>
          <p:cNvPr id="2" name="Title 1"/>
          <p:cNvSpPr>
            <a:spLocks noGrp="1"/>
          </p:cNvSpPr>
          <p:nvPr>
            <p:ph type="title"/>
          </p:nvPr>
        </p:nvSpPr>
        <p:spPr/>
        <p:txBody>
          <a:bodyPr>
            <a:normAutofit fontScale="90000"/>
          </a:bodyPr>
          <a:lstStyle/>
          <a:p>
            <a:br>
              <a:rPr lang="en-IN" cap="all" dirty="0">
                <a:latin typeface="Andalus" pitchFamily="18" charset="-78"/>
                <a:cs typeface="Andalus" pitchFamily="18" charset="-78"/>
              </a:rPr>
            </a:br>
            <a:r>
              <a:rPr lang="en-IN" cap="all" dirty="0">
                <a:latin typeface="Andalus" pitchFamily="18" charset="-78"/>
                <a:cs typeface="Andalus" pitchFamily="18" charset="-78"/>
              </a:rPr>
              <a:t>Seawater management</a:t>
            </a:r>
            <a:br>
              <a:rPr lang="en-IN" cap="all" dirty="0">
                <a:latin typeface="Andalus" pitchFamily="18" charset="-78"/>
                <a:cs typeface="Andalus" pitchFamily="18" charset="-78"/>
              </a:rPr>
            </a:br>
            <a:endParaRPr lang="en-IN" cap="all" dirty="0">
              <a:latin typeface="Andalus" pitchFamily="18" charset="-78"/>
              <a:cs typeface="Andalus" pitchFamily="18" charset="-78"/>
            </a:endParaRPr>
          </a:p>
        </p:txBody>
      </p:sp>
    </p:spTree>
    <p:extLst>
      <p:ext uri="{BB962C8B-B14F-4D97-AF65-F5344CB8AC3E}">
        <p14:creationId xmlns:p14="http://schemas.microsoft.com/office/powerpoint/2010/main" val="3662306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nSpc>
                <a:spcPct val="200000"/>
              </a:lnSpc>
            </a:pPr>
            <a:r>
              <a:rPr lang="en-IN" dirty="0">
                <a:latin typeface="Andalus" pitchFamily="18" charset="-78"/>
                <a:cs typeface="Andalus" pitchFamily="18" charset="-78"/>
              </a:rPr>
              <a:t>Grow-out is almost entirely sea-based. A variety of bottom, off-bottom and suspended culture methods are used, depending on the environment (e.g. tidal range, shelter, water depth on leases, water exchange rates in bays and estuarine inlets, the nature of substrates, etc.) and tradition.</a:t>
            </a:r>
          </a:p>
          <a:p>
            <a:pPr>
              <a:lnSpc>
                <a:spcPct val="200000"/>
              </a:lnSpc>
            </a:pPr>
            <a:endParaRPr lang="en-IN" dirty="0">
              <a:latin typeface="Andalus" pitchFamily="18" charset="-78"/>
              <a:cs typeface="Andalus" pitchFamily="18" charset="-78"/>
            </a:endParaRPr>
          </a:p>
          <a:p>
            <a:pPr>
              <a:lnSpc>
                <a:spcPct val="200000"/>
              </a:lnSpc>
            </a:pPr>
            <a:endParaRPr lang="en-IN" dirty="0">
              <a:latin typeface="Andalus" pitchFamily="18" charset="-78"/>
              <a:cs typeface="Andalus" pitchFamily="18" charset="-78"/>
            </a:endParaRPr>
          </a:p>
        </p:txBody>
      </p:sp>
      <p:sp>
        <p:nvSpPr>
          <p:cNvPr id="2" name="Title 1"/>
          <p:cNvSpPr>
            <a:spLocks noGrp="1"/>
          </p:cNvSpPr>
          <p:nvPr>
            <p:ph type="title"/>
          </p:nvPr>
        </p:nvSpPr>
        <p:spPr/>
        <p:txBody>
          <a:bodyPr/>
          <a:lstStyle/>
          <a:p>
            <a:r>
              <a:rPr lang="en-IN" cap="all" dirty="0">
                <a:latin typeface="Andalus" pitchFamily="18" charset="-78"/>
                <a:cs typeface="Andalus" pitchFamily="18" charset="-78"/>
              </a:rPr>
              <a:t>Grow out FARMING METHODS </a:t>
            </a:r>
          </a:p>
        </p:txBody>
      </p:sp>
    </p:spTree>
    <p:extLst>
      <p:ext uri="{BB962C8B-B14F-4D97-AF65-F5344CB8AC3E}">
        <p14:creationId xmlns:p14="http://schemas.microsoft.com/office/powerpoint/2010/main" val="2333049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200000"/>
              </a:lnSpc>
            </a:pPr>
            <a:r>
              <a:rPr lang="en-IN" dirty="0">
                <a:latin typeface="Andalus" pitchFamily="18" charset="-78"/>
                <a:cs typeface="Andalus" pitchFamily="18" charset="-78"/>
              </a:rPr>
              <a:t>On bottom culture practices are done in the intertidal or </a:t>
            </a:r>
            <a:r>
              <a:rPr lang="en-IN" dirty="0" err="1">
                <a:latin typeface="Andalus" pitchFamily="18" charset="-78"/>
                <a:cs typeface="Andalus" pitchFamily="18" charset="-78"/>
              </a:rPr>
              <a:t>subtidal</a:t>
            </a:r>
            <a:r>
              <a:rPr lang="en-IN" dirty="0">
                <a:latin typeface="Andalus" pitchFamily="18" charset="-78"/>
                <a:cs typeface="Andalus" pitchFamily="18" charset="-78"/>
              </a:rPr>
              <a:t> bottom</a:t>
            </a:r>
          </a:p>
        </p:txBody>
      </p:sp>
      <p:sp>
        <p:nvSpPr>
          <p:cNvPr id="2" name="Title 1"/>
          <p:cNvSpPr>
            <a:spLocks noGrp="1"/>
          </p:cNvSpPr>
          <p:nvPr>
            <p:ph type="title"/>
          </p:nvPr>
        </p:nvSpPr>
        <p:spPr/>
        <p:txBody>
          <a:bodyPr/>
          <a:lstStyle/>
          <a:p>
            <a:r>
              <a:rPr lang="en-IN" cap="all" dirty="0">
                <a:latin typeface="Andalus" pitchFamily="18" charset="-78"/>
                <a:cs typeface="Andalus" pitchFamily="18" charset="-78"/>
              </a:rPr>
              <a:t>On bottom culture</a:t>
            </a:r>
          </a:p>
        </p:txBody>
      </p:sp>
    </p:spTree>
    <p:extLst>
      <p:ext uri="{BB962C8B-B14F-4D97-AF65-F5344CB8AC3E}">
        <p14:creationId xmlns:p14="http://schemas.microsoft.com/office/powerpoint/2010/main" val="1551523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IN" dirty="0">
                <a:latin typeface="Andalus" pitchFamily="18" charset="-78"/>
                <a:cs typeface="Andalus" pitchFamily="18" charset="-78"/>
              </a:rPr>
              <a:t>Less labour to maintain and stage seed for stocking grow-out areas</a:t>
            </a:r>
          </a:p>
          <a:p>
            <a:endParaRPr lang="en-IN" dirty="0">
              <a:latin typeface="Andalus" pitchFamily="18" charset="-78"/>
              <a:cs typeface="Andalus" pitchFamily="18" charset="-78"/>
            </a:endParaRPr>
          </a:p>
          <a:p>
            <a:r>
              <a:rPr lang="en-IN" dirty="0">
                <a:latin typeface="Andalus" pitchFamily="18" charset="-78"/>
                <a:cs typeface="Andalus" pitchFamily="18" charset="-78"/>
              </a:rPr>
              <a:t>Lower capital and maintenance expenses as no nursery or grow-out structures are required</a:t>
            </a:r>
          </a:p>
          <a:p>
            <a:endParaRPr lang="en-IN" dirty="0">
              <a:latin typeface="Andalus" pitchFamily="18" charset="-78"/>
              <a:cs typeface="Andalus" pitchFamily="18" charset="-78"/>
            </a:endParaRPr>
          </a:p>
          <a:p>
            <a:r>
              <a:rPr lang="en-IN" dirty="0">
                <a:latin typeface="Andalus" pitchFamily="18" charset="-78"/>
                <a:cs typeface="Andalus" pitchFamily="18" charset="-78"/>
              </a:rPr>
              <a:t>Less labour in moving shell stock to new areas because structures are not involved</a:t>
            </a:r>
          </a:p>
          <a:p>
            <a:endParaRPr lang="en-IN" dirty="0">
              <a:latin typeface="Andalus" pitchFamily="18" charset="-78"/>
              <a:cs typeface="Andalus" pitchFamily="18" charset="-78"/>
            </a:endParaRPr>
          </a:p>
          <a:p>
            <a:r>
              <a:rPr lang="en-IN" dirty="0">
                <a:latin typeface="Andalus" pitchFamily="18" charset="-78"/>
                <a:cs typeface="Andalus" pitchFamily="18" charset="-78"/>
              </a:rPr>
              <a:t>Generally, fewer permits are required for bottom culture than off-bottom culture</a:t>
            </a:r>
          </a:p>
          <a:p>
            <a:endParaRPr lang="en-IN" dirty="0">
              <a:latin typeface="Andalus" pitchFamily="18" charset="-78"/>
              <a:cs typeface="Andalus" pitchFamily="18" charset="-78"/>
            </a:endParaRPr>
          </a:p>
          <a:p>
            <a:r>
              <a:rPr lang="en-IN" dirty="0">
                <a:latin typeface="Andalus" pitchFamily="18" charset="-78"/>
                <a:cs typeface="Andalus" pitchFamily="18" charset="-78"/>
              </a:rPr>
              <a:t>Usually less negative visual impact at nursery and grow-out sites </a:t>
            </a:r>
          </a:p>
          <a:p>
            <a:endParaRPr lang="en-IN" dirty="0">
              <a:latin typeface="Andalus" pitchFamily="18" charset="-78"/>
              <a:cs typeface="Andalus" pitchFamily="18" charset="-78"/>
            </a:endParaRPr>
          </a:p>
        </p:txBody>
      </p:sp>
      <p:sp>
        <p:nvSpPr>
          <p:cNvPr id="3" name="Title 2"/>
          <p:cNvSpPr>
            <a:spLocks noGrp="1"/>
          </p:cNvSpPr>
          <p:nvPr>
            <p:ph type="title"/>
          </p:nvPr>
        </p:nvSpPr>
        <p:spPr/>
        <p:txBody>
          <a:bodyPr>
            <a:normAutofit/>
          </a:bodyPr>
          <a:lstStyle/>
          <a:p>
            <a:r>
              <a:rPr lang="en-IN" cap="all" dirty="0">
                <a:latin typeface="Andalus" pitchFamily="18" charset="-78"/>
                <a:cs typeface="Andalus" pitchFamily="18" charset="-78"/>
              </a:rPr>
              <a:t>Advantages </a:t>
            </a:r>
          </a:p>
        </p:txBody>
      </p:sp>
    </p:spTree>
    <p:extLst>
      <p:ext uri="{BB962C8B-B14F-4D97-AF65-F5344CB8AC3E}">
        <p14:creationId xmlns:p14="http://schemas.microsoft.com/office/powerpoint/2010/main" val="380895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N" dirty="0">
                <a:latin typeface="Andalus" pitchFamily="18" charset="-78"/>
                <a:cs typeface="Andalus" pitchFamily="18" charset="-78"/>
              </a:rPr>
              <a:t>Higher percentage of mortality from predators and pests</a:t>
            </a:r>
          </a:p>
          <a:p>
            <a:endParaRPr lang="en-IN" dirty="0">
              <a:latin typeface="Andalus" pitchFamily="18" charset="-78"/>
              <a:cs typeface="Andalus" pitchFamily="18" charset="-78"/>
            </a:endParaRPr>
          </a:p>
          <a:p>
            <a:r>
              <a:rPr lang="en-IN" dirty="0">
                <a:latin typeface="Andalus" pitchFamily="18" charset="-78"/>
                <a:cs typeface="Andalus" pitchFamily="18" charset="-78"/>
              </a:rPr>
              <a:t>Higher potential for siltation</a:t>
            </a:r>
          </a:p>
          <a:p>
            <a:endParaRPr lang="en-IN" dirty="0">
              <a:latin typeface="Andalus" pitchFamily="18" charset="-78"/>
              <a:cs typeface="Andalus" pitchFamily="18" charset="-78"/>
            </a:endParaRPr>
          </a:p>
          <a:p>
            <a:r>
              <a:rPr lang="en-IN" dirty="0">
                <a:latin typeface="Andalus" pitchFamily="18" charset="-78"/>
                <a:cs typeface="Andalus" pitchFamily="18" charset="-78"/>
              </a:rPr>
              <a:t>Spat usually survive only on one side of the mother shell</a:t>
            </a:r>
          </a:p>
          <a:p>
            <a:endParaRPr lang="en-IN" dirty="0">
              <a:latin typeface="Andalus" pitchFamily="18" charset="-78"/>
              <a:cs typeface="Andalus" pitchFamily="18" charset="-78"/>
            </a:endParaRPr>
          </a:p>
          <a:p>
            <a:r>
              <a:rPr lang="en-IN" dirty="0">
                <a:latin typeface="Andalus" pitchFamily="18" charset="-78"/>
                <a:cs typeface="Andalus" pitchFamily="18" charset="-78"/>
              </a:rPr>
              <a:t>Public resistance to many predator control methods</a:t>
            </a:r>
          </a:p>
          <a:p>
            <a:endParaRPr lang="en-IN" dirty="0">
              <a:latin typeface="Andalus" pitchFamily="18" charset="-78"/>
              <a:cs typeface="Andalus" pitchFamily="18" charset="-78"/>
            </a:endParaRPr>
          </a:p>
          <a:p>
            <a:r>
              <a:rPr lang="en-IN" dirty="0">
                <a:latin typeface="Andalus" pitchFamily="18" charset="-78"/>
                <a:cs typeface="Andalus" pitchFamily="18" charset="-78"/>
              </a:rPr>
              <a:t>relatively low yields per unit culture area.</a:t>
            </a:r>
          </a:p>
          <a:p>
            <a:endParaRPr lang="en-IN" dirty="0">
              <a:latin typeface="Andalus" pitchFamily="18" charset="-78"/>
              <a:cs typeface="Andalus" pitchFamily="18" charset="-78"/>
            </a:endParaRPr>
          </a:p>
        </p:txBody>
      </p:sp>
      <p:sp>
        <p:nvSpPr>
          <p:cNvPr id="3" name="Title 2"/>
          <p:cNvSpPr>
            <a:spLocks noGrp="1"/>
          </p:cNvSpPr>
          <p:nvPr>
            <p:ph type="title"/>
          </p:nvPr>
        </p:nvSpPr>
        <p:spPr/>
        <p:txBody>
          <a:bodyPr/>
          <a:lstStyle/>
          <a:p>
            <a:r>
              <a:rPr lang="en-IN" cap="all" dirty="0">
                <a:latin typeface="Andalus" pitchFamily="18" charset="-78"/>
                <a:cs typeface="Andalus" pitchFamily="18" charset="-78"/>
              </a:rPr>
              <a:t>disadvantages</a:t>
            </a:r>
          </a:p>
        </p:txBody>
      </p:sp>
    </p:spTree>
    <p:extLst>
      <p:ext uri="{BB962C8B-B14F-4D97-AF65-F5344CB8AC3E}">
        <p14:creationId xmlns:p14="http://schemas.microsoft.com/office/powerpoint/2010/main" val="4181383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r>
              <a:rPr lang="en-IN" dirty="0"/>
              <a:t> </a:t>
            </a:r>
            <a:r>
              <a:rPr lang="en-IN" dirty="0">
                <a:latin typeface="Andalus" pitchFamily="18" charset="-78"/>
                <a:cs typeface="Andalus" pitchFamily="18" charset="-78"/>
              </a:rPr>
              <a:t>Cultivated oyster belong two genera:-</a:t>
            </a:r>
          </a:p>
          <a:p>
            <a:pPr marL="0" indent="0">
              <a:buNone/>
            </a:pPr>
            <a:r>
              <a:rPr lang="en-IN" dirty="0">
                <a:latin typeface="Andalus" pitchFamily="18" charset="-78"/>
                <a:cs typeface="Andalus" pitchFamily="18" charset="-78"/>
              </a:rPr>
              <a:t>             </a:t>
            </a:r>
            <a:r>
              <a:rPr lang="en-IN" i="1" dirty="0" err="1">
                <a:latin typeface="Andalus" pitchFamily="18" charset="-78"/>
                <a:cs typeface="Andalus" pitchFamily="18" charset="-78"/>
              </a:rPr>
              <a:t>Crassostrea</a:t>
            </a:r>
            <a:r>
              <a:rPr lang="en-IN" i="1" dirty="0">
                <a:latin typeface="Andalus" pitchFamily="18" charset="-78"/>
                <a:cs typeface="Andalus" pitchFamily="18" charset="-78"/>
              </a:rPr>
              <a:t> </a:t>
            </a:r>
            <a:r>
              <a:rPr lang="en-IN" dirty="0">
                <a:latin typeface="Andalus" pitchFamily="18" charset="-78"/>
                <a:cs typeface="Andalus" pitchFamily="18" charset="-78"/>
              </a:rPr>
              <a:t>(cupped) </a:t>
            </a:r>
          </a:p>
          <a:p>
            <a:pPr marL="0" indent="0">
              <a:buNone/>
            </a:pPr>
            <a:r>
              <a:rPr lang="en-IN" i="1" dirty="0">
                <a:latin typeface="Andalus" pitchFamily="18" charset="-78"/>
                <a:cs typeface="Andalus" pitchFamily="18" charset="-78"/>
              </a:rPr>
              <a:t>             </a:t>
            </a:r>
            <a:r>
              <a:rPr lang="en-IN" i="1" dirty="0" err="1">
                <a:latin typeface="Andalus" pitchFamily="18" charset="-78"/>
                <a:cs typeface="Andalus" pitchFamily="18" charset="-78"/>
              </a:rPr>
              <a:t>Ostrea</a:t>
            </a:r>
            <a:r>
              <a:rPr lang="en-IN" i="1" dirty="0">
                <a:latin typeface="Andalus" pitchFamily="18" charset="-78"/>
                <a:cs typeface="Andalus" pitchFamily="18" charset="-78"/>
              </a:rPr>
              <a:t> </a:t>
            </a:r>
            <a:r>
              <a:rPr lang="en-IN" dirty="0">
                <a:latin typeface="Andalus" pitchFamily="18" charset="-78"/>
                <a:cs typeface="Andalus" pitchFamily="18" charset="-78"/>
              </a:rPr>
              <a:t>(flat oyster)</a:t>
            </a:r>
          </a:p>
          <a:p>
            <a:pPr marL="0" indent="0">
              <a:buNone/>
            </a:pPr>
            <a:r>
              <a:rPr lang="en-IN" dirty="0">
                <a:latin typeface="Andalus" pitchFamily="18" charset="-78"/>
                <a:cs typeface="Andalus" pitchFamily="18" charset="-78"/>
              </a:rPr>
              <a:t>most of the cupped oyster grow well at temperature between 10-30</a:t>
            </a:r>
            <a:r>
              <a:rPr lang="en-IN" baseline="30000" dirty="0">
                <a:latin typeface="Andalus" pitchFamily="18" charset="-78"/>
                <a:cs typeface="Andalus" pitchFamily="18" charset="-78"/>
              </a:rPr>
              <a:t>0</a:t>
            </a:r>
            <a:r>
              <a:rPr lang="en-IN" dirty="0">
                <a:latin typeface="Andalus" pitchFamily="18" charset="-78"/>
                <a:cs typeface="Andalus" pitchFamily="18" charset="-78"/>
              </a:rPr>
              <a:t> c, though for spawning &amp;larval development temperature around 20</a:t>
            </a:r>
            <a:r>
              <a:rPr lang="en-IN" baseline="30000" dirty="0">
                <a:latin typeface="Andalus" pitchFamily="18" charset="-78"/>
                <a:cs typeface="Andalus" pitchFamily="18" charset="-78"/>
              </a:rPr>
              <a:t>0</a:t>
            </a:r>
            <a:r>
              <a:rPr lang="en-IN" dirty="0">
                <a:latin typeface="Andalus" pitchFamily="18" charset="-78"/>
                <a:cs typeface="Andalus" pitchFamily="18" charset="-78"/>
              </a:rPr>
              <a:t>c are considered optimal.</a:t>
            </a:r>
          </a:p>
          <a:p>
            <a:pPr marL="0" indent="0">
              <a:buNone/>
            </a:pPr>
            <a:r>
              <a:rPr lang="en-IN" dirty="0">
                <a:latin typeface="Andalus" pitchFamily="18" charset="-78"/>
                <a:cs typeface="Andalus" pitchFamily="18" charset="-78"/>
              </a:rPr>
              <a:t>The flat oyster grows well between 10-24</a:t>
            </a:r>
            <a:r>
              <a:rPr lang="en-IN" baseline="30000" dirty="0">
                <a:latin typeface="Andalus" pitchFamily="18" charset="-78"/>
                <a:cs typeface="Andalus" pitchFamily="18" charset="-78"/>
              </a:rPr>
              <a:t>0</a:t>
            </a:r>
            <a:r>
              <a:rPr lang="en-IN" dirty="0">
                <a:latin typeface="Andalus" pitchFamily="18" charset="-78"/>
                <a:cs typeface="Andalus" pitchFamily="18" charset="-78"/>
              </a:rPr>
              <a:t>c.</a:t>
            </a:r>
          </a:p>
          <a:p>
            <a:pPr marL="0" indent="0">
              <a:buNone/>
            </a:pPr>
            <a:r>
              <a:rPr lang="en-IN" dirty="0">
                <a:latin typeface="Andalus" pitchFamily="18" charset="-78"/>
                <a:cs typeface="Andalus" pitchFamily="18" charset="-78"/>
              </a:rPr>
              <a:t>Most of oysters attach themselves to hard substrate and can tolerate wide in salinity often between 5-33ppt. </a:t>
            </a:r>
          </a:p>
          <a:p>
            <a:pPr marL="0" indent="0">
              <a:buNone/>
            </a:pPr>
            <a:endParaRPr lang="en-IN" dirty="0">
              <a:latin typeface="Andalus" pitchFamily="18" charset="-78"/>
              <a:cs typeface="Andalus" pitchFamily="18" charset="-78"/>
            </a:endParaRPr>
          </a:p>
          <a:p>
            <a:pPr marL="0" indent="0">
              <a:buNone/>
            </a:pPr>
            <a:endParaRPr lang="en-IN" dirty="0">
              <a:latin typeface="Andalus" pitchFamily="18" charset="-78"/>
              <a:cs typeface="Andalus" pitchFamily="18" charset="-78"/>
            </a:endParaRPr>
          </a:p>
        </p:txBody>
      </p:sp>
      <p:sp>
        <p:nvSpPr>
          <p:cNvPr id="2" name="Title 1"/>
          <p:cNvSpPr>
            <a:spLocks noGrp="1"/>
          </p:cNvSpPr>
          <p:nvPr>
            <p:ph type="title"/>
          </p:nvPr>
        </p:nvSpPr>
        <p:spPr/>
        <p:txBody>
          <a:bodyPr/>
          <a:lstStyle/>
          <a:p>
            <a:r>
              <a:rPr lang="en-IN" cap="all" dirty="0">
                <a:latin typeface="Andalus" pitchFamily="18" charset="-78"/>
                <a:cs typeface="Andalus" pitchFamily="18" charset="-78"/>
              </a:rPr>
              <a:t>Cultivable edible oysters</a:t>
            </a:r>
          </a:p>
        </p:txBody>
      </p:sp>
    </p:spTree>
    <p:extLst>
      <p:ext uri="{BB962C8B-B14F-4D97-AF65-F5344CB8AC3E}">
        <p14:creationId xmlns:p14="http://schemas.microsoft.com/office/powerpoint/2010/main" val="490524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200000"/>
              </a:lnSpc>
            </a:pPr>
            <a:r>
              <a:rPr lang="en-IN" dirty="0">
                <a:latin typeface="Andalus" pitchFamily="18" charset="-78"/>
                <a:cs typeface="Andalus" pitchFamily="18" charset="-78"/>
              </a:rPr>
              <a:t>Fairly deeper and soft bottomed areas are used for off bottom culture practices</a:t>
            </a:r>
          </a:p>
        </p:txBody>
      </p:sp>
      <p:sp>
        <p:nvSpPr>
          <p:cNvPr id="2" name="Title 1"/>
          <p:cNvSpPr>
            <a:spLocks noGrp="1"/>
          </p:cNvSpPr>
          <p:nvPr>
            <p:ph type="title"/>
          </p:nvPr>
        </p:nvSpPr>
        <p:spPr/>
        <p:txBody>
          <a:bodyPr/>
          <a:lstStyle/>
          <a:p>
            <a:r>
              <a:rPr lang="en-IN" dirty="0">
                <a:latin typeface="Andalus" pitchFamily="18" charset="-78"/>
                <a:cs typeface="Andalus" pitchFamily="18" charset="-78"/>
              </a:rPr>
              <a:t>Off bottom  culture</a:t>
            </a:r>
          </a:p>
        </p:txBody>
      </p:sp>
    </p:spTree>
    <p:extLst>
      <p:ext uri="{BB962C8B-B14F-4D97-AF65-F5344CB8AC3E}">
        <p14:creationId xmlns:p14="http://schemas.microsoft.com/office/powerpoint/2010/main" val="1296427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IN" dirty="0">
                <a:latin typeface="Andalus" pitchFamily="18" charset="-78"/>
                <a:cs typeface="Andalus" pitchFamily="18" charset="-78"/>
              </a:rPr>
              <a:t>Less impacts from predators and pests</a:t>
            </a:r>
          </a:p>
          <a:p>
            <a:endParaRPr lang="en-IN" dirty="0">
              <a:latin typeface="Andalus" pitchFamily="18" charset="-78"/>
              <a:cs typeface="Andalus" pitchFamily="18" charset="-78"/>
            </a:endParaRPr>
          </a:p>
          <a:p>
            <a:r>
              <a:rPr lang="en-IN" dirty="0">
                <a:latin typeface="Andalus" pitchFamily="18" charset="-78"/>
                <a:cs typeface="Andalus" pitchFamily="18" charset="-78"/>
              </a:rPr>
              <a:t>Less chance of siltation</a:t>
            </a:r>
          </a:p>
          <a:p>
            <a:endParaRPr lang="en-IN" dirty="0">
              <a:latin typeface="Andalus" pitchFamily="18" charset="-78"/>
              <a:cs typeface="Andalus" pitchFamily="18" charset="-78"/>
            </a:endParaRPr>
          </a:p>
          <a:p>
            <a:r>
              <a:rPr lang="en-IN" dirty="0">
                <a:latin typeface="Andalus" pitchFamily="18" charset="-78"/>
                <a:cs typeface="Andalus" pitchFamily="18" charset="-78"/>
              </a:rPr>
              <a:t>Use of total water column by three dimensional culture techniques</a:t>
            </a:r>
          </a:p>
          <a:p>
            <a:endParaRPr lang="en-IN" dirty="0">
              <a:latin typeface="Andalus" pitchFamily="18" charset="-78"/>
              <a:cs typeface="Andalus" pitchFamily="18" charset="-78"/>
            </a:endParaRPr>
          </a:p>
          <a:p>
            <a:r>
              <a:rPr lang="en-IN" dirty="0">
                <a:latin typeface="Andalus" pitchFamily="18" charset="-78"/>
                <a:cs typeface="Andalus" pitchFamily="18" charset="-78"/>
              </a:rPr>
              <a:t>Spat survival on both sides of the mother shell</a:t>
            </a:r>
          </a:p>
          <a:p>
            <a:endParaRPr lang="en-IN" dirty="0">
              <a:latin typeface="Andalus" pitchFamily="18" charset="-78"/>
              <a:cs typeface="Andalus" pitchFamily="18" charset="-78"/>
            </a:endParaRPr>
          </a:p>
          <a:p>
            <a:r>
              <a:rPr lang="en-IN" dirty="0">
                <a:latin typeface="Andalus" pitchFamily="18" charset="-78"/>
                <a:cs typeface="Andalus" pitchFamily="18" charset="-78"/>
              </a:rPr>
              <a:t>Less expensive equipment required for harvesting</a:t>
            </a:r>
          </a:p>
          <a:p>
            <a:endParaRPr lang="en-IN" dirty="0">
              <a:latin typeface="Andalus" pitchFamily="18" charset="-78"/>
              <a:cs typeface="Andalus" pitchFamily="18" charset="-78"/>
            </a:endParaRPr>
          </a:p>
        </p:txBody>
      </p:sp>
      <p:sp>
        <p:nvSpPr>
          <p:cNvPr id="3" name="Title 2"/>
          <p:cNvSpPr>
            <a:spLocks noGrp="1"/>
          </p:cNvSpPr>
          <p:nvPr>
            <p:ph type="title"/>
          </p:nvPr>
        </p:nvSpPr>
        <p:spPr/>
        <p:txBody>
          <a:bodyPr/>
          <a:lstStyle/>
          <a:p>
            <a:r>
              <a:rPr lang="en-IN" cap="all" dirty="0">
                <a:latin typeface="Andalus" pitchFamily="18" charset="-78"/>
                <a:cs typeface="Andalus" pitchFamily="18" charset="-78"/>
              </a:rPr>
              <a:t>advantages</a:t>
            </a:r>
          </a:p>
        </p:txBody>
      </p:sp>
    </p:spTree>
    <p:extLst>
      <p:ext uri="{BB962C8B-B14F-4D97-AF65-F5344CB8AC3E}">
        <p14:creationId xmlns:p14="http://schemas.microsoft.com/office/powerpoint/2010/main" val="1973448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IN" dirty="0">
                <a:latin typeface="Andalus" pitchFamily="18" charset="-78"/>
                <a:cs typeface="Andalus" pitchFamily="18" charset="-78"/>
              </a:rPr>
              <a:t>More public resistance  to visual impact of culture structure</a:t>
            </a:r>
          </a:p>
          <a:p>
            <a:endParaRPr lang="en-IN" dirty="0">
              <a:latin typeface="Andalus" pitchFamily="18" charset="-78"/>
              <a:cs typeface="Andalus" pitchFamily="18" charset="-78"/>
            </a:endParaRPr>
          </a:p>
          <a:p>
            <a:r>
              <a:rPr lang="en-IN" dirty="0">
                <a:latin typeface="Andalus" pitchFamily="18" charset="-78"/>
                <a:cs typeface="Andalus" pitchFamily="18" charset="-78"/>
              </a:rPr>
              <a:t>Potential conflicts with recreational boating</a:t>
            </a:r>
          </a:p>
          <a:p>
            <a:endParaRPr lang="en-IN" dirty="0">
              <a:latin typeface="Andalus" pitchFamily="18" charset="-78"/>
              <a:cs typeface="Andalus" pitchFamily="18" charset="-78"/>
            </a:endParaRPr>
          </a:p>
          <a:p>
            <a:r>
              <a:rPr lang="en-IN" dirty="0">
                <a:latin typeface="Andalus" pitchFamily="18" charset="-78"/>
                <a:cs typeface="Andalus" pitchFamily="18" charset="-78"/>
              </a:rPr>
              <a:t>Fouling organisms severely impact some container systems</a:t>
            </a:r>
          </a:p>
          <a:p>
            <a:endParaRPr lang="en-IN" dirty="0">
              <a:latin typeface="Andalus" pitchFamily="18" charset="-78"/>
              <a:cs typeface="Andalus" pitchFamily="18" charset="-78"/>
            </a:endParaRPr>
          </a:p>
          <a:p>
            <a:r>
              <a:rPr lang="en-IN" dirty="0">
                <a:latin typeface="Andalus" pitchFamily="18" charset="-78"/>
                <a:cs typeface="Andalus" pitchFamily="18" charset="-78"/>
              </a:rPr>
              <a:t>Labour intensive in initial setup</a:t>
            </a:r>
          </a:p>
          <a:p>
            <a:endParaRPr lang="en-IN" dirty="0">
              <a:latin typeface="Andalus" pitchFamily="18" charset="-78"/>
              <a:cs typeface="Andalus" pitchFamily="18" charset="-78"/>
            </a:endParaRPr>
          </a:p>
          <a:p>
            <a:r>
              <a:rPr lang="en-IN" dirty="0">
                <a:latin typeface="Andalus" pitchFamily="18" charset="-78"/>
                <a:cs typeface="Andalus" pitchFamily="18" charset="-78"/>
              </a:rPr>
              <a:t>Capital coat and maintenance of nursery and </a:t>
            </a:r>
            <a:r>
              <a:rPr lang="en-IN" dirty="0" err="1">
                <a:latin typeface="Andalus" pitchFamily="18" charset="-78"/>
                <a:cs typeface="Andalus" pitchFamily="18" charset="-78"/>
              </a:rPr>
              <a:t>growout</a:t>
            </a:r>
            <a:r>
              <a:rPr lang="en-IN" dirty="0">
                <a:latin typeface="Andalus" pitchFamily="18" charset="-78"/>
                <a:cs typeface="Andalus" pitchFamily="18" charset="-78"/>
              </a:rPr>
              <a:t> structures</a:t>
            </a:r>
          </a:p>
          <a:p>
            <a:endParaRPr lang="en-IN" dirty="0">
              <a:latin typeface="Andalus" pitchFamily="18" charset="-78"/>
              <a:cs typeface="Andalus" pitchFamily="18" charset="-78"/>
            </a:endParaRPr>
          </a:p>
        </p:txBody>
      </p:sp>
      <p:sp>
        <p:nvSpPr>
          <p:cNvPr id="3" name="Title 2"/>
          <p:cNvSpPr>
            <a:spLocks noGrp="1"/>
          </p:cNvSpPr>
          <p:nvPr>
            <p:ph type="title"/>
          </p:nvPr>
        </p:nvSpPr>
        <p:spPr/>
        <p:txBody>
          <a:bodyPr/>
          <a:lstStyle/>
          <a:p>
            <a:r>
              <a:rPr lang="en-IN" cap="all" dirty="0">
                <a:latin typeface="Andalus" pitchFamily="18" charset="-78"/>
                <a:cs typeface="Andalus" pitchFamily="18" charset="-78"/>
              </a:rPr>
              <a:t>disadvantages</a:t>
            </a:r>
          </a:p>
        </p:txBody>
      </p:sp>
    </p:spTree>
    <p:extLst>
      <p:ext uri="{BB962C8B-B14F-4D97-AF65-F5344CB8AC3E}">
        <p14:creationId xmlns:p14="http://schemas.microsoft.com/office/powerpoint/2010/main" val="1089773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 </a:t>
            </a:r>
          </a:p>
        </p:txBody>
      </p:sp>
      <p:sp>
        <p:nvSpPr>
          <p:cNvPr id="2" name="Title 1"/>
          <p:cNvSpPr>
            <a:spLocks noGrp="1"/>
          </p:cNvSpPr>
          <p:nvPr>
            <p:ph type="title"/>
          </p:nvPr>
        </p:nvSpPr>
        <p:spPr/>
        <p:txBody>
          <a:bodyPr>
            <a:normAutofit fontScale="90000"/>
          </a:bodyPr>
          <a:lstStyle/>
          <a:p>
            <a:br>
              <a:rPr lang="en-IN" dirty="0"/>
            </a:br>
            <a:r>
              <a:rPr lang="en-IN" cap="all" dirty="0">
                <a:latin typeface="Andalus" pitchFamily="18" charset="-78"/>
                <a:cs typeface="Andalus" pitchFamily="18" charset="-78"/>
              </a:rPr>
              <a:t>Methods of culture</a:t>
            </a:r>
            <a:br>
              <a:rPr lang="en-IN" cap="all" dirty="0">
                <a:latin typeface="Andalus" pitchFamily="18" charset="-78"/>
                <a:cs typeface="Andalus" pitchFamily="18" charset="-78"/>
              </a:rPr>
            </a:br>
            <a:endParaRPr lang="en-IN" cap="all" dirty="0">
              <a:latin typeface="Andalus" pitchFamily="18" charset="-78"/>
              <a:cs typeface="Andalus" pitchFamily="18"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901422633"/>
              </p:ext>
            </p:extLst>
          </p:nvPr>
        </p:nvGraphicFramePr>
        <p:xfrm>
          <a:off x="1547664" y="2348880"/>
          <a:ext cx="6096000" cy="3645180"/>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20000"/>
                    </a:ext>
                  </a:extLst>
                </a:gridCol>
                <a:gridCol w="3071664">
                  <a:extLst>
                    <a:ext uri="{9D8B030D-6E8A-4147-A177-3AD203B41FA5}">
                      <a16:colId xmlns:a16="http://schemas.microsoft.com/office/drawing/2014/main" val="20001"/>
                    </a:ext>
                  </a:extLst>
                </a:gridCol>
              </a:tblGrid>
              <a:tr h="900100">
                <a:tc>
                  <a:txBody>
                    <a:bodyPr/>
                    <a:lstStyle/>
                    <a:p>
                      <a:r>
                        <a:rPr lang="en-IN" sz="2800" dirty="0">
                          <a:latin typeface="Andalus" pitchFamily="18" charset="-78"/>
                          <a:cs typeface="Andalus" pitchFamily="18" charset="-78"/>
                        </a:rPr>
                        <a:t>On bottom culture</a:t>
                      </a:r>
                    </a:p>
                  </a:txBody>
                  <a:tcPr/>
                </a:tc>
                <a:tc>
                  <a:txBody>
                    <a:bodyPr/>
                    <a:lstStyle/>
                    <a:p>
                      <a:r>
                        <a:rPr lang="en-IN" sz="2800" dirty="0">
                          <a:latin typeface="Andalus" pitchFamily="18" charset="-78"/>
                          <a:cs typeface="Andalus" pitchFamily="18" charset="-78"/>
                        </a:rPr>
                        <a:t>Off</a:t>
                      </a:r>
                      <a:r>
                        <a:rPr lang="en-IN" sz="2800" baseline="0" dirty="0">
                          <a:latin typeface="Andalus" pitchFamily="18" charset="-78"/>
                          <a:cs typeface="Andalus" pitchFamily="18" charset="-78"/>
                        </a:rPr>
                        <a:t> bottom culture</a:t>
                      </a:r>
                      <a:endParaRPr lang="en-IN" sz="2800" dirty="0">
                        <a:latin typeface="Andalus" pitchFamily="18" charset="-78"/>
                        <a:cs typeface="Andalus" pitchFamily="18" charset="-78"/>
                      </a:endParaRPr>
                    </a:p>
                  </a:txBody>
                  <a:tcPr/>
                </a:tc>
                <a:extLst>
                  <a:ext uri="{0D108BD9-81ED-4DB2-BD59-A6C34878D82A}">
                    <a16:rowId xmlns:a16="http://schemas.microsoft.com/office/drawing/2014/main" val="10000"/>
                  </a:ext>
                </a:extLst>
              </a:tr>
              <a:tr h="900100">
                <a:tc>
                  <a:txBody>
                    <a:bodyPr/>
                    <a:lstStyle/>
                    <a:p>
                      <a:r>
                        <a:rPr lang="en-IN" dirty="0">
                          <a:latin typeface="Andalus" pitchFamily="18" charset="-78"/>
                          <a:cs typeface="Andalus" pitchFamily="18" charset="-78"/>
                        </a:rPr>
                        <a:t>Sowing</a:t>
                      </a:r>
                      <a:r>
                        <a:rPr lang="en-IN" baseline="0" dirty="0">
                          <a:latin typeface="Andalus" pitchFamily="18" charset="-78"/>
                          <a:cs typeface="Andalus" pitchFamily="18" charset="-78"/>
                        </a:rPr>
                        <a:t> method</a:t>
                      </a:r>
                      <a:endParaRPr lang="en-IN" dirty="0">
                        <a:latin typeface="Andalus" pitchFamily="18" charset="-78"/>
                        <a:cs typeface="Andalus" pitchFamily="18" charset="-78"/>
                      </a:endParaRPr>
                    </a:p>
                  </a:txBody>
                  <a:tcPr/>
                </a:tc>
                <a:tc>
                  <a:txBody>
                    <a:bodyPr/>
                    <a:lstStyle/>
                    <a:p>
                      <a:r>
                        <a:rPr lang="en-IN" dirty="0">
                          <a:latin typeface="Andalus" pitchFamily="18" charset="-78"/>
                          <a:cs typeface="Andalus" pitchFamily="18" charset="-78"/>
                        </a:rPr>
                        <a:t>Raft and tray/string culture method</a:t>
                      </a:r>
                    </a:p>
                  </a:txBody>
                  <a:tcPr/>
                </a:tc>
                <a:extLst>
                  <a:ext uri="{0D108BD9-81ED-4DB2-BD59-A6C34878D82A}">
                    <a16:rowId xmlns:a16="http://schemas.microsoft.com/office/drawing/2014/main" val="10001"/>
                  </a:ext>
                </a:extLst>
              </a:tr>
              <a:tr h="900100">
                <a:tc>
                  <a:txBody>
                    <a:bodyPr/>
                    <a:lstStyle/>
                    <a:p>
                      <a:r>
                        <a:rPr lang="en-IN" dirty="0">
                          <a:latin typeface="Andalus" pitchFamily="18" charset="-78"/>
                          <a:cs typeface="Andalus" pitchFamily="18" charset="-78"/>
                        </a:rPr>
                        <a:t>Pole(stick )method</a:t>
                      </a:r>
                    </a:p>
                  </a:txBody>
                  <a:tcPr/>
                </a:tc>
                <a:tc>
                  <a:txBody>
                    <a:bodyPr/>
                    <a:lstStyle/>
                    <a:p>
                      <a:r>
                        <a:rPr lang="en-IN" dirty="0">
                          <a:latin typeface="Andalus" pitchFamily="18" charset="-78"/>
                          <a:cs typeface="Andalus" pitchFamily="18" charset="-78"/>
                        </a:rPr>
                        <a:t>Long line</a:t>
                      </a:r>
                      <a:r>
                        <a:rPr lang="en-IN" baseline="0" dirty="0">
                          <a:latin typeface="Andalus" pitchFamily="18" charset="-78"/>
                          <a:cs typeface="Andalus" pitchFamily="18" charset="-78"/>
                        </a:rPr>
                        <a:t> and tray /string  culture method</a:t>
                      </a:r>
                      <a:endParaRPr lang="en-IN" dirty="0">
                        <a:latin typeface="Andalus" pitchFamily="18" charset="-78"/>
                        <a:cs typeface="Andalus" pitchFamily="18" charset="-78"/>
                      </a:endParaRPr>
                    </a:p>
                  </a:txBody>
                  <a:tcPr/>
                </a:tc>
                <a:extLst>
                  <a:ext uri="{0D108BD9-81ED-4DB2-BD59-A6C34878D82A}">
                    <a16:rowId xmlns:a16="http://schemas.microsoft.com/office/drawing/2014/main" val="10002"/>
                  </a:ext>
                </a:extLst>
              </a:tr>
              <a:tr h="900100">
                <a:tc>
                  <a:txBody>
                    <a:bodyPr/>
                    <a:lstStyle/>
                    <a:p>
                      <a:r>
                        <a:rPr lang="en-IN" dirty="0">
                          <a:latin typeface="Andalus" pitchFamily="18" charset="-78"/>
                          <a:cs typeface="Andalus" pitchFamily="18" charset="-78"/>
                        </a:rPr>
                        <a:t>Stake method</a:t>
                      </a:r>
                    </a:p>
                  </a:txBody>
                  <a:tcPr/>
                </a:tc>
                <a:tc>
                  <a:txBody>
                    <a:bodyPr/>
                    <a:lstStyle/>
                    <a:p>
                      <a:r>
                        <a:rPr lang="en-IN" dirty="0">
                          <a:latin typeface="Andalus" pitchFamily="18" charset="-78"/>
                          <a:cs typeface="Andalus" pitchFamily="18" charset="-78"/>
                        </a:rPr>
                        <a:t>Rack</a:t>
                      </a:r>
                      <a:r>
                        <a:rPr lang="en-IN" baseline="0" dirty="0">
                          <a:latin typeface="Andalus" pitchFamily="18" charset="-78"/>
                          <a:cs typeface="Andalus" pitchFamily="18" charset="-78"/>
                        </a:rPr>
                        <a:t> and tray /string culture method</a:t>
                      </a:r>
                      <a:endParaRPr lang="en-IN" dirty="0">
                        <a:latin typeface="Andalus" pitchFamily="18" charset="-78"/>
                        <a:cs typeface="Andalus" pitchFamily="18" charset="-78"/>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5892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IN" dirty="0">
                <a:latin typeface="Andalus" pitchFamily="18" charset="-78"/>
                <a:cs typeface="Andalus" pitchFamily="18" charset="-78"/>
              </a:rPr>
              <a:t>Racks are fixed at a depth of 1 – 1.25m</a:t>
            </a:r>
          </a:p>
          <a:p>
            <a:endParaRPr lang="en-IN" dirty="0">
              <a:latin typeface="Andalus" pitchFamily="18" charset="-78"/>
              <a:cs typeface="Andalus" pitchFamily="18" charset="-78"/>
            </a:endParaRPr>
          </a:p>
          <a:p>
            <a:r>
              <a:rPr lang="en-IN" dirty="0">
                <a:latin typeface="Andalus" pitchFamily="18" charset="-78"/>
                <a:cs typeface="Andalus" pitchFamily="18" charset="-78"/>
              </a:rPr>
              <a:t>Rack  is made of wooden poles vertically driven to the substratum over which a wooden frame made at a height of 0.5m above from the bottom</a:t>
            </a:r>
          </a:p>
          <a:p>
            <a:r>
              <a:rPr lang="en-IN" dirty="0">
                <a:latin typeface="Andalus" pitchFamily="18" charset="-78"/>
                <a:cs typeface="Andalus" pitchFamily="18" charset="-78"/>
              </a:rPr>
              <a:t>Shell rings are suspended from the racks</a:t>
            </a:r>
          </a:p>
          <a:p>
            <a:endParaRPr lang="en-IN" dirty="0">
              <a:latin typeface="Andalus" pitchFamily="18" charset="-78"/>
              <a:cs typeface="Andalus" pitchFamily="18" charset="-78"/>
            </a:endParaRPr>
          </a:p>
          <a:p>
            <a:r>
              <a:rPr lang="en-IN" dirty="0">
                <a:latin typeface="Andalus" pitchFamily="18" charset="-78"/>
                <a:cs typeface="Andalus" pitchFamily="18" charset="-78"/>
              </a:rPr>
              <a:t>At the end of 12 months each string may weigh 7 – 7.5kg</a:t>
            </a:r>
          </a:p>
          <a:p>
            <a:endParaRPr lang="en-IN" dirty="0"/>
          </a:p>
          <a:p>
            <a:endParaRPr lang="en-IN" dirty="0"/>
          </a:p>
          <a:p>
            <a:endParaRPr lang="en-IN" dirty="0"/>
          </a:p>
          <a:p>
            <a:endParaRPr lang="en-IN" dirty="0"/>
          </a:p>
        </p:txBody>
      </p:sp>
      <p:sp>
        <p:nvSpPr>
          <p:cNvPr id="2" name="Title 1"/>
          <p:cNvSpPr>
            <a:spLocks noGrp="1"/>
          </p:cNvSpPr>
          <p:nvPr>
            <p:ph type="title"/>
          </p:nvPr>
        </p:nvSpPr>
        <p:spPr/>
        <p:txBody>
          <a:bodyPr>
            <a:normAutofit fontScale="90000"/>
          </a:bodyPr>
          <a:lstStyle/>
          <a:p>
            <a:br>
              <a:rPr lang="en-IN" dirty="0"/>
            </a:br>
            <a:br>
              <a:rPr lang="en-IN" dirty="0"/>
            </a:br>
            <a:r>
              <a:rPr lang="en-IN" cap="all" dirty="0">
                <a:latin typeface="Andalus" pitchFamily="18" charset="-78"/>
                <a:cs typeface="Andalus" pitchFamily="18" charset="-78"/>
              </a:rPr>
              <a:t>Rack and string method using </a:t>
            </a:r>
            <a:r>
              <a:rPr lang="en-IN" cap="all" dirty="0" err="1">
                <a:latin typeface="Andalus" pitchFamily="18" charset="-78"/>
                <a:cs typeface="Andalus" pitchFamily="18" charset="-78"/>
              </a:rPr>
              <a:t>ren</a:t>
            </a:r>
            <a:br>
              <a:rPr lang="en-IN" cap="all" dirty="0">
                <a:latin typeface="Andalus" pitchFamily="18" charset="-78"/>
                <a:cs typeface="Andalus" pitchFamily="18" charset="-78"/>
              </a:rPr>
            </a:br>
            <a:br>
              <a:rPr lang="en-IN" cap="all" dirty="0">
                <a:latin typeface="Andalus" pitchFamily="18" charset="-78"/>
                <a:cs typeface="Andalus" pitchFamily="18" charset="-78"/>
              </a:rPr>
            </a:br>
            <a:endParaRPr lang="en-IN" cap="all" dirty="0">
              <a:latin typeface="Andalus" pitchFamily="18" charset="-78"/>
              <a:cs typeface="Andalus" pitchFamily="18" charset="-78"/>
            </a:endParaRPr>
          </a:p>
        </p:txBody>
      </p:sp>
    </p:spTree>
    <p:extLst>
      <p:ext uri="{BB962C8B-B14F-4D97-AF65-F5344CB8AC3E}">
        <p14:creationId xmlns:p14="http://schemas.microsoft.com/office/powerpoint/2010/main" val="577992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98915" y="3159907"/>
            <a:ext cx="4554107" cy="248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val="3000658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IN" dirty="0">
                <a:latin typeface="Andalus" pitchFamily="18" charset="-78"/>
                <a:cs typeface="Andalus" pitchFamily="18" charset="-78"/>
              </a:rPr>
              <a:t>Suitable  for estuaries and shallow seas. </a:t>
            </a:r>
          </a:p>
          <a:p>
            <a:pPr>
              <a:lnSpc>
                <a:spcPct val="150000"/>
              </a:lnSpc>
            </a:pPr>
            <a:r>
              <a:rPr lang="en-IN" dirty="0">
                <a:latin typeface="Andalus" pitchFamily="18" charset="-78"/>
                <a:cs typeface="Andalus" pitchFamily="18" charset="-78"/>
              </a:rPr>
              <a:t>Bamboo or </a:t>
            </a:r>
            <a:r>
              <a:rPr lang="en-IN" dirty="0" err="1">
                <a:latin typeface="Andalus" pitchFamily="18" charset="-78"/>
                <a:cs typeface="Andalus" pitchFamily="18" charset="-78"/>
              </a:rPr>
              <a:t>casuarina</a:t>
            </a:r>
            <a:r>
              <a:rPr lang="en-IN" dirty="0">
                <a:latin typeface="Andalus" pitchFamily="18" charset="-78"/>
                <a:cs typeface="Andalus" pitchFamily="18" charset="-78"/>
              </a:rPr>
              <a:t> poles are driven into the bottom</a:t>
            </a:r>
          </a:p>
          <a:p>
            <a:pPr>
              <a:lnSpc>
                <a:spcPct val="150000"/>
              </a:lnSpc>
            </a:pPr>
            <a:r>
              <a:rPr lang="en-IN" dirty="0">
                <a:latin typeface="Andalus" pitchFamily="18" charset="-78"/>
                <a:cs typeface="Andalus" pitchFamily="18" charset="-78"/>
              </a:rPr>
              <a:t>Spaced  I-2m apart in rows up on which a </a:t>
            </a:r>
            <a:r>
              <a:rPr lang="en-IN" dirty="0" err="1">
                <a:latin typeface="Andalus" pitchFamily="18" charset="-78"/>
                <a:cs typeface="Andalus" pitchFamily="18" charset="-78"/>
              </a:rPr>
              <a:t>pannel</a:t>
            </a:r>
            <a:r>
              <a:rPr lang="en-IN" dirty="0">
                <a:latin typeface="Andalus" pitchFamily="18" charset="-78"/>
                <a:cs typeface="Andalus" pitchFamily="18" charset="-78"/>
              </a:rPr>
              <a:t> frame is built.</a:t>
            </a:r>
          </a:p>
          <a:p>
            <a:pPr>
              <a:lnSpc>
                <a:spcPct val="150000"/>
              </a:lnSpc>
            </a:pPr>
            <a:r>
              <a:rPr lang="en-IN" dirty="0">
                <a:latin typeface="Andalus" pitchFamily="18" charset="-78"/>
                <a:cs typeface="Andalus" pitchFamily="18" charset="-78"/>
              </a:rPr>
              <a:t> Seeded ropes can be suspended from those frames</a:t>
            </a:r>
          </a:p>
          <a:p>
            <a:pPr>
              <a:lnSpc>
                <a:spcPct val="150000"/>
              </a:lnSpc>
            </a:pPr>
            <a:endParaRPr lang="en-IN" dirty="0">
              <a:latin typeface="Andalus" pitchFamily="18" charset="-78"/>
              <a:cs typeface="Andalus" pitchFamily="18" charset="-78"/>
            </a:endParaRPr>
          </a:p>
        </p:txBody>
      </p:sp>
      <p:sp>
        <p:nvSpPr>
          <p:cNvPr id="2" name="Title 1"/>
          <p:cNvSpPr>
            <a:spLocks noGrp="1"/>
          </p:cNvSpPr>
          <p:nvPr>
            <p:ph type="title"/>
          </p:nvPr>
        </p:nvSpPr>
        <p:spPr/>
        <p:txBody>
          <a:bodyPr/>
          <a:lstStyle/>
          <a:p>
            <a:r>
              <a:rPr lang="en-IN" cap="all" dirty="0">
                <a:latin typeface="Andalus" pitchFamily="18" charset="-78"/>
                <a:cs typeface="Andalus" pitchFamily="18" charset="-78"/>
              </a:rPr>
              <a:t>Rack and tray method </a:t>
            </a:r>
          </a:p>
        </p:txBody>
      </p:sp>
    </p:spTree>
    <p:extLst>
      <p:ext uri="{BB962C8B-B14F-4D97-AF65-F5344CB8AC3E}">
        <p14:creationId xmlns:p14="http://schemas.microsoft.com/office/powerpoint/2010/main" val="33203876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63" y="0"/>
            <a:ext cx="8892480"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38328"/>
            <a:ext cx="8229600" cy="1218464"/>
          </a:xfrm>
        </p:spPr>
        <p:txBody>
          <a:bodyPr/>
          <a:lstStyle/>
          <a:p>
            <a:endParaRPr lang="en-IN" dirty="0"/>
          </a:p>
        </p:txBody>
      </p:sp>
    </p:spTree>
    <p:extLst>
      <p:ext uri="{BB962C8B-B14F-4D97-AF65-F5344CB8AC3E}">
        <p14:creationId xmlns:p14="http://schemas.microsoft.com/office/powerpoint/2010/main" val="75449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latin typeface="Andalus" pitchFamily="18" charset="-78"/>
                <a:cs typeface="Andalus" pitchFamily="18" charset="-78"/>
              </a:rPr>
              <a:t>Tray culture of oyster is limited to detached clusters of oyster. </a:t>
            </a:r>
          </a:p>
          <a:p>
            <a:endParaRPr lang="en-IN" dirty="0">
              <a:latin typeface="Andalus" pitchFamily="18" charset="-78"/>
              <a:cs typeface="Andalus" pitchFamily="18" charset="-78"/>
            </a:endParaRPr>
          </a:p>
          <a:p>
            <a:r>
              <a:rPr lang="en-IN" dirty="0">
                <a:latin typeface="Andalus" pitchFamily="18" charset="-78"/>
                <a:cs typeface="Andalus" pitchFamily="18" charset="-78"/>
              </a:rPr>
              <a:t>Bamboo or metal trays, 1.5 m × 1 m × 15 cm sidings are used.</a:t>
            </a:r>
          </a:p>
          <a:p>
            <a:pPr marL="0" indent="0">
              <a:buNone/>
            </a:pPr>
            <a:r>
              <a:rPr lang="en-IN" dirty="0">
                <a:latin typeface="Andalus" pitchFamily="18" charset="-78"/>
                <a:cs typeface="Andalus" pitchFamily="18" charset="-78"/>
              </a:rPr>
              <a:t> </a:t>
            </a:r>
          </a:p>
          <a:p>
            <a:r>
              <a:rPr lang="en-IN" dirty="0">
                <a:latin typeface="Andalus" pitchFamily="18" charset="-78"/>
                <a:cs typeface="Andalus" pitchFamily="18" charset="-78"/>
              </a:rPr>
              <a:t>The tray is either hanged between poles of the hanging or stake methods or suspended on four bamboo posts.</a:t>
            </a:r>
          </a:p>
          <a:p>
            <a:endParaRPr lang="en-IN" dirty="0">
              <a:latin typeface="Andalus" pitchFamily="18" charset="-78"/>
              <a:cs typeface="Andalus" pitchFamily="18" charset="-78"/>
            </a:endParaRPr>
          </a:p>
          <a:p>
            <a:endParaRPr lang="en-IN" dirty="0"/>
          </a:p>
          <a:p>
            <a:endParaRPr lang="en-IN" dirty="0"/>
          </a:p>
        </p:txBody>
      </p:sp>
      <p:sp>
        <p:nvSpPr>
          <p:cNvPr id="2" name="Title 1"/>
          <p:cNvSpPr>
            <a:spLocks noGrp="1"/>
          </p:cNvSpPr>
          <p:nvPr>
            <p:ph type="title"/>
          </p:nvPr>
        </p:nvSpPr>
        <p:spPr/>
        <p:txBody>
          <a:bodyPr/>
          <a:lstStyle/>
          <a:p>
            <a:r>
              <a:rPr lang="en-IN" cap="all" dirty="0">
                <a:latin typeface="Andalus" pitchFamily="18" charset="-78"/>
                <a:cs typeface="Andalus" pitchFamily="18" charset="-78"/>
              </a:rPr>
              <a:t>Tray culture</a:t>
            </a:r>
          </a:p>
        </p:txBody>
      </p:sp>
    </p:spTree>
    <p:extLst>
      <p:ext uri="{BB962C8B-B14F-4D97-AF65-F5344CB8AC3E}">
        <p14:creationId xmlns:p14="http://schemas.microsoft.com/office/powerpoint/2010/main" val="2484117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0"/>
            <a:ext cx="8820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val="11528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988840"/>
            <a:ext cx="7452816" cy="4581127"/>
          </a:xfrm>
        </p:spPr>
        <p:txBody>
          <a:bodyPr>
            <a:noAutofit/>
          </a:bodyPr>
          <a:lstStyle/>
          <a:p>
            <a:r>
              <a:rPr lang="en-IN" sz="1600" dirty="0">
                <a:latin typeface="Andalus" pitchFamily="18" charset="-78"/>
                <a:cs typeface="Andalus" pitchFamily="18" charset="-78"/>
              </a:rPr>
              <a:t>China – </a:t>
            </a:r>
            <a:r>
              <a:rPr lang="en-IN" sz="1600" i="1" dirty="0" err="1">
                <a:latin typeface="Andalus" pitchFamily="18" charset="-78"/>
                <a:cs typeface="Andalus" pitchFamily="18" charset="-78"/>
              </a:rPr>
              <a:t>Crassostrea</a:t>
            </a:r>
            <a:r>
              <a:rPr lang="en-IN" sz="1600" i="1" dirty="0">
                <a:latin typeface="Andalus" pitchFamily="18" charset="-78"/>
                <a:cs typeface="Andalus" pitchFamily="18" charset="-78"/>
              </a:rPr>
              <a:t> </a:t>
            </a:r>
            <a:r>
              <a:rPr lang="en-IN" sz="1600" i="1" dirty="0" err="1">
                <a:latin typeface="Andalus" pitchFamily="18" charset="-78"/>
                <a:cs typeface="Andalus" pitchFamily="18" charset="-78"/>
              </a:rPr>
              <a:t>gigas</a:t>
            </a:r>
            <a:r>
              <a:rPr lang="en-IN" sz="1600" i="1" dirty="0">
                <a:latin typeface="Andalus" pitchFamily="18" charset="-78"/>
                <a:cs typeface="Andalus" pitchFamily="18" charset="-78"/>
              </a:rPr>
              <a:t> , </a:t>
            </a:r>
            <a:r>
              <a:rPr lang="en-IN" sz="1600" i="1" dirty="0" err="1">
                <a:latin typeface="Andalus" pitchFamily="18" charset="-78"/>
                <a:cs typeface="Andalus" pitchFamily="18" charset="-78"/>
              </a:rPr>
              <a:t>C.plicatula</a:t>
            </a:r>
            <a:r>
              <a:rPr lang="en-IN" sz="1600" i="1" dirty="0">
                <a:latin typeface="Andalus" pitchFamily="18" charset="-78"/>
                <a:cs typeface="Andalus" pitchFamily="18" charset="-78"/>
              </a:rPr>
              <a:t> , </a:t>
            </a:r>
            <a:r>
              <a:rPr lang="en-IN" sz="1600" i="1" dirty="0" err="1">
                <a:latin typeface="Andalus" pitchFamily="18" charset="-78"/>
                <a:cs typeface="Andalus" pitchFamily="18" charset="-78"/>
              </a:rPr>
              <a:t>C.rivularis</a:t>
            </a:r>
            <a:endParaRPr lang="en-IN" sz="1600" i="1" dirty="0">
              <a:latin typeface="Andalus" pitchFamily="18" charset="-78"/>
              <a:cs typeface="Andalus" pitchFamily="18" charset="-78"/>
            </a:endParaRPr>
          </a:p>
          <a:p>
            <a:endParaRPr lang="en-IN" sz="1600" i="1" dirty="0">
              <a:latin typeface="Andalus" pitchFamily="18" charset="-78"/>
              <a:cs typeface="Andalus" pitchFamily="18" charset="-78"/>
            </a:endParaRPr>
          </a:p>
          <a:p>
            <a:r>
              <a:rPr lang="en-IN" sz="1600" dirty="0">
                <a:latin typeface="Andalus" pitchFamily="18" charset="-78"/>
                <a:cs typeface="Andalus" pitchFamily="18" charset="-78"/>
              </a:rPr>
              <a:t>Philippines – </a:t>
            </a:r>
            <a:r>
              <a:rPr lang="en-IN" sz="1600" i="1" dirty="0" err="1">
                <a:latin typeface="Andalus" pitchFamily="18" charset="-78"/>
                <a:cs typeface="Andalus" pitchFamily="18" charset="-78"/>
              </a:rPr>
              <a:t>C.gigas</a:t>
            </a:r>
            <a:endParaRPr lang="en-IN" sz="1600" i="1" dirty="0">
              <a:latin typeface="Andalus" pitchFamily="18" charset="-78"/>
              <a:cs typeface="Andalus" pitchFamily="18" charset="-78"/>
            </a:endParaRPr>
          </a:p>
          <a:p>
            <a:endParaRPr lang="en-IN" sz="1600" i="1" dirty="0">
              <a:latin typeface="Andalus" pitchFamily="18" charset="-78"/>
              <a:cs typeface="Andalus" pitchFamily="18" charset="-78"/>
            </a:endParaRPr>
          </a:p>
          <a:p>
            <a:r>
              <a:rPr lang="en-IN" sz="1600" dirty="0">
                <a:latin typeface="Andalus" pitchFamily="18" charset="-78"/>
                <a:cs typeface="Andalus" pitchFamily="18" charset="-78"/>
              </a:rPr>
              <a:t>Australia - </a:t>
            </a:r>
            <a:r>
              <a:rPr lang="en-IN" sz="1600" i="1" dirty="0" err="1">
                <a:latin typeface="Andalus" pitchFamily="18" charset="-78"/>
                <a:cs typeface="Andalus" pitchFamily="18" charset="-78"/>
              </a:rPr>
              <a:t>C.gigas</a:t>
            </a:r>
            <a:r>
              <a:rPr lang="en-IN" sz="1600" i="1" dirty="0">
                <a:latin typeface="Andalus" pitchFamily="18" charset="-78"/>
                <a:cs typeface="Andalus" pitchFamily="18" charset="-78"/>
              </a:rPr>
              <a:t> , </a:t>
            </a:r>
            <a:r>
              <a:rPr lang="en-IN" sz="1600" i="1" dirty="0" err="1">
                <a:latin typeface="Andalus" pitchFamily="18" charset="-78"/>
                <a:cs typeface="Andalus" pitchFamily="18" charset="-78"/>
              </a:rPr>
              <a:t>C.commercialis</a:t>
            </a:r>
            <a:endParaRPr lang="en-IN" sz="1600" i="1" dirty="0">
              <a:latin typeface="Andalus" pitchFamily="18" charset="-78"/>
              <a:cs typeface="Andalus" pitchFamily="18" charset="-78"/>
            </a:endParaRPr>
          </a:p>
          <a:p>
            <a:endParaRPr lang="en-IN" sz="1600" dirty="0">
              <a:latin typeface="Andalus" pitchFamily="18" charset="-78"/>
              <a:cs typeface="Andalus" pitchFamily="18" charset="-78"/>
            </a:endParaRPr>
          </a:p>
          <a:p>
            <a:r>
              <a:rPr lang="en-IN" sz="1600" dirty="0">
                <a:latin typeface="Andalus" pitchFamily="18" charset="-78"/>
                <a:cs typeface="Andalus" pitchFamily="18" charset="-78"/>
              </a:rPr>
              <a:t>Chile – </a:t>
            </a:r>
            <a:r>
              <a:rPr lang="en-IN" sz="1600" i="1" dirty="0" err="1">
                <a:latin typeface="Andalus" pitchFamily="18" charset="-78"/>
                <a:cs typeface="Andalus" pitchFamily="18" charset="-78"/>
              </a:rPr>
              <a:t>Crassostrea</a:t>
            </a:r>
            <a:r>
              <a:rPr lang="en-IN" sz="1600" i="1" dirty="0">
                <a:latin typeface="Andalus" pitchFamily="18" charset="-78"/>
                <a:cs typeface="Andalus" pitchFamily="18" charset="-78"/>
              </a:rPr>
              <a:t> </a:t>
            </a:r>
            <a:r>
              <a:rPr lang="en-IN" sz="1600" i="1" dirty="0" err="1">
                <a:latin typeface="Andalus" pitchFamily="18" charset="-78"/>
                <a:cs typeface="Andalus" pitchFamily="18" charset="-78"/>
              </a:rPr>
              <a:t>gigas</a:t>
            </a:r>
            <a:r>
              <a:rPr lang="en-IN" sz="1600" i="1" dirty="0">
                <a:latin typeface="Andalus" pitchFamily="18" charset="-78"/>
                <a:cs typeface="Andalus" pitchFamily="18" charset="-78"/>
              </a:rPr>
              <a:t> , </a:t>
            </a:r>
            <a:r>
              <a:rPr lang="en-IN" sz="1600" i="1" dirty="0" err="1">
                <a:latin typeface="Andalus" pitchFamily="18" charset="-78"/>
                <a:cs typeface="Andalus" pitchFamily="18" charset="-78"/>
              </a:rPr>
              <a:t>Ostrea</a:t>
            </a:r>
            <a:r>
              <a:rPr lang="en-IN" sz="1600" i="1" dirty="0">
                <a:latin typeface="Andalus" pitchFamily="18" charset="-78"/>
                <a:cs typeface="Andalus" pitchFamily="18" charset="-78"/>
              </a:rPr>
              <a:t> </a:t>
            </a:r>
            <a:r>
              <a:rPr lang="en-IN" sz="1600" i="1" dirty="0" err="1">
                <a:latin typeface="Andalus" pitchFamily="18" charset="-78"/>
                <a:cs typeface="Andalus" pitchFamily="18" charset="-78"/>
              </a:rPr>
              <a:t>chilensis</a:t>
            </a:r>
            <a:r>
              <a:rPr lang="en-IN" sz="1600" i="1" dirty="0">
                <a:latin typeface="Andalus" pitchFamily="18" charset="-78"/>
                <a:cs typeface="Andalus" pitchFamily="18" charset="-78"/>
              </a:rPr>
              <a:t> </a:t>
            </a:r>
          </a:p>
          <a:p>
            <a:endParaRPr lang="en-IN" sz="1600" dirty="0">
              <a:latin typeface="Andalus" pitchFamily="18" charset="-78"/>
              <a:cs typeface="Andalus" pitchFamily="18" charset="-78"/>
            </a:endParaRPr>
          </a:p>
          <a:p>
            <a:r>
              <a:rPr lang="en-IN" sz="1600" dirty="0">
                <a:latin typeface="Andalus" pitchFamily="18" charset="-78"/>
                <a:cs typeface="Andalus" pitchFamily="18" charset="-78"/>
              </a:rPr>
              <a:t>Cuba – </a:t>
            </a:r>
            <a:r>
              <a:rPr lang="en-IN" sz="1600" i="1" dirty="0">
                <a:latin typeface="Andalus" pitchFamily="18" charset="-78"/>
                <a:cs typeface="Andalus" pitchFamily="18" charset="-78"/>
              </a:rPr>
              <a:t>C. </a:t>
            </a:r>
            <a:r>
              <a:rPr lang="en-IN" sz="1600" i="1" dirty="0" err="1">
                <a:latin typeface="Andalus" pitchFamily="18" charset="-78"/>
                <a:cs typeface="Andalus" pitchFamily="18" charset="-78"/>
              </a:rPr>
              <a:t>rhizophora</a:t>
            </a:r>
            <a:r>
              <a:rPr lang="en-IN" sz="1600" i="1" dirty="0">
                <a:latin typeface="Andalus" pitchFamily="18" charset="-78"/>
                <a:cs typeface="Andalus" pitchFamily="18" charset="-78"/>
              </a:rPr>
              <a:t> , </a:t>
            </a:r>
          </a:p>
          <a:p>
            <a:endParaRPr lang="en-IN" sz="1600" i="1" dirty="0">
              <a:latin typeface="Andalus" pitchFamily="18" charset="-78"/>
              <a:cs typeface="Andalus" pitchFamily="18" charset="-78"/>
            </a:endParaRPr>
          </a:p>
          <a:p>
            <a:r>
              <a:rPr lang="en-IN" sz="1600" dirty="0">
                <a:latin typeface="Andalus" pitchFamily="18" charset="-78"/>
                <a:cs typeface="Andalus" pitchFamily="18" charset="-78"/>
              </a:rPr>
              <a:t>Malaysia </a:t>
            </a:r>
            <a:r>
              <a:rPr lang="en-IN" sz="1600" i="1" dirty="0">
                <a:latin typeface="Andalus" pitchFamily="18" charset="-78"/>
                <a:cs typeface="Andalus" pitchFamily="18" charset="-78"/>
              </a:rPr>
              <a:t>– </a:t>
            </a:r>
            <a:r>
              <a:rPr lang="en-IN" sz="1600" i="1" dirty="0" err="1">
                <a:latin typeface="Andalus" pitchFamily="18" charset="-78"/>
                <a:cs typeface="Andalus" pitchFamily="18" charset="-78"/>
              </a:rPr>
              <a:t>C.belchori</a:t>
            </a:r>
            <a:endParaRPr lang="en-IN" sz="1600" i="1" dirty="0">
              <a:latin typeface="Andalus" pitchFamily="18" charset="-78"/>
              <a:cs typeface="Andalus" pitchFamily="18" charset="-78"/>
            </a:endParaRPr>
          </a:p>
          <a:p>
            <a:endParaRPr lang="en-IN" sz="1600" i="1" dirty="0">
              <a:latin typeface="Andalus" pitchFamily="18" charset="-78"/>
              <a:cs typeface="Andalus" pitchFamily="18" charset="-78"/>
            </a:endParaRPr>
          </a:p>
          <a:p>
            <a:r>
              <a:rPr lang="en-IN" sz="1600" dirty="0">
                <a:latin typeface="Andalus" pitchFamily="18" charset="-78"/>
                <a:cs typeface="Andalus" pitchFamily="18" charset="-78"/>
              </a:rPr>
              <a:t>Mauritius – </a:t>
            </a:r>
            <a:r>
              <a:rPr lang="en-IN" sz="1600" i="1" dirty="0" err="1">
                <a:latin typeface="Andalus" pitchFamily="18" charset="-78"/>
                <a:cs typeface="Andalus" pitchFamily="18" charset="-78"/>
              </a:rPr>
              <a:t>Saccostrea</a:t>
            </a:r>
            <a:r>
              <a:rPr lang="en-IN" sz="1600" i="1" dirty="0">
                <a:latin typeface="Andalus" pitchFamily="18" charset="-78"/>
                <a:cs typeface="Andalus" pitchFamily="18" charset="-78"/>
              </a:rPr>
              <a:t> </a:t>
            </a:r>
            <a:r>
              <a:rPr lang="en-IN" sz="1600" i="1" dirty="0" err="1">
                <a:latin typeface="Andalus" pitchFamily="18" charset="-78"/>
                <a:cs typeface="Andalus" pitchFamily="18" charset="-78"/>
              </a:rPr>
              <a:t>cucculata</a:t>
            </a:r>
            <a:endParaRPr lang="en-IN" sz="1600" i="1" dirty="0">
              <a:latin typeface="Andalus" pitchFamily="18" charset="-78"/>
              <a:cs typeface="Andalus" pitchFamily="18" charset="-78"/>
            </a:endParaRPr>
          </a:p>
          <a:p>
            <a:endParaRPr lang="en-IN" sz="1600" dirty="0">
              <a:latin typeface="Andalus" pitchFamily="18" charset="-78"/>
              <a:cs typeface="Andalus" pitchFamily="18" charset="-78"/>
            </a:endParaRPr>
          </a:p>
        </p:txBody>
      </p:sp>
      <p:sp>
        <p:nvSpPr>
          <p:cNvPr id="2" name="Title 1"/>
          <p:cNvSpPr>
            <a:spLocks noGrp="1"/>
          </p:cNvSpPr>
          <p:nvPr>
            <p:ph type="title"/>
          </p:nvPr>
        </p:nvSpPr>
        <p:spPr>
          <a:xfrm>
            <a:off x="395536" y="260648"/>
            <a:ext cx="8229600" cy="1252728"/>
          </a:xfrm>
        </p:spPr>
        <p:txBody>
          <a:bodyPr/>
          <a:lstStyle/>
          <a:p>
            <a:r>
              <a:rPr lang="en-IN" cap="all" dirty="0">
                <a:latin typeface="Andalus" pitchFamily="18" charset="-78"/>
                <a:cs typeface="Andalus" pitchFamily="18" charset="-78"/>
              </a:rPr>
              <a:t>Species culture in the World</a:t>
            </a:r>
          </a:p>
        </p:txBody>
      </p:sp>
    </p:spTree>
    <p:extLst>
      <p:ext uri="{BB962C8B-B14F-4D97-AF65-F5344CB8AC3E}">
        <p14:creationId xmlns:p14="http://schemas.microsoft.com/office/powerpoint/2010/main" val="15583929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89650" y="2685811"/>
            <a:ext cx="4572638" cy="342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br>
              <a:rPr lang="en-IN" dirty="0"/>
            </a:br>
            <a:r>
              <a:rPr lang="en-IN" dirty="0">
                <a:latin typeface="Andalus" pitchFamily="18" charset="-78"/>
                <a:cs typeface="Andalus" pitchFamily="18" charset="-78"/>
              </a:rPr>
              <a:t>RAFT CULTURE</a:t>
            </a:r>
            <a:br>
              <a:rPr lang="en-IN" dirty="0">
                <a:latin typeface="Andalus" pitchFamily="18" charset="-78"/>
                <a:cs typeface="Andalus" pitchFamily="18" charset="-78"/>
              </a:rPr>
            </a:br>
            <a:endParaRPr lang="en-IN" dirty="0">
              <a:latin typeface="Andalus" pitchFamily="18" charset="-78"/>
              <a:cs typeface="Andalus" pitchFamily="18" charset="-78"/>
            </a:endParaRPr>
          </a:p>
        </p:txBody>
      </p:sp>
    </p:spTree>
    <p:extLst>
      <p:ext uri="{BB962C8B-B14F-4D97-AF65-F5344CB8AC3E}">
        <p14:creationId xmlns:p14="http://schemas.microsoft.com/office/powerpoint/2010/main" val="3799220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89650" y="2685811"/>
            <a:ext cx="4572638" cy="342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188640"/>
            <a:ext cx="8229600" cy="1143000"/>
          </a:xfrm>
        </p:spPr>
        <p:txBody>
          <a:bodyPr/>
          <a:lstStyle/>
          <a:p>
            <a:r>
              <a:rPr lang="en-IN" cap="all" dirty="0">
                <a:latin typeface="Andalus" pitchFamily="18" charset="-78"/>
                <a:cs typeface="Andalus" pitchFamily="18" charset="-78"/>
              </a:rPr>
              <a:t>Long line method</a:t>
            </a:r>
          </a:p>
        </p:txBody>
      </p:sp>
    </p:spTree>
    <p:extLst>
      <p:ext uri="{BB962C8B-B14F-4D97-AF65-F5344CB8AC3E}">
        <p14:creationId xmlns:p14="http://schemas.microsoft.com/office/powerpoint/2010/main" val="1426822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75152" y="2674938"/>
            <a:ext cx="4601633"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N" dirty="0"/>
              <a:t>Production cycle</a:t>
            </a:r>
          </a:p>
        </p:txBody>
      </p:sp>
    </p:spTree>
    <p:extLst>
      <p:ext uri="{BB962C8B-B14F-4D97-AF65-F5344CB8AC3E}">
        <p14:creationId xmlns:p14="http://schemas.microsoft.com/office/powerpoint/2010/main" val="1621775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a:latin typeface="Andalus" pitchFamily="18" charset="-78"/>
                <a:cs typeface="Andalus" pitchFamily="18" charset="-78"/>
              </a:rPr>
              <a:t>One major constraint is that bivalves are not a popular food item and are consumed by small communities along the coast.</a:t>
            </a:r>
          </a:p>
          <a:p>
            <a:r>
              <a:rPr lang="en-IN" dirty="0">
                <a:latin typeface="Andalus" pitchFamily="18" charset="-78"/>
                <a:cs typeface="Andalus" pitchFamily="18" charset="-78"/>
              </a:rPr>
              <a:t> Availability of oyster seed is essential for large-scale production.</a:t>
            </a:r>
          </a:p>
          <a:p>
            <a:r>
              <a:rPr lang="en-IN" dirty="0">
                <a:latin typeface="Andalus" pitchFamily="18" charset="-78"/>
                <a:cs typeface="Andalus" pitchFamily="18" charset="-78"/>
              </a:rPr>
              <a:t>Other major problems are related to post-harvest handling and quality control.</a:t>
            </a:r>
          </a:p>
          <a:p>
            <a:endParaRPr lang="en-IN" dirty="0">
              <a:latin typeface="Andalus" pitchFamily="18" charset="-78"/>
              <a:cs typeface="Andalus" pitchFamily="18" charset="-78"/>
            </a:endParaRPr>
          </a:p>
        </p:txBody>
      </p:sp>
      <p:sp>
        <p:nvSpPr>
          <p:cNvPr id="3" name="Title 2"/>
          <p:cNvSpPr>
            <a:spLocks noGrp="1"/>
          </p:cNvSpPr>
          <p:nvPr>
            <p:ph type="title"/>
          </p:nvPr>
        </p:nvSpPr>
        <p:spPr/>
        <p:txBody>
          <a:bodyPr/>
          <a:lstStyle/>
          <a:p>
            <a:r>
              <a:rPr lang="en-IN" cap="all" dirty="0">
                <a:latin typeface="Andalus" pitchFamily="18" charset="-78"/>
                <a:cs typeface="Andalus" pitchFamily="18" charset="-78"/>
              </a:rPr>
              <a:t>Problems and constraints</a:t>
            </a:r>
          </a:p>
        </p:txBody>
      </p:sp>
    </p:spTree>
    <p:extLst>
      <p:ext uri="{BB962C8B-B14F-4D97-AF65-F5344CB8AC3E}">
        <p14:creationId xmlns:p14="http://schemas.microsoft.com/office/powerpoint/2010/main" val="21240033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a:t>Pearls were the first gems discovered by man thousands of years ago.</a:t>
            </a:r>
          </a:p>
          <a:p>
            <a:r>
              <a:rPr lang="en-IN" dirty="0" err="1"/>
              <a:t>Naturl</a:t>
            </a:r>
            <a:r>
              <a:rPr lang="en-IN" dirty="0"/>
              <a:t> pearls-</a:t>
            </a:r>
            <a:r>
              <a:rPr lang="en-IN" dirty="0" err="1"/>
              <a:t>small,various</a:t>
            </a:r>
            <a:r>
              <a:rPr lang="en-IN" dirty="0"/>
              <a:t> </a:t>
            </a:r>
            <a:r>
              <a:rPr lang="en-IN" dirty="0" err="1"/>
              <a:t>colours,irregular</a:t>
            </a:r>
            <a:r>
              <a:rPr lang="en-IN" dirty="0"/>
              <a:t> shape</a:t>
            </a:r>
          </a:p>
          <a:p>
            <a:r>
              <a:rPr lang="en-IN" dirty="0"/>
              <a:t>Cultured pearls-</a:t>
            </a:r>
            <a:r>
              <a:rPr lang="en-IN" dirty="0" err="1"/>
              <a:t>larger,more</a:t>
            </a:r>
            <a:r>
              <a:rPr lang="en-IN" dirty="0"/>
              <a:t> consistent </a:t>
            </a:r>
            <a:r>
              <a:rPr lang="en-IN" dirty="0" err="1"/>
              <a:t>size,colour</a:t>
            </a:r>
            <a:endParaRPr lang="en-IN" dirty="0"/>
          </a:p>
          <a:p>
            <a:r>
              <a:rPr lang="en-IN" dirty="0"/>
              <a:t> Producing cultured pearls depends on a surgical procedure called grafting.</a:t>
            </a:r>
          </a:p>
        </p:txBody>
      </p:sp>
      <p:sp>
        <p:nvSpPr>
          <p:cNvPr id="3" name="Title 2"/>
          <p:cNvSpPr>
            <a:spLocks noGrp="1"/>
          </p:cNvSpPr>
          <p:nvPr>
            <p:ph type="title"/>
          </p:nvPr>
        </p:nvSpPr>
        <p:spPr/>
        <p:txBody>
          <a:bodyPr/>
          <a:lstStyle/>
          <a:p>
            <a:r>
              <a:rPr lang="en-IN" cap="all" dirty="0">
                <a:latin typeface="Andalus" pitchFamily="18" charset="-78"/>
                <a:cs typeface="Andalus" pitchFamily="18" charset="-78"/>
              </a:rPr>
              <a:t>Pearl oyster</a:t>
            </a:r>
          </a:p>
        </p:txBody>
      </p:sp>
    </p:spTree>
    <p:extLst>
      <p:ext uri="{BB962C8B-B14F-4D97-AF65-F5344CB8AC3E}">
        <p14:creationId xmlns:p14="http://schemas.microsoft.com/office/powerpoint/2010/main" val="21254768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IN" dirty="0">
                <a:latin typeface="Andalus" pitchFamily="18" charset="-78"/>
                <a:cs typeface="Andalus" pitchFamily="18" charset="-78"/>
              </a:rPr>
              <a:t>Pearl oysters belong to the family </a:t>
            </a:r>
            <a:r>
              <a:rPr lang="en-IN" dirty="0" err="1">
                <a:latin typeface="Andalus" pitchFamily="18" charset="-78"/>
                <a:cs typeface="Andalus" pitchFamily="18" charset="-78"/>
              </a:rPr>
              <a:t>Pteriidae</a:t>
            </a:r>
            <a:r>
              <a:rPr lang="en-IN" dirty="0">
                <a:latin typeface="Andalus" pitchFamily="18" charset="-78"/>
                <a:cs typeface="Andalus" pitchFamily="18" charset="-78"/>
              </a:rPr>
              <a:t>.</a:t>
            </a:r>
          </a:p>
          <a:p>
            <a:r>
              <a:rPr lang="en-IN" dirty="0">
                <a:latin typeface="Andalus" pitchFamily="18" charset="-78"/>
                <a:cs typeface="Andalus" pitchFamily="18" charset="-78"/>
              </a:rPr>
              <a:t>They are shell bearing molluscs that can secrete pearl.</a:t>
            </a:r>
          </a:p>
          <a:p>
            <a:r>
              <a:rPr lang="en-IN" dirty="0">
                <a:latin typeface="Andalus" pitchFamily="18" charset="-78"/>
                <a:cs typeface="Andalus" pitchFamily="18" charset="-78"/>
              </a:rPr>
              <a:t>Both cultured and natural pearl can be obtained from Pearl oyster.</a:t>
            </a:r>
          </a:p>
          <a:p>
            <a:r>
              <a:rPr lang="en-IN" dirty="0">
                <a:latin typeface="Andalus" pitchFamily="18" charset="-78"/>
                <a:cs typeface="Andalus" pitchFamily="18" charset="-78"/>
              </a:rPr>
              <a:t>Examples- </a:t>
            </a:r>
            <a:r>
              <a:rPr lang="en-IN" i="1" dirty="0" err="1">
                <a:latin typeface="Andalus" pitchFamily="18" charset="-78"/>
                <a:cs typeface="Andalus" pitchFamily="18" charset="-78"/>
              </a:rPr>
              <a:t>Pinctada</a:t>
            </a:r>
            <a:r>
              <a:rPr lang="en-IN" i="1" dirty="0">
                <a:latin typeface="Andalus" pitchFamily="18" charset="-78"/>
                <a:cs typeface="Andalus" pitchFamily="18" charset="-78"/>
              </a:rPr>
              <a:t>  </a:t>
            </a:r>
            <a:r>
              <a:rPr lang="en-IN" i="1" dirty="0" err="1">
                <a:latin typeface="Andalus" pitchFamily="18" charset="-78"/>
                <a:cs typeface="Andalus" pitchFamily="18" charset="-78"/>
              </a:rPr>
              <a:t>fucata</a:t>
            </a:r>
            <a:endParaRPr lang="en-IN" i="1" dirty="0">
              <a:latin typeface="Andalus" pitchFamily="18" charset="-78"/>
              <a:cs typeface="Andalus" pitchFamily="18" charset="-78"/>
            </a:endParaRPr>
          </a:p>
          <a:p>
            <a:r>
              <a:rPr lang="en-IN" i="1" dirty="0">
                <a:latin typeface="Andalus" pitchFamily="18" charset="-78"/>
                <a:cs typeface="Andalus" pitchFamily="18" charset="-78"/>
              </a:rPr>
              <a:t>                     P. </a:t>
            </a:r>
            <a:r>
              <a:rPr lang="en-IN" i="1" dirty="0" err="1">
                <a:latin typeface="Andalus" pitchFamily="18" charset="-78"/>
                <a:cs typeface="Andalus" pitchFamily="18" charset="-78"/>
              </a:rPr>
              <a:t>margaratifera</a:t>
            </a:r>
            <a:endParaRPr lang="en-IN" i="1" dirty="0">
              <a:latin typeface="Andalus" pitchFamily="18" charset="-78"/>
              <a:cs typeface="Andalus" pitchFamily="18" charset="-78"/>
            </a:endParaRPr>
          </a:p>
          <a:p>
            <a:r>
              <a:rPr lang="en-IN" i="1" dirty="0">
                <a:latin typeface="Andalus" pitchFamily="18" charset="-78"/>
                <a:cs typeface="Andalus" pitchFamily="18" charset="-78"/>
              </a:rPr>
              <a:t>                     P. </a:t>
            </a:r>
            <a:r>
              <a:rPr lang="en-IN" i="1" dirty="0" err="1">
                <a:latin typeface="Andalus" pitchFamily="18" charset="-78"/>
                <a:cs typeface="Andalus" pitchFamily="18" charset="-78"/>
              </a:rPr>
              <a:t>chemnitzii</a:t>
            </a:r>
            <a:r>
              <a:rPr lang="en-IN" i="1" dirty="0">
                <a:latin typeface="Andalus" pitchFamily="18" charset="-78"/>
                <a:cs typeface="Andalus" pitchFamily="18" charset="-78"/>
              </a:rPr>
              <a:t>.</a:t>
            </a:r>
          </a:p>
          <a:p>
            <a:r>
              <a:rPr lang="en-IN" i="1" dirty="0">
                <a:latin typeface="Andalus" pitchFamily="18" charset="-78"/>
                <a:cs typeface="Andalus" pitchFamily="18" charset="-78"/>
              </a:rPr>
              <a:t>                     P. </a:t>
            </a:r>
            <a:r>
              <a:rPr lang="en-IN" i="1" dirty="0" err="1">
                <a:latin typeface="Andalus" pitchFamily="18" charset="-78"/>
                <a:cs typeface="Andalus" pitchFamily="18" charset="-78"/>
              </a:rPr>
              <a:t>sugillata</a:t>
            </a:r>
            <a:r>
              <a:rPr lang="en-IN" i="1" dirty="0">
                <a:latin typeface="Andalus" pitchFamily="18" charset="-78"/>
                <a:cs typeface="Andalus" pitchFamily="18" charset="-78"/>
              </a:rPr>
              <a:t>.</a:t>
            </a:r>
          </a:p>
          <a:p>
            <a:r>
              <a:rPr lang="en-IN" i="1" dirty="0">
                <a:latin typeface="Andalus" pitchFamily="18" charset="-78"/>
                <a:cs typeface="Andalus" pitchFamily="18" charset="-78"/>
              </a:rPr>
              <a:t>                     P. maxima</a:t>
            </a:r>
            <a:r>
              <a:rPr lang="en-IN" dirty="0">
                <a:latin typeface="Andalus" pitchFamily="18" charset="-78"/>
                <a:cs typeface="Andalus" pitchFamily="18" charset="-78"/>
              </a:rPr>
              <a:t>.</a:t>
            </a:r>
          </a:p>
          <a:p>
            <a:endParaRPr lang="en-IN" dirty="0"/>
          </a:p>
        </p:txBody>
      </p:sp>
      <p:sp>
        <p:nvSpPr>
          <p:cNvPr id="2" name="Title 1"/>
          <p:cNvSpPr>
            <a:spLocks noGrp="1"/>
          </p:cNvSpPr>
          <p:nvPr>
            <p:ph type="title"/>
          </p:nvPr>
        </p:nvSpPr>
        <p:spPr/>
        <p:txBody>
          <a:bodyPr>
            <a:normAutofit fontScale="90000"/>
          </a:bodyPr>
          <a:lstStyle/>
          <a:p>
            <a:r>
              <a:rPr lang="en-IN" dirty="0"/>
              <a:t> </a:t>
            </a:r>
            <a:br>
              <a:rPr lang="en-IN" dirty="0"/>
            </a:br>
            <a:r>
              <a:rPr lang="en-IN" cap="all" dirty="0">
                <a:latin typeface="Andalus" pitchFamily="18" charset="-78"/>
                <a:cs typeface="Andalus" pitchFamily="18" charset="-78"/>
              </a:rPr>
              <a:t>Pearl oyster</a:t>
            </a:r>
            <a:br>
              <a:rPr lang="en-IN" cap="all" dirty="0">
                <a:latin typeface="Andalus" pitchFamily="18" charset="-78"/>
                <a:cs typeface="Andalus" pitchFamily="18" charset="-78"/>
              </a:rPr>
            </a:br>
            <a:endParaRPr lang="en-IN" cap="all" dirty="0">
              <a:latin typeface="Andalus" pitchFamily="18" charset="-78"/>
              <a:cs typeface="Andalus" pitchFamily="18" charset="-78"/>
            </a:endParaRPr>
          </a:p>
        </p:txBody>
      </p:sp>
    </p:spTree>
    <p:extLst>
      <p:ext uri="{BB962C8B-B14F-4D97-AF65-F5344CB8AC3E}">
        <p14:creationId xmlns:p14="http://schemas.microsoft.com/office/powerpoint/2010/main" val="2465119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N" dirty="0">
                <a:latin typeface="Andalus" pitchFamily="18" charset="-78"/>
                <a:cs typeface="Andalus" pitchFamily="18" charset="-78"/>
              </a:rPr>
              <a:t>In Indian waters, they occur in 6 regions namely the Gulf of </a:t>
            </a:r>
            <a:r>
              <a:rPr lang="en-IN" dirty="0" err="1">
                <a:latin typeface="Andalus" pitchFamily="18" charset="-78"/>
                <a:cs typeface="Andalus" pitchFamily="18" charset="-78"/>
              </a:rPr>
              <a:t>Mannar</a:t>
            </a:r>
            <a:r>
              <a:rPr lang="en-IN" dirty="0">
                <a:latin typeface="Andalus" pitchFamily="18" charset="-78"/>
                <a:cs typeface="Andalus" pitchFamily="18" charset="-78"/>
              </a:rPr>
              <a:t>, Palk Bay, off Trivandrum, the Andaman and Lakshadweep Islands, and the Gulf of Kutch. </a:t>
            </a:r>
          </a:p>
          <a:p>
            <a:r>
              <a:rPr lang="en-IN" dirty="0">
                <a:latin typeface="Andalus" pitchFamily="18" charset="-78"/>
                <a:cs typeface="Andalus" pitchFamily="18" charset="-78"/>
              </a:rPr>
              <a:t>Of these, the Gulf of </a:t>
            </a:r>
            <a:r>
              <a:rPr lang="en-IN" dirty="0" err="1">
                <a:latin typeface="Andalus" pitchFamily="18" charset="-78"/>
                <a:cs typeface="Andalus" pitchFamily="18" charset="-78"/>
              </a:rPr>
              <a:t>Mannar</a:t>
            </a:r>
            <a:r>
              <a:rPr lang="en-IN" dirty="0">
                <a:latin typeface="Andalus" pitchFamily="18" charset="-78"/>
                <a:cs typeface="Andalus" pitchFamily="18" charset="-78"/>
              </a:rPr>
              <a:t> and Gulf of Kutch are the most productive regions where pearl oysters occur in large </a:t>
            </a:r>
            <a:r>
              <a:rPr lang="en-IN" dirty="0" err="1">
                <a:latin typeface="Andalus" pitchFamily="18" charset="-78"/>
                <a:cs typeface="Andalus" pitchFamily="18" charset="-78"/>
              </a:rPr>
              <a:t>numbers.Six</a:t>
            </a:r>
            <a:r>
              <a:rPr lang="en-IN" dirty="0">
                <a:latin typeface="Andalus" pitchFamily="18" charset="-78"/>
                <a:cs typeface="Andalus" pitchFamily="18" charset="-78"/>
              </a:rPr>
              <a:t> species of pearl oysters occur in Indian waters.</a:t>
            </a:r>
          </a:p>
          <a:p>
            <a:r>
              <a:rPr lang="en-IN" dirty="0">
                <a:latin typeface="Andalus" pitchFamily="18" charset="-78"/>
                <a:cs typeface="Andalus" pitchFamily="18" charset="-78"/>
              </a:rPr>
              <a:t> </a:t>
            </a:r>
            <a:r>
              <a:rPr lang="en-IN" i="1" dirty="0" err="1">
                <a:latin typeface="Andalus" pitchFamily="18" charset="-78"/>
                <a:cs typeface="Andalus" pitchFamily="18" charset="-78"/>
              </a:rPr>
              <a:t>P.fucata</a:t>
            </a:r>
            <a:r>
              <a:rPr lang="en-IN" i="1" dirty="0">
                <a:latin typeface="Andalus" pitchFamily="18" charset="-78"/>
                <a:cs typeface="Andalus" pitchFamily="18" charset="-78"/>
              </a:rPr>
              <a:t> </a:t>
            </a:r>
            <a:r>
              <a:rPr lang="en-IN" dirty="0">
                <a:latin typeface="Andalus" pitchFamily="18" charset="-78"/>
                <a:cs typeface="Andalus" pitchFamily="18" charset="-78"/>
              </a:rPr>
              <a:t>occurs extensively in the beds of Gulf of </a:t>
            </a:r>
            <a:r>
              <a:rPr lang="en-IN" dirty="0" err="1">
                <a:latin typeface="Andalus" pitchFamily="18" charset="-78"/>
                <a:cs typeface="Andalus" pitchFamily="18" charset="-78"/>
              </a:rPr>
              <a:t>Mannar</a:t>
            </a:r>
            <a:r>
              <a:rPr lang="en-IN" dirty="0">
                <a:latin typeface="Andalus" pitchFamily="18" charset="-78"/>
                <a:cs typeface="Andalus" pitchFamily="18" charset="-78"/>
              </a:rPr>
              <a:t> and to a less extent in the Gulf of Kutch. </a:t>
            </a:r>
          </a:p>
          <a:p>
            <a:r>
              <a:rPr lang="en-IN" dirty="0">
                <a:latin typeface="Andalus" pitchFamily="18" charset="-78"/>
                <a:cs typeface="Andalus" pitchFamily="18" charset="-78"/>
              </a:rPr>
              <a:t>The black-lip pearl oyster </a:t>
            </a:r>
            <a:r>
              <a:rPr lang="en-IN" i="1" dirty="0" err="1">
                <a:latin typeface="Andalus" pitchFamily="18" charset="-78"/>
                <a:cs typeface="Andalus" pitchFamily="18" charset="-78"/>
              </a:rPr>
              <a:t>P.margaritifera</a:t>
            </a:r>
            <a:r>
              <a:rPr lang="en-IN" i="1" dirty="0">
                <a:latin typeface="Andalus" pitchFamily="18" charset="-78"/>
                <a:cs typeface="Andalus" pitchFamily="18" charset="-78"/>
              </a:rPr>
              <a:t>, </a:t>
            </a:r>
            <a:r>
              <a:rPr lang="en-IN" dirty="0">
                <a:latin typeface="Andalus" pitchFamily="18" charset="-78"/>
                <a:cs typeface="Andalus" pitchFamily="18" charset="-78"/>
              </a:rPr>
              <a:t>occurs in stray numbers in some pockets of Andaman and Nicobar Islands.</a:t>
            </a:r>
          </a:p>
        </p:txBody>
      </p:sp>
      <p:sp>
        <p:nvSpPr>
          <p:cNvPr id="3" name="Title 2"/>
          <p:cNvSpPr>
            <a:spLocks noGrp="1"/>
          </p:cNvSpPr>
          <p:nvPr>
            <p:ph type="title"/>
          </p:nvPr>
        </p:nvSpPr>
        <p:spPr/>
        <p:txBody>
          <a:bodyPr>
            <a:normAutofit fontScale="90000"/>
          </a:bodyPr>
          <a:lstStyle/>
          <a:p>
            <a:r>
              <a:rPr lang="en-IN" cap="all" dirty="0">
                <a:latin typeface="Andalus" pitchFamily="18" charset="-78"/>
                <a:cs typeface="Andalus" pitchFamily="18" charset="-78"/>
              </a:rPr>
              <a:t>Distribution in Indian waters </a:t>
            </a:r>
          </a:p>
        </p:txBody>
      </p:sp>
    </p:spTree>
    <p:extLst>
      <p:ext uri="{BB962C8B-B14F-4D97-AF65-F5344CB8AC3E}">
        <p14:creationId xmlns:p14="http://schemas.microsoft.com/office/powerpoint/2010/main" val="20749622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20" y="0"/>
            <a:ext cx="9001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6957392"/>
          </a:xfrm>
        </p:spPr>
        <p:txBody>
          <a:bodyPr/>
          <a:lstStyle/>
          <a:p>
            <a:endParaRPr lang="en-IN" dirty="0"/>
          </a:p>
        </p:txBody>
      </p:sp>
    </p:spTree>
    <p:extLst>
      <p:ext uri="{BB962C8B-B14F-4D97-AF65-F5344CB8AC3E}">
        <p14:creationId xmlns:p14="http://schemas.microsoft.com/office/powerpoint/2010/main" val="35120371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Nageshwari\Pictures\images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28800"/>
            <a:ext cx="4932040" cy="52292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en-IN"/>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556792"/>
            <a:ext cx="4211960"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116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0"/>
            <a:ext cx="8784976"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2926755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IN" dirty="0">
                <a:latin typeface="Andalus" pitchFamily="18" charset="-78"/>
                <a:cs typeface="Andalus" pitchFamily="18" charset="-78"/>
              </a:rPr>
              <a:t>Main species </a:t>
            </a:r>
          </a:p>
          <a:p>
            <a:r>
              <a:rPr lang="en-IN" i="1" dirty="0" err="1">
                <a:latin typeface="Andalus" pitchFamily="18" charset="-78"/>
                <a:cs typeface="Andalus" pitchFamily="18" charset="-78"/>
              </a:rPr>
              <a:t>Crassostrea</a:t>
            </a:r>
            <a:r>
              <a:rPr lang="en-IN" i="1" dirty="0">
                <a:latin typeface="Andalus" pitchFamily="18" charset="-78"/>
                <a:cs typeface="Andalus" pitchFamily="18" charset="-78"/>
              </a:rPr>
              <a:t> </a:t>
            </a:r>
            <a:r>
              <a:rPr lang="en-IN" i="1" dirty="0" err="1">
                <a:latin typeface="Andalus" pitchFamily="18" charset="-78"/>
                <a:cs typeface="Andalus" pitchFamily="18" charset="-78"/>
              </a:rPr>
              <a:t>madrasensis</a:t>
            </a:r>
            <a:endParaRPr lang="en-IN" i="1" dirty="0">
              <a:latin typeface="Andalus" pitchFamily="18" charset="-78"/>
              <a:cs typeface="Andalus" pitchFamily="18" charset="-78"/>
            </a:endParaRPr>
          </a:p>
          <a:p>
            <a:r>
              <a:rPr lang="en-IN" i="1" dirty="0" err="1">
                <a:latin typeface="Andalus" pitchFamily="18" charset="-78"/>
                <a:cs typeface="Andalus" pitchFamily="18" charset="-78"/>
              </a:rPr>
              <a:t>C.gryphoides</a:t>
            </a:r>
            <a:r>
              <a:rPr lang="en-IN" i="1" dirty="0">
                <a:latin typeface="Andalus" pitchFamily="18" charset="-78"/>
                <a:cs typeface="Andalus" pitchFamily="18" charset="-78"/>
              </a:rPr>
              <a:t>                           estuarine, brackish                   </a:t>
            </a:r>
          </a:p>
          <a:p>
            <a:r>
              <a:rPr lang="en-IN" i="1" dirty="0">
                <a:latin typeface="Andalus" pitchFamily="18" charset="-78"/>
                <a:cs typeface="Andalus" pitchFamily="18" charset="-78"/>
              </a:rPr>
              <a:t>C. </a:t>
            </a:r>
            <a:r>
              <a:rPr lang="en-IN" i="1" dirty="0" err="1">
                <a:latin typeface="Andalus" pitchFamily="18" charset="-78"/>
                <a:cs typeface="Andalus" pitchFamily="18" charset="-78"/>
              </a:rPr>
              <a:t>rivularis</a:t>
            </a:r>
            <a:r>
              <a:rPr lang="en-IN" i="1" dirty="0">
                <a:latin typeface="Andalus" pitchFamily="18" charset="-78"/>
                <a:cs typeface="Andalus" pitchFamily="18" charset="-78"/>
              </a:rPr>
              <a:t>                                </a:t>
            </a:r>
            <a:r>
              <a:rPr lang="en-IN" i="1" dirty="0" err="1">
                <a:latin typeface="Andalus" pitchFamily="18" charset="-78"/>
                <a:cs typeface="Andalus" pitchFamily="18" charset="-78"/>
              </a:rPr>
              <a:t>water,creeks</a:t>
            </a:r>
            <a:endParaRPr lang="en-IN" i="1" dirty="0">
              <a:latin typeface="Andalus" pitchFamily="18" charset="-78"/>
              <a:cs typeface="Andalus" pitchFamily="18" charset="-78"/>
            </a:endParaRPr>
          </a:p>
          <a:p>
            <a:endParaRPr lang="en-IN" dirty="0">
              <a:latin typeface="Andalus" pitchFamily="18" charset="-78"/>
              <a:cs typeface="Andalus" pitchFamily="18" charset="-78"/>
            </a:endParaRPr>
          </a:p>
          <a:p>
            <a:endParaRPr lang="en-IN" dirty="0">
              <a:latin typeface="Andalus" pitchFamily="18" charset="-78"/>
              <a:cs typeface="Andalus" pitchFamily="18" charset="-78"/>
            </a:endParaRPr>
          </a:p>
          <a:p>
            <a:endParaRPr lang="en-IN" dirty="0">
              <a:latin typeface="Andalus" pitchFamily="18" charset="-78"/>
              <a:cs typeface="Andalus" pitchFamily="18" charset="-78"/>
            </a:endParaRPr>
          </a:p>
          <a:p>
            <a:r>
              <a:rPr lang="en-IN" i="1" dirty="0" err="1">
                <a:latin typeface="Andalus" pitchFamily="18" charset="-78"/>
                <a:cs typeface="Andalus" pitchFamily="18" charset="-78"/>
              </a:rPr>
              <a:t>Saccostrea</a:t>
            </a:r>
            <a:r>
              <a:rPr lang="en-IN" i="1" dirty="0">
                <a:latin typeface="Andalus" pitchFamily="18" charset="-78"/>
                <a:cs typeface="Andalus" pitchFamily="18" charset="-78"/>
              </a:rPr>
              <a:t> </a:t>
            </a:r>
            <a:r>
              <a:rPr lang="en-IN" i="1" dirty="0" err="1">
                <a:latin typeface="Andalus" pitchFamily="18" charset="-78"/>
                <a:cs typeface="Andalus" pitchFamily="18" charset="-78"/>
              </a:rPr>
              <a:t>cucullata</a:t>
            </a:r>
            <a:r>
              <a:rPr lang="en-IN" i="1" dirty="0">
                <a:latin typeface="Andalus" pitchFamily="18" charset="-78"/>
                <a:cs typeface="Andalus" pitchFamily="18" charset="-78"/>
              </a:rPr>
              <a:t>                 Purely marine</a:t>
            </a:r>
          </a:p>
          <a:p>
            <a:endParaRPr lang="en-IN" dirty="0">
              <a:latin typeface="Andalus" pitchFamily="18" charset="-78"/>
              <a:cs typeface="Andalus" pitchFamily="18" charset="-78"/>
            </a:endParaRPr>
          </a:p>
        </p:txBody>
      </p:sp>
      <p:sp>
        <p:nvSpPr>
          <p:cNvPr id="2" name="Title 1"/>
          <p:cNvSpPr>
            <a:spLocks noGrp="1"/>
          </p:cNvSpPr>
          <p:nvPr>
            <p:ph type="title"/>
          </p:nvPr>
        </p:nvSpPr>
        <p:spPr/>
        <p:txBody>
          <a:bodyPr/>
          <a:lstStyle/>
          <a:p>
            <a:r>
              <a:rPr lang="en-IN" cap="all" dirty="0">
                <a:latin typeface="Andalus" pitchFamily="18" charset="-78"/>
                <a:cs typeface="Andalus" pitchFamily="18" charset="-78"/>
              </a:rPr>
              <a:t>Species culture in India</a:t>
            </a:r>
          </a:p>
        </p:txBody>
      </p:sp>
    </p:spTree>
    <p:extLst>
      <p:ext uri="{BB962C8B-B14F-4D97-AF65-F5344CB8AC3E}">
        <p14:creationId xmlns:p14="http://schemas.microsoft.com/office/powerpoint/2010/main" val="36074705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N" dirty="0">
                <a:latin typeface="Andalus" pitchFamily="18" charset="-78"/>
                <a:cs typeface="Andalus" pitchFamily="18" charset="-78"/>
              </a:rPr>
              <a:t>Selection of culture sites</a:t>
            </a:r>
          </a:p>
          <a:p>
            <a:r>
              <a:rPr lang="en-IN" dirty="0">
                <a:latin typeface="Andalus" pitchFamily="18" charset="-78"/>
                <a:cs typeface="Andalus" pitchFamily="18" charset="-78"/>
              </a:rPr>
              <a:t>Environmental conditions</a:t>
            </a:r>
          </a:p>
          <a:p>
            <a:r>
              <a:rPr lang="en-IN" dirty="0">
                <a:latin typeface="Andalus" pitchFamily="18" charset="-78"/>
                <a:cs typeface="Andalus" pitchFamily="18" charset="-78"/>
              </a:rPr>
              <a:t>Temperature</a:t>
            </a:r>
          </a:p>
          <a:p>
            <a:r>
              <a:rPr lang="en-IN" dirty="0">
                <a:latin typeface="Andalus" pitchFamily="18" charset="-78"/>
                <a:cs typeface="Andalus" pitchFamily="18" charset="-78"/>
              </a:rPr>
              <a:t>Salinity</a:t>
            </a:r>
          </a:p>
          <a:p>
            <a:r>
              <a:rPr lang="en-IN" dirty="0">
                <a:latin typeface="Andalus" pitchFamily="18" charset="-78"/>
                <a:cs typeface="Andalus" pitchFamily="18" charset="-78"/>
              </a:rPr>
              <a:t>Bottom</a:t>
            </a:r>
          </a:p>
          <a:p>
            <a:r>
              <a:rPr lang="en-IN" dirty="0">
                <a:latin typeface="Andalus" pitchFamily="18" charset="-78"/>
                <a:cs typeface="Andalus" pitchFamily="18" charset="-78"/>
              </a:rPr>
              <a:t>Depth</a:t>
            </a:r>
          </a:p>
          <a:p>
            <a:r>
              <a:rPr lang="en-IN" dirty="0">
                <a:latin typeface="Andalus" pitchFamily="18" charset="-78"/>
                <a:cs typeface="Andalus" pitchFamily="18" charset="-78"/>
              </a:rPr>
              <a:t>Silt load</a:t>
            </a:r>
          </a:p>
          <a:p>
            <a:r>
              <a:rPr lang="en-IN" dirty="0">
                <a:latin typeface="Andalus" pitchFamily="18" charset="-78"/>
                <a:cs typeface="Andalus" pitchFamily="18" charset="-78"/>
              </a:rPr>
              <a:t>Water current</a:t>
            </a:r>
          </a:p>
          <a:p>
            <a:r>
              <a:rPr lang="en-IN" dirty="0">
                <a:latin typeface="Andalus" pitchFamily="18" charset="-78"/>
                <a:cs typeface="Andalus" pitchFamily="18" charset="-78"/>
              </a:rPr>
              <a:t>Primary productivity</a:t>
            </a:r>
          </a:p>
          <a:p>
            <a:r>
              <a:rPr lang="en-IN" dirty="0">
                <a:latin typeface="Andalus" pitchFamily="18" charset="-78"/>
                <a:cs typeface="Andalus" pitchFamily="18" charset="-78"/>
              </a:rPr>
              <a:t>Supply of oysters</a:t>
            </a:r>
          </a:p>
          <a:p>
            <a:endParaRPr lang="en-IN" dirty="0"/>
          </a:p>
        </p:txBody>
      </p:sp>
      <p:sp>
        <p:nvSpPr>
          <p:cNvPr id="2" name="Title 1"/>
          <p:cNvSpPr>
            <a:spLocks noGrp="1"/>
          </p:cNvSpPr>
          <p:nvPr>
            <p:ph type="title"/>
          </p:nvPr>
        </p:nvSpPr>
        <p:spPr/>
        <p:txBody>
          <a:bodyPr/>
          <a:lstStyle/>
          <a:p>
            <a:r>
              <a:rPr lang="en-IN" dirty="0">
                <a:latin typeface="Andalus" pitchFamily="18" charset="-78"/>
                <a:cs typeface="Andalus" pitchFamily="18" charset="-78"/>
              </a:rPr>
              <a:t>PEARL OYSTER</a:t>
            </a:r>
          </a:p>
        </p:txBody>
      </p:sp>
    </p:spTree>
    <p:extLst>
      <p:ext uri="{BB962C8B-B14F-4D97-AF65-F5344CB8AC3E}">
        <p14:creationId xmlns:p14="http://schemas.microsoft.com/office/powerpoint/2010/main" val="24887139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807171" y="2674938"/>
            <a:ext cx="3537595"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N" cap="all" dirty="0">
                <a:latin typeface="Andalus" pitchFamily="18" charset="-78"/>
                <a:cs typeface="Andalus" pitchFamily="18" charset="-78"/>
              </a:rPr>
              <a:t>Overview of pearl farming</a:t>
            </a:r>
          </a:p>
        </p:txBody>
      </p:sp>
    </p:spTree>
    <p:extLst>
      <p:ext uri="{BB962C8B-B14F-4D97-AF65-F5344CB8AC3E}">
        <p14:creationId xmlns:p14="http://schemas.microsoft.com/office/powerpoint/2010/main" val="36592209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a:latin typeface="Andalus" pitchFamily="18" charset="-78"/>
                <a:cs typeface="Andalus" pitchFamily="18" charset="-78"/>
              </a:rPr>
              <a:t>overfishing and depletion of </a:t>
            </a:r>
            <a:r>
              <a:rPr lang="en-IN" dirty="0" err="1">
                <a:latin typeface="Andalus" pitchFamily="18" charset="-78"/>
                <a:cs typeface="Andalus" pitchFamily="18" charset="-78"/>
              </a:rPr>
              <a:t>broodstocks</a:t>
            </a:r>
            <a:r>
              <a:rPr lang="en-IN" dirty="0">
                <a:latin typeface="Andalus" pitchFamily="18" charset="-78"/>
                <a:cs typeface="Andalus" pitchFamily="18" charset="-78"/>
              </a:rPr>
              <a:t> in some lagoons, </a:t>
            </a:r>
          </a:p>
          <a:p>
            <a:r>
              <a:rPr lang="en-IN" dirty="0">
                <a:latin typeface="Andalus" pitchFamily="18" charset="-78"/>
                <a:cs typeface="Andalus" pitchFamily="18" charset="-78"/>
              </a:rPr>
              <a:t>mass mortalities of cultured oysters, </a:t>
            </a:r>
          </a:p>
          <a:p>
            <a:r>
              <a:rPr lang="en-IN" dirty="0">
                <a:latin typeface="Andalus" pitchFamily="18" charset="-78"/>
                <a:cs typeface="Andalus" pitchFamily="18" charset="-78"/>
              </a:rPr>
              <a:t>large occupation of the lagoons by long lines and galvanised structures,</a:t>
            </a:r>
          </a:p>
          <a:p>
            <a:endParaRPr lang="en-IN" dirty="0">
              <a:latin typeface="Andalus" pitchFamily="18" charset="-78"/>
              <a:cs typeface="Andalus" pitchFamily="18" charset="-78"/>
            </a:endParaRPr>
          </a:p>
          <a:p>
            <a:endParaRPr lang="en-IN" dirty="0">
              <a:latin typeface="Andalus" pitchFamily="18" charset="-78"/>
              <a:cs typeface="Andalus" pitchFamily="18" charset="-78"/>
            </a:endParaRPr>
          </a:p>
        </p:txBody>
      </p:sp>
      <p:sp>
        <p:nvSpPr>
          <p:cNvPr id="3" name="Title 2"/>
          <p:cNvSpPr>
            <a:spLocks noGrp="1"/>
          </p:cNvSpPr>
          <p:nvPr>
            <p:ph type="title"/>
          </p:nvPr>
        </p:nvSpPr>
        <p:spPr/>
        <p:txBody>
          <a:bodyPr>
            <a:normAutofit fontScale="90000"/>
          </a:bodyPr>
          <a:lstStyle/>
          <a:p>
            <a:r>
              <a:rPr lang="en-IN" cap="all" dirty="0">
                <a:latin typeface="Andalus" pitchFamily="18" charset="-78"/>
                <a:cs typeface="Andalus" pitchFamily="18" charset="-78"/>
              </a:rPr>
              <a:t>Problems and perspectives of the pearl oyster aquaculture</a:t>
            </a:r>
          </a:p>
        </p:txBody>
      </p:sp>
    </p:spTree>
    <p:extLst>
      <p:ext uri="{BB962C8B-B14F-4D97-AF65-F5344CB8AC3E}">
        <p14:creationId xmlns:p14="http://schemas.microsoft.com/office/powerpoint/2010/main" val="39570943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IN" dirty="0">
              <a:latin typeface="Andalus" pitchFamily="18" charset="-78"/>
              <a:cs typeface="Andalus" pitchFamily="18" charset="-78"/>
            </a:endParaRPr>
          </a:p>
          <a:p>
            <a:r>
              <a:rPr lang="en-IN" dirty="0">
                <a:latin typeface="Andalus" pitchFamily="18" charset="-78"/>
                <a:cs typeface="Andalus" pitchFamily="18" charset="-78"/>
              </a:rPr>
              <a:t>An overload of the carrying capacity appears –</a:t>
            </a:r>
          </a:p>
          <a:p>
            <a:r>
              <a:rPr lang="en-IN" dirty="0">
                <a:latin typeface="Andalus" pitchFamily="18" charset="-78"/>
                <a:cs typeface="Andalus" pitchFamily="18" charset="-78"/>
              </a:rPr>
              <a:t>a decrease of the growth rate </a:t>
            </a:r>
          </a:p>
          <a:p>
            <a:r>
              <a:rPr lang="en-IN" dirty="0">
                <a:latin typeface="Andalus" pitchFamily="18" charset="-78"/>
                <a:cs typeface="Andalus" pitchFamily="18" charset="-78"/>
              </a:rPr>
              <a:t>an increase of  chronic mortalities </a:t>
            </a:r>
          </a:p>
          <a:p>
            <a:r>
              <a:rPr lang="en-IN" dirty="0">
                <a:latin typeface="Andalus" pitchFamily="18" charset="-78"/>
                <a:cs typeface="Andalus" pitchFamily="18" charset="-78"/>
              </a:rPr>
              <a:t>a weakness of molluscs against disease</a:t>
            </a:r>
          </a:p>
        </p:txBody>
      </p:sp>
      <p:sp>
        <p:nvSpPr>
          <p:cNvPr id="3" name="Title 2"/>
          <p:cNvSpPr>
            <a:spLocks noGrp="1"/>
          </p:cNvSpPr>
          <p:nvPr>
            <p:ph type="title"/>
          </p:nvPr>
        </p:nvSpPr>
        <p:spPr/>
        <p:txBody>
          <a:bodyPr>
            <a:normAutofit fontScale="90000"/>
          </a:bodyPr>
          <a:lstStyle/>
          <a:p>
            <a:br>
              <a:rPr lang="en-IN" dirty="0"/>
            </a:br>
            <a:r>
              <a:rPr lang="en-IN" cap="all" dirty="0">
                <a:latin typeface="Andalus" pitchFamily="18" charset="-78"/>
                <a:cs typeface="Andalus" pitchFamily="18" charset="-78"/>
              </a:rPr>
              <a:t>Carrying capacity of the ecosystem </a:t>
            </a:r>
            <a:br>
              <a:rPr lang="en-IN" cap="all" dirty="0">
                <a:latin typeface="Andalus" pitchFamily="18" charset="-78"/>
                <a:cs typeface="Andalus" pitchFamily="18" charset="-78"/>
              </a:rPr>
            </a:br>
            <a:endParaRPr lang="en-IN" cap="all" dirty="0">
              <a:latin typeface="Andalus" pitchFamily="18" charset="-78"/>
              <a:cs typeface="Andalus" pitchFamily="18" charset="-78"/>
            </a:endParaRPr>
          </a:p>
        </p:txBody>
      </p:sp>
    </p:spTree>
    <p:extLst>
      <p:ext uri="{BB962C8B-B14F-4D97-AF65-F5344CB8AC3E}">
        <p14:creationId xmlns:p14="http://schemas.microsoft.com/office/powerpoint/2010/main" val="31111579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Nageshwari\Pictures\images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25110756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N" dirty="0">
                <a:latin typeface="Andalus" pitchFamily="18" charset="-78"/>
                <a:cs typeface="Andalus" pitchFamily="18" charset="-78"/>
              </a:rPr>
              <a:t>In this near future, it seems very important to develop the following points :</a:t>
            </a:r>
          </a:p>
          <a:p>
            <a:r>
              <a:rPr lang="en-IN" dirty="0">
                <a:latin typeface="Andalus" pitchFamily="18" charset="-78"/>
                <a:cs typeface="Andalus" pitchFamily="18" charset="-78"/>
              </a:rPr>
              <a:t> To improve the general cultivation techniques and discover the reasons of the high mortalities, </a:t>
            </a:r>
          </a:p>
          <a:p>
            <a:r>
              <a:rPr lang="en-IN" dirty="0">
                <a:latin typeface="Andalus" pitchFamily="18" charset="-78"/>
                <a:cs typeface="Andalus" pitchFamily="18" charset="-78"/>
              </a:rPr>
              <a:t>to improve the control of the farms to avoid heavy problems in and with the ecosystem, </a:t>
            </a:r>
          </a:p>
          <a:p>
            <a:r>
              <a:rPr lang="en-IN" dirty="0">
                <a:latin typeface="Andalus" pitchFamily="18" charset="-78"/>
                <a:cs typeface="Andalus" pitchFamily="18" charset="-78"/>
              </a:rPr>
              <a:t>To improve our </a:t>
            </a:r>
            <a:r>
              <a:rPr lang="en-IN" dirty="0" err="1">
                <a:latin typeface="Andalus" pitchFamily="18" charset="-78"/>
                <a:cs typeface="Andalus" pitchFamily="18" charset="-78"/>
              </a:rPr>
              <a:t>knowledges</a:t>
            </a:r>
            <a:r>
              <a:rPr lang="en-IN" dirty="0">
                <a:latin typeface="Andalus" pitchFamily="18" charset="-78"/>
                <a:cs typeface="Andalus" pitchFamily="18" charset="-78"/>
              </a:rPr>
              <a:t> on the relationship between cultivation grounds and evolution of the environment of the lagoons, and consequently to improve our knowledge on the general biology of this species,</a:t>
            </a:r>
          </a:p>
          <a:p>
            <a:endParaRPr lang="en-IN" dirty="0">
              <a:latin typeface="Andalus" pitchFamily="18" charset="-78"/>
              <a:cs typeface="Andalus" pitchFamily="18" charset="-78"/>
            </a:endParaRPr>
          </a:p>
        </p:txBody>
      </p:sp>
      <p:sp>
        <p:nvSpPr>
          <p:cNvPr id="3" name="Title 2"/>
          <p:cNvSpPr>
            <a:spLocks noGrp="1"/>
          </p:cNvSpPr>
          <p:nvPr>
            <p:ph type="title"/>
          </p:nvPr>
        </p:nvSpPr>
        <p:spPr/>
        <p:txBody>
          <a:bodyPr>
            <a:normAutofit fontScale="90000"/>
          </a:bodyPr>
          <a:lstStyle/>
          <a:p>
            <a:br>
              <a:rPr lang="en-IN" dirty="0"/>
            </a:br>
            <a:r>
              <a:rPr lang="en-IN" dirty="0">
                <a:latin typeface="Andalus" pitchFamily="18" charset="-78"/>
                <a:cs typeface="Andalus" pitchFamily="18" charset="-78"/>
              </a:rPr>
              <a:t>THE FUTURE</a:t>
            </a:r>
            <a:br>
              <a:rPr lang="en-IN" dirty="0">
                <a:latin typeface="Andalus" pitchFamily="18" charset="-78"/>
                <a:cs typeface="Andalus" pitchFamily="18" charset="-78"/>
              </a:rPr>
            </a:br>
            <a:endParaRPr lang="en-IN" dirty="0">
              <a:latin typeface="Andalus" pitchFamily="18" charset="-78"/>
              <a:cs typeface="Andalus" pitchFamily="18" charset="-78"/>
            </a:endParaRPr>
          </a:p>
        </p:txBody>
      </p:sp>
    </p:spTree>
    <p:extLst>
      <p:ext uri="{BB962C8B-B14F-4D97-AF65-F5344CB8AC3E}">
        <p14:creationId xmlns:p14="http://schemas.microsoft.com/office/powerpoint/2010/main" val="13897155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IN" dirty="0">
                <a:latin typeface="Andalus" pitchFamily="18" charset="-78"/>
                <a:cs typeface="Andalus" pitchFamily="18" charset="-78"/>
              </a:rPr>
              <a:t>To manage the stocks by the limitation of </a:t>
            </a:r>
            <a:r>
              <a:rPr lang="en-IN" dirty="0" err="1">
                <a:latin typeface="Andalus" pitchFamily="18" charset="-78"/>
                <a:cs typeface="Andalus" pitchFamily="18" charset="-78"/>
              </a:rPr>
              <a:t>broodstock</a:t>
            </a:r>
            <a:r>
              <a:rPr lang="en-IN" dirty="0">
                <a:latin typeface="Andalus" pitchFamily="18" charset="-78"/>
                <a:cs typeface="Andalus" pitchFamily="18" charset="-78"/>
              </a:rPr>
              <a:t> harvest, by the improvement of spat collectors and artificial breeding techniques in hatchery to restock exhausted lagoons,</a:t>
            </a:r>
          </a:p>
          <a:p>
            <a:r>
              <a:rPr lang="en-IN" dirty="0">
                <a:latin typeface="Andalus" pitchFamily="18" charset="-78"/>
                <a:cs typeface="Andalus" pitchFamily="18" charset="-78"/>
              </a:rPr>
              <a:t> To develop the Pearl oyster culture in other sites, other lagoons but respect the other activities like fishing and tourism, </a:t>
            </a:r>
          </a:p>
          <a:p>
            <a:r>
              <a:rPr lang="en-IN" dirty="0">
                <a:latin typeface="Andalus" pitchFamily="18" charset="-78"/>
                <a:cs typeface="Andalus" pitchFamily="18" charset="-78"/>
              </a:rPr>
              <a:t>To improve the quality of pearls instead of the quantity,</a:t>
            </a:r>
          </a:p>
          <a:p>
            <a:r>
              <a:rPr lang="en-IN" dirty="0">
                <a:latin typeface="Andalus" pitchFamily="18" charset="-78"/>
                <a:cs typeface="Andalus" pitchFamily="18" charset="-78"/>
              </a:rPr>
              <a:t>To develop the market in countries other than Japan and U.S.,</a:t>
            </a:r>
          </a:p>
          <a:p>
            <a:r>
              <a:rPr lang="en-IN" dirty="0">
                <a:latin typeface="Andalus" pitchFamily="18" charset="-78"/>
                <a:cs typeface="Andalus" pitchFamily="18" charset="-78"/>
              </a:rPr>
              <a:t>To promote the product and maintain actual prices.</a:t>
            </a:r>
          </a:p>
          <a:p>
            <a:endParaRPr lang="en-IN" dirty="0"/>
          </a:p>
        </p:txBody>
      </p:sp>
      <p:sp>
        <p:nvSpPr>
          <p:cNvPr id="3" name="Title 2"/>
          <p:cNvSpPr>
            <a:spLocks noGrp="1"/>
          </p:cNvSpPr>
          <p:nvPr>
            <p:ph type="title"/>
          </p:nvPr>
        </p:nvSpPr>
        <p:spPr/>
        <p:txBody>
          <a:bodyPr/>
          <a:lstStyle/>
          <a:p>
            <a:endParaRPr lang="en-IN" dirty="0"/>
          </a:p>
        </p:txBody>
      </p:sp>
    </p:spTree>
    <p:extLst>
      <p:ext uri="{BB962C8B-B14F-4D97-AF65-F5344CB8AC3E}">
        <p14:creationId xmlns:p14="http://schemas.microsoft.com/office/powerpoint/2010/main" val="1500580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IN" dirty="0" err="1">
                <a:latin typeface="Andalus" pitchFamily="18" charset="-78"/>
                <a:cs typeface="Andalus" pitchFamily="18" charset="-78"/>
              </a:rPr>
              <a:t>M.A.Upare</a:t>
            </a:r>
            <a:r>
              <a:rPr lang="en-IN" dirty="0">
                <a:latin typeface="Andalus" pitchFamily="18" charset="-78"/>
                <a:cs typeface="Andalus" pitchFamily="18" charset="-78"/>
              </a:rPr>
              <a:t> and K.S Maya Devi., Pearl culture –emerging investment avenue</a:t>
            </a:r>
          </a:p>
          <a:p>
            <a:r>
              <a:rPr lang="en-IN" dirty="0">
                <a:latin typeface="Andalus" pitchFamily="18" charset="-78"/>
                <a:cs typeface="Andalus" pitchFamily="18" charset="-78"/>
              </a:rPr>
              <a:t> </a:t>
            </a:r>
          </a:p>
          <a:p>
            <a:r>
              <a:rPr lang="en-IN" dirty="0">
                <a:latin typeface="Andalus" pitchFamily="18" charset="-78"/>
                <a:cs typeface="Andalus" pitchFamily="18" charset="-78"/>
              </a:rPr>
              <a:t>Management of oyster and mussel culture - </a:t>
            </a:r>
          </a:p>
          <a:p>
            <a:r>
              <a:rPr lang="en-IN" dirty="0">
                <a:latin typeface="Andalus" pitchFamily="18" charset="-78"/>
                <a:cs typeface="Andalus" pitchFamily="18" charset="-78"/>
              </a:rPr>
              <a:t>                                                                                                                                            AQUACULTURE EUROPE '89 -BUSINESS JOINS </a:t>
            </a:r>
            <a:r>
              <a:rPr lang="en-IN" dirty="0" err="1">
                <a:latin typeface="Andalus" pitchFamily="18" charset="-78"/>
                <a:cs typeface="Andalus" pitchFamily="18" charset="-78"/>
              </a:rPr>
              <a:t>SciENCE</a:t>
            </a:r>
            <a:r>
              <a:rPr lang="en-IN" dirty="0">
                <a:latin typeface="Andalus" pitchFamily="18" charset="-78"/>
                <a:cs typeface="Andalus" pitchFamily="18" charset="-78"/>
              </a:rPr>
              <a:t>  N. De </a:t>
            </a:r>
            <a:r>
              <a:rPr lang="en-IN" dirty="0" err="1">
                <a:latin typeface="Andalus" pitchFamily="18" charset="-78"/>
                <a:cs typeface="Andalus" pitchFamily="18" charset="-78"/>
              </a:rPr>
              <a:t>Pauw</a:t>
            </a:r>
            <a:r>
              <a:rPr lang="en-IN" dirty="0">
                <a:latin typeface="Andalus" pitchFamily="18" charset="-78"/>
                <a:cs typeface="Andalus" pitchFamily="18" charset="-78"/>
              </a:rPr>
              <a:t> and R.  </a:t>
            </a:r>
            <a:r>
              <a:rPr lang="en-IN" dirty="0" err="1">
                <a:latin typeface="Andalus" pitchFamily="18" charset="-78"/>
                <a:cs typeface="Andalus" pitchFamily="18" charset="-78"/>
              </a:rPr>
              <a:t>Billard</a:t>
            </a:r>
            <a:r>
              <a:rPr lang="en-IN" dirty="0">
                <a:latin typeface="Andalus" pitchFamily="18" charset="-78"/>
                <a:cs typeface="Andalus" pitchFamily="18" charset="-78"/>
              </a:rPr>
              <a:t> (</a:t>
            </a:r>
            <a:r>
              <a:rPr lang="en-IN" dirty="0" err="1">
                <a:latin typeface="Andalus" pitchFamily="18" charset="-78"/>
                <a:cs typeface="Andalus" pitchFamily="18" charset="-78"/>
              </a:rPr>
              <a:t>Eds</a:t>
            </a:r>
            <a:r>
              <a:rPr lang="en-IN" dirty="0">
                <a:latin typeface="Andalus" pitchFamily="18" charset="-78"/>
                <a:cs typeface="Andalus" pitchFamily="18" charset="-78"/>
              </a:rPr>
              <a:t>). European Aquaculture Society. Special Publication No.12, </a:t>
            </a:r>
            <a:r>
              <a:rPr lang="en-IN" dirty="0" err="1">
                <a:latin typeface="Andalus" pitchFamily="18" charset="-78"/>
                <a:cs typeface="Andalus" pitchFamily="18" charset="-78"/>
              </a:rPr>
              <a:t>Bredene</a:t>
            </a:r>
            <a:r>
              <a:rPr lang="en-IN" dirty="0">
                <a:latin typeface="Andalus" pitchFamily="18" charset="-78"/>
                <a:cs typeface="Andalus" pitchFamily="18" charset="-78"/>
              </a:rPr>
              <a:t>, </a:t>
            </a:r>
            <a:r>
              <a:rPr lang="en-IN" dirty="0" err="1">
                <a:latin typeface="Andalus" pitchFamily="18" charset="-78"/>
                <a:cs typeface="Andalus" pitchFamily="18" charset="-78"/>
              </a:rPr>
              <a:t>Bclgium</a:t>
            </a:r>
            <a:r>
              <a:rPr lang="en-IN" dirty="0">
                <a:latin typeface="Andalus" pitchFamily="18" charset="-78"/>
                <a:cs typeface="Andalus" pitchFamily="18" charset="-78"/>
              </a:rPr>
              <a:t> (I990).</a:t>
            </a:r>
          </a:p>
          <a:p>
            <a:r>
              <a:rPr lang="en-IN" dirty="0">
                <a:latin typeface="Andalus" pitchFamily="18" charset="-78"/>
                <a:cs typeface="Andalus" pitchFamily="18" charset="-78"/>
              </a:rPr>
              <a:t> </a:t>
            </a:r>
          </a:p>
          <a:p>
            <a:r>
              <a:rPr lang="en-IN" dirty="0">
                <a:latin typeface="Andalus" pitchFamily="18" charset="-78"/>
                <a:cs typeface="Andalus" pitchFamily="18" charset="-78"/>
              </a:rPr>
              <a:t> E. G. SILAS., Mussel culture in India – Constraints and prospects</a:t>
            </a:r>
          </a:p>
          <a:p>
            <a:r>
              <a:rPr lang="en-IN" dirty="0">
                <a:latin typeface="Andalus" pitchFamily="18" charset="-78"/>
                <a:cs typeface="Andalus" pitchFamily="18" charset="-78"/>
              </a:rPr>
              <a:t> </a:t>
            </a:r>
          </a:p>
          <a:p>
            <a:r>
              <a:rPr lang="en-IN" dirty="0">
                <a:latin typeface="Andalus" pitchFamily="18" charset="-78"/>
                <a:cs typeface="Andalus" pitchFamily="18" charset="-78"/>
              </a:rPr>
              <a:t> K. RANGARAJAN., Mussel farming</a:t>
            </a:r>
          </a:p>
          <a:p>
            <a:r>
              <a:rPr lang="en-IN" dirty="0">
                <a:latin typeface="Andalus" pitchFamily="18" charset="-78"/>
                <a:cs typeface="Andalus" pitchFamily="18" charset="-78"/>
              </a:rPr>
              <a:t>        Central Marine  Fisheries Research Institute, Cochin-18</a:t>
            </a:r>
          </a:p>
          <a:p>
            <a:r>
              <a:rPr lang="en-IN" dirty="0">
                <a:latin typeface="Andalus" pitchFamily="18" charset="-78"/>
                <a:cs typeface="Andalus" pitchFamily="18" charset="-78"/>
              </a:rPr>
              <a:t> </a:t>
            </a:r>
          </a:p>
          <a:p>
            <a:endParaRPr lang="en-IN" dirty="0">
              <a:latin typeface="Andalus" pitchFamily="18" charset="-78"/>
              <a:cs typeface="Andalus" pitchFamily="18" charset="-78"/>
            </a:endParaRPr>
          </a:p>
          <a:p>
            <a:r>
              <a:rPr lang="en-IN" dirty="0">
                <a:latin typeface="Andalus" pitchFamily="18" charset="-78"/>
                <a:cs typeface="Andalus" pitchFamily="18" charset="-78"/>
              </a:rPr>
              <a:t>P. S. B. R. James, K. A. </a:t>
            </a:r>
            <a:r>
              <a:rPr lang="en-IN" dirty="0" err="1">
                <a:latin typeface="Andalus" pitchFamily="18" charset="-78"/>
                <a:cs typeface="Andalus" pitchFamily="18" charset="-78"/>
              </a:rPr>
              <a:t>Narasimham</a:t>
            </a:r>
            <a:r>
              <a:rPr lang="en-IN" dirty="0">
                <a:latin typeface="Andalus" pitchFamily="18" charset="-78"/>
                <a:cs typeface="Andalus" pitchFamily="18" charset="-78"/>
              </a:rPr>
              <a:t> and K. S. </a:t>
            </a:r>
            <a:r>
              <a:rPr lang="en-IN" dirty="0" err="1">
                <a:latin typeface="Andalus" pitchFamily="18" charset="-78"/>
                <a:cs typeface="Andalus" pitchFamily="18" charset="-78"/>
              </a:rPr>
              <a:t>Rao</a:t>
            </a:r>
            <a:r>
              <a:rPr lang="en-IN" dirty="0">
                <a:latin typeface="Andalus" pitchFamily="18" charset="-78"/>
                <a:cs typeface="Andalus" pitchFamily="18" charset="-78"/>
              </a:rPr>
              <a:t>., Prospects for development of oyster culture in India</a:t>
            </a:r>
          </a:p>
          <a:p>
            <a:r>
              <a:rPr lang="en-IN" dirty="0">
                <a:latin typeface="Andalus" pitchFamily="18" charset="-78"/>
                <a:cs typeface="Andalus" pitchFamily="18" charset="-78"/>
              </a:rPr>
              <a:t> </a:t>
            </a:r>
          </a:p>
          <a:p>
            <a:endParaRPr lang="en-IN" dirty="0">
              <a:latin typeface="Andalus" pitchFamily="18" charset="-78"/>
              <a:cs typeface="Andalus" pitchFamily="18" charset="-78"/>
            </a:endParaRPr>
          </a:p>
        </p:txBody>
      </p:sp>
      <p:sp>
        <p:nvSpPr>
          <p:cNvPr id="3" name="Title 2"/>
          <p:cNvSpPr>
            <a:spLocks noGrp="1"/>
          </p:cNvSpPr>
          <p:nvPr>
            <p:ph type="title"/>
          </p:nvPr>
        </p:nvSpPr>
        <p:spPr/>
        <p:txBody>
          <a:bodyPr/>
          <a:lstStyle/>
          <a:p>
            <a:r>
              <a:rPr lang="en-IN" dirty="0">
                <a:latin typeface="Andalus" pitchFamily="18" charset="-78"/>
                <a:cs typeface="Andalus" pitchFamily="18" charset="-78"/>
              </a:rPr>
              <a:t>REFERENCES</a:t>
            </a:r>
          </a:p>
        </p:txBody>
      </p:sp>
    </p:spTree>
    <p:extLst>
      <p:ext uri="{BB962C8B-B14F-4D97-AF65-F5344CB8AC3E}">
        <p14:creationId xmlns:p14="http://schemas.microsoft.com/office/powerpoint/2010/main" val="27919753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err="1">
                <a:latin typeface="Andalus" pitchFamily="18" charset="-78"/>
                <a:cs typeface="Andalus" pitchFamily="18" charset="-78"/>
              </a:rPr>
              <a:t>Pilly.T.V.R</a:t>
            </a:r>
            <a:r>
              <a:rPr lang="en-IN" dirty="0">
                <a:latin typeface="Andalus" pitchFamily="18" charset="-78"/>
                <a:cs typeface="Andalus" pitchFamily="18" charset="-78"/>
              </a:rPr>
              <a:t>, 1993, Aquaculture principles &amp;practices.</a:t>
            </a:r>
          </a:p>
          <a:p>
            <a:r>
              <a:rPr lang="en-IN" dirty="0">
                <a:latin typeface="Andalus" pitchFamily="18" charset="-78"/>
                <a:cs typeface="Andalus" pitchFamily="18" charset="-78"/>
              </a:rPr>
              <a:t>Leonard </a:t>
            </a:r>
            <a:r>
              <a:rPr lang="en-IN" dirty="0" err="1">
                <a:latin typeface="Andalus" pitchFamily="18" charset="-78"/>
                <a:cs typeface="Andalus" pitchFamily="18" charset="-78"/>
              </a:rPr>
              <a:t>Lovshin</a:t>
            </a:r>
            <a:r>
              <a:rPr lang="en-IN" dirty="0">
                <a:latin typeface="Andalus" pitchFamily="18" charset="-78"/>
                <a:cs typeface="Andalus" pitchFamily="18" charset="-78"/>
              </a:rPr>
              <a:t> -Department of Fisheries and Allied Aquacultures-Auburn University, AL   36849</a:t>
            </a:r>
          </a:p>
          <a:p>
            <a:r>
              <a:rPr lang="en-IN" dirty="0">
                <a:latin typeface="Andalus" pitchFamily="18" charset="-78"/>
                <a:cs typeface="Andalus" pitchFamily="18" charset="-78"/>
              </a:rPr>
              <a:t>Zhu </a:t>
            </a:r>
            <a:r>
              <a:rPr lang="en-IN" dirty="0" err="1">
                <a:latin typeface="Andalus" pitchFamily="18" charset="-78"/>
                <a:cs typeface="Andalus" pitchFamily="18" charset="-78"/>
              </a:rPr>
              <a:t>Jian</a:t>
            </a:r>
            <a:r>
              <a:rPr lang="en-IN" dirty="0">
                <a:latin typeface="Andalus" pitchFamily="18" charset="-78"/>
                <a:cs typeface="Andalus" pitchFamily="18" charset="-78"/>
              </a:rPr>
              <a:t> -2005- Shellfish Culture-china</a:t>
            </a:r>
          </a:p>
          <a:p>
            <a:r>
              <a:rPr lang="en-IN" dirty="0">
                <a:latin typeface="Andalus" pitchFamily="18" charset="-78"/>
                <a:cs typeface="Andalus" pitchFamily="18" charset="-78"/>
              </a:rPr>
              <a:t>FAO</a:t>
            </a:r>
          </a:p>
          <a:p>
            <a:endParaRPr lang="en-IN" dirty="0"/>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10663142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yster imag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118769" y="4095058"/>
            <a:ext cx="914400" cy="61098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IN" dirty="0">
                <a:latin typeface="Andalus" pitchFamily="18" charset="-78"/>
                <a:cs typeface="Andalus" pitchFamily="18" charset="-78"/>
              </a:rPr>
              <a:t>THANK   YOU</a:t>
            </a:r>
          </a:p>
        </p:txBody>
      </p:sp>
    </p:spTree>
    <p:extLst>
      <p:ext uri="{BB962C8B-B14F-4D97-AF65-F5344CB8AC3E}">
        <p14:creationId xmlns:p14="http://schemas.microsoft.com/office/powerpoint/2010/main" val="126998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a:p>
            <a:endParaRPr lang="en-IN" dirty="0"/>
          </a:p>
          <a:p>
            <a:pPr>
              <a:lnSpc>
                <a:spcPct val="150000"/>
              </a:lnSpc>
            </a:pPr>
            <a:r>
              <a:rPr lang="en-IN" dirty="0">
                <a:solidFill>
                  <a:srgbClr val="C00000"/>
                </a:solidFill>
                <a:latin typeface="Algerian" pitchFamily="82" charset="0"/>
              </a:rPr>
              <a:t>Distribution and main culture areas of commercially important oyster species in India</a:t>
            </a:r>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255113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81158670"/>
              </p:ext>
            </p:extLst>
          </p:nvPr>
        </p:nvGraphicFramePr>
        <p:xfrm>
          <a:off x="55255" y="116633"/>
          <a:ext cx="9088747" cy="6936478"/>
        </p:xfrm>
        <a:graphic>
          <a:graphicData uri="http://schemas.openxmlformats.org/drawingml/2006/table">
            <a:tbl>
              <a:tblPr firstRow="1" firstCol="1" bandRow="1">
                <a:tableStyleId>{5C22544A-7EE6-4342-B048-85BDC9FD1C3A}</a:tableStyleId>
              </a:tblPr>
              <a:tblGrid>
                <a:gridCol w="2423666">
                  <a:extLst>
                    <a:ext uri="{9D8B030D-6E8A-4147-A177-3AD203B41FA5}">
                      <a16:colId xmlns:a16="http://schemas.microsoft.com/office/drawing/2014/main" val="20000"/>
                    </a:ext>
                  </a:extLst>
                </a:gridCol>
                <a:gridCol w="2423666">
                  <a:extLst>
                    <a:ext uri="{9D8B030D-6E8A-4147-A177-3AD203B41FA5}">
                      <a16:colId xmlns:a16="http://schemas.microsoft.com/office/drawing/2014/main" val="20001"/>
                    </a:ext>
                  </a:extLst>
                </a:gridCol>
                <a:gridCol w="1817749">
                  <a:extLst>
                    <a:ext uri="{9D8B030D-6E8A-4147-A177-3AD203B41FA5}">
                      <a16:colId xmlns:a16="http://schemas.microsoft.com/office/drawing/2014/main" val="20002"/>
                    </a:ext>
                  </a:extLst>
                </a:gridCol>
                <a:gridCol w="2423666">
                  <a:extLst>
                    <a:ext uri="{9D8B030D-6E8A-4147-A177-3AD203B41FA5}">
                      <a16:colId xmlns:a16="http://schemas.microsoft.com/office/drawing/2014/main" val="20003"/>
                    </a:ext>
                  </a:extLst>
                </a:gridCol>
              </a:tblGrid>
              <a:tr h="604201">
                <a:tc>
                  <a:txBody>
                    <a:bodyPr/>
                    <a:lstStyle/>
                    <a:p>
                      <a:pPr algn="ctr">
                        <a:lnSpc>
                          <a:spcPct val="115000"/>
                        </a:lnSpc>
                        <a:spcAft>
                          <a:spcPts val="0"/>
                        </a:spcAft>
                      </a:pPr>
                      <a:r>
                        <a:rPr lang="en-US" sz="1100" dirty="0">
                          <a:effectLst/>
                        </a:rPr>
                        <a:t>SPECIES</a:t>
                      </a:r>
                      <a:endParaRPr lang="en-IN" sz="1100" dirty="0">
                        <a:effectLst/>
                        <a:latin typeface="Calibri"/>
                        <a:ea typeface="Calibri"/>
                        <a:cs typeface="Times New Roman"/>
                      </a:endParaRPr>
                    </a:p>
                  </a:txBody>
                  <a:tcPr marL="5595" marR="5595" marT="5595" marB="5595" anchor="ctr"/>
                </a:tc>
                <a:tc>
                  <a:txBody>
                    <a:bodyPr/>
                    <a:lstStyle/>
                    <a:p>
                      <a:pPr algn="ctr">
                        <a:lnSpc>
                          <a:spcPct val="115000"/>
                        </a:lnSpc>
                        <a:spcAft>
                          <a:spcPts val="0"/>
                        </a:spcAft>
                      </a:pPr>
                      <a:r>
                        <a:rPr lang="en-US" sz="1100">
                          <a:effectLst/>
                        </a:rPr>
                        <a:t>STATE</a:t>
                      </a:r>
                      <a:endParaRPr lang="en-IN" sz="1100">
                        <a:effectLst/>
                        <a:latin typeface="Calibri"/>
                        <a:ea typeface="Calibri"/>
                        <a:cs typeface="Times New Roman"/>
                      </a:endParaRPr>
                    </a:p>
                  </a:txBody>
                  <a:tcPr marL="5595" marR="5595" marT="5595" marB="5595" anchor="ctr"/>
                </a:tc>
                <a:tc>
                  <a:txBody>
                    <a:bodyPr/>
                    <a:lstStyle/>
                    <a:p>
                      <a:pPr algn="ctr">
                        <a:lnSpc>
                          <a:spcPct val="115000"/>
                        </a:lnSpc>
                        <a:spcAft>
                          <a:spcPts val="0"/>
                        </a:spcAft>
                      </a:pPr>
                      <a:r>
                        <a:rPr lang="en-US" sz="1100">
                          <a:effectLst/>
                        </a:rPr>
                        <a:t>LOCALITY</a:t>
                      </a:r>
                      <a:endParaRPr lang="en-IN" sz="1100">
                        <a:effectLst/>
                        <a:latin typeface="Calibri"/>
                        <a:ea typeface="Calibri"/>
                        <a:cs typeface="Times New Roman"/>
                      </a:endParaRPr>
                    </a:p>
                  </a:txBody>
                  <a:tcPr marL="5595" marR="5595" marT="5595" marB="5595" anchor="ctr"/>
                </a:tc>
                <a:tc>
                  <a:txBody>
                    <a:bodyPr/>
                    <a:lstStyle/>
                    <a:p>
                      <a:pPr algn="ctr">
                        <a:lnSpc>
                          <a:spcPct val="115000"/>
                        </a:lnSpc>
                        <a:spcAft>
                          <a:spcPts val="0"/>
                        </a:spcAft>
                      </a:pPr>
                      <a:r>
                        <a:rPr lang="en-US" sz="1100" dirty="0">
                          <a:effectLst/>
                        </a:rPr>
                        <a:t>NOTES</a:t>
                      </a:r>
                      <a:endParaRPr lang="en-IN" sz="1100" dirty="0">
                        <a:effectLst/>
                        <a:latin typeface="Calibri"/>
                        <a:ea typeface="Calibri"/>
                        <a:cs typeface="Times New Roman"/>
                      </a:endParaRPr>
                    </a:p>
                  </a:txBody>
                  <a:tcPr marL="5595" marR="5595" marT="5595" marB="5595" anchor="ctr"/>
                </a:tc>
                <a:extLst>
                  <a:ext uri="{0D108BD9-81ED-4DB2-BD59-A6C34878D82A}">
                    <a16:rowId xmlns:a16="http://schemas.microsoft.com/office/drawing/2014/main" val="10000"/>
                  </a:ext>
                </a:extLst>
              </a:tr>
              <a:tr h="194576">
                <a:tc rowSpan="14">
                  <a:txBody>
                    <a:bodyPr/>
                    <a:lstStyle/>
                    <a:p>
                      <a:pPr>
                        <a:lnSpc>
                          <a:spcPct val="115000"/>
                        </a:lnSpc>
                        <a:spcAft>
                          <a:spcPts val="0"/>
                        </a:spcAft>
                      </a:pPr>
                      <a:r>
                        <a:rPr lang="en-US" sz="1100" u="sng" dirty="0" err="1">
                          <a:effectLst/>
                        </a:rPr>
                        <a:t>Crassostreamadrasensis</a:t>
                      </a:r>
                      <a:endParaRPr lang="en-IN" sz="1100" dirty="0">
                        <a:effectLst/>
                        <a:latin typeface="Calibri"/>
                        <a:ea typeface="Calibri"/>
                        <a:cs typeface="Times New Roman"/>
                      </a:endParaRPr>
                    </a:p>
                  </a:txBody>
                  <a:tcPr marL="5595" marR="5595" marT="5595" marB="5595"/>
                </a:tc>
                <a:tc>
                  <a:txBody>
                    <a:bodyPr/>
                    <a:lstStyle/>
                    <a:p>
                      <a:pPr>
                        <a:lnSpc>
                          <a:spcPct val="115000"/>
                        </a:lnSpc>
                        <a:spcAft>
                          <a:spcPts val="0"/>
                        </a:spcAft>
                      </a:pPr>
                      <a:r>
                        <a:rPr lang="en-US" sz="1100">
                          <a:effectLst/>
                        </a:rPr>
                        <a:t>West Bengal</a:t>
                      </a:r>
                      <a:endParaRPr lang="en-IN" sz="1100">
                        <a:effectLst/>
                        <a:latin typeface="Calibri"/>
                        <a:ea typeface="Calibri"/>
                        <a:cs typeface="Times New Roman"/>
                      </a:endParaRPr>
                    </a:p>
                  </a:txBody>
                  <a:tcPr marL="5595" marR="5595" marT="5595" marB="5595" anchor="ctr"/>
                </a:tc>
                <a:tc>
                  <a:txBody>
                    <a:bodyPr/>
                    <a:lstStyle/>
                    <a:p>
                      <a:pPr>
                        <a:lnSpc>
                          <a:spcPct val="115000"/>
                        </a:lnSpc>
                        <a:spcAft>
                          <a:spcPts val="0"/>
                        </a:spcAft>
                      </a:pPr>
                      <a:r>
                        <a:rPr lang="en-US" sz="1100">
                          <a:effectLst/>
                        </a:rPr>
                        <a:t> </a:t>
                      </a:r>
                      <a:endParaRPr lang="en-IN" sz="1100">
                        <a:effectLst/>
                        <a:latin typeface="Calibri"/>
                        <a:ea typeface="Calibri"/>
                        <a:cs typeface="Times New Roman"/>
                      </a:endParaRPr>
                    </a:p>
                  </a:txBody>
                  <a:tcPr marL="5595" marR="5595" marT="5595" marB="5595" anchor="ctr"/>
                </a:tc>
                <a:tc>
                  <a:txBody>
                    <a:bodyPr/>
                    <a:lstStyle/>
                    <a:p>
                      <a:pPr>
                        <a:lnSpc>
                          <a:spcPct val="115000"/>
                        </a:lnSpc>
                        <a:spcAft>
                          <a:spcPts val="0"/>
                        </a:spcAft>
                      </a:pPr>
                      <a:r>
                        <a:rPr lang="en-US" sz="1100">
                          <a:effectLst/>
                        </a:rPr>
                        <a:t>Little information available.</a:t>
                      </a:r>
                      <a:endParaRPr lang="en-IN" sz="1100">
                        <a:effectLst/>
                        <a:latin typeface="Calibri"/>
                        <a:ea typeface="Calibri"/>
                        <a:cs typeface="Times New Roman"/>
                      </a:endParaRPr>
                    </a:p>
                  </a:txBody>
                  <a:tcPr marL="5595" marR="5595" marT="5595" marB="5595" anchor="ctr"/>
                </a:tc>
                <a:extLst>
                  <a:ext uri="{0D108BD9-81ED-4DB2-BD59-A6C34878D82A}">
                    <a16:rowId xmlns:a16="http://schemas.microsoft.com/office/drawing/2014/main" val="10001"/>
                  </a:ext>
                </a:extLst>
              </a:tr>
              <a:tr h="377475">
                <a:tc vMerge="1">
                  <a:txBody>
                    <a:bodyPr/>
                    <a:lstStyle/>
                    <a:p>
                      <a:endParaRPr lang="en-IN"/>
                    </a:p>
                  </a:txBody>
                  <a:tcPr/>
                </a:tc>
                <a:tc>
                  <a:txBody>
                    <a:bodyPr/>
                    <a:lstStyle/>
                    <a:p>
                      <a:pPr>
                        <a:lnSpc>
                          <a:spcPct val="115000"/>
                        </a:lnSpc>
                        <a:spcAft>
                          <a:spcPts val="0"/>
                        </a:spcAft>
                      </a:pPr>
                      <a:r>
                        <a:rPr lang="en-US" sz="1100">
                          <a:effectLst/>
                        </a:rPr>
                        <a:t>Orissa</a:t>
                      </a:r>
                      <a:endParaRPr lang="en-IN" sz="1100">
                        <a:effectLst/>
                        <a:latin typeface="Calibri"/>
                        <a:ea typeface="Calibri"/>
                        <a:cs typeface="Times New Roman"/>
                      </a:endParaRPr>
                    </a:p>
                  </a:txBody>
                  <a:tcPr marL="5595" marR="5595" marT="5595" marB="5595" anchor="ctr"/>
                </a:tc>
                <a:tc>
                  <a:txBody>
                    <a:bodyPr/>
                    <a:lstStyle/>
                    <a:p>
                      <a:pPr>
                        <a:lnSpc>
                          <a:spcPct val="115000"/>
                        </a:lnSpc>
                        <a:spcAft>
                          <a:spcPts val="0"/>
                        </a:spcAft>
                      </a:pPr>
                      <a:r>
                        <a:rPr lang="en-US" sz="1100">
                          <a:effectLst/>
                        </a:rPr>
                        <a:t>Bahuda estuary</a:t>
                      </a:r>
                      <a:endParaRPr lang="en-IN" sz="1100">
                        <a:effectLst/>
                        <a:latin typeface="Calibri"/>
                        <a:ea typeface="Calibri"/>
                        <a:cs typeface="Times New Roman"/>
                      </a:endParaRPr>
                    </a:p>
                  </a:txBody>
                  <a:tcPr marL="5595" marR="5595" marT="5595" marB="5595" anchor="ctr"/>
                </a:tc>
                <a:tc>
                  <a:txBody>
                    <a:bodyPr/>
                    <a:lstStyle/>
                    <a:p>
                      <a:pPr>
                        <a:lnSpc>
                          <a:spcPct val="115000"/>
                        </a:lnSpc>
                        <a:spcAft>
                          <a:spcPts val="0"/>
                        </a:spcAft>
                      </a:pPr>
                      <a:r>
                        <a:rPr lang="en-US" sz="1100">
                          <a:effectLst/>
                        </a:rPr>
                        <a:t>Approximate area of 5 ha. Three distinct beds observed.</a:t>
                      </a:r>
                      <a:endParaRPr lang="en-IN" sz="1100">
                        <a:effectLst/>
                        <a:latin typeface="Calibri"/>
                        <a:ea typeface="Calibri"/>
                        <a:cs typeface="Times New Roman"/>
                      </a:endParaRPr>
                    </a:p>
                  </a:txBody>
                  <a:tcPr marL="5595" marR="5595" marT="5595" marB="5595" anchor="ctr"/>
                </a:tc>
                <a:extLst>
                  <a:ext uri="{0D108BD9-81ED-4DB2-BD59-A6C34878D82A}">
                    <a16:rowId xmlns:a16="http://schemas.microsoft.com/office/drawing/2014/main" val="10002"/>
                  </a:ext>
                </a:extLst>
              </a:tr>
              <a:tr h="695767">
                <a:tc vMerge="1">
                  <a:txBody>
                    <a:bodyPr/>
                    <a:lstStyle/>
                    <a:p>
                      <a:endParaRPr lang="en-IN"/>
                    </a:p>
                  </a:txBody>
                  <a:tcPr/>
                </a:tc>
                <a:tc rowSpan="3">
                  <a:txBody>
                    <a:bodyPr/>
                    <a:lstStyle/>
                    <a:p>
                      <a:pPr>
                        <a:lnSpc>
                          <a:spcPct val="115000"/>
                        </a:lnSpc>
                        <a:spcAft>
                          <a:spcPts val="0"/>
                        </a:spcAft>
                      </a:pPr>
                      <a:r>
                        <a:rPr lang="en-US" sz="1100" dirty="0">
                          <a:effectLst/>
                        </a:rPr>
                        <a:t>Andhra Pradesh</a:t>
                      </a:r>
                      <a:endParaRPr lang="en-IN" sz="1100" dirty="0">
                        <a:effectLst/>
                        <a:latin typeface="Calibri"/>
                        <a:ea typeface="Calibri"/>
                        <a:cs typeface="Times New Roman"/>
                      </a:endParaRPr>
                    </a:p>
                  </a:txBody>
                  <a:tcPr marL="5595" marR="5595" marT="5595" marB="5595"/>
                </a:tc>
                <a:tc>
                  <a:txBody>
                    <a:bodyPr/>
                    <a:lstStyle/>
                    <a:p>
                      <a:pPr>
                        <a:lnSpc>
                          <a:spcPct val="115000"/>
                        </a:lnSpc>
                        <a:spcAft>
                          <a:spcPts val="0"/>
                        </a:spcAft>
                      </a:pPr>
                      <a:r>
                        <a:rPr lang="en-US" sz="1100">
                          <a:effectLst/>
                        </a:rPr>
                        <a:t>Sarada estuary Bhimunipatnam</a:t>
                      </a:r>
                      <a:endParaRPr lang="en-IN" sz="1100">
                        <a:effectLst/>
                        <a:latin typeface="Calibri"/>
                        <a:ea typeface="Calibri"/>
                        <a:cs typeface="Times New Roman"/>
                      </a:endParaRPr>
                    </a:p>
                  </a:txBody>
                  <a:tcPr marL="5595" marR="5595" marT="5595" marB="5595" anchor="ctr"/>
                </a:tc>
                <a:tc>
                  <a:txBody>
                    <a:bodyPr/>
                    <a:lstStyle/>
                    <a:p>
                      <a:pPr>
                        <a:lnSpc>
                          <a:spcPct val="115000"/>
                        </a:lnSpc>
                        <a:spcAft>
                          <a:spcPts val="0"/>
                        </a:spcAft>
                      </a:pPr>
                      <a:r>
                        <a:rPr lang="en-US" sz="1100">
                          <a:effectLst/>
                        </a:rPr>
                        <a:t>Oyster beds reported. Oyster beds subjected to annual depredation due to fresh water influx.</a:t>
                      </a:r>
                      <a:endParaRPr lang="en-IN" sz="1100">
                        <a:effectLst/>
                        <a:latin typeface="Calibri"/>
                        <a:ea typeface="Calibri"/>
                        <a:cs typeface="Times New Roman"/>
                      </a:endParaRPr>
                    </a:p>
                  </a:txBody>
                  <a:tcPr marL="5595" marR="5595" marT="5595" marB="5595" anchor="ctr"/>
                </a:tc>
                <a:extLst>
                  <a:ext uri="{0D108BD9-81ED-4DB2-BD59-A6C34878D82A}">
                    <a16:rowId xmlns:a16="http://schemas.microsoft.com/office/drawing/2014/main" val="10003"/>
                  </a:ext>
                </a:extLst>
              </a:tr>
              <a:tr h="377475">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100">
                          <a:effectLst/>
                        </a:rPr>
                        <a:t>Upputeru canal</a:t>
                      </a:r>
                      <a:endParaRPr lang="en-IN" sz="1100">
                        <a:effectLst/>
                        <a:latin typeface="Calibri"/>
                        <a:ea typeface="Calibri"/>
                        <a:cs typeface="Times New Roman"/>
                      </a:endParaRPr>
                    </a:p>
                  </a:txBody>
                  <a:tcPr marL="5595" marR="5595" marT="5595" marB="5595" anchor="ctr"/>
                </a:tc>
                <a:tc>
                  <a:txBody>
                    <a:bodyPr/>
                    <a:lstStyle/>
                    <a:p>
                      <a:pPr>
                        <a:lnSpc>
                          <a:spcPct val="115000"/>
                        </a:lnSpc>
                        <a:spcAft>
                          <a:spcPts val="0"/>
                        </a:spcAft>
                      </a:pPr>
                      <a:r>
                        <a:rPr lang="en-US" sz="1100">
                          <a:effectLst/>
                        </a:rPr>
                        <a:t>Approximate area of 2.25 ha of rich oyster beds.</a:t>
                      </a:r>
                      <a:endParaRPr lang="en-IN" sz="1100">
                        <a:effectLst/>
                        <a:latin typeface="Calibri"/>
                        <a:ea typeface="Calibri"/>
                        <a:cs typeface="Times New Roman"/>
                      </a:endParaRPr>
                    </a:p>
                  </a:txBody>
                  <a:tcPr marL="5595" marR="5595" marT="5595" marB="5595" anchor="ctr"/>
                </a:tc>
                <a:extLst>
                  <a:ext uri="{0D108BD9-81ED-4DB2-BD59-A6C34878D82A}">
                    <a16:rowId xmlns:a16="http://schemas.microsoft.com/office/drawing/2014/main" val="10004"/>
                  </a:ext>
                </a:extLst>
              </a:tr>
              <a:tr h="377475">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100">
                          <a:effectLst/>
                        </a:rPr>
                        <a:t>Godavari and Krishna estuaries Gokulapalli</a:t>
                      </a:r>
                      <a:endParaRPr lang="en-IN" sz="1100">
                        <a:effectLst/>
                        <a:latin typeface="Calibri"/>
                        <a:ea typeface="Calibri"/>
                        <a:cs typeface="Times New Roman"/>
                      </a:endParaRPr>
                    </a:p>
                  </a:txBody>
                  <a:tcPr marL="5595" marR="5595" marT="5595" marB="5595" anchor="ctr"/>
                </a:tc>
                <a:tc>
                  <a:txBody>
                    <a:bodyPr/>
                    <a:lstStyle/>
                    <a:p>
                      <a:pPr>
                        <a:lnSpc>
                          <a:spcPct val="115000"/>
                        </a:lnSpc>
                        <a:spcAft>
                          <a:spcPts val="0"/>
                        </a:spcAft>
                      </a:pPr>
                      <a:r>
                        <a:rPr lang="en-US" sz="1100">
                          <a:effectLst/>
                        </a:rPr>
                        <a:t>Low density beds. Rich oyster beds regularly exploited.</a:t>
                      </a:r>
                      <a:endParaRPr lang="en-IN" sz="1100">
                        <a:effectLst/>
                        <a:latin typeface="Calibri"/>
                        <a:ea typeface="Calibri"/>
                        <a:cs typeface="Times New Roman"/>
                      </a:endParaRPr>
                    </a:p>
                  </a:txBody>
                  <a:tcPr marL="5595" marR="5595" marT="5595" marB="5595" anchor="ctr"/>
                </a:tc>
                <a:extLst>
                  <a:ext uri="{0D108BD9-81ED-4DB2-BD59-A6C34878D82A}">
                    <a16:rowId xmlns:a16="http://schemas.microsoft.com/office/drawing/2014/main" val="10005"/>
                  </a:ext>
                </a:extLst>
              </a:tr>
              <a:tr h="377475">
                <a:tc vMerge="1">
                  <a:txBody>
                    <a:bodyPr/>
                    <a:lstStyle/>
                    <a:p>
                      <a:endParaRPr lang="en-IN"/>
                    </a:p>
                  </a:txBody>
                  <a:tcPr/>
                </a:tc>
                <a:tc rowSpan="5">
                  <a:txBody>
                    <a:bodyPr/>
                    <a:lstStyle/>
                    <a:p>
                      <a:pPr>
                        <a:lnSpc>
                          <a:spcPct val="115000"/>
                        </a:lnSpc>
                        <a:spcAft>
                          <a:spcPts val="0"/>
                        </a:spcAft>
                      </a:pPr>
                      <a:r>
                        <a:rPr lang="en-US" sz="1100">
                          <a:effectLst/>
                        </a:rPr>
                        <a:t>Tamil Nadu</a:t>
                      </a:r>
                      <a:endParaRPr lang="en-IN" sz="1100">
                        <a:effectLst/>
                        <a:latin typeface="Calibri"/>
                        <a:ea typeface="Calibri"/>
                        <a:cs typeface="Times New Roman"/>
                      </a:endParaRPr>
                    </a:p>
                  </a:txBody>
                  <a:tcPr marL="5595" marR="5595" marT="5595" marB="5595"/>
                </a:tc>
                <a:tc>
                  <a:txBody>
                    <a:bodyPr/>
                    <a:lstStyle/>
                    <a:p>
                      <a:pPr>
                        <a:lnSpc>
                          <a:spcPct val="115000"/>
                        </a:lnSpc>
                        <a:spcAft>
                          <a:spcPts val="0"/>
                        </a:spcAft>
                      </a:pPr>
                      <a:r>
                        <a:rPr lang="en-US" sz="1100">
                          <a:effectLst/>
                        </a:rPr>
                        <a:t>Pulicat Lake</a:t>
                      </a:r>
                      <a:endParaRPr lang="en-IN" sz="1100">
                        <a:effectLst/>
                        <a:latin typeface="Calibri"/>
                        <a:ea typeface="Calibri"/>
                        <a:cs typeface="Times New Roman"/>
                      </a:endParaRPr>
                    </a:p>
                  </a:txBody>
                  <a:tcPr marL="5595" marR="5595" marT="5595" marB="5595" anchor="ctr"/>
                </a:tc>
                <a:tc>
                  <a:txBody>
                    <a:bodyPr/>
                    <a:lstStyle/>
                    <a:p>
                      <a:pPr>
                        <a:lnSpc>
                          <a:spcPct val="115000"/>
                        </a:lnSpc>
                        <a:spcAft>
                          <a:spcPts val="0"/>
                        </a:spcAft>
                      </a:pPr>
                      <a:r>
                        <a:rPr lang="en-US" sz="1100">
                          <a:effectLst/>
                        </a:rPr>
                        <a:t>Rich and extensive oyster beds regularly exploited.</a:t>
                      </a:r>
                      <a:endParaRPr lang="en-IN" sz="1100">
                        <a:effectLst/>
                        <a:latin typeface="Calibri"/>
                        <a:ea typeface="Calibri"/>
                        <a:cs typeface="Times New Roman"/>
                      </a:endParaRPr>
                    </a:p>
                  </a:txBody>
                  <a:tcPr marL="5595" marR="5595" marT="5595" marB="5595" anchor="ctr"/>
                </a:tc>
                <a:extLst>
                  <a:ext uri="{0D108BD9-81ED-4DB2-BD59-A6C34878D82A}">
                    <a16:rowId xmlns:a16="http://schemas.microsoft.com/office/drawing/2014/main" val="10006"/>
                  </a:ext>
                </a:extLst>
              </a:tr>
              <a:tr h="524558">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100">
                          <a:effectLst/>
                        </a:rPr>
                        <a:t>Courtallayar and Adyar estuaries</a:t>
                      </a:r>
                      <a:endParaRPr lang="en-IN" sz="1100">
                        <a:effectLst/>
                        <a:latin typeface="Calibri"/>
                        <a:ea typeface="Calibri"/>
                        <a:cs typeface="Times New Roman"/>
                      </a:endParaRPr>
                    </a:p>
                  </a:txBody>
                  <a:tcPr marL="5595" marR="5595" marT="5595" marB="5595" anchor="ctr"/>
                </a:tc>
                <a:tc>
                  <a:txBody>
                    <a:bodyPr/>
                    <a:lstStyle/>
                    <a:p>
                      <a:pPr>
                        <a:lnSpc>
                          <a:spcPct val="115000"/>
                        </a:lnSpc>
                        <a:spcAft>
                          <a:spcPts val="0"/>
                        </a:spcAft>
                      </a:pPr>
                      <a:r>
                        <a:rPr lang="en-US" sz="1100">
                          <a:effectLst/>
                        </a:rPr>
                        <a:t>Approximate area of 50 ha in each locality. Regular fishing occurs.</a:t>
                      </a:r>
                      <a:endParaRPr lang="en-IN" sz="1100">
                        <a:effectLst/>
                        <a:latin typeface="Calibri"/>
                        <a:ea typeface="Calibri"/>
                        <a:cs typeface="Times New Roman"/>
                      </a:endParaRPr>
                    </a:p>
                  </a:txBody>
                  <a:tcPr marL="5595" marR="5595" marT="5595" marB="5595" anchor="ctr"/>
                </a:tc>
                <a:extLst>
                  <a:ext uri="{0D108BD9-81ED-4DB2-BD59-A6C34878D82A}">
                    <a16:rowId xmlns:a16="http://schemas.microsoft.com/office/drawing/2014/main" val="10007"/>
                  </a:ext>
                </a:extLst>
              </a:tr>
              <a:tr h="866977">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100">
                          <a:effectLst/>
                        </a:rPr>
                        <a:t>Mudasodai and Chinnavaykal Muthupet swamp Vaigai estuary</a:t>
                      </a:r>
                      <a:endParaRPr lang="en-IN" sz="1100">
                        <a:effectLst/>
                        <a:latin typeface="Calibri"/>
                        <a:ea typeface="Calibri"/>
                        <a:cs typeface="Times New Roman"/>
                      </a:endParaRPr>
                    </a:p>
                  </a:txBody>
                  <a:tcPr marL="5595" marR="5595" marT="5595" marB="5595" anchor="ctr"/>
                </a:tc>
                <a:tc>
                  <a:txBody>
                    <a:bodyPr/>
                    <a:lstStyle/>
                    <a:p>
                      <a:pPr>
                        <a:lnSpc>
                          <a:spcPct val="115000"/>
                        </a:lnSpc>
                        <a:spcAft>
                          <a:spcPts val="0"/>
                        </a:spcAft>
                      </a:pPr>
                      <a:r>
                        <a:rPr lang="en-US" sz="1100">
                          <a:effectLst/>
                        </a:rPr>
                        <a:t>Small areas. Limited exploitation. Patchy settlements. Approximate area of 2 ha. No exploitation has been reported.</a:t>
                      </a:r>
                      <a:endParaRPr lang="en-IN" sz="1100">
                        <a:effectLst/>
                        <a:latin typeface="Calibri"/>
                        <a:ea typeface="Calibri"/>
                        <a:cs typeface="Times New Roman"/>
                      </a:endParaRPr>
                    </a:p>
                  </a:txBody>
                  <a:tcPr marL="5595" marR="5595" marT="5595" marB="5595" anchor="ctr"/>
                </a:tc>
                <a:extLst>
                  <a:ext uri="{0D108BD9-81ED-4DB2-BD59-A6C34878D82A}">
                    <a16:rowId xmlns:a16="http://schemas.microsoft.com/office/drawing/2014/main" val="10008"/>
                  </a:ext>
                </a:extLst>
              </a:tr>
              <a:tr h="377475">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100">
                          <a:effectLst/>
                        </a:rPr>
                        <a:t>Tuticorin</a:t>
                      </a:r>
                      <a:endParaRPr lang="en-IN" sz="1100">
                        <a:effectLst/>
                        <a:latin typeface="Calibri"/>
                        <a:ea typeface="Calibri"/>
                        <a:cs typeface="Times New Roman"/>
                      </a:endParaRPr>
                    </a:p>
                  </a:txBody>
                  <a:tcPr marL="5595" marR="5595" marT="5595" marB="5595" anchor="ctr"/>
                </a:tc>
                <a:tc>
                  <a:txBody>
                    <a:bodyPr/>
                    <a:lstStyle/>
                    <a:p>
                      <a:pPr>
                        <a:lnSpc>
                          <a:spcPct val="115000"/>
                        </a:lnSpc>
                        <a:spcAft>
                          <a:spcPts val="0"/>
                        </a:spcAft>
                      </a:pPr>
                      <a:r>
                        <a:rPr lang="en-US" sz="1100">
                          <a:effectLst/>
                        </a:rPr>
                        <a:t>Approximate area of 20 ha. Exploitation occurs.</a:t>
                      </a:r>
                      <a:endParaRPr lang="en-IN" sz="1100">
                        <a:effectLst/>
                        <a:latin typeface="Calibri"/>
                        <a:ea typeface="Calibri"/>
                        <a:cs typeface="Times New Roman"/>
                      </a:endParaRPr>
                    </a:p>
                  </a:txBody>
                  <a:tcPr marL="5595" marR="5595" marT="5595" marB="5595" anchor="ctr"/>
                </a:tc>
                <a:extLst>
                  <a:ext uri="{0D108BD9-81ED-4DB2-BD59-A6C34878D82A}">
                    <a16:rowId xmlns:a16="http://schemas.microsoft.com/office/drawing/2014/main" val="10009"/>
                  </a:ext>
                </a:extLst>
              </a:tr>
              <a:tr h="524558">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100">
                          <a:effectLst/>
                        </a:rPr>
                        <a:t>Tamparaparni estuary</a:t>
                      </a:r>
                      <a:endParaRPr lang="en-IN" sz="1100">
                        <a:effectLst/>
                        <a:latin typeface="Calibri"/>
                        <a:ea typeface="Calibri"/>
                        <a:cs typeface="Times New Roman"/>
                      </a:endParaRPr>
                    </a:p>
                  </a:txBody>
                  <a:tcPr marL="5595" marR="5595" marT="5595" marB="5595" anchor="ctr"/>
                </a:tc>
                <a:tc>
                  <a:txBody>
                    <a:bodyPr/>
                    <a:lstStyle/>
                    <a:p>
                      <a:pPr>
                        <a:lnSpc>
                          <a:spcPct val="115000"/>
                        </a:lnSpc>
                        <a:spcAft>
                          <a:spcPts val="0"/>
                        </a:spcAft>
                      </a:pPr>
                      <a:r>
                        <a:rPr lang="en-US" sz="1100">
                          <a:effectLst/>
                        </a:rPr>
                        <a:t>Approximate area of 2.5 ha. No exploitation has been reported.</a:t>
                      </a:r>
                      <a:endParaRPr lang="en-IN" sz="1100">
                        <a:effectLst/>
                        <a:latin typeface="Calibri"/>
                        <a:ea typeface="Calibri"/>
                        <a:cs typeface="Times New Roman"/>
                      </a:endParaRPr>
                    </a:p>
                  </a:txBody>
                  <a:tcPr marL="5595" marR="5595" marT="5595" marB="5595" anchor="ctr"/>
                </a:tc>
                <a:extLst>
                  <a:ext uri="{0D108BD9-81ED-4DB2-BD59-A6C34878D82A}">
                    <a16:rowId xmlns:a16="http://schemas.microsoft.com/office/drawing/2014/main" val="10010"/>
                  </a:ext>
                </a:extLst>
              </a:tr>
              <a:tr h="524558">
                <a:tc vMerge="1">
                  <a:txBody>
                    <a:bodyPr/>
                    <a:lstStyle/>
                    <a:p>
                      <a:endParaRPr lang="en-IN"/>
                    </a:p>
                  </a:txBody>
                  <a:tcPr/>
                </a:tc>
                <a:tc rowSpan="2">
                  <a:txBody>
                    <a:bodyPr/>
                    <a:lstStyle/>
                    <a:p>
                      <a:pPr>
                        <a:lnSpc>
                          <a:spcPct val="115000"/>
                        </a:lnSpc>
                        <a:spcAft>
                          <a:spcPts val="0"/>
                        </a:spcAft>
                      </a:pPr>
                      <a:r>
                        <a:rPr lang="en-US" sz="1100">
                          <a:effectLst/>
                        </a:rPr>
                        <a:t>Kerala</a:t>
                      </a:r>
                      <a:endParaRPr lang="en-IN" sz="1100">
                        <a:effectLst/>
                        <a:latin typeface="Calibri"/>
                        <a:ea typeface="Calibri"/>
                        <a:cs typeface="Times New Roman"/>
                      </a:endParaRPr>
                    </a:p>
                  </a:txBody>
                  <a:tcPr marL="5595" marR="5595" marT="5595" marB="5595"/>
                </a:tc>
                <a:tc>
                  <a:txBody>
                    <a:bodyPr/>
                    <a:lstStyle/>
                    <a:p>
                      <a:pPr>
                        <a:lnSpc>
                          <a:spcPct val="115000"/>
                        </a:lnSpc>
                        <a:spcAft>
                          <a:spcPts val="0"/>
                        </a:spcAft>
                      </a:pPr>
                      <a:r>
                        <a:rPr lang="en-US" sz="1100">
                          <a:effectLst/>
                        </a:rPr>
                        <a:t>Ashtamudi Lake</a:t>
                      </a:r>
                      <a:endParaRPr lang="en-IN" sz="1100">
                        <a:effectLst/>
                        <a:latin typeface="Calibri"/>
                        <a:ea typeface="Calibri"/>
                        <a:cs typeface="Times New Roman"/>
                      </a:endParaRPr>
                    </a:p>
                  </a:txBody>
                  <a:tcPr marL="5595" marR="5595" marT="5595" marB="5595" anchor="ctr"/>
                </a:tc>
                <a:tc>
                  <a:txBody>
                    <a:bodyPr/>
                    <a:lstStyle/>
                    <a:p>
                      <a:pPr>
                        <a:lnSpc>
                          <a:spcPct val="115000"/>
                        </a:lnSpc>
                        <a:spcAft>
                          <a:spcPts val="0"/>
                        </a:spcAft>
                      </a:pPr>
                      <a:r>
                        <a:rPr lang="en-US" sz="1100">
                          <a:effectLst/>
                        </a:rPr>
                        <a:t>Approximate area of 5 ha. Oysters are sparsely distributed &amp; exploited.</a:t>
                      </a:r>
                      <a:endParaRPr lang="en-IN" sz="1100">
                        <a:effectLst/>
                        <a:latin typeface="Calibri"/>
                        <a:ea typeface="Calibri"/>
                        <a:cs typeface="Times New Roman"/>
                      </a:endParaRPr>
                    </a:p>
                  </a:txBody>
                  <a:tcPr marL="5595" marR="5595" marT="5595" marB="5595" anchor="ctr"/>
                </a:tc>
                <a:extLst>
                  <a:ext uri="{0D108BD9-81ED-4DB2-BD59-A6C34878D82A}">
                    <a16:rowId xmlns:a16="http://schemas.microsoft.com/office/drawing/2014/main" val="10011"/>
                  </a:ext>
                </a:extLst>
              </a:tr>
              <a:tr h="194576">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100">
                          <a:effectLst/>
                        </a:rPr>
                        <a:t>Anchengo backwaters</a:t>
                      </a:r>
                      <a:endParaRPr lang="en-IN" sz="1100">
                        <a:effectLst/>
                        <a:latin typeface="Calibri"/>
                        <a:ea typeface="Calibri"/>
                        <a:cs typeface="Times New Roman"/>
                      </a:endParaRPr>
                    </a:p>
                  </a:txBody>
                  <a:tcPr marL="5595" marR="5595" marT="5595" marB="5595" anchor="ctr"/>
                </a:tc>
                <a:tc>
                  <a:txBody>
                    <a:bodyPr/>
                    <a:lstStyle/>
                    <a:p>
                      <a:pPr>
                        <a:lnSpc>
                          <a:spcPct val="115000"/>
                        </a:lnSpc>
                        <a:spcAft>
                          <a:spcPts val="0"/>
                        </a:spcAft>
                      </a:pPr>
                      <a:r>
                        <a:rPr lang="en-US" sz="1100">
                          <a:effectLst/>
                        </a:rPr>
                        <a:t>Highly populated oyster beds.</a:t>
                      </a:r>
                      <a:endParaRPr lang="en-IN" sz="1100">
                        <a:effectLst/>
                        <a:latin typeface="Calibri"/>
                        <a:ea typeface="Calibri"/>
                        <a:cs typeface="Times New Roman"/>
                      </a:endParaRPr>
                    </a:p>
                  </a:txBody>
                  <a:tcPr marL="5595" marR="5595" marT="5595" marB="5595" anchor="ctr"/>
                </a:tc>
                <a:extLst>
                  <a:ext uri="{0D108BD9-81ED-4DB2-BD59-A6C34878D82A}">
                    <a16:rowId xmlns:a16="http://schemas.microsoft.com/office/drawing/2014/main" val="10012"/>
                  </a:ext>
                </a:extLst>
              </a:tr>
              <a:tr h="194576">
                <a:tc vMerge="1">
                  <a:txBody>
                    <a:bodyPr/>
                    <a:lstStyle/>
                    <a:p>
                      <a:endParaRPr lang="en-IN"/>
                    </a:p>
                  </a:txBody>
                  <a:tcPr/>
                </a:tc>
                <a:tc rowSpan="2">
                  <a:txBody>
                    <a:bodyPr/>
                    <a:lstStyle/>
                    <a:p>
                      <a:pPr>
                        <a:lnSpc>
                          <a:spcPct val="115000"/>
                        </a:lnSpc>
                        <a:spcAft>
                          <a:spcPts val="0"/>
                        </a:spcAft>
                      </a:pPr>
                      <a:r>
                        <a:rPr lang="en-US" sz="1100">
                          <a:effectLst/>
                        </a:rPr>
                        <a:t>Karnataka</a:t>
                      </a:r>
                      <a:endParaRPr lang="en-IN" sz="1100">
                        <a:effectLst/>
                        <a:latin typeface="Calibri"/>
                        <a:ea typeface="Calibri"/>
                        <a:cs typeface="Times New Roman"/>
                      </a:endParaRPr>
                    </a:p>
                  </a:txBody>
                  <a:tcPr marL="5595" marR="5595" marT="5595" marB="5595"/>
                </a:tc>
                <a:tc rowSpan="2">
                  <a:txBody>
                    <a:bodyPr/>
                    <a:lstStyle/>
                    <a:p>
                      <a:pPr>
                        <a:lnSpc>
                          <a:spcPct val="115000"/>
                        </a:lnSpc>
                        <a:spcAft>
                          <a:spcPts val="0"/>
                        </a:spcAft>
                      </a:pPr>
                      <a:r>
                        <a:rPr lang="en-US" sz="1100">
                          <a:effectLst/>
                        </a:rPr>
                        <a:t>Nethravathi, Kali &amp; Sharavathi estuaries Venkatpur, Bhatkal, Mulky, Uppunda and Coondapoor estuaries</a:t>
                      </a:r>
                      <a:endParaRPr lang="en-IN" sz="1100">
                        <a:effectLst/>
                        <a:latin typeface="Calibri"/>
                        <a:ea typeface="Calibri"/>
                        <a:cs typeface="Times New Roman"/>
                      </a:endParaRPr>
                    </a:p>
                  </a:txBody>
                  <a:tcPr marL="5595" marR="5595" marT="5595" marB="5595"/>
                </a:tc>
                <a:tc>
                  <a:txBody>
                    <a:bodyPr/>
                    <a:lstStyle/>
                    <a:p>
                      <a:pPr>
                        <a:lnSpc>
                          <a:spcPct val="115000"/>
                        </a:lnSpc>
                        <a:spcAft>
                          <a:spcPts val="0"/>
                        </a:spcAft>
                      </a:pPr>
                      <a:r>
                        <a:rPr lang="en-US" sz="1100">
                          <a:effectLst/>
                        </a:rPr>
                        <a:t>Oyster beds of limited extent.</a:t>
                      </a:r>
                      <a:endParaRPr lang="en-IN" sz="1100">
                        <a:effectLst/>
                        <a:latin typeface="Calibri"/>
                        <a:ea typeface="Calibri"/>
                        <a:cs typeface="Times New Roman"/>
                      </a:endParaRPr>
                    </a:p>
                  </a:txBody>
                  <a:tcPr marL="5595" marR="5595" marT="5595" marB="5595" anchor="ctr"/>
                </a:tc>
                <a:extLst>
                  <a:ext uri="{0D108BD9-81ED-4DB2-BD59-A6C34878D82A}">
                    <a16:rowId xmlns:a16="http://schemas.microsoft.com/office/drawing/2014/main" val="10013"/>
                  </a:ext>
                </a:extLst>
              </a:tr>
              <a:tr h="684836">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100" dirty="0">
                          <a:effectLst/>
                        </a:rPr>
                        <a:t>Oyster beds of same extent. Regular exploitation occurs.</a:t>
                      </a:r>
                      <a:endParaRPr lang="en-IN" sz="1100" dirty="0">
                        <a:effectLst/>
                        <a:latin typeface="Calibri"/>
                        <a:ea typeface="Calibri"/>
                        <a:cs typeface="Times New Roman"/>
                      </a:endParaRPr>
                    </a:p>
                  </a:txBody>
                  <a:tcPr marL="5595" marR="5595" marT="5595" marB="5595"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704833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80961574"/>
              </p:ext>
            </p:extLst>
          </p:nvPr>
        </p:nvGraphicFramePr>
        <p:xfrm>
          <a:off x="107504" y="116632"/>
          <a:ext cx="8928992" cy="8305292"/>
        </p:xfrm>
        <a:graphic>
          <a:graphicData uri="http://schemas.openxmlformats.org/drawingml/2006/table">
            <a:tbl>
              <a:tblPr firstRow="1" firstCol="1" bandRow="1">
                <a:tableStyleId>{5C22544A-7EE6-4342-B048-85BDC9FD1C3A}</a:tableStyleId>
              </a:tblPr>
              <a:tblGrid>
                <a:gridCol w="1852215">
                  <a:extLst>
                    <a:ext uri="{9D8B030D-6E8A-4147-A177-3AD203B41FA5}">
                      <a16:colId xmlns:a16="http://schemas.microsoft.com/office/drawing/2014/main" val="20000"/>
                    </a:ext>
                  </a:extLst>
                </a:gridCol>
                <a:gridCol w="1344190">
                  <a:extLst>
                    <a:ext uri="{9D8B030D-6E8A-4147-A177-3AD203B41FA5}">
                      <a16:colId xmlns:a16="http://schemas.microsoft.com/office/drawing/2014/main" val="20001"/>
                    </a:ext>
                  </a:extLst>
                </a:gridCol>
                <a:gridCol w="2360240">
                  <a:extLst>
                    <a:ext uri="{9D8B030D-6E8A-4147-A177-3AD203B41FA5}">
                      <a16:colId xmlns:a16="http://schemas.microsoft.com/office/drawing/2014/main" val="20002"/>
                    </a:ext>
                  </a:extLst>
                </a:gridCol>
                <a:gridCol w="3372347">
                  <a:extLst>
                    <a:ext uri="{9D8B030D-6E8A-4147-A177-3AD203B41FA5}">
                      <a16:colId xmlns:a16="http://schemas.microsoft.com/office/drawing/2014/main" val="20003"/>
                    </a:ext>
                  </a:extLst>
                </a:gridCol>
              </a:tblGrid>
              <a:tr h="1380964">
                <a:tc rowSpan="3">
                  <a:txBody>
                    <a:bodyPr/>
                    <a:lstStyle/>
                    <a:p>
                      <a:pPr>
                        <a:lnSpc>
                          <a:spcPct val="115000"/>
                        </a:lnSpc>
                        <a:spcAft>
                          <a:spcPts val="0"/>
                        </a:spcAft>
                      </a:pPr>
                      <a:r>
                        <a:rPr lang="en-US" sz="1800" u="sng" dirty="0" err="1">
                          <a:effectLst/>
                        </a:rPr>
                        <a:t>Crassostrea</a:t>
                      </a:r>
                      <a:r>
                        <a:rPr lang="en-US" sz="1800" u="sng" dirty="0">
                          <a:effectLst/>
                        </a:rPr>
                        <a:t> </a:t>
                      </a:r>
                      <a:r>
                        <a:rPr lang="en-US" sz="1800" u="sng" dirty="0" err="1">
                          <a:effectLst/>
                        </a:rPr>
                        <a:t>gryphoides</a:t>
                      </a:r>
                      <a:endParaRPr lang="en-IN" sz="1800" dirty="0">
                        <a:effectLst/>
                        <a:latin typeface="Calibri"/>
                        <a:ea typeface="Calibri"/>
                        <a:cs typeface="Times New Roman"/>
                      </a:endParaRPr>
                    </a:p>
                  </a:txBody>
                  <a:tcPr marL="9525" marR="9525" marT="9525" marB="9525"/>
                </a:tc>
                <a:tc rowSpan="2">
                  <a:txBody>
                    <a:bodyPr/>
                    <a:lstStyle/>
                    <a:p>
                      <a:pPr>
                        <a:lnSpc>
                          <a:spcPct val="115000"/>
                        </a:lnSpc>
                        <a:spcAft>
                          <a:spcPts val="0"/>
                        </a:spcAft>
                      </a:pPr>
                      <a:r>
                        <a:rPr lang="en-US" sz="1800" dirty="0">
                          <a:effectLst/>
                        </a:rPr>
                        <a:t>Maharashtra</a:t>
                      </a:r>
                      <a:endParaRPr lang="en-IN" sz="1800" dirty="0">
                        <a:effectLst/>
                        <a:latin typeface="Calibri"/>
                        <a:ea typeface="Calibri"/>
                        <a:cs typeface="Times New Roman"/>
                      </a:endParaRPr>
                    </a:p>
                  </a:txBody>
                  <a:tcPr marL="9525" marR="9525" marT="9525" marB="9525"/>
                </a:tc>
                <a:tc>
                  <a:txBody>
                    <a:bodyPr/>
                    <a:lstStyle/>
                    <a:p>
                      <a:pPr>
                        <a:lnSpc>
                          <a:spcPct val="115000"/>
                        </a:lnSpc>
                        <a:spcAft>
                          <a:spcPts val="0"/>
                        </a:spcAft>
                      </a:pPr>
                      <a:r>
                        <a:rPr lang="en-US" sz="1800" dirty="0" err="1">
                          <a:effectLst/>
                        </a:rPr>
                        <a:t>Dahanu</a:t>
                      </a:r>
                      <a:r>
                        <a:rPr lang="en-US" sz="1800" dirty="0">
                          <a:effectLst/>
                        </a:rPr>
                        <a:t> creek, </a:t>
                      </a:r>
                      <a:r>
                        <a:rPr lang="en-US" sz="1800" dirty="0" err="1">
                          <a:effectLst/>
                        </a:rPr>
                        <a:t>Mahim</a:t>
                      </a:r>
                      <a:r>
                        <a:rPr lang="en-US" sz="1800" dirty="0">
                          <a:effectLst/>
                        </a:rPr>
                        <a:t> creek, </a:t>
                      </a:r>
                      <a:r>
                        <a:rPr lang="en-US" sz="1800" dirty="0" err="1">
                          <a:effectLst/>
                        </a:rPr>
                        <a:t>Purnagab</a:t>
                      </a:r>
                      <a:r>
                        <a:rPr lang="en-US" sz="1800" dirty="0">
                          <a:effectLst/>
                        </a:rPr>
                        <a:t>, </a:t>
                      </a:r>
                      <a:r>
                        <a:rPr lang="en-US" sz="1800" dirty="0" err="1">
                          <a:effectLst/>
                        </a:rPr>
                        <a:t>Malwan</a:t>
                      </a:r>
                      <a:r>
                        <a:rPr lang="en-US" sz="1800" dirty="0">
                          <a:effectLst/>
                        </a:rPr>
                        <a:t>, </a:t>
                      </a:r>
                      <a:r>
                        <a:rPr lang="en-US" sz="1800" dirty="0" err="1">
                          <a:effectLst/>
                        </a:rPr>
                        <a:t>Alibag</a:t>
                      </a:r>
                      <a:r>
                        <a:rPr lang="en-US" sz="1800" dirty="0">
                          <a:effectLst/>
                        </a:rPr>
                        <a:t>, </a:t>
                      </a:r>
                      <a:r>
                        <a:rPr lang="en-US" sz="1800" dirty="0" err="1">
                          <a:effectLst/>
                        </a:rPr>
                        <a:t>Palghar</a:t>
                      </a:r>
                      <a:r>
                        <a:rPr lang="en-US" sz="1800" dirty="0">
                          <a:effectLst/>
                        </a:rPr>
                        <a:t>, </a:t>
                      </a:r>
                      <a:r>
                        <a:rPr lang="en-US" sz="1800" dirty="0" err="1">
                          <a:effectLst/>
                        </a:rPr>
                        <a:t>Satpuri</a:t>
                      </a:r>
                      <a:r>
                        <a:rPr lang="en-US" sz="1800" dirty="0">
                          <a:effectLst/>
                        </a:rPr>
                        <a:t>, </a:t>
                      </a:r>
                      <a:r>
                        <a:rPr lang="en-US" sz="1800" dirty="0" err="1">
                          <a:effectLst/>
                        </a:rPr>
                        <a:t>Boiser</a:t>
                      </a:r>
                      <a:r>
                        <a:rPr lang="en-US" sz="1800" dirty="0">
                          <a:effectLst/>
                        </a:rPr>
                        <a:t>, </a:t>
                      </a:r>
                      <a:r>
                        <a:rPr lang="en-US" sz="1800" dirty="0" err="1">
                          <a:effectLst/>
                        </a:rPr>
                        <a:t>Malad</a:t>
                      </a:r>
                      <a:r>
                        <a:rPr lang="en-US" sz="1800" dirty="0">
                          <a:effectLst/>
                        </a:rPr>
                        <a:t>, </a:t>
                      </a:r>
                      <a:r>
                        <a:rPr lang="en-US" sz="1800" dirty="0" err="1">
                          <a:effectLst/>
                        </a:rPr>
                        <a:t>Worli</a:t>
                      </a:r>
                      <a:r>
                        <a:rPr lang="en-US" sz="1800" dirty="0">
                          <a:effectLst/>
                        </a:rPr>
                        <a:t>, </a:t>
                      </a:r>
                      <a:r>
                        <a:rPr lang="en-US" sz="1800" dirty="0" err="1">
                          <a:effectLst/>
                        </a:rPr>
                        <a:t>Ratnagiri</a:t>
                      </a:r>
                      <a:r>
                        <a:rPr lang="en-US" sz="1800" dirty="0">
                          <a:effectLst/>
                        </a:rPr>
                        <a:t>, </a:t>
                      </a:r>
                      <a:r>
                        <a:rPr lang="en-US" sz="1800" dirty="0" err="1">
                          <a:effectLst/>
                        </a:rPr>
                        <a:t>Jaytapur</a:t>
                      </a:r>
                      <a:r>
                        <a:rPr lang="en-US" sz="1800" dirty="0">
                          <a:effectLst/>
                        </a:rPr>
                        <a:t>, </a:t>
                      </a:r>
                      <a:r>
                        <a:rPr lang="en-US" sz="1800" dirty="0" err="1">
                          <a:effectLst/>
                        </a:rPr>
                        <a:t>Versova</a:t>
                      </a:r>
                      <a:r>
                        <a:rPr lang="en-US" sz="1800" dirty="0">
                          <a:effectLst/>
                        </a:rPr>
                        <a:t>, </a:t>
                      </a:r>
                      <a:r>
                        <a:rPr lang="en-US" sz="1800" dirty="0" err="1">
                          <a:effectLst/>
                        </a:rPr>
                        <a:t>Gobbunder</a:t>
                      </a:r>
                      <a:r>
                        <a:rPr lang="en-US" sz="1800" dirty="0">
                          <a:effectLst/>
                        </a:rPr>
                        <a:t>, Cuff Parade, </a:t>
                      </a:r>
                      <a:r>
                        <a:rPr lang="en-US" sz="1800" dirty="0" err="1">
                          <a:effectLst/>
                        </a:rPr>
                        <a:t>Marve</a:t>
                      </a:r>
                      <a:r>
                        <a:rPr lang="en-US" sz="1800" dirty="0">
                          <a:effectLst/>
                        </a:rPr>
                        <a:t>, </a:t>
                      </a:r>
                      <a:r>
                        <a:rPr lang="en-US" sz="1800" dirty="0" err="1">
                          <a:effectLst/>
                        </a:rPr>
                        <a:t>Madh</a:t>
                      </a:r>
                      <a:r>
                        <a:rPr lang="en-US" sz="1800" dirty="0">
                          <a:effectLst/>
                        </a:rPr>
                        <a:t> and </a:t>
                      </a:r>
                      <a:r>
                        <a:rPr lang="en-US" sz="1800" dirty="0" err="1">
                          <a:effectLst/>
                        </a:rPr>
                        <a:t>Bandra</a:t>
                      </a:r>
                      <a:endParaRPr lang="en-IN" sz="18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800" dirty="0">
                          <a:effectLst/>
                        </a:rPr>
                        <a:t>Oyster beds of same extent. Regular exploitation occurs.</a:t>
                      </a:r>
                      <a:endParaRPr lang="en-IN" sz="1800" dirty="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0"/>
                  </a:ext>
                </a:extLst>
              </a:tr>
              <a:tr h="409644">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800">
                          <a:effectLst/>
                        </a:rPr>
                        <a:t>Utsali, Navapur and Kelwa</a:t>
                      </a:r>
                      <a:endParaRPr lang="en-IN" sz="18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800">
                          <a:effectLst/>
                        </a:rPr>
                        <a:t>Oyster beds of same extent. Bottom culture is practiced.</a:t>
                      </a:r>
                      <a:endParaRPr lang="en-IN" sz="180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1"/>
                  </a:ext>
                </a:extLst>
              </a:tr>
              <a:tr h="4834128">
                <a:tc vMerge="1">
                  <a:txBody>
                    <a:bodyPr/>
                    <a:lstStyle/>
                    <a:p>
                      <a:endParaRPr lang="en-IN"/>
                    </a:p>
                  </a:txBody>
                  <a:tcPr/>
                </a:tc>
                <a:tc>
                  <a:txBody>
                    <a:bodyPr/>
                    <a:lstStyle/>
                    <a:p>
                      <a:pPr>
                        <a:lnSpc>
                          <a:spcPct val="115000"/>
                        </a:lnSpc>
                        <a:spcAft>
                          <a:spcPts val="0"/>
                        </a:spcAft>
                      </a:pPr>
                      <a:r>
                        <a:rPr lang="en-US" sz="1800">
                          <a:effectLst/>
                        </a:rPr>
                        <a:t>Goa</a:t>
                      </a:r>
                      <a:endParaRPr lang="en-IN" sz="18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800">
                          <a:effectLst/>
                        </a:rPr>
                        <a:t>Ribanden, Siolim and Curca</a:t>
                      </a:r>
                      <a:endParaRPr lang="en-IN" sz="18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800" dirty="0">
                          <a:effectLst/>
                        </a:rPr>
                        <a:t>Oyster settlements reported.</a:t>
                      </a:r>
                      <a:endParaRPr lang="en-IN" sz="1800" dirty="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99141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868</TotalTime>
  <Words>3150</Words>
  <Application>Microsoft Office PowerPoint</Application>
  <PresentationFormat>On-screen Show (4:3)</PresentationFormat>
  <Paragraphs>390</Paragraphs>
  <Slides>69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Algerian</vt:lpstr>
      <vt:lpstr>Andalus</vt:lpstr>
      <vt:lpstr>Calibri</vt:lpstr>
      <vt:lpstr>Candara</vt:lpstr>
      <vt:lpstr>Symbol</vt:lpstr>
      <vt:lpstr>Times New Roman</vt:lpstr>
      <vt:lpstr>Waveform</vt:lpstr>
      <vt:lpstr>OYSTER FARMING COASTAL AQUACULTURE AND SEED PRODUCTION SYSTEM AQC 502(2+1)</vt:lpstr>
      <vt:lpstr>INTRODUCTION</vt:lpstr>
      <vt:lpstr> True oysters </vt:lpstr>
      <vt:lpstr>Cultivable edible oysters</vt:lpstr>
      <vt:lpstr>Species culture in the World</vt:lpstr>
      <vt:lpstr>Species culture in India</vt:lpstr>
      <vt:lpstr>PowerPoint Presentation</vt:lpstr>
      <vt:lpstr>PowerPoint Presentation</vt:lpstr>
      <vt:lpstr>PowerPoint Presentation</vt:lpstr>
      <vt:lpstr>PowerPoint Presentation</vt:lpstr>
      <vt:lpstr>PowerPoint Presentation</vt:lpstr>
      <vt:lpstr>Internal anatomy of oyster</vt:lpstr>
      <vt:lpstr>Characteristics of oysters </vt:lpstr>
      <vt:lpstr>contd</vt:lpstr>
      <vt:lpstr>Technology of oyster farming </vt:lpstr>
      <vt:lpstr>Oyster seed production </vt:lpstr>
      <vt:lpstr>Seed collection from wild. </vt:lpstr>
      <vt:lpstr>Spat fall prediction </vt:lpstr>
      <vt:lpstr>Spat collectors </vt:lpstr>
      <vt:lpstr>Mass production of oyster seed through hatchery system </vt:lpstr>
      <vt:lpstr>Selection and holding of broodstock </vt:lpstr>
      <vt:lpstr>CONTD</vt:lpstr>
      <vt:lpstr>Induced spawning </vt:lpstr>
      <vt:lpstr> Thermal stimulation </vt:lpstr>
      <vt:lpstr>LIFE CYCLE OF OYSTER</vt:lpstr>
      <vt:lpstr>Larval and post-larval culture</vt:lpstr>
      <vt:lpstr>LARVAL REARING</vt:lpstr>
      <vt:lpstr>PowerPoint Presentation</vt:lpstr>
      <vt:lpstr>SETTLEMENT SUBSTRATES</vt:lpstr>
      <vt:lpstr>UPWELLING CULTURE</vt:lpstr>
      <vt:lpstr>REMOTE SETTING METHOD</vt:lpstr>
      <vt:lpstr>Seed Production - hatchery</vt:lpstr>
      <vt:lpstr>HATCHERY DESIGN CONSIDERATIONS </vt:lpstr>
      <vt:lpstr>  Hatchery building </vt:lpstr>
      <vt:lpstr> Seawater management </vt:lpstr>
      <vt:lpstr>Grow out FARMING METHODS </vt:lpstr>
      <vt:lpstr>On bottom culture</vt:lpstr>
      <vt:lpstr>Advantages </vt:lpstr>
      <vt:lpstr>disadvantages</vt:lpstr>
      <vt:lpstr>Off bottom  culture</vt:lpstr>
      <vt:lpstr>advantages</vt:lpstr>
      <vt:lpstr>disadvantages</vt:lpstr>
      <vt:lpstr> Methods of culture </vt:lpstr>
      <vt:lpstr>  Rack and string method using ren  </vt:lpstr>
      <vt:lpstr>PowerPoint Presentation</vt:lpstr>
      <vt:lpstr>Rack and tray method </vt:lpstr>
      <vt:lpstr>PowerPoint Presentation</vt:lpstr>
      <vt:lpstr>Tray culture</vt:lpstr>
      <vt:lpstr>PowerPoint Presentation</vt:lpstr>
      <vt:lpstr> RAFT CULTURE </vt:lpstr>
      <vt:lpstr>Long line method</vt:lpstr>
      <vt:lpstr>Production cycle</vt:lpstr>
      <vt:lpstr>Problems and constraints</vt:lpstr>
      <vt:lpstr>Pearl oyster</vt:lpstr>
      <vt:lpstr>  Pearl oyster </vt:lpstr>
      <vt:lpstr>Distribution in Indian waters </vt:lpstr>
      <vt:lpstr>PowerPoint Presentation</vt:lpstr>
      <vt:lpstr>PowerPoint Presentation</vt:lpstr>
      <vt:lpstr>PowerPoint Presentation</vt:lpstr>
      <vt:lpstr>PEARL OYSTER</vt:lpstr>
      <vt:lpstr>Overview of pearl farming</vt:lpstr>
      <vt:lpstr>Problems and perspectives of the pearl oyster aquaculture</vt:lpstr>
      <vt:lpstr> Carrying capacity of the ecosystem  </vt:lpstr>
      <vt:lpstr>PowerPoint Presentation</vt:lpstr>
      <vt:lpstr> THE FUTURE </vt:lpstr>
      <vt:lpstr>PowerPoint Presentation</vt:lpstr>
      <vt:lpstr>REFERENCES</vt:lpstr>
      <vt:lpstr>PowerPoint Presentation</vt:lpstr>
      <vt:lpstr>THANK   YOU</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OYSTER FARMING COASTAL AQUACULTURE</dc:title>
  <dc:creator>P Nageshwari</dc:creator>
  <cp:lastModifiedBy>IFFAT JAHAN</cp:lastModifiedBy>
  <cp:revision>69</cp:revision>
  <dcterms:created xsi:type="dcterms:W3CDTF">2015-03-04T14:24:01Z</dcterms:created>
  <dcterms:modified xsi:type="dcterms:W3CDTF">2023-02-22T09:23:34Z</dcterms:modified>
</cp:coreProperties>
</file>