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5" r:id="rId6"/>
    <p:sldId id="260" r:id="rId7"/>
    <p:sldId id="261" r:id="rId8"/>
    <p:sldId id="264" r:id="rId9"/>
    <p:sldId id="262" r:id="rId10"/>
    <p:sldId id="263"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E45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5"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12700" y="-3175"/>
            <a:ext cx="12204700" cy="6861175"/>
          </a:xfrm>
          <a:prstGeom prst="rect">
            <a:avLst/>
          </a:prstGeom>
          <a:noFill/>
          <a:ln w="9525">
            <a:noFill/>
          </a:ln>
        </p:spPr>
      </p:pic>
      <p:sp>
        <p:nvSpPr>
          <p:cNvPr id="2051" name="Rectangle 3"/>
          <p:cNvSpPr>
            <a:spLocks noGrp="1" noChangeArrowheads="1"/>
          </p:cNvSpPr>
          <p:nvPr>
            <p:ph type="ctrTitle"/>
          </p:nvPr>
        </p:nvSpPr>
        <p:spPr>
          <a:xfrm>
            <a:off x="2063751" y="1125538"/>
            <a:ext cx="9211733" cy="1082675"/>
          </a:xfrm>
        </p:spPr>
        <p:txBody>
          <a:bodyPr/>
          <a:lstStyle>
            <a:lvl1pPr algn="r">
              <a:defRPr/>
            </a:lvl1pPr>
          </a:lstStyle>
          <a:p>
            <a:pPr lvl="0"/>
            <a:r>
              <a:rPr lang="en-US" altLang="zh-CN" noProof="0" smtClean="0"/>
              <a:t>Click to edit Master title style</a:t>
            </a:r>
          </a:p>
        </p:txBody>
      </p:sp>
      <p:sp>
        <p:nvSpPr>
          <p:cNvPr id="2052" name="Rectangle 4"/>
          <p:cNvSpPr>
            <a:spLocks noGrp="1" noChangeArrowheads="1"/>
          </p:cNvSpPr>
          <p:nvPr>
            <p:ph type="subTitle" idx="1"/>
          </p:nvPr>
        </p:nvSpPr>
        <p:spPr>
          <a:xfrm>
            <a:off x="2063751" y="2351088"/>
            <a:ext cx="9218083" cy="1752600"/>
          </a:xfrm>
        </p:spPr>
        <p:txBody>
          <a:bodyPr/>
          <a:lstStyle>
            <a:lvl1pPr marL="0" indent="0" algn="r">
              <a:buFontTx/>
              <a:buNone/>
              <a:defRPr>
                <a:solidFill>
                  <a:schemeClr val="bg1"/>
                </a:solidFill>
              </a:defRPr>
            </a:lvl1pPr>
          </a:lstStyle>
          <a:p>
            <a:pPr lvl="0"/>
            <a:r>
              <a:rPr lang="en-US" altLang="zh-CN" noProof="0" smtClean="0"/>
              <a:t>Click to edit Master subtitle style</a:t>
            </a:r>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C9ACA989-83CD-4C37-963A-5F634B4EA217}" type="datetimeFigureOut">
              <a:rPr lang="en-IN" smtClean="0"/>
              <a:pPr/>
              <a:t>02-03-2021</a:t>
            </a:fld>
            <a:endParaRPr lang="en-IN"/>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IN"/>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07F120FB-9749-44EC-9045-884D9382F605}" type="slidenum">
              <a:rPr lang="en-IN" smtClean="0"/>
              <a:pPr/>
              <a:t>‹#›</a:t>
            </a:fld>
            <a:endParaRPr lang="en-IN"/>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ACA989-83CD-4C37-963A-5F634B4EA217}" type="datetimeFigureOut">
              <a:rPr lang="en-IN" smtClean="0"/>
              <a:pPr/>
              <a:t>02-03-2021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F120FB-9749-44EC-9045-884D9382F605}" type="slidenum">
              <a:rPr lang="en-IN" smtClean="0"/>
              <a:pPr/>
              <a:t>‹#›</a:t>
            </a:fld>
            <a:endParaRPr lang="en-IN"/>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6"/>
          <p:cNvPicPr>
            <a:picLocks noChangeAspect="1"/>
          </p:cNvPicPr>
          <p:nvPr/>
        </p:nvPicPr>
        <p:blipFill>
          <a:blip r:embed="rId13"/>
          <a:stretch>
            <a:fillRect/>
          </a:stretch>
        </p:blipFill>
        <p:spPr>
          <a:xfrm>
            <a:off x="0" y="0"/>
            <a:ext cx="12198351" cy="6861175"/>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lstStyle/>
          <a:p>
            <a:pPr lvl="0"/>
            <a:r>
              <a:rPr lang="en-US" altLang="zh-CN" dirty="0"/>
              <a:t>Click to edit Master title style</a:t>
            </a:r>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lstStyle/>
          <a:p>
            <a:pPr lvl="0"/>
            <a:r>
              <a:rPr lang="en-US" altLang="zh-CN" dirty="0"/>
              <a:t>Click to edit Master text styles</a:t>
            </a:r>
          </a:p>
          <a:p>
            <a:pPr lvl="1"/>
            <a:r>
              <a:rPr lang="en-US" altLang="zh-CN" dirty="0"/>
              <a:t>Second level</a:t>
            </a:r>
          </a:p>
          <a:p>
            <a:pPr lvl="2"/>
            <a:r>
              <a:rPr lang="en-US" altLang="zh-CN" dirty="0"/>
              <a:t>Third level</a:t>
            </a:r>
          </a:p>
          <a:p>
            <a:pPr lvl="3"/>
            <a:r>
              <a:rPr lang="en-US" altLang="zh-CN" dirty="0"/>
              <a:t>Fourth level</a:t>
            </a:r>
          </a:p>
          <a:p>
            <a:pPr lvl="4"/>
            <a:r>
              <a:rPr lang="en-US" altLang="zh-CN" dirty="0"/>
              <a:t>Fifth level</a:t>
            </a:r>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C9ACA989-83CD-4C37-963A-5F634B4EA217}" type="datetimeFigureOut">
              <a:rPr lang="en-IN" smtClean="0"/>
              <a:pPr/>
              <a:t>02-03-2021</a:t>
            </a:fld>
            <a:endParaRPr lang="en-IN"/>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IN"/>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rgbClr val="000000"/>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07F120FB-9749-44EC-9045-884D9382F605}"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bg1"/>
          </a:solidFill>
          <a:latin typeface="+mj-lt"/>
          <a:ea typeface="+mj-ea"/>
          <a:cs typeface="+mj-cs"/>
        </a:defRPr>
      </a:lvl1pPr>
      <a:lvl2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bg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6"/>
          <p:cNvSpPr txBox="1"/>
          <p:nvPr/>
        </p:nvSpPr>
        <p:spPr>
          <a:xfrm>
            <a:off x="2485900" y="1165173"/>
            <a:ext cx="7010400" cy="1296987"/>
          </a:xfrm>
          <a:prstGeom prst="rect">
            <a:avLst/>
          </a:prstGeom>
          <a:effectLst>
            <a:reflection endPos="0" dist="50800" dir="5400000" sy="-100000" algn="bl" rotWithShape="0"/>
          </a:effectLst>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4400" dirty="0" smtClean="0">
                <a:solidFill>
                  <a:schemeClr val="accent3">
                    <a:lumMod val="50000"/>
                  </a:schemeClr>
                </a:solidFill>
                <a:latin typeface="Cambria Math" panose="02040503050406030204" pitchFamily="18" charset="0"/>
                <a:ea typeface="Cambria Math" panose="02040503050406030204" pitchFamily="18" charset="0"/>
              </a:rPr>
              <a:t>  </a:t>
            </a:r>
            <a:r>
              <a:rPr lang="en-US" sz="4400" dirty="0" smtClean="0">
                <a:latin typeface="Cambria Math" panose="02040503050406030204" pitchFamily="18" charset="0"/>
                <a:ea typeface="Cambria Math" panose="02040503050406030204" pitchFamily="18" charset="0"/>
              </a:rPr>
              <a:t>PROBABILITY AND STATISTICS</a:t>
            </a:r>
            <a:r>
              <a:rPr lang="en-US" dirty="0" smtClean="0">
                <a:latin typeface="Bahnschrift Light" panose="020B0502040204020203" pitchFamily="34" charset="0"/>
              </a:rPr>
              <a:t/>
            </a:r>
            <a:br>
              <a:rPr lang="en-US" dirty="0" smtClean="0">
                <a:latin typeface="Bahnschrift Light" panose="020B0502040204020203" pitchFamily="34" charset="0"/>
              </a:rPr>
            </a:br>
            <a:endParaRPr lang="en-US" dirty="0" smtClean="0">
              <a:latin typeface="Bell MT" panose="02020503060305020303" pitchFamily="18" charset="0"/>
            </a:endParaRPr>
          </a:p>
          <a:p>
            <a:endParaRPr lang="en-US" dirty="0" smtClean="0">
              <a:latin typeface="Bell MT" panose="02020503060305020303" pitchFamily="18" charset="0"/>
            </a:endParaRPr>
          </a:p>
          <a:p>
            <a:endParaRPr lang="en-US" dirty="0">
              <a:solidFill>
                <a:schemeClr val="accent3">
                  <a:lumMod val="50000"/>
                </a:schemeClr>
              </a:solidFill>
              <a:latin typeface="Bahnschrift Light" panose="020B0502040204020203" pitchFamily="34" charset="0"/>
            </a:endParaRPr>
          </a:p>
        </p:txBody>
      </p:sp>
      <p:pic>
        <p:nvPicPr>
          <p:cNvPr id="6" name="Picture 4" descr="Centurion University :: Convocation 2020 ::"/>
          <p:cNvPicPr>
            <a:picLocks noChangeAspect="1" noChangeArrowheads="1"/>
          </p:cNvPicPr>
          <p:nvPr/>
        </p:nvPicPr>
        <p:blipFill rotWithShape="1">
          <a:blip r:embed="rId2" cstate="print">
            <a:extLst>
              <a:ext uri="{28A0092B-C50C-407E-A947-70E740481C1C}">
                <a14:useLocalDpi xmlns:a14="http://schemas.microsoft.com/office/drawing/2010/main" xmlns="" val="0"/>
              </a:ext>
            </a:extLst>
          </a:blip>
          <a:srcRect b="12670"/>
          <a:stretch>
            <a:fillRect/>
          </a:stretch>
        </p:blipFill>
        <p:spPr bwMode="auto">
          <a:xfrm>
            <a:off x="213422" y="160337"/>
            <a:ext cx="1634428" cy="1897063"/>
          </a:xfrm>
          <a:prstGeom prst="rect">
            <a:avLst/>
          </a:prstGeom>
          <a:noFill/>
          <a:extLst>
            <a:ext uri="{909E8E84-426E-40DD-AFC4-6F175D3DCCD1}">
              <a14:hiddenFill xmlns:a14="http://schemas.microsoft.com/office/drawing/2010/main" xmlns="">
                <a:solidFill>
                  <a:srgbClr val="FFFFFF"/>
                </a:solidFill>
              </a14:hiddenFill>
            </a:ext>
          </a:extLst>
        </p:spPr>
      </p:pic>
      <p:sp>
        <p:nvSpPr>
          <p:cNvPr id="7" name="AutoShape 6" descr="Dice Png Images - Dice Roll, Transparent Png , Transparent Png Image -  PNGite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lstStyle/>
          <a:p>
            <a:endParaRPr lang="en-IN"/>
          </a:p>
        </p:txBody>
      </p:sp>
      <p:sp>
        <p:nvSpPr>
          <p:cNvPr id="8" name="AutoShape 8" descr="Dice Png Images - Dice Roll, Transparent Png , Transparent Png Image -  PNGite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lstStyle/>
          <a:p>
            <a:endParaRPr lang="en-IN"/>
          </a:p>
        </p:txBody>
      </p:sp>
      <p:sp>
        <p:nvSpPr>
          <p:cNvPr id="9" name="AutoShape 10" descr="Dice Png Images - Dice Roll, Transparent Png , Transparent Png Image -  PNGitem"/>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lstStyle/>
          <a:p>
            <a:endParaRPr lang="en-IN"/>
          </a:p>
        </p:txBody>
      </p:sp>
      <p:sp>
        <p:nvSpPr>
          <p:cNvPr id="10" name="AutoShape 12" descr="Dice Png Images - Dice Roll, Transparent Png , Transparent Png Image -  PNGitem"/>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lstStyle/>
          <a:p>
            <a:endParaRPr lang="en-IN"/>
          </a:p>
        </p:txBody>
      </p:sp>
      <p:sp>
        <p:nvSpPr>
          <p:cNvPr id="12" name="AutoShape 14" descr="Dice Png Images - Dice Roll, Transparent Png , Transparent Png Image -  PNGitem"/>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lstStyle/>
          <a:p>
            <a:endParaRPr lang="en-IN"/>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235" y="190500"/>
            <a:ext cx="10972800" cy="582613"/>
          </a:xfrm>
        </p:spPr>
        <p:txBody>
          <a:bodyPr>
            <a:scene3d>
              <a:camera prst="orthographicFront"/>
              <a:lightRig rig="threePt" dir="t"/>
            </a:scene3d>
          </a:bodyPr>
          <a:lstStyle/>
          <a:p>
            <a:r>
              <a:rPr lang="en-IN"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Normal Distribution utilized statistics</a:t>
            </a:r>
          </a:p>
        </p:txBody>
      </p:sp>
      <p:sp>
        <p:nvSpPr>
          <p:cNvPr id="3" name="Content Placeholder 2"/>
          <p:cNvSpPr>
            <a:spLocks noGrp="1"/>
          </p:cNvSpPr>
          <p:nvPr>
            <p:ph idx="1"/>
          </p:nvPr>
        </p:nvSpPr>
        <p:spPr/>
        <p:txBody>
          <a:bodyPr/>
          <a:lstStyle/>
          <a:p>
            <a:pPr marL="0" indent="0">
              <a:buNone/>
            </a:pPr>
            <a:r>
              <a:rPr lang="en-US" dirty="0" smtClean="0">
                <a:latin typeface="Bell MT" panose="02020503060305020303" pitchFamily="18" charset="0"/>
              </a:rPr>
              <a:t>Normal Distribution is often called a bell curve and is broadly utilized in statistics, business settings, and government entities such as the FDA. It's widely recognized as being a grading system for tests such as the SAT and ACT in high school or GRE for graduate students.</a:t>
            </a:r>
            <a:endParaRPr lang="en-IN" dirty="0">
              <a:latin typeface="Bell MT" panose="02020503060305020303"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595" y="69215"/>
            <a:ext cx="9947275" cy="835025"/>
          </a:xfrm>
        </p:spPr>
        <p:txBody>
          <a:bodyPr>
            <a:scene3d>
              <a:camera prst="orthographicFront"/>
              <a:lightRig rig="threePt" dir="t"/>
            </a:scene3d>
          </a:bodyPr>
          <a:lstStyle/>
          <a:p>
            <a:pPr algn="ctr"/>
            <a:r>
              <a:rPr lang="en-IN"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Normal Distribution utilized in   business settings</a:t>
            </a:r>
          </a:p>
        </p:txBody>
      </p:sp>
      <p:sp>
        <p:nvSpPr>
          <p:cNvPr id="3" name="Content Placeholder 2"/>
          <p:cNvSpPr>
            <a:spLocks noGrp="1"/>
          </p:cNvSpPr>
          <p:nvPr>
            <p:ph idx="1"/>
          </p:nvPr>
        </p:nvSpPr>
        <p:spPr/>
        <p:txBody>
          <a:bodyPr/>
          <a:lstStyle/>
          <a:p>
            <a:pPr marL="0" indent="0">
              <a:buNone/>
            </a:pPr>
            <a:r>
              <a:rPr lang="en-US" dirty="0" smtClean="0">
                <a:latin typeface="Bell MT" panose="02020503060305020303" pitchFamily="18" charset="0"/>
              </a:rPr>
              <a:t>The normal distribution has applications in many areas of business administration. For example: Modern portfolio theory commonly assumes that the returns of a diversified asset portfolio follow a normal distribution. In operations management, process variations often are normally distributed.</a:t>
            </a:r>
          </a:p>
          <a:p>
            <a:pPr marL="0" indent="0">
              <a:buNone/>
            </a:pPr>
            <a:r>
              <a:rPr lang="en-US" dirty="0" smtClean="0">
                <a:latin typeface="Bell MT" panose="02020503060305020303" pitchFamily="18" charset="0"/>
              </a:rPr>
              <a:t>Human Resource management applies Normal Distribution to employee performance.</a:t>
            </a:r>
            <a:endParaRPr lang="en-IN" dirty="0">
              <a:latin typeface="Bell MT" panose="02020503060305020303"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972800" cy="926465"/>
          </a:xfrm>
        </p:spPr>
        <p:txBody>
          <a:bodyPr>
            <a:normAutofit fontScale="90000"/>
            <a:scene3d>
              <a:camera prst="orthographicFront"/>
              <a:lightRig rig="threePt" dir="t"/>
            </a:scene3d>
          </a:bodyPr>
          <a:lstStyle/>
          <a:p>
            <a:pPr algn="ctr"/>
            <a:r>
              <a:rPr lang="en-IN" dirty="0" smtClean="0">
                <a:latin typeface="Algerian" panose="04020705040A02060702" pitchFamily="82" charset="0"/>
              </a:rPr>
              <a:t> </a:t>
            </a:r>
            <a:r>
              <a:rPr lang="en-IN"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Normal Distribution utilized in government entities</a:t>
            </a:r>
          </a:p>
        </p:txBody>
      </p:sp>
      <p:sp>
        <p:nvSpPr>
          <p:cNvPr id="3" name="Content Placeholder 2"/>
          <p:cNvSpPr>
            <a:spLocks noGrp="1"/>
          </p:cNvSpPr>
          <p:nvPr>
            <p:ph idx="1"/>
          </p:nvPr>
        </p:nvSpPr>
        <p:spPr/>
        <p:txBody>
          <a:bodyPr/>
          <a:lstStyle/>
          <a:p>
            <a:pPr marL="0" indent="0">
              <a:buNone/>
            </a:pPr>
            <a:r>
              <a:rPr lang="en-US" dirty="0">
                <a:latin typeface="Bell MT" panose="02020503060305020303" pitchFamily="18" charset="0"/>
              </a:rPr>
              <a:t>G</a:t>
            </a:r>
            <a:r>
              <a:rPr lang="en-US" dirty="0" smtClean="0">
                <a:latin typeface="Bell MT" panose="02020503060305020303" pitchFamily="18" charset="0"/>
              </a:rPr>
              <a:t>overnment entities such as the FDA. It's widely recognized as being a grading system for tests such as the SAT and ACT in high school or GRE for graduate students.</a:t>
            </a:r>
            <a:endParaRPr lang="en-IN" dirty="0">
              <a:latin typeface="Bell MT" panose="02020503060305020303"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 y="87630"/>
            <a:ext cx="10515600" cy="706755"/>
          </a:xfrm>
        </p:spPr>
        <p:txBody>
          <a:bodyPr>
            <a:normAutofit/>
            <a:scene3d>
              <a:camera prst="orthographicFront"/>
              <a:lightRig rig="threePt" dir="t"/>
            </a:scene3d>
          </a:bodyPr>
          <a:lstStyle/>
          <a:p>
            <a:r>
              <a:rPr lang="en-IN" dirty="0">
                <a:ln/>
                <a:solidFill>
                  <a:schemeClr val="tx1"/>
                </a:solidFill>
                <a:effectLst>
                  <a:outerShdw blurRad="38100" dist="19050" dir="2700000" algn="tl" rotWithShape="0">
                    <a:schemeClr val="dk1">
                      <a:alpha val="40000"/>
                    </a:schemeClr>
                  </a:outerShdw>
                </a:effectLst>
                <a:latin typeface="Algerian" panose="04020705040A02060702" pitchFamily="82" charset="0"/>
              </a:rPr>
              <a:t>Applications of Central Limit Theorem</a:t>
            </a:r>
          </a:p>
        </p:txBody>
      </p:sp>
      <p:graphicFrame>
        <p:nvGraphicFramePr>
          <p:cNvPr id="8" name="Content Placeholder 7"/>
          <p:cNvGraphicFramePr>
            <a:graphicFrameLocks noGrp="1"/>
          </p:cNvGraphicFramePr>
          <p:nvPr>
            <p:ph idx="1"/>
          </p:nvPr>
        </p:nvGraphicFramePr>
        <p:xfrm>
          <a:off x="95250" y="1295400"/>
          <a:ext cx="12096750" cy="5562599"/>
        </p:xfrm>
        <a:graphic>
          <a:graphicData uri="http://schemas.openxmlformats.org/drawingml/2006/table">
            <a:tbl>
              <a:tblPr firstRow="1" firstCol="1" bandRow="1">
                <a:tableStyleId>{5C22544A-7EE6-4342-B048-85BDC9FD1C3A}</a:tableStyleId>
              </a:tblPr>
              <a:tblGrid>
                <a:gridCol w="6048375"/>
                <a:gridCol w="6048375"/>
              </a:tblGrid>
              <a:tr h="552644">
                <a:tc>
                  <a:txBody>
                    <a:bodyPr/>
                    <a:lstStyle/>
                    <a:p>
                      <a:pPr>
                        <a:lnSpc>
                          <a:spcPct val="107000"/>
                        </a:lnSpc>
                        <a:spcAft>
                          <a:spcPts val="800"/>
                        </a:spcAft>
                      </a:pPr>
                      <a:r>
                        <a:rPr lang="en-IN" sz="1800" dirty="0">
                          <a:effectLst/>
                        </a:rPr>
                        <a:t>Statistical Application of CLT</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800"/>
                        </a:spcAft>
                      </a:pPr>
                      <a:r>
                        <a:rPr lang="en-IN" sz="1800">
                          <a:effectLst/>
                        </a:rPr>
                        <a:t>Practical Significance of CLT</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r>
              <a:tr h="2370427">
                <a:tc>
                  <a:txBody>
                    <a:bodyPr/>
                    <a:lstStyle/>
                    <a:p>
                      <a:pPr>
                        <a:lnSpc>
                          <a:spcPct val="107000"/>
                        </a:lnSpc>
                        <a:spcAft>
                          <a:spcPts val="800"/>
                        </a:spcAft>
                      </a:pPr>
                      <a:r>
                        <a:rPr lang="en-IN" sz="1800" dirty="0">
                          <a:effectLst/>
                        </a:rPr>
                        <a:t>If the distribution is not known or not normal, we consider the sample distribution to be normal according to CTL. As this method assume that the population given is normally distributed. This helps in </a:t>
                      </a:r>
                      <a:r>
                        <a:rPr lang="en-IN" sz="1800" dirty="0" err="1">
                          <a:effectLst/>
                        </a:rPr>
                        <a:t>analyzing</a:t>
                      </a:r>
                      <a:r>
                        <a:rPr lang="en-IN" sz="1800" dirty="0">
                          <a:effectLst/>
                        </a:rPr>
                        <a:t> data in methods like constructing confidence intervals.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800"/>
                        </a:spcAft>
                      </a:pPr>
                      <a:r>
                        <a:rPr lang="en-IN" sz="1800">
                          <a:effectLst/>
                        </a:rPr>
                        <a:t>One of the most common applications of CLT is in election polls. To calculate the percentage of persons supporting a candidate which are seen on news as confidence intervals.</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r>
              <a:tr h="1669985">
                <a:tc>
                  <a:txBody>
                    <a:bodyPr/>
                    <a:lstStyle/>
                    <a:p>
                      <a:pPr>
                        <a:lnSpc>
                          <a:spcPct val="107000"/>
                        </a:lnSpc>
                        <a:spcAft>
                          <a:spcPts val="800"/>
                        </a:spcAft>
                      </a:pPr>
                      <a:r>
                        <a:rPr lang="en-IN" sz="1800">
                          <a:effectLst/>
                        </a:rPr>
                        <a:t>To estimate the population mean more accurately, we can increase the samples taken from the population which will ultimately decrease the sample means deviation.</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spcAft>
                          <a:spcPts val="800"/>
                        </a:spcAft>
                      </a:pPr>
                      <a:r>
                        <a:rPr lang="en-IN" sz="1800">
                          <a:effectLst/>
                        </a:rPr>
                        <a:t>It is also used to measure the mean or average family income of a family in a particular region.</a:t>
                      </a:r>
                      <a:endParaRPr lang="en-IN" sz="180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r>
              <a:tr h="969543">
                <a:tc>
                  <a:txBody>
                    <a:bodyPr/>
                    <a:lstStyle/>
                    <a:p>
                      <a:pPr>
                        <a:lnSpc>
                          <a:spcPct val="107000"/>
                        </a:lnSpc>
                        <a:spcAft>
                          <a:spcPts val="800"/>
                        </a:spcAft>
                      </a:pPr>
                      <a:r>
                        <a:rPr lang="en-IN" sz="1800" dirty="0">
                          <a:effectLst/>
                        </a:rPr>
                        <a:t>To create a range of values which is likely to include the population mean, we can use the sample mean.</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76200" marR="76200" marT="76200" marB="76200"/>
                </a:tc>
                <a:tc>
                  <a:txBody>
                    <a:bodyPr/>
                    <a:lstStyle/>
                    <a:p>
                      <a:pPr>
                        <a:lnSpc>
                          <a:spcPct val="107000"/>
                        </a:lnSpc>
                      </a:pPr>
                      <a:endParaRPr lang="en-IN" sz="1800" dirty="0">
                        <a:effectLst/>
                        <a:latin typeface="Calibri" panose="020F0502020204030204" pitchFamily="34" charset="0"/>
                        <a:cs typeface="Times New Roman" panose="02020603050405020304" pitchFamily="18" charset="0"/>
                      </a:endParaRPr>
                    </a:p>
                  </a:txBody>
                  <a:tcPr marL="76200" marR="76200" marT="76200" marB="76200"/>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scene3d>
              <a:camera prst="orthographicFront"/>
              <a:lightRig rig="threePt" dir="t"/>
            </a:scene3d>
          </a:bodyPr>
          <a:lstStyle/>
          <a:p>
            <a:r>
              <a:rPr lang="en-IN" sz="4000"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IMPORTANCE OF NORMAL DISTRIBUTION</a:t>
            </a:r>
          </a:p>
        </p:txBody>
      </p:sp>
      <p:sp>
        <p:nvSpPr>
          <p:cNvPr id="9" name="Content Placeholder 8"/>
          <p:cNvSpPr>
            <a:spLocks noGrp="1"/>
          </p:cNvSpPr>
          <p:nvPr>
            <p:ph idx="1"/>
          </p:nvPr>
        </p:nvSpPr>
        <p:spPr/>
        <p:txBody>
          <a:bodyPr/>
          <a:lstStyle/>
          <a:p>
            <a:pPr marL="0" indent="0">
              <a:buNone/>
            </a:pPr>
            <a:r>
              <a:rPr lang="en-GB" dirty="0" smtClean="0">
                <a:solidFill>
                  <a:schemeClr val="dk1"/>
                </a:solidFill>
                <a:latin typeface="Roboto Light"/>
                <a:ea typeface="Roboto Light"/>
                <a:cs typeface="Roboto Light"/>
                <a:sym typeface="Roboto Light"/>
              </a:rPr>
              <a:t>👉</a:t>
            </a:r>
            <a:r>
              <a:rPr lang="en-IN" dirty="0" smtClean="0">
                <a:latin typeface="Bell MT" panose="02020503060305020303" pitchFamily="18" charset="0"/>
              </a:rPr>
              <a:t>Many dependent variables are commonly assumed to be normally distributed in the population.</a:t>
            </a:r>
          </a:p>
          <a:p>
            <a:pPr marL="0" indent="0">
              <a:buNone/>
            </a:pPr>
            <a:r>
              <a:rPr lang="en-IN" dirty="0" smtClean="0">
                <a:latin typeface="Bell MT" panose="02020503060305020303" pitchFamily="18" charset="0"/>
              </a:rPr>
              <a:t/>
            </a:r>
            <a:br>
              <a:rPr lang="en-IN" dirty="0" smtClean="0">
                <a:latin typeface="Bell MT" panose="02020503060305020303" pitchFamily="18" charset="0"/>
              </a:rPr>
            </a:br>
            <a:r>
              <a:rPr lang="en-GB" dirty="0" smtClean="0">
                <a:solidFill>
                  <a:schemeClr val="dk1"/>
                </a:solidFill>
                <a:latin typeface="Roboto Light"/>
                <a:ea typeface="Roboto Light"/>
                <a:cs typeface="Roboto Light"/>
                <a:sym typeface="Roboto Light"/>
              </a:rPr>
              <a:t>👉</a:t>
            </a:r>
            <a:r>
              <a:rPr lang="en-IN" dirty="0" smtClean="0">
                <a:latin typeface="Bell MT" panose="02020503060305020303" pitchFamily="18" charset="0"/>
              </a:rPr>
              <a:t>if a variable is approximately normally distributed we can make inferences about values of that variable</a:t>
            </a:r>
            <a:r>
              <a:rPr lang="en-IN" dirty="0" smtClean="0"/>
              <a:t>.</a:t>
            </a:r>
            <a:endParaRPr lang="en-IN"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415" y="1731010"/>
            <a:ext cx="11721465" cy="3696335"/>
          </a:xfrm>
        </p:spPr>
        <p:txBody>
          <a:bodyPr/>
          <a:lstStyle/>
          <a:p>
            <a:r>
              <a:rPr lang="en-GB" sz="28700" b="1" dirty="0" smtClean="0">
                <a:ln/>
                <a:solidFill>
                  <a:schemeClr val="tx1"/>
                </a:solidFill>
                <a:effectLst>
                  <a:outerShdw blurRad="38100" dist="19050" dir="2700000" algn="tl" rotWithShape="0">
                    <a:schemeClr val="dk1">
                      <a:alpha val="40000"/>
                    </a:schemeClr>
                  </a:outerShdw>
                </a:effectLst>
                <a:latin typeface="Freestyle Script" panose="030804020302050B0404" pitchFamily="66" charset="0"/>
                <a:ea typeface="Roboto Light" panose="020B0604020202020204" charset="0"/>
              </a:rPr>
              <a:t>Thank you</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3140" y="2101850"/>
            <a:ext cx="10728960" cy="1325880"/>
          </a:xfrm>
        </p:spPr>
        <p:txBody>
          <a:bodyPr>
            <a:noAutofit/>
          </a:bodyPr>
          <a:lstStyle/>
          <a:p>
            <a:r>
              <a:rPr lang="en-IN" sz="3600" dirty="0" smtClean="0">
                <a:latin typeface="Algerian" panose="04020705040A02060702" pitchFamily="82" charset="0"/>
              </a:rPr>
              <a:t>    </a:t>
            </a:r>
            <a:r>
              <a:rPr lang="en-IN" sz="3600"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Normal Distribution utilized statistics, business settings, and government entities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threePt" dir="t"/>
            </a:scene3d>
          </a:bodyPr>
          <a:lstStyle/>
          <a:p>
            <a:r>
              <a:rPr lang="en-IN"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Introduction:-</a:t>
            </a:r>
          </a:p>
        </p:txBody>
      </p:sp>
      <p:sp>
        <p:nvSpPr>
          <p:cNvPr id="3" name="Content Placeholder 2"/>
          <p:cNvSpPr>
            <a:spLocks noGrp="1"/>
          </p:cNvSpPr>
          <p:nvPr>
            <p:ph idx="1"/>
          </p:nvPr>
        </p:nvSpPr>
        <p:spPr/>
        <p:txBody>
          <a:bodyPr/>
          <a:lstStyle/>
          <a:p>
            <a:pPr marL="0" indent="0" fontAlgn="base">
              <a:buNone/>
            </a:pPr>
            <a:r>
              <a:rPr lang="en-IN" b="1" dirty="0">
                <a:latin typeface="Bell MT" panose="02020503060305020303" pitchFamily="18" charset="0"/>
              </a:rPr>
              <a:t>Normal </a:t>
            </a:r>
            <a:r>
              <a:rPr lang="en-IN" b="1" dirty="0" smtClean="0">
                <a:latin typeface="Bell MT" panose="02020503060305020303" pitchFamily="18" charset="0"/>
              </a:rPr>
              <a:t>Distribution:-</a:t>
            </a:r>
            <a:endParaRPr lang="en-IN" dirty="0">
              <a:latin typeface="Bell MT" panose="02020503060305020303" pitchFamily="18" charset="0"/>
            </a:endParaRPr>
          </a:p>
          <a:p>
            <a:pPr marL="0" indent="0" fontAlgn="base">
              <a:buNone/>
            </a:pPr>
            <a:r>
              <a:rPr lang="en-IN" dirty="0">
                <a:latin typeface="Bell MT" panose="02020503060305020303" pitchFamily="18" charset="0"/>
              </a:rPr>
              <a:t>Normal Distribution is often called a bell curve and is broadly utilized in statistics, business settings, and government entities such as the FDA. It's widely recognized as being a grading system for tests such as the SAT and ACT in high school or GRE for graduate students.</a:t>
            </a:r>
          </a:p>
          <a:p>
            <a:pPr marL="0" indent="0">
              <a:buNone/>
            </a:pPr>
            <a:endParaRPr lang="en-IN" dirty="0">
              <a:latin typeface="Bell MT" panose="02020503060305020303"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435" y="317"/>
            <a:ext cx="10515600" cy="1325563"/>
          </a:xfrm>
        </p:spPr>
        <p:txBody>
          <a:bodyPr>
            <a:scene3d>
              <a:camera prst="orthographicFront"/>
              <a:lightRig rig="threePt" dir="t"/>
            </a:scene3d>
          </a:bodyPr>
          <a:lstStyle/>
          <a:p>
            <a:r>
              <a:rPr lang="en-US" b="1" dirty="0" smtClean="0">
                <a:ln/>
                <a:solidFill>
                  <a:schemeClr val="tx1"/>
                </a:solidFill>
                <a:effectLst>
                  <a:outerShdw blurRad="38100" dist="19050" dir="2700000" algn="tl" rotWithShape="0">
                    <a:schemeClr val="dk1">
                      <a:alpha val="40000"/>
                    </a:schemeClr>
                  </a:outerShdw>
                </a:effectLst>
                <a:latin typeface="Bell MT" panose="02020503060305020303" pitchFamily="18" charset="0"/>
              </a:rPr>
              <a:t>What is a Normal distribution?</a:t>
            </a:r>
          </a:p>
        </p:txBody>
      </p:sp>
      <p:sp>
        <p:nvSpPr>
          <p:cNvPr id="3" name="Content Placeholder 2"/>
          <p:cNvSpPr>
            <a:spLocks noGrp="1"/>
          </p:cNvSpPr>
          <p:nvPr>
            <p:ph idx="1"/>
          </p:nvPr>
        </p:nvSpPr>
        <p:spPr>
          <a:xfrm>
            <a:off x="609600" y="1581150"/>
            <a:ext cx="10972800" cy="4953000"/>
          </a:xfrm>
        </p:spPr>
        <p:txBody>
          <a:bodyPr>
            <a:normAutofit fontScale="77500" lnSpcReduction="20000"/>
          </a:bodyPr>
          <a:lstStyle/>
          <a:p>
            <a:pPr marL="0" indent="0">
              <a:lnSpc>
                <a:spcPct val="120000"/>
              </a:lnSpc>
              <a:buNone/>
            </a:pPr>
            <a:r>
              <a:rPr lang="en-US" dirty="0" smtClean="0">
                <a:latin typeface="Bell MT" panose="02020503060305020303" pitchFamily="18" charset="0"/>
              </a:rPr>
              <a:t>Normal Distribution is often called a bell curve and is broadly utilized in statistics, business settings, and government entities such as the FDA. It's widely recognized as being a grading system for tests such as the SAT and ACT in high school or GRE for graduate students.</a:t>
            </a:r>
          </a:p>
          <a:p>
            <a:pPr marL="0" indent="0">
              <a:lnSpc>
                <a:spcPct val="120000"/>
              </a:lnSpc>
              <a:buNone/>
            </a:pPr>
            <a:r>
              <a:rPr lang="en-US" dirty="0" smtClean="0">
                <a:latin typeface="Bell MT" panose="02020503060305020303" pitchFamily="18" charset="0"/>
              </a:rPr>
              <a:t>Many groups follow this type of pattern. That’s why it’s widely used in business, statistics and in government bodies like the FDA:</a:t>
            </a:r>
          </a:p>
          <a:p>
            <a:pPr marL="0" indent="0">
              <a:buNone/>
            </a:pPr>
            <a:r>
              <a:rPr lang="en-US" dirty="0" smtClean="0">
                <a:latin typeface="Bell MT" panose="02020503060305020303" pitchFamily="18" charset="0"/>
              </a:rPr>
              <a:t>•Heights of people.</a:t>
            </a:r>
          </a:p>
          <a:p>
            <a:pPr marL="0" indent="0">
              <a:buNone/>
            </a:pPr>
            <a:r>
              <a:rPr lang="en-US" dirty="0" smtClean="0">
                <a:latin typeface="Bell MT" panose="02020503060305020303" pitchFamily="18" charset="0"/>
              </a:rPr>
              <a:t>•Measurement errors.</a:t>
            </a:r>
          </a:p>
          <a:p>
            <a:pPr marL="0" indent="0">
              <a:buNone/>
            </a:pPr>
            <a:r>
              <a:rPr lang="en-US" dirty="0" smtClean="0">
                <a:latin typeface="Bell MT" panose="02020503060305020303" pitchFamily="18" charset="0"/>
              </a:rPr>
              <a:t>•Blood pressure.</a:t>
            </a:r>
          </a:p>
          <a:p>
            <a:pPr marL="0" indent="0">
              <a:buNone/>
            </a:pPr>
            <a:r>
              <a:rPr lang="en-US" dirty="0" smtClean="0">
                <a:latin typeface="Bell MT" panose="02020503060305020303" pitchFamily="18" charset="0"/>
              </a:rPr>
              <a:t>•Points on a test.</a:t>
            </a:r>
          </a:p>
          <a:p>
            <a:pPr marL="0" indent="0">
              <a:buNone/>
            </a:pPr>
            <a:r>
              <a:rPr lang="en-US" dirty="0" smtClean="0">
                <a:latin typeface="Bell MT" panose="02020503060305020303" pitchFamily="18" charset="0"/>
              </a:rPr>
              <a:t>•IQ scores.</a:t>
            </a:r>
          </a:p>
          <a:p>
            <a:pPr marL="0" indent="0">
              <a:buNone/>
            </a:pPr>
            <a:r>
              <a:rPr lang="en-US" dirty="0" smtClean="0">
                <a:latin typeface="Bell MT" panose="02020503060305020303" pitchFamily="18" charset="0"/>
              </a:rPr>
              <a:t>•</a:t>
            </a:r>
            <a:r>
              <a:rPr lang="en-US" dirty="0">
                <a:latin typeface="Bell MT" panose="02020503060305020303" pitchFamily="18" charset="0"/>
              </a:rPr>
              <a:t>s</a:t>
            </a:r>
            <a:r>
              <a:rPr lang="en-US" dirty="0" smtClean="0">
                <a:latin typeface="Bell MT" panose="02020503060305020303" pitchFamily="18" charset="0"/>
              </a:rPr>
              <a:t>alaries.</a:t>
            </a:r>
          </a:p>
          <a:p>
            <a:endParaRPr lang="en-IN"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 y="70485"/>
            <a:ext cx="9890125" cy="896620"/>
          </a:xfrm>
        </p:spPr>
        <p:txBody>
          <a:bodyPr>
            <a:noAutofit/>
          </a:bodyPr>
          <a:lstStyle/>
          <a:p>
            <a:r>
              <a:rPr lang="en-US" sz="3600" dirty="0" smtClean="0">
                <a:ln/>
                <a:solidFill>
                  <a:schemeClr val="tx1"/>
                </a:solidFill>
                <a:effectLst>
                  <a:outerShdw blurRad="38100" dist="19050" dir="2700000" algn="tl" rotWithShape="0">
                    <a:schemeClr val="dk1">
                      <a:alpha val="40000"/>
                    </a:schemeClr>
                  </a:outerShdw>
                </a:effectLst>
                <a:latin typeface="Bell MT" panose="02020503060305020303" pitchFamily="18" charset="0"/>
              </a:rPr>
              <a:t>Normal Distribution contains the following characteristics:</a:t>
            </a:r>
          </a:p>
        </p:txBody>
      </p:sp>
      <p:sp>
        <p:nvSpPr>
          <p:cNvPr id="3" name="Content Placeholder 2"/>
          <p:cNvSpPr>
            <a:spLocks noGrp="1"/>
          </p:cNvSpPr>
          <p:nvPr>
            <p:ph idx="1"/>
          </p:nvPr>
        </p:nvSpPr>
        <p:spPr>
          <a:xfrm>
            <a:off x="609600" y="1682750"/>
            <a:ext cx="10972800" cy="4953000"/>
          </a:xfrm>
        </p:spPr>
        <p:txBody>
          <a:bodyPr>
            <a:normAutofit/>
          </a:bodyPr>
          <a:lstStyle/>
          <a:p>
            <a:pPr marL="0" indent="0">
              <a:buNone/>
            </a:pPr>
            <a:r>
              <a:rPr lang="en-GB" dirty="0" smtClean="0">
                <a:solidFill>
                  <a:schemeClr val="dk1"/>
                </a:solidFill>
                <a:latin typeface="Roboto Light"/>
                <a:ea typeface="Roboto Light"/>
                <a:cs typeface="Roboto Light"/>
                <a:sym typeface="Roboto Light"/>
              </a:rPr>
              <a:t>👉</a:t>
            </a:r>
            <a:r>
              <a:rPr lang="en-US" dirty="0" smtClean="0"/>
              <a:t>It occurs naturally in numerous situations. </a:t>
            </a:r>
          </a:p>
          <a:p>
            <a:pPr marL="0" indent="0">
              <a:buNone/>
            </a:pPr>
            <a:r>
              <a:rPr lang="en-GB" dirty="0" smtClean="0">
                <a:solidFill>
                  <a:schemeClr val="dk1"/>
                </a:solidFill>
                <a:latin typeface="Roboto Light"/>
                <a:ea typeface="Roboto Light"/>
                <a:cs typeface="Roboto Light"/>
                <a:sym typeface="Roboto Light"/>
              </a:rPr>
              <a:t>👉</a:t>
            </a:r>
            <a:r>
              <a:rPr lang="en-US" dirty="0" smtClean="0"/>
              <a:t>Data points are similar and occur within a small range. </a:t>
            </a:r>
          </a:p>
          <a:p>
            <a:pPr marL="0" indent="0">
              <a:buNone/>
            </a:pPr>
            <a:r>
              <a:rPr lang="en-GB" dirty="0" smtClean="0">
                <a:solidFill>
                  <a:schemeClr val="dk1"/>
                </a:solidFill>
                <a:latin typeface="Roboto Light"/>
                <a:ea typeface="Roboto Light"/>
                <a:cs typeface="Roboto Light"/>
                <a:sym typeface="Roboto Light"/>
              </a:rPr>
              <a:t>👉</a:t>
            </a:r>
            <a:r>
              <a:rPr lang="en-US" dirty="0" smtClean="0"/>
              <a:t>Much fewer outliers on the low and high ends of data range.</a:t>
            </a:r>
            <a:endParaRPr lang="en-IN"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threePt" dir="t"/>
            </a:scene3d>
          </a:bodyPr>
          <a:lstStyle/>
          <a:p>
            <a:r>
              <a:rPr lang="en-US" b="1" dirty="0" smtClean="0">
                <a:ln/>
                <a:solidFill>
                  <a:schemeClr val="tx1"/>
                </a:solidFill>
                <a:effectLst>
                  <a:outerShdw blurRad="38100" dist="19050" dir="2700000" algn="tl" rotWithShape="0">
                    <a:schemeClr val="dk1">
                      <a:alpha val="40000"/>
                    </a:schemeClr>
                  </a:outerShdw>
                </a:effectLst>
                <a:latin typeface="Bell MT" panose="02020503060305020303" pitchFamily="18" charset="0"/>
              </a:rPr>
              <a:t>Properties of a normal distribution</a:t>
            </a:r>
          </a:p>
        </p:txBody>
      </p:sp>
      <p:sp>
        <p:nvSpPr>
          <p:cNvPr id="3" name="Content Placeholder 2"/>
          <p:cNvSpPr>
            <a:spLocks noGrp="1"/>
          </p:cNvSpPr>
          <p:nvPr>
            <p:ph idx="1"/>
          </p:nvPr>
        </p:nvSpPr>
        <p:spPr>
          <a:xfrm>
            <a:off x="933450" y="1824038"/>
            <a:ext cx="10515600" cy="4351338"/>
          </a:xfrm>
        </p:spPr>
        <p:txBody>
          <a:bodyPr/>
          <a:lstStyle/>
          <a:p>
            <a:pPr marL="0" indent="0">
              <a:buNone/>
            </a:pPr>
            <a:r>
              <a:rPr lang="en-US" dirty="0" smtClean="0">
                <a:latin typeface="Bell MT" panose="02020503060305020303" pitchFamily="18" charset="0"/>
              </a:rPr>
              <a:t>•The mean, mode and median are all equal.</a:t>
            </a:r>
          </a:p>
          <a:p>
            <a:pPr marL="0" indent="0">
              <a:buNone/>
            </a:pPr>
            <a:r>
              <a:rPr lang="en-US" dirty="0" smtClean="0">
                <a:latin typeface="Bell MT" panose="02020503060305020303" pitchFamily="18" charset="0"/>
              </a:rPr>
              <a:t>•The curve is symmetric at the center (i.e. around the mean, μ).</a:t>
            </a:r>
          </a:p>
          <a:p>
            <a:pPr marL="0" indent="0">
              <a:buNone/>
            </a:pPr>
            <a:r>
              <a:rPr lang="en-US" dirty="0" smtClean="0">
                <a:latin typeface="Bell MT" panose="02020503060305020303" pitchFamily="18" charset="0"/>
              </a:rPr>
              <a:t>•Exactly half of the values are to the left of center and exactly half                       the values are to the right.</a:t>
            </a:r>
          </a:p>
          <a:p>
            <a:pPr marL="0" indent="0">
              <a:buNone/>
            </a:pPr>
            <a:r>
              <a:rPr lang="en-US" dirty="0" smtClean="0">
                <a:latin typeface="Bell MT" panose="02020503060305020303" pitchFamily="18" charset="0"/>
              </a:rPr>
              <a:t>•The total area under the curve is 1.</a:t>
            </a:r>
          </a:p>
          <a:p>
            <a:pPr marL="0" indent="0">
              <a:buNone/>
            </a:pPr>
            <a:r>
              <a:rPr lang="en-IN" dirty="0" smtClean="0"/>
              <a:t> </a:t>
            </a:r>
            <a:endParaRPr lang="en-IN"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4875" y="117476"/>
            <a:ext cx="10515600" cy="768350"/>
          </a:xfrm>
        </p:spPr>
        <p:txBody>
          <a:bodyPr>
            <a:scene3d>
              <a:camera prst="orthographicFront"/>
              <a:lightRig rig="threePt" dir="t"/>
            </a:scene3d>
          </a:bodyPr>
          <a:lstStyle/>
          <a:p>
            <a:r>
              <a:rPr lang="en-IN" b="1" dirty="0" smtClean="0">
                <a:ln/>
                <a:solidFill>
                  <a:schemeClr val="tx1"/>
                </a:solidFill>
                <a:effectLst>
                  <a:outerShdw blurRad="38100" dist="19050" dir="2700000" algn="tl" rotWithShape="0">
                    <a:schemeClr val="dk1">
                      <a:alpha val="40000"/>
                    </a:schemeClr>
                  </a:outerShdw>
                </a:effectLst>
                <a:latin typeface="Algerian" panose="04020705040A02060702" pitchFamily="82" charset="0"/>
              </a:rPr>
              <a:t>Examples Of Normal Distribution</a:t>
            </a:r>
          </a:p>
        </p:txBody>
      </p:sp>
      <p:sp>
        <p:nvSpPr>
          <p:cNvPr id="3" name="Content Placeholder 2"/>
          <p:cNvSpPr>
            <a:spLocks noGrp="1"/>
          </p:cNvSpPr>
          <p:nvPr>
            <p:ph idx="1"/>
          </p:nvPr>
        </p:nvSpPr>
        <p:spPr>
          <a:xfrm>
            <a:off x="904875" y="938055"/>
            <a:ext cx="10515600" cy="3365500"/>
          </a:xfrm>
        </p:spPr>
        <p:txBody>
          <a:bodyPr/>
          <a:lstStyle/>
          <a:p>
            <a:pPr marL="0" indent="0">
              <a:buNone/>
            </a:pPr>
            <a:r>
              <a:rPr lang="en-IN" sz="3200" b="1" dirty="0" smtClean="0">
                <a:latin typeface="Bell MT" panose="02020503060305020303" pitchFamily="18" charset="0"/>
              </a:rPr>
              <a:t>Tossing A Coin</a:t>
            </a:r>
          </a:p>
          <a:p>
            <a:pPr marL="0" indent="0">
              <a:buNone/>
            </a:pPr>
            <a:r>
              <a:rPr lang="en-US" dirty="0" smtClean="0">
                <a:latin typeface="Bell MT" panose="02020503060305020303" pitchFamily="18" charset="0"/>
              </a:rPr>
              <a:t>Flipping a coin is one of the oldest methods for settling disputes. We all have flipped a coin before a match or game. The perceived fairness in flipping a coin lies in the fact that it has equal chances to come up with either result. The chances of getting head are 1/2, and the same is for tails. When we add both, it equals to one. If we toss coins multiple times, the sum of the probability of getting heads and tails will always remain 1</a:t>
            </a:r>
            <a:r>
              <a:rPr lang="en-US" dirty="0" smtClean="0"/>
              <a:t>.</a:t>
            </a:r>
          </a:p>
        </p:txBody>
      </p:sp>
      <p:pic>
        <p:nvPicPr>
          <p:cNvPr id="4" name="Picture 3"/>
          <p:cNvPicPr>
            <a:picLocks noChangeAspect="1"/>
          </p:cNvPicPr>
          <p:nvPr/>
        </p:nvPicPr>
        <p:blipFill>
          <a:blip r:embed="rId2"/>
          <a:stretch>
            <a:fillRect/>
          </a:stretch>
        </p:blipFill>
        <p:spPr>
          <a:xfrm>
            <a:off x="8109585" y="4981575"/>
            <a:ext cx="3918585" cy="169926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101725"/>
          </a:xfrm>
        </p:spPr>
        <p:txBody>
          <a:bodyPr>
            <a:normAutofit/>
          </a:bodyPr>
          <a:lstStyle/>
          <a:p>
            <a:r>
              <a:rPr lang="en-IN" sz="4000" b="1" dirty="0" smtClean="0">
                <a:ln/>
                <a:solidFill>
                  <a:schemeClr val="tx1"/>
                </a:solidFill>
                <a:effectLst>
                  <a:outerShdw blurRad="38100" dist="19050" dir="2700000" algn="tl" rotWithShape="0">
                    <a:schemeClr val="dk1">
                      <a:alpha val="40000"/>
                    </a:schemeClr>
                  </a:outerShdw>
                </a:effectLst>
                <a:latin typeface="Bell MT" panose="02020503060305020303" pitchFamily="18" charset="0"/>
              </a:rPr>
              <a:t>Student’s Average Report</a:t>
            </a:r>
          </a:p>
        </p:txBody>
      </p:sp>
      <p:sp>
        <p:nvSpPr>
          <p:cNvPr id="3" name="Content Placeholder 2"/>
          <p:cNvSpPr>
            <a:spLocks noGrp="1"/>
          </p:cNvSpPr>
          <p:nvPr>
            <p:ph idx="1"/>
          </p:nvPr>
        </p:nvSpPr>
        <p:spPr/>
        <p:txBody>
          <a:bodyPr/>
          <a:lstStyle/>
          <a:p>
            <a:pPr marL="0" indent="0">
              <a:buNone/>
            </a:pPr>
            <a:r>
              <a:rPr lang="en-US" dirty="0" smtClean="0">
                <a:latin typeface="Bell MT" panose="02020503060305020303" pitchFamily="18" charset="0"/>
              </a:rPr>
              <a:t>Nowadays, schools are advertising their performances on social media and TV. They present the average result of their school and allure parents to get their child enrolled in that school. School authorities find the average academic performance of all the students, and in most cases, it follows the normal distribution curve. The number of average intelligent student is higher than most other students.</a:t>
            </a:r>
            <a:endParaRPr lang="en-IN" dirty="0">
              <a:latin typeface="Bell MT" panose="02020503060305020303" pitchFamily="18" charset="0"/>
            </a:endParaRPr>
          </a:p>
        </p:txBody>
      </p:sp>
      <p:pic>
        <p:nvPicPr>
          <p:cNvPr id="4" name="Picture 3"/>
          <p:cNvPicPr>
            <a:picLocks noChangeAspect="1"/>
          </p:cNvPicPr>
          <p:nvPr/>
        </p:nvPicPr>
        <p:blipFill>
          <a:blip r:embed="rId2"/>
          <a:stretch>
            <a:fillRect/>
          </a:stretch>
        </p:blipFill>
        <p:spPr>
          <a:xfrm>
            <a:off x="5386070" y="4331335"/>
            <a:ext cx="5129530" cy="2360295"/>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164942"/>
            <a:ext cx="4343400" cy="625475"/>
          </a:xfrm>
        </p:spPr>
        <p:txBody>
          <a:bodyPr>
            <a:normAutofit fontScale="90000"/>
          </a:bodyPr>
          <a:lstStyle/>
          <a:p>
            <a:r>
              <a:rPr lang="en-IN" sz="4400" b="1" dirty="0">
                <a:ln/>
                <a:solidFill>
                  <a:schemeClr val="tx1"/>
                </a:solidFill>
                <a:effectLst>
                  <a:outerShdw blurRad="38100" dist="19050" dir="2700000" algn="tl" rotWithShape="0">
                    <a:schemeClr val="dk1">
                      <a:alpha val="40000"/>
                    </a:schemeClr>
                  </a:outerShdw>
                </a:effectLst>
                <a:latin typeface="Bell MT" panose="02020503060305020303" pitchFamily="18" charset="0"/>
              </a:rPr>
              <a:t>Rolling A Dice</a:t>
            </a:r>
            <a:endParaRPr lang="en-IN" dirty="0">
              <a:latin typeface="Bell MT" panose="02020503060305020303" pitchFamily="18" charset="0"/>
            </a:endParaRPr>
          </a:p>
        </p:txBody>
      </p:sp>
      <p:sp>
        <p:nvSpPr>
          <p:cNvPr id="3" name="Content Placeholder 2"/>
          <p:cNvSpPr>
            <a:spLocks noGrp="1"/>
          </p:cNvSpPr>
          <p:nvPr>
            <p:ph idx="1"/>
          </p:nvPr>
        </p:nvSpPr>
        <p:spPr>
          <a:xfrm>
            <a:off x="771525" y="1101725"/>
            <a:ext cx="10515600" cy="3270250"/>
          </a:xfrm>
        </p:spPr>
        <p:txBody>
          <a:bodyPr/>
          <a:lstStyle/>
          <a:p>
            <a:pPr marL="0" indent="0">
              <a:buNone/>
            </a:pPr>
            <a:r>
              <a:rPr lang="en-US" dirty="0" smtClean="0">
                <a:latin typeface="Bell MT" panose="02020503060305020303" pitchFamily="18" charset="0"/>
              </a:rPr>
              <a:t>A fair rolling of dice is also a good example of normal distribution. In an experiment, it has been found that when a dice is rolled 100 times, chances to get ‘1’ are 15-18% and if we roll the dice 1000 times, the chances to get ‘1’ is, again, the same, which averages to 16.7% (1/6). If we roll two dices simultaneously, there are 36 possible combinations. The probability of rolling ‘1’ (with six possible combinations) again averages to around 16.7%, i.e., (6/36). More the number of dices more elaborate will be the normal distribution graph.</a:t>
            </a:r>
            <a:endParaRPr lang="en-IN" dirty="0">
              <a:latin typeface="Bell MT" panose="02020503060305020303"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ata Pie Charts">
  <a:themeElements>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Data Pie Chart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Data Pie Char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ta Pie Chart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ta Pie Chart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ta Pie Chart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ta Pie Chart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ta Pie Chart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ta Pie Chart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ta Pie Chart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ta Pie Chart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ta Pie Chart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ta Pie Chart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ta Pie Chart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ata Pie Charts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920</Words>
  <Application>WPS Presentation</Application>
  <PresentationFormat>Custom</PresentationFormat>
  <Paragraphs>50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Data Pie Charts</vt:lpstr>
      <vt:lpstr>Slide 1</vt:lpstr>
      <vt:lpstr>    Normal Distribution utilized statistics, business settings, and government entities</vt:lpstr>
      <vt:lpstr>Introduction:-</vt:lpstr>
      <vt:lpstr>What is a Normal distribution?</vt:lpstr>
      <vt:lpstr>Normal Distribution contains the following characteristics:</vt:lpstr>
      <vt:lpstr>Properties of a normal distribution</vt:lpstr>
      <vt:lpstr>Examples Of Normal Distribution</vt:lpstr>
      <vt:lpstr>Student’s Average Report</vt:lpstr>
      <vt:lpstr>Rolling A Dice</vt:lpstr>
      <vt:lpstr>Normal Distribution utilized statistics</vt:lpstr>
      <vt:lpstr>Normal Distribution utilized in   business settings</vt:lpstr>
      <vt:lpstr> Normal Distribution utilized in government entities</vt:lpstr>
      <vt:lpstr>Applications of Central Limit Theorem</vt:lpstr>
      <vt:lpstr>IMPORTANCE OF NORMAL DISTRIBUTION</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MANISH BORADO</dc:creator>
  <cp:lastModifiedBy>user</cp:lastModifiedBy>
  <cp:revision>14</cp:revision>
  <dcterms:created xsi:type="dcterms:W3CDTF">2020-10-24T19:19:00Z</dcterms:created>
  <dcterms:modified xsi:type="dcterms:W3CDTF">2021-03-02T05:20:53Z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1033-11.2.0.9669</vt:lpwstr>
  </property>
</Properties>
</file>