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9"/>
  </p:notesMasterIdLst>
  <p:sldIdLst>
    <p:sldId id="364" r:id="rId2"/>
    <p:sldId id="365" r:id="rId3"/>
    <p:sldId id="366" r:id="rId4"/>
    <p:sldId id="367" r:id="rId5"/>
    <p:sldId id="368" r:id="rId6"/>
    <p:sldId id="369" r:id="rId7"/>
    <p:sldId id="3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858" y="-76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7"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1048598"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48599" name="Date Placeholder 3"/>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00" name="Footer Placeholder 4"/>
          <p:cNvSpPr>
            <a:spLocks noGrp="1"/>
          </p:cNvSpPr>
          <p:nvPr>
            <p:ph type="ftr" sz="quarter" idx="11"/>
          </p:nvPr>
        </p:nvSpPr>
        <p:spPr>
          <a:xfrm>
            <a:off x="2416500" y="329307"/>
            <a:ext cx="4973915" cy="309201"/>
          </a:xfrm>
        </p:spPr>
        <p:txBody>
          <a:bodyPr/>
          <a:lstStyle/>
          <a:p>
            <a:endParaRPr lang="en-US" dirty="0"/>
          </a:p>
        </p:txBody>
      </p:sp>
      <p:sp>
        <p:nvSpPr>
          <p:cNvPr id="1048601"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3145730" name="Straight Connector 14"/>
          <p:cNvCxnSpPr>
            <a:cxnSpLocks/>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a:t>Click to edit Master title style</a:t>
            </a:r>
            <a:endParaRPr lang="en-US" dirty="0"/>
          </a:p>
        </p:txBody>
      </p:sp>
      <p:sp>
        <p:nvSpPr>
          <p:cNvPr id="1048625"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26" name="Date Placeholder 3"/>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27" name="Footer Placeholder 4"/>
          <p:cNvSpPr>
            <a:spLocks noGrp="1"/>
          </p:cNvSpPr>
          <p:nvPr>
            <p:ph type="ftr" sz="quarter" idx="11"/>
          </p:nvPr>
        </p:nvSpPr>
        <p:spPr/>
        <p:txBody>
          <a:bodyPr/>
          <a:lstStyle/>
          <a:p>
            <a:endParaRPr lang="en-US" dirty="0"/>
          </a:p>
        </p:txBody>
      </p:sp>
      <p:sp>
        <p:nvSpPr>
          <p:cNvPr id="1048628"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4" name="Straight Connector 25"/>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1" name="Vertical Title 1"/>
          <p:cNvSpPr>
            <a:spLocks noGrp="1"/>
          </p:cNvSpPr>
          <p:nvPr>
            <p:ph type="title" orient="vert"/>
          </p:nvPr>
        </p:nvSpPr>
        <p:spPr>
          <a:xfrm>
            <a:off x="9439111" y="798973"/>
            <a:ext cx="1615742" cy="4659889"/>
          </a:xfrm>
        </p:spPr>
        <p:txBody>
          <a:bodyPr vert="eaVert"/>
          <a:lstStyle>
            <a:lvl1pPr algn="l"/>
          </a:lstStyle>
          <a:p>
            <a:r>
              <a:rPr lang="en-US"/>
              <a:t>Click to edit Master title style</a:t>
            </a:r>
            <a:endParaRPr lang="en-US" dirty="0"/>
          </a:p>
        </p:txBody>
      </p:sp>
      <p:sp>
        <p:nvSpPr>
          <p:cNvPr id="1048612"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13" name="Date Placeholder 3"/>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14" name="Footer Placeholder 4"/>
          <p:cNvSpPr>
            <a:spLocks noGrp="1"/>
          </p:cNvSpPr>
          <p:nvPr>
            <p:ph type="ftr" sz="quarter" idx="11"/>
          </p:nvPr>
        </p:nvSpPr>
        <p:spPr/>
        <p:txBody>
          <a:bodyPr/>
          <a:lstStyle/>
          <a:p>
            <a:endParaRPr lang="en-US" dirty="0"/>
          </a:p>
        </p:txBody>
      </p:sp>
      <p:sp>
        <p:nvSpPr>
          <p:cNvPr id="1048615"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2" name="Straight Connector 14"/>
          <p:cNvCxnSpPr>
            <a:cxnSpLocks/>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2" name="Title 1"/>
          <p:cNvSpPr>
            <a:spLocks noGrp="1"/>
          </p:cNvSpPr>
          <p:nvPr>
            <p:ph type="title"/>
          </p:nvPr>
        </p:nvSpPr>
        <p:spPr/>
        <p:txBody>
          <a:bodyPr/>
          <a:lstStyle/>
          <a:p>
            <a:r>
              <a:rPr lang="en-US"/>
              <a:t>Click to edit Master title style</a:t>
            </a:r>
            <a:endParaRPr lang="en-US" dirty="0"/>
          </a:p>
        </p:txBody>
      </p:sp>
      <p:sp>
        <p:nvSpPr>
          <p:cNvPr id="104858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84" name="Date Placeholder 3"/>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585" name="Footer Placeholder 4"/>
          <p:cNvSpPr>
            <a:spLocks noGrp="1"/>
          </p:cNvSpPr>
          <p:nvPr>
            <p:ph type="ftr" sz="quarter" idx="11"/>
          </p:nvPr>
        </p:nvSpPr>
        <p:spPr/>
        <p:txBody>
          <a:bodyPr/>
          <a:lstStyle/>
          <a:p>
            <a:endParaRPr lang="en-US" dirty="0"/>
          </a:p>
        </p:txBody>
      </p:sp>
      <p:sp>
        <p:nvSpPr>
          <p:cNvPr id="104858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29" name="Straight Connector 32"/>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9"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1048630"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631" name="Date Placeholder 3"/>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32" name="Footer Placeholder 4"/>
          <p:cNvSpPr>
            <a:spLocks noGrp="1"/>
          </p:cNvSpPr>
          <p:nvPr>
            <p:ph type="ftr" sz="quarter" idx="11"/>
          </p:nvPr>
        </p:nvSpPr>
        <p:spPr/>
        <p:txBody>
          <a:bodyPr/>
          <a:lstStyle/>
          <a:p>
            <a:endParaRPr lang="en-US" dirty="0"/>
          </a:p>
        </p:txBody>
      </p:sp>
      <p:sp>
        <p:nvSpPr>
          <p:cNvPr id="1048633"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5" name="Straight Connector 14"/>
          <p:cNvCxnSpPr>
            <a:cxnSpLocks/>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34"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1048635"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6"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7" name="Date Placeholder 4"/>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38" name="Footer Placeholder 5"/>
          <p:cNvSpPr>
            <a:spLocks noGrp="1"/>
          </p:cNvSpPr>
          <p:nvPr>
            <p:ph type="ftr" sz="quarter" idx="11"/>
          </p:nvPr>
        </p:nvSpPr>
        <p:spPr/>
        <p:txBody>
          <a:bodyPr/>
          <a:lstStyle/>
          <a:p>
            <a:endParaRPr lang="en-US" dirty="0"/>
          </a:p>
        </p:txBody>
      </p:sp>
      <p:sp>
        <p:nvSpPr>
          <p:cNvPr id="1048639"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6" name="Straight Connector 34"/>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0"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1048641"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2"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43"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4"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45" name="Date Placeholder 6"/>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46" name="Footer Placeholder 7"/>
          <p:cNvSpPr>
            <a:spLocks noGrp="1"/>
          </p:cNvSpPr>
          <p:nvPr>
            <p:ph type="ftr" sz="quarter" idx="11"/>
          </p:nvPr>
        </p:nvSpPr>
        <p:spPr/>
        <p:txBody>
          <a:bodyPr/>
          <a:lstStyle/>
          <a:p>
            <a:endParaRPr lang="en-US" dirty="0"/>
          </a:p>
        </p:txBody>
      </p:sp>
      <p:sp>
        <p:nvSpPr>
          <p:cNvPr id="1048647"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7" name="Straight Connector 28"/>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US"/>
              <a:t>Click to edit Master title style</a:t>
            </a:r>
            <a:endParaRPr lang="en-US" dirty="0"/>
          </a:p>
        </p:txBody>
      </p:sp>
      <p:sp>
        <p:nvSpPr>
          <p:cNvPr id="1048608" name="Date Placeholder 2"/>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09" name="Footer Placeholder 3"/>
          <p:cNvSpPr>
            <a:spLocks noGrp="1"/>
          </p:cNvSpPr>
          <p:nvPr>
            <p:ph type="ftr" sz="quarter" idx="11"/>
          </p:nvPr>
        </p:nvSpPr>
        <p:spPr/>
        <p:txBody>
          <a:bodyPr/>
          <a:lstStyle/>
          <a:p>
            <a:endParaRPr lang="en-US" dirty="0"/>
          </a:p>
        </p:txBody>
      </p:sp>
      <p:sp>
        <p:nvSpPr>
          <p:cNvPr id="1048610"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1" name="Straight Connector 24"/>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8" name="Date Placeholder 1"/>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49" name="Footer Placeholder 2"/>
          <p:cNvSpPr>
            <a:spLocks noGrp="1"/>
          </p:cNvSpPr>
          <p:nvPr>
            <p:ph type="ftr" sz="quarter" idx="11"/>
          </p:nvPr>
        </p:nvSpPr>
        <p:spPr/>
        <p:txBody>
          <a:bodyPr/>
          <a:lstStyle/>
          <a:p>
            <a:endParaRPr lang="en-US" dirty="0"/>
          </a:p>
        </p:txBody>
      </p:sp>
      <p:sp>
        <p:nvSpPr>
          <p:cNvPr id="1048650"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1"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1048652"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53"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54" name="Date Placeholder 4"/>
          <p:cNvSpPr>
            <a:spLocks noGrp="1"/>
          </p:cNvSpPr>
          <p:nvPr>
            <p:ph type="dt" sz="half" idx="10"/>
          </p:nvPr>
        </p:nvSpPr>
        <p:spPr/>
        <p:txBody>
          <a:bodyPr/>
          <a:lstStyle/>
          <a:p>
            <a:fld id="{48A87A34-81AB-432B-8DAE-1953F412C126}" type="datetimeFigureOut">
              <a:rPr lang="en-US" dirty="0"/>
              <a:pPr/>
              <a:t>3/2/2021</a:t>
            </a:fld>
            <a:endParaRPr lang="en-US" dirty="0"/>
          </a:p>
        </p:txBody>
      </p:sp>
      <p:sp>
        <p:nvSpPr>
          <p:cNvPr id="1048655" name="Footer Placeholder 5"/>
          <p:cNvSpPr>
            <a:spLocks noGrp="1"/>
          </p:cNvSpPr>
          <p:nvPr>
            <p:ph type="ftr" sz="quarter" idx="11"/>
          </p:nvPr>
        </p:nvSpPr>
        <p:spPr/>
        <p:txBody>
          <a:bodyPr/>
          <a:lstStyle/>
          <a:p>
            <a:endParaRPr lang="en-US" dirty="0"/>
          </a:p>
        </p:txBody>
      </p:sp>
      <p:sp>
        <p:nvSpPr>
          <p:cNvPr id="1048656"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8" name="Straight Connector 16"/>
          <p:cNvCxnSpPr>
            <a:cxnSpLocks/>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32" name="Group 7"/>
          <p:cNvGrpSpPr/>
          <p:nvPr/>
        </p:nvGrpSpPr>
        <p:grpSpPr>
          <a:xfrm>
            <a:off x="7477387" y="482170"/>
            <a:ext cx="4074533" cy="5149101"/>
            <a:chOff x="7477387" y="482170"/>
            <a:chExt cx="4074533" cy="5149101"/>
          </a:xfrm>
        </p:grpSpPr>
        <p:sp>
          <p:nvSpPr>
            <p:cNvPr id="1048616"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048617"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1048618"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1048619"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20"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21" name="Date Placeholder 4"/>
          <p:cNvSpPr>
            <a:spLocks noGrp="1"/>
          </p:cNvSpPr>
          <p:nvPr>
            <p:ph type="dt" sz="half" idx="10"/>
          </p:nvPr>
        </p:nvSpPr>
        <p:spPr>
          <a:xfrm>
            <a:off x="1447382" y="5469856"/>
            <a:ext cx="5527351" cy="320123"/>
          </a:xfrm>
        </p:spPr>
        <p:txBody>
          <a:bodyPr/>
          <a:lstStyle>
            <a:lvl1pPr algn="l"/>
          </a:lstStyle>
          <a:p>
            <a:fld id="{48A87A34-81AB-432B-8DAE-1953F412C126}" type="datetimeFigureOut">
              <a:rPr lang="en-US" dirty="0"/>
              <a:pPr/>
              <a:t>3/2/2021</a:t>
            </a:fld>
            <a:endParaRPr lang="en-US" dirty="0"/>
          </a:p>
        </p:txBody>
      </p:sp>
      <p:sp>
        <p:nvSpPr>
          <p:cNvPr id="1048622" name="Footer Placeholder 5"/>
          <p:cNvSpPr>
            <a:spLocks noGrp="1"/>
          </p:cNvSpPr>
          <p:nvPr>
            <p:ph type="ftr" sz="quarter" idx="11"/>
          </p:nvPr>
        </p:nvSpPr>
        <p:spPr>
          <a:xfrm>
            <a:off x="1447382" y="318640"/>
            <a:ext cx="5541004" cy="320931"/>
          </a:xfrm>
        </p:spPr>
        <p:txBody>
          <a:bodyPr/>
          <a:lstStyle/>
          <a:p>
            <a:endParaRPr lang="en-US" dirty="0"/>
          </a:p>
        </p:txBody>
      </p:sp>
      <p:sp>
        <p:nvSpPr>
          <p:cNvPr id="1048623"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45733" name="Straight Connector 30"/>
          <p:cNvCxnSpPr>
            <a:cxnSpLocks/>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097152" name="Picture 6"/>
          <p:cNvPicPr>
            <a:picLocks noChangeAspect="1"/>
          </p:cNvPicPr>
          <p:nvPr/>
        </p:nvPicPr>
        <p:blipFill rotWithShape="1">
          <a:blip r:embed="rId13"/>
          <a:srcRect t="1538" b="-1538"/>
          <a:stretch>
            <a:fillRect/>
          </a:stretch>
        </p:blipFill>
        <p:spPr bwMode="black">
          <a:xfrm>
            <a:off x="0" y="6126480"/>
            <a:ext cx="12192000" cy="742950"/>
          </a:xfrm>
          <a:prstGeom prst="rect">
            <a:avLst/>
          </a:prstGeom>
        </p:spPr>
      </p:pic>
      <p:sp>
        <p:nvSpPr>
          <p:cNvPr id="1048577"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048578"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79"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3/2/2021</a:t>
            </a:fld>
            <a:endParaRPr lang="en-US" dirty="0"/>
          </a:p>
        </p:txBody>
      </p:sp>
      <p:sp>
        <p:nvSpPr>
          <p:cNvPr id="1048580"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1048581"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3145728" name="Straight Connector 9"/>
          <p:cNvCxnSpPr>
            <a:cxnSpLocks/>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inance.yahoo.com/quote/UB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ctrTitle"/>
          </p:nvPr>
        </p:nvSpPr>
        <p:spPr/>
        <p:txBody>
          <a:bodyPr>
            <a:normAutofit fontScale="90000"/>
          </a:bodyPr>
          <a:lstStyle/>
          <a:p>
            <a:r>
              <a:rPr lang="en-US"/>
              <a:t>Application of conditional probability analysis to the clinical diagnosis</a:t>
            </a:r>
          </a:p>
        </p:txBody>
      </p:sp>
      <p:sp>
        <p:nvSpPr>
          <p:cNvPr id="1048603" name="Subtitle 2"/>
          <p:cNvSpPr>
            <a:spLocks noGrp="1"/>
          </p:cNvSpPr>
          <p:nvPr>
            <p:ph type="subTitle" idx="1"/>
          </p:nvPr>
        </p:nvSpPr>
        <p:spPr>
          <a:xfrm>
            <a:off x="2417780" y="3531204"/>
            <a:ext cx="8637072" cy="2524498"/>
          </a:xfrm>
        </p:spPr>
        <p:txBody>
          <a:bodyPr/>
          <a:lstStyle/>
          <a:p>
            <a:endParaRPr lang="en-US"/>
          </a:p>
        </p:txBody>
      </p:sp>
      <p:pic>
        <p:nvPicPr>
          <p:cNvPr id="2097153" name="Picture 5"/>
          <p:cNvPicPr>
            <a:picLocks noChangeAspect="1"/>
          </p:cNvPicPr>
          <p:nvPr/>
        </p:nvPicPr>
        <p:blipFill>
          <a:blip r:embed="rId2"/>
          <a:stretch>
            <a:fillRect/>
          </a:stretch>
        </p:blipFill>
        <p:spPr>
          <a:xfrm>
            <a:off x="5482828" y="3392589"/>
            <a:ext cx="5021428" cy="33543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lstStyle/>
          <a:p>
            <a:r>
              <a:rPr lang="en-US"/>
              <a:t>What is conditional probability</a:t>
            </a:r>
          </a:p>
        </p:txBody>
      </p:sp>
      <p:sp>
        <p:nvSpPr>
          <p:cNvPr id="1048605" name="Content Placeholder 2"/>
          <p:cNvSpPr>
            <a:spLocks noGrp="1"/>
          </p:cNvSpPr>
          <p:nvPr>
            <p:ph idx="1"/>
          </p:nvPr>
        </p:nvSpPr>
        <p:spPr/>
        <p:txBody>
          <a:bodyPr/>
          <a:lstStyle/>
          <a:p>
            <a:r>
              <a:rPr lang="en-US"/>
              <a:t>Conditional probability is the probability of one event occurring with some relationship to one or more other events. For example: Event A is that it is raining outside, and it has a 0.3 (30%) chance of raining today. Event B is that you will need to go outside, and that has a probability of 0.5 (50%)</a:t>
            </a:r>
          </a:p>
        </p:txBody>
      </p:sp>
      <p:sp>
        <p:nvSpPr>
          <p:cNvPr id="1048606" name="TextBox 7"/>
          <p:cNvSpPr txBox="1"/>
          <p:nvPr/>
        </p:nvSpPr>
        <p:spPr>
          <a:xfrm>
            <a:off x="1655240" y="3741038"/>
            <a:ext cx="8903757" cy="624840"/>
          </a:xfrm>
          <a:prstGeom prst="rect">
            <a:avLst/>
          </a:prstGeom>
          <a:noFill/>
        </p:spPr>
        <p:txBody>
          <a:bodyPr wrap="square">
            <a:spAutoFit/>
          </a:bodyPr>
          <a:lstStyle/>
          <a:p>
            <a:r>
              <a:rPr lang="en-US" b="0" i="1">
                <a:solidFill>
                  <a:srgbClr val="777777"/>
                </a:solidFill>
                <a:effectLst/>
                <a:latin typeface="pt sans"/>
              </a:rPr>
              <a:t>A conditional probability would look at these two events in relationship with one another, such as </a:t>
            </a:r>
            <a:r>
              <a:rPr lang="en-US" b="1" i="1">
                <a:solidFill>
                  <a:srgbClr val="777777"/>
                </a:solidFill>
                <a:effectLst/>
                <a:latin typeface="pt sans"/>
              </a:rPr>
              <a:t>the probability that it is both raining </a:t>
            </a:r>
            <a:r>
              <a:rPr lang="en-US" b="1" i="1">
                <a:solidFill>
                  <a:srgbClr val="777777"/>
                </a:solidFill>
                <a:effectLst/>
                <a:latin typeface="inherit"/>
              </a:rPr>
              <a:t>and </a:t>
            </a:r>
            <a:r>
              <a:rPr lang="en-US" b="1" i="1">
                <a:solidFill>
                  <a:srgbClr val="777777"/>
                </a:solidFill>
                <a:effectLst/>
                <a:latin typeface="pt sans"/>
              </a:rPr>
              <a:t>you will need to go outside.</a:t>
            </a:r>
            <a:endParaRPr lang="en-US"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p:txBody>
          <a:bodyPr/>
          <a:lstStyle/>
          <a:p>
            <a:endParaRPr lang="en-US"/>
          </a:p>
        </p:txBody>
      </p:sp>
      <p:sp>
        <p:nvSpPr>
          <p:cNvPr id="1048596" name="Content Placeholder 2"/>
          <p:cNvSpPr>
            <a:spLocks noGrp="1"/>
          </p:cNvSpPr>
          <p:nvPr>
            <p:ph idx="1"/>
          </p:nvPr>
        </p:nvSpPr>
        <p:spPr/>
        <p:txBody>
          <a:bodyPr>
            <a:normAutofit fontScale="95000" lnSpcReduction="10000"/>
          </a:bodyPr>
          <a:lstStyle/>
          <a:p>
            <a:r>
              <a:rPr lang="en-US"/>
              <a:t>Analysis of multiple noninvasive tests offers the promise of more accurate diagnosis of coronary artery disease, but discordant test responses can occur frequently and, when observed, result in diagnostic uncertainty. Accordingly, 43 patients undergoing diagnostic coronary angiography were evaluated by noninvasive testing and the results subjected to analysis using Bayes’ theorem of conditional probability. The procedures used included electrocardiographic stress testing for detection of exercise-induced ST segment depression, cardiokymographic stress testing for detection of exercise-induced precordial dyskinesis, myocardial perfusion scintigraphy for detection of exercise-induced relative regional hypoperfusion, and cardiac fluoroscopy for detection of coronary artery calcification.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endParaRPr lang="en-US"/>
          </a:p>
        </p:txBody>
      </p:sp>
      <p:sp>
        <p:nvSpPr>
          <p:cNvPr id="1048594" name="Content Placeholder 2"/>
          <p:cNvSpPr>
            <a:spLocks noGrp="1"/>
          </p:cNvSpPr>
          <p:nvPr>
            <p:ph idx="1"/>
          </p:nvPr>
        </p:nvSpPr>
        <p:spPr>
          <a:xfrm>
            <a:off x="1451578" y="1997873"/>
            <a:ext cx="9603275" cy="4413643"/>
          </a:xfrm>
        </p:spPr>
        <p:txBody>
          <a:bodyPr>
            <a:noAutofit/>
          </a:bodyPr>
          <a:lstStyle/>
          <a:p>
            <a:pPr marL="0" indent="0">
              <a:buNone/>
            </a:pPr>
            <a:r>
              <a:rPr lang="en-US" sz="1600"/>
              <a:t>The probability for coronary artery disease was estimated by Bayes’ theorem from each patient’s age, sex, and symptom classification, and from the observed test responses. This analysis revealed a significant linear correlation between the predicted probability for coronary artery disease and the observed prevalence of angiographic disease over the entire range of probability from 0 to 100% (P less than 0.001 by linear regression). The 12 patients without angiographic disease had a mean posttest likelihood of only 7.0 +/- 2.6% despite the fact that 13 of the 60 historical and test responses were falsely “positive.” In contrast, the mean posttest likelihood was 94.1 +/- 2.8% in the 31 patients with angiographic coronary artery disease, although 45 of the 155 historical and test responses were falsely “negative.” In 8 of the 12 normal patients, the final posttest likelihood was under 10% and in 26 of the 31 coronary artery disease patients, it was over 90%. These estimates also correlated well with the pooled clinical judgment of five experienced cardiologists (P less than 0.001 by linear regression). The observed change in probability for disease for each of the 15 different test combinations correlated with their information content predicted according to Shannon’s theorem (P less than 0.001 by linear regression). These results support the use of probability analysis in the clinical diagnosis of coronary artery disease and provide a formal basis for comparing the relative diagnostic effectiveness and cost-effectiveness of different test combinations.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r>
              <a:rPr lang="en-US"/>
              <a:t>Application of Dependent and Independence Events in Real Life Situations</a:t>
            </a:r>
          </a:p>
        </p:txBody>
      </p:sp>
      <p:sp>
        <p:nvSpPr>
          <p:cNvPr id="1048592" name="Content Placeholder 2"/>
          <p:cNvSpPr>
            <a:spLocks noGrp="1"/>
          </p:cNvSpPr>
          <p:nvPr>
            <p:ph idx="1"/>
          </p:nvPr>
        </p:nvSpPr>
        <p:spPr/>
        <p:txBody>
          <a:bodyPr/>
          <a:lstStyle/>
          <a:p>
            <a:r>
              <a:rPr lang="en-US"/>
              <a:t>DEPENDENT EVENTS:-</a:t>
            </a:r>
          </a:p>
          <a:p>
            <a:r>
              <a:rPr lang="en-US"/>
              <a:t>Getting into a traffic accident is dependent upon driving or riding in a vehicle.</a:t>
            </a:r>
          </a:p>
          <a:p>
            <a:r>
              <a:rPr lang="en-US"/>
              <a:t>If you park your vehicle illegally, you’re more likely to get a parking ticket.</a:t>
            </a:r>
          </a:p>
          <a:p>
            <a:r>
              <a:rPr lang="en-US">
                <a:solidFill>
                  <a:srgbClr val="57595D"/>
                </a:solidFill>
                <a:latin typeface="Open Sans"/>
              </a:rPr>
              <a:t>You must buy a lottery ticket to have a chance at winning; your odds of winning are increased if you buy more than one ticket.</a:t>
            </a:r>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Title 1"/>
          <p:cNvSpPr>
            <a:spLocks noGrp="1"/>
          </p:cNvSpPr>
          <p:nvPr>
            <p:ph type="title"/>
          </p:nvPr>
        </p:nvSpPr>
        <p:spPr/>
        <p:txBody>
          <a:bodyPr>
            <a:normAutofit/>
          </a:bodyPr>
          <a:lstStyle/>
          <a:p>
            <a:r>
              <a:rPr lang="en-US" sz="2000"/>
              <a:t>INDEPENDENT EVENTS</a:t>
            </a:r>
          </a:p>
        </p:txBody>
      </p:sp>
      <p:sp>
        <p:nvSpPr>
          <p:cNvPr id="1048588" name="Content Placeholder 2"/>
          <p:cNvSpPr>
            <a:spLocks noGrp="1"/>
          </p:cNvSpPr>
          <p:nvPr>
            <p:ph idx="1"/>
          </p:nvPr>
        </p:nvSpPr>
        <p:spPr/>
        <p:txBody>
          <a:bodyPr/>
          <a:lstStyle/>
          <a:p>
            <a:r>
              <a:rPr lang="en-US" b="0" i="0">
                <a:solidFill>
                  <a:srgbClr val="57595D"/>
                </a:solidFill>
                <a:effectLst/>
                <a:latin typeface="Open Sans"/>
              </a:rPr>
              <a:t>Taking an </a:t>
            </a:r>
            <a:r>
              <a:rPr lang="en-US" b="0" i="0" u="none" strike="noStrike">
                <a:solidFill>
                  <a:srgbClr val="FA621C"/>
                </a:solidFill>
                <a:effectLst/>
                <a:latin typeface="Open Sans"/>
                <a:hlinkClick r:id="rId2"/>
              </a:rPr>
              <a:t>Uber</a:t>
            </a:r>
            <a:r>
              <a:rPr lang="en-US" b="0" i="0">
                <a:solidFill>
                  <a:srgbClr val="57595D"/>
                </a:solidFill>
                <a:effectLst/>
                <a:latin typeface="Open Sans"/>
              </a:rPr>
              <a:t> ride and getting a free meal at your favorite restaurant</a:t>
            </a:r>
          </a:p>
          <a:p>
            <a:r>
              <a:rPr lang="en-US"/>
              <a:t>Winning a card game and running out of bread</a:t>
            </a:r>
          </a:p>
          <a:p>
            <a:r>
              <a:rPr lang="en-US" b="0" i="0">
                <a:solidFill>
                  <a:srgbClr val="57595D"/>
                </a:solidFill>
                <a:effectLst/>
                <a:latin typeface="Open Sans"/>
              </a:rPr>
              <a:t>Finding a dollar on the street and buying a lottery ticket; finding a dollar isn’t dictated by buying a lottery ticket, nor does buying the ticket increase your chances of finding a dollar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a:t>            Thank you</a:t>
            </a:r>
          </a:p>
        </p:txBody>
      </p:sp>
      <p:sp>
        <p:nvSpPr>
          <p:cNvPr id="1048590" name="Content Placeholder 2"/>
          <p:cNvSpPr>
            <a:spLocks noGrp="1"/>
          </p:cNvSpPr>
          <p:nvPr>
            <p:ph idx="1"/>
          </p:nvPr>
        </p:nvSpPr>
        <p:spPr/>
        <p:txBody>
          <a:bodyPr/>
          <a:lstStyle/>
          <a:p>
            <a:r>
              <a:rPr lang="en-US"/>
              <a:t>Name:-DEEPAK KUMAR SINGH</a:t>
            </a:r>
            <a:endParaRPr lang="zh-CN" altLang="en-US"/>
          </a:p>
          <a:p>
            <a:r>
              <a:rPr lang="en-US"/>
              <a:t>Regd no.-190301130002</a:t>
            </a:r>
            <a:endParaRPr lang="zh-CN" altLang="en-US"/>
          </a:p>
          <a:p>
            <a:r>
              <a:rPr lang="en-US"/>
              <a:t>Branch:-B.TECH (ECE)</a:t>
            </a:r>
            <a:endParaRPr lang="zh-CN" altLang="en-US"/>
          </a:p>
          <a:p>
            <a:r>
              <a:rPr lang="en-US"/>
              <a:t>CAMPUS:-BHUBANESHWER</a:t>
            </a: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563</Words>
  <Application>Microsoft Office PowerPoint</Application>
  <PresentationFormat>Custom</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Gallery</vt:lpstr>
      <vt:lpstr>Application of conditional probability analysis to the clinical diagnosis</vt:lpstr>
      <vt:lpstr>What is conditional probability</vt:lpstr>
      <vt:lpstr>Slide 3</vt:lpstr>
      <vt:lpstr>Slide 4</vt:lpstr>
      <vt:lpstr>Application of Dependent and Independence Events in Real Life Situations</vt:lpstr>
      <vt:lpstr>INDEPENDENT EVENTS</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conditional probability analysis to the clinical diagnosis</dc:title>
  <dc:creator>sauravsuman7sept@gmail.com</dc:creator>
  <cp:lastModifiedBy>user</cp:lastModifiedBy>
  <cp:revision>1</cp:revision>
  <dcterms:created xsi:type="dcterms:W3CDTF">2020-10-27T21:34:51Z</dcterms:created>
  <dcterms:modified xsi:type="dcterms:W3CDTF">2021-03-02T05:04:32Z</dcterms:modified>
</cp:coreProperties>
</file>