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5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Header Placeholder 104871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endParaRPr sz="1200"/>
          </a:p>
        </p:txBody>
      </p:sp>
      <p:sp>
        <p:nvSpPr>
          <p:cNvPr id="1048718" name="Date Placeholder 1048717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/>
            <a:fld id="{566ABCEB-ACFC-4714-9973-3DA970169C29}" type="datetime1">
              <a:rPr lang="en-US" sz="1200"/>
              <a:pPr lvl="0" algn="r"/>
              <a:t>3/2/2021</a:t>
            </a:fld>
            <a:endParaRPr sz="1200"/>
          </a:p>
        </p:txBody>
      </p:sp>
      <p:sp>
        <p:nvSpPr>
          <p:cNvPr id="1048719" name="Footer Placeholder 1048718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/>
            <a:endParaRPr sz="1200"/>
          </a:p>
        </p:txBody>
      </p:sp>
      <p:sp>
        <p:nvSpPr>
          <p:cNvPr id="1048720" name="Slide Number Placeholder 1048719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566ABCEB-ACFC-4714-9973-3DA970169C29}" type="slidenum">
              <a:rPr sz="1200"/>
              <a:pPr lvl="0" algn="r"/>
              <a:t>‹#›</a:t>
            </a:fld>
            <a:endParaRPr sz="1200"/>
          </a:p>
        </p:txBody>
      </p:sp>
    </p:spTree>
    <p:extLst>
      <p:ext uri="{BB962C8B-B14F-4D97-AF65-F5344CB8AC3E}">
        <p14:creationId xmlns:p14="http://schemas.microsoft.com/office/powerpoint/2010/main" xmlns="" val="1103422764"/>
      </p:ext>
    </p:extLst>
  </p:cSld>
  <p:clrMap bg1="dk1" tx1="dk1" bg2="dk1" tx2="dk1" accent1="dk1" accent2="dk1" accent3="dk1" accent4="dk1" accent5="dk1" accent6="dk1" hlink="dk1" folHlink="dk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Header Placeholder 10487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endParaRPr lang="en-US" altLang="en-US" sz="1200"/>
          </a:p>
        </p:txBody>
      </p:sp>
      <p:sp>
        <p:nvSpPr>
          <p:cNvPr id="1048712" name="Date Placeholder 1048711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/>
            <a:fld id="{566ABCEB-ACFC-4714-9973-3DA970169C29}" type="datetime1">
              <a:rPr lang="en-US" altLang="en-US" sz="1200"/>
              <a:pPr lvl="0" algn="r"/>
              <a:t>3/2/2021</a:t>
            </a:fld>
            <a:endParaRPr lang="en-US" altLang="en-US" sz="1200"/>
          </a:p>
        </p:txBody>
      </p:sp>
      <p:sp>
        <p:nvSpPr>
          <p:cNvPr id="1048713" name="Slide Image Placeholder 10487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14" name="Notes Placeholder 1048713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715" name="Footer Placeholder 1048714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/>
            <a:endParaRPr lang="en-US" altLang="en-US" sz="1200"/>
          </a:p>
        </p:txBody>
      </p:sp>
      <p:sp>
        <p:nvSpPr>
          <p:cNvPr id="1048716" name="Slide Number Placeholder 1048715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566ABCEB-ACFC-4714-9973-3DA970169C29}" type="slidenum">
              <a:rPr lang="en-US" altLang="en-US" sz="1200"/>
              <a:pPr lvl="0" algn="r"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330215200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1pPr>
    <a:lvl2pPr marL="45720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2pPr>
    <a:lvl3pPr marL="91440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3pPr>
    <a:lvl4pPr marL="137160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4pPr>
    <a:lvl5pPr marL="1828800" indent="0" algn="l" rtl="0" eaLnBrk="1" fontAlgn="base" latinLnBrk="1" hangingPunct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Notes Placeholder 1048596"/>
          <p:cNvSpPr>
            <a:spLocks noGrp="1"/>
          </p:cNvSpPr>
          <p:nvPr>
            <p:ph type="body" idx="1"/>
          </p:nvPr>
        </p:nvSpPr>
        <p:spPr>
          <a:xfrm>
            <a:off x="914400" y="3276600"/>
            <a:ext cx="5029200" cy="518160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/>
          <a:lstStyle/>
          <a:p>
            <a:endParaRPr lang="en-US" altLang="en-US"/>
          </a:p>
        </p:txBody>
      </p:sp>
      <p:sp>
        <p:nvSpPr>
          <p:cNvPr id="1048598" name="Slide Image Placeholder 1048597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prstGeom prst="rect">
            <a:avLst/>
          </a:prstGeom>
          <a:noFill/>
          <a:ln w="127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782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Notes Placeholder 1048624"/>
          <p:cNvSpPr>
            <a:spLocks noGrp="1"/>
          </p:cNvSpPr>
          <p:nvPr>
            <p:ph type="body" idx="1"/>
          </p:nvPr>
        </p:nvSpPr>
        <p:spPr>
          <a:xfrm>
            <a:off x="914400" y="3276600"/>
            <a:ext cx="5029200" cy="518160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/>
          <a:lstStyle/>
          <a:p>
            <a:endParaRPr lang="en-US" altLang="en-US"/>
          </a:p>
        </p:txBody>
      </p:sp>
      <p:sp>
        <p:nvSpPr>
          <p:cNvPr id="1048626" name="Slide Image Placeholder 1048625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prstGeom prst="rect">
            <a:avLst/>
          </a:prstGeom>
          <a:noFill/>
          <a:ln w="127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696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Notes Placeholder 1048628"/>
          <p:cNvSpPr>
            <a:spLocks noGrp="1"/>
          </p:cNvSpPr>
          <p:nvPr>
            <p:ph type="body" idx="1"/>
          </p:nvPr>
        </p:nvSpPr>
        <p:spPr>
          <a:xfrm>
            <a:off x="914400" y="3276600"/>
            <a:ext cx="5029200" cy="518160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/>
          <a:lstStyle/>
          <a:p>
            <a:endParaRPr lang="en-US" altLang="en-US"/>
          </a:p>
        </p:txBody>
      </p:sp>
      <p:sp>
        <p:nvSpPr>
          <p:cNvPr id="1048630" name="Slide Image Placeholder 1048629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prstGeom prst="rect">
            <a:avLst/>
          </a:prstGeom>
          <a:noFill/>
          <a:ln w="127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76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Notes Placeholder 1048659"/>
          <p:cNvSpPr>
            <a:spLocks noGrp="1"/>
          </p:cNvSpPr>
          <p:nvPr>
            <p:ph type="body" idx="1"/>
          </p:nvPr>
        </p:nvSpPr>
        <p:spPr>
          <a:xfrm>
            <a:off x="914400" y="3276600"/>
            <a:ext cx="5029200" cy="518160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/>
          <a:lstStyle/>
          <a:p>
            <a:endParaRPr lang="en-US" altLang="en-US"/>
          </a:p>
        </p:txBody>
      </p:sp>
      <p:sp>
        <p:nvSpPr>
          <p:cNvPr id="1048661" name="Slide Image Placeholder 1048660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prstGeom prst="rect">
            <a:avLst/>
          </a:prstGeom>
          <a:noFill/>
          <a:ln w="127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vert="horz" lIns="91440" tIns="45720" rIns="91440" bIns="45720" anchor="t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687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222245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303343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183216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87620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159069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3124805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373877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3946709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189074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79961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74087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30684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249340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19327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386116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9754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IN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87415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fld id="{566ABCEB-ACFC-4714-9973-3DA970169C29}" type="datetime1">
              <a:rPr lang="en-US" sz="1400" smtClean="0"/>
              <a:pPr lvl="0"/>
              <a:t>3/2/2021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 algn="ctr"/>
            <a:endParaRPr lang="en-IN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566ABCEB-ACFC-4714-9973-3DA970169C29}" type="slidenum">
              <a:rPr lang="en-IN" sz="1400" smtClean="0"/>
              <a:pPr lvl="0" algn="r"/>
              <a:t>‹#›</a:t>
            </a:fld>
            <a:endParaRPr lang="en-IN" sz="1400"/>
          </a:p>
        </p:txBody>
      </p:sp>
    </p:spTree>
    <p:extLst>
      <p:ext uri="{BB962C8B-B14F-4D97-AF65-F5344CB8AC3E}">
        <p14:creationId xmlns:p14="http://schemas.microsoft.com/office/powerpoint/2010/main" xmlns="" val="32032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>
          <a:xfrm>
            <a:off x="899592" y="819499"/>
            <a:ext cx="6620968" cy="3329581"/>
          </a:xfrm>
        </p:spPr>
        <p:txBody>
          <a:bodyPr/>
          <a:lstStyle/>
          <a:p>
            <a:r>
              <a:rPr lang="en-US" dirty="0"/>
              <a:t>Probability and statistics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0486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65FF65"/>
                </a:solidFill>
              </a:rPr>
              <a:t>Confidence interval</a:t>
            </a:r>
            <a:endParaRPr lang="en-US"/>
          </a:p>
        </p:txBody>
      </p:sp>
      <p:sp>
        <p:nvSpPr>
          <p:cNvPr id="1048665" name="TextBox 1048664"/>
          <p:cNvSpPr txBox="1"/>
          <p:nvPr/>
        </p:nvSpPr>
        <p:spPr>
          <a:xfrm>
            <a:off x="1186267" y="2550619"/>
            <a:ext cx="6927298" cy="3025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What Is a Confidence Interval? A confidence interval, in statistics, refers to the probability that a population parameter will fall between a set of values for a certain proportion of times. ... They can take any number of probability limits, with the most common being a 95% or 99% confidence level.</a:t>
            </a:r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1"/>
            <a:ext cx="9144000" cy="68304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048665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7772400" cy="3736397"/>
          </a:xfrm>
        </p:spPr>
        <p:txBody>
          <a:bodyPr/>
          <a:lstStyle/>
          <a:p>
            <a:r>
              <a:rPr lang="en-US" sz="7200" b="1" i="1" dirty="0">
                <a:solidFill>
                  <a:schemeClr val="tx1">
                    <a:lumMod val="95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Confidence interval</a:t>
            </a:r>
          </a:p>
        </p:txBody>
      </p:sp>
      <p:sp>
        <p:nvSpPr>
          <p:cNvPr id="1048594" name="Content Placeholder 10485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confidence interval, in statistics, refers to the probability that a population parameter will fall between a set of values for a certain proportion of times. Confidence intervals measure the degree of uncertainty or certainty in a sampling method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 Placeholder 1048594"/>
          <p:cNvSpPr>
            <a:spLocks noGrp="1"/>
          </p:cNvSpPr>
          <p:nvPr>
            <p:ph idx="1"/>
          </p:nvPr>
        </p:nvSpPr>
        <p:spPr>
          <a:xfrm>
            <a:off x="838200" y="2057400"/>
            <a:ext cx="7848600" cy="411480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marL="571500" lvl="0" indent="-571500"/>
            <a:r>
              <a:rPr lang="en-US" sz="3600" b="1" dirty="0"/>
              <a:t>Provides Range of Values </a:t>
            </a:r>
          </a:p>
          <a:p>
            <a:pPr marL="971550" lvl="1" indent="-285750">
              <a:buSzPct val="65000"/>
              <a:buFontTx/>
            </a:pPr>
            <a:r>
              <a:rPr lang="en-US" b="1" dirty="0"/>
              <a:t>Based on Observations from 1 Sample</a:t>
            </a:r>
          </a:p>
          <a:p>
            <a:pPr marL="571500" lvl="0" indent="-571500">
              <a:spcBef>
                <a:spcPct val="33000"/>
              </a:spcBef>
            </a:pPr>
            <a:r>
              <a:rPr lang="en-US" sz="3600" b="1" dirty="0"/>
              <a:t>Gives Information about Closeness 	</a:t>
            </a:r>
            <a:r>
              <a:rPr lang="en-US" b="1" dirty="0"/>
              <a:t>to Unknown Population Parameter</a:t>
            </a:r>
          </a:p>
          <a:p>
            <a:pPr marL="571500" lvl="0" indent="-571500"/>
            <a:r>
              <a:rPr lang="en-US" sz="3600" b="1" dirty="0"/>
              <a:t>Stated in terms of Probability</a:t>
            </a:r>
          </a:p>
          <a:p>
            <a:pPr marL="971550" lvl="1" indent="-285750">
              <a:buFontTx/>
              <a:buNone/>
            </a:pPr>
            <a:r>
              <a:rPr lang="en-US" b="1" dirty="0">
                <a:solidFill>
                  <a:srgbClr val="000066"/>
                </a:solidFill>
              </a:rPr>
              <a:t>                 </a:t>
            </a:r>
            <a:r>
              <a:rPr lang="en-US" sz="3200" b="1" dirty="0">
                <a:solidFill>
                  <a:srgbClr val="99FF66"/>
                </a:solidFill>
              </a:rPr>
              <a:t>Never 100% Sure </a:t>
            </a:r>
          </a:p>
        </p:txBody>
      </p:sp>
      <p:sp>
        <p:nvSpPr>
          <p:cNvPr id="1048596" name="Rectangle 1048595"/>
          <p:cNvSpPr/>
          <p:nvPr/>
        </p:nvSpPr>
        <p:spPr>
          <a:xfrm>
            <a:off x="884237" y="350837"/>
            <a:ext cx="7985125" cy="758825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>
              <a:spcBef>
                <a:spcPct val="50000"/>
              </a:spcBef>
            </a:pPr>
            <a:r>
              <a:rPr lang="en-US" sz="4400" b="1"/>
              <a:t>Confidence Interval Estimation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l format of CI&#10;Demystifying statistics! – Lecture 9 SBCM, Joint Program – RiyadhSBCM, Joint Program – Riyadh&#10;• Z val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94"/>
          <a:stretch/>
        </p:blipFill>
        <p:spPr bwMode="auto">
          <a:xfrm>
            <a:off x="611560" y="548680"/>
            <a:ext cx="81724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565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074862" y="4506912"/>
            <a:ext cx="4711700" cy="85725"/>
            <a:chOff x="1307" y="2839"/>
            <a:chExt cx="2968" cy="54"/>
          </a:xfrm>
        </p:grpSpPr>
        <p:sp>
          <p:nvSpPr>
            <p:cNvPr id="1048603" name="Straight Connector 1048602"/>
            <p:cNvSpPr/>
            <p:nvPr/>
          </p:nvSpPr>
          <p:spPr>
            <a:xfrm>
              <a:off x="4275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04" name="Straight Connector 1048603"/>
            <p:cNvSpPr/>
            <p:nvPr/>
          </p:nvSpPr>
          <p:spPr>
            <a:xfrm>
              <a:off x="3945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05" name="Straight Connector 1048604"/>
            <p:cNvSpPr/>
            <p:nvPr/>
          </p:nvSpPr>
          <p:spPr>
            <a:xfrm>
              <a:off x="3616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06" name="Straight Connector 1048605"/>
            <p:cNvSpPr/>
            <p:nvPr/>
          </p:nvSpPr>
          <p:spPr>
            <a:xfrm>
              <a:off x="3285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07" name="Straight Connector 1048606"/>
            <p:cNvSpPr/>
            <p:nvPr/>
          </p:nvSpPr>
          <p:spPr>
            <a:xfrm>
              <a:off x="2957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08" name="Straight Connector 1048607"/>
            <p:cNvSpPr/>
            <p:nvPr/>
          </p:nvSpPr>
          <p:spPr>
            <a:xfrm>
              <a:off x="2626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09" name="Straight Connector 1048608"/>
            <p:cNvSpPr/>
            <p:nvPr/>
          </p:nvSpPr>
          <p:spPr>
            <a:xfrm>
              <a:off x="2297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10" name="Straight Connector 1048609"/>
            <p:cNvSpPr/>
            <p:nvPr/>
          </p:nvSpPr>
          <p:spPr>
            <a:xfrm>
              <a:off x="1966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11" name="Straight Connector 1048610"/>
            <p:cNvSpPr/>
            <p:nvPr/>
          </p:nvSpPr>
          <p:spPr>
            <a:xfrm>
              <a:off x="1638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12" name="Straight Connector 1048611"/>
            <p:cNvSpPr/>
            <p:nvPr/>
          </p:nvSpPr>
          <p:spPr>
            <a:xfrm>
              <a:off x="1307" y="2892"/>
              <a:ext cx="0" cy="1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  <p:sp>
          <p:nvSpPr>
            <p:cNvPr id="1048613" name="Straight Connector 1048612"/>
            <p:cNvSpPr/>
            <p:nvPr/>
          </p:nvSpPr>
          <p:spPr>
            <a:xfrm>
              <a:off x="1570" y="2839"/>
              <a:ext cx="2472" cy="0"/>
            </a:xfrm>
            <a:prstGeom prst="line">
              <a:avLst/>
            </a:prstGeom>
            <a:noFill/>
            <a:ln w="50800" cap="flat" cmpd="sng">
              <a:solidFill>
                <a:srgbClr val="007E72">
                  <a:alpha val="100000"/>
                </a:srgbClr>
              </a:solidFill>
              <a:prstDash val="solid"/>
              <a:round/>
            </a:ln>
          </p:spPr>
        </p:sp>
      </p:grpSp>
      <p:sp>
        <p:nvSpPr>
          <p:cNvPr id="1048614" name="Rectangle 1048613"/>
          <p:cNvSpPr/>
          <p:nvPr/>
        </p:nvSpPr>
        <p:spPr>
          <a:xfrm>
            <a:off x="2938462" y="3081337"/>
            <a:ext cx="3260725" cy="454025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>
              <a:spcBef>
                <a:spcPct val="50000"/>
              </a:spcBef>
            </a:pPr>
            <a:r>
              <a:rPr lang="en-US" b="1">
                <a:solidFill>
                  <a:srgbClr val="99FF66"/>
                </a:solidFill>
              </a:rPr>
              <a:t>Confidence Interval</a:t>
            </a:r>
          </a:p>
        </p:txBody>
      </p:sp>
      <p:sp>
        <p:nvSpPr>
          <p:cNvPr id="1048615" name="Rectangle 1048614"/>
          <p:cNvSpPr/>
          <p:nvPr/>
        </p:nvSpPr>
        <p:spPr>
          <a:xfrm>
            <a:off x="6145212" y="2890837"/>
            <a:ext cx="2492375" cy="942975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>
              <a:spcBef>
                <a:spcPct val="50000"/>
              </a:spcBef>
            </a:pPr>
            <a:r>
              <a:rPr lang="en-US" sz="2800" b="1">
                <a:solidFill>
                  <a:srgbClr val="D9035A"/>
                </a:solidFill>
              </a:rPr>
              <a:t>Sample Statistic</a:t>
            </a:r>
          </a:p>
        </p:txBody>
      </p:sp>
      <p:sp>
        <p:nvSpPr>
          <p:cNvPr id="1048616" name="Rectangle 1048615"/>
          <p:cNvSpPr/>
          <p:nvPr/>
        </p:nvSpPr>
        <p:spPr>
          <a:xfrm>
            <a:off x="1223962" y="5176837"/>
            <a:ext cx="2765425" cy="81915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 latinLnBrk="1">
              <a:spcBef>
                <a:spcPct val="50000"/>
              </a:spcBef>
            </a:pPr>
            <a:r>
              <a:rPr lang="en-US" b="1">
                <a:solidFill>
                  <a:srgbClr val="99FF66"/>
                </a:solidFill>
              </a:rPr>
              <a:t>Confidence Limit (Lower)</a:t>
            </a:r>
          </a:p>
        </p:txBody>
      </p:sp>
      <p:sp>
        <p:nvSpPr>
          <p:cNvPr id="1048617" name="Rectangle 1048616"/>
          <p:cNvSpPr/>
          <p:nvPr/>
        </p:nvSpPr>
        <p:spPr>
          <a:xfrm>
            <a:off x="4881562" y="5176837"/>
            <a:ext cx="2765425" cy="81915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 latinLnBrk="1">
              <a:spcBef>
                <a:spcPct val="50000"/>
              </a:spcBef>
            </a:pPr>
            <a:r>
              <a:rPr lang="en-US" b="1">
                <a:solidFill>
                  <a:srgbClr val="99FF66"/>
                </a:solidFill>
              </a:rPr>
              <a:t>Confidence Limit (Upper)</a:t>
            </a:r>
          </a:p>
        </p:txBody>
      </p:sp>
      <p:sp>
        <p:nvSpPr>
          <p:cNvPr id="1048618" name="Oval 1048617"/>
          <p:cNvSpPr/>
          <p:nvPr/>
        </p:nvSpPr>
        <p:spPr>
          <a:xfrm>
            <a:off x="4289425" y="4375150"/>
            <a:ext cx="292100" cy="2921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19" name="Straight Connector 1048618"/>
          <p:cNvSpPr/>
          <p:nvPr/>
        </p:nvSpPr>
        <p:spPr>
          <a:xfrm>
            <a:off x="2606675" y="4479925"/>
            <a:ext cx="0" cy="44450"/>
          </a:xfrm>
          <a:prstGeom prst="line">
            <a:avLst/>
          </a:prstGeom>
          <a:noFill/>
          <a:ln w="50800" cap="flat" cmpd="sng">
            <a:solidFill>
              <a:srgbClr val="006E64">
                <a:alpha val="100000"/>
              </a:srgbClr>
            </a:solidFill>
            <a:prstDash val="solid"/>
            <a:round/>
          </a:ln>
        </p:spPr>
      </p:sp>
      <p:sp>
        <p:nvSpPr>
          <p:cNvPr id="1048620" name="Straight Connector 1048619"/>
          <p:cNvSpPr/>
          <p:nvPr/>
        </p:nvSpPr>
        <p:spPr>
          <a:xfrm>
            <a:off x="6264275" y="4479925"/>
            <a:ext cx="0" cy="44450"/>
          </a:xfrm>
          <a:prstGeom prst="line">
            <a:avLst/>
          </a:prstGeom>
          <a:noFill/>
          <a:ln w="50800" cap="flat" cmpd="sng">
            <a:solidFill>
              <a:srgbClr val="006E64">
                <a:alpha val="100000"/>
              </a:srgbClr>
            </a:solidFill>
            <a:prstDash val="solid"/>
            <a:round/>
          </a:ln>
        </p:spPr>
      </p:sp>
      <p:sp>
        <p:nvSpPr>
          <p:cNvPr id="1048621" name="Straight Connector 1048620"/>
          <p:cNvSpPr/>
          <p:nvPr/>
        </p:nvSpPr>
        <p:spPr>
          <a:xfrm flipH="1">
            <a:off x="4375150" y="3543300"/>
            <a:ext cx="1939925" cy="669925"/>
          </a:xfrm>
          <a:prstGeom prst="line">
            <a:avLst/>
          </a:prstGeom>
          <a:noFill/>
          <a:ln w="25400" cap="flat" cmpd="sng">
            <a:solidFill>
              <a:schemeClr val="folHlink">
                <a:alpha val="100000"/>
              </a:schemeClr>
            </a:solidFill>
            <a:prstDash val="solid"/>
            <a:round/>
            <a:tailEnd type="triangle" w="med" len="med"/>
          </a:ln>
        </p:spPr>
      </p:sp>
      <p:sp>
        <p:nvSpPr>
          <p:cNvPr id="1048622" name="Straight Connector 1048621"/>
          <p:cNvSpPr/>
          <p:nvPr/>
        </p:nvSpPr>
        <p:spPr>
          <a:xfrm>
            <a:off x="2774950" y="4038600"/>
            <a:ext cx="3257550" cy="0"/>
          </a:xfrm>
          <a:prstGeom prst="line">
            <a:avLst/>
          </a:prstGeom>
          <a:noFill/>
          <a:ln w="12700" cap="flat" cmpd="sng">
            <a:solidFill>
              <a:schemeClr val="folHlink">
                <a:alpha val="100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623" name="Rectangle 1048622"/>
          <p:cNvSpPr/>
          <p:nvPr/>
        </p:nvSpPr>
        <p:spPr>
          <a:xfrm>
            <a:off x="865187" y="1970087"/>
            <a:ext cx="7413625" cy="942975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 latinLnBrk="1">
              <a:spcBef>
                <a:spcPct val="50000"/>
              </a:spcBef>
            </a:pPr>
            <a:r>
              <a:rPr lang="en-US" sz="2800" b="1"/>
              <a:t>A Probability That the Population Parameter Falls Somewhere Within the Interval.</a:t>
            </a:r>
          </a:p>
        </p:txBody>
      </p:sp>
      <p:sp>
        <p:nvSpPr>
          <p:cNvPr id="1048624" name="Rectangle 1048623"/>
          <p:cNvSpPr/>
          <p:nvPr/>
        </p:nvSpPr>
        <p:spPr>
          <a:xfrm>
            <a:off x="1036637" y="-30162"/>
            <a:ext cx="7375525" cy="142875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 latinLnBrk="1">
              <a:spcBef>
                <a:spcPct val="50000"/>
              </a:spcBef>
            </a:pPr>
            <a:r>
              <a:rPr lang="en-US" sz="4400" b="1"/>
              <a:t>Elements of Confidence Interval Estimation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 Placeholder 1048626"/>
          <p:cNvSpPr>
            <a:spLocks noGrp="1"/>
          </p:cNvSpPr>
          <p:nvPr>
            <p:ph idx="1"/>
          </p:nvPr>
        </p:nvSpPr>
        <p:spPr>
          <a:xfrm>
            <a:off x="533400" y="1676400"/>
            <a:ext cx="8610600" cy="4724400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marL="571500" lvl="0" indent="-571500"/>
            <a:r>
              <a:rPr lang="en-US" b="1"/>
              <a:t>Probability that the unknown 	</a:t>
            </a:r>
          </a:p>
          <a:p>
            <a:pPr marL="571500" lvl="0" indent="-571500"/>
            <a:r>
              <a:rPr lang="en-US" b="1"/>
              <a:t>		population parameter falls within the</a:t>
            </a:r>
          </a:p>
          <a:p>
            <a:pPr marL="571500" lvl="0" indent="-571500"/>
            <a:r>
              <a:rPr lang="en-US" b="1"/>
              <a:t>	 	interval</a:t>
            </a:r>
          </a:p>
          <a:p>
            <a:pPr marL="571500" lvl="0" indent="-571500">
              <a:lnSpc>
                <a:spcPct val="130000"/>
              </a:lnSpc>
              <a:spcBef>
                <a:spcPct val="33000"/>
              </a:spcBef>
            </a:pPr>
            <a:r>
              <a:rPr lang="en-US" b="1"/>
              <a:t>Denoted (1 - </a:t>
            </a:r>
            <a:r>
              <a:rPr lang="en-US" b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b="1"/>
              <a:t>) % = level of 	confidence   		</a:t>
            </a:r>
            <a:r>
              <a:rPr lang="en-US" sz="2400" b="1"/>
              <a:t>e.g. 90%, 95%, 99%</a:t>
            </a:r>
          </a:p>
          <a:p>
            <a:pPr marL="971550" lvl="1" indent="-285750">
              <a:spcBef>
                <a:spcPct val="33000"/>
              </a:spcBef>
            </a:pPr>
            <a:r>
              <a:rPr lang="en-US" b="1">
                <a:solidFill>
                  <a:srgbClr val="FF0000"/>
                </a:solidFill>
                <a:latin typeface="Symbol" pitchFamily="18" charset="2"/>
              </a:rPr>
              <a:t>a   </a:t>
            </a:r>
            <a:r>
              <a:rPr lang="en-US" b="1"/>
              <a:t>Is Probability That the Parameter Is Not Within the Interval</a:t>
            </a:r>
          </a:p>
        </p:txBody>
      </p:sp>
      <p:sp>
        <p:nvSpPr>
          <p:cNvPr id="1048628" name="Rectangle 1048627"/>
          <p:cNvSpPr/>
          <p:nvPr/>
        </p:nvSpPr>
        <p:spPr>
          <a:xfrm>
            <a:off x="738187" y="357187"/>
            <a:ext cx="7743825" cy="820737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 latinLnBrk="1">
              <a:spcBef>
                <a:spcPct val="50000"/>
              </a:spcBef>
            </a:pPr>
            <a:r>
              <a:rPr lang="en-US" sz="4800" b="1"/>
              <a:t>Level of Confidence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04863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Thank you</a:t>
            </a:r>
            <a:endParaRPr lang="en-US"/>
          </a:p>
        </p:txBody>
      </p:sp>
      <p:sp>
        <p:nvSpPr>
          <p:cNvPr id="1048632" name="Subtitle 104863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3"/>
            <a:ext cx="9144000" cy="68237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1048632"/>
          <p:cNvSpPr/>
          <p:nvPr/>
        </p:nvSpPr>
        <p:spPr>
          <a:xfrm>
            <a:off x="3822700" y="3454400"/>
            <a:ext cx="244475" cy="800100"/>
          </a:xfrm>
          <a:prstGeom prst="rect">
            <a:avLst/>
          </a:prstGeom>
          <a:noFill/>
          <a:ln>
            <a:noFill/>
          </a:ln>
        </p:spPr>
        <p:txBody>
          <a:bodyPr vert="horz" wrap="none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endParaRPr lang="en-US" altLang="en-US" b="1">
              <a:solidFill>
                <a:srgbClr val="1A1A1A"/>
              </a:solidFill>
              <a:latin typeface="Arial" pitchFamily="34" charset="0"/>
            </a:endParaRPr>
          </a:p>
          <a:p>
            <a:pPr lvl="0"/>
            <a:endParaRPr lang="en-US" altLang="en-US" b="1">
              <a:solidFill>
                <a:srgbClr val="1A1A1A"/>
              </a:solidFill>
              <a:latin typeface="Arial" pitchFamily="34" charset="0"/>
            </a:endParaRPr>
          </a:p>
        </p:txBody>
      </p:sp>
      <p:sp>
        <p:nvSpPr>
          <p:cNvPr id="1048634" name="Freeform 1048633"/>
          <p:cNvSpPr/>
          <p:nvPr/>
        </p:nvSpPr>
        <p:spPr>
          <a:xfrm>
            <a:off x="1533525" y="3363912"/>
            <a:ext cx="1695450" cy="681037"/>
          </a:xfrm>
          <a:custGeom>
            <a:avLst/>
            <a:gdLst/>
            <a:ahLst/>
            <a:cxnLst/>
            <a:rect l="0" t="0" r="r" b="b"/>
            <a:pathLst>
              <a:path w="1068" h="429">
                <a:moveTo>
                  <a:pt x="0" y="428"/>
                </a:moveTo>
                <a:lnTo>
                  <a:pt x="1067" y="428"/>
                </a:lnTo>
                <a:lnTo>
                  <a:pt x="1067" y="0"/>
                </a:lnTo>
                <a:lnTo>
                  <a:pt x="0" y="0"/>
                </a:lnTo>
                <a:lnTo>
                  <a:pt x="0" y="428"/>
                </a:lnTo>
              </a:path>
            </a:pathLst>
          </a:custGeom>
          <a:solidFill>
            <a:srgbClr val="CCCCFF"/>
          </a:solidFill>
          <a:ln w="25400" cap="rnd" cmpd="sng">
            <a:solidFill>
              <a:srgbClr val="1A1A1A">
                <a:alpha val="100000"/>
              </a:srgbClr>
            </a:solidFill>
            <a:prstDash val="solid"/>
            <a:round/>
          </a:ln>
        </p:spPr>
      </p:sp>
      <p:sp>
        <p:nvSpPr>
          <p:cNvPr id="1048635" name="Rectangle 1048634"/>
          <p:cNvSpPr/>
          <p:nvPr/>
        </p:nvSpPr>
        <p:spPr>
          <a:xfrm>
            <a:off x="1882775" y="3454400"/>
            <a:ext cx="803276" cy="444500"/>
          </a:xfrm>
          <a:prstGeom prst="rect">
            <a:avLst/>
          </a:prstGeom>
          <a:noFill/>
          <a:ln>
            <a:noFill/>
          </a:ln>
        </p:spPr>
        <p:txBody>
          <a:bodyPr vert="horz" wrap="none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r>
              <a:rPr lang="en-US" b="1">
                <a:solidFill>
                  <a:srgbClr val="000066"/>
                </a:solidFill>
                <a:latin typeface="Arial" pitchFamily="34" charset="0"/>
              </a:rPr>
              <a:t>Mean</a:t>
            </a:r>
          </a:p>
        </p:txBody>
      </p:sp>
      <p:sp>
        <p:nvSpPr>
          <p:cNvPr id="1048636" name="Freeform 1048635"/>
          <p:cNvSpPr/>
          <p:nvPr/>
        </p:nvSpPr>
        <p:spPr>
          <a:xfrm>
            <a:off x="4705350" y="2909887"/>
            <a:ext cx="1587" cy="214312"/>
          </a:xfrm>
          <a:custGeom>
            <a:avLst/>
            <a:gdLst/>
            <a:ahLst/>
            <a:cxnLst/>
            <a:rect l="0" t="0" r="r" b="b"/>
            <a:pathLst>
              <a:path w="1" h="135">
                <a:moveTo>
                  <a:pt x="0" y="0"/>
                </a:moveTo>
                <a:lnTo>
                  <a:pt x="0" y="98"/>
                </a:lnTo>
                <a:lnTo>
                  <a:pt x="0" y="134"/>
                </a:lnTo>
              </a:path>
            </a:pathLst>
          </a:custGeom>
          <a:noFill/>
          <a:ln w="50800" cap="rnd" cmpd="sng">
            <a:solidFill>
              <a:srgbClr val="CDCDCD">
                <a:alpha val="100000"/>
              </a:srgbClr>
            </a:solidFill>
            <a:prstDash val="solid"/>
            <a:round/>
          </a:ln>
        </p:spPr>
      </p:sp>
      <p:sp>
        <p:nvSpPr>
          <p:cNvPr id="1048637" name="Freeform 1048636"/>
          <p:cNvSpPr/>
          <p:nvPr/>
        </p:nvSpPr>
        <p:spPr>
          <a:xfrm>
            <a:off x="2379662" y="2909887"/>
            <a:ext cx="2327275" cy="312737"/>
          </a:xfrm>
          <a:custGeom>
            <a:avLst/>
            <a:gdLst/>
            <a:ahLst/>
            <a:cxnLst/>
            <a:rect l="0" t="0" r="r" b="b"/>
            <a:pathLst>
              <a:path w="1466" h="197">
                <a:moveTo>
                  <a:pt x="0" y="196"/>
                </a:moveTo>
                <a:lnTo>
                  <a:pt x="0" y="107"/>
                </a:lnTo>
                <a:lnTo>
                  <a:pt x="1465" y="107"/>
                </a:lnTo>
                <a:lnTo>
                  <a:pt x="1465" y="0"/>
                </a:lnTo>
              </a:path>
            </a:pathLst>
          </a:custGeom>
          <a:noFill/>
          <a:ln w="508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38" name="Freeform 1048637"/>
          <p:cNvSpPr/>
          <p:nvPr/>
        </p:nvSpPr>
        <p:spPr>
          <a:xfrm>
            <a:off x="2309812" y="3221037"/>
            <a:ext cx="133350" cy="134937"/>
          </a:xfrm>
          <a:custGeom>
            <a:avLst/>
            <a:gdLst/>
            <a:ahLst/>
            <a:cxnLst/>
            <a:rect l="0" t="0" r="r" b="b"/>
            <a:pathLst>
              <a:path w="84" h="85">
                <a:moveTo>
                  <a:pt x="0" y="0"/>
                </a:moveTo>
                <a:lnTo>
                  <a:pt x="41" y="84"/>
                </a:lnTo>
                <a:lnTo>
                  <a:pt x="83" y="0"/>
                </a:lnTo>
                <a:lnTo>
                  <a:pt x="0" y="0"/>
                </a:lnTo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48639" name="Freeform 1048638"/>
          <p:cNvSpPr/>
          <p:nvPr/>
        </p:nvSpPr>
        <p:spPr>
          <a:xfrm>
            <a:off x="2982912" y="4678362"/>
            <a:ext cx="1814512" cy="1179512"/>
          </a:xfrm>
          <a:custGeom>
            <a:avLst/>
            <a:gdLst/>
            <a:ahLst/>
            <a:cxnLst/>
            <a:rect l="0" t="0" r="r" b="b"/>
            <a:pathLst>
              <a:path w="1143" h="743">
                <a:moveTo>
                  <a:pt x="0" y="742"/>
                </a:moveTo>
                <a:lnTo>
                  <a:pt x="1142" y="742"/>
                </a:lnTo>
                <a:lnTo>
                  <a:pt x="1142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CCCCFF"/>
          </a:solidFill>
          <a:ln w="25400" cap="rnd" cmpd="sng">
            <a:solidFill>
              <a:srgbClr val="1A1A1A">
                <a:alpha val="100000"/>
              </a:srgbClr>
            </a:solidFill>
            <a:prstDash val="solid"/>
            <a:round/>
          </a:ln>
        </p:spPr>
      </p:sp>
      <p:sp>
        <p:nvSpPr>
          <p:cNvPr id="1048640" name="Rectangle 1048639"/>
          <p:cNvSpPr/>
          <p:nvPr/>
        </p:nvSpPr>
        <p:spPr>
          <a:xfrm>
            <a:off x="2952750" y="5010150"/>
            <a:ext cx="395287" cy="515937"/>
          </a:xfrm>
          <a:prstGeom prst="rect">
            <a:avLst/>
          </a:prstGeom>
          <a:noFill/>
          <a:ln>
            <a:noFill/>
          </a:ln>
        </p:spPr>
        <p:txBody>
          <a:bodyPr vert="horz" wrap="none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r>
              <a:rPr lang="en-US" sz="2800" b="1">
                <a:solidFill>
                  <a:srgbClr val="000066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1048641" name="Rectangle 1048640"/>
          <p:cNvSpPr/>
          <p:nvPr/>
        </p:nvSpPr>
        <p:spPr>
          <a:xfrm>
            <a:off x="3181350" y="5086350"/>
            <a:ext cx="1222376" cy="444500"/>
          </a:xfrm>
          <a:prstGeom prst="rect">
            <a:avLst/>
          </a:prstGeom>
          <a:noFill/>
          <a:ln>
            <a:noFill/>
          </a:ln>
        </p:spPr>
        <p:txBody>
          <a:bodyPr vert="horz" wrap="none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r>
              <a:rPr lang="en-US" b="1">
                <a:solidFill>
                  <a:srgbClr val="1A1A1A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" pitchFamily="34" charset="0"/>
              </a:rPr>
              <a:t>Unknown</a:t>
            </a:r>
          </a:p>
        </p:txBody>
      </p:sp>
      <p:sp>
        <p:nvSpPr>
          <p:cNvPr id="1048642" name="Rectangle 1048641"/>
          <p:cNvSpPr/>
          <p:nvPr/>
        </p:nvSpPr>
        <p:spPr>
          <a:xfrm>
            <a:off x="4670425" y="5311775"/>
            <a:ext cx="184150" cy="92075"/>
          </a:xfrm>
          <a:prstGeom prst="rect">
            <a:avLst/>
          </a:prstGeom>
          <a:noFill/>
          <a:ln>
            <a:noFill/>
          </a:ln>
        </p:spPr>
      </p:sp>
      <p:sp>
        <p:nvSpPr>
          <p:cNvPr id="1048643" name="Freeform 1048642"/>
          <p:cNvSpPr/>
          <p:nvPr/>
        </p:nvSpPr>
        <p:spPr>
          <a:xfrm>
            <a:off x="914400" y="4038600"/>
            <a:ext cx="3687762" cy="493712"/>
          </a:xfrm>
          <a:custGeom>
            <a:avLst/>
            <a:gdLst/>
            <a:ahLst/>
            <a:cxnLst/>
            <a:rect l="0" t="0" r="r" b="b"/>
            <a:pathLst>
              <a:path w="2323" h="311">
                <a:moveTo>
                  <a:pt x="0" y="0"/>
                </a:moveTo>
                <a:lnTo>
                  <a:pt x="0" y="200"/>
                </a:lnTo>
                <a:lnTo>
                  <a:pt x="2322" y="200"/>
                </a:lnTo>
                <a:lnTo>
                  <a:pt x="2322" y="310"/>
                </a:lnTo>
              </a:path>
            </a:pathLst>
          </a:custGeom>
          <a:noFill/>
          <a:ln w="508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44" name="Freeform 1048643"/>
          <p:cNvSpPr/>
          <p:nvPr/>
        </p:nvSpPr>
        <p:spPr>
          <a:xfrm>
            <a:off x="3819525" y="2095500"/>
            <a:ext cx="1770062" cy="815975"/>
          </a:xfrm>
          <a:custGeom>
            <a:avLst/>
            <a:gdLst/>
            <a:ahLst/>
            <a:cxnLst/>
            <a:rect l="0" t="0" r="r" b="b"/>
            <a:pathLst>
              <a:path w="1115" h="514">
                <a:moveTo>
                  <a:pt x="0" y="513"/>
                </a:moveTo>
                <a:lnTo>
                  <a:pt x="1114" y="513"/>
                </a:lnTo>
                <a:lnTo>
                  <a:pt x="1114" y="0"/>
                </a:lnTo>
                <a:lnTo>
                  <a:pt x="0" y="0"/>
                </a:lnTo>
                <a:lnTo>
                  <a:pt x="0" y="513"/>
                </a:lnTo>
              </a:path>
            </a:pathLst>
          </a:custGeom>
          <a:solidFill>
            <a:srgbClr val="CCCCFF"/>
          </a:solidFill>
          <a:ln w="25400" cap="rnd" cmpd="sng">
            <a:solidFill>
              <a:srgbClr val="1A1A1A">
                <a:alpha val="100000"/>
              </a:srgbClr>
            </a:solidFill>
            <a:prstDash val="solid"/>
            <a:round/>
          </a:ln>
        </p:spPr>
      </p:sp>
      <p:sp>
        <p:nvSpPr>
          <p:cNvPr id="1048645" name="Rectangle 1048644"/>
          <p:cNvSpPr/>
          <p:nvPr/>
        </p:nvSpPr>
        <p:spPr>
          <a:xfrm>
            <a:off x="3771900" y="2073275"/>
            <a:ext cx="1476376" cy="444500"/>
          </a:xfrm>
          <a:prstGeom prst="rect">
            <a:avLst/>
          </a:prstGeom>
          <a:noFill/>
          <a:ln>
            <a:noFill/>
          </a:ln>
        </p:spPr>
        <p:txBody>
          <a:bodyPr vert="horz" wrap="none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r>
              <a:rPr lang="en-US" b="1">
                <a:solidFill>
                  <a:srgbClr val="000066"/>
                </a:solidFill>
                <a:latin typeface="Arial" pitchFamily="34" charset="0"/>
              </a:rPr>
              <a:t>Confidence</a:t>
            </a:r>
          </a:p>
        </p:txBody>
      </p:sp>
      <p:sp>
        <p:nvSpPr>
          <p:cNvPr id="1048646" name="Rectangle 1048645"/>
          <p:cNvSpPr/>
          <p:nvPr/>
        </p:nvSpPr>
        <p:spPr>
          <a:xfrm>
            <a:off x="3973512" y="2436812"/>
            <a:ext cx="1273177" cy="444500"/>
          </a:xfrm>
          <a:prstGeom prst="rect">
            <a:avLst/>
          </a:prstGeom>
          <a:noFill/>
          <a:ln>
            <a:noFill/>
          </a:ln>
        </p:spPr>
        <p:txBody>
          <a:bodyPr vert="horz" wrap="none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r>
              <a:rPr lang="en-US" b="1">
                <a:solidFill>
                  <a:srgbClr val="000066"/>
                </a:solidFill>
                <a:latin typeface="Arial" pitchFamily="34" charset="0"/>
              </a:rPr>
              <a:t>Intervals</a:t>
            </a:r>
          </a:p>
        </p:txBody>
      </p:sp>
      <p:sp>
        <p:nvSpPr>
          <p:cNvPr id="1048647" name="Freeform 1048646"/>
          <p:cNvSpPr/>
          <p:nvPr/>
        </p:nvSpPr>
        <p:spPr>
          <a:xfrm>
            <a:off x="6172200" y="3352800"/>
            <a:ext cx="1970087" cy="692150"/>
          </a:xfrm>
          <a:custGeom>
            <a:avLst/>
            <a:gdLst/>
            <a:ahLst/>
            <a:cxnLst/>
            <a:rect l="0" t="0" r="r" b="b"/>
            <a:pathLst>
              <a:path w="1241" h="436">
                <a:moveTo>
                  <a:pt x="0" y="435"/>
                </a:moveTo>
                <a:lnTo>
                  <a:pt x="1240" y="435"/>
                </a:lnTo>
                <a:lnTo>
                  <a:pt x="1240" y="0"/>
                </a:lnTo>
                <a:lnTo>
                  <a:pt x="0" y="0"/>
                </a:lnTo>
                <a:lnTo>
                  <a:pt x="0" y="435"/>
                </a:lnTo>
              </a:path>
            </a:pathLst>
          </a:custGeom>
          <a:solidFill>
            <a:srgbClr val="CCCCFF"/>
          </a:solidFill>
          <a:ln w="25400" cap="rnd" cmpd="sng">
            <a:solidFill>
              <a:srgbClr val="1A1A1A">
                <a:alpha val="100000"/>
              </a:srgbClr>
            </a:solidFill>
            <a:prstDash val="solid"/>
            <a:round/>
          </a:ln>
        </p:spPr>
      </p:sp>
      <p:sp>
        <p:nvSpPr>
          <p:cNvPr id="1048648" name="Rectangle 1048647"/>
          <p:cNvSpPr/>
          <p:nvPr/>
        </p:nvSpPr>
        <p:spPr>
          <a:xfrm>
            <a:off x="6288087" y="3486150"/>
            <a:ext cx="2189162" cy="454025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r>
              <a:rPr lang="en-US" b="1">
                <a:solidFill>
                  <a:srgbClr val="000066"/>
                </a:solidFill>
                <a:latin typeface="Arial" pitchFamily="34" charset="0"/>
              </a:rPr>
              <a:t>Proportion</a:t>
            </a:r>
          </a:p>
        </p:txBody>
      </p:sp>
      <p:sp>
        <p:nvSpPr>
          <p:cNvPr id="1048649" name="Freeform 1048648"/>
          <p:cNvSpPr/>
          <p:nvPr/>
        </p:nvSpPr>
        <p:spPr>
          <a:xfrm>
            <a:off x="2379662" y="4043362"/>
            <a:ext cx="1511300" cy="493712"/>
          </a:xfrm>
          <a:custGeom>
            <a:avLst/>
            <a:gdLst/>
            <a:ahLst/>
            <a:cxnLst/>
            <a:rect l="0" t="0" r="r" b="b"/>
            <a:pathLst>
              <a:path w="952" h="311">
                <a:moveTo>
                  <a:pt x="0" y="0"/>
                </a:moveTo>
                <a:lnTo>
                  <a:pt x="0" y="200"/>
                </a:lnTo>
                <a:lnTo>
                  <a:pt x="951" y="200"/>
                </a:lnTo>
                <a:lnTo>
                  <a:pt x="951" y="310"/>
                </a:lnTo>
              </a:path>
            </a:pathLst>
          </a:custGeom>
          <a:noFill/>
          <a:ln w="508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50" name="Freeform 1048649"/>
          <p:cNvSpPr/>
          <p:nvPr/>
        </p:nvSpPr>
        <p:spPr>
          <a:xfrm>
            <a:off x="3817937" y="4535487"/>
            <a:ext cx="133350" cy="134937"/>
          </a:xfrm>
          <a:custGeom>
            <a:avLst/>
            <a:gdLst/>
            <a:ahLst/>
            <a:cxnLst/>
            <a:rect l="0" t="0" r="r" b="b"/>
            <a:pathLst>
              <a:path w="84" h="85">
                <a:moveTo>
                  <a:pt x="83" y="0"/>
                </a:moveTo>
                <a:lnTo>
                  <a:pt x="42" y="84"/>
                </a:lnTo>
                <a:lnTo>
                  <a:pt x="0" y="0"/>
                </a:lnTo>
                <a:lnTo>
                  <a:pt x="83" y="0"/>
                </a:lnTo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48651" name="Freeform 1048650"/>
          <p:cNvSpPr/>
          <p:nvPr/>
        </p:nvSpPr>
        <p:spPr>
          <a:xfrm>
            <a:off x="1758950" y="4043362"/>
            <a:ext cx="622300" cy="493712"/>
          </a:xfrm>
          <a:custGeom>
            <a:avLst/>
            <a:gdLst/>
            <a:ahLst/>
            <a:cxnLst/>
            <a:rect l="0" t="0" r="r" b="b"/>
            <a:pathLst>
              <a:path w="392" h="311">
                <a:moveTo>
                  <a:pt x="391" y="0"/>
                </a:moveTo>
                <a:lnTo>
                  <a:pt x="391" y="200"/>
                </a:lnTo>
                <a:lnTo>
                  <a:pt x="0" y="200"/>
                </a:lnTo>
                <a:lnTo>
                  <a:pt x="0" y="310"/>
                </a:lnTo>
              </a:path>
            </a:pathLst>
          </a:custGeom>
          <a:noFill/>
          <a:ln w="508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52" name="Freeform 1048651"/>
          <p:cNvSpPr/>
          <p:nvPr/>
        </p:nvSpPr>
        <p:spPr>
          <a:xfrm>
            <a:off x="1687512" y="4535487"/>
            <a:ext cx="133350" cy="134937"/>
          </a:xfrm>
          <a:custGeom>
            <a:avLst/>
            <a:gdLst/>
            <a:ahLst/>
            <a:cxnLst/>
            <a:rect l="0" t="0" r="r" b="b"/>
            <a:pathLst>
              <a:path w="84" h="85">
                <a:moveTo>
                  <a:pt x="83" y="0"/>
                </a:moveTo>
                <a:lnTo>
                  <a:pt x="42" y="84"/>
                </a:lnTo>
                <a:lnTo>
                  <a:pt x="0" y="0"/>
                </a:lnTo>
                <a:lnTo>
                  <a:pt x="83" y="0"/>
                </a:lnTo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48653" name="Freeform 1048652"/>
          <p:cNvSpPr/>
          <p:nvPr/>
        </p:nvSpPr>
        <p:spPr>
          <a:xfrm>
            <a:off x="4705350" y="2909887"/>
            <a:ext cx="2325687" cy="312737"/>
          </a:xfrm>
          <a:custGeom>
            <a:avLst/>
            <a:gdLst/>
            <a:ahLst/>
            <a:cxnLst/>
            <a:rect l="0" t="0" r="r" b="b"/>
            <a:pathLst>
              <a:path w="1465" h="197">
                <a:moveTo>
                  <a:pt x="1464" y="196"/>
                </a:moveTo>
                <a:lnTo>
                  <a:pt x="1464" y="107"/>
                </a:lnTo>
                <a:lnTo>
                  <a:pt x="0" y="107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54" name="Freeform 1048653"/>
          <p:cNvSpPr/>
          <p:nvPr/>
        </p:nvSpPr>
        <p:spPr>
          <a:xfrm>
            <a:off x="6959600" y="3221037"/>
            <a:ext cx="133350" cy="134937"/>
          </a:xfrm>
          <a:custGeom>
            <a:avLst/>
            <a:gdLst/>
            <a:ahLst/>
            <a:cxnLst/>
            <a:rect l="0" t="0" r="r" b="b"/>
            <a:pathLst>
              <a:path w="84" h="85">
                <a:moveTo>
                  <a:pt x="0" y="0"/>
                </a:moveTo>
                <a:lnTo>
                  <a:pt x="41" y="84"/>
                </a:lnTo>
                <a:lnTo>
                  <a:pt x="83" y="0"/>
                </a:lnTo>
                <a:lnTo>
                  <a:pt x="0" y="0"/>
                </a:lnTo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48655" name="Freeform 1048654"/>
          <p:cNvSpPr/>
          <p:nvPr/>
        </p:nvSpPr>
        <p:spPr>
          <a:xfrm>
            <a:off x="898525" y="4678362"/>
            <a:ext cx="1724025" cy="1179512"/>
          </a:xfrm>
          <a:custGeom>
            <a:avLst/>
            <a:gdLst/>
            <a:ahLst/>
            <a:cxnLst/>
            <a:rect l="0" t="0" r="r" b="b"/>
            <a:pathLst>
              <a:path w="1086" h="743">
                <a:moveTo>
                  <a:pt x="0" y="742"/>
                </a:moveTo>
                <a:lnTo>
                  <a:pt x="1085" y="742"/>
                </a:lnTo>
                <a:lnTo>
                  <a:pt x="1085" y="0"/>
                </a:lnTo>
                <a:lnTo>
                  <a:pt x="0" y="0"/>
                </a:lnTo>
                <a:lnTo>
                  <a:pt x="0" y="742"/>
                </a:lnTo>
              </a:path>
            </a:pathLst>
          </a:custGeom>
          <a:solidFill>
            <a:srgbClr val="FDEAB9"/>
          </a:solidFill>
          <a:ln w="25400" cap="rnd" cmpd="sng">
            <a:solidFill>
              <a:srgbClr val="1A1A1A">
                <a:alpha val="100000"/>
              </a:srgbClr>
            </a:solidFill>
            <a:prstDash val="solid"/>
            <a:round/>
          </a:ln>
        </p:spPr>
      </p:sp>
      <p:sp>
        <p:nvSpPr>
          <p:cNvPr id="1048656" name="Rectangle 1048655"/>
          <p:cNvSpPr/>
          <p:nvPr/>
        </p:nvSpPr>
        <p:spPr>
          <a:xfrm>
            <a:off x="971550" y="5010150"/>
            <a:ext cx="395287" cy="515937"/>
          </a:xfrm>
          <a:prstGeom prst="rect">
            <a:avLst/>
          </a:prstGeom>
          <a:noFill/>
          <a:ln>
            <a:noFill/>
          </a:ln>
        </p:spPr>
        <p:txBody>
          <a:bodyPr vert="horz" wrap="none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r>
              <a:rPr lang="en-US" sz="2800" b="1">
                <a:solidFill>
                  <a:srgbClr val="000066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1048657" name="Rectangle 1048656"/>
          <p:cNvSpPr/>
          <p:nvPr/>
        </p:nvSpPr>
        <p:spPr>
          <a:xfrm>
            <a:off x="1276350" y="5086350"/>
            <a:ext cx="955676" cy="444500"/>
          </a:xfrm>
          <a:prstGeom prst="rect">
            <a:avLst/>
          </a:prstGeom>
          <a:noFill/>
          <a:ln>
            <a:noFill/>
          </a:ln>
        </p:spPr>
        <p:txBody>
          <a:bodyPr vert="horz" wrap="none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latinLnBrk="1"/>
            <a:r>
              <a:rPr lang="en-US" b="1">
                <a:solidFill>
                  <a:srgbClr val="1A1A1A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Arial" pitchFamily="34" charset="0"/>
              </a:rPr>
              <a:t>Known</a:t>
            </a:r>
          </a:p>
        </p:txBody>
      </p:sp>
      <p:sp>
        <p:nvSpPr>
          <p:cNvPr id="1048658" name="Rectangle 1048657"/>
          <p:cNvSpPr/>
          <p:nvPr/>
        </p:nvSpPr>
        <p:spPr>
          <a:xfrm>
            <a:off x="2362200" y="5311775"/>
            <a:ext cx="184150" cy="92075"/>
          </a:xfrm>
          <a:prstGeom prst="rect">
            <a:avLst/>
          </a:prstGeom>
          <a:noFill/>
          <a:ln>
            <a:noFill/>
          </a:ln>
        </p:spPr>
      </p:sp>
      <p:sp>
        <p:nvSpPr>
          <p:cNvPr id="1048659" name="Rectangle 1048658"/>
          <p:cNvSpPr/>
          <p:nvPr/>
        </p:nvSpPr>
        <p:spPr>
          <a:xfrm>
            <a:off x="744537" y="439737"/>
            <a:ext cx="7959725" cy="758825"/>
          </a:xfrm>
          <a:prstGeom prst="rect">
            <a:avLst/>
          </a:prstGeom>
          <a:noFill/>
          <a:ln>
            <a:noFill/>
          </a:ln>
        </p:spPr>
        <p:txBody>
          <a:bodyPr vert="horz" lIns="90488" tIns="44450" rIns="90488" bIns="4445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 latinLnBrk="1">
              <a:spcBef>
                <a:spcPct val="50000"/>
              </a:spcBef>
            </a:pPr>
            <a:r>
              <a:rPr lang="en-US" sz="4400" b="1"/>
              <a:t>Confidence Interval Estimates</a:t>
            </a: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" y="90920"/>
            <a:ext cx="9057409" cy="6676159"/>
          </a:xfrm>
          <a:prstGeom prst="rect">
            <a:avLst/>
          </a:prstGeom>
        </p:spPr>
      </p:pic>
      <p:pic>
        <p:nvPicPr>
          <p:cNvPr id="2097154" name="Picture 209715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089" y="0"/>
            <a:ext cx="9101822" cy="6858000"/>
          </a:xfrm>
          <a:prstGeom prst="rect">
            <a:avLst/>
          </a:prstGeom>
        </p:spPr>
      </p:pic>
      <p:pic>
        <p:nvPicPr>
          <p:cNvPr id="2097155" name="Picture 209715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820" y="0"/>
            <a:ext cx="906836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048661"/>
          <p:cNvSpPr>
            <a:spLocks noGrp="1"/>
          </p:cNvSpPr>
          <p:nvPr>
            <p:ph type="ctrTitle"/>
          </p:nvPr>
        </p:nvSpPr>
        <p:spPr>
          <a:xfrm rot="21557582">
            <a:off x="1081559" y="285279"/>
            <a:ext cx="6980883" cy="3620608"/>
          </a:xfrm>
        </p:spPr>
        <p:txBody>
          <a:bodyPr/>
          <a:lstStyle/>
          <a:p>
            <a:r>
              <a:rPr lang="en-US">
                <a:solidFill>
                  <a:srgbClr val="6600CC"/>
                </a:solidFill>
              </a:rPr>
              <a:t>Probability and statistics</a:t>
            </a:r>
          </a:p>
        </p:txBody>
      </p:sp>
      <p:sp>
        <p:nvSpPr>
          <p:cNvPr id="1048663" name="Subtitle 1048662"/>
          <p:cNvSpPr>
            <a:spLocks noGrp="1"/>
          </p:cNvSpPr>
          <p:nvPr>
            <p:ph type="subTitle" idx="1"/>
          </p:nvPr>
        </p:nvSpPr>
        <p:spPr>
          <a:xfrm>
            <a:off x="3213105" y="4347929"/>
            <a:ext cx="6858000" cy="1079820"/>
          </a:xfrm>
        </p:spPr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Anumanchipalli Venkata Adithya</a:t>
            </a:r>
          </a:p>
          <a:p>
            <a:r>
              <a:rPr lang="en-US">
                <a:solidFill>
                  <a:srgbClr val="FF6600"/>
                </a:solidFill>
              </a:rPr>
              <a:t>190101120033</a:t>
            </a:r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" y="0"/>
            <a:ext cx="9101822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187</Words>
  <Application>Microsoft Office PowerPoint</Application>
  <PresentationFormat>On-screen Show (4:3)</PresentationFormat>
  <Paragraphs>37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Probability and statistics</vt:lpstr>
      <vt:lpstr>Confidence interval</vt:lpstr>
      <vt:lpstr>Slide 3</vt:lpstr>
      <vt:lpstr>Slide 4</vt:lpstr>
      <vt:lpstr>Slide 5</vt:lpstr>
      <vt:lpstr>Slide 6</vt:lpstr>
      <vt:lpstr>Thank you</vt:lpstr>
      <vt:lpstr>Slide 8</vt:lpstr>
      <vt:lpstr>Probability and statistics</vt:lpstr>
      <vt:lpstr>Confidence interval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Business</dc:creator>
  <cp:lastModifiedBy>user</cp:lastModifiedBy>
  <cp:revision>7</cp:revision>
  <dcterms:created xsi:type="dcterms:W3CDTF">2000-10-08T20:07:14Z</dcterms:created>
  <dcterms:modified xsi:type="dcterms:W3CDTF">2021-03-02T04:29:06Z</dcterms:modified>
</cp:coreProperties>
</file>