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b="def" i="def"/>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b="def" i="def"/>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le &amp; Subtitle">
    <p:spTree>
      <p:nvGrpSpPr>
        <p:cNvPr id="1" name=""/>
        <p:cNvGrpSpPr/>
        <p:nvPr/>
      </p:nvGrpSpPr>
      <p:grpSpPr>
        <a:xfrm>
          <a:off x="0" y="0"/>
          <a:ext cx="0" cy="0"/>
          <a:chOff x="0" y="0"/>
          <a:chExt cx="0" cy="0"/>
        </a:xfrm>
      </p:grpSpPr>
      <p:sp>
        <p:nvSpPr>
          <p:cNvPr id="11" name="Title Text"/>
          <p:cNvSpPr txBox="1"/>
          <p:nvPr>
            <p:ph type="title"/>
          </p:nvPr>
        </p:nvSpPr>
        <p:spPr>
          <a:xfrm>
            <a:off x="1270000" y="1638300"/>
            <a:ext cx="10464800" cy="3302000"/>
          </a:xfrm>
          <a:prstGeom prst="rect">
            <a:avLst/>
          </a:prstGeom>
        </p:spPr>
        <p:txBody>
          <a:bodyPr anchor="b"/>
          <a:lstStyle/>
          <a:p>
            <a:pPr/>
            <a:r>
              <a:t>Title Text</a:t>
            </a:r>
          </a:p>
        </p:txBody>
      </p:sp>
      <p:sp>
        <p:nvSpPr>
          <p:cNvPr id="12" name="Body Level One…"/>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
        <p:nvSpPr>
          <p:cNvPr id="93" name="–Johnny Appleseed"/>
          <p:cNvSpPr txBox="1"/>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i="1" sz="2400"/>
            </a:lvl1pPr>
          </a:lstStyle>
          <a:p>
            <a:pPr/>
            <a:r>
              <a:t>–Johnny Appleseed</a:t>
            </a:r>
          </a:p>
        </p:txBody>
      </p:sp>
      <p:sp>
        <p:nvSpPr>
          <p:cNvPr id="94" name="“Type a quote here.”"/>
          <p:cNvSpPr txBox="1"/>
          <p:nvPr>
            <p:ph type="body" sz="quarter" idx="14"/>
          </p:nvPr>
        </p:nvSpPr>
        <p:spPr>
          <a:xfrm>
            <a:off x="1270000" y="4267112"/>
            <a:ext cx="10464800" cy="609776"/>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pPr/>
            <a:r>
              <a:t>“Type a quote here.” </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Imag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20" name="Imag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1" name="Title Text"/>
          <p:cNvSpPr txBox="1"/>
          <p:nvPr>
            <p:ph type="title"/>
          </p:nvPr>
        </p:nvSpPr>
        <p:spPr>
          <a:xfrm>
            <a:off x="1270000" y="6718300"/>
            <a:ext cx="10464800" cy="1422400"/>
          </a:xfrm>
          <a:prstGeom prst="rect">
            <a:avLst/>
          </a:prstGeom>
        </p:spPr>
        <p:txBody>
          <a:bodyPr anchor="b"/>
          <a:lstStyle/>
          <a:p>
            <a:pPr/>
            <a:r>
              <a:t>Title Text</a:t>
            </a:r>
          </a:p>
        </p:txBody>
      </p:sp>
      <p:sp>
        <p:nvSpPr>
          <p:cNvPr id="22" name="Body Level One…"/>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30" name="Title Text"/>
          <p:cNvSpPr txBox="1"/>
          <p:nvPr>
            <p:ph type="title"/>
          </p:nvPr>
        </p:nvSpPr>
        <p:spPr>
          <a:xfrm>
            <a:off x="1270000" y="3225800"/>
            <a:ext cx="10464800" cy="3302000"/>
          </a:xfrm>
          <a:prstGeom prst="rect">
            <a:avLst/>
          </a:prstGeom>
        </p:spPr>
        <p:txBody>
          <a:bodyPr/>
          <a:lstStyle/>
          <a:p>
            <a:pPr/>
            <a:r>
              <a:t>Title Text</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38" name="Imag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39" name="Title Text"/>
          <p:cNvSpPr txBox="1"/>
          <p:nvPr>
            <p:ph type="title"/>
          </p:nvPr>
        </p:nvSpPr>
        <p:spPr>
          <a:xfrm>
            <a:off x="952500" y="635000"/>
            <a:ext cx="5334000" cy="3987800"/>
          </a:xfrm>
          <a:prstGeom prst="rect">
            <a:avLst/>
          </a:prstGeom>
        </p:spPr>
        <p:txBody>
          <a:bodyPr anchor="b"/>
          <a:lstStyle>
            <a:lvl1pPr>
              <a:defRPr sz="6000"/>
            </a:lvl1pPr>
          </a:lstStyle>
          <a:p>
            <a:pPr/>
            <a:r>
              <a:t>Title Text</a:t>
            </a:r>
          </a:p>
        </p:txBody>
      </p:sp>
      <p:sp>
        <p:nvSpPr>
          <p:cNvPr id="40" name="Body Level One…"/>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48" name="Title Text"/>
          <p:cNvSpPr txBox="1"/>
          <p:nvPr>
            <p:ph type="title"/>
          </p:nvPr>
        </p:nvSpPr>
        <p:spPr>
          <a:prstGeom prst="rect">
            <a:avLst/>
          </a:prstGeom>
        </p:spPr>
        <p:txBody>
          <a:bodyPr/>
          <a:lstStyle/>
          <a:p>
            <a:pPr/>
            <a:r>
              <a:t>Title Text</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65" name="Imag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6" name="Title Text"/>
          <p:cNvSpPr txBox="1"/>
          <p:nvPr>
            <p:ph type="title"/>
          </p:nvPr>
        </p:nvSpPr>
        <p:spPr>
          <a:prstGeom prst="rect">
            <a:avLst/>
          </a:prstGeom>
        </p:spPr>
        <p:txBody>
          <a:bodyPr/>
          <a:lstStyle/>
          <a:p>
            <a:pPr/>
            <a:r>
              <a:t>Title Text</a:t>
            </a:r>
          </a:p>
        </p:txBody>
      </p:sp>
      <p:sp>
        <p:nvSpPr>
          <p:cNvPr id="67" name="Body Level One…"/>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75" name="Body Level One…"/>
          <p:cNvSpPr txBox="1"/>
          <p:nvPr>
            <p:ph type="body" idx="1"/>
          </p:nvPr>
        </p:nvSpPr>
        <p:spPr>
          <a:xfrm>
            <a:off x="952500" y="1270000"/>
            <a:ext cx="11099800" cy="721360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
        <p:nvSpPr>
          <p:cNvPr id="83" name="Imag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Imag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5" name="Imag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Title Text</a:t>
            </a:r>
          </a:p>
        </p:txBody>
      </p:sp>
      <p:sp>
        <p:nvSpPr>
          <p:cNvPr id="3" name="Body Level One…"/>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b="0"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Presenting Your Case"/>
          <p:cNvSpPr txBox="1"/>
          <p:nvPr>
            <p:ph type="ctrTitle"/>
          </p:nvPr>
        </p:nvSpPr>
        <p:spPr>
          <a:xfrm>
            <a:off x="1270000" y="2679700"/>
            <a:ext cx="10464800" cy="3302000"/>
          </a:xfrm>
          <a:prstGeom prst="rect">
            <a:avLst/>
          </a:prstGeom>
        </p:spPr>
        <p:txBody>
          <a:bodyPr/>
          <a:lstStyle/>
          <a:p>
            <a:pPr/>
            <a:r>
              <a:t>Presenting Your Case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7" name="(5) Your own strength as an entrepreneur:…"/>
          <p:cNvSpPr txBox="1"/>
          <p:nvPr>
            <p:ph type="body" idx="1"/>
          </p:nvPr>
        </p:nvSpPr>
        <p:spPr>
          <a:xfrm>
            <a:off x="215900" y="215900"/>
            <a:ext cx="12573000" cy="9321800"/>
          </a:xfrm>
          <a:prstGeom prst="rect">
            <a:avLst/>
          </a:prstGeom>
        </p:spPr>
        <p:txBody>
          <a:bodyPr anchor="t"/>
          <a:lstStyle/>
          <a:p>
            <a:pPr marL="0" indent="0" algn="just" defTabSz="457200">
              <a:lnSpc>
                <a:spcPts val="6300"/>
              </a:lnSpc>
              <a:spcBef>
                <a:spcPts val="1200"/>
              </a:spcBef>
              <a:buSzTx/>
              <a:buNone/>
              <a:defRPr b="1" sz="3800">
                <a:latin typeface="Times New Roman"/>
                <a:ea typeface="Times New Roman"/>
                <a:cs typeface="Times New Roman"/>
                <a:sym typeface="Times New Roman"/>
              </a:defRPr>
            </a:pPr>
            <a:r>
              <a:t>(5) Your own strength as an entrepreneur: </a:t>
            </a:r>
            <a:endParaRPr b="0"/>
          </a:p>
          <a:p>
            <a:pPr marL="527843" indent="-527843" algn="just" defTabSz="457200">
              <a:lnSpc>
                <a:spcPts val="6300"/>
              </a:lnSpc>
              <a:spcBef>
                <a:spcPts val="1200"/>
              </a:spcBef>
              <a:defRPr sz="3800">
                <a:latin typeface="Times New Roman"/>
                <a:ea typeface="Times New Roman"/>
                <a:cs typeface="Times New Roman"/>
                <a:sym typeface="Times New Roman"/>
              </a:defRPr>
            </a:pPr>
            <a:r>
              <a:t>The greatest strength of the project is you, the “Entrepreneur”. </a:t>
            </a:r>
          </a:p>
          <a:p>
            <a:pPr marL="527843" indent="-527843" algn="just" defTabSz="457200">
              <a:lnSpc>
                <a:spcPts val="6300"/>
              </a:lnSpc>
              <a:spcBef>
                <a:spcPts val="1200"/>
              </a:spcBef>
              <a:defRPr sz="3800">
                <a:latin typeface="Times New Roman"/>
                <a:ea typeface="Times New Roman"/>
                <a:cs typeface="Times New Roman"/>
                <a:sym typeface="Times New Roman"/>
              </a:defRPr>
            </a:pPr>
            <a:r>
              <a:t>You must try to convince your financial institutions that you are the person who is going to manage the show and well.</a:t>
            </a:r>
          </a:p>
          <a:p>
            <a:pPr marL="527843" indent="-527843" algn="just" defTabSz="457200">
              <a:lnSpc>
                <a:spcPts val="6300"/>
              </a:lnSpc>
              <a:spcBef>
                <a:spcPts val="1200"/>
              </a:spcBef>
              <a:defRPr sz="3800">
                <a:latin typeface="Times New Roman"/>
                <a:ea typeface="Times New Roman"/>
                <a:cs typeface="Times New Roman"/>
                <a:sym typeface="Times New Roman"/>
              </a:defRPr>
            </a:pPr>
            <a:r>
              <a:t>Your own strengths in handling the project should be stressed very clearly. </a:t>
            </a:r>
          </a:p>
          <a:p>
            <a:pPr marL="527843" indent="-527843" algn="just" defTabSz="457200">
              <a:lnSpc>
                <a:spcPts val="6300"/>
              </a:lnSpc>
              <a:spcBef>
                <a:spcPts val="1200"/>
              </a:spcBef>
              <a:defRPr sz="3800">
                <a:latin typeface="Times New Roman"/>
                <a:ea typeface="Times New Roman"/>
                <a:cs typeface="Times New Roman"/>
                <a:sym typeface="Times New Roman"/>
              </a:defRPr>
            </a:pPr>
            <a:r>
              <a:t>The strength may be in the area of technical competence or in making, managerial or entrepreneurial capability. </a:t>
            </a:r>
          </a:p>
          <a:p>
            <a:pPr marL="527843" indent="-527843" algn="just" defTabSz="457200">
              <a:lnSpc>
                <a:spcPts val="6300"/>
              </a:lnSpc>
              <a:spcBef>
                <a:spcPts val="1200"/>
              </a:spcBef>
              <a:defRPr sz="3800">
                <a:latin typeface="Times New Roman"/>
                <a:ea typeface="Times New Roman"/>
                <a:cs typeface="Times New Roman"/>
                <a:sym typeface="Times New Roman"/>
              </a:defRPr>
            </a:pPr>
            <a:r>
              <a:t>You should state this effectively in your report and stress upon it during your personal interview.</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Some Useful Tips:…"/>
          <p:cNvSpPr txBox="1"/>
          <p:nvPr>
            <p:ph type="body" idx="1"/>
          </p:nvPr>
        </p:nvSpPr>
        <p:spPr>
          <a:xfrm>
            <a:off x="190500" y="241300"/>
            <a:ext cx="12623800" cy="9271000"/>
          </a:xfrm>
          <a:prstGeom prst="rect">
            <a:avLst/>
          </a:prstGeom>
        </p:spPr>
        <p:txBody>
          <a:bodyPr anchor="t"/>
          <a:lstStyle/>
          <a:p>
            <a:pPr marL="0" indent="0" defTabSz="342900">
              <a:lnSpc>
                <a:spcPts val="4700"/>
              </a:lnSpc>
              <a:spcBef>
                <a:spcPts val="900"/>
              </a:spcBef>
              <a:buSzTx/>
              <a:buNone/>
              <a:defRPr b="1" sz="2850">
                <a:latin typeface="Times"/>
                <a:ea typeface="Times"/>
                <a:cs typeface="Times"/>
                <a:sym typeface="Times"/>
              </a:defRPr>
            </a:pPr>
            <a:r>
              <a:t>Some Useful Tips: </a:t>
            </a:r>
            <a:endParaRPr b="0"/>
          </a:p>
          <a:p>
            <a:pPr marL="0" indent="0" defTabSz="342900">
              <a:lnSpc>
                <a:spcPts val="4700"/>
              </a:lnSpc>
              <a:spcBef>
                <a:spcPts val="900"/>
              </a:spcBef>
              <a:buSzTx/>
              <a:buNone/>
              <a:defRPr sz="2850">
                <a:latin typeface="Times New Roman"/>
                <a:ea typeface="Times New Roman"/>
                <a:cs typeface="Times New Roman"/>
                <a:sym typeface="Times New Roman"/>
              </a:defRPr>
            </a:pPr>
            <a:r>
              <a:t>After having understood what a financial institution normally expects, you will find the following tips useful to present your case convincingly to your financial institution: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(a)  Present your case or report in a good written or typed form and it should be readily available to both you and the officer making the appraisal of your cases.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(b)  Know your report thoroughly so that you can explain all its content without fumbling with papers or figures.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(c)  Keep your presentation business-like because you are not asking for a favour. Do not compromise on any of your demands but be confident to defend your case.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(d)  Be honest to the lender; he will have his own ways to counter- check the information you give him. The slightest doubt about your honesty can close all doors for financial assistance.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(e)  Do not doubt the capacity or skill of the interviewer but try to understand his needs and help him to assess your case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(f)  Do not try to hide information. Be frank. If your proposal is good then he may even choose to help you out when in difficulty. </a:t>
            </a:r>
            <a:endParaRPr>
              <a:latin typeface="Times"/>
              <a:ea typeface="Times"/>
              <a:cs typeface="Times"/>
              <a:sym typeface="Times"/>
            </a:endParaRPr>
          </a:p>
          <a:p>
            <a:pPr marL="342900" indent="-342900" defTabSz="342900">
              <a:lnSpc>
                <a:spcPts val="4700"/>
              </a:lnSpc>
              <a:spcBef>
                <a:spcPts val="900"/>
              </a:spcBef>
              <a:buSzTx/>
              <a:buNone/>
              <a:tabLst>
                <a:tab pos="101600" algn="l"/>
                <a:tab pos="342900" algn="l"/>
              </a:tabLst>
              <a:defRPr sz="2850">
                <a:latin typeface="Times New Roman"/>
                <a:ea typeface="Times New Roman"/>
                <a:cs typeface="Times New Roman"/>
                <a:sym typeface="Times New Roman"/>
              </a:defRPr>
            </a:pPr>
            <a:r>
              <a:t>	(g)  Remember that will all finance are looking for good entrepreneurs with good projects. So just prove that you are the one and you will get your share of their finance.</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1. A Business Proposition on Either Side…"/>
          <p:cNvSpPr txBox="1"/>
          <p:nvPr>
            <p:ph type="body" idx="1"/>
          </p:nvPr>
        </p:nvSpPr>
        <p:spPr>
          <a:xfrm>
            <a:off x="292100" y="292100"/>
            <a:ext cx="12420600" cy="9169400"/>
          </a:xfrm>
          <a:prstGeom prst="rect">
            <a:avLst/>
          </a:prstGeom>
        </p:spPr>
        <p:txBody>
          <a:bodyPr/>
          <a:lstStyle/>
          <a:p>
            <a:pPr marL="0" indent="0" algn="just" defTabSz="457200">
              <a:lnSpc>
                <a:spcPts val="6300"/>
              </a:lnSpc>
              <a:spcBef>
                <a:spcPts val="1200"/>
              </a:spcBef>
              <a:buSzTx/>
              <a:buNone/>
              <a:defRPr b="1" sz="3800">
                <a:latin typeface="Times New Roman"/>
                <a:ea typeface="Times New Roman"/>
                <a:cs typeface="Times New Roman"/>
                <a:sym typeface="Times New Roman"/>
              </a:defRPr>
            </a:pPr>
            <a:r>
              <a:t>1. A Business Proposition on Either Side </a:t>
            </a:r>
            <a:endParaRPr b="0"/>
          </a:p>
          <a:p>
            <a:pPr marL="527843" indent="-527843" algn="just" defTabSz="457200">
              <a:lnSpc>
                <a:spcPts val="6300"/>
              </a:lnSpc>
              <a:spcBef>
                <a:spcPts val="1200"/>
              </a:spcBef>
              <a:defRPr sz="3800">
                <a:latin typeface="Times New Roman"/>
                <a:ea typeface="Times New Roman"/>
                <a:cs typeface="Times New Roman"/>
                <a:sym typeface="Times New Roman"/>
              </a:defRPr>
            </a:pPr>
            <a:r>
              <a:t>Regardless of the amount of finance involved, the information required by each lender will be basically the same. </a:t>
            </a:r>
          </a:p>
          <a:p>
            <a:pPr marL="527843" indent="-527843" algn="just" defTabSz="457200">
              <a:lnSpc>
                <a:spcPts val="6300"/>
              </a:lnSpc>
              <a:spcBef>
                <a:spcPts val="1200"/>
              </a:spcBef>
              <a:defRPr sz="3800">
                <a:latin typeface="Times New Roman"/>
                <a:ea typeface="Times New Roman"/>
                <a:cs typeface="Times New Roman"/>
                <a:sym typeface="Times New Roman"/>
              </a:defRPr>
            </a:pPr>
            <a:r>
              <a:t>Remember that you are not looking for a favour, this is a business deal from which you expect to make money. </a:t>
            </a:r>
          </a:p>
          <a:p>
            <a:pPr marL="527843" indent="-527843" algn="just" defTabSz="457200">
              <a:lnSpc>
                <a:spcPts val="6300"/>
              </a:lnSpc>
              <a:spcBef>
                <a:spcPts val="1200"/>
              </a:spcBef>
              <a:defRPr sz="3800">
                <a:latin typeface="Times New Roman"/>
                <a:ea typeface="Times New Roman"/>
                <a:cs typeface="Times New Roman"/>
                <a:sym typeface="Times New Roman"/>
              </a:defRPr>
            </a:pPr>
            <a:r>
              <a:t>The financial institution will have to make sure about your intentions and capacity to pay back the loan; they would like to know your commitment and involvement in the project; since you and the financial institutions will have long-term relations they would also want to see how you will fit into their plans.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3" name="Details of the project and the documents required to satisfy the financial institutions will be different for different enterprises.…"/>
          <p:cNvSpPr txBox="1"/>
          <p:nvPr>
            <p:ph type="body" idx="1"/>
          </p:nvPr>
        </p:nvSpPr>
        <p:spPr>
          <a:xfrm>
            <a:off x="228600" y="228600"/>
            <a:ext cx="12547600" cy="9296400"/>
          </a:xfrm>
          <a:prstGeom prst="rect">
            <a:avLst/>
          </a:prstGeom>
        </p:spPr>
        <p:txBody>
          <a:bodyPr anchor="t"/>
          <a:lstStyle/>
          <a:p>
            <a:pPr marL="527843" indent="-527843" algn="just" defTabSz="457200">
              <a:lnSpc>
                <a:spcPts val="6300"/>
              </a:lnSpc>
              <a:spcBef>
                <a:spcPts val="1200"/>
              </a:spcBef>
              <a:defRPr sz="3800">
                <a:latin typeface="Times New Roman"/>
                <a:ea typeface="Times New Roman"/>
                <a:cs typeface="Times New Roman"/>
                <a:sym typeface="Times New Roman"/>
              </a:defRPr>
            </a:pPr>
            <a:r>
              <a:t>Details of the project and the documents required to satisfy the financial institutions will be different for different enterprises.</a:t>
            </a:r>
          </a:p>
          <a:p>
            <a:pPr marL="527843" indent="-527843" algn="just" defTabSz="457200">
              <a:lnSpc>
                <a:spcPts val="6300"/>
              </a:lnSpc>
              <a:spcBef>
                <a:spcPts val="1200"/>
              </a:spcBef>
              <a:defRPr sz="3800">
                <a:latin typeface="Times New Roman"/>
                <a:ea typeface="Times New Roman"/>
                <a:cs typeface="Times New Roman"/>
                <a:sym typeface="Times New Roman"/>
              </a:defRPr>
            </a:pPr>
            <a:r>
              <a:t>However; it is important to know that it is not the volume and content of the report alone that can satisfy a financial institution but they will also like to assess as you as an ‘entrepreneur’</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5" name="2. Expectation of a Financier:…"/>
          <p:cNvSpPr txBox="1"/>
          <p:nvPr>
            <p:ph type="body" idx="1"/>
          </p:nvPr>
        </p:nvSpPr>
        <p:spPr>
          <a:xfrm>
            <a:off x="190500" y="254000"/>
            <a:ext cx="12528799" cy="9202391"/>
          </a:xfrm>
          <a:prstGeom prst="rect">
            <a:avLst/>
          </a:prstGeom>
        </p:spPr>
        <p:txBody>
          <a:bodyPr anchor="t"/>
          <a:lstStyle/>
          <a:p>
            <a:pPr marL="0" indent="0" algn="just" defTabSz="361188">
              <a:lnSpc>
                <a:spcPts val="5100"/>
              </a:lnSpc>
              <a:spcBef>
                <a:spcPts val="900"/>
              </a:spcBef>
              <a:buSzTx/>
              <a:buNone/>
              <a:defRPr b="1" sz="3081">
                <a:latin typeface="Times"/>
                <a:ea typeface="Times"/>
                <a:cs typeface="Times"/>
                <a:sym typeface="Times"/>
              </a:defRPr>
            </a:pPr>
            <a:r>
              <a:t>2. Expectation of a Financier: </a:t>
            </a:r>
            <a:endParaRPr b="0"/>
          </a:p>
          <a:p>
            <a:pPr marL="427970" indent="-427970" algn="just" defTabSz="361188">
              <a:lnSpc>
                <a:spcPts val="5100"/>
              </a:lnSpc>
              <a:spcBef>
                <a:spcPts val="900"/>
              </a:spcBef>
              <a:defRPr sz="3081">
                <a:latin typeface="Times New Roman"/>
                <a:ea typeface="Times New Roman"/>
                <a:cs typeface="Times New Roman"/>
                <a:sym typeface="Times New Roman"/>
              </a:defRPr>
            </a:pPr>
            <a:r>
              <a:t>Let us anticipate and understand the kind of questions you will have to answer and expectations a financial institutions will have of you when you are taking a loan. </a:t>
            </a:r>
            <a:endParaRPr>
              <a:latin typeface="Times"/>
              <a:ea typeface="Times"/>
              <a:cs typeface="Times"/>
              <a:sym typeface="Times"/>
            </a:endParaRPr>
          </a:p>
          <a:p>
            <a:pPr marL="0" indent="0" algn="just" defTabSz="361188">
              <a:lnSpc>
                <a:spcPts val="5100"/>
              </a:lnSpc>
              <a:spcBef>
                <a:spcPts val="900"/>
              </a:spcBef>
              <a:buSzTx/>
              <a:buNone/>
              <a:defRPr b="1" sz="3081">
                <a:latin typeface="Times New Roman"/>
                <a:ea typeface="Times New Roman"/>
                <a:cs typeface="Times New Roman"/>
                <a:sym typeface="Times New Roman"/>
              </a:defRPr>
            </a:pPr>
            <a:r>
              <a:t>Who are you? </a:t>
            </a:r>
            <a:endParaRPr>
              <a:latin typeface="Times"/>
              <a:ea typeface="Times"/>
              <a:cs typeface="Times"/>
              <a:sym typeface="Times"/>
            </a:endParaRPr>
          </a:p>
          <a:p>
            <a:pPr marL="427970" indent="-427970" algn="just" defTabSz="361188">
              <a:lnSpc>
                <a:spcPts val="5100"/>
              </a:lnSpc>
              <a:spcBef>
                <a:spcPts val="900"/>
              </a:spcBef>
              <a:defRPr sz="3081">
                <a:latin typeface="Times New Roman"/>
                <a:ea typeface="Times New Roman"/>
                <a:cs typeface="Times New Roman"/>
                <a:sym typeface="Times New Roman"/>
              </a:defRPr>
            </a:pPr>
            <a:r>
              <a:t>Who you are, gives the term lender an idea of what kind of management you are capable of giving to your business. </a:t>
            </a:r>
          </a:p>
          <a:p>
            <a:pPr marL="427970" indent="-427970" algn="just" defTabSz="361188">
              <a:lnSpc>
                <a:spcPts val="5100"/>
              </a:lnSpc>
              <a:spcBef>
                <a:spcPts val="900"/>
              </a:spcBef>
              <a:defRPr sz="3081">
                <a:latin typeface="Times New Roman"/>
                <a:ea typeface="Times New Roman"/>
                <a:cs typeface="Times New Roman"/>
                <a:sym typeface="Times New Roman"/>
              </a:defRPr>
            </a:pPr>
            <a:r>
              <a:t>Your education your experience or lack of it’ your accomplishments, your short-comings and your managements skill, all of these are interest to him. </a:t>
            </a:r>
          </a:p>
          <a:p>
            <a:pPr marL="427970" indent="-427970" algn="just" defTabSz="361188">
              <a:lnSpc>
                <a:spcPts val="5100"/>
              </a:lnSpc>
              <a:spcBef>
                <a:spcPts val="900"/>
              </a:spcBef>
              <a:defRPr sz="3081">
                <a:latin typeface="Times New Roman"/>
                <a:ea typeface="Times New Roman"/>
                <a:cs typeface="Times New Roman"/>
                <a:sym typeface="Times New Roman"/>
              </a:defRPr>
            </a:pPr>
            <a:r>
              <a:t>He can also compare on the basis of his experience the relative strength of your management with other business of your kind. </a:t>
            </a:r>
          </a:p>
          <a:p>
            <a:pPr marL="427970" indent="-427970" algn="just" defTabSz="361188">
              <a:lnSpc>
                <a:spcPts val="5100"/>
              </a:lnSpc>
              <a:spcBef>
                <a:spcPts val="900"/>
              </a:spcBef>
              <a:defRPr sz="3081">
                <a:latin typeface="Times New Roman"/>
                <a:ea typeface="Times New Roman"/>
                <a:cs typeface="Times New Roman"/>
                <a:sym typeface="Times New Roman"/>
              </a:defRPr>
            </a:pPr>
            <a:r>
              <a:t>Obviously your diligence and determination to make your venture a success will be a major factor to be taken into account. </a:t>
            </a:r>
          </a:p>
          <a:p>
            <a:pPr marL="427970" indent="-427970" algn="just" defTabSz="361188">
              <a:lnSpc>
                <a:spcPts val="5100"/>
              </a:lnSpc>
              <a:spcBef>
                <a:spcPts val="900"/>
              </a:spcBef>
              <a:defRPr sz="3081">
                <a:latin typeface="Times New Roman"/>
                <a:ea typeface="Times New Roman"/>
                <a:cs typeface="Times New Roman"/>
                <a:sym typeface="Times New Roman"/>
              </a:defRPr>
            </a:pPr>
            <a:r>
              <a:t>What as an entrepreneur; therefore; you should try to establish is why you have taken up this specific project. </a:t>
            </a:r>
          </a:p>
          <a:p>
            <a:pPr marL="427970" indent="-427970" algn="just" defTabSz="361188">
              <a:lnSpc>
                <a:spcPts val="5100"/>
              </a:lnSpc>
              <a:spcBef>
                <a:spcPts val="900"/>
              </a:spcBef>
              <a:defRPr sz="3081">
                <a:latin typeface="Times New Roman"/>
                <a:ea typeface="Times New Roman"/>
                <a:cs typeface="Times New Roman"/>
                <a:sym typeface="Times New Roman"/>
              </a:defRPr>
            </a:pPr>
            <a:r>
              <a:t>At this stage it will be in your interest and to your advantage; if you can justify your business for taking up this project and present your own strengths to handle the same.</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7" name="(2) How will your business perform?…"/>
          <p:cNvSpPr txBox="1"/>
          <p:nvPr>
            <p:ph type="body" idx="1"/>
          </p:nvPr>
        </p:nvSpPr>
        <p:spPr>
          <a:xfrm>
            <a:off x="177800" y="165100"/>
            <a:ext cx="12649200" cy="9423400"/>
          </a:xfrm>
          <a:prstGeom prst="rect">
            <a:avLst/>
          </a:prstGeom>
        </p:spPr>
        <p:txBody>
          <a:bodyPr anchor="t"/>
          <a:lstStyle/>
          <a:p>
            <a:pPr marL="0" indent="0" algn="just" defTabSz="457200">
              <a:lnSpc>
                <a:spcPts val="6300"/>
              </a:lnSpc>
              <a:spcBef>
                <a:spcPts val="1200"/>
              </a:spcBef>
              <a:buSzTx/>
              <a:buNone/>
              <a:defRPr b="1" sz="3800">
                <a:latin typeface="Times"/>
                <a:ea typeface="Times"/>
                <a:cs typeface="Times"/>
                <a:sym typeface="Times"/>
              </a:defRPr>
            </a:pPr>
            <a:r>
              <a:t>(2) How will your business perform? </a:t>
            </a:r>
            <a:endParaRPr b="0"/>
          </a:p>
          <a:p>
            <a:pPr marL="527843" indent="-527843" algn="just" defTabSz="457200">
              <a:lnSpc>
                <a:spcPts val="6300"/>
              </a:lnSpc>
              <a:spcBef>
                <a:spcPts val="1200"/>
              </a:spcBef>
              <a:defRPr sz="3800">
                <a:latin typeface="Times New Roman"/>
                <a:ea typeface="Times New Roman"/>
                <a:cs typeface="Times New Roman"/>
                <a:sym typeface="Times New Roman"/>
              </a:defRPr>
            </a:pPr>
            <a:r>
              <a:t>One thing of great concern to financial institutions will be the chances of the success of your new project. </a:t>
            </a:r>
          </a:p>
          <a:p>
            <a:pPr marL="527843" indent="-527843" algn="just" defTabSz="457200">
              <a:lnSpc>
                <a:spcPts val="6300"/>
              </a:lnSpc>
              <a:spcBef>
                <a:spcPts val="1200"/>
              </a:spcBef>
              <a:defRPr sz="3800">
                <a:latin typeface="Times New Roman"/>
                <a:ea typeface="Times New Roman"/>
                <a:cs typeface="Times New Roman"/>
                <a:sym typeface="Times New Roman"/>
              </a:defRPr>
            </a:pPr>
            <a:r>
              <a:t>They would definitely like to analyze the possibility of its failure to generate profit and in that event; to judge your capability to manage the project. You can satisfy the financial institutions on the basis of the following details: </a:t>
            </a:r>
            <a:endParaRPr>
              <a:latin typeface="Times"/>
              <a:ea typeface="Times"/>
              <a:cs typeface="Times"/>
              <a:sym typeface="Times"/>
            </a:endParaRPr>
          </a:p>
          <a:p>
            <a:pPr marL="457200" indent="-457200" algn="just" defTabSz="457200">
              <a:lnSpc>
                <a:spcPts val="6300"/>
              </a:lnSpc>
              <a:spcBef>
                <a:spcPts val="1200"/>
              </a:spcBef>
              <a:buSzTx/>
              <a:buNone/>
              <a:tabLst>
                <a:tab pos="139700" algn="l"/>
                <a:tab pos="457200" algn="l"/>
              </a:tabLst>
              <a:defRPr sz="3800">
                <a:latin typeface="Times New Roman"/>
                <a:ea typeface="Times New Roman"/>
                <a:cs typeface="Times New Roman"/>
                <a:sym typeface="Times New Roman"/>
              </a:defRPr>
            </a:pPr>
            <a:r>
              <a:t>	  (a)  Products or services proposed Justification for selecting the product’ (Special features of the product).</a:t>
            </a:r>
            <a:endParaRPr>
              <a:latin typeface="Times"/>
              <a:ea typeface="Times"/>
              <a:cs typeface="Times"/>
              <a:sym typeface="Times"/>
            </a:endParaRPr>
          </a:p>
          <a:p>
            <a:pPr marL="457200" indent="-457200" algn="just" defTabSz="457200">
              <a:lnSpc>
                <a:spcPts val="6300"/>
              </a:lnSpc>
              <a:spcBef>
                <a:spcPts val="1200"/>
              </a:spcBef>
              <a:buSzTx/>
              <a:buNone/>
              <a:tabLst>
                <a:tab pos="139700" algn="l"/>
                <a:tab pos="457200" algn="l"/>
              </a:tabLst>
              <a:defRPr sz="3800">
                <a:latin typeface="Times New Roman"/>
                <a:ea typeface="Times New Roman"/>
                <a:cs typeface="Times New Roman"/>
                <a:sym typeface="Times New Roman"/>
              </a:defRPr>
            </a:pPr>
            <a:r>
              <a:t>	  (b)  How you have made your estimates and which are the assumptions you have made for the same. You will have to convince financial institutions about the kind of estimates you have made. As for example, sales estimates and cost estimates can be supported by quotations or letters indicating intentions of potential clients to purchase.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c) An understanding of competition from home or from outside your region.…"/>
          <p:cNvSpPr txBox="1"/>
          <p:nvPr>
            <p:ph type="body" idx="1"/>
          </p:nvPr>
        </p:nvSpPr>
        <p:spPr>
          <a:xfrm>
            <a:off x="215900" y="177800"/>
            <a:ext cx="12516843" cy="9239747"/>
          </a:xfrm>
          <a:prstGeom prst="rect">
            <a:avLst/>
          </a:prstGeom>
        </p:spPr>
        <p:txBody>
          <a:bodyPr anchor="t"/>
          <a:lstStyle/>
          <a:p>
            <a:pPr marL="411479" indent="-411479" algn="just" defTabSz="411479">
              <a:lnSpc>
                <a:spcPts val="5700"/>
              </a:lnSpc>
              <a:spcBef>
                <a:spcPts val="1000"/>
              </a:spcBef>
              <a:buSzTx/>
              <a:buNone/>
              <a:tabLst>
                <a:tab pos="114300" algn="l"/>
                <a:tab pos="406400" algn="l"/>
              </a:tabLst>
              <a:defRPr sz="3420">
                <a:latin typeface="Times New Roman"/>
                <a:ea typeface="Times New Roman"/>
                <a:cs typeface="Times New Roman"/>
                <a:sym typeface="Times New Roman"/>
              </a:defRPr>
            </a:pPr>
            <a:r>
              <a:t>  (c) An understanding of competition from home or from outside your region. </a:t>
            </a:r>
          </a:p>
          <a:p>
            <a:pPr lvl="1" marL="875109" indent="-475059" algn="just" defTabSz="411479">
              <a:lnSpc>
                <a:spcPts val="5700"/>
              </a:lnSpc>
              <a:spcBef>
                <a:spcPts val="1000"/>
              </a:spcBef>
              <a:tabLst>
                <a:tab pos="114300" algn="l"/>
                <a:tab pos="406400" algn="l"/>
              </a:tabLst>
              <a:defRPr sz="3420">
                <a:latin typeface="Times New Roman"/>
                <a:ea typeface="Times New Roman"/>
                <a:cs typeface="Times New Roman"/>
                <a:sym typeface="Times New Roman"/>
              </a:defRPr>
            </a:pPr>
            <a:r>
              <a:t>The possibility of sales will depend on the kind of competition you are going to face. </a:t>
            </a:r>
          </a:p>
          <a:p>
            <a:pPr lvl="1" marL="875109" indent="-475059" algn="just" defTabSz="411479">
              <a:lnSpc>
                <a:spcPts val="5700"/>
              </a:lnSpc>
              <a:spcBef>
                <a:spcPts val="1000"/>
              </a:spcBef>
              <a:tabLst>
                <a:tab pos="114300" algn="l"/>
                <a:tab pos="406400" algn="l"/>
              </a:tabLst>
              <a:defRPr sz="3420">
                <a:latin typeface="Times New Roman"/>
                <a:ea typeface="Times New Roman"/>
                <a:cs typeface="Times New Roman"/>
                <a:sym typeface="Times New Roman"/>
              </a:defRPr>
            </a:pPr>
            <a:r>
              <a:t>You can help the financial institutions in taking a decision in your favour, if you can convince them that you have understood the competition and that you know how to cope with it. </a:t>
            </a:r>
            <a:endParaRPr>
              <a:latin typeface="Times"/>
              <a:ea typeface="Times"/>
              <a:cs typeface="Times"/>
              <a:sym typeface="Times"/>
            </a:endParaRPr>
          </a:p>
          <a:p>
            <a:pPr marL="411479" indent="-411479" algn="just" defTabSz="411479">
              <a:lnSpc>
                <a:spcPts val="5700"/>
              </a:lnSpc>
              <a:spcBef>
                <a:spcPts val="1000"/>
              </a:spcBef>
              <a:buSzTx/>
              <a:buNone/>
              <a:tabLst>
                <a:tab pos="114300" algn="l"/>
                <a:tab pos="406400" algn="l"/>
              </a:tabLst>
              <a:defRPr sz="3420">
                <a:latin typeface="Times New Roman"/>
                <a:ea typeface="Times New Roman"/>
                <a:cs typeface="Times New Roman"/>
                <a:sym typeface="Times New Roman"/>
              </a:defRPr>
            </a:pPr>
            <a:r>
              <a:t>	  (d) Complete/realistic calculations of financial liability. </a:t>
            </a:r>
          </a:p>
          <a:p>
            <a:pPr lvl="1" marL="875109" indent="-475059" algn="just" defTabSz="411479">
              <a:lnSpc>
                <a:spcPts val="5700"/>
              </a:lnSpc>
              <a:spcBef>
                <a:spcPts val="1000"/>
              </a:spcBef>
              <a:tabLst>
                <a:tab pos="114300" algn="l"/>
                <a:tab pos="406400" algn="l"/>
              </a:tabLst>
              <a:defRPr sz="3420">
                <a:latin typeface="Times New Roman"/>
                <a:ea typeface="Times New Roman"/>
                <a:cs typeface="Times New Roman"/>
                <a:sym typeface="Times New Roman"/>
              </a:defRPr>
            </a:pPr>
            <a:r>
              <a:t>These calculations alone can give real picture of your financial position. </a:t>
            </a:r>
          </a:p>
          <a:p>
            <a:pPr lvl="1" marL="875109" indent="-475059" algn="just" defTabSz="411479">
              <a:lnSpc>
                <a:spcPts val="5700"/>
              </a:lnSpc>
              <a:spcBef>
                <a:spcPts val="1000"/>
              </a:spcBef>
              <a:tabLst>
                <a:tab pos="114300" algn="l"/>
                <a:tab pos="406400" algn="l"/>
              </a:tabLst>
              <a:defRPr sz="3420">
                <a:latin typeface="Times New Roman"/>
                <a:ea typeface="Times New Roman"/>
                <a:cs typeface="Times New Roman"/>
                <a:sym typeface="Times New Roman"/>
              </a:defRPr>
            </a:pPr>
            <a:r>
              <a:t>Formulation of the project will also play a very important role in convincing the financial institutions of the care that you have taken to make your project successful. </a:t>
            </a:r>
          </a:p>
          <a:p>
            <a:pPr lvl="1" marL="875109" indent="-475059" algn="just" defTabSz="411479">
              <a:lnSpc>
                <a:spcPts val="5700"/>
              </a:lnSpc>
              <a:spcBef>
                <a:spcPts val="1000"/>
              </a:spcBef>
              <a:tabLst>
                <a:tab pos="114300" algn="l"/>
                <a:tab pos="406400" algn="l"/>
              </a:tabLst>
              <a:defRPr sz="3420">
                <a:latin typeface="Times New Roman"/>
                <a:ea typeface="Times New Roman"/>
                <a:cs typeface="Times New Roman"/>
                <a:sym typeface="Times New Roman"/>
              </a:defRPr>
            </a:pPr>
            <a:r>
              <a:t>Your case will be stronger if you provide evidence that you have already considered alternatives and counter measures to cope with an adverse situation.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3) What will your plan do for your Business?…"/>
          <p:cNvSpPr txBox="1"/>
          <p:nvPr>
            <p:ph type="body" idx="1"/>
          </p:nvPr>
        </p:nvSpPr>
        <p:spPr>
          <a:xfrm>
            <a:off x="241300" y="266700"/>
            <a:ext cx="12522200" cy="9220200"/>
          </a:xfrm>
          <a:prstGeom prst="rect">
            <a:avLst/>
          </a:prstGeom>
        </p:spPr>
        <p:txBody>
          <a:bodyPr anchor="t"/>
          <a:lstStyle/>
          <a:p>
            <a:pPr marL="0" indent="0" algn="just" defTabSz="452627">
              <a:lnSpc>
                <a:spcPts val="6200"/>
              </a:lnSpc>
              <a:spcBef>
                <a:spcPts val="1100"/>
              </a:spcBef>
              <a:buSzTx/>
              <a:buNone/>
              <a:defRPr b="1" sz="3762">
                <a:latin typeface="Times"/>
                <a:ea typeface="Times"/>
                <a:cs typeface="Times"/>
                <a:sym typeface="Times"/>
              </a:defRPr>
            </a:pPr>
            <a:r>
              <a:t>(3) What will your plan do for your Business? </a:t>
            </a:r>
            <a:endParaRPr b="0"/>
          </a:p>
          <a:p>
            <a:pPr marL="522565" indent="-522565" algn="just" defTabSz="452627">
              <a:lnSpc>
                <a:spcPts val="6200"/>
              </a:lnSpc>
              <a:spcBef>
                <a:spcPts val="1100"/>
              </a:spcBef>
              <a:defRPr sz="3762">
                <a:latin typeface="Times New Roman"/>
                <a:ea typeface="Times New Roman"/>
                <a:cs typeface="Times New Roman"/>
                <a:sym typeface="Times New Roman"/>
              </a:defRPr>
            </a:pPr>
            <a:r>
              <a:t>How you have planned to manage your business is the most important part of the project. </a:t>
            </a:r>
          </a:p>
          <a:p>
            <a:pPr marL="522565" indent="-522565" algn="just" defTabSz="452627">
              <a:lnSpc>
                <a:spcPts val="6200"/>
              </a:lnSpc>
              <a:spcBef>
                <a:spcPts val="1100"/>
              </a:spcBef>
              <a:defRPr sz="3762">
                <a:latin typeface="Times New Roman"/>
                <a:ea typeface="Times New Roman"/>
                <a:cs typeface="Times New Roman"/>
                <a:sym typeface="Times New Roman"/>
              </a:defRPr>
            </a:pPr>
            <a:r>
              <a:t>It is not only the project but it is ‘YOU’ who is going to manage the show and therefore, it will be very essential for you to prove that you are taking adequate actions to make the project a success. </a:t>
            </a:r>
          </a:p>
          <a:p>
            <a:pPr marL="522565" indent="-522565" algn="just" defTabSz="452627">
              <a:lnSpc>
                <a:spcPts val="6200"/>
              </a:lnSpc>
              <a:spcBef>
                <a:spcPts val="1100"/>
              </a:spcBef>
              <a:defRPr sz="3762">
                <a:latin typeface="Times New Roman"/>
                <a:ea typeface="Times New Roman"/>
                <a:cs typeface="Times New Roman"/>
                <a:sym typeface="Times New Roman"/>
              </a:defRPr>
            </a:pPr>
            <a:r>
              <a:t>Your actions and sincere efforts to implement the plan can satisfy the financial institutions. </a:t>
            </a:r>
          </a:p>
          <a:p>
            <a:pPr marL="522565" indent="-522565" algn="just" defTabSz="452627">
              <a:lnSpc>
                <a:spcPts val="6200"/>
              </a:lnSpc>
              <a:spcBef>
                <a:spcPts val="1100"/>
              </a:spcBef>
              <a:defRPr sz="3762">
                <a:latin typeface="Times New Roman"/>
                <a:ea typeface="Times New Roman"/>
                <a:cs typeface="Times New Roman"/>
                <a:sym typeface="Times New Roman"/>
              </a:defRPr>
            </a:pPr>
            <a:r>
              <a:t>Your plan to steadily implement the project and the actions already taken in that direction are two areas, which can really convince really financial institutions. </a:t>
            </a:r>
          </a:p>
          <a:p>
            <a:pPr marL="522565" indent="-522565" algn="just" defTabSz="452627">
              <a:lnSpc>
                <a:spcPts val="6200"/>
              </a:lnSpc>
              <a:spcBef>
                <a:spcPts val="1100"/>
              </a:spcBef>
              <a:defRPr sz="3762">
                <a:latin typeface="Times New Roman"/>
                <a:ea typeface="Times New Roman"/>
                <a:cs typeface="Times New Roman"/>
                <a:sym typeface="Times New Roman"/>
              </a:defRPr>
            </a:pPr>
            <a:r>
              <a:t>Therefore, visualize what your plan will do to each item on your income statement and also the various possibilities of actions that might affect the chance of success.</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3" name="(4) What is your financial strength?…"/>
          <p:cNvSpPr txBox="1"/>
          <p:nvPr>
            <p:ph type="body" idx="1"/>
          </p:nvPr>
        </p:nvSpPr>
        <p:spPr>
          <a:xfrm>
            <a:off x="304800" y="215900"/>
            <a:ext cx="12493824" cy="9301361"/>
          </a:xfrm>
          <a:prstGeom prst="rect">
            <a:avLst/>
          </a:prstGeom>
        </p:spPr>
        <p:txBody>
          <a:bodyPr anchor="t"/>
          <a:lstStyle/>
          <a:p>
            <a:pPr marL="0" indent="0" algn="just" defTabSz="370331">
              <a:lnSpc>
                <a:spcPts val="5100"/>
              </a:lnSpc>
              <a:spcBef>
                <a:spcPts val="900"/>
              </a:spcBef>
              <a:buSzTx/>
              <a:buNone/>
              <a:defRPr b="1" sz="3078">
                <a:latin typeface="Times"/>
                <a:ea typeface="Times"/>
                <a:cs typeface="Times"/>
                <a:sym typeface="Times"/>
              </a:defRPr>
            </a:pPr>
            <a:r>
              <a:t>(4) What is your financial strength? </a:t>
            </a:r>
            <a:endParaRPr b="0"/>
          </a:p>
          <a:p>
            <a:pPr marL="0" indent="0" algn="just" defTabSz="370331">
              <a:lnSpc>
                <a:spcPts val="5100"/>
              </a:lnSpc>
              <a:spcBef>
                <a:spcPts val="900"/>
              </a:spcBef>
              <a:buSzTx/>
              <a:buNone/>
              <a:defRPr sz="3078">
                <a:latin typeface="Times New Roman"/>
                <a:ea typeface="Times New Roman"/>
                <a:cs typeface="Times New Roman"/>
                <a:sym typeface="Times New Roman"/>
              </a:defRPr>
            </a:pPr>
            <a:r>
              <a:t>Your financial strength will be assessed on the basis of: </a:t>
            </a:r>
            <a:endParaRPr>
              <a:latin typeface="Times"/>
              <a:ea typeface="Times"/>
              <a:cs typeface="Times"/>
              <a:sym typeface="Times"/>
            </a:endParaRPr>
          </a:p>
          <a:p>
            <a:pPr marL="370331" indent="-370331" algn="just" defTabSz="370331">
              <a:lnSpc>
                <a:spcPts val="5100"/>
              </a:lnSpc>
              <a:spcBef>
                <a:spcPts val="900"/>
              </a:spcBef>
              <a:buSzTx/>
              <a:buNone/>
              <a:tabLst>
                <a:tab pos="101600" algn="l"/>
                <a:tab pos="368300" algn="l"/>
              </a:tabLst>
              <a:defRPr sz="3078">
                <a:latin typeface="Times New Roman"/>
                <a:ea typeface="Times New Roman"/>
                <a:cs typeface="Times New Roman"/>
                <a:sym typeface="Times New Roman"/>
              </a:defRPr>
            </a:pPr>
            <a:r>
              <a:t>	.	(a)  Your own financial strength: </a:t>
            </a:r>
            <a:br>
              <a:rPr>
                <a:latin typeface="Times"/>
                <a:ea typeface="Times"/>
                <a:cs typeface="Times"/>
                <a:sym typeface="Times"/>
              </a:rPr>
            </a:br>
            <a:endParaRPr>
              <a:latin typeface="Times"/>
              <a:ea typeface="Times"/>
              <a:cs typeface="Times"/>
              <a:sym typeface="Times"/>
            </a:endParaRPr>
          </a:p>
          <a:p>
            <a:pPr marL="370331" indent="-370331" algn="just" defTabSz="370331">
              <a:lnSpc>
                <a:spcPts val="5100"/>
              </a:lnSpc>
              <a:spcBef>
                <a:spcPts val="900"/>
              </a:spcBef>
              <a:buSzTx/>
              <a:buNone/>
              <a:tabLst>
                <a:tab pos="101600" algn="l"/>
                <a:tab pos="368300" algn="l"/>
              </a:tabLst>
              <a:defRPr sz="3078">
                <a:latin typeface="Times New Roman"/>
                <a:ea typeface="Times New Roman"/>
                <a:cs typeface="Times New Roman"/>
                <a:sym typeface="Times New Roman"/>
              </a:defRPr>
            </a:pPr>
            <a:r>
              <a:t>	.	(b)  Financial strength of the project. </a:t>
            </a:r>
            <a:br>
              <a:rPr>
                <a:latin typeface="Times"/>
                <a:ea typeface="Times"/>
                <a:cs typeface="Times"/>
                <a:sym typeface="Times"/>
              </a:rPr>
            </a:br>
            <a:endParaRPr>
              <a:latin typeface="Times"/>
              <a:ea typeface="Times"/>
              <a:cs typeface="Times"/>
              <a:sym typeface="Times"/>
            </a:endParaRPr>
          </a:p>
          <a:p>
            <a:pPr marL="0" indent="0" algn="just" defTabSz="370331">
              <a:lnSpc>
                <a:spcPts val="5100"/>
              </a:lnSpc>
              <a:spcBef>
                <a:spcPts val="900"/>
              </a:spcBef>
              <a:buSzTx/>
              <a:buNone/>
              <a:defRPr b="1" sz="3078">
                <a:latin typeface="Times"/>
                <a:ea typeface="Times"/>
                <a:cs typeface="Times"/>
                <a:sym typeface="Times"/>
              </a:defRPr>
            </a:pPr>
            <a:r>
              <a:t>(a) Your own financial strength: </a:t>
            </a:r>
            <a:endParaRPr b="0"/>
          </a:p>
          <a:p>
            <a:pPr marL="427553" indent="-427553" algn="just" defTabSz="370331">
              <a:lnSpc>
                <a:spcPts val="5100"/>
              </a:lnSpc>
              <a:spcBef>
                <a:spcPts val="900"/>
              </a:spcBef>
              <a:defRPr sz="3078">
                <a:latin typeface="Times New Roman"/>
                <a:ea typeface="Times New Roman"/>
                <a:cs typeface="Times New Roman"/>
                <a:sym typeface="Times New Roman"/>
              </a:defRPr>
            </a:pPr>
            <a:r>
              <a:t>A financial institution would definitely like to make sure that you are capable of raising necessary funds required for the margin money (your contribution) that you will have to invest. </a:t>
            </a:r>
          </a:p>
          <a:p>
            <a:pPr marL="427553" indent="-427553" algn="just" defTabSz="370331">
              <a:lnSpc>
                <a:spcPts val="5100"/>
              </a:lnSpc>
              <a:spcBef>
                <a:spcPts val="900"/>
              </a:spcBef>
              <a:defRPr sz="3078">
                <a:latin typeface="Times New Roman"/>
                <a:ea typeface="Times New Roman"/>
                <a:cs typeface="Times New Roman"/>
                <a:sym typeface="Times New Roman"/>
              </a:defRPr>
            </a:pPr>
            <a:r>
              <a:t>It is not only the quantum of money which they would like to ensure but they would also like to know the sources through which you are raising the finance and what probability there is of getting this finance as and when required. </a:t>
            </a:r>
          </a:p>
          <a:p>
            <a:pPr marL="427553" indent="-427553" algn="just" defTabSz="370331">
              <a:lnSpc>
                <a:spcPts val="5100"/>
              </a:lnSpc>
              <a:spcBef>
                <a:spcPts val="900"/>
              </a:spcBef>
              <a:defRPr sz="3078">
                <a:latin typeface="Times New Roman"/>
                <a:ea typeface="Times New Roman"/>
                <a:cs typeface="Times New Roman"/>
                <a:sym typeface="Times New Roman"/>
              </a:defRPr>
            </a:pPr>
            <a:r>
              <a:t>At this stage they might ask for supporting documents to prove your own financial strength (since oral commitment of funds is not always reliable).</a:t>
            </a:r>
          </a:p>
          <a:p>
            <a:pPr marL="427553" indent="-427553" algn="just" defTabSz="370331">
              <a:lnSpc>
                <a:spcPts val="5100"/>
              </a:lnSpc>
              <a:spcBef>
                <a:spcPts val="900"/>
              </a:spcBef>
              <a:defRPr sz="3078">
                <a:latin typeface="Times New Roman"/>
                <a:ea typeface="Times New Roman"/>
                <a:cs typeface="Times New Roman"/>
                <a:sym typeface="Times New Roman"/>
              </a:defRPr>
            </a:pPr>
            <a:r>
              <a:t>They would also like to assess your capacity to procure additional funds whenever needed in case of emergency or in case of over-run of projects.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5" name="(b) Financial Strength of the Project:…"/>
          <p:cNvSpPr txBox="1"/>
          <p:nvPr>
            <p:ph type="body" idx="1"/>
          </p:nvPr>
        </p:nvSpPr>
        <p:spPr>
          <a:xfrm>
            <a:off x="241300" y="241300"/>
            <a:ext cx="12522200" cy="9271000"/>
          </a:xfrm>
          <a:prstGeom prst="rect">
            <a:avLst/>
          </a:prstGeom>
        </p:spPr>
        <p:txBody>
          <a:bodyPr anchor="t"/>
          <a:lstStyle/>
          <a:p>
            <a:pPr marL="0" indent="0" algn="just" defTabSz="457200">
              <a:lnSpc>
                <a:spcPts val="6300"/>
              </a:lnSpc>
              <a:spcBef>
                <a:spcPts val="1200"/>
              </a:spcBef>
              <a:buSzTx/>
              <a:buNone/>
              <a:defRPr b="1" sz="3800">
                <a:latin typeface="Times New Roman"/>
                <a:ea typeface="Times New Roman"/>
                <a:cs typeface="Times New Roman"/>
                <a:sym typeface="Times New Roman"/>
              </a:defRPr>
            </a:pPr>
            <a:r>
              <a:t>(b) Financial Strength of the Project: </a:t>
            </a:r>
            <a:endParaRPr b="0"/>
          </a:p>
          <a:p>
            <a:pPr marL="527843" indent="-527843" algn="just" defTabSz="457200">
              <a:lnSpc>
                <a:spcPts val="6300"/>
              </a:lnSpc>
              <a:spcBef>
                <a:spcPts val="1200"/>
              </a:spcBef>
              <a:defRPr sz="3800">
                <a:latin typeface="Times New Roman"/>
                <a:ea typeface="Times New Roman"/>
                <a:cs typeface="Times New Roman"/>
                <a:sym typeface="Times New Roman"/>
              </a:defRPr>
            </a:pPr>
            <a:r>
              <a:t>The vulnerability of the project will depend on the ratio of the investment that you are making and the amount that you are going to borrow, because the borrowing is also at a cost.</a:t>
            </a:r>
          </a:p>
          <a:p>
            <a:pPr marL="527843" indent="-527843" algn="just" defTabSz="457200">
              <a:lnSpc>
                <a:spcPts val="6300"/>
              </a:lnSpc>
              <a:spcBef>
                <a:spcPts val="1200"/>
              </a:spcBef>
              <a:defRPr sz="3800">
                <a:latin typeface="Times New Roman"/>
                <a:ea typeface="Times New Roman"/>
                <a:cs typeface="Times New Roman"/>
                <a:sym typeface="Times New Roman"/>
              </a:defRPr>
            </a:pPr>
            <a:r>
              <a:t>If a financial institution feels that your borrowings are much higher than your own funds (i.e. equity) can stand; your project becomes very vulnerable. </a:t>
            </a:r>
          </a:p>
          <a:p>
            <a:pPr marL="527843" indent="-527843" algn="just" defTabSz="457200">
              <a:lnSpc>
                <a:spcPts val="6300"/>
              </a:lnSpc>
              <a:spcBef>
                <a:spcPts val="1200"/>
              </a:spcBef>
              <a:defRPr sz="3800">
                <a:latin typeface="Times New Roman"/>
                <a:ea typeface="Times New Roman"/>
                <a:cs typeface="Times New Roman"/>
                <a:sym typeface="Times New Roman"/>
              </a:defRPr>
            </a:pPr>
            <a:r>
              <a:t>The financial strength of the project will also reflect the profit and the cash generated in each year. </a:t>
            </a:r>
          </a:p>
          <a:p>
            <a:pPr marL="527843" indent="-527843" algn="just" defTabSz="457200">
              <a:lnSpc>
                <a:spcPts val="6300"/>
              </a:lnSpc>
              <a:spcBef>
                <a:spcPts val="1200"/>
              </a:spcBef>
              <a:defRPr sz="3800">
                <a:latin typeface="Times New Roman"/>
                <a:ea typeface="Times New Roman"/>
                <a:cs typeface="Times New Roman"/>
                <a:sym typeface="Times New Roman"/>
              </a:defRPr>
            </a:pPr>
            <a:r>
              <a:t>The profit will enable the financial institution to assess your repayment capacity and the cash generated will ensure the liquidity of the funds for continuous running of your business.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200" u="none" kumimoji="0" normalizeH="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1" baseline="0" cap="none" i="0" spc="0" strike="noStrike" sz="2400" u="none" kumimoji="0" normalizeH="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