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Default Extension="jpg" ContentType="image/jpg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739899" y="9454590"/>
            <a:ext cx="292100" cy="18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hyperlink" Target="mailto:info@raitechuniversity.in" TargetMode="External"/><Relationship Id="rId5" Type="http://schemas.openxmlformats.org/officeDocument/2006/relationships/hyperlink" Target="http://www.raitechuniversity.in/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0"/>
            <a:ext cx="7566659" cy="10698480"/>
            <a:chOff x="-3175" y="0"/>
            <a:chExt cx="7566659" cy="106984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10681335"/>
            </a:xfrm>
            <a:custGeom>
              <a:avLst/>
              <a:gdLst/>
              <a:ahLst/>
              <a:cxnLst/>
              <a:rect l="l" t="t" r="r" b="b"/>
              <a:pathLst>
                <a:path w="7560309" h="10681335">
                  <a:moveTo>
                    <a:pt x="0" y="10681185"/>
                  </a:moveTo>
                  <a:lnTo>
                    <a:pt x="7560005" y="10681185"/>
                  </a:lnTo>
                  <a:lnTo>
                    <a:pt x="7560005" y="0"/>
                  </a:lnTo>
                </a:path>
                <a:path w="7560309" h="10681335">
                  <a:moveTo>
                    <a:pt x="0" y="0"/>
                  </a:moveTo>
                  <a:lnTo>
                    <a:pt x="0" y="10681185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560309" cy="5789295"/>
            </a:xfrm>
            <a:custGeom>
              <a:avLst/>
              <a:gdLst/>
              <a:ahLst/>
              <a:cxnLst/>
              <a:rect l="l" t="t" r="r" b="b"/>
              <a:pathLst>
                <a:path w="7560309" h="5789295">
                  <a:moveTo>
                    <a:pt x="0" y="5789155"/>
                  </a:moveTo>
                  <a:lnTo>
                    <a:pt x="7560005" y="5789155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5789155"/>
                  </a:lnTo>
                  <a:close/>
                </a:path>
              </a:pathLst>
            </a:custGeom>
            <a:solidFill>
              <a:srgbClr val="A6C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560309" cy="5935345"/>
            </a:xfrm>
            <a:custGeom>
              <a:avLst/>
              <a:gdLst/>
              <a:ahLst/>
              <a:cxnLst/>
              <a:rect l="l" t="t" r="r" b="b"/>
              <a:pathLst>
                <a:path w="7560309" h="5935345">
                  <a:moveTo>
                    <a:pt x="0" y="5935243"/>
                  </a:moveTo>
                  <a:lnTo>
                    <a:pt x="7560005" y="5935243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5935243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5935243"/>
              <a:ext cx="7560005" cy="47567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35243"/>
              <a:ext cx="7560309" cy="4756785"/>
            </a:xfrm>
            <a:custGeom>
              <a:avLst/>
              <a:gdLst/>
              <a:ahLst/>
              <a:cxnLst/>
              <a:rect l="l" t="t" r="r" b="b"/>
              <a:pathLst>
                <a:path w="7560309" h="4756784">
                  <a:moveTo>
                    <a:pt x="0" y="0"/>
                  </a:moveTo>
                  <a:lnTo>
                    <a:pt x="7560005" y="0"/>
                  </a:lnTo>
                  <a:lnTo>
                    <a:pt x="7560005" y="4756759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35243"/>
              <a:ext cx="0" cy="4756785"/>
            </a:xfrm>
            <a:custGeom>
              <a:avLst/>
              <a:gdLst/>
              <a:ahLst/>
              <a:cxnLst/>
              <a:rect l="l" t="t" r="r" b="b"/>
              <a:pathLst>
                <a:path w="0" h="4756784">
                  <a:moveTo>
                    <a:pt x="0" y="0"/>
                  </a:moveTo>
                  <a:lnTo>
                    <a:pt x="0" y="93522"/>
                  </a:lnTo>
                </a:path>
                <a:path w="0" h="4756784">
                  <a:moveTo>
                    <a:pt x="0" y="93522"/>
                  </a:moveTo>
                  <a:lnTo>
                    <a:pt x="0" y="4756759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46862" y="5182958"/>
            <a:ext cx="6777355" cy="568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550" spc="-375" b="1">
                <a:solidFill>
                  <a:srgbClr val="231F20"/>
                </a:solidFill>
                <a:latin typeface="Trebuchet MS"/>
                <a:cs typeface="Trebuchet MS"/>
              </a:rPr>
              <a:t>Production </a:t>
            </a:r>
            <a:r>
              <a:rPr dirty="0" sz="3550" spc="-425" b="1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3550" spc="-370" b="1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r>
              <a:rPr dirty="0" sz="3550" spc="-4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3550" spc="-385" b="1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endParaRPr sz="355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8580" y="822274"/>
            <a:ext cx="6325870" cy="607060"/>
            <a:chOff x="658580" y="822274"/>
            <a:chExt cx="6325870" cy="607060"/>
          </a:xfrm>
        </p:grpSpPr>
        <p:sp>
          <p:nvSpPr>
            <p:cNvPr id="11" name="object 11"/>
            <p:cNvSpPr/>
            <p:nvPr/>
          </p:nvSpPr>
          <p:spPr>
            <a:xfrm>
              <a:off x="1279245" y="822274"/>
              <a:ext cx="5694298" cy="416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962922" y="1320609"/>
              <a:ext cx="2338374" cy="1081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79245" y="1374406"/>
              <a:ext cx="1590040" cy="1270"/>
            </a:xfrm>
            <a:custGeom>
              <a:avLst/>
              <a:gdLst/>
              <a:ahLst/>
              <a:cxnLst/>
              <a:rect l="l" t="t" r="r" b="b"/>
              <a:pathLst>
                <a:path w="1590039" h="1269">
                  <a:moveTo>
                    <a:pt x="0" y="0"/>
                  </a:moveTo>
                  <a:lnTo>
                    <a:pt x="1589799" y="679"/>
                  </a:lnTo>
                </a:path>
              </a:pathLst>
            </a:custGeom>
            <a:ln w="20530">
              <a:solidFill>
                <a:srgbClr val="F582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83720" y="1374406"/>
              <a:ext cx="1590040" cy="1270"/>
            </a:xfrm>
            <a:custGeom>
              <a:avLst/>
              <a:gdLst/>
              <a:ahLst/>
              <a:cxnLst/>
              <a:rect l="l" t="t" r="r" b="b"/>
              <a:pathLst>
                <a:path w="1590040" h="1269">
                  <a:moveTo>
                    <a:pt x="0" y="0"/>
                  </a:moveTo>
                  <a:lnTo>
                    <a:pt x="1589799" y="679"/>
                  </a:lnTo>
                </a:path>
              </a:pathLst>
            </a:custGeom>
            <a:ln w="20530">
              <a:solidFill>
                <a:srgbClr val="F582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58580" y="839571"/>
              <a:ext cx="488315" cy="539115"/>
            </a:xfrm>
            <a:custGeom>
              <a:avLst/>
              <a:gdLst/>
              <a:ahLst/>
              <a:cxnLst/>
              <a:rect l="l" t="t" r="r" b="b"/>
              <a:pathLst>
                <a:path w="488315" h="539115">
                  <a:moveTo>
                    <a:pt x="487692" y="0"/>
                  </a:moveTo>
                  <a:lnTo>
                    <a:pt x="0" y="0"/>
                  </a:lnTo>
                  <a:lnTo>
                    <a:pt x="0" y="359803"/>
                  </a:lnTo>
                  <a:lnTo>
                    <a:pt x="16147" y="399585"/>
                  </a:lnTo>
                  <a:lnTo>
                    <a:pt x="37703" y="434638"/>
                  </a:lnTo>
                  <a:lnTo>
                    <a:pt x="63917" y="464838"/>
                  </a:lnTo>
                  <a:lnTo>
                    <a:pt x="94039" y="490062"/>
                  </a:lnTo>
                  <a:lnTo>
                    <a:pt x="127322" y="510188"/>
                  </a:lnTo>
                  <a:lnTo>
                    <a:pt x="163015" y="525092"/>
                  </a:lnTo>
                  <a:lnTo>
                    <a:pt x="200369" y="534650"/>
                  </a:lnTo>
                  <a:lnTo>
                    <a:pt x="238636" y="538740"/>
                  </a:lnTo>
                  <a:lnTo>
                    <a:pt x="277065" y="537238"/>
                  </a:lnTo>
                  <a:lnTo>
                    <a:pt x="314908" y="530021"/>
                  </a:lnTo>
                  <a:lnTo>
                    <a:pt x="351415" y="516966"/>
                  </a:lnTo>
                  <a:lnTo>
                    <a:pt x="385837" y="497949"/>
                  </a:lnTo>
                  <a:lnTo>
                    <a:pt x="417425" y="472848"/>
                  </a:lnTo>
                  <a:lnTo>
                    <a:pt x="445430" y="441538"/>
                  </a:lnTo>
                  <a:lnTo>
                    <a:pt x="469102" y="403898"/>
                  </a:lnTo>
                  <a:lnTo>
                    <a:pt x="487692" y="359803"/>
                  </a:lnTo>
                  <a:lnTo>
                    <a:pt x="487692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58583" y="839571"/>
              <a:ext cx="487680" cy="539115"/>
            </a:xfrm>
            <a:custGeom>
              <a:avLst/>
              <a:gdLst/>
              <a:ahLst/>
              <a:cxnLst/>
              <a:rect l="l" t="t" r="r" b="b"/>
              <a:pathLst>
                <a:path w="487680" h="539115">
                  <a:moveTo>
                    <a:pt x="291468" y="289445"/>
                  </a:moveTo>
                  <a:lnTo>
                    <a:pt x="191354" y="289445"/>
                  </a:lnTo>
                  <a:lnTo>
                    <a:pt x="191554" y="532391"/>
                  </a:lnTo>
                  <a:lnTo>
                    <a:pt x="200368" y="534647"/>
                  </a:lnTo>
                  <a:lnTo>
                    <a:pt x="238634" y="538737"/>
                  </a:lnTo>
                  <a:lnTo>
                    <a:pt x="277063" y="537235"/>
                  </a:lnTo>
                  <a:lnTo>
                    <a:pt x="291655" y="534451"/>
                  </a:lnTo>
                  <a:lnTo>
                    <a:pt x="291468" y="289445"/>
                  </a:lnTo>
                  <a:close/>
                </a:path>
                <a:path w="487680" h="539115">
                  <a:moveTo>
                    <a:pt x="487680" y="188848"/>
                  </a:moveTo>
                  <a:lnTo>
                    <a:pt x="0" y="188848"/>
                  </a:lnTo>
                  <a:lnTo>
                    <a:pt x="0" y="289445"/>
                  </a:lnTo>
                  <a:lnTo>
                    <a:pt x="487680" y="289445"/>
                  </a:lnTo>
                  <a:lnTo>
                    <a:pt x="487680" y="188848"/>
                  </a:lnTo>
                  <a:close/>
                </a:path>
                <a:path w="487680" h="539115">
                  <a:moveTo>
                    <a:pt x="291234" y="0"/>
                  </a:moveTo>
                  <a:lnTo>
                    <a:pt x="191119" y="0"/>
                  </a:lnTo>
                  <a:lnTo>
                    <a:pt x="191278" y="188848"/>
                  </a:lnTo>
                  <a:lnTo>
                    <a:pt x="291392" y="188848"/>
                  </a:lnTo>
                  <a:lnTo>
                    <a:pt x="291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49571" y="102835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355" y="0"/>
                  </a:moveTo>
                  <a:lnTo>
                    <a:pt x="0" y="0"/>
                  </a:lnTo>
                  <a:lnTo>
                    <a:pt x="317" y="100736"/>
                  </a:lnTo>
                  <a:lnTo>
                    <a:pt x="100685" y="100736"/>
                  </a:lnTo>
                  <a:lnTo>
                    <a:pt x="100355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17331" y="1042606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19">
                  <a:moveTo>
                    <a:pt x="16387" y="0"/>
                  </a:moveTo>
                  <a:lnTo>
                    <a:pt x="17399" y="3560"/>
                  </a:lnTo>
                  <a:lnTo>
                    <a:pt x="18925" y="194"/>
                  </a:lnTo>
                  <a:lnTo>
                    <a:pt x="19350" y="3862"/>
                  </a:lnTo>
                  <a:lnTo>
                    <a:pt x="21348" y="763"/>
                  </a:lnTo>
                  <a:lnTo>
                    <a:pt x="21193" y="4446"/>
                  </a:lnTo>
                  <a:lnTo>
                    <a:pt x="23616" y="1670"/>
                  </a:lnTo>
                  <a:lnTo>
                    <a:pt x="22904" y="5285"/>
                  </a:lnTo>
                  <a:lnTo>
                    <a:pt x="25704" y="2894"/>
                  </a:lnTo>
                  <a:lnTo>
                    <a:pt x="24466" y="6357"/>
                  </a:lnTo>
                  <a:lnTo>
                    <a:pt x="27577" y="4399"/>
                  </a:lnTo>
                  <a:lnTo>
                    <a:pt x="25849" y="7646"/>
                  </a:lnTo>
                  <a:lnTo>
                    <a:pt x="29211" y="6156"/>
                  </a:lnTo>
                  <a:lnTo>
                    <a:pt x="27029" y="9119"/>
                  </a:lnTo>
                  <a:lnTo>
                    <a:pt x="30579" y="8139"/>
                  </a:lnTo>
                  <a:lnTo>
                    <a:pt x="27990" y="10757"/>
                  </a:lnTo>
                  <a:lnTo>
                    <a:pt x="31649" y="10321"/>
                  </a:lnTo>
                  <a:lnTo>
                    <a:pt x="28703" y="12539"/>
                  </a:lnTo>
                  <a:lnTo>
                    <a:pt x="32390" y="12668"/>
                  </a:lnTo>
                  <a:lnTo>
                    <a:pt x="29150" y="14436"/>
                  </a:lnTo>
                  <a:lnTo>
                    <a:pt x="32775" y="15156"/>
                  </a:lnTo>
                  <a:lnTo>
                    <a:pt x="29301" y="16438"/>
                  </a:lnTo>
                  <a:lnTo>
                    <a:pt x="32775" y="17719"/>
                  </a:lnTo>
                  <a:lnTo>
                    <a:pt x="29150" y="18436"/>
                  </a:lnTo>
                  <a:lnTo>
                    <a:pt x="32390" y="20203"/>
                  </a:lnTo>
                  <a:lnTo>
                    <a:pt x="28703" y="20337"/>
                  </a:lnTo>
                  <a:lnTo>
                    <a:pt x="31649" y="22554"/>
                  </a:lnTo>
                  <a:lnTo>
                    <a:pt x="27990" y="22115"/>
                  </a:lnTo>
                  <a:lnTo>
                    <a:pt x="30579" y="24736"/>
                  </a:lnTo>
                  <a:lnTo>
                    <a:pt x="27033" y="23757"/>
                  </a:lnTo>
                  <a:lnTo>
                    <a:pt x="29215" y="26720"/>
                  </a:lnTo>
                  <a:lnTo>
                    <a:pt x="25849" y="25229"/>
                  </a:lnTo>
                  <a:lnTo>
                    <a:pt x="27580" y="28476"/>
                  </a:lnTo>
                  <a:lnTo>
                    <a:pt x="24466" y="26514"/>
                  </a:lnTo>
                  <a:lnTo>
                    <a:pt x="25704" y="29981"/>
                  </a:lnTo>
                  <a:lnTo>
                    <a:pt x="22907" y="27590"/>
                  </a:lnTo>
                  <a:lnTo>
                    <a:pt x="23616" y="31202"/>
                  </a:lnTo>
                  <a:lnTo>
                    <a:pt x="21193" y="28429"/>
                  </a:lnTo>
                  <a:lnTo>
                    <a:pt x="21348" y="32113"/>
                  </a:lnTo>
                  <a:lnTo>
                    <a:pt x="19350" y="29013"/>
                  </a:lnTo>
                  <a:lnTo>
                    <a:pt x="18929" y="32678"/>
                  </a:lnTo>
                  <a:lnTo>
                    <a:pt x="17399" y="29315"/>
                  </a:lnTo>
                  <a:lnTo>
                    <a:pt x="16387" y="32876"/>
                  </a:lnTo>
                  <a:lnTo>
                    <a:pt x="15376" y="29315"/>
                  </a:lnTo>
                  <a:lnTo>
                    <a:pt x="13849" y="32681"/>
                  </a:lnTo>
                  <a:lnTo>
                    <a:pt x="13424" y="29013"/>
                  </a:lnTo>
                  <a:lnTo>
                    <a:pt x="11426" y="32113"/>
                  </a:lnTo>
                  <a:lnTo>
                    <a:pt x="11581" y="28429"/>
                  </a:lnTo>
                  <a:lnTo>
                    <a:pt x="9158" y="31205"/>
                  </a:lnTo>
                  <a:lnTo>
                    <a:pt x="9871" y="27590"/>
                  </a:lnTo>
                  <a:lnTo>
                    <a:pt x="7070" y="29981"/>
                  </a:lnTo>
                  <a:lnTo>
                    <a:pt x="8312" y="26518"/>
                  </a:lnTo>
                  <a:lnTo>
                    <a:pt x="5198" y="28476"/>
                  </a:lnTo>
                  <a:lnTo>
                    <a:pt x="6926" y="25229"/>
                  </a:lnTo>
                  <a:lnTo>
                    <a:pt x="3564" y="26720"/>
                  </a:lnTo>
                  <a:lnTo>
                    <a:pt x="5745" y="23757"/>
                  </a:lnTo>
                  <a:lnTo>
                    <a:pt x="2196" y="24736"/>
                  </a:lnTo>
                  <a:lnTo>
                    <a:pt x="4784" y="22118"/>
                  </a:lnTo>
                  <a:lnTo>
                    <a:pt x="1127" y="22554"/>
                  </a:lnTo>
                  <a:lnTo>
                    <a:pt x="4071" y="20337"/>
                  </a:lnTo>
                  <a:lnTo>
                    <a:pt x="385" y="20207"/>
                  </a:lnTo>
                  <a:lnTo>
                    <a:pt x="3625" y="18439"/>
                  </a:lnTo>
                  <a:lnTo>
                    <a:pt x="0" y="17719"/>
                  </a:lnTo>
                  <a:lnTo>
                    <a:pt x="3474" y="16438"/>
                  </a:lnTo>
                  <a:lnTo>
                    <a:pt x="0" y="15156"/>
                  </a:lnTo>
                  <a:lnTo>
                    <a:pt x="3625" y="14440"/>
                  </a:lnTo>
                  <a:lnTo>
                    <a:pt x="385" y="12672"/>
                  </a:lnTo>
                  <a:lnTo>
                    <a:pt x="4071" y="12539"/>
                  </a:lnTo>
                  <a:lnTo>
                    <a:pt x="1127" y="10321"/>
                  </a:lnTo>
                  <a:lnTo>
                    <a:pt x="4784" y="10760"/>
                  </a:lnTo>
                  <a:lnTo>
                    <a:pt x="2196" y="8139"/>
                  </a:lnTo>
                  <a:lnTo>
                    <a:pt x="5742" y="9119"/>
                  </a:lnTo>
                  <a:lnTo>
                    <a:pt x="3560" y="6156"/>
                  </a:lnTo>
                  <a:lnTo>
                    <a:pt x="6926" y="7646"/>
                  </a:lnTo>
                  <a:lnTo>
                    <a:pt x="5198" y="4399"/>
                  </a:lnTo>
                  <a:lnTo>
                    <a:pt x="8309" y="6361"/>
                  </a:lnTo>
                  <a:lnTo>
                    <a:pt x="7070" y="2894"/>
                  </a:lnTo>
                  <a:lnTo>
                    <a:pt x="9871" y="5285"/>
                  </a:lnTo>
                  <a:lnTo>
                    <a:pt x="9158" y="1674"/>
                  </a:lnTo>
                  <a:lnTo>
                    <a:pt x="11581" y="4446"/>
                  </a:lnTo>
                  <a:lnTo>
                    <a:pt x="11426" y="763"/>
                  </a:lnTo>
                  <a:lnTo>
                    <a:pt x="13424" y="3862"/>
                  </a:lnTo>
                  <a:lnTo>
                    <a:pt x="13849" y="197"/>
                  </a:lnTo>
                  <a:lnTo>
                    <a:pt x="15376" y="3560"/>
                  </a:lnTo>
                  <a:lnTo>
                    <a:pt x="1638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17303" y="1042924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19">
                  <a:moveTo>
                    <a:pt x="16383" y="0"/>
                  </a:moveTo>
                  <a:lnTo>
                    <a:pt x="15367" y="3556"/>
                  </a:lnTo>
                  <a:lnTo>
                    <a:pt x="13843" y="203"/>
                  </a:lnTo>
                  <a:lnTo>
                    <a:pt x="13423" y="3860"/>
                  </a:lnTo>
                  <a:lnTo>
                    <a:pt x="11417" y="762"/>
                  </a:lnTo>
                  <a:lnTo>
                    <a:pt x="11582" y="4445"/>
                  </a:lnTo>
                  <a:lnTo>
                    <a:pt x="9156" y="1676"/>
                  </a:lnTo>
                  <a:lnTo>
                    <a:pt x="9867" y="5283"/>
                  </a:lnTo>
                  <a:lnTo>
                    <a:pt x="7061" y="2895"/>
                  </a:lnTo>
                  <a:lnTo>
                    <a:pt x="8305" y="6362"/>
                  </a:lnTo>
                  <a:lnTo>
                    <a:pt x="5194" y="4394"/>
                  </a:lnTo>
                  <a:lnTo>
                    <a:pt x="6921" y="7645"/>
                  </a:lnTo>
                  <a:lnTo>
                    <a:pt x="3556" y="6159"/>
                  </a:lnTo>
                  <a:lnTo>
                    <a:pt x="5740" y="9118"/>
                  </a:lnTo>
                  <a:lnTo>
                    <a:pt x="2197" y="8140"/>
                  </a:lnTo>
                  <a:lnTo>
                    <a:pt x="4775" y="10756"/>
                  </a:lnTo>
                  <a:lnTo>
                    <a:pt x="1117" y="10325"/>
                  </a:lnTo>
                  <a:lnTo>
                    <a:pt x="4064" y="12534"/>
                  </a:lnTo>
                  <a:lnTo>
                    <a:pt x="381" y="12674"/>
                  </a:lnTo>
                  <a:lnTo>
                    <a:pt x="3619" y="14439"/>
                  </a:lnTo>
                  <a:lnTo>
                    <a:pt x="0" y="15151"/>
                  </a:lnTo>
                  <a:lnTo>
                    <a:pt x="3467" y="16433"/>
                  </a:lnTo>
                  <a:lnTo>
                    <a:pt x="0" y="17716"/>
                  </a:lnTo>
                  <a:lnTo>
                    <a:pt x="3619" y="18440"/>
                  </a:lnTo>
                  <a:lnTo>
                    <a:pt x="381" y="20205"/>
                  </a:lnTo>
                  <a:lnTo>
                    <a:pt x="4064" y="20332"/>
                  </a:lnTo>
                  <a:lnTo>
                    <a:pt x="1117" y="22555"/>
                  </a:lnTo>
                  <a:lnTo>
                    <a:pt x="4775" y="22123"/>
                  </a:lnTo>
                  <a:lnTo>
                    <a:pt x="2197" y="24739"/>
                  </a:lnTo>
                  <a:lnTo>
                    <a:pt x="5740" y="23761"/>
                  </a:lnTo>
                  <a:lnTo>
                    <a:pt x="3556" y="26720"/>
                  </a:lnTo>
                  <a:lnTo>
                    <a:pt x="6921" y="25234"/>
                  </a:lnTo>
                  <a:lnTo>
                    <a:pt x="5194" y="28473"/>
                  </a:lnTo>
                  <a:lnTo>
                    <a:pt x="8305" y="26517"/>
                  </a:lnTo>
                  <a:lnTo>
                    <a:pt x="7061" y="29984"/>
                  </a:lnTo>
                  <a:lnTo>
                    <a:pt x="9867" y="27597"/>
                  </a:lnTo>
                  <a:lnTo>
                    <a:pt x="9156" y="31203"/>
                  </a:lnTo>
                  <a:lnTo>
                    <a:pt x="11582" y="28435"/>
                  </a:lnTo>
                  <a:lnTo>
                    <a:pt x="11417" y="32118"/>
                  </a:lnTo>
                  <a:lnTo>
                    <a:pt x="13423" y="29019"/>
                  </a:lnTo>
                  <a:lnTo>
                    <a:pt x="13843" y="32677"/>
                  </a:lnTo>
                  <a:lnTo>
                    <a:pt x="15367" y="29311"/>
                  </a:lnTo>
                  <a:lnTo>
                    <a:pt x="16383" y="32880"/>
                  </a:lnTo>
                  <a:lnTo>
                    <a:pt x="17399" y="29311"/>
                  </a:lnTo>
                  <a:lnTo>
                    <a:pt x="18923" y="32677"/>
                  </a:lnTo>
                  <a:lnTo>
                    <a:pt x="19342" y="29019"/>
                  </a:lnTo>
                  <a:lnTo>
                    <a:pt x="21348" y="32118"/>
                  </a:lnTo>
                  <a:lnTo>
                    <a:pt x="21183" y="28435"/>
                  </a:lnTo>
                  <a:lnTo>
                    <a:pt x="23609" y="31203"/>
                  </a:lnTo>
                  <a:lnTo>
                    <a:pt x="22898" y="27597"/>
                  </a:lnTo>
                  <a:lnTo>
                    <a:pt x="25704" y="29984"/>
                  </a:lnTo>
                  <a:lnTo>
                    <a:pt x="24460" y="26517"/>
                  </a:lnTo>
                  <a:lnTo>
                    <a:pt x="27571" y="28473"/>
                  </a:lnTo>
                  <a:lnTo>
                    <a:pt x="25844" y="25234"/>
                  </a:lnTo>
                  <a:lnTo>
                    <a:pt x="29210" y="26720"/>
                  </a:lnTo>
                  <a:lnTo>
                    <a:pt x="27025" y="23761"/>
                  </a:lnTo>
                  <a:lnTo>
                    <a:pt x="30568" y="24739"/>
                  </a:lnTo>
                  <a:lnTo>
                    <a:pt x="27990" y="22110"/>
                  </a:lnTo>
                  <a:lnTo>
                    <a:pt x="31648" y="22555"/>
                  </a:lnTo>
                  <a:lnTo>
                    <a:pt x="28702" y="20332"/>
                  </a:lnTo>
                  <a:lnTo>
                    <a:pt x="32385" y="20205"/>
                  </a:lnTo>
                  <a:lnTo>
                    <a:pt x="29146" y="18440"/>
                  </a:lnTo>
                  <a:lnTo>
                    <a:pt x="32766" y="17716"/>
                  </a:lnTo>
                  <a:lnTo>
                    <a:pt x="29298" y="16433"/>
                  </a:lnTo>
                  <a:lnTo>
                    <a:pt x="32766" y="15151"/>
                  </a:lnTo>
                  <a:lnTo>
                    <a:pt x="29146" y="14439"/>
                  </a:lnTo>
                  <a:lnTo>
                    <a:pt x="32385" y="12661"/>
                  </a:lnTo>
                  <a:lnTo>
                    <a:pt x="28702" y="12534"/>
                  </a:lnTo>
                  <a:lnTo>
                    <a:pt x="31648" y="10325"/>
                  </a:lnTo>
                  <a:lnTo>
                    <a:pt x="27990" y="10756"/>
                  </a:lnTo>
                  <a:lnTo>
                    <a:pt x="30568" y="8140"/>
                  </a:lnTo>
                  <a:lnTo>
                    <a:pt x="27025" y="9118"/>
                  </a:lnTo>
                  <a:lnTo>
                    <a:pt x="29210" y="6159"/>
                  </a:lnTo>
                  <a:lnTo>
                    <a:pt x="25844" y="7645"/>
                  </a:lnTo>
                  <a:lnTo>
                    <a:pt x="27571" y="4394"/>
                  </a:lnTo>
                  <a:lnTo>
                    <a:pt x="24460" y="6362"/>
                  </a:lnTo>
                  <a:lnTo>
                    <a:pt x="25704" y="2895"/>
                  </a:lnTo>
                  <a:lnTo>
                    <a:pt x="22898" y="5283"/>
                  </a:lnTo>
                  <a:lnTo>
                    <a:pt x="23609" y="1676"/>
                  </a:lnTo>
                  <a:lnTo>
                    <a:pt x="21183" y="4445"/>
                  </a:lnTo>
                  <a:lnTo>
                    <a:pt x="21348" y="762"/>
                  </a:lnTo>
                  <a:lnTo>
                    <a:pt x="19342" y="3860"/>
                  </a:lnTo>
                  <a:lnTo>
                    <a:pt x="18923" y="190"/>
                  </a:lnTo>
                  <a:lnTo>
                    <a:pt x="17399" y="3556"/>
                  </a:lnTo>
                  <a:lnTo>
                    <a:pt x="1638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20474" y="104305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13510" y="0"/>
                  </a:moveTo>
                  <a:lnTo>
                    <a:pt x="20972" y="0"/>
                  </a:lnTo>
                  <a:lnTo>
                    <a:pt x="27022" y="6049"/>
                  </a:lnTo>
                  <a:lnTo>
                    <a:pt x="27022" y="13510"/>
                  </a:lnTo>
                  <a:lnTo>
                    <a:pt x="27022" y="20972"/>
                  </a:lnTo>
                  <a:lnTo>
                    <a:pt x="20972" y="27022"/>
                  </a:lnTo>
                  <a:lnTo>
                    <a:pt x="13510" y="27022"/>
                  </a:lnTo>
                  <a:lnTo>
                    <a:pt x="6049" y="27022"/>
                  </a:lnTo>
                  <a:lnTo>
                    <a:pt x="0" y="20972"/>
                  </a:lnTo>
                  <a:lnTo>
                    <a:pt x="0" y="13510"/>
                  </a:lnTo>
                  <a:lnTo>
                    <a:pt x="0" y="6049"/>
                  </a:lnTo>
                  <a:lnTo>
                    <a:pt x="6049" y="0"/>
                  </a:lnTo>
                  <a:lnTo>
                    <a:pt x="1351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20173" y="104584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20967" y="0"/>
                  </a:moveTo>
                  <a:lnTo>
                    <a:pt x="6057" y="0"/>
                  </a:lnTo>
                  <a:lnTo>
                    <a:pt x="0" y="6045"/>
                  </a:lnTo>
                  <a:lnTo>
                    <a:pt x="0" y="20967"/>
                  </a:lnTo>
                  <a:lnTo>
                    <a:pt x="6057" y="27012"/>
                  </a:lnTo>
                  <a:lnTo>
                    <a:pt x="20967" y="27012"/>
                  </a:lnTo>
                  <a:lnTo>
                    <a:pt x="27025" y="20967"/>
                  </a:lnTo>
                  <a:lnTo>
                    <a:pt x="27025" y="60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22727" y="104922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0878" y="0"/>
                  </a:moveTo>
                  <a:lnTo>
                    <a:pt x="16886" y="0"/>
                  </a:lnTo>
                  <a:lnTo>
                    <a:pt x="21756" y="4870"/>
                  </a:lnTo>
                  <a:lnTo>
                    <a:pt x="21756" y="10878"/>
                  </a:lnTo>
                  <a:lnTo>
                    <a:pt x="21756" y="16886"/>
                  </a:lnTo>
                  <a:lnTo>
                    <a:pt x="16886" y="21756"/>
                  </a:lnTo>
                  <a:lnTo>
                    <a:pt x="10878" y="21756"/>
                  </a:lnTo>
                  <a:lnTo>
                    <a:pt x="4870" y="21756"/>
                  </a:lnTo>
                  <a:lnTo>
                    <a:pt x="0" y="16886"/>
                  </a:lnTo>
                  <a:lnTo>
                    <a:pt x="0" y="10878"/>
                  </a:lnTo>
                  <a:lnTo>
                    <a:pt x="0" y="4870"/>
                  </a:lnTo>
                  <a:lnTo>
                    <a:pt x="4870" y="0"/>
                  </a:lnTo>
                  <a:lnTo>
                    <a:pt x="1087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22802" y="104847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890" y="0"/>
                  </a:moveTo>
                  <a:lnTo>
                    <a:pt x="4876" y="0"/>
                  </a:lnTo>
                  <a:lnTo>
                    <a:pt x="0" y="4864"/>
                  </a:lnTo>
                  <a:lnTo>
                    <a:pt x="0" y="16891"/>
                  </a:lnTo>
                  <a:lnTo>
                    <a:pt x="4876" y="21755"/>
                  </a:lnTo>
                  <a:lnTo>
                    <a:pt x="16890" y="21755"/>
                  </a:lnTo>
                  <a:lnTo>
                    <a:pt x="21767" y="16891"/>
                  </a:lnTo>
                  <a:lnTo>
                    <a:pt x="21767" y="486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23584" y="104877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10148" y="0"/>
                  </a:moveTo>
                  <a:lnTo>
                    <a:pt x="15754" y="0"/>
                  </a:lnTo>
                  <a:lnTo>
                    <a:pt x="20297" y="4543"/>
                  </a:lnTo>
                  <a:lnTo>
                    <a:pt x="20297" y="10148"/>
                  </a:lnTo>
                  <a:lnTo>
                    <a:pt x="20297" y="15754"/>
                  </a:lnTo>
                  <a:lnTo>
                    <a:pt x="15754" y="20297"/>
                  </a:lnTo>
                  <a:lnTo>
                    <a:pt x="10148" y="20297"/>
                  </a:lnTo>
                  <a:lnTo>
                    <a:pt x="4543" y="20297"/>
                  </a:lnTo>
                  <a:lnTo>
                    <a:pt x="0" y="15754"/>
                  </a:lnTo>
                  <a:lnTo>
                    <a:pt x="0" y="10148"/>
                  </a:lnTo>
                  <a:lnTo>
                    <a:pt x="0" y="4543"/>
                  </a:lnTo>
                  <a:lnTo>
                    <a:pt x="4543" y="0"/>
                  </a:lnTo>
                  <a:lnTo>
                    <a:pt x="101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23538" y="104921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15748" y="0"/>
                  </a:moveTo>
                  <a:lnTo>
                    <a:pt x="4546" y="0"/>
                  </a:lnTo>
                  <a:lnTo>
                    <a:pt x="0" y="4546"/>
                  </a:lnTo>
                  <a:lnTo>
                    <a:pt x="0" y="15748"/>
                  </a:lnTo>
                  <a:lnTo>
                    <a:pt x="4546" y="20294"/>
                  </a:lnTo>
                  <a:lnTo>
                    <a:pt x="15748" y="20294"/>
                  </a:lnTo>
                  <a:lnTo>
                    <a:pt x="20294" y="15748"/>
                  </a:lnTo>
                  <a:lnTo>
                    <a:pt x="20294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23795" y="1048515"/>
              <a:ext cx="20320" cy="21590"/>
            </a:xfrm>
            <a:custGeom>
              <a:avLst/>
              <a:gdLst/>
              <a:ahLst/>
              <a:cxnLst/>
              <a:rect l="l" t="t" r="r" b="b"/>
              <a:pathLst>
                <a:path w="20319" h="21590">
                  <a:moveTo>
                    <a:pt x="10750" y="8150"/>
                  </a:moveTo>
                  <a:lnTo>
                    <a:pt x="11080" y="8290"/>
                  </a:lnTo>
                  <a:lnTo>
                    <a:pt x="11379" y="8492"/>
                  </a:lnTo>
                  <a:lnTo>
                    <a:pt x="11632" y="8744"/>
                  </a:lnTo>
                  <a:lnTo>
                    <a:pt x="14213" y="7110"/>
                  </a:lnTo>
                  <a:lnTo>
                    <a:pt x="16538" y="5385"/>
                  </a:lnTo>
                  <a:lnTo>
                    <a:pt x="17982" y="3931"/>
                  </a:lnTo>
                  <a:lnTo>
                    <a:pt x="18904" y="4806"/>
                  </a:lnTo>
                  <a:lnTo>
                    <a:pt x="19533" y="5846"/>
                  </a:lnTo>
                  <a:lnTo>
                    <a:pt x="19807" y="7095"/>
                  </a:lnTo>
                  <a:lnTo>
                    <a:pt x="17805" y="7632"/>
                  </a:lnTo>
                  <a:lnTo>
                    <a:pt x="15134" y="8787"/>
                  </a:lnTo>
                  <a:lnTo>
                    <a:pt x="12424" y="10213"/>
                  </a:lnTo>
                  <a:lnTo>
                    <a:pt x="12456" y="10389"/>
                  </a:lnTo>
                  <a:lnTo>
                    <a:pt x="12474" y="10573"/>
                  </a:lnTo>
                  <a:lnTo>
                    <a:pt x="12474" y="10764"/>
                  </a:lnTo>
                  <a:lnTo>
                    <a:pt x="12474" y="10915"/>
                  </a:lnTo>
                  <a:lnTo>
                    <a:pt x="12463" y="11063"/>
                  </a:lnTo>
                  <a:lnTo>
                    <a:pt x="12442" y="11207"/>
                  </a:lnTo>
                  <a:lnTo>
                    <a:pt x="15152" y="12632"/>
                  </a:lnTo>
                  <a:lnTo>
                    <a:pt x="17820" y="13788"/>
                  </a:lnTo>
                  <a:lnTo>
                    <a:pt x="19807" y="14314"/>
                  </a:lnTo>
                  <a:lnTo>
                    <a:pt x="19512" y="15548"/>
                  </a:lnTo>
                  <a:lnTo>
                    <a:pt x="18925" y="16618"/>
                  </a:lnTo>
                  <a:lnTo>
                    <a:pt x="17982" y="17478"/>
                  </a:lnTo>
                  <a:lnTo>
                    <a:pt x="16538" y="16031"/>
                  </a:lnTo>
                  <a:lnTo>
                    <a:pt x="14245" y="14328"/>
                  </a:lnTo>
                  <a:lnTo>
                    <a:pt x="11700" y="12711"/>
                  </a:lnTo>
                  <a:lnTo>
                    <a:pt x="11441" y="12988"/>
                  </a:lnTo>
                  <a:lnTo>
                    <a:pt x="11124" y="13212"/>
                  </a:lnTo>
                  <a:lnTo>
                    <a:pt x="10771" y="13366"/>
                  </a:lnTo>
                  <a:lnTo>
                    <a:pt x="10897" y="16344"/>
                  </a:lnTo>
                  <a:lnTo>
                    <a:pt x="11228" y="19137"/>
                  </a:lnTo>
                  <a:lnTo>
                    <a:pt x="11754" y="21071"/>
                  </a:lnTo>
                  <a:lnTo>
                    <a:pt x="10537" y="21435"/>
                  </a:lnTo>
                  <a:lnTo>
                    <a:pt x="9317" y="21459"/>
                  </a:lnTo>
                  <a:lnTo>
                    <a:pt x="8100" y="21071"/>
                  </a:lnTo>
                  <a:lnTo>
                    <a:pt x="8611" y="19163"/>
                  </a:lnTo>
                  <a:lnTo>
                    <a:pt x="8939" y="16445"/>
                  </a:lnTo>
                  <a:lnTo>
                    <a:pt x="9075" y="13543"/>
                  </a:lnTo>
                  <a:lnTo>
                    <a:pt x="8582" y="13446"/>
                  </a:lnTo>
                  <a:lnTo>
                    <a:pt x="8136" y="13219"/>
                  </a:lnTo>
                  <a:lnTo>
                    <a:pt x="7772" y="12902"/>
                  </a:lnTo>
                  <a:lnTo>
                    <a:pt x="5288" y="14475"/>
                  </a:lnTo>
                  <a:lnTo>
                    <a:pt x="3110" y="16113"/>
                  </a:lnTo>
                  <a:lnTo>
                    <a:pt x="1828" y="17478"/>
                  </a:lnTo>
                  <a:lnTo>
                    <a:pt x="950" y="16578"/>
                  </a:lnTo>
                  <a:lnTo>
                    <a:pt x="349" y="15516"/>
                  </a:lnTo>
                  <a:lnTo>
                    <a:pt x="0" y="14314"/>
                  </a:lnTo>
                  <a:lnTo>
                    <a:pt x="1803" y="13889"/>
                  </a:lnTo>
                  <a:lnTo>
                    <a:pt x="4291" y="12830"/>
                  </a:lnTo>
                  <a:lnTo>
                    <a:pt x="6890" y="11473"/>
                  </a:lnTo>
                  <a:lnTo>
                    <a:pt x="6829" y="11246"/>
                  </a:lnTo>
                  <a:lnTo>
                    <a:pt x="6800" y="11009"/>
                  </a:lnTo>
                  <a:lnTo>
                    <a:pt x="6800" y="10764"/>
                  </a:lnTo>
                  <a:lnTo>
                    <a:pt x="6800" y="10479"/>
                  </a:lnTo>
                  <a:lnTo>
                    <a:pt x="6840" y="10206"/>
                  </a:lnTo>
                  <a:lnTo>
                    <a:pt x="6919" y="9946"/>
                  </a:lnTo>
                  <a:lnTo>
                    <a:pt x="4316" y="8586"/>
                  </a:lnTo>
                  <a:lnTo>
                    <a:pt x="1822" y="7524"/>
                  </a:lnTo>
                  <a:lnTo>
                    <a:pt x="0" y="7095"/>
                  </a:lnTo>
                  <a:lnTo>
                    <a:pt x="338" y="5885"/>
                  </a:lnTo>
                  <a:lnTo>
                    <a:pt x="961" y="4838"/>
                  </a:lnTo>
                  <a:lnTo>
                    <a:pt x="1828" y="3931"/>
                  </a:lnTo>
                  <a:lnTo>
                    <a:pt x="3117" y="5302"/>
                  </a:lnTo>
                  <a:lnTo>
                    <a:pt x="5328" y="6958"/>
                  </a:lnTo>
                  <a:lnTo>
                    <a:pt x="7851" y="8557"/>
                  </a:lnTo>
                  <a:lnTo>
                    <a:pt x="8208" y="8269"/>
                  </a:lnTo>
                  <a:lnTo>
                    <a:pt x="8632" y="8064"/>
                  </a:lnTo>
                  <a:lnTo>
                    <a:pt x="9101" y="7974"/>
                  </a:lnTo>
                  <a:lnTo>
                    <a:pt x="8986" y="4946"/>
                  </a:lnTo>
                  <a:lnTo>
                    <a:pt x="8654" y="2153"/>
                  </a:lnTo>
                  <a:lnTo>
                    <a:pt x="8100" y="309"/>
                  </a:lnTo>
                  <a:lnTo>
                    <a:pt x="9317" y="0"/>
                  </a:lnTo>
                  <a:lnTo>
                    <a:pt x="10537" y="10"/>
                  </a:lnTo>
                  <a:lnTo>
                    <a:pt x="11754" y="309"/>
                  </a:lnTo>
                  <a:lnTo>
                    <a:pt x="11193" y="2174"/>
                  </a:lnTo>
                  <a:lnTo>
                    <a:pt x="10861" y="5047"/>
                  </a:lnTo>
                  <a:lnTo>
                    <a:pt x="10750" y="815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23785" y="1048638"/>
              <a:ext cx="20320" cy="21590"/>
            </a:xfrm>
            <a:custGeom>
              <a:avLst/>
              <a:gdLst/>
              <a:ahLst/>
              <a:cxnLst/>
              <a:rect l="l" t="t" r="r" b="b"/>
              <a:pathLst>
                <a:path w="20319" h="21590">
                  <a:moveTo>
                    <a:pt x="19799" y="7099"/>
                  </a:moveTo>
                  <a:lnTo>
                    <a:pt x="19532" y="5854"/>
                  </a:lnTo>
                  <a:lnTo>
                    <a:pt x="18897" y="4813"/>
                  </a:lnTo>
                  <a:lnTo>
                    <a:pt x="17983" y="3937"/>
                  </a:lnTo>
                  <a:lnTo>
                    <a:pt x="16535" y="5384"/>
                  </a:lnTo>
                  <a:lnTo>
                    <a:pt x="11633" y="8750"/>
                  </a:lnTo>
                  <a:lnTo>
                    <a:pt x="11391" y="8597"/>
                  </a:lnTo>
                  <a:lnTo>
                    <a:pt x="11188" y="8382"/>
                  </a:lnTo>
                  <a:lnTo>
                    <a:pt x="10744" y="8153"/>
                  </a:lnTo>
                  <a:lnTo>
                    <a:pt x="11188" y="2184"/>
                  </a:lnTo>
                  <a:lnTo>
                    <a:pt x="11747" y="317"/>
                  </a:lnTo>
                  <a:lnTo>
                    <a:pt x="10528" y="12"/>
                  </a:lnTo>
                  <a:lnTo>
                    <a:pt x="9309" y="0"/>
                  </a:lnTo>
                  <a:lnTo>
                    <a:pt x="8089" y="317"/>
                  </a:lnTo>
                  <a:lnTo>
                    <a:pt x="8648" y="2159"/>
                  </a:lnTo>
                  <a:lnTo>
                    <a:pt x="9093" y="7975"/>
                  </a:lnTo>
                  <a:lnTo>
                    <a:pt x="7848" y="8559"/>
                  </a:lnTo>
                  <a:lnTo>
                    <a:pt x="3111" y="5308"/>
                  </a:lnTo>
                  <a:lnTo>
                    <a:pt x="1828" y="3937"/>
                  </a:lnTo>
                  <a:lnTo>
                    <a:pt x="952" y="4838"/>
                  </a:lnTo>
                  <a:lnTo>
                    <a:pt x="330" y="5892"/>
                  </a:lnTo>
                  <a:lnTo>
                    <a:pt x="0" y="7099"/>
                  </a:lnTo>
                  <a:lnTo>
                    <a:pt x="1816" y="7531"/>
                  </a:lnTo>
                  <a:lnTo>
                    <a:pt x="6908" y="9956"/>
                  </a:lnTo>
                  <a:lnTo>
                    <a:pt x="6883" y="11480"/>
                  </a:lnTo>
                  <a:lnTo>
                    <a:pt x="1803" y="13893"/>
                  </a:lnTo>
                  <a:lnTo>
                    <a:pt x="0" y="14312"/>
                  </a:lnTo>
                  <a:lnTo>
                    <a:pt x="342" y="15519"/>
                  </a:lnTo>
                  <a:lnTo>
                    <a:pt x="939" y="16586"/>
                  </a:lnTo>
                  <a:lnTo>
                    <a:pt x="1828" y="17487"/>
                  </a:lnTo>
                  <a:lnTo>
                    <a:pt x="3098" y="16116"/>
                  </a:lnTo>
                  <a:lnTo>
                    <a:pt x="7772" y="12903"/>
                  </a:lnTo>
                  <a:lnTo>
                    <a:pt x="9067" y="13550"/>
                  </a:lnTo>
                  <a:lnTo>
                    <a:pt x="8610" y="19164"/>
                  </a:lnTo>
                  <a:lnTo>
                    <a:pt x="8089" y="21069"/>
                  </a:lnTo>
                  <a:lnTo>
                    <a:pt x="9309" y="21463"/>
                  </a:lnTo>
                  <a:lnTo>
                    <a:pt x="10528" y="21437"/>
                  </a:lnTo>
                  <a:lnTo>
                    <a:pt x="11747" y="21069"/>
                  </a:lnTo>
                  <a:lnTo>
                    <a:pt x="11226" y="19138"/>
                  </a:lnTo>
                  <a:lnTo>
                    <a:pt x="10769" y="13373"/>
                  </a:lnTo>
                  <a:lnTo>
                    <a:pt x="11696" y="12712"/>
                  </a:lnTo>
                  <a:lnTo>
                    <a:pt x="16535" y="16040"/>
                  </a:lnTo>
                  <a:lnTo>
                    <a:pt x="17983" y="17487"/>
                  </a:lnTo>
                  <a:lnTo>
                    <a:pt x="18923" y="16624"/>
                  </a:lnTo>
                  <a:lnTo>
                    <a:pt x="19507" y="15557"/>
                  </a:lnTo>
                  <a:lnTo>
                    <a:pt x="19799" y="14312"/>
                  </a:lnTo>
                  <a:lnTo>
                    <a:pt x="17818" y="13792"/>
                  </a:lnTo>
                  <a:lnTo>
                    <a:pt x="12433" y="11214"/>
                  </a:lnTo>
                  <a:lnTo>
                    <a:pt x="12420" y="10223"/>
                  </a:lnTo>
                  <a:lnTo>
                    <a:pt x="17805" y="7632"/>
                  </a:lnTo>
                  <a:lnTo>
                    <a:pt x="19799" y="709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32301" y="105797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46" y="0"/>
                  </a:moveTo>
                  <a:lnTo>
                    <a:pt x="622" y="0"/>
                  </a:lnTo>
                  <a:lnTo>
                    <a:pt x="0" y="622"/>
                  </a:lnTo>
                  <a:lnTo>
                    <a:pt x="0" y="2159"/>
                  </a:lnTo>
                  <a:lnTo>
                    <a:pt x="622" y="2768"/>
                  </a:lnTo>
                  <a:lnTo>
                    <a:pt x="2146" y="2768"/>
                  </a:lnTo>
                  <a:lnTo>
                    <a:pt x="2768" y="2159"/>
                  </a:lnTo>
                  <a:lnTo>
                    <a:pt x="2768" y="6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16891" y="916216"/>
              <a:ext cx="18415" cy="9525"/>
            </a:xfrm>
            <a:custGeom>
              <a:avLst/>
              <a:gdLst/>
              <a:ahLst/>
              <a:cxnLst/>
              <a:rect l="l" t="t" r="r" b="b"/>
              <a:pathLst>
                <a:path w="18415" h="9525">
                  <a:moveTo>
                    <a:pt x="17279" y="0"/>
                  </a:moveTo>
                  <a:lnTo>
                    <a:pt x="11897" y="4168"/>
                  </a:lnTo>
                  <a:lnTo>
                    <a:pt x="4607" y="5641"/>
                  </a:lnTo>
                  <a:lnTo>
                    <a:pt x="241" y="5518"/>
                  </a:lnTo>
                  <a:lnTo>
                    <a:pt x="53" y="5662"/>
                  </a:lnTo>
                  <a:lnTo>
                    <a:pt x="0" y="5824"/>
                  </a:lnTo>
                  <a:lnTo>
                    <a:pt x="46" y="5958"/>
                  </a:lnTo>
                  <a:lnTo>
                    <a:pt x="111" y="6148"/>
                  </a:lnTo>
                  <a:lnTo>
                    <a:pt x="374" y="6267"/>
                  </a:lnTo>
                  <a:lnTo>
                    <a:pt x="799" y="6314"/>
                  </a:lnTo>
                  <a:lnTo>
                    <a:pt x="809" y="6469"/>
                  </a:lnTo>
                  <a:lnTo>
                    <a:pt x="863" y="6627"/>
                  </a:lnTo>
                  <a:lnTo>
                    <a:pt x="1061" y="6735"/>
                  </a:lnTo>
                  <a:lnTo>
                    <a:pt x="1385" y="6785"/>
                  </a:lnTo>
                  <a:lnTo>
                    <a:pt x="1324" y="6987"/>
                  </a:lnTo>
                  <a:lnTo>
                    <a:pt x="1400" y="7210"/>
                  </a:lnTo>
                  <a:lnTo>
                    <a:pt x="1558" y="7307"/>
                  </a:lnTo>
                  <a:lnTo>
                    <a:pt x="1814" y="7365"/>
                  </a:lnTo>
                  <a:lnTo>
                    <a:pt x="1781" y="7527"/>
                  </a:lnTo>
                  <a:lnTo>
                    <a:pt x="1843" y="7722"/>
                  </a:lnTo>
                  <a:lnTo>
                    <a:pt x="2170" y="7869"/>
                  </a:lnTo>
                  <a:lnTo>
                    <a:pt x="2051" y="8039"/>
                  </a:lnTo>
                  <a:lnTo>
                    <a:pt x="2004" y="8182"/>
                  </a:lnTo>
                  <a:lnTo>
                    <a:pt x="2300" y="9097"/>
                  </a:lnTo>
                  <a:lnTo>
                    <a:pt x="6019" y="8528"/>
                  </a:lnTo>
                  <a:lnTo>
                    <a:pt x="10349" y="7037"/>
                  </a:lnTo>
                  <a:lnTo>
                    <a:pt x="14676" y="5544"/>
                  </a:lnTo>
                  <a:lnTo>
                    <a:pt x="17981" y="3697"/>
                  </a:lnTo>
                  <a:lnTo>
                    <a:pt x="17726" y="2905"/>
                  </a:lnTo>
                  <a:lnTo>
                    <a:pt x="17556" y="2689"/>
                  </a:lnTo>
                  <a:lnTo>
                    <a:pt x="17359" y="2631"/>
                  </a:lnTo>
                  <a:lnTo>
                    <a:pt x="17477" y="2462"/>
                  </a:lnTo>
                  <a:lnTo>
                    <a:pt x="17520" y="2318"/>
                  </a:lnTo>
                  <a:lnTo>
                    <a:pt x="17456" y="2113"/>
                  </a:lnTo>
                  <a:lnTo>
                    <a:pt x="17290" y="1990"/>
                  </a:lnTo>
                  <a:lnTo>
                    <a:pt x="17377" y="1854"/>
                  </a:lnTo>
                  <a:lnTo>
                    <a:pt x="17369" y="1627"/>
                  </a:lnTo>
                  <a:lnTo>
                    <a:pt x="17276" y="1472"/>
                  </a:lnTo>
                  <a:lnTo>
                    <a:pt x="17269" y="1267"/>
                  </a:lnTo>
                  <a:lnTo>
                    <a:pt x="17305" y="1137"/>
                  </a:lnTo>
                  <a:lnTo>
                    <a:pt x="17247" y="964"/>
                  </a:lnTo>
                  <a:lnTo>
                    <a:pt x="17405" y="601"/>
                  </a:lnTo>
                  <a:lnTo>
                    <a:pt x="17517" y="374"/>
                  </a:lnTo>
                  <a:lnTo>
                    <a:pt x="17459" y="198"/>
                  </a:lnTo>
                  <a:lnTo>
                    <a:pt x="17369" y="5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12985" y="900316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90">
                  <a:moveTo>
                    <a:pt x="11451" y="25"/>
                  </a:moveTo>
                  <a:lnTo>
                    <a:pt x="16797" y="0"/>
                  </a:lnTo>
                  <a:lnTo>
                    <a:pt x="21016" y="3110"/>
                  </a:lnTo>
                  <a:lnTo>
                    <a:pt x="21841" y="9068"/>
                  </a:lnTo>
                  <a:lnTo>
                    <a:pt x="21045" y="11098"/>
                  </a:lnTo>
                  <a:lnTo>
                    <a:pt x="21301" y="15818"/>
                  </a:lnTo>
                  <a:lnTo>
                    <a:pt x="15822" y="20073"/>
                  </a:lnTo>
                  <a:lnTo>
                    <a:pt x="8517" y="21549"/>
                  </a:lnTo>
                  <a:lnTo>
                    <a:pt x="4147" y="21427"/>
                  </a:lnTo>
                  <a:lnTo>
                    <a:pt x="1558" y="19126"/>
                  </a:lnTo>
                  <a:lnTo>
                    <a:pt x="0" y="15490"/>
                  </a:lnTo>
                  <a:lnTo>
                    <a:pt x="0" y="11746"/>
                  </a:lnTo>
                  <a:lnTo>
                    <a:pt x="0" y="5273"/>
                  </a:lnTo>
                  <a:lnTo>
                    <a:pt x="5126" y="53"/>
                  </a:lnTo>
                  <a:lnTo>
                    <a:pt x="11451" y="2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13986" y="905738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69" h="12700">
                  <a:moveTo>
                    <a:pt x="3877" y="381"/>
                  </a:moveTo>
                  <a:lnTo>
                    <a:pt x="8992" y="381"/>
                  </a:lnTo>
                  <a:lnTo>
                    <a:pt x="13139" y="2981"/>
                  </a:lnTo>
                  <a:lnTo>
                    <a:pt x="13139" y="6188"/>
                  </a:lnTo>
                  <a:lnTo>
                    <a:pt x="13139" y="9396"/>
                  </a:lnTo>
                  <a:lnTo>
                    <a:pt x="8992" y="11998"/>
                  </a:lnTo>
                  <a:lnTo>
                    <a:pt x="3877" y="11998"/>
                  </a:lnTo>
                  <a:lnTo>
                    <a:pt x="2494" y="11998"/>
                  </a:lnTo>
                  <a:lnTo>
                    <a:pt x="1180" y="11808"/>
                  </a:lnTo>
                  <a:lnTo>
                    <a:pt x="0" y="11466"/>
                  </a:lnTo>
                  <a:lnTo>
                    <a:pt x="64" y="11624"/>
                  </a:lnTo>
                  <a:lnTo>
                    <a:pt x="133" y="11779"/>
                  </a:lnTo>
                  <a:lnTo>
                    <a:pt x="201" y="11937"/>
                  </a:lnTo>
                  <a:lnTo>
                    <a:pt x="1339" y="12222"/>
                  </a:lnTo>
                  <a:lnTo>
                    <a:pt x="2577" y="12380"/>
                  </a:lnTo>
                  <a:lnTo>
                    <a:pt x="3877" y="12380"/>
                  </a:lnTo>
                  <a:lnTo>
                    <a:pt x="9331" y="12380"/>
                  </a:lnTo>
                  <a:lnTo>
                    <a:pt x="13748" y="9608"/>
                  </a:lnTo>
                  <a:lnTo>
                    <a:pt x="13748" y="6188"/>
                  </a:lnTo>
                  <a:lnTo>
                    <a:pt x="13748" y="2772"/>
                  </a:lnTo>
                  <a:lnTo>
                    <a:pt x="9331" y="0"/>
                  </a:lnTo>
                  <a:lnTo>
                    <a:pt x="3877" y="0"/>
                  </a:lnTo>
                  <a:lnTo>
                    <a:pt x="2728" y="0"/>
                  </a:lnTo>
                  <a:lnTo>
                    <a:pt x="338" y="820"/>
                  </a:lnTo>
                  <a:lnTo>
                    <a:pt x="1429" y="540"/>
                  </a:lnTo>
                  <a:lnTo>
                    <a:pt x="2624" y="381"/>
                  </a:lnTo>
                  <a:lnTo>
                    <a:pt x="3877" y="38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13985" y="905764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69" h="12700">
                  <a:moveTo>
                    <a:pt x="9334" y="0"/>
                  </a:moveTo>
                  <a:lnTo>
                    <a:pt x="1625" y="126"/>
                  </a:lnTo>
                  <a:lnTo>
                    <a:pt x="596" y="342"/>
                  </a:lnTo>
                  <a:lnTo>
                    <a:pt x="330" y="825"/>
                  </a:lnTo>
                  <a:lnTo>
                    <a:pt x="2616" y="380"/>
                  </a:lnTo>
                  <a:lnTo>
                    <a:pt x="8991" y="380"/>
                  </a:lnTo>
                  <a:lnTo>
                    <a:pt x="13131" y="2984"/>
                  </a:lnTo>
                  <a:lnTo>
                    <a:pt x="13131" y="9397"/>
                  </a:lnTo>
                  <a:lnTo>
                    <a:pt x="8991" y="12001"/>
                  </a:lnTo>
                  <a:lnTo>
                    <a:pt x="2489" y="12001"/>
                  </a:lnTo>
                  <a:lnTo>
                    <a:pt x="0" y="11468"/>
                  </a:lnTo>
                  <a:lnTo>
                    <a:pt x="203" y="11937"/>
                  </a:lnTo>
                  <a:lnTo>
                    <a:pt x="2578" y="12382"/>
                  </a:lnTo>
                  <a:lnTo>
                    <a:pt x="9334" y="12382"/>
                  </a:lnTo>
                  <a:lnTo>
                    <a:pt x="13741" y="9613"/>
                  </a:lnTo>
                  <a:lnTo>
                    <a:pt x="13741" y="27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15116" y="903485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4637" y="5770"/>
                  </a:moveTo>
                  <a:lnTo>
                    <a:pt x="13392" y="7707"/>
                  </a:lnTo>
                  <a:lnTo>
                    <a:pt x="13554" y="9587"/>
                  </a:lnTo>
                  <a:lnTo>
                    <a:pt x="14954" y="10875"/>
                  </a:lnTo>
                  <a:lnTo>
                    <a:pt x="11041" y="14432"/>
                  </a:lnTo>
                  <a:lnTo>
                    <a:pt x="6076" y="16207"/>
                  </a:lnTo>
                  <a:lnTo>
                    <a:pt x="215" y="16203"/>
                  </a:lnTo>
                  <a:lnTo>
                    <a:pt x="446" y="16541"/>
                  </a:lnTo>
                  <a:lnTo>
                    <a:pt x="698" y="16866"/>
                  </a:lnTo>
                  <a:lnTo>
                    <a:pt x="961" y="17171"/>
                  </a:lnTo>
                  <a:lnTo>
                    <a:pt x="9165" y="16419"/>
                  </a:lnTo>
                  <a:lnTo>
                    <a:pt x="14749" y="13388"/>
                  </a:lnTo>
                  <a:lnTo>
                    <a:pt x="17362" y="8297"/>
                  </a:lnTo>
                  <a:lnTo>
                    <a:pt x="16790" y="9014"/>
                  </a:lnTo>
                  <a:lnTo>
                    <a:pt x="16192" y="9680"/>
                  </a:lnTo>
                  <a:lnTo>
                    <a:pt x="15562" y="10299"/>
                  </a:lnTo>
                  <a:lnTo>
                    <a:pt x="14291" y="9118"/>
                  </a:lnTo>
                  <a:lnTo>
                    <a:pt x="14097" y="8085"/>
                  </a:lnTo>
                  <a:lnTo>
                    <a:pt x="15217" y="6227"/>
                  </a:lnTo>
                  <a:lnTo>
                    <a:pt x="15987" y="6854"/>
                  </a:lnTo>
                  <a:lnTo>
                    <a:pt x="16736" y="7542"/>
                  </a:lnTo>
                  <a:lnTo>
                    <a:pt x="17470" y="8297"/>
                  </a:lnTo>
                  <a:lnTo>
                    <a:pt x="14047" y="2674"/>
                  </a:lnTo>
                  <a:lnTo>
                    <a:pt x="8582" y="0"/>
                  </a:lnTo>
                  <a:lnTo>
                    <a:pt x="1234" y="277"/>
                  </a:lnTo>
                  <a:lnTo>
                    <a:pt x="784" y="737"/>
                  </a:lnTo>
                  <a:lnTo>
                    <a:pt x="370" y="1234"/>
                  </a:lnTo>
                  <a:lnTo>
                    <a:pt x="0" y="1763"/>
                  </a:lnTo>
                  <a:lnTo>
                    <a:pt x="5281" y="1072"/>
                  </a:lnTo>
                  <a:lnTo>
                    <a:pt x="10227" y="2397"/>
                  </a:lnTo>
                  <a:lnTo>
                    <a:pt x="14637" y="577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15107" y="90352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8585" y="0"/>
                  </a:moveTo>
                  <a:lnTo>
                    <a:pt x="1244" y="266"/>
                  </a:lnTo>
                  <a:lnTo>
                    <a:pt x="0" y="1765"/>
                  </a:lnTo>
                  <a:lnTo>
                    <a:pt x="5283" y="1066"/>
                  </a:lnTo>
                  <a:lnTo>
                    <a:pt x="10236" y="2387"/>
                  </a:lnTo>
                  <a:lnTo>
                    <a:pt x="14643" y="5765"/>
                  </a:lnTo>
                  <a:lnTo>
                    <a:pt x="13398" y="7708"/>
                  </a:lnTo>
                  <a:lnTo>
                    <a:pt x="13563" y="9588"/>
                  </a:lnTo>
                  <a:lnTo>
                    <a:pt x="14960" y="10871"/>
                  </a:lnTo>
                  <a:lnTo>
                    <a:pt x="11049" y="14427"/>
                  </a:lnTo>
                  <a:lnTo>
                    <a:pt x="6083" y="16205"/>
                  </a:lnTo>
                  <a:lnTo>
                    <a:pt x="215" y="16205"/>
                  </a:lnTo>
                  <a:lnTo>
                    <a:pt x="965" y="17170"/>
                  </a:lnTo>
                  <a:lnTo>
                    <a:pt x="9169" y="16421"/>
                  </a:lnTo>
                  <a:lnTo>
                    <a:pt x="14757" y="13385"/>
                  </a:lnTo>
                  <a:lnTo>
                    <a:pt x="17373" y="8293"/>
                  </a:lnTo>
                  <a:lnTo>
                    <a:pt x="15506" y="10350"/>
                  </a:lnTo>
                  <a:lnTo>
                    <a:pt x="14300" y="9118"/>
                  </a:lnTo>
                  <a:lnTo>
                    <a:pt x="14109" y="8077"/>
                  </a:lnTo>
                  <a:lnTo>
                    <a:pt x="15227" y="6222"/>
                  </a:lnTo>
                  <a:lnTo>
                    <a:pt x="17475" y="8293"/>
                  </a:lnTo>
                  <a:lnTo>
                    <a:pt x="14058" y="2666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16890" y="916223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80" h="6984">
                  <a:moveTo>
                    <a:pt x="194" y="5479"/>
                  </a:moveTo>
                  <a:lnTo>
                    <a:pt x="54" y="5662"/>
                  </a:lnTo>
                  <a:lnTo>
                    <a:pt x="0" y="5825"/>
                  </a:lnTo>
                  <a:lnTo>
                    <a:pt x="46" y="5958"/>
                  </a:lnTo>
                  <a:lnTo>
                    <a:pt x="331" y="6800"/>
                  </a:lnTo>
                  <a:lnTo>
                    <a:pt x="4457" y="6195"/>
                  </a:lnTo>
                  <a:lnTo>
                    <a:pt x="9266" y="4604"/>
                  </a:lnTo>
                  <a:lnTo>
                    <a:pt x="14076" y="3013"/>
                  </a:lnTo>
                  <a:lnTo>
                    <a:pt x="17744" y="1040"/>
                  </a:lnTo>
                  <a:lnTo>
                    <a:pt x="17460" y="198"/>
                  </a:lnTo>
                  <a:lnTo>
                    <a:pt x="17370" y="5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17679" y="917079"/>
              <a:ext cx="17145" cy="6985"/>
            </a:xfrm>
            <a:custGeom>
              <a:avLst/>
              <a:gdLst/>
              <a:ahLst/>
              <a:cxnLst/>
              <a:rect l="l" t="t" r="r" b="b"/>
              <a:pathLst>
                <a:path w="17144" h="6984">
                  <a:moveTo>
                    <a:pt x="16354" y="0"/>
                  </a:moveTo>
                  <a:lnTo>
                    <a:pt x="16480" y="162"/>
                  </a:lnTo>
                  <a:lnTo>
                    <a:pt x="16747" y="957"/>
                  </a:lnTo>
                  <a:lnTo>
                    <a:pt x="13280" y="2822"/>
                  </a:lnTo>
                  <a:lnTo>
                    <a:pt x="8737" y="4327"/>
                  </a:lnTo>
                  <a:lnTo>
                    <a:pt x="4190" y="5828"/>
                  </a:lnTo>
                  <a:lnTo>
                    <a:pt x="287" y="6400"/>
                  </a:lnTo>
                  <a:lnTo>
                    <a:pt x="21" y="5605"/>
                  </a:lnTo>
                  <a:lnTo>
                    <a:pt x="10" y="545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18215" y="917638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09" h="6984">
                  <a:moveTo>
                    <a:pt x="15843" y="0"/>
                  </a:moveTo>
                  <a:lnTo>
                    <a:pt x="16016" y="122"/>
                  </a:lnTo>
                  <a:lnTo>
                    <a:pt x="16307" y="1004"/>
                  </a:lnTo>
                  <a:lnTo>
                    <a:pt x="12934" y="2869"/>
                  </a:lnTo>
                  <a:lnTo>
                    <a:pt x="8510" y="4370"/>
                  </a:lnTo>
                  <a:lnTo>
                    <a:pt x="4085" y="5875"/>
                  </a:lnTo>
                  <a:lnTo>
                    <a:pt x="291" y="6447"/>
                  </a:lnTo>
                  <a:lnTo>
                    <a:pt x="28" y="5652"/>
                  </a:lnTo>
                  <a:lnTo>
                    <a:pt x="14" y="547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18672" y="918210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09" h="6984">
                  <a:moveTo>
                    <a:pt x="15508" y="0"/>
                  </a:moveTo>
                  <a:lnTo>
                    <a:pt x="15674" y="122"/>
                  </a:lnTo>
                  <a:lnTo>
                    <a:pt x="15955" y="997"/>
                  </a:lnTo>
                  <a:lnTo>
                    <a:pt x="12653" y="2847"/>
                  </a:lnTo>
                  <a:lnTo>
                    <a:pt x="8322" y="4337"/>
                  </a:lnTo>
                  <a:lnTo>
                    <a:pt x="3996" y="5828"/>
                  </a:lnTo>
                  <a:lnTo>
                    <a:pt x="277" y="6397"/>
                  </a:lnTo>
                  <a:lnTo>
                    <a:pt x="21" y="5605"/>
                  </a:lnTo>
                  <a:lnTo>
                    <a:pt x="3" y="546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18896" y="918852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09" h="6984">
                  <a:moveTo>
                    <a:pt x="165" y="5237"/>
                  </a:moveTo>
                  <a:lnTo>
                    <a:pt x="46" y="5406"/>
                  </a:lnTo>
                  <a:lnTo>
                    <a:pt x="0" y="5550"/>
                  </a:lnTo>
                  <a:lnTo>
                    <a:pt x="295" y="6465"/>
                  </a:lnTo>
                  <a:lnTo>
                    <a:pt x="4014" y="5896"/>
                  </a:lnTo>
                  <a:lnTo>
                    <a:pt x="8345" y="4406"/>
                  </a:lnTo>
                  <a:lnTo>
                    <a:pt x="12672" y="2912"/>
                  </a:lnTo>
                  <a:lnTo>
                    <a:pt x="15977" y="1065"/>
                  </a:lnTo>
                  <a:lnTo>
                    <a:pt x="15721" y="273"/>
                  </a:lnTo>
                  <a:lnTo>
                    <a:pt x="15552" y="57"/>
                  </a:lnTo>
                  <a:lnTo>
                    <a:pt x="1535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16076" y="900314"/>
              <a:ext cx="19050" cy="21590"/>
            </a:xfrm>
            <a:custGeom>
              <a:avLst/>
              <a:gdLst/>
              <a:ahLst/>
              <a:cxnLst/>
              <a:rect l="l" t="t" r="r" b="b"/>
              <a:pathLst>
                <a:path w="19050" h="21590">
                  <a:moveTo>
                    <a:pt x="273" y="3455"/>
                  </a:moveTo>
                  <a:lnTo>
                    <a:pt x="7621" y="3178"/>
                  </a:lnTo>
                  <a:lnTo>
                    <a:pt x="13086" y="5853"/>
                  </a:lnTo>
                  <a:lnTo>
                    <a:pt x="16509" y="11476"/>
                  </a:lnTo>
                  <a:lnTo>
                    <a:pt x="15775" y="10720"/>
                  </a:lnTo>
                  <a:lnTo>
                    <a:pt x="15026" y="10033"/>
                  </a:lnTo>
                  <a:lnTo>
                    <a:pt x="14256" y="9406"/>
                  </a:lnTo>
                  <a:lnTo>
                    <a:pt x="13136" y="11264"/>
                  </a:lnTo>
                  <a:lnTo>
                    <a:pt x="13331" y="12297"/>
                  </a:lnTo>
                  <a:lnTo>
                    <a:pt x="14544" y="13535"/>
                  </a:lnTo>
                  <a:lnTo>
                    <a:pt x="15231" y="12859"/>
                  </a:lnTo>
                  <a:lnTo>
                    <a:pt x="15829" y="12192"/>
                  </a:lnTo>
                  <a:lnTo>
                    <a:pt x="16402" y="11476"/>
                  </a:lnTo>
                  <a:lnTo>
                    <a:pt x="13788" y="16567"/>
                  </a:lnTo>
                  <a:lnTo>
                    <a:pt x="8204" y="19598"/>
                  </a:lnTo>
                  <a:lnTo>
                    <a:pt x="0" y="20350"/>
                  </a:lnTo>
                  <a:lnTo>
                    <a:pt x="317" y="20721"/>
                  </a:lnTo>
                  <a:lnTo>
                    <a:pt x="651" y="21067"/>
                  </a:lnTo>
                  <a:lnTo>
                    <a:pt x="1008" y="21387"/>
                  </a:lnTo>
                  <a:lnTo>
                    <a:pt x="5421" y="21549"/>
                  </a:lnTo>
                  <a:lnTo>
                    <a:pt x="12711" y="20077"/>
                  </a:lnTo>
                  <a:lnTo>
                    <a:pt x="18093" y="15908"/>
                  </a:lnTo>
                  <a:lnTo>
                    <a:pt x="17953" y="11098"/>
                  </a:lnTo>
                  <a:lnTo>
                    <a:pt x="18749" y="9068"/>
                  </a:lnTo>
                  <a:lnTo>
                    <a:pt x="17924" y="3110"/>
                  </a:lnTo>
                  <a:lnTo>
                    <a:pt x="13705" y="0"/>
                  </a:lnTo>
                  <a:lnTo>
                    <a:pt x="8359" y="25"/>
                  </a:lnTo>
                  <a:lnTo>
                    <a:pt x="5202" y="39"/>
                  </a:lnTo>
                  <a:lnTo>
                    <a:pt x="2343" y="1346"/>
                  </a:lnTo>
                  <a:lnTo>
                    <a:pt x="273" y="345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71258" y="900340"/>
              <a:ext cx="64135" cy="57785"/>
            </a:xfrm>
            <a:custGeom>
              <a:avLst/>
              <a:gdLst/>
              <a:ahLst/>
              <a:cxnLst/>
              <a:rect l="l" t="t" r="r" b="b"/>
              <a:pathLst>
                <a:path w="64134" h="57784">
                  <a:moveTo>
                    <a:pt x="10617" y="37592"/>
                  </a:moveTo>
                  <a:lnTo>
                    <a:pt x="9702" y="36690"/>
                  </a:lnTo>
                  <a:lnTo>
                    <a:pt x="8305" y="36144"/>
                  </a:lnTo>
                  <a:lnTo>
                    <a:pt x="8928" y="36576"/>
                  </a:lnTo>
                  <a:lnTo>
                    <a:pt x="9309" y="37147"/>
                  </a:lnTo>
                  <a:lnTo>
                    <a:pt x="9309" y="39103"/>
                  </a:lnTo>
                  <a:lnTo>
                    <a:pt x="7518" y="40195"/>
                  </a:lnTo>
                  <a:lnTo>
                    <a:pt x="3098" y="40195"/>
                  </a:lnTo>
                  <a:lnTo>
                    <a:pt x="1308" y="39103"/>
                  </a:lnTo>
                  <a:lnTo>
                    <a:pt x="1308" y="37147"/>
                  </a:lnTo>
                  <a:lnTo>
                    <a:pt x="1689" y="36576"/>
                  </a:lnTo>
                  <a:lnTo>
                    <a:pt x="2311" y="36144"/>
                  </a:lnTo>
                  <a:lnTo>
                    <a:pt x="914" y="36690"/>
                  </a:lnTo>
                  <a:lnTo>
                    <a:pt x="0" y="37592"/>
                  </a:lnTo>
                  <a:lnTo>
                    <a:pt x="0" y="40246"/>
                  </a:lnTo>
                  <a:lnTo>
                    <a:pt x="2374" y="41579"/>
                  </a:lnTo>
                  <a:lnTo>
                    <a:pt x="8242" y="41579"/>
                  </a:lnTo>
                  <a:lnTo>
                    <a:pt x="10617" y="40246"/>
                  </a:lnTo>
                  <a:lnTo>
                    <a:pt x="10617" y="37592"/>
                  </a:lnTo>
                  <a:close/>
                </a:path>
                <a:path w="64134" h="57784">
                  <a:moveTo>
                    <a:pt x="19989" y="53213"/>
                  </a:moveTo>
                  <a:lnTo>
                    <a:pt x="18656" y="53238"/>
                  </a:lnTo>
                  <a:lnTo>
                    <a:pt x="18656" y="55968"/>
                  </a:lnTo>
                  <a:lnTo>
                    <a:pt x="10464" y="55968"/>
                  </a:lnTo>
                  <a:lnTo>
                    <a:pt x="10515" y="57391"/>
                  </a:lnTo>
                  <a:lnTo>
                    <a:pt x="19989" y="57391"/>
                  </a:lnTo>
                  <a:lnTo>
                    <a:pt x="19989" y="53213"/>
                  </a:lnTo>
                  <a:close/>
                </a:path>
                <a:path w="64134" h="57784">
                  <a:moveTo>
                    <a:pt x="20002" y="33197"/>
                  </a:moveTo>
                  <a:lnTo>
                    <a:pt x="10464" y="33197"/>
                  </a:lnTo>
                  <a:lnTo>
                    <a:pt x="10464" y="34620"/>
                  </a:lnTo>
                  <a:lnTo>
                    <a:pt x="18669" y="34620"/>
                  </a:lnTo>
                  <a:lnTo>
                    <a:pt x="18669" y="39331"/>
                  </a:lnTo>
                  <a:lnTo>
                    <a:pt x="20002" y="39331"/>
                  </a:lnTo>
                  <a:lnTo>
                    <a:pt x="20002" y="33197"/>
                  </a:lnTo>
                  <a:close/>
                </a:path>
                <a:path w="64134" h="57784">
                  <a:moveTo>
                    <a:pt x="63563" y="9067"/>
                  </a:moveTo>
                  <a:lnTo>
                    <a:pt x="62738" y="3111"/>
                  </a:lnTo>
                  <a:lnTo>
                    <a:pt x="58521" y="0"/>
                  </a:lnTo>
                  <a:lnTo>
                    <a:pt x="50012" y="38"/>
                  </a:lnTo>
                  <a:lnTo>
                    <a:pt x="47155" y="1346"/>
                  </a:lnTo>
                  <a:lnTo>
                    <a:pt x="45085" y="3454"/>
                  </a:lnTo>
                  <a:lnTo>
                    <a:pt x="52438" y="3175"/>
                  </a:lnTo>
                  <a:lnTo>
                    <a:pt x="57899" y="5854"/>
                  </a:lnTo>
                  <a:lnTo>
                    <a:pt x="61315" y="11480"/>
                  </a:lnTo>
                  <a:lnTo>
                    <a:pt x="59067" y="9410"/>
                  </a:lnTo>
                  <a:lnTo>
                    <a:pt x="57950" y="11264"/>
                  </a:lnTo>
                  <a:lnTo>
                    <a:pt x="58140" y="12293"/>
                  </a:lnTo>
                  <a:lnTo>
                    <a:pt x="59410" y="13474"/>
                  </a:lnTo>
                  <a:lnTo>
                    <a:pt x="61214" y="11480"/>
                  </a:lnTo>
                  <a:lnTo>
                    <a:pt x="58597" y="16560"/>
                  </a:lnTo>
                  <a:lnTo>
                    <a:pt x="53009" y="19596"/>
                  </a:lnTo>
                  <a:lnTo>
                    <a:pt x="44805" y="20345"/>
                  </a:lnTo>
                  <a:lnTo>
                    <a:pt x="45872" y="21424"/>
                  </a:lnTo>
                  <a:lnTo>
                    <a:pt x="50228" y="21551"/>
                  </a:lnTo>
                  <a:lnTo>
                    <a:pt x="57518" y="20078"/>
                  </a:lnTo>
                  <a:lnTo>
                    <a:pt x="63017" y="15811"/>
                  </a:lnTo>
                  <a:lnTo>
                    <a:pt x="62763" y="11099"/>
                  </a:lnTo>
                  <a:lnTo>
                    <a:pt x="63563" y="906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71530" y="929525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90">
                  <a:moveTo>
                    <a:pt x="489" y="0"/>
                  </a:moveTo>
                  <a:lnTo>
                    <a:pt x="9532" y="0"/>
                  </a:lnTo>
                  <a:lnTo>
                    <a:pt x="9803" y="0"/>
                  </a:lnTo>
                  <a:lnTo>
                    <a:pt x="10025" y="220"/>
                  </a:lnTo>
                  <a:lnTo>
                    <a:pt x="10025" y="489"/>
                  </a:lnTo>
                  <a:lnTo>
                    <a:pt x="10025" y="8059"/>
                  </a:lnTo>
                  <a:lnTo>
                    <a:pt x="10025" y="8329"/>
                  </a:lnTo>
                  <a:lnTo>
                    <a:pt x="9803" y="8549"/>
                  </a:lnTo>
                  <a:lnTo>
                    <a:pt x="9532" y="8549"/>
                  </a:lnTo>
                  <a:lnTo>
                    <a:pt x="489" y="8549"/>
                  </a:lnTo>
                  <a:lnTo>
                    <a:pt x="218" y="8549"/>
                  </a:lnTo>
                  <a:lnTo>
                    <a:pt x="0" y="8329"/>
                  </a:lnTo>
                  <a:lnTo>
                    <a:pt x="0" y="8059"/>
                  </a:lnTo>
                  <a:lnTo>
                    <a:pt x="0" y="489"/>
                  </a:lnTo>
                  <a:lnTo>
                    <a:pt x="0" y="220"/>
                  </a:lnTo>
                  <a:lnTo>
                    <a:pt x="218" y="0"/>
                  </a:lnTo>
                  <a:lnTo>
                    <a:pt x="48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71566" y="929195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90">
                  <a:moveTo>
                    <a:pt x="9791" y="0"/>
                  </a:moveTo>
                  <a:lnTo>
                    <a:pt x="215" y="0"/>
                  </a:lnTo>
                  <a:lnTo>
                    <a:pt x="0" y="215"/>
                  </a:lnTo>
                  <a:lnTo>
                    <a:pt x="0" y="8331"/>
                  </a:lnTo>
                  <a:lnTo>
                    <a:pt x="215" y="8547"/>
                  </a:lnTo>
                  <a:lnTo>
                    <a:pt x="9791" y="8547"/>
                  </a:lnTo>
                  <a:lnTo>
                    <a:pt x="10020" y="8331"/>
                  </a:lnTo>
                  <a:lnTo>
                    <a:pt x="10020" y="21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72844" y="93064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227" y="0"/>
                  </a:moveTo>
                  <a:lnTo>
                    <a:pt x="6169" y="0"/>
                  </a:lnTo>
                  <a:lnTo>
                    <a:pt x="6843" y="0"/>
                  </a:lnTo>
                  <a:lnTo>
                    <a:pt x="7394" y="550"/>
                  </a:lnTo>
                  <a:lnTo>
                    <a:pt x="7394" y="1227"/>
                  </a:lnTo>
                  <a:lnTo>
                    <a:pt x="7394" y="5082"/>
                  </a:lnTo>
                  <a:lnTo>
                    <a:pt x="7394" y="5756"/>
                  </a:lnTo>
                  <a:lnTo>
                    <a:pt x="6843" y="6310"/>
                  </a:lnTo>
                  <a:lnTo>
                    <a:pt x="6169" y="6310"/>
                  </a:lnTo>
                  <a:lnTo>
                    <a:pt x="1227" y="6310"/>
                  </a:lnTo>
                  <a:lnTo>
                    <a:pt x="550" y="6310"/>
                  </a:lnTo>
                  <a:lnTo>
                    <a:pt x="0" y="5756"/>
                  </a:lnTo>
                  <a:lnTo>
                    <a:pt x="0" y="5082"/>
                  </a:lnTo>
                  <a:lnTo>
                    <a:pt x="0" y="1227"/>
                  </a:lnTo>
                  <a:lnTo>
                    <a:pt x="0" y="550"/>
                  </a:lnTo>
                  <a:lnTo>
                    <a:pt x="550" y="0"/>
                  </a:lnTo>
                  <a:lnTo>
                    <a:pt x="122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72869" y="93031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6845" y="0"/>
                  </a:moveTo>
                  <a:lnTo>
                    <a:pt x="558" y="0"/>
                  </a:lnTo>
                  <a:lnTo>
                    <a:pt x="0" y="546"/>
                  </a:lnTo>
                  <a:lnTo>
                    <a:pt x="0" y="5753"/>
                  </a:lnTo>
                  <a:lnTo>
                    <a:pt x="558" y="6311"/>
                  </a:lnTo>
                  <a:lnTo>
                    <a:pt x="6845" y="6311"/>
                  </a:lnTo>
                  <a:lnTo>
                    <a:pt x="7404" y="5753"/>
                  </a:lnTo>
                  <a:lnTo>
                    <a:pt x="7404" y="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84648" y="947648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9067" y="0"/>
                  </a:moveTo>
                  <a:lnTo>
                    <a:pt x="9766" y="469"/>
                  </a:lnTo>
                  <a:lnTo>
                    <a:pt x="10185" y="1092"/>
                  </a:lnTo>
                  <a:lnTo>
                    <a:pt x="10185" y="3238"/>
                  </a:lnTo>
                  <a:lnTo>
                    <a:pt x="8216" y="4432"/>
                  </a:lnTo>
                  <a:lnTo>
                    <a:pt x="3390" y="4432"/>
                  </a:lnTo>
                  <a:lnTo>
                    <a:pt x="1422" y="3238"/>
                  </a:lnTo>
                  <a:lnTo>
                    <a:pt x="1422" y="1092"/>
                  </a:lnTo>
                  <a:lnTo>
                    <a:pt x="1841" y="469"/>
                  </a:lnTo>
                  <a:lnTo>
                    <a:pt x="2527" y="0"/>
                  </a:lnTo>
                  <a:lnTo>
                    <a:pt x="1003" y="584"/>
                  </a:lnTo>
                  <a:lnTo>
                    <a:pt x="0" y="1574"/>
                  </a:lnTo>
                  <a:lnTo>
                    <a:pt x="0" y="4483"/>
                  </a:lnTo>
                  <a:lnTo>
                    <a:pt x="2590" y="5943"/>
                  </a:lnTo>
                  <a:lnTo>
                    <a:pt x="9016" y="5943"/>
                  </a:lnTo>
                  <a:lnTo>
                    <a:pt x="11607" y="4483"/>
                  </a:lnTo>
                  <a:lnTo>
                    <a:pt x="11607" y="1574"/>
                  </a:lnTo>
                  <a:lnTo>
                    <a:pt x="10604" y="5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86071" y="949033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712" y="0"/>
                  </a:moveTo>
                  <a:lnTo>
                    <a:pt x="7391" y="0"/>
                  </a:lnTo>
                  <a:lnTo>
                    <a:pt x="6984" y="774"/>
                  </a:lnTo>
                  <a:lnTo>
                    <a:pt x="5791" y="1346"/>
                  </a:lnTo>
                  <a:lnTo>
                    <a:pt x="2971" y="1346"/>
                  </a:lnTo>
                  <a:lnTo>
                    <a:pt x="1777" y="774"/>
                  </a:lnTo>
                  <a:lnTo>
                    <a:pt x="1371" y="0"/>
                  </a:lnTo>
                  <a:lnTo>
                    <a:pt x="50" y="0"/>
                  </a:lnTo>
                  <a:lnTo>
                    <a:pt x="0" y="1854"/>
                  </a:lnTo>
                  <a:lnTo>
                    <a:pt x="1968" y="3048"/>
                  </a:lnTo>
                  <a:lnTo>
                    <a:pt x="6794" y="3048"/>
                  </a:lnTo>
                  <a:lnTo>
                    <a:pt x="8762" y="1854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84940" y="94000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30" h="9525">
                  <a:moveTo>
                    <a:pt x="536" y="0"/>
                  </a:moveTo>
                  <a:lnTo>
                    <a:pt x="10425" y="0"/>
                  </a:lnTo>
                  <a:lnTo>
                    <a:pt x="10720" y="0"/>
                  </a:lnTo>
                  <a:lnTo>
                    <a:pt x="10961" y="242"/>
                  </a:lnTo>
                  <a:lnTo>
                    <a:pt x="10961" y="536"/>
                  </a:lnTo>
                  <a:lnTo>
                    <a:pt x="10961" y="8816"/>
                  </a:lnTo>
                  <a:lnTo>
                    <a:pt x="10961" y="9111"/>
                  </a:lnTo>
                  <a:lnTo>
                    <a:pt x="10720" y="9352"/>
                  </a:lnTo>
                  <a:lnTo>
                    <a:pt x="10425" y="9352"/>
                  </a:lnTo>
                  <a:lnTo>
                    <a:pt x="536" y="9352"/>
                  </a:lnTo>
                  <a:lnTo>
                    <a:pt x="240" y="9352"/>
                  </a:lnTo>
                  <a:lnTo>
                    <a:pt x="0" y="9111"/>
                  </a:lnTo>
                  <a:lnTo>
                    <a:pt x="0" y="8816"/>
                  </a:lnTo>
                  <a:lnTo>
                    <a:pt x="0" y="536"/>
                  </a:lnTo>
                  <a:lnTo>
                    <a:pt x="0" y="242"/>
                  </a:lnTo>
                  <a:lnTo>
                    <a:pt x="240" y="0"/>
                  </a:lnTo>
                  <a:lnTo>
                    <a:pt x="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84972" y="93967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30" h="9525">
                  <a:moveTo>
                    <a:pt x="10718" y="0"/>
                  </a:moveTo>
                  <a:lnTo>
                    <a:pt x="241" y="0"/>
                  </a:lnTo>
                  <a:lnTo>
                    <a:pt x="0" y="241"/>
                  </a:lnTo>
                  <a:lnTo>
                    <a:pt x="0" y="9105"/>
                  </a:lnTo>
                  <a:lnTo>
                    <a:pt x="241" y="9347"/>
                  </a:lnTo>
                  <a:lnTo>
                    <a:pt x="10718" y="9347"/>
                  </a:lnTo>
                  <a:lnTo>
                    <a:pt x="10960" y="9105"/>
                  </a:lnTo>
                  <a:lnTo>
                    <a:pt x="10960" y="24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86377" y="941235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4">
                  <a:moveTo>
                    <a:pt x="1342" y="0"/>
                  </a:moveTo>
                  <a:lnTo>
                    <a:pt x="6746" y="0"/>
                  </a:lnTo>
                  <a:lnTo>
                    <a:pt x="7484" y="0"/>
                  </a:lnTo>
                  <a:lnTo>
                    <a:pt x="8088" y="601"/>
                  </a:lnTo>
                  <a:lnTo>
                    <a:pt x="8088" y="1339"/>
                  </a:lnTo>
                  <a:lnTo>
                    <a:pt x="8088" y="5558"/>
                  </a:lnTo>
                  <a:lnTo>
                    <a:pt x="8088" y="6293"/>
                  </a:lnTo>
                  <a:lnTo>
                    <a:pt x="7484" y="6897"/>
                  </a:lnTo>
                  <a:lnTo>
                    <a:pt x="6746" y="6897"/>
                  </a:lnTo>
                  <a:lnTo>
                    <a:pt x="1342" y="6897"/>
                  </a:lnTo>
                  <a:lnTo>
                    <a:pt x="604" y="6897"/>
                  </a:lnTo>
                  <a:lnTo>
                    <a:pt x="0" y="6293"/>
                  </a:lnTo>
                  <a:lnTo>
                    <a:pt x="0" y="5558"/>
                  </a:lnTo>
                  <a:lnTo>
                    <a:pt x="0" y="1339"/>
                  </a:lnTo>
                  <a:lnTo>
                    <a:pt x="0" y="601"/>
                  </a:lnTo>
                  <a:lnTo>
                    <a:pt x="604" y="0"/>
                  </a:lnTo>
                  <a:lnTo>
                    <a:pt x="134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86402" y="940905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4">
                  <a:moveTo>
                    <a:pt x="7492" y="0"/>
                  </a:moveTo>
                  <a:lnTo>
                    <a:pt x="609" y="0"/>
                  </a:lnTo>
                  <a:lnTo>
                    <a:pt x="0" y="596"/>
                  </a:lnTo>
                  <a:lnTo>
                    <a:pt x="0" y="6286"/>
                  </a:lnTo>
                  <a:lnTo>
                    <a:pt x="609" y="6896"/>
                  </a:lnTo>
                  <a:lnTo>
                    <a:pt x="7492" y="6896"/>
                  </a:lnTo>
                  <a:lnTo>
                    <a:pt x="8089" y="6286"/>
                  </a:lnTo>
                  <a:lnTo>
                    <a:pt x="8089" y="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68222" y="954075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69" h="6984">
                  <a:moveTo>
                    <a:pt x="10642" y="0"/>
                  </a:moveTo>
                  <a:lnTo>
                    <a:pt x="11442" y="546"/>
                  </a:lnTo>
                  <a:lnTo>
                    <a:pt x="11938" y="1270"/>
                  </a:lnTo>
                  <a:lnTo>
                    <a:pt x="11938" y="3784"/>
                  </a:lnTo>
                  <a:lnTo>
                    <a:pt x="9639" y="5181"/>
                  </a:lnTo>
                  <a:lnTo>
                    <a:pt x="3975" y="5181"/>
                  </a:lnTo>
                  <a:lnTo>
                    <a:pt x="1676" y="3784"/>
                  </a:lnTo>
                  <a:lnTo>
                    <a:pt x="1676" y="1270"/>
                  </a:lnTo>
                  <a:lnTo>
                    <a:pt x="2171" y="546"/>
                  </a:lnTo>
                  <a:lnTo>
                    <a:pt x="2971" y="0"/>
                  </a:lnTo>
                  <a:lnTo>
                    <a:pt x="1181" y="685"/>
                  </a:lnTo>
                  <a:lnTo>
                    <a:pt x="0" y="1841"/>
                  </a:lnTo>
                  <a:lnTo>
                    <a:pt x="0" y="5245"/>
                  </a:lnTo>
                  <a:lnTo>
                    <a:pt x="3048" y="6946"/>
                  </a:lnTo>
                  <a:lnTo>
                    <a:pt x="10566" y="6946"/>
                  </a:lnTo>
                  <a:lnTo>
                    <a:pt x="13614" y="5245"/>
                  </a:lnTo>
                  <a:lnTo>
                    <a:pt x="13614" y="1841"/>
                  </a:lnTo>
                  <a:lnTo>
                    <a:pt x="12433" y="6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69909" y="955675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4" h="3809">
                  <a:moveTo>
                    <a:pt x="10185" y="0"/>
                  </a:moveTo>
                  <a:lnTo>
                    <a:pt x="8648" y="0"/>
                  </a:lnTo>
                  <a:lnTo>
                    <a:pt x="8178" y="914"/>
                  </a:lnTo>
                  <a:lnTo>
                    <a:pt x="6769" y="1574"/>
                  </a:lnTo>
                  <a:lnTo>
                    <a:pt x="3467" y="1574"/>
                  </a:lnTo>
                  <a:lnTo>
                    <a:pt x="2070" y="914"/>
                  </a:lnTo>
                  <a:lnTo>
                    <a:pt x="1587" y="0"/>
                  </a:lnTo>
                  <a:lnTo>
                    <a:pt x="50" y="0"/>
                  </a:lnTo>
                  <a:lnTo>
                    <a:pt x="0" y="2184"/>
                  </a:lnTo>
                  <a:lnTo>
                    <a:pt x="2285" y="3581"/>
                  </a:lnTo>
                  <a:lnTo>
                    <a:pt x="7950" y="3581"/>
                  </a:lnTo>
                  <a:lnTo>
                    <a:pt x="10248" y="2184"/>
                  </a:lnTo>
                  <a:lnTo>
                    <a:pt x="101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71635" y="95544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698" y="0"/>
                  </a:moveTo>
                  <a:lnTo>
                    <a:pt x="5740" y="0"/>
                  </a:lnTo>
                  <a:lnTo>
                    <a:pt x="7396" y="1004"/>
                  </a:lnTo>
                  <a:lnTo>
                    <a:pt x="7396" y="2245"/>
                  </a:lnTo>
                  <a:lnTo>
                    <a:pt x="7396" y="3484"/>
                  </a:lnTo>
                  <a:lnTo>
                    <a:pt x="5740" y="4491"/>
                  </a:lnTo>
                  <a:lnTo>
                    <a:pt x="3698" y="4491"/>
                  </a:lnTo>
                  <a:lnTo>
                    <a:pt x="1656" y="4491"/>
                  </a:lnTo>
                  <a:lnTo>
                    <a:pt x="0" y="3484"/>
                  </a:lnTo>
                  <a:lnTo>
                    <a:pt x="0" y="2245"/>
                  </a:lnTo>
                  <a:lnTo>
                    <a:pt x="0" y="1004"/>
                  </a:lnTo>
                  <a:lnTo>
                    <a:pt x="1656" y="0"/>
                  </a:lnTo>
                  <a:lnTo>
                    <a:pt x="369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68579" y="945058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4" h="11430">
                  <a:moveTo>
                    <a:pt x="630" y="0"/>
                  </a:moveTo>
                  <a:lnTo>
                    <a:pt x="12215" y="0"/>
                  </a:lnTo>
                  <a:lnTo>
                    <a:pt x="12561" y="0"/>
                  </a:lnTo>
                  <a:lnTo>
                    <a:pt x="12841" y="281"/>
                  </a:lnTo>
                  <a:lnTo>
                    <a:pt x="12841" y="626"/>
                  </a:lnTo>
                  <a:lnTo>
                    <a:pt x="12841" y="10327"/>
                  </a:lnTo>
                  <a:lnTo>
                    <a:pt x="12841" y="10670"/>
                  </a:lnTo>
                  <a:lnTo>
                    <a:pt x="12561" y="10954"/>
                  </a:lnTo>
                  <a:lnTo>
                    <a:pt x="12215" y="10954"/>
                  </a:lnTo>
                  <a:lnTo>
                    <a:pt x="630" y="10954"/>
                  </a:lnTo>
                  <a:lnTo>
                    <a:pt x="285" y="10954"/>
                  </a:lnTo>
                  <a:lnTo>
                    <a:pt x="0" y="10670"/>
                  </a:lnTo>
                  <a:lnTo>
                    <a:pt x="0" y="10327"/>
                  </a:lnTo>
                  <a:lnTo>
                    <a:pt x="0" y="626"/>
                  </a:lnTo>
                  <a:lnTo>
                    <a:pt x="0" y="281"/>
                  </a:lnTo>
                  <a:lnTo>
                    <a:pt x="285" y="0"/>
                  </a:lnTo>
                  <a:lnTo>
                    <a:pt x="63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868602" y="944727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4" h="11430">
                  <a:moveTo>
                    <a:pt x="12560" y="0"/>
                  </a:moveTo>
                  <a:lnTo>
                    <a:pt x="292" y="0"/>
                  </a:lnTo>
                  <a:lnTo>
                    <a:pt x="0" y="279"/>
                  </a:lnTo>
                  <a:lnTo>
                    <a:pt x="0" y="10668"/>
                  </a:lnTo>
                  <a:lnTo>
                    <a:pt x="292" y="10960"/>
                  </a:lnTo>
                  <a:lnTo>
                    <a:pt x="12560" y="10960"/>
                  </a:lnTo>
                  <a:lnTo>
                    <a:pt x="12852" y="10668"/>
                  </a:lnTo>
                  <a:lnTo>
                    <a:pt x="12852" y="27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70263" y="946493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1569" y="0"/>
                  </a:moveTo>
                  <a:lnTo>
                    <a:pt x="7901" y="0"/>
                  </a:lnTo>
                  <a:lnTo>
                    <a:pt x="8765" y="0"/>
                  </a:lnTo>
                  <a:lnTo>
                    <a:pt x="9471" y="705"/>
                  </a:lnTo>
                  <a:lnTo>
                    <a:pt x="9471" y="1569"/>
                  </a:lnTo>
                  <a:lnTo>
                    <a:pt x="9471" y="6508"/>
                  </a:lnTo>
                  <a:lnTo>
                    <a:pt x="9471" y="7375"/>
                  </a:lnTo>
                  <a:lnTo>
                    <a:pt x="8765" y="8081"/>
                  </a:lnTo>
                  <a:lnTo>
                    <a:pt x="7901" y="8081"/>
                  </a:lnTo>
                  <a:lnTo>
                    <a:pt x="1569" y="8081"/>
                  </a:lnTo>
                  <a:lnTo>
                    <a:pt x="705" y="8081"/>
                  </a:lnTo>
                  <a:lnTo>
                    <a:pt x="0" y="7375"/>
                  </a:lnTo>
                  <a:lnTo>
                    <a:pt x="0" y="6508"/>
                  </a:lnTo>
                  <a:lnTo>
                    <a:pt x="0" y="1569"/>
                  </a:lnTo>
                  <a:lnTo>
                    <a:pt x="0" y="705"/>
                  </a:lnTo>
                  <a:lnTo>
                    <a:pt x="705" y="0"/>
                  </a:lnTo>
                  <a:lnTo>
                    <a:pt x="156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870287" y="946162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8775" y="0"/>
                  </a:moveTo>
                  <a:lnTo>
                    <a:pt x="711" y="0"/>
                  </a:lnTo>
                  <a:lnTo>
                    <a:pt x="0" y="711"/>
                  </a:lnTo>
                  <a:lnTo>
                    <a:pt x="0" y="7378"/>
                  </a:lnTo>
                  <a:lnTo>
                    <a:pt x="711" y="8077"/>
                  </a:lnTo>
                  <a:lnTo>
                    <a:pt x="8775" y="8077"/>
                  </a:lnTo>
                  <a:lnTo>
                    <a:pt x="9474" y="7378"/>
                  </a:lnTo>
                  <a:lnTo>
                    <a:pt x="9474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912229" y="969327"/>
              <a:ext cx="26670" cy="27305"/>
            </a:xfrm>
            <a:custGeom>
              <a:avLst/>
              <a:gdLst/>
              <a:ahLst/>
              <a:cxnLst/>
              <a:rect l="l" t="t" r="r" b="b"/>
              <a:pathLst>
                <a:path w="26669" h="27305">
                  <a:moveTo>
                    <a:pt x="0" y="20256"/>
                  </a:moveTo>
                  <a:lnTo>
                    <a:pt x="0" y="25476"/>
                  </a:lnTo>
                  <a:lnTo>
                    <a:pt x="304" y="26111"/>
                  </a:lnTo>
                  <a:lnTo>
                    <a:pt x="1231" y="27012"/>
                  </a:lnTo>
                  <a:lnTo>
                    <a:pt x="1854" y="27279"/>
                  </a:lnTo>
                  <a:lnTo>
                    <a:pt x="3937" y="27279"/>
                  </a:lnTo>
                  <a:lnTo>
                    <a:pt x="3937" y="26606"/>
                  </a:lnTo>
                  <a:lnTo>
                    <a:pt x="1536" y="26606"/>
                  </a:lnTo>
                  <a:lnTo>
                    <a:pt x="1193" y="26263"/>
                  </a:lnTo>
                  <a:lnTo>
                    <a:pt x="1193" y="25400"/>
                  </a:lnTo>
                  <a:lnTo>
                    <a:pt x="1536" y="25057"/>
                  </a:lnTo>
                  <a:lnTo>
                    <a:pt x="3937" y="25057"/>
                  </a:lnTo>
                  <a:lnTo>
                    <a:pt x="3937" y="22809"/>
                  </a:lnTo>
                  <a:lnTo>
                    <a:pt x="4737" y="22009"/>
                  </a:lnTo>
                  <a:lnTo>
                    <a:pt x="26479" y="22009"/>
                  </a:lnTo>
                  <a:lnTo>
                    <a:pt x="26479" y="20269"/>
                  </a:lnTo>
                  <a:lnTo>
                    <a:pt x="0" y="20256"/>
                  </a:lnTo>
                  <a:close/>
                </a:path>
                <a:path w="26669" h="27305">
                  <a:moveTo>
                    <a:pt x="7899" y="22009"/>
                  </a:moveTo>
                  <a:lnTo>
                    <a:pt x="7493" y="22009"/>
                  </a:lnTo>
                  <a:lnTo>
                    <a:pt x="7493" y="27279"/>
                  </a:lnTo>
                  <a:lnTo>
                    <a:pt x="7899" y="27279"/>
                  </a:lnTo>
                  <a:lnTo>
                    <a:pt x="7899" y="22009"/>
                  </a:lnTo>
                  <a:close/>
                </a:path>
                <a:path w="26669" h="27305">
                  <a:moveTo>
                    <a:pt x="11899" y="22009"/>
                  </a:moveTo>
                  <a:lnTo>
                    <a:pt x="11493" y="22009"/>
                  </a:lnTo>
                  <a:lnTo>
                    <a:pt x="11493" y="27279"/>
                  </a:lnTo>
                  <a:lnTo>
                    <a:pt x="11899" y="27279"/>
                  </a:lnTo>
                  <a:lnTo>
                    <a:pt x="11899" y="22009"/>
                  </a:lnTo>
                  <a:close/>
                </a:path>
                <a:path w="26669" h="27305">
                  <a:moveTo>
                    <a:pt x="16357" y="22009"/>
                  </a:moveTo>
                  <a:lnTo>
                    <a:pt x="15506" y="22009"/>
                  </a:lnTo>
                  <a:lnTo>
                    <a:pt x="15506" y="27279"/>
                  </a:lnTo>
                  <a:lnTo>
                    <a:pt x="15938" y="27279"/>
                  </a:lnTo>
                  <a:lnTo>
                    <a:pt x="15938" y="22428"/>
                  </a:lnTo>
                  <a:lnTo>
                    <a:pt x="16357" y="22009"/>
                  </a:lnTo>
                  <a:close/>
                </a:path>
                <a:path w="26669" h="27305">
                  <a:moveTo>
                    <a:pt x="26479" y="22009"/>
                  </a:moveTo>
                  <a:lnTo>
                    <a:pt x="17373" y="22009"/>
                  </a:lnTo>
                  <a:lnTo>
                    <a:pt x="17792" y="22428"/>
                  </a:lnTo>
                  <a:lnTo>
                    <a:pt x="17792" y="27279"/>
                  </a:lnTo>
                  <a:lnTo>
                    <a:pt x="19138" y="27279"/>
                  </a:lnTo>
                  <a:lnTo>
                    <a:pt x="19138" y="22161"/>
                  </a:lnTo>
                  <a:lnTo>
                    <a:pt x="26479" y="22161"/>
                  </a:lnTo>
                  <a:lnTo>
                    <a:pt x="26479" y="22009"/>
                  </a:lnTo>
                  <a:close/>
                </a:path>
                <a:path w="26669" h="27305">
                  <a:moveTo>
                    <a:pt x="26479" y="22161"/>
                  </a:moveTo>
                  <a:lnTo>
                    <a:pt x="23063" y="22161"/>
                  </a:lnTo>
                  <a:lnTo>
                    <a:pt x="23063" y="27279"/>
                  </a:lnTo>
                  <a:lnTo>
                    <a:pt x="25336" y="27279"/>
                  </a:lnTo>
                  <a:lnTo>
                    <a:pt x="26017" y="26606"/>
                  </a:lnTo>
                  <a:lnTo>
                    <a:pt x="24371" y="26606"/>
                  </a:lnTo>
                  <a:lnTo>
                    <a:pt x="24028" y="26263"/>
                  </a:lnTo>
                  <a:lnTo>
                    <a:pt x="24028" y="25400"/>
                  </a:lnTo>
                  <a:lnTo>
                    <a:pt x="24371" y="25057"/>
                  </a:lnTo>
                  <a:lnTo>
                    <a:pt x="26479" y="25057"/>
                  </a:lnTo>
                  <a:lnTo>
                    <a:pt x="26479" y="22161"/>
                  </a:lnTo>
                  <a:close/>
                </a:path>
                <a:path w="26669" h="27305">
                  <a:moveTo>
                    <a:pt x="3937" y="25057"/>
                  </a:moveTo>
                  <a:lnTo>
                    <a:pt x="2400" y="25057"/>
                  </a:lnTo>
                  <a:lnTo>
                    <a:pt x="2743" y="25400"/>
                  </a:lnTo>
                  <a:lnTo>
                    <a:pt x="2743" y="26263"/>
                  </a:lnTo>
                  <a:lnTo>
                    <a:pt x="2400" y="26606"/>
                  </a:lnTo>
                  <a:lnTo>
                    <a:pt x="3937" y="26606"/>
                  </a:lnTo>
                  <a:lnTo>
                    <a:pt x="3937" y="25057"/>
                  </a:lnTo>
                  <a:close/>
                </a:path>
                <a:path w="26669" h="27305">
                  <a:moveTo>
                    <a:pt x="26479" y="25057"/>
                  </a:moveTo>
                  <a:lnTo>
                    <a:pt x="25234" y="25057"/>
                  </a:lnTo>
                  <a:lnTo>
                    <a:pt x="25577" y="25400"/>
                  </a:lnTo>
                  <a:lnTo>
                    <a:pt x="25577" y="26263"/>
                  </a:lnTo>
                  <a:lnTo>
                    <a:pt x="25234" y="26606"/>
                  </a:lnTo>
                  <a:lnTo>
                    <a:pt x="26017" y="26606"/>
                  </a:lnTo>
                  <a:lnTo>
                    <a:pt x="26363" y="26263"/>
                  </a:lnTo>
                  <a:lnTo>
                    <a:pt x="26479" y="25057"/>
                  </a:lnTo>
                  <a:close/>
                </a:path>
                <a:path w="26669" h="27305">
                  <a:moveTo>
                    <a:pt x="25196" y="17005"/>
                  </a:moveTo>
                  <a:lnTo>
                    <a:pt x="419" y="17005"/>
                  </a:lnTo>
                  <a:lnTo>
                    <a:pt x="644" y="17056"/>
                  </a:lnTo>
                  <a:lnTo>
                    <a:pt x="1409" y="17335"/>
                  </a:lnTo>
                  <a:lnTo>
                    <a:pt x="1854" y="17932"/>
                  </a:lnTo>
                  <a:lnTo>
                    <a:pt x="1854" y="19342"/>
                  </a:lnTo>
                  <a:lnTo>
                    <a:pt x="1409" y="19951"/>
                  </a:lnTo>
                  <a:lnTo>
                    <a:pt x="609" y="20231"/>
                  </a:lnTo>
                  <a:lnTo>
                    <a:pt x="419" y="20269"/>
                  </a:lnTo>
                  <a:lnTo>
                    <a:pt x="25196" y="20269"/>
                  </a:lnTo>
                  <a:lnTo>
                    <a:pt x="24472" y="19545"/>
                  </a:lnTo>
                  <a:lnTo>
                    <a:pt x="24472" y="17741"/>
                  </a:lnTo>
                  <a:lnTo>
                    <a:pt x="25196" y="17005"/>
                  </a:lnTo>
                  <a:close/>
                </a:path>
                <a:path w="26669" h="27305">
                  <a:moveTo>
                    <a:pt x="26479" y="20231"/>
                  </a:moveTo>
                  <a:lnTo>
                    <a:pt x="26225" y="20269"/>
                  </a:lnTo>
                  <a:lnTo>
                    <a:pt x="26479" y="20269"/>
                  </a:lnTo>
                  <a:close/>
                </a:path>
                <a:path w="26669" h="27305">
                  <a:moveTo>
                    <a:pt x="26479" y="17005"/>
                  </a:moveTo>
                  <a:lnTo>
                    <a:pt x="26225" y="17005"/>
                  </a:lnTo>
                  <a:lnTo>
                    <a:pt x="26479" y="17056"/>
                  </a:lnTo>
                  <a:close/>
                </a:path>
                <a:path w="26669" h="27305">
                  <a:moveTo>
                    <a:pt x="0" y="14770"/>
                  </a:moveTo>
                  <a:lnTo>
                    <a:pt x="0" y="17030"/>
                  </a:lnTo>
                  <a:lnTo>
                    <a:pt x="152" y="17005"/>
                  </a:lnTo>
                  <a:lnTo>
                    <a:pt x="26479" y="17005"/>
                  </a:lnTo>
                  <a:lnTo>
                    <a:pt x="26479" y="14782"/>
                  </a:lnTo>
                  <a:lnTo>
                    <a:pt x="0" y="14770"/>
                  </a:lnTo>
                  <a:close/>
                </a:path>
                <a:path w="26669" h="27305">
                  <a:moveTo>
                    <a:pt x="25196" y="11518"/>
                  </a:moveTo>
                  <a:lnTo>
                    <a:pt x="419" y="11518"/>
                  </a:lnTo>
                  <a:lnTo>
                    <a:pt x="644" y="11569"/>
                  </a:lnTo>
                  <a:lnTo>
                    <a:pt x="1409" y="11849"/>
                  </a:lnTo>
                  <a:lnTo>
                    <a:pt x="1854" y="12446"/>
                  </a:lnTo>
                  <a:lnTo>
                    <a:pt x="1854" y="13855"/>
                  </a:lnTo>
                  <a:lnTo>
                    <a:pt x="1409" y="14465"/>
                  </a:lnTo>
                  <a:lnTo>
                    <a:pt x="609" y="14757"/>
                  </a:lnTo>
                  <a:lnTo>
                    <a:pt x="419" y="14782"/>
                  </a:lnTo>
                  <a:lnTo>
                    <a:pt x="25196" y="14782"/>
                  </a:lnTo>
                  <a:lnTo>
                    <a:pt x="24472" y="14058"/>
                  </a:lnTo>
                  <a:lnTo>
                    <a:pt x="24472" y="12255"/>
                  </a:lnTo>
                  <a:lnTo>
                    <a:pt x="25196" y="11518"/>
                  </a:lnTo>
                  <a:close/>
                </a:path>
                <a:path w="26669" h="27305">
                  <a:moveTo>
                    <a:pt x="26479" y="14744"/>
                  </a:moveTo>
                  <a:lnTo>
                    <a:pt x="26225" y="14782"/>
                  </a:lnTo>
                  <a:lnTo>
                    <a:pt x="26479" y="14782"/>
                  </a:lnTo>
                  <a:close/>
                </a:path>
                <a:path w="26669" h="27305">
                  <a:moveTo>
                    <a:pt x="26479" y="11518"/>
                  </a:moveTo>
                  <a:lnTo>
                    <a:pt x="26225" y="11518"/>
                  </a:lnTo>
                  <a:lnTo>
                    <a:pt x="26479" y="11569"/>
                  </a:lnTo>
                  <a:close/>
                </a:path>
                <a:path w="26669" h="27305">
                  <a:moveTo>
                    <a:pt x="26479" y="0"/>
                  </a:moveTo>
                  <a:lnTo>
                    <a:pt x="0" y="0"/>
                  </a:lnTo>
                  <a:lnTo>
                    <a:pt x="0" y="11544"/>
                  </a:lnTo>
                  <a:lnTo>
                    <a:pt x="152" y="11518"/>
                  </a:lnTo>
                  <a:lnTo>
                    <a:pt x="26479" y="11518"/>
                  </a:lnTo>
                  <a:lnTo>
                    <a:pt x="26479" y="1625"/>
                  </a:lnTo>
                  <a:lnTo>
                    <a:pt x="1739" y="1625"/>
                  </a:lnTo>
                  <a:lnTo>
                    <a:pt x="1562" y="1447"/>
                  </a:lnTo>
                  <a:lnTo>
                    <a:pt x="1562" y="990"/>
                  </a:lnTo>
                  <a:lnTo>
                    <a:pt x="1739" y="812"/>
                  </a:lnTo>
                  <a:lnTo>
                    <a:pt x="26479" y="812"/>
                  </a:lnTo>
                  <a:lnTo>
                    <a:pt x="26479" y="0"/>
                  </a:lnTo>
                  <a:close/>
                </a:path>
                <a:path w="26669" h="27305">
                  <a:moveTo>
                    <a:pt x="24574" y="812"/>
                  </a:moveTo>
                  <a:lnTo>
                    <a:pt x="2197" y="812"/>
                  </a:lnTo>
                  <a:lnTo>
                    <a:pt x="2374" y="990"/>
                  </a:lnTo>
                  <a:lnTo>
                    <a:pt x="2374" y="1447"/>
                  </a:lnTo>
                  <a:lnTo>
                    <a:pt x="2197" y="1625"/>
                  </a:lnTo>
                  <a:lnTo>
                    <a:pt x="24574" y="1625"/>
                  </a:lnTo>
                  <a:lnTo>
                    <a:pt x="24396" y="1447"/>
                  </a:lnTo>
                  <a:lnTo>
                    <a:pt x="24396" y="990"/>
                  </a:lnTo>
                  <a:lnTo>
                    <a:pt x="24574" y="812"/>
                  </a:lnTo>
                  <a:close/>
                </a:path>
                <a:path w="26669" h="27305">
                  <a:moveTo>
                    <a:pt x="26479" y="812"/>
                  </a:moveTo>
                  <a:lnTo>
                    <a:pt x="25031" y="812"/>
                  </a:lnTo>
                  <a:lnTo>
                    <a:pt x="25209" y="990"/>
                  </a:lnTo>
                  <a:lnTo>
                    <a:pt x="25209" y="1447"/>
                  </a:lnTo>
                  <a:lnTo>
                    <a:pt x="25031" y="1625"/>
                  </a:lnTo>
                  <a:lnTo>
                    <a:pt x="26479" y="1625"/>
                  </a:lnTo>
                  <a:lnTo>
                    <a:pt x="26479" y="812"/>
                  </a:lnTo>
                  <a:close/>
                </a:path>
              </a:pathLst>
            </a:custGeom>
            <a:solidFill>
              <a:srgbClr val="BBBD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912237" y="969429"/>
              <a:ext cx="26670" cy="27305"/>
            </a:xfrm>
            <a:custGeom>
              <a:avLst/>
              <a:gdLst/>
              <a:ahLst/>
              <a:cxnLst/>
              <a:rect l="l" t="t" r="r" b="b"/>
              <a:pathLst>
                <a:path w="26669" h="27305">
                  <a:moveTo>
                    <a:pt x="8600" y="11430"/>
                  </a:moveTo>
                  <a:lnTo>
                    <a:pt x="419" y="11430"/>
                  </a:lnTo>
                  <a:lnTo>
                    <a:pt x="609" y="11557"/>
                  </a:lnTo>
                  <a:lnTo>
                    <a:pt x="1409" y="11811"/>
                  </a:lnTo>
                  <a:lnTo>
                    <a:pt x="1676" y="12192"/>
                  </a:lnTo>
                  <a:lnTo>
                    <a:pt x="1765" y="13970"/>
                  </a:lnTo>
                  <a:lnTo>
                    <a:pt x="1409" y="14478"/>
                  </a:lnTo>
                  <a:lnTo>
                    <a:pt x="609" y="14732"/>
                  </a:lnTo>
                  <a:lnTo>
                    <a:pt x="0" y="14732"/>
                  </a:lnTo>
                  <a:lnTo>
                    <a:pt x="0" y="17018"/>
                  </a:lnTo>
                  <a:lnTo>
                    <a:pt x="609" y="17018"/>
                  </a:lnTo>
                  <a:lnTo>
                    <a:pt x="1409" y="17272"/>
                  </a:lnTo>
                  <a:lnTo>
                    <a:pt x="1676" y="17653"/>
                  </a:lnTo>
                  <a:lnTo>
                    <a:pt x="1765" y="19431"/>
                  </a:lnTo>
                  <a:lnTo>
                    <a:pt x="1409" y="19939"/>
                  </a:lnTo>
                  <a:lnTo>
                    <a:pt x="609" y="20193"/>
                  </a:lnTo>
                  <a:lnTo>
                    <a:pt x="0" y="20193"/>
                  </a:lnTo>
                  <a:lnTo>
                    <a:pt x="0" y="25400"/>
                  </a:lnTo>
                  <a:lnTo>
                    <a:pt x="292" y="26035"/>
                  </a:lnTo>
                  <a:lnTo>
                    <a:pt x="1231" y="26924"/>
                  </a:lnTo>
                  <a:lnTo>
                    <a:pt x="1841" y="27178"/>
                  </a:lnTo>
                  <a:lnTo>
                    <a:pt x="3936" y="27178"/>
                  </a:lnTo>
                  <a:lnTo>
                    <a:pt x="3936" y="26543"/>
                  </a:lnTo>
                  <a:lnTo>
                    <a:pt x="1536" y="26543"/>
                  </a:lnTo>
                  <a:lnTo>
                    <a:pt x="1193" y="26162"/>
                  </a:lnTo>
                  <a:lnTo>
                    <a:pt x="1193" y="25400"/>
                  </a:lnTo>
                  <a:lnTo>
                    <a:pt x="1536" y="25019"/>
                  </a:lnTo>
                  <a:lnTo>
                    <a:pt x="3936" y="25019"/>
                  </a:lnTo>
                  <a:lnTo>
                    <a:pt x="3936" y="22733"/>
                  </a:lnTo>
                  <a:lnTo>
                    <a:pt x="4724" y="21971"/>
                  </a:lnTo>
                  <a:lnTo>
                    <a:pt x="26466" y="21971"/>
                  </a:lnTo>
                  <a:lnTo>
                    <a:pt x="26466" y="21590"/>
                  </a:lnTo>
                  <a:lnTo>
                    <a:pt x="15519" y="21590"/>
                  </a:lnTo>
                  <a:lnTo>
                    <a:pt x="14592" y="21463"/>
                  </a:lnTo>
                  <a:lnTo>
                    <a:pt x="13639" y="20193"/>
                  </a:lnTo>
                  <a:lnTo>
                    <a:pt x="13665" y="19685"/>
                  </a:lnTo>
                  <a:lnTo>
                    <a:pt x="5638" y="19685"/>
                  </a:lnTo>
                  <a:lnTo>
                    <a:pt x="5448" y="19558"/>
                  </a:lnTo>
                  <a:lnTo>
                    <a:pt x="5397" y="16002"/>
                  </a:lnTo>
                  <a:lnTo>
                    <a:pt x="4698" y="15875"/>
                  </a:lnTo>
                  <a:lnTo>
                    <a:pt x="4282" y="15367"/>
                  </a:lnTo>
                  <a:lnTo>
                    <a:pt x="4178" y="13716"/>
                  </a:lnTo>
                  <a:lnTo>
                    <a:pt x="4838" y="13081"/>
                  </a:lnTo>
                  <a:lnTo>
                    <a:pt x="8606" y="13081"/>
                  </a:lnTo>
                  <a:lnTo>
                    <a:pt x="8600" y="11430"/>
                  </a:lnTo>
                  <a:close/>
                </a:path>
                <a:path w="26669" h="27305">
                  <a:moveTo>
                    <a:pt x="7899" y="21971"/>
                  </a:moveTo>
                  <a:lnTo>
                    <a:pt x="7492" y="21971"/>
                  </a:lnTo>
                  <a:lnTo>
                    <a:pt x="7492" y="27178"/>
                  </a:lnTo>
                  <a:lnTo>
                    <a:pt x="7899" y="27178"/>
                  </a:lnTo>
                  <a:lnTo>
                    <a:pt x="7899" y="21971"/>
                  </a:lnTo>
                  <a:close/>
                </a:path>
                <a:path w="26669" h="27305">
                  <a:moveTo>
                    <a:pt x="11899" y="21971"/>
                  </a:moveTo>
                  <a:lnTo>
                    <a:pt x="11493" y="21971"/>
                  </a:lnTo>
                  <a:lnTo>
                    <a:pt x="11493" y="27178"/>
                  </a:lnTo>
                  <a:lnTo>
                    <a:pt x="11899" y="27178"/>
                  </a:lnTo>
                  <a:lnTo>
                    <a:pt x="11899" y="21971"/>
                  </a:lnTo>
                  <a:close/>
                </a:path>
                <a:path w="26669" h="27305">
                  <a:moveTo>
                    <a:pt x="16357" y="21971"/>
                  </a:moveTo>
                  <a:lnTo>
                    <a:pt x="15493" y="21971"/>
                  </a:lnTo>
                  <a:lnTo>
                    <a:pt x="15493" y="27178"/>
                  </a:lnTo>
                  <a:lnTo>
                    <a:pt x="15938" y="27178"/>
                  </a:lnTo>
                  <a:lnTo>
                    <a:pt x="15938" y="22352"/>
                  </a:lnTo>
                  <a:lnTo>
                    <a:pt x="16357" y="21971"/>
                  </a:lnTo>
                  <a:close/>
                </a:path>
                <a:path w="26669" h="27305">
                  <a:moveTo>
                    <a:pt x="26466" y="21971"/>
                  </a:moveTo>
                  <a:lnTo>
                    <a:pt x="17373" y="21971"/>
                  </a:lnTo>
                  <a:lnTo>
                    <a:pt x="17792" y="22352"/>
                  </a:lnTo>
                  <a:lnTo>
                    <a:pt x="17792" y="27178"/>
                  </a:lnTo>
                  <a:lnTo>
                    <a:pt x="19126" y="27178"/>
                  </a:lnTo>
                  <a:lnTo>
                    <a:pt x="19126" y="22098"/>
                  </a:lnTo>
                  <a:lnTo>
                    <a:pt x="26466" y="22098"/>
                  </a:lnTo>
                  <a:lnTo>
                    <a:pt x="26466" y="21971"/>
                  </a:lnTo>
                  <a:close/>
                </a:path>
                <a:path w="26669" h="27305">
                  <a:moveTo>
                    <a:pt x="26466" y="22098"/>
                  </a:moveTo>
                  <a:lnTo>
                    <a:pt x="23050" y="22098"/>
                  </a:lnTo>
                  <a:lnTo>
                    <a:pt x="23050" y="27178"/>
                  </a:lnTo>
                  <a:lnTo>
                    <a:pt x="25336" y="27178"/>
                  </a:lnTo>
                  <a:lnTo>
                    <a:pt x="26042" y="26543"/>
                  </a:lnTo>
                  <a:lnTo>
                    <a:pt x="24371" y="26543"/>
                  </a:lnTo>
                  <a:lnTo>
                    <a:pt x="24015" y="26162"/>
                  </a:lnTo>
                  <a:lnTo>
                    <a:pt x="24015" y="25400"/>
                  </a:lnTo>
                  <a:lnTo>
                    <a:pt x="24371" y="25019"/>
                  </a:lnTo>
                  <a:lnTo>
                    <a:pt x="26466" y="25019"/>
                  </a:lnTo>
                  <a:lnTo>
                    <a:pt x="26466" y="22098"/>
                  </a:lnTo>
                  <a:close/>
                </a:path>
                <a:path w="26669" h="27305">
                  <a:moveTo>
                    <a:pt x="3936" y="25019"/>
                  </a:moveTo>
                  <a:lnTo>
                    <a:pt x="2387" y="25019"/>
                  </a:lnTo>
                  <a:lnTo>
                    <a:pt x="2743" y="25400"/>
                  </a:lnTo>
                  <a:lnTo>
                    <a:pt x="2743" y="26162"/>
                  </a:lnTo>
                  <a:lnTo>
                    <a:pt x="2387" y="26543"/>
                  </a:lnTo>
                  <a:lnTo>
                    <a:pt x="3936" y="26543"/>
                  </a:lnTo>
                  <a:lnTo>
                    <a:pt x="3936" y="25019"/>
                  </a:lnTo>
                  <a:close/>
                </a:path>
                <a:path w="26669" h="27305">
                  <a:moveTo>
                    <a:pt x="26466" y="25019"/>
                  </a:moveTo>
                  <a:lnTo>
                    <a:pt x="25222" y="25019"/>
                  </a:lnTo>
                  <a:lnTo>
                    <a:pt x="25577" y="25400"/>
                  </a:lnTo>
                  <a:lnTo>
                    <a:pt x="25577" y="26162"/>
                  </a:lnTo>
                  <a:lnTo>
                    <a:pt x="25222" y="26543"/>
                  </a:lnTo>
                  <a:lnTo>
                    <a:pt x="26042" y="26543"/>
                  </a:lnTo>
                  <a:lnTo>
                    <a:pt x="26466" y="26162"/>
                  </a:lnTo>
                  <a:lnTo>
                    <a:pt x="26466" y="25019"/>
                  </a:lnTo>
                  <a:close/>
                </a:path>
                <a:path w="26669" h="27305">
                  <a:moveTo>
                    <a:pt x="20529" y="18288"/>
                  </a:moveTo>
                  <a:lnTo>
                    <a:pt x="15163" y="18288"/>
                  </a:lnTo>
                  <a:lnTo>
                    <a:pt x="15951" y="18415"/>
                  </a:lnTo>
                  <a:lnTo>
                    <a:pt x="16713" y="19431"/>
                  </a:lnTo>
                  <a:lnTo>
                    <a:pt x="16802" y="20574"/>
                  </a:lnTo>
                  <a:lnTo>
                    <a:pt x="15519" y="21590"/>
                  </a:lnTo>
                  <a:lnTo>
                    <a:pt x="26466" y="21590"/>
                  </a:lnTo>
                  <a:lnTo>
                    <a:pt x="26466" y="21209"/>
                  </a:lnTo>
                  <a:lnTo>
                    <a:pt x="21742" y="21209"/>
                  </a:lnTo>
                  <a:lnTo>
                    <a:pt x="20662" y="20193"/>
                  </a:lnTo>
                  <a:lnTo>
                    <a:pt x="20713" y="19177"/>
                  </a:lnTo>
                  <a:lnTo>
                    <a:pt x="20916" y="18923"/>
                  </a:lnTo>
                  <a:lnTo>
                    <a:pt x="20896" y="18669"/>
                  </a:lnTo>
                  <a:lnTo>
                    <a:pt x="20529" y="18288"/>
                  </a:lnTo>
                  <a:close/>
                </a:path>
                <a:path w="26669" h="27305">
                  <a:moveTo>
                    <a:pt x="24460" y="18034"/>
                  </a:moveTo>
                  <a:lnTo>
                    <a:pt x="22745" y="18034"/>
                  </a:lnTo>
                  <a:lnTo>
                    <a:pt x="23825" y="19177"/>
                  </a:lnTo>
                  <a:lnTo>
                    <a:pt x="23825" y="20066"/>
                  </a:lnTo>
                  <a:lnTo>
                    <a:pt x="22682" y="21209"/>
                  </a:lnTo>
                  <a:lnTo>
                    <a:pt x="26466" y="21209"/>
                  </a:lnTo>
                  <a:lnTo>
                    <a:pt x="26466" y="20193"/>
                  </a:lnTo>
                  <a:lnTo>
                    <a:pt x="25196" y="20193"/>
                  </a:lnTo>
                  <a:lnTo>
                    <a:pt x="24460" y="19558"/>
                  </a:lnTo>
                  <a:lnTo>
                    <a:pt x="24460" y="18034"/>
                  </a:lnTo>
                  <a:close/>
                </a:path>
                <a:path w="26669" h="27305">
                  <a:moveTo>
                    <a:pt x="10236" y="15875"/>
                  </a:moveTo>
                  <a:lnTo>
                    <a:pt x="10134" y="16510"/>
                  </a:lnTo>
                  <a:lnTo>
                    <a:pt x="9702" y="17018"/>
                  </a:lnTo>
                  <a:lnTo>
                    <a:pt x="9143" y="17145"/>
                  </a:lnTo>
                  <a:lnTo>
                    <a:pt x="9156" y="17907"/>
                  </a:lnTo>
                  <a:lnTo>
                    <a:pt x="9080" y="18034"/>
                  </a:lnTo>
                  <a:lnTo>
                    <a:pt x="7238" y="18034"/>
                  </a:lnTo>
                  <a:lnTo>
                    <a:pt x="5765" y="19685"/>
                  </a:lnTo>
                  <a:lnTo>
                    <a:pt x="13665" y="19685"/>
                  </a:lnTo>
                  <a:lnTo>
                    <a:pt x="13677" y="19431"/>
                  </a:lnTo>
                  <a:lnTo>
                    <a:pt x="14147" y="18923"/>
                  </a:lnTo>
                  <a:lnTo>
                    <a:pt x="11785" y="16002"/>
                  </a:lnTo>
                  <a:lnTo>
                    <a:pt x="10236" y="15875"/>
                  </a:lnTo>
                  <a:close/>
                </a:path>
                <a:path w="26669" h="27305">
                  <a:moveTo>
                    <a:pt x="8606" y="13081"/>
                  </a:moveTo>
                  <a:lnTo>
                    <a:pt x="6451" y="13081"/>
                  </a:lnTo>
                  <a:lnTo>
                    <a:pt x="7111" y="13716"/>
                  </a:lnTo>
                  <a:lnTo>
                    <a:pt x="7005" y="15367"/>
                  </a:lnTo>
                  <a:lnTo>
                    <a:pt x="6578" y="15875"/>
                  </a:lnTo>
                  <a:lnTo>
                    <a:pt x="5892" y="16002"/>
                  </a:lnTo>
                  <a:lnTo>
                    <a:pt x="5892" y="18796"/>
                  </a:lnTo>
                  <a:lnTo>
                    <a:pt x="7010" y="17653"/>
                  </a:lnTo>
                  <a:lnTo>
                    <a:pt x="8648" y="17653"/>
                  </a:lnTo>
                  <a:lnTo>
                    <a:pt x="8648" y="17145"/>
                  </a:lnTo>
                  <a:lnTo>
                    <a:pt x="7899" y="17018"/>
                  </a:lnTo>
                  <a:lnTo>
                    <a:pt x="7432" y="16510"/>
                  </a:lnTo>
                  <a:lnTo>
                    <a:pt x="7340" y="14859"/>
                  </a:lnTo>
                  <a:lnTo>
                    <a:pt x="7899" y="14351"/>
                  </a:lnTo>
                  <a:lnTo>
                    <a:pt x="8610" y="14224"/>
                  </a:lnTo>
                  <a:lnTo>
                    <a:pt x="8606" y="13081"/>
                  </a:lnTo>
                  <a:close/>
                </a:path>
                <a:path w="26669" h="27305">
                  <a:moveTo>
                    <a:pt x="10975" y="7747"/>
                  </a:moveTo>
                  <a:lnTo>
                    <a:pt x="9639" y="7747"/>
                  </a:lnTo>
                  <a:lnTo>
                    <a:pt x="10286" y="8382"/>
                  </a:lnTo>
                  <a:lnTo>
                    <a:pt x="10299" y="10033"/>
                  </a:lnTo>
                  <a:lnTo>
                    <a:pt x="9778" y="10541"/>
                  </a:lnTo>
                  <a:lnTo>
                    <a:pt x="9093" y="10668"/>
                  </a:lnTo>
                  <a:lnTo>
                    <a:pt x="9105" y="14224"/>
                  </a:lnTo>
                  <a:lnTo>
                    <a:pt x="9702" y="14351"/>
                  </a:lnTo>
                  <a:lnTo>
                    <a:pt x="10159" y="14859"/>
                  </a:lnTo>
                  <a:lnTo>
                    <a:pt x="10248" y="15367"/>
                  </a:lnTo>
                  <a:lnTo>
                    <a:pt x="11912" y="15494"/>
                  </a:lnTo>
                  <a:lnTo>
                    <a:pt x="12077" y="15494"/>
                  </a:lnTo>
                  <a:lnTo>
                    <a:pt x="14541" y="18669"/>
                  </a:lnTo>
                  <a:lnTo>
                    <a:pt x="15163" y="18288"/>
                  </a:lnTo>
                  <a:lnTo>
                    <a:pt x="20529" y="18288"/>
                  </a:lnTo>
                  <a:lnTo>
                    <a:pt x="20040" y="17780"/>
                  </a:lnTo>
                  <a:lnTo>
                    <a:pt x="18529" y="17780"/>
                  </a:lnTo>
                  <a:lnTo>
                    <a:pt x="18364" y="16129"/>
                  </a:lnTo>
                  <a:lnTo>
                    <a:pt x="17754" y="16129"/>
                  </a:lnTo>
                  <a:lnTo>
                    <a:pt x="17208" y="15621"/>
                  </a:lnTo>
                  <a:lnTo>
                    <a:pt x="17056" y="15113"/>
                  </a:lnTo>
                  <a:lnTo>
                    <a:pt x="16446" y="15113"/>
                  </a:lnTo>
                  <a:lnTo>
                    <a:pt x="12879" y="10414"/>
                  </a:lnTo>
                  <a:lnTo>
                    <a:pt x="12064" y="10414"/>
                  </a:lnTo>
                  <a:lnTo>
                    <a:pt x="11277" y="10287"/>
                  </a:lnTo>
                  <a:lnTo>
                    <a:pt x="10363" y="9017"/>
                  </a:lnTo>
                  <a:lnTo>
                    <a:pt x="10490" y="8128"/>
                  </a:lnTo>
                  <a:lnTo>
                    <a:pt x="10975" y="7747"/>
                  </a:lnTo>
                  <a:close/>
                </a:path>
                <a:path w="26669" h="27305">
                  <a:moveTo>
                    <a:pt x="20486" y="6477"/>
                  </a:moveTo>
                  <a:lnTo>
                    <a:pt x="18580" y="6477"/>
                  </a:lnTo>
                  <a:lnTo>
                    <a:pt x="19227" y="7112"/>
                  </a:lnTo>
                  <a:lnTo>
                    <a:pt x="19227" y="8763"/>
                  </a:lnTo>
                  <a:lnTo>
                    <a:pt x="18580" y="9398"/>
                  </a:lnTo>
                  <a:lnTo>
                    <a:pt x="19126" y="9398"/>
                  </a:lnTo>
                  <a:lnTo>
                    <a:pt x="19799" y="10033"/>
                  </a:lnTo>
                  <a:lnTo>
                    <a:pt x="19850" y="11557"/>
                  </a:lnTo>
                  <a:lnTo>
                    <a:pt x="19329" y="12192"/>
                  </a:lnTo>
                  <a:lnTo>
                    <a:pt x="18643" y="12319"/>
                  </a:lnTo>
                  <a:lnTo>
                    <a:pt x="18668" y="13208"/>
                  </a:lnTo>
                  <a:lnTo>
                    <a:pt x="19329" y="13335"/>
                  </a:lnTo>
                  <a:lnTo>
                    <a:pt x="19862" y="13843"/>
                  </a:lnTo>
                  <a:lnTo>
                    <a:pt x="19911" y="15367"/>
                  </a:lnTo>
                  <a:lnTo>
                    <a:pt x="19545" y="15875"/>
                  </a:lnTo>
                  <a:lnTo>
                    <a:pt x="18859" y="16129"/>
                  </a:lnTo>
                  <a:lnTo>
                    <a:pt x="18986" y="17272"/>
                  </a:lnTo>
                  <a:lnTo>
                    <a:pt x="20243" y="17272"/>
                  </a:lnTo>
                  <a:lnTo>
                    <a:pt x="21361" y="18415"/>
                  </a:lnTo>
                  <a:lnTo>
                    <a:pt x="21932" y="18034"/>
                  </a:lnTo>
                  <a:lnTo>
                    <a:pt x="24460" y="18034"/>
                  </a:lnTo>
                  <a:lnTo>
                    <a:pt x="24460" y="17653"/>
                  </a:lnTo>
                  <a:lnTo>
                    <a:pt x="25196" y="17018"/>
                  </a:lnTo>
                  <a:lnTo>
                    <a:pt x="26466" y="17018"/>
                  </a:lnTo>
                  <a:lnTo>
                    <a:pt x="26466" y="14732"/>
                  </a:lnTo>
                  <a:lnTo>
                    <a:pt x="25196" y="14732"/>
                  </a:lnTo>
                  <a:lnTo>
                    <a:pt x="24460" y="13970"/>
                  </a:lnTo>
                  <a:lnTo>
                    <a:pt x="24460" y="13462"/>
                  </a:lnTo>
                  <a:lnTo>
                    <a:pt x="21615" y="13462"/>
                  </a:lnTo>
                  <a:lnTo>
                    <a:pt x="20916" y="12827"/>
                  </a:lnTo>
                  <a:lnTo>
                    <a:pt x="20967" y="11176"/>
                  </a:lnTo>
                  <a:lnTo>
                    <a:pt x="21374" y="10668"/>
                  </a:lnTo>
                  <a:lnTo>
                    <a:pt x="22059" y="10541"/>
                  </a:lnTo>
                  <a:lnTo>
                    <a:pt x="21962" y="9906"/>
                  </a:lnTo>
                  <a:lnTo>
                    <a:pt x="20523" y="7747"/>
                  </a:lnTo>
                  <a:lnTo>
                    <a:pt x="20486" y="6477"/>
                  </a:lnTo>
                  <a:close/>
                </a:path>
                <a:path w="26669" h="27305">
                  <a:moveTo>
                    <a:pt x="14300" y="5969"/>
                  </a:moveTo>
                  <a:lnTo>
                    <a:pt x="12547" y="5969"/>
                  </a:lnTo>
                  <a:lnTo>
                    <a:pt x="12458" y="6604"/>
                  </a:lnTo>
                  <a:lnTo>
                    <a:pt x="11977" y="7138"/>
                  </a:lnTo>
                  <a:lnTo>
                    <a:pt x="12712" y="7239"/>
                  </a:lnTo>
                  <a:lnTo>
                    <a:pt x="13444" y="8255"/>
                  </a:lnTo>
                  <a:lnTo>
                    <a:pt x="13563" y="9271"/>
                  </a:lnTo>
                  <a:lnTo>
                    <a:pt x="13201" y="9652"/>
                  </a:lnTo>
                  <a:lnTo>
                    <a:pt x="13175" y="9906"/>
                  </a:lnTo>
                  <a:lnTo>
                    <a:pt x="16662" y="14605"/>
                  </a:lnTo>
                  <a:lnTo>
                    <a:pt x="17005" y="14605"/>
                  </a:lnTo>
                  <a:lnTo>
                    <a:pt x="17056" y="13970"/>
                  </a:lnTo>
                  <a:lnTo>
                    <a:pt x="17525" y="13335"/>
                  </a:lnTo>
                  <a:lnTo>
                    <a:pt x="18173" y="13208"/>
                  </a:lnTo>
                  <a:lnTo>
                    <a:pt x="18148" y="12319"/>
                  </a:lnTo>
                  <a:lnTo>
                    <a:pt x="17449" y="12192"/>
                  </a:lnTo>
                  <a:lnTo>
                    <a:pt x="16916" y="11557"/>
                  </a:lnTo>
                  <a:lnTo>
                    <a:pt x="16865" y="10033"/>
                  </a:lnTo>
                  <a:lnTo>
                    <a:pt x="17513" y="9398"/>
                  </a:lnTo>
                  <a:lnTo>
                    <a:pt x="17043" y="9398"/>
                  </a:lnTo>
                  <a:lnTo>
                    <a:pt x="16433" y="8890"/>
                  </a:lnTo>
                  <a:lnTo>
                    <a:pt x="16319" y="8128"/>
                  </a:lnTo>
                  <a:lnTo>
                    <a:pt x="15925" y="8128"/>
                  </a:lnTo>
                  <a:lnTo>
                    <a:pt x="14300" y="5969"/>
                  </a:lnTo>
                  <a:close/>
                </a:path>
                <a:path w="26669" h="27305">
                  <a:moveTo>
                    <a:pt x="26466" y="2032"/>
                  </a:moveTo>
                  <a:lnTo>
                    <a:pt x="17195" y="2032"/>
                  </a:lnTo>
                  <a:lnTo>
                    <a:pt x="17792" y="2540"/>
                  </a:lnTo>
                  <a:lnTo>
                    <a:pt x="17919" y="3302"/>
                  </a:lnTo>
                  <a:lnTo>
                    <a:pt x="20789" y="3302"/>
                  </a:lnTo>
                  <a:lnTo>
                    <a:pt x="20987" y="6477"/>
                  </a:lnTo>
                  <a:lnTo>
                    <a:pt x="21107" y="7747"/>
                  </a:lnTo>
                  <a:lnTo>
                    <a:pt x="22440" y="9652"/>
                  </a:lnTo>
                  <a:lnTo>
                    <a:pt x="22542" y="9906"/>
                  </a:lnTo>
                  <a:lnTo>
                    <a:pt x="22555" y="10541"/>
                  </a:lnTo>
                  <a:lnTo>
                    <a:pt x="23253" y="10668"/>
                  </a:lnTo>
                  <a:lnTo>
                    <a:pt x="23812" y="11176"/>
                  </a:lnTo>
                  <a:lnTo>
                    <a:pt x="23755" y="12827"/>
                  </a:lnTo>
                  <a:lnTo>
                    <a:pt x="23215" y="13462"/>
                  </a:lnTo>
                  <a:lnTo>
                    <a:pt x="24460" y="13462"/>
                  </a:lnTo>
                  <a:lnTo>
                    <a:pt x="24460" y="12192"/>
                  </a:lnTo>
                  <a:lnTo>
                    <a:pt x="25196" y="11430"/>
                  </a:lnTo>
                  <a:lnTo>
                    <a:pt x="26466" y="11430"/>
                  </a:lnTo>
                  <a:lnTo>
                    <a:pt x="26466" y="2032"/>
                  </a:lnTo>
                  <a:close/>
                </a:path>
                <a:path w="26669" h="27305">
                  <a:moveTo>
                    <a:pt x="26466" y="0"/>
                  </a:moveTo>
                  <a:lnTo>
                    <a:pt x="0" y="0"/>
                  </a:lnTo>
                  <a:lnTo>
                    <a:pt x="0" y="11557"/>
                  </a:lnTo>
                  <a:lnTo>
                    <a:pt x="152" y="11430"/>
                  </a:lnTo>
                  <a:lnTo>
                    <a:pt x="8600" y="11430"/>
                  </a:lnTo>
                  <a:lnTo>
                    <a:pt x="8600" y="11303"/>
                  </a:lnTo>
                  <a:lnTo>
                    <a:pt x="4584" y="11303"/>
                  </a:lnTo>
                  <a:lnTo>
                    <a:pt x="3314" y="10287"/>
                  </a:lnTo>
                  <a:lnTo>
                    <a:pt x="3320" y="9271"/>
                  </a:lnTo>
                  <a:lnTo>
                    <a:pt x="4178" y="8255"/>
                  </a:lnTo>
                  <a:lnTo>
                    <a:pt x="4965" y="8128"/>
                  </a:lnTo>
                  <a:lnTo>
                    <a:pt x="5780" y="8128"/>
                  </a:lnTo>
                  <a:lnTo>
                    <a:pt x="7734" y="5715"/>
                  </a:lnTo>
                  <a:lnTo>
                    <a:pt x="9626" y="5588"/>
                  </a:lnTo>
                  <a:lnTo>
                    <a:pt x="9702" y="4953"/>
                  </a:lnTo>
                  <a:lnTo>
                    <a:pt x="3975" y="4953"/>
                  </a:lnTo>
                  <a:lnTo>
                    <a:pt x="3327" y="4318"/>
                  </a:lnTo>
                  <a:lnTo>
                    <a:pt x="3327" y="2667"/>
                  </a:lnTo>
                  <a:lnTo>
                    <a:pt x="3975" y="2032"/>
                  </a:lnTo>
                  <a:lnTo>
                    <a:pt x="26466" y="2032"/>
                  </a:lnTo>
                  <a:lnTo>
                    <a:pt x="26466" y="1524"/>
                  </a:lnTo>
                  <a:lnTo>
                    <a:pt x="1739" y="1524"/>
                  </a:lnTo>
                  <a:lnTo>
                    <a:pt x="1549" y="1397"/>
                  </a:lnTo>
                  <a:lnTo>
                    <a:pt x="1549" y="889"/>
                  </a:lnTo>
                  <a:lnTo>
                    <a:pt x="1739" y="762"/>
                  </a:lnTo>
                  <a:lnTo>
                    <a:pt x="26466" y="762"/>
                  </a:lnTo>
                  <a:lnTo>
                    <a:pt x="26466" y="0"/>
                  </a:lnTo>
                  <a:close/>
                </a:path>
                <a:path w="26669" h="27305">
                  <a:moveTo>
                    <a:pt x="26466" y="11430"/>
                  </a:moveTo>
                  <a:lnTo>
                    <a:pt x="26225" y="11430"/>
                  </a:lnTo>
                  <a:lnTo>
                    <a:pt x="26466" y="11557"/>
                  </a:lnTo>
                  <a:lnTo>
                    <a:pt x="26466" y="11430"/>
                  </a:lnTo>
                  <a:close/>
                </a:path>
                <a:path w="26669" h="27305">
                  <a:moveTo>
                    <a:pt x="9664" y="6096"/>
                  </a:moveTo>
                  <a:lnTo>
                    <a:pt x="7988" y="6223"/>
                  </a:lnTo>
                  <a:lnTo>
                    <a:pt x="6170" y="8509"/>
                  </a:lnTo>
                  <a:lnTo>
                    <a:pt x="6083" y="8890"/>
                  </a:lnTo>
                  <a:lnTo>
                    <a:pt x="6426" y="9271"/>
                  </a:lnTo>
                  <a:lnTo>
                    <a:pt x="6367" y="10160"/>
                  </a:lnTo>
                  <a:lnTo>
                    <a:pt x="5499" y="11303"/>
                  </a:lnTo>
                  <a:lnTo>
                    <a:pt x="8600" y="11303"/>
                  </a:lnTo>
                  <a:lnTo>
                    <a:pt x="8597" y="10668"/>
                  </a:lnTo>
                  <a:lnTo>
                    <a:pt x="7899" y="10541"/>
                  </a:lnTo>
                  <a:lnTo>
                    <a:pt x="7378" y="10033"/>
                  </a:lnTo>
                  <a:lnTo>
                    <a:pt x="7365" y="8382"/>
                  </a:lnTo>
                  <a:lnTo>
                    <a:pt x="8013" y="7747"/>
                  </a:lnTo>
                  <a:lnTo>
                    <a:pt x="10975" y="7747"/>
                  </a:lnTo>
                  <a:lnTo>
                    <a:pt x="11623" y="7239"/>
                  </a:lnTo>
                  <a:lnTo>
                    <a:pt x="10452" y="7239"/>
                  </a:lnTo>
                  <a:lnTo>
                    <a:pt x="9817" y="6731"/>
                  </a:lnTo>
                  <a:lnTo>
                    <a:pt x="9664" y="6096"/>
                  </a:lnTo>
                  <a:close/>
                </a:path>
                <a:path w="26669" h="27305">
                  <a:moveTo>
                    <a:pt x="12687" y="10160"/>
                  </a:moveTo>
                  <a:lnTo>
                    <a:pt x="12064" y="10414"/>
                  </a:lnTo>
                  <a:lnTo>
                    <a:pt x="12879" y="10414"/>
                  </a:lnTo>
                  <a:lnTo>
                    <a:pt x="12687" y="10160"/>
                  </a:lnTo>
                  <a:close/>
                </a:path>
                <a:path w="26669" h="27305">
                  <a:moveTo>
                    <a:pt x="5780" y="8128"/>
                  </a:moveTo>
                  <a:lnTo>
                    <a:pt x="4965" y="8128"/>
                  </a:lnTo>
                  <a:lnTo>
                    <a:pt x="5575" y="8382"/>
                  </a:lnTo>
                  <a:lnTo>
                    <a:pt x="5780" y="8128"/>
                  </a:lnTo>
                  <a:close/>
                </a:path>
                <a:path w="26669" h="27305">
                  <a:moveTo>
                    <a:pt x="15659" y="2032"/>
                  </a:moveTo>
                  <a:lnTo>
                    <a:pt x="5524" y="2032"/>
                  </a:lnTo>
                  <a:lnTo>
                    <a:pt x="6121" y="2540"/>
                  </a:lnTo>
                  <a:lnTo>
                    <a:pt x="6235" y="3302"/>
                  </a:lnTo>
                  <a:lnTo>
                    <a:pt x="11226" y="3302"/>
                  </a:lnTo>
                  <a:lnTo>
                    <a:pt x="11366" y="4318"/>
                  </a:lnTo>
                  <a:lnTo>
                    <a:pt x="11950" y="4445"/>
                  </a:lnTo>
                  <a:lnTo>
                    <a:pt x="12420" y="4826"/>
                  </a:lnTo>
                  <a:lnTo>
                    <a:pt x="12534" y="5461"/>
                  </a:lnTo>
                  <a:lnTo>
                    <a:pt x="14528" y="5461"/>
                  </a:lnTo>
                  <a:lnTo>
                    <a:pt x="16179" y="7620"/>
                  </a:lnTo>
                  <a:lnTo>
                    <a:pt x="16319" y="7620"/>
                  </a:lnTo>
                  <a:lnTo>
                    <a:pt x="16433" y="6985"/>
                  </a:lnTo>
                  <a:lnTo>
                    <a:pt x="17043" y="6477"/>
                  </a:lnTo>
                  <a:lnTo>
                    <a:pt x="20486" y="6477"/>
                  </a:lnTo>
                  <a:lnTo>
                    <a:pt x="20442" y="4953"/>
                  </a:lnTo>
                  <a:lnTo>
                    <a:pt x="15659" y="4953"/>
                  </a:lnTo>
                  <a:lnTo>
                    <a:pt x="14998" y="4318"/>
                  </a:lnTo>
                  <a:lnTo>
                    <a:pt x="14998" y="2667"/>
                  </a:lnTo>
                  <a:lnTo>
                    <a:pt x="15659" y="2032"/>
                  </a:lnTo>
                  <a:close/>
                </a:path>
                <a:path w="26669" h="27305">
                  <a:moveTo>
                    <a:pt x="11785" y="7112"/>
                  </a:moveTo>
                  <a:lnTo>
                    <a:pt x="11623" y="7239"/>
                  </a:lnTo>
                  <a:lnTo>
                    <a:pt x="11887" y="7239"/>
                  </a:lnTo>
                  <a:lnTo>
                    <a:pt x="11785" y="7112"/>
                  </a:lnTo>
                  <a:close/>
                </a:path>
                <a:path w="26669" h="27305">
                  <a:moveTo>
                    <a:pt x="10858" y="3810"/>
                  </a:moveTo>
                  <a:lnTo>
                    <a:pt x="6235" y="3810"/>
                  </a:lnTo>
                  <a:lnTo>
                    <a:pt x="6121" y="4445"/>
                  </a:lnTo>
                  <a:lnTo>
                    <a:pt x="5524" y="4953"/>
                  </a:lnTo>
                  <a:lnTo>
                    <a:pt x="9702" y="4953"/>
                  </a:lnTo>
                  <a:lnTo>
                    <a:pt x="10210" y="4445"/>
                  </a:lnTo>
                  <a:lnTo>
                    <a:pt x="10871" y="4318"/>
                  </a:lnTo>
                  <a:lnTo>
                    <a:pt x="10858" y="3810"/>
                  </a:lnTo>
                  <a:close/>
                </a:path>
                <a:path w="26669" h="27305">
                  <a:moveTo>
                    <a:pt x="20408" y="3810"/>
                  </a:moveTo>
                  <a:lnTo>
                    <a:pt x="17919" y="3810"/>
                  </a:lnTo>
                  <a:lnTo>
                    <a:pt x="17792" y="4445"/>
                  </a:lnTo>
                  <a:lnTo>
                    <a:pt x="17195" y="4953"/>
                  </a:lnTo>
                  <a:lnTo>
                    <a:pt x="20442" y="4953"/>
                  </a:lnTo>
                  <a:lnTo>
                    <a:pt x="20408" y="3810"/>
                  </a:lnTo>
                  <a:close/>
                </a:path>
                <a:path w="26669" h="27305">
                  <a:moveTo>
                    <a:pt x="24574" y="762"/>
                  </a:moveTo>
                  <a:lnTo>
                    <a:pt x="2184" y="762"/>
                  </a:lnTo>
                  <a:lnTo>
                    <a:pt x="2374" y="889"/>
                  </a:lnTo>
                  <a:lnTo>
                    <a:pt x="2374" y="1397"/>
                  </a:lnTo>
                  <a:lnTo>
                    <a:pt x="2184" y="1524"/>
                  </a:lnTo>
                  <a:lnTo>
                    <a:pt x="24574" y="1524"/>
                  </a:lnTo>
                  <a:lnTo>
                    <a:pt x="24383" y="1397"/>
                  </a:lnTo>
                  <a:lnTo>
                    <a:pt x="24383" y="889"/>
                  </a:lnTo>
                  <a:lnTo>
                    <a:pt x="24574" y="762"/>
                  </a:lnTo>
                  <a:close/>
                </a:path>
                <a:path w="26669" h="27305">
                  <a:moveTo>
                    <a:pt x="26466" y="762"/>
                  </a:moveTo>
                  <a:lnTo>
                    <a:pt x="25018" y="762"/>
                  </a:lnTo>
                  <a:lnTo>
                    <a:pt x="25209" y="889"/>
                  </a:lnTo>
                  <a:lnTo>
                    <a:pt x="25209" y="1397"/>
                  </a:lnTo>
                  <a:lnTo>
                    <a:pt x="25018" y="1524"/>
                  </a:lnTo>
                  <a:lnTo>
                    <a:pt x="26466" y="1524"/>
                  </a:lnTo>
                  <a:lnTo>
                    <a:pt x="26466" y="76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915441" y="971397"/>
              <a:ext cx="20955" cy="19685"/>
            </a:xfrm>
            <a:custGeom>
              <a:avLst/>
              <a:gdLst/>
              <a:ahLst/>
              <a:cxnLst/>
              <a:rect l="l" t="t" r="r" b="b"/>
              <a:pathLst>
                <a:path w="20955" h="19684">
                  <a:moveTo>
                    <a:pt x="13677" y="17627"/>
                  </a:moveTo>
                  <a:lnTo>
                    <a:pt x="12738" y="16421"/>
                  </a:lnTo>
                  <a:lnTo>
                    <a:pt x="11938" y="16268"/>
                  </a:lnTo>
                  <a:lnTo>
                    <a:pt x="11328" y="16611"/>
                  </a:lnTo>
                  <a:lnTo>
                    <a:pt x="8699" y="13423"/>
                  </a:lnTo>
                  <a:lnTo>
                    <a:pt x="7035" y="13398"/>
                  </a:lnTo>
                  <a:lnTo>
                    <a:pt x="6934" y="12801"/>
                  </a:lnTo>
                  <a:lnTo>
                    <a:pt x="6477" y="12319"/>
                  </a:lnTo>
                  <a:lnTo>
                    <a:pt x="5892" y="12204"/>
                  </a:lnTo>
                  <a:lnTo>
                    <a:pt x="5867" y="8661"/>
                  </a:lnTo>
                  <a:lnTo>
                    <a:pt x="6565" y="8547"/>
                  </a:lnTo>
                  <a:lnTo>
                    <a:pt x="7086" y="7950"/>
                  </a:lnTo>
                  <a:lnTo>
                    <a:pt x="7073" y="6400"/>
                  </a:lnTo>
                  <a:lnTo>
                    <a:pt x="6426" y="5753"/>
                  </a:lnTo>
                  <a:lnTo>
                    <a:pt x="4787" y="5765"/>
                  </a:lnTo>
                  <a:lnTo>
                    <a:pt x="4140" y="6413"/>
                  </a:lnTo>
                  <a:lnTo>
                    <a:pt x="4152" y="7962"/>
                  </a:lnTo>
                  <a:lnTo>
                    <a:pt x="4686" y="8559"/>
                  </a:lnTo>
                  <a:lnTo>
                    <a:pt x="5372" y="8674"/>
                  </a:lnTo>
                  <a:lnTo>
                    <a:pt x="5397" y="12179"/>
                  </a:lnTo>
                  <a:lnTo>
                    <a:pt x="4673" y="12255"/>
                  </a:lnTo>
                  <a:lnTo>
                    <a:pt x="4114" y="12877"/>
                  </a:lnTo>
                  <a:lnTo>
                    <a:pt x="4102" y="14376"/>
                  </a:lnTo>
                  <a:lnTo>
                    <a:pt x="4686" y="15024"/>
                  </a:lnTo>
                  <a:lnTo>
                    <a:pt x="5435" y="15087"/>
                  </a:lnTo>
                  <a:lnTo>
                    <a:pt x="5435" y="15570"/>
                  </a:lnTo>
                  <a:lnTo>
                    <a:pt x="3733" y="15646"/>
                  </a:lnTo>
                  <a:lnTo>
                    <a:pt x="2679" y="16789"/>
                  </a:lnTo>
                  <a:lnTo>
                    <a:pt x="2679" y="13931"/>
                  </a:lnTo>
                  <a:lnTo>
                    <a:pt x="3365" y="13817"/>
                  </a:lnTo>
                  <a:lnTo>
                    <a:pt x="3898" y="13208"/>
                  </a:lnTo>
                  <a:lnTo>
                    <a:pt x="3898" y="11671"/>
                  </a:lnTo>
                  <a:lnTo>
                    <a:pt x="3238" y="11010"/>
                  </a:lnTo>
                  <a:lnTo>
                    <a:pt x="1612" y="11010"/>
                  </a:lnTo>
                  <a:lnTo>
                    <a:pt x="965" y="11671"/>
                  </a:lnTo>
                  <a:lnTo>
                    <a:pt x="965" y="13208"/>
                  </a:lnTo>
                  <a:lnTo>
                    <a:pt x="1485" y="13817"/>
                  </a:lnTo>
                  <a:lnTo>
                    <a:pt x="2184" y="13931"/>
                  </a:lnTo>
                  <a:lnTo>
                    <a:pt x="2616" y="17576"/>
                  </a:lnTo>
                  <a:lnTo>
                    <a:pt x="4013" y="16065"/>
                  </a:lnTo>
                  <a:lnTo>
                    <a:pt x="5943" y="15811"/>
                  </a:lnTo>
                  <a:lnTo>
                    <a:pt x="5918" y="15062"/>
                  </a:lnTo>
                  <a:lnTo>
                    <a:pt x="6489" y="14922"/>
                  </a:lnTo>
                  <a:lnTo>
                    <a:pt x="6921" y="14465"/>
                  </a:lnTo>
                  <a:lnTo>
                    <a:pt x="7023" y="13893"/>
                  </a:lnTo>
                  <a:lnTo>
                    <a:pt x="8572" y="13919"/>
                  </a:lnTo>
                  <a:lnTo>
                    <a:pt x="10934" y="16916"/>
                  </a:lnTo>
                  <a:lnTo>
                    <a:pt x="10464" y="17437"/>
                  </a:lnTo>
                  <a:lnTo>
                    <a:pt x="10426" y="18224"/>
                  </a:lnTo>
                  <a:lnTo>
                    <a:pt x="11379" y="19443"/>
                  </a:lnTo>
                  <a:lnTo>
                    <a:pt x="12306" y="19558"/>
                  </a:lnTo>
                  <a:lnTo>
                    <a:pt x="13576" y="18542"/>
                  </a:lnTo>
                  <a:lnTo>
                    <a:pt x="13677" y="17627"/>
                  </a:lnTo>
                  <a:close/>
                </a:path>
                <a:path w="20955" h="19684">
                  <a:moveTo>
                    <a:pt x="20612" y="17132"/>
                  </a:moveTo>
                  <a:lnTo>
                    <a:pt x="19532" y="16052"/>
                  </a:lnTo>
                  <a:lnTo>
                    <a:pt x="18719" y="15989"/>
                  </a:lnTo>
                  <a:lnTo>
                    <a:pt x="18148" y="16395"/>
                  </a:lnTo>
                  <a:lnTo>
                    <a:pt x="16891" y="15278"/>
                  </a:lnTo>
                  <a:lnTo>
                    <a:pt x="15773" y="15303"/>
                  </a:lnTo>
                  <a:lnTo>
                    <a:pt x="15646" y="14084"/>
                  </a:lnTo>
                  <a:lnTo>
                    <a:pt x="16332" y="13893"/>
                  </a:lnTo>
                  <a:lnTo>
                    <a:pt x="16789" y="13246"/>
                  </a:lnTo>
                  <a:lnTo>
                    <a:pt x="16649" y="11836"/>
                  </a:lnTo>
                  <a:lnTo>
                    <a:pt x="16116" y="11303"/>
                  </a:lnTo>
                  <a:lnTo>
                    <a:pt x="15455" y="11214"/>
                  </a:lnTo>
                  <a:lnTo>
                    <a:pt x="15430" y="10261"/>
                  </a:lnTo>
                  <a:lnTo>
                    <a:pt x="16116" y="10121"/>
                  </a:lnTo>
                  <a:lnTo>
                    <a:pt x="16637" y="9499"/>
                  </a:lnTo>
                  <a:lnTo>
                    <a:pt x="16586" y="7962"/>
                  </a:lnTo>
                  <a:lnTo>
                    <a:pt x="15913" y="7327"/>
                  </a:lnTo>
                  <a:lnTo>
                    <a:pt x="15379" y="7340"/>
                  </a:lnTo>
                  <a:lnTo>
                    <a:pt x="16027" y="6692"/>
                  </a:lnTo>
                  <a:lnTo>
                    <a:pt x="16027" y="5067"/>
                  </a:lnTo>
                  <a:lnTo>
                    <a:pt x="15367" y="4419"/>
                  </a:lnTo>
                  <a:lnTo>
                    <a:pt x="14960" y="4419"/>
                  </a:lnTo>
                  <a:lnTo>
                    <a:pt x="14960" y="11226"/>
                  </a:lnTo>
                  <a:lnTo>
                    <a:pt x="14312" y="11366"/>
                  </a:lnTo>
                  <a:lnTo>
                    <a:pt x="13843" y="11912"/>
                  </a:lnTo>
                  <a:lnTo>
                    <a:pt x="13792" y="12560"/>
                  </a:lnTo>
                  <a:lnTo>
                    <a:pt x="13449" y="12573"/>
                  </a:lnTo>
                  <a:lnTo>
                    <a:pt x="9867" y="7785"/>
                  </a:lnTo>
                  <a:lnTo>
                    <a:pt x="10350" y="7277"/>
                  </a:lnTo>
                  <a:lnTo>
                    <a:pt x="10414" y="6464"/>
                  </a:lnTo>
                  <a:lnTo>
                    <a:pt x="9499" y="5245"/>
                  </a:lnTo>
                  <a:lnTo>
                    <a:pt x="8686" y="5143"/>
                  </a:lnTo>
                  <a:lnTo>
                    <a:pt x="9245" y="4622"/>
                  </a:lnTo>
                  <a:lnTo>
                    <a:pt x="9334" y="3937"/>
                  </a:lnTo>
                  <a:lnTo>
                    <a:pt x="11099" y="3975"/>
                  </a:lnTo>
                  <a:lnTo>
                    <a:pt x="12877" y="6134"/>
                  </a:lnTo>
                  <a:lnTo>
                    <a:pt x="13106" y="6134"/>
                  </a:lnTo>
                  <a:lnTo>
                    <a:pt x="13220" y="6819"/>
                  </a:lnTo>
                  <a:lnTo>
                    <a:pt x="13830" y="7353"/>
                  </a:lnTo>
                  <a:lnTo>
                    <a:pt x="14833" y="7353"/>
                  </a:lnTo>
                  <a:lnTo>
                    <a:pt x="14300" y="7366"/>
                  </a:lnTo>
                  <a:lnTo>
                    <a:pt x="13652" y="8051"/>
                  </a:lnTo>
                  <a:lnTo>
                    <a:pt x="13703" y="9588"/>
                  </a:lnTo>
                  <a:lnTo>
                    <a:pt x="14236" y="10172"/>
                  </a:lnTo>
                  <a:lnTo>
                    <a:pt x="14935" y="10274"/>
                  </a:lnTo>
                  <a:lnTo>
                    <a:pt x="14960" y="11226"/>
                  </a:lnTo>
                  <a:lnTo>
                    <a:pt x="14960" y="4419"/>
                  </a:lnTo>
                  <a:lnTo>
                    <a:pt x="13830" y="4419"/>
                  </a:lnTo>
                  <a:lnTo>
                    <a:pt x="13220" y="4940"/>
                  </a:lnTo>
                  <a:lnTo>
                    <a:pt x="13106" y="5638"/>
                  </a:lnTo>
                  <a:lnTo>
                    <a:pt x="11226" y="3492"/>
                  </a:lnTo>
                  <a:lnTo>
                    <a:pt x="9321" y="3441"/>
                  </a:lnTo>
                  <a:lnTo>
                    <a:pt x="9207" y="2857"/>
                  </a:lnTo>
                  <a:lnTo>
                    <a:pt x="8737" y="2400"/>
                  </a:lnTo>
                  <a:lnTo>
                    <a:pt x="8153" y="2286"/>
                  </a:lnTo>
                  <a:lnTo>
                    <a:pt x="8026" y="1257"/>
                  </a:lnTo>
                  <a:lnTo>
                    <a:pt x="3035" y="1257"/>
                  </a:lnTo>
                  <a:lnTo>
                    <a:pt x="2908" y="571"/>
                  </a:lnTo>
                  <a:lnTo>
                    <a:pt x="2311" y="38"/>
                  </a:lnTo>
                  <a:lnTo>
                    <a:pt x="774" y="38"/>
                  </a:lnTo>
                  <a:lnTo>
                    <a:pt x="114" y="698"/>
                  </a:lnTo>
                  <a:lnTo>
                    <a:pt x="114" y="2324"/>
                  </a:lnTo>
                  <a:lnTo>
                    <a:pt x="774" y="2984"/>
                  </a:lnTo>
                  <a:lnTo>
                    <a:pt x="2311" y="2984"/>
                  </a:lnTo>
                  <a:lnTo>
                    <a:pt x="2908" y="2451"/>
                  </a:lnTo>
                  <a:lnTo>
                    <a:pt x="3035" y="1752"/>
                  </a:lnTo>
                  <a:lnTo>
                    <a:pt x="7645" y="1752"/>
                  </a:lnTo>
                  <a:lnTo>
                    <a:pt x="7658" y="2286"/>
                  </a:lnTo>
                  <a:lnTo>
                    <a:pt x="6997" y="2387"/>
                  </a:lnTo>
                  <a:lnTo>
                    <a:pt x="6489" y="2921"/>
                  </a:lnTo>
                  <a:lnTo>
                    <a:pt x="6426" y="3568"/>
                  </a:lnTo>
                  <a:lnTo>
                    <a:pt x="4470" y="3759"/>
                  </a:lnTo>
                  <a:lnTo>
                    <a:pt x="2362" y="6375"/>
                  </a:lnTo>
                  <a:lnTo>
                    <a:pt x="1752" y="6032"/>
                  </a:lnTo>
                  <a:lnTo>
                    <a:pt x="965" y="6172"/>
                  </a:lnTo>
                  <a:lnTo>
                    <a:pt x="0" y="7378"/>
                  </a:lnTo>
                  <a:lnTo>
                    <a:pt x="101" y="8293"/>
                  </a:lnTo>
                  <a:lnTo>
                    <a:pt x="1371" y="9309"/>
                  </a:lnTo>
                  <a:lnTo>
                    <a:pt x="2286" y="9220"/>
                  </a:lnTo>
                  <a:lnTo>
                    <a:pt x="3263" y="8013"/>
                  </a:lnTo>
                  <a:lnTo>
                    <a:pt x="3225" y="7213"/>
                  </a:lnTo>
                  <a:lnTo>
                    <a:pt x="2755" y="6692"/>
                  </a:lnTo>
                  <a:lnTo>
                    <a:pt x="4775" y="4152"/>
                  </a:lnTo>
                  <a:lnTo>
                    <a:pt x="6451" y="4064"/>
                  </a:lnTo>
                  <a:lnTo>
                    <a:pt x="6604" y="4749"/>
                  </a:lnTo>
                  <a:lnTo>
                    <a:pt x="7239" y="5245"/>
                  </a:lnTo>
                  <a:lnTo>
                    <a:pt x="8496" y="5168"/>
                  </a:lnTo>
                  <a:lnTo>
                    <a:pt x="7277" y="6083"/>
                  </a:lnTo>
                  <a:lnTo>
                    <a:pt x="7150" y="7010"/>
                  </a:lnTo>
                  <a:lnTo>
                    <a:pt x="8064" y="8242"/>
                  </a:lnTo>
                  <a:lnTo>
                    <a:pt x="8851" y="8407"/>
                  </a:lnTo>
                  <a:lnTo>
                    <a:pt x="9474" y="8089"/>
                  </a:lnTo>
                  <a:lnTo>
                    <a:pt x="13335" y="13068"/>
                  </a:lnTo>
                  <a:lnTo>
                    <a:pt x="13843" y="13055"/>
                  </a:lnTo>
                  <a:lnTo>
                    <a:pt x="14008" y="13652"/>
                  </a:lnTo>
                  <a:lnTo>
                    <a:pt x="14541" y="14097"/>
                  </a:lnTo>
                  <a:lnTo>
                    <a:pt x="15163" y="14135"/>
                  </a:lnTo>
                  <a:lnTo>
                    <a:pt x="15405" y="15811"/>
                  </a:lnTo>
                  <a:lnTo>
                    <a:pt x="16827" y="15773"/>
                  </a:lnTo>
                  <a:lnTo>
                    <a:pt x="17805" y="16751"/>
                  </a:lnTo>
                  <a:lnTo>
                    <a:pt x="17399" y="17322"/>
                  </a:lnTo>
                  <a:lnTo>
                    <a:pt x="17449" y="18122"/>
                  </a:lnTo>
                  <a:lnTo>
                    <a:pt x="18529" y="19215"/>
                  </a:lnTo>
                  <a:lnTo>
                    <a:pt x="19469" y="19215"/>
                  </a:lnTo>
                  <a:lnTo>
                    <a:pt x="20612" y="18072"/>
                  </a:lnTo>
                  <a:lnTo>
                    <a:pt x="20612" y="17132"/>
                  </a:lnTo>
                  <a:close/>
                </a:path>
                <a:path w="20955" h="19684">
                  <a:moveTo>
                    <a:pt x="20650" y="10706"/>
                  </a:moveTo>
                  <a:lnTo>
                    <a:pt x="20599" y="9194"/>
                  </a:lnTo>
                  <a:lnTo>
                    <a:pt x="20040" y="8597"/>
                  </a:lnTo>
                  <a:lnTo>
                    <a:pt x="19342" y="8509"/>
                  </a:lnTo>
                  <a:lnTo>
                    <a:pt x="19278" y="7747"/>
                  </a:lnTo>
                  <a:lnTo>
                    <a:pt x="17805" y="5588"/>
                  </a:lnTo>
                  <a:lnTo>
                    <a:pt x="17589" y="1219"/>
                  </a:lnTo>
                  <a:lnTo>
                    <a:pt x="14706" y="1219"/>
                  </a:lnTo>
                  <a:lnTo>
                    <a:pt x="14579" y="533"/>
                  </a:lnTo>
                  <a:lnTo>
                    <a:pt x="13982" y="0"/>
                  </a:lnTo>
                  <a:lnTo>
                    <a:pt x="12446" y="0"/>
                  </a:lnTo>
                  <a:lnTo>
                    <a:pt x="11785" y="660"/>
                  </a:lnTo>
                  <a:lnTo>
                    <a:pt x="11785" y="2286"/>
                  </a:lnTo>
                  <a:lnTo>
                    <a:pt x="12446" y="2946"/>
                  </a:lnTo>
                  <a:lnTo>
                    <a:pt x="13982" y="2946"/>
                  </a:lnTo>
                  <a:lnTo>
                    <a:pt x="14579" y="2413"/>
                  </a:lnTo>
                  <a:lnTo>
                    <a:pt x="14706" y="1727"/>
                  </a:lnTo>
                  <a:lnTo>
                    <a:pt x="17208" y="1727"/>
                  </a:lnTo>
                  <a:lnTo>
                    <a:pt x="17373" y="5829"/>
                  </a:lnTo>
                  <a:lnTo>
                    <a:pt x="18834" y="7962"/>
                  </a:lnTo>
                  <a:lnTo>
                    <a:pt x="18846" y="8521"/>
                  </a:lnTo>
                  <a:lnTo>
                    <a:pt x="18173" y="8661"/>
                  </a:lnTo>
                  <a:lnTo>
                    <a:pt x="17653" y="9296"/>
                  </a:lnTo>
                  <a:lnTo>
                    <a:pt x="17703" y="10820"/>
                  </a:lnTo>
                  <a:lnTo>
                    <a:pt x="18402" y="11468"/>
                  </a:lnTo>
                  <a:lnTo>
                    <a:pt x="20002" y="11404"/>
                  </a:lnTo>
                  <a:lnTo>
                    <a:pt x="20650" y="107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79602" y="1041234"/>
              <a:ext cx="32384" cy="34925"/>
            </a:xfrm>
            <a:custGeom>
              <a:avLst/>
              <a:gdLst/>
              <a:ahLst/>
              <a:cxnLst/>
              <a:rect l="l" t="t" r="r" b="b"/>
              <a:pathLst>
                <a:path w="32384" h="34925">
                  <a:moveTo>
                    <a:pt x="19900" y="20561"/>
                  </a:moveTo>
                  <a:lnTo>
                    <a:pt x="19773" y="12217"/>
                  </a:lnTo>
                  <a:lnTo>
                    <a:pt x="19100" y="4559"/>
                  </a:lnTo>
                  <a:lnTo>
                    <a:pt x="18935" y="4013"/>
                  </a:lnTo>
                  <a:lnTo>
                    <a:pt x="17678" y="0"/>
                  </a:lnTo>
                  <a:lnTo>
                    <a:pt x="17310" y="0"/>
                  </a:lnTo>
                  <a:lnTo>
                    <a:pt x="17310" y="18364"/>
                  </a:lnTo>
                  <a:lnTo>
                    <a:pt x="17233" y="22771"/>
                  </a:lnTo>
                  <a:lnTo>
                    <a:pt x="17208" y="23812"/>
                  </a:lnTo>
                  <a:lnTo>
                    <a:pt x="17043" y="27533"/>
                  </a:lnTo>
                  <a:lnTo>
                    <a:pt x="16560" y="30911"/>
                  </a:lnTo>
                  <a:lnTo>
                    <a:pt x="15417" y="30911"/>
                  </a:lnTo>
                  <a:lnTo>
                    <a:pt x="14935" y="27495"/>
                  </a:lnTo>
                  <a:lnTo>
                    <a:pt x="14732" y="22682"/>
                  </a:lnTo>
                  <a:lnTo>
                    <a:pt x="16713" y="21666"/>
                  </a:lnTo>
                  <a:lnTo>
                    <a:pt x="15963" y="22072"/>
                  </a:lnTo>
                  <a:lnTo>
                    <a:pt x="17233" y="22771"/>
                  </a:lnTo>
                  <a:lnTo>
                    <a:pt x="17233" y="18415"/>
                  </a:lnTo>
                  <a:lnTo>
                    <a:pt x="15989" y="19113"/>
                  </a:lnTo>
                  <a:lnTo>
                    <a:pt x="14630" y="18313"/>
                  </a:lnTo>
                  <a:lnTo>
                    <a:pt x="14630" y="16751"/>
                  </a:lnTo>
                  <a:lnTo>
                    <a:pt x="16014" y="15951"/>
                  </a:lnTo>
                  <a:lnTo>
                    <a:pt x="14668" y="15201"/>
                  </a:lnTo>
                  <a:lnTo>
                    <a:pt x="15557" y="15671"/>
                  </a:lnTo>
                  <a:lnTo>
                    <a:pt x="16014" y="15951"/>
                  </a:lnTo>
                  <a:lnTo>
                    <a:pt x="17284" y="16700"/>
                  </a:lnTo>
                  <a:lnTo>
                    <a:pt x="17310" y="18364"/>
                  </a:lnTo>
                  <a:lnTo>
                    <a:pt x="17310" y="0"/>
                  </a:lnTo>
                  <a:lnTo>
                    <a:pt x="14325" y="0"/>
                  </a:lnTo>
                  <a:lnTo>
                    <a:pt x="12890" y="4610"/>
                  </a:lnTo>
                  <a:lnTo>
                    <a:pt x="12306" y="10998"/>
                  </a:lnTo>
                  <a:lnTo>
                    <a:pt x="13906" y="11785"/>
                  </a:lnTo>
                  <a:lnTo>
                    <a:pt x="14732" y="12217"/>
                  </a:lnTo>
                  <a:lnTo>
                    <a:pt x="14935" y="7391"/>
                  </a:lnTo>
                  <a:lnTo>
                    <a:pt x="15430" y="4013"/>
                  </a:lnTo>
                  <a:lnTo>
                    <a:pt x="16560" y="4013"/>
                  </a:lnTo>
                  <a:lnTo>
                    <a:pt x="17056" y="7429"/>
                  </a:lnTo>
                  <a:lnTo>
                    <a:pt x="17221" y="11785"/>
                  </a:lnTo>
                  <a:lnTo>
                    <a:pt x="17221" y="12382"/>
                  </a:lnTo>
                  <a:lnTo>
                    <a:pt x="16040" y="12992"/>
                  </a:lnTo>
                  <a:lnTo>
                    <a:pt x="17246" y="13677"/>
                  </a:lnTo>
                  <a:lnTo>
                    <a:pt x="14732" y="12280"/>
                  </a:lnTo>
                  <a:lnTo>
                    <a:pt x="14541" y="12192"/>
                  </a:lnTo>
                  <a:lnTo>
                    <a:pt x="14541" y="16789"/>
                  </a:lnTo>
                  <a:lnTo>
                    <a:pt x="13335" y="17500"/>
                  </a:lnTo>
                  <a:lnTo>
                    <a:pt x="13335" y="20548"/>
                  </a:lnTo>
                  <a:lnTo>
                    <a:pt x="12065" y="19773"/>
                  </a:lnTo>
                  <a:lnTo>
                    <a:pt x="12103" y="21196"/>
                  </a:lnTo>
                  <a:lnTo>
                    <a:pt x="11353" y="21590"/>
                  </a:lnTo>
                  <a:lnTo>
                    <a:pt x="7810" y="23418"/>
                  </a:lnTo>
                  <a:lnTo>
                    <a:pt x="4597" y="24688"/>
                  </a:lnTo>
                  <a:lnTo>
                    <a:pt x="4038" y="23698"/>
                  </a:lnTo>
                  <a:lnTo>
                    <a:pt x="6756" y="21577"/>
                  </a:lnTo>
                  <a:lnTo>
                    <a:pt x="10896" y="19011"/>
                  </a:lnTo>
                  <a:lnTo>
                    <a:pt x="12065" y="19773"/>
                  </a:lnTo>
                  <a:lnTo>
                    <a:pt x="12915" y="20294"/>
                  </a:lnTo>
                  <a:lnTo>
                    <a:pt x="13335" y="20548"/>
                  </a:lnTo>
                  <a:lnTo>
                    <a:pt x="13335" y="17500"/>
                  </a:lnTo>
                  <a:lnTo>
                    <a:pt x="13741" y="17246"/>
                  </a:lnTo>
                  <a:lnTo>
                    <a:pt x="14541" y="16789"/>
                  </a:lnTo>
                  <a:lnTo>
                    <a:pt x="14541" y="12192"/>
                  </a:lnTo>
                  <a:lnTo>
                    <a:pt x="13360" y="11582"/>
                  </a:lnTo>
                  <a:lnTo>
                    <a:pt x="13360" y="14490"/>
                  </a:lnTo>
                  <a:lnTo>
                    <a:pt x="11290" y="15735"/>
                  </a:lnTo>
                  <a:lnTo>
                    <a:pt x="10896" y="15976"/>
                  </a:lnTo>
                  <a:lnTo>
                    <a:pt x="6832" y="13322"/>
                  </a:lnTo>
                  <a:lnTo>
                    <a:pt x="4140" y="11163"/>
                  </a:lnTo>
                  <a:lnTo>
                    <a:pt x="4724" y="10172"/>
                  </a:lnTo>
                  <a:lnTo>
                    <a:pt x="7874" y="11480"/>
                  </a:lnTo>
                  <a:lnTo>
                    <a:pt x="12115" y="13804"/>
                  </a:lnTo>
                  <a:lnTo>
                    <a:pt x="12065" y="15252"/>
                  </a:lnTo>
                  <a:lnTo>
                    <a:pt x="13360" y="14490"/>
                  </a:lnTo>
                  <a:lnTo>
                    <a:pt x="13360" y="11582"/>
                  </a:lnTo>
                  <a:lnTo>
                    <a:pt x="13106" y="11442"/>
                  </a:lnTo>
                  <a:lnTo>
                    <a:pt x="10439" y="10172"/>
                  </a:lnTo>
                  <a:lnTo>
                    <a:pt x="6477" y="8280"/>
                  </a:lnTo>
                  <a:lnTo>
                    <a:pt x="1828" y="7188"/>
                  </a:lnTo>
                  <a:lnTo>
                    <a:pt x="114" y="10058"/>
                  </a:lnTo>
                  <a:lnTo>
                    <a:pt x="3352" y="13652"/>
                  </a:lnTo>
                  <a:lnTo>
                    <a:pt x="8661" y="17462"/>
                  </a:lnTo>
                  <a:lnTo>
                    <a:pt x="3276" y="21196"/>
                  </a:lnTo>
                  <a:lnTo>
                    <a:pt x="0" y="24714"/>
                  </a:lnTo>
                  <a:lnTo>
                    <a:pt x="1663" y="27635"/>
                  </a:lnTo>
                  <a:lnTo>
                    <a:pt x="6375" y="26606"/>
                  </a:lnTo>
                  <a:lnTo>
                    <a:pt x="10553" y="24688"/>
                  </a:lnTo>
                  <a:lnTo>
                    <a:pt x="12306" y="23888"/>
                  </a:lnTo>
                  <a:lnTo>
                    <a:pt x="12890" y="30365"/>
                  </a:lnTo>
                  <a:lnTo>
                    <a:pt x="14312" y="34925"/>
                  </a:lnTo>
                  <a:lnTo>
                    <a:pt x="17665" y="34925"/>
                  </a:lnTo>
                  <a:lnTo>
                    <a:pt x="18923" y="30911"/>
                  </a:lnTo>
                  <a:lnTo>
                    <a:pt x="19100" y="30314"/>
                  </a:lnTo>
                  <a:lnTo>
                    <a:pt x="19773" y="22644"/>
                  </a:lnTo>
                  <a:lnTo>
                    <a:pt x="19900" y="20561"/>
                  </a:lnTo>
                  <a:close/>
                </a:path>
                <a:path w="32384" h="34925">
                  <a:moveTo>
                    <a:pt x="32004" y="10350"/>
                  </a:moveTo>
                  <a:lnTo>
                    <a:pt x="30353" y="7429"/>
                  </a:lnTo>
                  <a:lnTo>
                    <a:pt x="25628" y="8470"/>
                  </a:lnTo>
                  <a:lnTo>
                    <a:pt x="19697" y="11188"/>
                  </a:lnTo>
                  <a:lnTo>
                    <a:pt x="19773" y="12217"/>
                  </a:lnTo>
                  <a:lnTo>
                    <a:pt x="19837" y="12941"/>
                  </a:lnTo>
                  <a:lnTo>
                    <a:pt x="19875" y="13868"/>
                  </a:lnTo>
                  <a:lnTo>
                    <a:pt x="24206" y="11645"/>
                  </a:lnTo>
                  <a:lnTo>
                    <a:pt x="27406" y="10375"/>
                  </a:lnTo>
                  <a:lnTo>
                    <a:pt x="27978" y="11366"/>
                  </a:lnTo>
                  <a:lnTo>
                    <a:pt x="25247" y="13487"/>
                  </a:lnTo>
                  <a:lnTo>
                    <a:pt x="21132" y="16065"/>
                  </a:lnTo>
                  <a:lnTo>
                    <a:pt x="21907" y="16573"/>
                  </a:lnTo>
                  <a:lnTo>
                    <a:pt x="22288" y="16865"/>
                  </a:lnTo>
                  <a:lnTo>
                    <a:pt x="19926" y="15290"/>
                  </a:lnTo>
                  <a:lnTo>
                    <a:pt x="19951" y="18351"/>
                  </a:lnTo>
                  <a:lnTo>
                    <a:pt x="19926" y="19812"/>
                  </a:lnTo>
                  <a:lnTo>
                    <a:pt x="21094" y="19088"/>
                  </a:lnTo>
                  <a:lnTo>
                    <a:pt x="20396" y="18643"/>
                  </a:lnTo>
                  <a:lnTo>
                    <a:pt x="21094" y="19075"/>
                  </a:lnTo>
                  <a:lnTo>
                    <a:pt x="25171" y="21742"/>
                  </a:lnTo>
                  <a:lnTo>
                    <a:pt x="27863" y="23901"/>
                  </a:lnTo>
                  <a:lnTo>
                    <a:pt x="27279" y="24879"/>
                  </a:lnTo>
                  <a:lnTo>
                    <a:pt x="24117" y="23571"/>
                  </a:lnTo>
                  <a:lnTo>
                    <a:pt x="19862" y="21297"/>
                  </a:lnTo>
                  <a:lnTo>
                    <a:pt x="19773" y="22644"/>
                  </a:lnTo>
                  <a:lnTo>
                    <a:pt x="19685" y="23990"/>
                  </a:lnTo>
                  <a:lnTo>
                    <a:pt x="25527" y="26784"/>
                  </a:lnTo>
                  <a:lnTo>
                    <a:pt x="30175" y="27876"/>
                  </a:lnTo>
                  <a:lnTo>
                    <a:pt x="31877" y="24993"/>
                  </a:lnTo>
                  <a:lnTo>
                    <a:pt x="28638" y="21412"/>
                  </a:lnTo>
                  <a:lnTo>
                    <a:pt x="23342" y="17602"/>
                  </a:lnTo>
                  <a:lnTo>
                    <a:pt x="28714" y="13868"/>
                  </a:lnTo>
                  <a:lnTo>
                    <a:pt x="31978" y="1037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691720" y="104630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699" y="0"/>
                  </a:moveTo>
                  <a:lnTo>
                    <a:pt x="2638" y="0"/>
                  </a:lnTo>
                  <a:lnTo>
                    <a:pt x="3398" y="763"/>
                  </a:lnTo>
                  <a:lnTo>
                    <a:pt x="3398" y="1699"/>
                  </a:lnTo>
                  <a:lnTo>
                    <a:pt x="3398" y="2639"/>
                  </a:lnTo>
                  <a:lnTo>
                    <a:pt x="2638" y="3398"/>
                  </a:lnTo>
                  <a:lnTo>
                    <a:pt x="1699" y="3398"/>
                  </a:lnTo>
                  <a:lnTo>
                    <a:pt x="763" y="3398"/>
                  </a:lnTo>
                  <a:lnTo>
                    <a:pt x="0" y="2639"/>
                  </a:lnTo>
                  <a:lnTo>
                    <a:pt x="0" y="1699"/>
                  </a:lnTo>
                  <a:lnTo>
                    <a:pt x="0" y="763"/>
                  </a:lnTo>
                  <a:lnTo>
                    <a:pt x="763" y="0"/>
                  </a:lnTo>
                  <a:lnTo>
                    <a:pt x="169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691633" y="104748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641" y="0"/>
                  </a:moveTo>
                  <a:lnTo>
                    <a:pt x="762" y="0"/>
                  </a:lnTo>
                  <a:lnTo>
                    <a:pt x="0" y="762"/>
                  </a:lnTo>
                  <a:lnTo>
                    <a:pt x="0" y="2641"/>
                  </a:lnTo>
                  <a:lnTo>
                    <a:pt x="762" y="3403"/>
                  </a:lnTo>
                  <a:lnTo>
                    <a:pt x="2641" y="3403"/>
                  </a:lnTo>
                  <a:lnTo>
                    <a:pt x="3403" y="2641"/>
                  </a:lnTo>
                  <a:lnTo>
                    <a:pt x="3403" y="76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682308" y="106024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699" y="0"/>
                  </a:moveTo>
                  <a:lnTo>
                    <a:pt x="2639" y="0"/>
                  </a:lnTo>
                  <a:lnTo>
                    <a:pt x="3398" y="759"/>
                  </a:lnTo>
                  <a:lnTo>
                    <a:pt x="3398" y="1699"/>
                  </a:lnTo>
                  <a:lnTo>
                    <a:pt x="3398" y="2638"/>
                  </a:lnTo>
                  <a:lnTo>
                    <a:pt x="2639" y="3398"/>
                  </a:lnTo>
                  <a:lnTo>
                    <a:pt x="1699" y="3398"/>
                  </a:lnTo>
                  <a:lnTo>
                    <a:pt x="759" y="3398"/>
                  </a:lnTo>
                  <a:lnTo>
                    <a:pt x="0" y="2638"/>
                  </a:lnTo>
                  <a:lnTo>
                    <a:pt x="0" y="1699"/>
                  </a:lnTo>
                  <a:lnTo>
                    <a:pt x="0" y="759"/>
                  </a:lnTo>
                  <a:lnTo>
                    <a:pt x="759" y="0"/>
                  </a:lnTo>
                  <a:lnTo>
                    <a:pt x="169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682222" y="106142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641" y="0"/>
                  </a:moveTo>
                  <a:lnTo>
                    <a:pt x="762" y="0"/>
                  </a:lnTo>
                  <a:lnTo>
                    <a:pt x="0" y="762"/>
                  </a:lnTo>
                  <a:lnTo>
                    <a:pt x="0" y="2641"/>
                  </a:lnTo>
                  <a:lnTo>
                    <a:pt x="762" y="3403"/>
                  </a:lnTo>
                  <a:lnTo>
                    <a:pt x="2641" y="3403"/>
                  </a:lnTo>
                  <a:lnTo>
                    <a:pt x="3403" y="2641"/>
                  </a:lnTo>
                  <a:lnTo>
                    <a:pt x="3403" y="76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705143" y="106008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699" y="0"/>
                  </a:moveTo>
                  <a:lnTo>
                    <a:pt x="2635" y="0"/>
                  </a:lnTo>
                  <a:lnTo>
                    <a:pt x="3398" y="759"/>
                  </a:lnTo>
                  <a:lnTo>
                    <a:pt x="3398" y="1699"/>
                  </a:lnTo>
                  <a:lnTo>
                    <a:pt x="3398" y="2635"/>
                  </a:lnTo>
                  <a:lnTo>
                    <a:pt x="2635" y="3398"/>
                  </a:lnTo>
                  <a:lnTo>
                    <a:pt x="1699" y="3398"/>
                  </a:lnTo>
                  <a:lnTo>
                    <a:pt x="759" y="3398"/>
                  </a:lnTo>
                  <a:lnTo>
                    <a:pt x="0" y="2635"/>
                  </a:lnTo>
                  <a:lnTo>
                    <a:pt x="0" y="1699"/>
                  </a:lnTo>
                  <a:lnTo>
                    <a:pt x="0" y="759"/>
                  </a:lnTo>
                  <a:lnTo>
                    <a:pt x="759" y="0"/>
                  </a:lnTo>
                  <a:lnTo>
                    <a:pt x="169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705053" y="106126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641" y="0"/>
                  </a:moveTo>
                  <a:lnTo>
                    <a:pt x="762" y="0"/>
                  </a:lnTo>
                  <a:lnTo>
                    <a:pt x="0" y="762"/>
                  </a:lnTo>
                  <a:lnTo>
                    <a:pt x="0" y="2641"/>
                  </a:lnTo>
                  <a:lnTo>
                    <a:pt x="762" y="3403"/>
                  </a:lnTo>
                  <a:lnTo>
                    <a:pt x="2641" y="3403"/>
                  </a:lnTo>
                  <a:lnTo>
                    <a:pt x="3403" y="2641"/>
                  </a:lnTo>
                  <a:lnTo>
                    <a:pt x="3403" y="76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767680" y="1044803"/>
              <a:ext cx="23495" cy="28575"/>
            </a:xfrm>
            <a:custGeom>
              <a:avLst/>
              <a:gdLst/>
              <a:ahLst/>
              <a:cxnLst/>
              <a:rect l="l" t="t" r="r" b="b"/>
              <a:pathLst>
                <a:path w="23495" h="28575">
                  <a:moveTo>
                    <a:pt x="8303" y="0"/>
                  </a:moveTo>
                  <a:lnTo>
                    <a:pt x="14465" y="0"/>
                  </a:lnTo>
                  <a:lnTo>
                    <a:pt x="14465" y="13354"/>
                  </a:lnTo>
                  <a:lnTo>
                    <a:pt x="20139" y="20016"/>
                  </a:lnTo>
                  <a:lnTo>
                    <a:pt x="23019" y="24570"/>
                  </a:lnTo>
                  <a:lnTo>
                    <a:pt x="20647" y="27181"/>
                  </a:lnTo>
                  <a:lnTo>
                    <a:pt x="10566" y="28014"/>
                  </a:lnTo>
                  <a:lnTo>
                    <a:pt x="1610" y="26738"/>
                  </a:lnTo>
                  <a:lnTo>
                    <a:pt x="0" y="23784"/>
                  </a:lnTo>
                  <a:lnTo>
                    <a:pt x="3107" y="19257"/>
                  </a:lnTo>
                  <a:lnTo>
                    <a:pt x="8303" y="13263"/>
                  </a:lnTo>
                  <a:lnTo>
                    <a:pt x="830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767797" y="1043317"/>
              <a:ext cx="23495" cy="28575"/>
            </a:xfrm>
            <a:custGeom>
              <a:avLst/>
              <a:gdLst/>
              <a:ahLst/>
              <a:cxnLst/>
              <a:rect l="l" t="t" r="r" b="b"/>
              <a:pathLst>
                <a:path w="23495" h="28575">
                  <a:moveTo>
                    <a:pt x="14463" y="0"/>
                  </a:moveTo>
                  <a:lnTo>
                    <a:pt x="8304" y="0"/>
                  </a:lnTo>
                  <a:lnTo>
                    <a:pt x="8304" y="13271"/>
                  </a:lnTo>
                  <a:lnTo>
                    <a:pt x="3108" y="19261"/>
                  </a:lnTo>
                  <a:lnTo>
                    <a:pt x="0" y="23787"/>
                  </a:lnTo>
                  <a:lnTo>
                    <a:pt x="1608" y="26741"/>
                  </a:lnTo>
                  <a:lnTo>
                    <a:pt x="10564" y="28016"/>
                  </a:lnTo>
                  <a:lnTo>
                    <a:pt x="20651" y="27183"/>
                  </a:lnTo>
                  <a:lnTo>
                    <a:pt x="23025" y="24574"/>
                  </a:lnTo>
                  <a:lnTo>
                    <a:pt x="20142" y="20022"/>
                  </a:lnTo>
                  <a:lnTo>
                    <a:pt x="14463" y="13360"/>
                  </a:lnTo>
                  <a:lnTo>
                    <a:pt x="14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775249" y="1042606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20" h="2540">
                  <a:moveTo>
                    <a:pt x="3790" y="0"/>
                  </a:moveTo>
                  <a:lnTo>
                    <a:pt x="5881" y="0"/>
                  </a:lnTo>
                  <a:lnTo>
                    <a:pt x="7577" y="493"/>
                  </a:lnTo>
                  <a:lnTo>
                    <a:pt x="7577" y="1105"/>
                  </a:lnTo>
                  <a:lnTo>
                    <a:pt x="7577" y="1717"/>
                  </a:lnTo>
                  <a:lnTo>
                    <a:pt x="5881" y="2213"/>
                  </a:lnTo>
                  <a:lnTo>
                    <a:pt x="3790" y="2213"/>
                  </a:lnTo>
                  <a:lnTo>
                    <a:pt x="1695" y="2213"/>
                  </a:lnTo>
                  <a:lnTo>
                    <a:pt x="0" y="1717"/>
                  </a:lnTo>
                  <a:lnTo>
                    <a:pt x="0" y="1105"/>
                  </a:lnTo>
                  <a:lnTo>
                    <a:pt x="0" y="493"/>
                  </a:lnTo>
                  <a:lnTo>
                    <a:pt x="1695" y="0"/>
                  </a:lnTo>
                  <a:lnTo>
                    <a:pt x="379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775267" y="104230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20" h="2540">
                  <a:moveTo>
                    <a:pt x="5892" y="0"/>
                  </a:moveTo>
                  <a:lnTo>
                    <a:pt x="1701" y="0"/>
                  </a:lnTo>
                  <a:lnTo>
                    <a:pt x="0" y="495"/>
                  </a:lnTo>
                  <a:lnTo>
                    <a:pt x="0" y="1714"/>
                  </a:lnTo>
                  <a:lnTo>
                    <a:pt x="1701" y="2209"/>
                  </a:lnTo>
                  <a:lnTo>
                    <a:pt x="5892" y="2209"/>
                  </a:lnTo>
                  <a:lnTo>
                    <a:pt x="7581" y="1714"/>
                  </a:lnTo>
                  <a:lnTo>
                    <a:pt x="7581" y="4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766686" y="1042695"/>
              <a:ext cx="26034" cy="27940"/>
            </a:xfrm>
            <a:custGeom>
              <a:avLst/>
              <a:gdLst/>
              <a:ahLst/>
              <a:cxnLst/>
              <a:rect l="l" t="t" r="r" b="b"/>
              <a:pathLst>
                <a:path w="26034" h="27940">
                  <a:moveTo>
                    <a:pt x="14782" y="317"/>
                  </a:moveTo>
                  <a:lnTo>
                    <a:pt x="13703" y="0"/>
                  </a:lnTo>
                  <a:lnTo>
                    <a:pt x="11036" y="0"/>
                  </a:lnTo>
                  <a:lnTo>
                    <a:pt x="9956" y="317"/>
                  </a:lnTo>
                  <a:lnTo>
                    <a:pt x="9956" y="1092"/>
                  </a:lnTo>
                  <a:lnTo>
                    <a:pt x="11036" y="1409"/>
                  </a:lnTo>
                  <a:lnTo>
                    <a:pt x="13703" y="1409"/>
                  </a:lnTo>
                  <a:lnTo>
                    <a:pt x="14782" y="1092"/>
                  </a:lnTo>
                  <a:lnTo>
                    <a:pt x="14782" y="317"/>
                  </a:lnTo>
                  <a:close/>
                </a:path>
                <a:path w="26034" h="27940">
                  <a:moveTo>
                    <a:pt x="25514" y="27381"/>
                  </a:moveTo>
                  <a:lnTo>
                    <a:pt x="18072" y="18897"/>
                  </a:lnTo>
                  <a:lnTo>
                    <a:pt x="17399" y="19240"/>
                  </a:lnTo>
                  <a:lnTo>
                    <a:pt x="17043" y="19989"/>
                  </a:lnTo>
                  <a:lnTo>
                    <a:pt x="15379" y="18872"/>
                  </a:lnTo>
                  <a:lnTo>
                    <a:pt x="14427" y="20878"/>
                  </a:lnTo>
                  <a:lnTo>
                    <a:pt x="12471" y="18681"/>
                  </a:lnTo>
                  <a:lnTo>
                    <a:pt x="11506" y="20485"/>
                  </a:lnTo>
                  <a:lnTo>
                    <a:pt x="8191" y="18605"/>
                  </a:lnTo>
                  <a:lnTo>
                    <a:pt x="8864" y="19037"/>
                  </a:lnTo>
                  <a:lnTo>
                    <a:pt x="6946" y="19710"/>
                  </a:lnTo>
                  <a:lnTo>
                    <a:pt x="6223" y="19519"/>
                  </a:lnTo>
                  <a:lnTo>
                    <a:pt x="1778" y="24574"/>
                  </a:lnTo>
                  <a:lnTo>
                    <a:pt x="0" y="27381"/>
                  </a:lnTo>
                  <a:lnTo>
                    <a:pt x="25514" y="273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055954" y="1039761"/>
              <a:ext cx="68216" cy="79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864438" y="856792"/>
              <a:ext cx="132080" cy="247650"/>
            </a:xfrm>
            <a:custGeom>
              <a:avLst/>
              <a:gdLst/>
              <a:ahLst/>
              <a:cxnLst/>
              <a:rect l="l" t="t" r="r" b="b"/>
              <a:pathLst>
                <a:path w="132080" h="247650">
                  <a:moveTo>
                    <a:pt x="21971" y="18008"/>
                  </a:moveTo>
                  <a:lnTo>
                    <a:pt x="21602" y="16611"/>
                  </a:lnTo>
                  <a:lnTo>
                    <a:pt x="21348" y="15671"/>
                  </a:lnTo>
                  <a:lnTo>
                    <a:pt x="17856" y="16611"/>
                  </a:lnTo>
                  <a:lnTo>
                    <a:pt x="17373" y="15519"/>
                  </a:lnTo>
                  <a:lnTo>
                    <a:pt x="16865" y="14884"/>
                  </a:lnTo>
                  <a:lnTo>
                    <a:pt x="16637" y="14592"/>
                  </a:lnTo>
                  <a:lnTo>
                    <a:pt x="15811" y="13931"/>
                  </a:lnTo>
                  <a:lnTo>
                    <a:pt x="15811" y="20891"/>
                  </a:lnTo>
                  <a:lnTo>
                    <a:pt x="14427" y="23279"/>
                  </a:lnTo>
                  <a:lnTo>
                    <a:pt x="9791" y="24511"/>
                  </a:lnTo>
                  <a:lnTo>
                    <a:pt x="7416" y="23139"/>
                  </a:lnTo>
                  <a:lnTo>
                    <a:pt x="7327" y="22796"/>
                  </a:lnTo>
                  <a:lnTo>
                    <a:pt x="6172" y="18503"/>
                  </a:lnTo>
                  <a:lnTo>
                    <a:pt x="7543" y="16129"/>
                  </a:lnTo>
                  <a:lnTo>
                    <a:pt x="11988" y="14935"/>
                  </a:lnTo>
                  <a:lnTo>
                    <a:pt x="12179" y="14884"/>
                  </a:lnTo>
                  <a:lnTo>
                    <a:pt x="14566" y="16256"/>
                  </a:lnTo>
                  <a:lnTo>
                    <a:pt x="15811" y="20891"/>
                  </a:lnTo>
                  <a:lnTo>
                    <a:pt x="15811" y="13931"/>
                  </a:lnTo>
                  <a:lnTo>
                    <a:pt x="16446" y="12649"/>
                  </a:lnTo>
                  <a:lnTo>
                    <a:pt x="17564" y="10731"/>
                  </a:lnTo>
                  <a:lnTo>
                    <a:pt x="15468" y="9525"/>
                  </a:lnTo>
                  <a:lnTo>
                    <a:pt x="13665" y="12649"/>
                  </a:lnTo>
                  <a:lnTo>
                    <a:pt x="12585" y="12255"/>
                  </a:lnTo>
                  <a:lnTo>
                    <a:pt x="12255" y="12204"/>
                  </a:lnTo>
                  <a:lnTo>
                    <a:pt x="11417" y="12077"/>
                  </a:lnTo>
                  <a:lnTo>
                    <a:pt x="10236" y="12204"/>
                  </a:lnTo>
                  <a:lnTo>
                    <a:pt x="9296" y="8712"/>
                  </a:lnTo>
                  <a:lnTo>
                    <a:pt x="6959" y="9334"/>
                  </a:lnTo>
                  <a:lnTo>
                    <a:pt x="7899" y="12827"/>
                  </a:lnTo>
                  <a:lnTo>
                    <a:pt x="6807" y="13322"/>
                  </a:lnTo>
                  <a:lnTo>
                    <a:pt x="5880" y="14046"/>
                  </a:lnTo>
                  <a:lnTo>
                    <a:pt x="5156" y="14935"/>
                  </a:lnTo>
                  <a:lnTo>
                    <a:pt x="2019" y="13119"/>
                  </a:lnTo>
                  <a:lnTo>
                    <a:pt x="812" y="15227"/>
                  </a:lnTo>
                  <a:lnTo>
                    <a:pt x="3949" y="17030"/>
                  </a:lnTo>
                  <a:lnTo>
                    <a:pt x="3568" y="18008"/>
                  </a:lnTo>
                  <a:lnTo>
                    <a:pt x="3492" y="20459"/>
                  </a:lnTo>
                  <a:lnTo>
                    <a:pt x="0" y="21386"/>
                  </a:lnTo>
                  <a:lnTo>
                    <a:pt x="622" y="23723"/>
                  </a:lnTo>
                  <a:lnTo>
                    <a:pt x="4114" y="22796"/>
                  </a:lnTo>
                  <a:lnTo>
                    <a:pt x="4610" y="23876"/>
                  </a:lnTo>
                  <a:lnTo>
                    <a:pt x="5334" y="24815"/>
                  </a:lnTo>
                  <a:lnTo>
                    <a:pt x="6223" y="25539"/>
                  </a:lnTo>
                  <a:lnTo>
                    <a:pt x="4419" y="28663"/>
                  </a:lnTo>
                  <a:lnTo>
                    <a:pt x="6515" y="29870"/>
                  </a:lnTo>
                  <a:lnTo>
                    <a:pt x="8318" y="26746"/>
                  </a:lnTo>
                  <a:lnTo>
                    <a:pt x="9385" y="27152"/>
                  </a:lnTo>
                  <a:lnTo>
                    <a:pt x="10553" y="27317"/>
                  </a:lnTo>
                  <a:lnTo>
                    <a:pt x="11747" y="27190"/>
                  </a:lnTo>
                  <a:lnTo>
                    <a:pt x="12674" y="30695"/>
                  </a:lnTo>
                  <a:lnTo>
                    <a:pt x="15011" y="30060"/>
                  </a:lnTo>
                  <a:lnTo>
                    <a:pt x="14249" y="27190"/>
                  </a:lnTo>
                  <a:lnTo>
                    <a:pt x="14135" y="26746"/>
                  </a:lnTo>
                  <a:lnTo>
                    <a:pt x="14084" y="26568"/>
                  </a:lnTo>
                  <a:lnTo>
                    <a:pt x="15176" y="26085"/>
                  </a:lnTo>
                  <a:lnTo>
                    <a:pt x="16103" y="25349"/>
                  </a:lnTo>
                  <a:lnTo>
                    <a:pt x="16789" y="24511"/>
                  </a:lnTo>
                  <a:lnTo>
                    <a:pt x="19951" y="26276"/>
                  </a:lnTo>
                  <a:lnTo>
                    <a:pt x="20993" y="24472"/>
                  </a:lnTo>
                  <a:lnTo>
                    <a:pt x="21170" y="24180"/>
                  </a:lnTo>
                  <a:lnTo>
                    <a:pt x="18034" y="22364"/>
                  </a:lnTo>
                  <a:lnTo>
                    <a:pt x="18402" y="21386"/>
                  </a:lnTo>
                  <a:lnTo>
                    <a:pt x="18491" y="20891"/>
                  </a:lnTo>
                  <a:lnTo>
                    <a:pt x="18478" y="18948"/>
                  </a:lnTo>
                  <a:lnTo>
                    <a:pt x="21971" y="18008"/>
                  </a:lnTo>
                  <a:close/>
                </a:path>
                <a:path w="132080" h="247650">
                  <a:moveTo>
                    <a:pt x="25082" y="6083"/>
                  </a:moveTo>
                  <a:lnTo>
                    <a:pt x="23495" y="5664"/>
                  </a:lnTo>
                  <a:lnTo>
                    <a:pt x="23368" y="4254"/>
                  </a:lnTo>
                  <a:lnTo>
                    <a:pt x="23279" y="4013"/>
                  </a:lnTo>
                  <a:lnTo>
                    <a:pt x="24777" y="3124"/>
                  </a:lnTo>
                  <a:lnTo>
                    <a:pt x="24701" y="2997"/>
                  </a:lnTo>
                  <a:lnTo>
                    <a:pt x="24193" y="2120"/>
                  </a:lnTo>
                  <a:lnTo>
                    <a:pt x="22682" y="2997"/>
                  </a:lnTo>
                  <a:lnTo>
                    <a:pt x="22313" y="2552"/>
                  </a:lnTo>
                  <a:lnTo>
                    <a:pt x="21856" y="2209"/>
                  </a:lnTo>
                  <a:lnTo>
                    <a:pt x="21361" y="1993"/>
                  </a:lnTo>
                  <a:lnTo>
                    <a:pt x="21437" y="1689"/>
                  </a:lnTo>
                  <a:lnTo>
                    <a:pt x="21805" y="304"/>
                  </a:lnTo>
                  <a:lnTo>
                    <a:pt x="20675" y="0"/>
                  </a:lnTo>
                  <a:lnTo>
                    <a:pt x="20231" y="1689"/>
                  </a:lnTo>
                  <a:lnTo>
                    <a:pt x="19685" y="1638"/>
                  </a:lnTo>
                  <a:lnTo>
                    <a:pt x="19113" y="1714"/>
                  </a:lnTo>
                  <a:lnTo>
                    <a:pt x="18580" y="1917"/>
                  </a:lnTo>
                  <a:lnTo>
                    <a:pt x="17691" y="406"/>
                  </a:lnTo>
                  <a:lnTo>
                    <a:pt x="16687" y="1003"/>
                  </a:lnTo>
                  <a:lnTo>
                    <a:pt x="17399" y="2209"/>
                  </a:lnTo>
                  <a:lnTo>
                    <a:pt x="17500" y="2552"/>
                  </a:lnTo>
                  <a:lnTo>
                    <a:pt x="17119" y="2870"/>
                  </a:lnTo>
                  <a:lnTo>
                    <a:pt x="16751" y="3390"/>
                  </a:lnTo>
                  <a:lnTo>
                    <a:pt x="19011" y="3390"/>
                  </a:lnTo>
                  <a:lnTo>
                    <a:pt x="19824" y="2921"/>
                  </a:lnTo>
                  <a:lnTo>
                    <a:pt x="21107" y="3251"/>
                  </a:lnTo>
                  <a:lnTo>
                    <a:pt x="22110" y="4965"/>
                  </a:lnTo>
                  <a:lnTo>
                    <a:pt x="22161" y="5664"/>
                  </a:lnTo>
                  <a:lnTo>
                    <a:pt x="21932" y="6540"/>
                  </a:lnTo>
                  <a:lnTo>
                    <a:pt x="19939" y="7708"/>
                  </a:lnTo>
                  <a:lnTo>
                    <a:pt x="19608" y="7620"/>
                  </a:lnTo>
                  <a:lnTo>
                    <a:pt x="18656" y="7366"/>
                  </a:lnTo>
                  <a:lnTo>
                    <a:pt x="17564" y="5511"/>
                  </a:lnTo>
                  <a:lnTo>
                    <a:pt x="17589" y="4965"/>
                  </a:lnTo>
                  <a:lnTo>
                    <a:pt x="17818" y="4089"/>
                  </a:lnTo>
                  <a:lnTo>
                    <a:pt x="18249" y="3835"/>
                  </a:lnTo>
                  <a:lnTo>
                    <a:pt x="16560" y="3835"/>
                  </a:lnTo>
                  <a:lnTo>
                    <a:pt x="14757" y="3835"/>
                  </a:lnTo>
                  <a:lnTo>
                    <a:pt x="14681" y="4546"/>
                  </a:lnTo>
                  <a:lnTo>
                    <a:pt x="16256" y="4965"/>
                  </a:lnTo>
                  <a:lnTo>
                    <a:pt x="16294" y="6108"/>
                  </a:lnTo>
                  <a:lnTo>
                    <a:pt x="16484" y="6616"/>
                  </a:lnTo>
                  <a:lnTo>
                    <a:pt x="14973" y="7493"/>
                  </a:lnTo>
                  <a:lnTo>
                    <a:pt x="15570" y="8509"/>
                  </a:lnTo>
                  <a:lnTo>
                    <a:pt x="17068" y="7620"/>
                  </a:lnTo>
                  <a:lnTo>
                    <a:pt x="17437" y="8077"/>
                  </a:lnTo>
                  <a:lnTo>
                    <a:pt x="17894" y="8407"/>
                  </a:lnTo>
                  <a:lnTo>
                    <a:pt x="18402" y="8636"/>
                  </a:lnTo>
                  <a:lnTo>
                    <a:pt x="17957" y="10325"/>
                  </a:lnTo>
                  <a:lnTo>
                    <a:pt x="19088" y="10617"/>
                  </a:lnTo>
                  <a:lnTo>
                    <a:pt x="19532" y="8928"/>
                  </a:lnTo>
                  <a:lnTo>
                    <a:pt x="20078" y="8991"/>
                  </a:lnTo>
                  <a:lnTo>
                    <a:pt x="20561" y="8928"/>
                  </a:lnTo>
                  <a:lnTo>
                    <a:pt x="21183" y="8699"/>
                  </a:lnTo>
                  <a:lnTo>
                    <a:pt x="22059" y="10210"/>
                  </a:lnTo>
                  <a:lnTo>
                    <a:pt x="23075" y="9626"/>
                  </a:lnTo>
                  <a:lnTo>
                    <a:pt x="22529" y="8699"/>
                  </a:lnTo>
                  <a:lnTo>
                    <a:pt x="22364" y="8407"/>
                  </a:lnTo>
                  <a:lnTo>
                    <a:pt x="22237" y="8077"/>
                  </a:lnTo>
                  <a:lnTo>
                    <a:pt x="22669" y="7708"/>
                  </a:lnTo>
                  <a:lnTo>
                    <a:pt x="22999" y="7226"/>
                  </a:lnTo>
                  <a:lnTo>
                    <a:pt x="23202" y="6794"/>
                  </a:lnTo>
                  <a:lnTo>
                    <a:pt x="24892" y="7226"/>
                  </a:lnTo>
                  <a:lnTo>
                    <a:pt x="25006" y="6794"/>
                  </a:lnTo>
                  <a:lnTo>
                    <a:pt x="25069" y="6540"/>
                  </a:lnTo>
                  <a:lnTo>
                    <a:pt x="25082" y="6083"/>
                  </a:lnTo>
                  <a:close/>
                </a:path>
                <a:path w="132080" h="247650">
                  <a:moveTo>
                    <a:pt x="32042" y="29629"/>
                  </a:moveTo>
                  <a:lnTo>
                    <a:pt x="31775" y="28651"/>
                  </a:lnTo>
                  <a:lnTo>
                    <a:pt x="31597" y="27990"/>
                  </a:lnTo>
                  <a:lnTo>
                    <a:pt x="29146" y="28651"/>
                  </a:lnTo>
                  <a:lnTo>
                    <a:pt x="28803" y="27889"/>
                  </a:lnTo>
                  <a:lnTo>
                    <a:pt x="28460" y="27444"/>
                  </a:lnTo>
                  <a:lnTo>
                    <a:pt x="28295" y="27228"/>
                  </a:lnTo>
                  <a:lnTo>
                    <a:pt x="27711" y="26758"/>
                  </a:lnTo>
                  <a:lnTo>
                    <a:pt x="27711" y="31661"/>
                  </a:lnTo>
                  <a:lnTo>
                    <a:pt x="26746" y="33324"/>
                  </a:lnTo>
                  <a:lnTo>
                    <a:pt x="23495" y="34201"/>
                  </a:lnTo>
                  <a:lnTo>
                    <a:pt x="21818" y="33235"/>
                  </a:lnTo>
                  <a:lnTo>
                    <a:pt x="21742" y="32981"/>
                  </a:lnTo>
                  <a:lnTo>
                    <a:pt x="20955" y="29984"/>
                  </a:lnTo>
                  <a:lnTo>
                    <a:pt x="21920" y="28308"/>
                  </a:lnTo>
                  <a:lnTo>
                    <a:pt x="25019" y="27482"/>
                  </a:lnTo>
                  <a:lnTo>
                    <a:pt x="25171" y="27444"/>
                  </a:lnTo>
                  <a:lnTo>
                    <a:pt x="26835" y="28409"/>
                  </a:lnTo>
                  <a:lnTo>
                    <a:pt x="27711" y="31661"/>
                  </a:lnTo>
                  <a:lnTo>
                    <a:pt x="27711" y="26758"/>
                  </a:lnTo>
                  <a:lnTo>
                    <a:pt x="28155" y="25882"/>
                  </a:lnTo>
                  <a:lnTo>
                    <a:pt x="28943" y="24523"/>
                  </a:lnTo>
                  <a:lnTo>
                    <a:pt x="27470" y="23672"/>
                  </a:lnTo>
                  <a:lnTo>
                    <a:pt x="26200" y="25882"/>
                  </a:lnTo>
                  <a:lnTo>
                    <a:pt x="25450" y="25590"/>
                  </a:lnTo>
                  <a:lnTo>
                    <a:pt x="25260" y="25565"/>
                  </a:lnTo>
                  <a:lnTo>
                    <a:pt x="24625" y="25476"/>
                  </a:lnTo>
                  <a:lnTo>
                    <a:pt x="23799" y="25565"/>
                  </a:lnTo>
                  <a:lnTo>
                    <a:pt x="23139" y="23114"/>
                  </a:lnTo>
                  <a:lnTo>
                    <a:pt x="21501" y="23545"/>
                  </a:lnTo>
                  <a:lnTo>
                    <a:pt x="22161" y="25996"/>
                  </a:lnTo>
                  <a:lnTo>
                    <a:pt x="21399" y="26339"/>
                  </a:lnTo>
                  <a:lnTo>
                    <a:pt x="20739" y="26847"/>
                  </a:lnTo>
                  <a:lnTo>
                    <a:pt x="20231" y="27482"/>
                  </a:lnTo>
                  <a:lnTo>
                    <a:pt x="18034" y="26200"/>
                  </a:lnTo>
                  <a:lnTo>
                    <a:pt x="17195" y="27673"/>
                  </a:lnTo>
                  <a:lnTo>
                    <a:pt x="19380" y="28943"/>
                  </a:lnTo>
                  <a:lnTo>
                    <a:pt x="19113" y="29629"/>
                  </a:lnTo>
                  <a:lnTo>
                    <a:pt x="19075" y="31356"/>
                  </a:lnTo>
                  <a:lnTo>
                    <a:pt x="16624" y="32004"/>
                  </a:lnTo>
                  <a:lnTo>
                    <a:pt x="17056" y="33642"/>
                  </a:lnTo>
                  <a:lnTo>
                    <a:pt x="19507" y="32981"/>
                  </a:lnTo>
                  <a:lnTo>
                    <a:pt x="19850" y="33756"/>
                  </a:lnTo>
                  <a:lnTo>
                    <a:pt x="20370" y="34404"/>
                  </a:lnTo>
                  <a:lnTo>
                    <a:pt x="20993" y="34912"/>
                  </a:lnTo>
                  <a:lnTo>
                    <a:pt x="19723" y="37109"/>
                  </a:lnTo>
                  <a:lnTo>
                    <a:pt x="21183" y="37960"/>
                  </a:lnTo>
                  <a:lnTo>
                    <a:pt x="22453" y="35763"/>
                  </a:lnTo>
                  <a:lnTo>
                    <a:pt x="23202" y="36042"/>
                  </a:lnTo>
                  <a:lnTo>
                    <a:pt x="24028" y="36156"/>
                  </a:lnTo>
                  <a:lnTo>
                    <a:pt x="24853" y="36080"/>
                  </a:lnTo>
                  <a:lnTo>
                    <a:pt x="25514" y="38519"/>
                  </a:lnTo>
                  <a:lnTo>
                    <a:pt x="27152" y="38087"/>
                  </a:lnTo>
                  <a:lnTo>
                    <a:pt x="26619" y="36080"/>
                  </a:lnTo>
                  <a:lnTo>
                    <a:pt x="26530" y="35763"/>
                  </a:lnTo>
                  <a:lnTo>
                    <a:pt x="26504" y="35636"/>
                  </a:lnTo>
                  <a:lnTo>
                    <a:pt x="27266" y="35293"/>
                  </a:lnTo>
                  <a:lnTo>
                    <a:pt x="27914" y="34785"/>
                  </a:lnTo>
                  <a:lnTo>
                    <a:pt x="28384" y="34201"/>
                  </a:lnTo>
                  <a:lnTo>
                    <a:pt x="30619" y="35433"/>
                  </a:lnTo>
                  <a:lnTo>
                    <a:pt x="31343" y="34163"/>
                  </a:lnTo>
                  <a:lnTo>
                    <a:pt x="31470" y="33959"/>
                  </a:lnTo>
                  <a:lnTo>
                    <a:pt x="29273" y="32689"/>
                  </a:lnTo>
                  <a:lnTo>
                    <a:pt x="29527" y="32004"/>
                  </a:lnTo>
                  <a:lnTo>
                    <a:pt x="29629" y="31356"/>
                  </a:lnTo>
                  <a:lnTo>
                    <a:pt x="29591" y="30289"/>
                  </a:lnTo>
                  <a:lnTo>
                    <a:pt x="32042" y="29629"/>
                  </a:lnTo>
                  <a:close/>
                </a:path>
                <a:path w="132080" h="247650">
                  <a:moveTo>
                    <a:pt x="132080" y="239534"/>
                  </a:moveTo>
                  <a:lnTo>
                    <a:pt x="129908" y="237363"/>
                  </a:lnTo>
                  <a:lnTo>
                    <a:pt x="124548" y="237363"/>
                  </a:lnTo>
                  <a:lnTo>
                    <a:pt x="122377" y="239534"/>
                  </a:lnTo>
                  <a:lnTo>
                    <a:pt x="122377" y="244894"/>
                  </a:lnTo>
                  <a:lnTo>
                    <a:pt x="124548" y="247065"/>
                  </a:lnTo>
                  <a:lnTo>
                    <a:pt x="129908" y="247065"/>
                  </a:lnTo>
                  <a:lnTo>
                    <a:pt x="132080" y="244894"/>
                  </a:lnTo>
                  <a:lnTo>
                    <a:pt x="132080" y="2395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989765" y="109710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4">
                  <a:moveTo>
                    <a:pt x="2959" y="0"/>
                  </a:moveTo>
                  <a:lnTo>
                    <a:pt x="850" y="0"/>
                  </a:lnTo>
                  <a:lnTo>
                    <a:pt x="0" y="850"/>
                  </a:lnTo>
                  <a:lnTo>
                    <a:pt x="0" y="2971"/>
                  </a:lnTo>
                  <a:lnTo>
                    <a:pt x="850" y="3822"/>
                  </a:lnTo>
                  <a:lnTo>
                    <a:pt x="2959" y="3822"/>
                  </a:lnTo>
                  <a:lnTo>
                    <a:pt x="3810" y="2971"/>
                  </a:lnTo>
                  <a:lnTo>
                    <a:pt x="3810" y="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915123" y="1078102"/>
              <a:ext cx="90805" cy="245745"/>
            </a:xfrm>
            <a:custGeom>
              <a:avLst/>
              <a:gdLst/>
              <a:ahLst/>
              <a:cxnLst/>
              <a:rect l="l" t="t" r="r" b="b"/>
              <a:pathLst>
                <a:path w="90805" h="245744">
                  <a:moveTo>
                    <a:pt x="19240" y="237159"/>
                  </a:moveTo>
                  <a:lnTo>
                    <a:pt x="18630" y="236550"/>
                  </a:lnTo>
                  <a:lnTo>
                    <a:pt x="635" y="236550"/>
                  </a:lnTo>
                  <a:lnTo>
                    <a:pt x="0" y="237197"/>
                  </a:lnTo>
                  <a:lnTo>
                    <a:pt x="0" y="245122"/>
                  </a:lnTo>
                  <a:lnTo>
                    <a:pt x="19240" y="245122"/>
                  </a:lnTo>
                  <a:lnTo>
                    <a:pt x="19240" y="237159"/>
                  </a:lnTo>
                  <a:close/>
                </a:path>
                <a:path w="90805" h="245744">
                  <a:moveTo>
                    <a:pt x="22377" y="238125"/>
                  </a:moveTo>
                  <a:lnTo>
                    <a:pt x="21894" y="237642"/>
                  </a:lnTo>
                  <a:lnTo>
                    <a:pt x="20205" y="237642"/>
                  </a:lnTo>
                  <a:lnTo>
                    <a:pt x="20205" y="244030"/>
                  </a:lnTo>
                  <a:lnTo>
                    <a:pt x="21894" y="244030"/>
                  </a:lnTo>
                  <a:lnTo>
                    <a:pt x="22377" y="243547"/>
                  </a:lnTo>
                  <a:lnTo>
                    <a:pt x="22377" y="238125"/>
                  </a:lnTo>
                  <a:close/>
                </a:path>
                <a:path w="90805" h="245744">
                  <a:moveTo>
                    <a:pt x="84531" y="4051"/>
                  </a:moveTo>
                  <a:lnTo>
                    <a:pt x="79679" y="0"/>
                  </a:lnTo>
                  <a:lnTo>
                    <a:pt x="78828" y="1003"/>
                  </a:lnTo>
                  <a:lnTo>
                    <a:pt x="79514" y="1574"/>
                  </a:lnTo>
                  <a:lnTo>
                    <a:pt x="76504" y="5156"/>
                  </a:lnTo>
                  <a:lnTo>
                    <a:pt x="75717" y="4483"/>
                  </a:lnTo>
                  <a:lnTo>
                    <a:pt x="61658" y="21247"/>
                  </a:lnTo>
                  <a:lnTo>
                    <a:pt x="60985" y="20675"/>
                  </a:lnTo>
                  <a:lnTo>
                    <a:pt x="60134" y="21691"/>
                  </a:lnTo>
                  <a:lnTo>
                    <a:pt x="66560" y="27076"/>
                  </a:lnTo>
                  <a:lnTo>
                    <a:pt x="67411" y="26060"/>
                  </a:lnTo>
                  <a:lnTo>
                    <a:pt x="66738" y="25501"/>
                  </a:lnTo>
                  <a:lnTo>
                    <a:pt x="70510" y="20993"/>
                  </a:lnTo>
                  <a:lnTo>
                    <a:pt x="70637" y="17881"/>
                  </a:lnTo>
                  <a:lnTo>
                    <a:pt x="72872" y="15316"/>
                  </a:lnTo>
                  <a:lnTo>
                    <a:pt x="75819" y="14668"/>
                  </a:lnTo>
                  <a:lnTo>
                    <a:pt x="80784" y="8737"/>
                  </a:lnTo>
                  <a:lnTo>
                    <a:pt x="79997" y="8077"/>
                  </a:lnTo>
                  <a:lnTo>
                    <a:pt x="83007" y="4508"/>
                  </a:lnTo>
                  <a:lnTo>
                    <a:pt x="83680" y="5080"/>
                  </a:lnTo>
                  <a:lnTo>
                    <a:pt x="84531" y="4051"/>
                  </a:lnTo>
                  <a:close/>
                </a:path>
                <a:path w="90805" h="245744">
                  <a:moveTo>
                    <a:pt x="90436" y="43624"/>
                  </a:moveTo>
                  <a:lnTo>
                    <a:pt x="87795" y="37452"/>
                  </a:lnTo>
                  <a:lnTo>
                    <a:pt x="81559" y="37452"/>
                  </a:lnTo>
                  <a:lnTo>
                    <a:pt x="82537" y="35026"/>
                  </a:lnTo>
                  <a:lnTo>
                    <a:pt x="83083" y="32296"/>
                  </a:lnTo>
                  <a:lnTo>
                    <a:pt x="83083" y="27305"/>
                  </a:lnTo>
                  <a:lnTo>
                    <a:pt x="82765" y="25234"/>
                  </a:lnTo>
                  <a:lnTo>
                    <a:pt x="82194" y="23279"/>
                  </a:lnTo>
                  <a:lnTo>
                    <a:pt x="81241" y="25133"/>
                  </a:lnTo>
                  <a:lnTo>
                    <a:pt x="79425" y="26479"/>
                  </a:lnTo>
                  <a:lnTo>
                    <a:pt x="77279" y="26797"/>
                  </a:lnTo>
                  <a:lnTo>
                    <a:pt x="77495" y="32385"/>
                  </a:lnTo>
                  <a:lnTo>
                    <a:pt x="77343" y="32893"/>
                  </a:lnTo>
                  <a:lnTo>
                    <a:pt x="61544" y="32893"/>
                  </a:lnTo>
                  <a:lnTo>
                    <a:pt x="61544" y="34772"/>
                  </a:lnTo>
                  <a:lnTo>
                    <a:pt x="76809" y="34772"/>
                  </a:lnTo>
                  <a:lnTo>
                    <a:pt x="76708" y="35140"/>
                  </a:lnTo>
                  <a:lnTo>
                    <a:pt x="75374" y="37452"/>
                  </a:lnTo>
                  <a:lnTo>
                    <a:pt x="64414" y="37452"/>
                  </a:lnTo>
                  <a:lnTo>
                    <a:pt x="62357" y="43700"/>
                  </a:lnTo>
                  <a:lnTo>
                    <a:pt x="90436" y="4362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916965" y="131989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2311" y="520"/>
                  </a:moveTo>
                  <a:lnTo>
                    <a:pt x="1790" y="0"/>
                  </a:lnTo>
                  <a:lnTo>
                    <a:pt x="520" y="0"/>
                  </a:lnTo>
                  <a:lnTo>
                    <a:pt x="0" y="520"/>
                  </a:lnTo>
                  <a:lnTo>
                    <a:pt x="0" y="1790"/>
                  </a:lnTo>
                  <a:lnTo>
                    <a:pt x="520" y="2298"/>
                  </a:lnTo>
                  <a:lnTo>
                    <a:pt x="1790" y="2298"/>
                  </a:lnTo>
                  <a:lnTo>
                    <a:pt x="2311" y="1790"/>
                  </a:lnTo>
                  <a:lnTo>
                    <a:pt x="2311" y="520"/>
                  </a:lnTo>
                  <a:close/>
                </a:path>
                <a:path w="5715" h="2540">
                  <a:moveTo>
                    <a:pt x="5575" y="520"/>
                  </a:moveTo>
                  <a:lnTo>
                    <a:pt x="5054" y="0"/>
                  </a:lnTo>
                  <a:lnTo>
                    <a:pt x="3784" y="0"/>
                  </a:lnTo>
                  <a:lnTo>
                    <a:pt x="3276" y="520"/>
                  </a:lnTo>
                  <a:lnTo>
                    <a:pt x="3276" y="1790"/>
                  </a:lnTo>
                  <a:lnTo>
                    <a:pt x="3784" y="2298"/>
                  </a:lnTo>
                  <a:lnTo>
                    <a:pt x="5054" y="2298"/>
                  </a:lnTo>
                  <a:lnTo>
                    <a:pt x="5575" y="1790"/>
                  </a:lnTo>
                  <a:lnTo>
                    <a:pt x="5575" y="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905598" y="1224203"/>
              <a:ext cx="31115" cy="137160"/>
            </a:xfrm>
            <a:custGeom>
              <a:avLst/>
              <a:gdLst/>
              <a:ahLst/>
              <a:cxnLst/>
              <a:rect l="l" t="t" r="r" b="b"/>
              <a:pathLst>
                <a:path w="31115" h="137159">
                  <a:moveTo>
                    <a:pt x="27825" y="136385"/>
                  </a:moveTo>
                  <a:lnTo>
                    <a:pt x="21069" y="100596"/>
                  </a:lnTo>
                  <a:lnTo>
                    <a:pt x="27597" y="100596"/>
                  </a:lnTo>
                  <a:lnTo>
                    <a:pt x="27597" y="99745"/>
                  </a:lnTo>
                  <a:lnTo>
                    <a:pt x="10706" y="99745"/>
                  </a:lnTo>
                  <a:lnTo>
                    <a:pt x="10706" y="100596"/>
                  </a:lnTo>
                  <a:lnTo>
                    <a:pt x="17183" y="100596"/>
                  </a:lnTo>
                  <a:lnTo>
                    <a:pt x="10464" y="136245"/>
                  </a:lnTo>
                  <a:lnTo>
                    <a:pt x="11303" y="136398"/>
                  </a:lnTo>
                  <a:lnTo>
                    <a:pt x="18034" y="100596"/>
                  </a:lnTo>
                  <a:lnTo>
                    <a:pt x="18719" y="100596"/>
                  </a:lnTo>
                  <a:lnTo>
                    <a:pt x="18719" y="136956"/>
                  </a:lnTo>
                  <a:lnTo>
                    <a:pt x="19570" y="136956"/>
                  </a:lnTo>
                  <a:lnTo>
                    <a:pt x="19570" y="100596"/>
                  </a:lnTo>
                  <a:lnTo>
                    <a:pt x="20218" y="100596"/>
                  </a:lnTo>
                  <a:lnTo>
                    <a:pt x="26987" y="136537"/>
                  </a:lnTo>
                  <a:lnTo>
                    <a:pt x="27825" y="136385"/>
                  </a:lnTo>
                  <a:close/>
                </a:path>
                <a:path w="31115" h="137159">
                  <a:moveTo>
                    <a:pt x="31064" y="12141"/>
                  </a:moveTo>
                  <a:lnTo>
                    <a:pt x="30353" y="12141"/>
                  </a:lnTo>
                  <a:lnTo>
                    <a:pt x="30353" y="21564"/>
                  </a:lnTo>
                  <a:lnTo>
                    <a:pt x="28371" y="19583"/>
                  </a:lnTo>
                  <a:lnTo>
                    <a:pt x="23101" y="19583"/>
                  </a:lnTo>
                  <a:lnTo>
                    <a:pt x="21120" y="21564"/>
                  </a:lnTo>
                  <a:lnTo>
                    <a:pt x="21386" y="20701"/>
                  </a:lnTo>
                  <a:lnTo>
                    <a:pt x="23380" y="19126"/>
                  </a:lnTo>
                  <a:lnTo>
                    <a:pt x="28105" y="19126"/>
                  </a:lnTo>
                  <a:lnTo>
                    <a:pt x="30099" y="20701"/>
                  </a:lnTo>
                  <a:lnTo>
                    <a:pt x="30353" y="21564"/>
                  </a:lnTo>
                  <a:lnTo>
                    <a:pt x="30353" y="12141"/>
                  </a:lnTo>
                  <a:lnTo>
                    <a:pt x="19646" y="12141"/>
                  </a:lnTo>
                  <a:lnTo>
                    <a:pt x="19646" y="2730"/>
                  </a:lnTo>
                  <a:lnTo>
                    <a:pt x="24942" y="2717"/>
                  </a:lnTo>
                  <a:lnTo>
                    <a:pt x="23901" y="76"/>
                  </a:lnTo>
                  <a:lnTo>
                    <a:pt x="21590" y="0"/>
                  </a:lnTo>
                  <a:lnTo>
                    <a:pt x="19608" y="0"/>
                  </a:lnTo>
                  <a:lnTo>
                    <a:pt x="19608" y="12865"/>
                  </a:lnTo>
                  <a:lnTo>
                    <a:pt x="19608" y="14554"/>
                  </a:lnTo>
                  <a:lnTo>
                    <a:pt x="18923" y="15240"/>
                  </a:lnTo>
                  <a:lnTo>
                    <a:pt x="17233" y="15240"/>
                  </a:lnTo>
                  <a:lnTo>
                    <a:pt x="16560" y="14554"/>
                  </a:lnTo>
                  <a:lnTo>
                    <a:pt x="16560" y="13944"/>
                  </a:lnTo>
                  <a:lnTo>
                    <a:pt x="16560" y="12915"/>
                  </a:lnTo>
                  <a:lnTo>
                    <a:pt x="17094" y="12331"/>
                  </a:lnTo>
                  <a:lnTo>
                    <a:pt x="17233" y="12192"/>
                  </a:lnTo>
                  <a:lnTo>
                    <a:pt x="18923" y="12192"/>
                  </a:lnTo>
                  <a:lnTo>
                    <a:pt x="19608" y="12865"/>
                  </a:lnTo>
                  <a:lnTo>
                    <a:pt x="19608" y="0"/>
                  </a:lnTo>
                  <a:lnTo>
                    <a:pt x="16459" y="0"/>
                  </a:lnTo>
                  <a:lnTo>
                    <a:pt x="16459" y="2667"/>
                  </a:lnTo>
                  <a:lnTo>
                    <a:pt x="16459" y="12331"/>
                  </a:lnTo>
                  <a:lnTo>
                    <a:pt x="15100" y="12331"/>
                  </a:lnTo>
                  <a:lnTo>
                    <a:pt x="15100" y="13144"/>
                  </a:lnTo>
                  <a:lnTo>
                    <a:pt x="15100" y="13716"/>
                  </a:lnTo>
                  <a:lnTo>
                    <a:pt x="14871" y="13944"/>
                  </a:lnTo>
                  <a:lnTo>
                    <a:pt x="9385" y="13944"/>
                  </a:lnTo>
                  <a:lnTo>
                    <a:pt x="9385" y="21564"/>
                  </a:lnTo>
                  <a:lnTo>
                    <a:pt x="7404" y="19583"/>
                  </a:lnTo>
                  <a:lnTo>
                    <a:pt x="2260" y="19583"/>
                  </a:lnTo>
                  <a:lnTo>
                    <a:pt x="3162" y="19126"/>
                  </a:lnTo>
                  <a:lnTo>
                    <a:pt x="7137" y="19126"/>
                  </a:lnTo>
                  <a:lnTo>
                    <a:pt x="9131" y="20701"/>
                  </a:lnTo>
                  <a:lnTo>
                    <a:pt x="9385" y="21564"/>
                  </a:lnTo>
                  <a:lnTo>
                    <a:pt x="9385" y="13944"/>
                  </a:lnTo>
                  <a:lnTo>
                    <a:pt x="3251" y="13944"/>
                  </a:lnTo>
                  <a:lnTo>
                    <a:pt x="3022" y="13716"/>
                  </a:lnTo>
                  <a:lnTo>
                    <a:pt x="3022" y="13144"/>
                  </a:lnTo>
                  <a:lnTo>
                    <a:pt x="3251" y="12915"/>
                  </a:lnTo>
                  <a:lnTo>
                    <a:pt x="14871" y="12915"/>
                  </a:lnTo>
                  <a:lnTo>
                    <a:pt x="15100" y="13144"/>
                  </a:lnTo>
                  <a:lnTo>
                    <a:pt x="15100" y="12331"/>
                  </a:lnTo>
                  <a:lnTo>
                    <a:pt x="3606" y="12331"/>
                  </a:lnTo>
                  <a:lnTo>
                    <a:pt x="3606" y="6718"/>
                  </a:lnTo>
                  <a:lnTo>
                    <a:pt x="6273" y="2667"/>
                  </a:lnTo>
                  <a:lnTo>
                    <a:pt x="16459" y="2667"/>
                  </a:lnTo>
                  <a:lnTo>
                    <a:pt x="16459" y="0"/>
                  </a:lnTo>
                  <a:lnTo>
                    <a:pt x="3683" y="0"/>
                  </a:lnTo>
                  <a:lnTo>
                    <a:pt x="1993" y="2349"/>
                  </a:lnTo>
                  <a:lnTo>
                    <a:pt x="1993" y="19723"/>
                  </a:lnTo>
                  <a:lnTo>
                    <a:pt x="1003" y="20713"/>
                  </a:lnTo>
                  <a:lnTo>
                    <a:pt x="1714" y="19862"/>
                  </a:lnTo>
                  <a:lnTo>
                    <a:pt x="1993" y="19723"/>
                  </a:lnTo>
                  <a:lnTo>
                    <a:pt x="1993" y="2349"/>
                  </a:lnTo>
                  <a:lnTo>
                    <a:pt x="749" y="4064"/>
                  </a:lnTo>
                  <a:lnTo>
                    <a:pt x="749" y="20967"/>
                  </a:lnTo>
                  <a:lnTo>
                    <a:pt x="0" y="21717"/>
                  </a:lnTo>
                  <a:lnTo>
                    <a:pt x="0" y="26987"/>
                  </a:lnTo>
                  <a:lnTo>
                    <a:pt x="2133" y="29121"/>
                  </a:lnTo>
                  <a:lnTo>
                    <a:pt x="7404" y="29121"/>
                  </a:lnTo>
                  <a:lnTo>
                    <a:pt x="9550" y="26987"/>
                  </a:lnTo>
                  <a:lnTo>
                    <a:pt x="9550" y="22098"/>
                  </a:lnTo>
                  <a:lnTo>
                    <a:pt x="9779" y="22847"/>
                  </a:lnTo>
                  <a:lnTo>
                    <a:pt x="20739" y="22847"/>
                  </a:lnTo>
                  <a:lnTo>
                    <a:pt x="20967" y="22098"/>
                  </a:lnTo>
                  <a:lnTo>
                    <a:pt x="20967" y="26987"/>
                  </a:lnTo>
                  <a:lnTo>
                    <a:pt x="23101" y="29121"/>
                  </a:lnTo>
                  <a:lnTo>
                    <a:pt x="28371" y="29121"/>
                  </a:lnTo>
                  <a:lnTo>
                    <a:pt x="30518" y="26987"/>
                  </a:lnTo>
                  <a:lnTo>
                    <a:pt x="30518" y="22098"/>
                  </a:lnTo>
                  <a:lnTo>
                    <a:pt x="30746" y="22847"/>
                  </a:lnTo>
                  <a:lnTo>
                    <a:pt x="31064" y="22847"/>
                  </a:lnTo>
                  <a:lnTo>
                    <a:pt x="31064" y="19126"/>
                  </a:lnTo>
                  <a:lnTo>
                    <a:pt x="31064" y="15240"/>
                  </a:lnTo>
                  <a:lnTo>
                    <a:pt x="31064" y="121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908977" y="1247165"/>
              <a:ext cx="24130" cy="3175"/>
            </a:xfrm>
            <a:custGeom>
              <a:avLst/>
              <a:gdLst/>
              <a:ahLst/>
              <a:cxnLst/>
              <a:rect l="l" t="t" r="r" b="b"/>
              <a:pathLst>
                <a:path w="24130" h="3175">
                  <a:moveTo>
                    <a:pt x="2794" y="622"/>
                  </a:moveTo>
                  <a:lnTo>
                    <a:pt x="2171" y="0"/>
                  </a:lnTo>
                  <a:lnTo>
                    <a:pt x="622" y="0"/>
                  </a:lnTo>
                  <a:lnTo>
                    <a:pt x="0" y="622"/>
                  </a:lnTo>
                  <a:lnTo>
                    <a:pt x="0" y="2159"/>
                  </a:lnTo>
                  <a:lnTo>
                    <a:pt x="622" y="2794"/>
                  </a:lnTo>
                  <a:lnTo>
                    <a:pt x="2171" y="2794"/>
                  </a:lnTo>
                  <a:lnTo>
                    <a:pt x="2794" y="2159"/>
                  </a:lnTo>
                  <a:lnTo>
                    <a:pt x="2794" y="622"/>
                  </a:lnTo>
                  <a:close/>
                </a:path>
                <a:path w="24130" h="3175">
                  <a:moveTo>
                    <a:pt x="23761" y="622"/>
                  </a:moveTo>
                  <a:lnTo>
                    <a:pt x="23139" y="0"/>
                  </a:lnTo>
                  <a:lnTo>
                    <a:pt x="21590" y="0"/>
                  </a:lnTo>
                  <a:lnTo>
                    <a:pt x="20967" y="622"/>
                  </a:lnTo>
                  <a:lnTo>
                    <a:pt x="20967" y="2159"/>
                  </a:lnTo>
                  <a:lnTo>
                    <a:pt x="21590" y="2794"/>
                  </a:lnTo>
                  <a:lnTo>
                    <a:pt x="23139" y="2794"/>
                  </a:lnTo>
                  <a:lnTo>
                    <a:pt x="23761" y="2159"/>
                  </a:lnTo>
                  <a:lnTo>
                    <a:pt x="23761" y="6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727773" y="1093203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5" h="10794">
                  <a:moveTo>
                    <a:pt x="11772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2197" y="635"/>
                  </a:lnTo>
                  <a:lnTo>
                    <a:pt x="520" y="4546"/>
                  </a:lnTo>
                  <a:lnTo>
                    <a:pt x="457" y="10198"/>
                  </a:lnTo>
                  <a:lnTo>
                    <a:pt x="3797" y="10198"/>
                  </a:lnTo>
                  <a:lnTo>
                    <a:pt x="8636" y="3759"/>
                  </a:lnTo>
                  <a:lnTo>
                    <a:pt x="11264" y="3771"/>
                  </a:lnTo>
                  <a:lnTo>
                    <a:pt x="11303" y="635"/>
                  </a:lnTo>
                  <a:lnTo>
                    <a:pt x="11772" y="635"/>
                  </a:lnTo>
                  <a:lnTo>
                    <a:pt x="1177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29540" y="109589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4">
                  <a:moveTo>
                    <a:pt x="4559" y="0"/>
                  </a:moveTo>
                  <a:lnTo>
                    <a:pt x="1447" y="0"/>
                  </a:lnTo>
                  <a:lnTo>
                    <a:pt x="0" y="2908"/>
                  </a:lnTo>
                  <a:lnTo>
                    <a:pt x="0" y="6591"/>
                  </a:lnTo>
                  <a:lnTo>
                    <a:pt x="1054" y="6591"/>
                  </a:lnTo>
                  <a:lnTo>
                    <a:pt x="4559" y="180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708723" y="1098041"/>
              <a:ext cx="43180" cy="15240"/>
            </a:xfrm>
            <a:custGeom>
              <a:avLst/>
              <a:gdLst/>
              <a:ahLst/>
              <a:cxnLst/>
              <a:rect l="l" t="t" r="r" b="b"/>
              <a:pathLst>
                <a:path w="43179" h="15240">
                  <a:moveTo>
                    <a:pt x="9994" y="9677"/>
                  </a:moveTo>
                  <a:lnTo>
                    <a:pt x="9944" y="8547"/>
                  </a:lnTo>
                  <a:lnTo>
                    <a:pt x="8064" y="8445"/>
                  </a:lnTo>
                  <a:lnTo>
                    <a:pt x="7848" y="5651"/>
                  </a:lnTo>
                  <a:lnTo>
                    <a:pt x="5803" y="3390"/>
                  </a:lnTo>
                  <a:lnTo>
                    <a:pt x="0" y="12306"/>
                  </a:lnTo>
                  <a:lnTo>
                    <a:pt x="6934" y="12204"/>
                  </a:lnTo>
                  <a:lnTo>
                    <a:pt x="7848" y="11658"/>
                  </a:lnTo>
                  <a:lnTo>
                    <a:pt x="8001" y="9829"/>
                  </a:lnTo>
                  <a:lnTo>
                    <a:pt x="9994" y="9677"/>
                  </a:lnTo>
                  <a:close/>
                </a:path>
                <a:path w="43179" h="15240">
                  <a:moveTo>
                    <a:pt x="19494" y="10515"/>
                  </a:moveTo>
                  <a:lnTo>
                    <a:pt x="18161" y="9182"/>
                  </a:lnTo>
                  <a:lnTo>
                    <a:pt x="14859" y="9182"/>
                  </a:lnTo>
                  <a:lnTo>
                    <a:pt x="13525" y="10515"/>
                  </a:lnTo>
                  <a:lnTo>
                    <a:pt x="13525" y="13817"/>
                  </a:lnTo>
                  <a:lnTo>
                    <a:pt x="14859" y="15151"/>
                  </a:lnTo>
                  <a:lnTo>
                    <a:pt x="18161" y="15151"/>
                  </a:lnTo>
                  <a:lnTo>
                    <a:pt x="19494" y="13817"/>
                  </a:lnTo>
                  <a:lnTo>
                    <a:pt x="19494" y="10515"/>
                  </a:lnTo>
                  <a:close/>
                </a:path>
                <a:path w="43179" h="15240">
                  <a:moveTo>
                    <a:pt x="39916" y="7937"/>
                  </a:moveTo>
                  <a:lnTo>
                    <a:pt x="38100" y="6121"/>
                  </a:lnTo>
                  <a:lnTo>
                    <a:pt x="33616" y="6121"/>
                  </a:lnTo>
                  <a:lnTo>
                    <a:pt x="31800" y="7937"/>
                  </a:lnTo>
                  <a:lnTo>
                    <a:pt x="31800" y="12420"/>
                  </a:lnTo>
                  <a:lnTo>
                    <a:pt x="33616" y="14236"/>
                  </a:lnTo>
                  <a:lnTo>
                    <a:pt x="38100" y="14236"/>
                  </a:lnTo>
                  <a:lnTo>
                    <a:pt x="39916" y="12420"/>
                  </a:lnTo>
                  <a:lnTo>
                    <a:pt x="39916" y="7937"/>
                  </a:lnTo>
                  <a:close/>
                </a:path>
                <a:path w="43179" h="15240">
                  <a:moveTo>
                    <a:pt x="42608" y="6819"/>
                  </a:moveTo>
                  <a:lnTo>
                    <a:pt x="42291" y="2095"/>
                  </a:lnTo>
                  <a:lnTo>
                    <a:pt x="35140" y="0"/>
                  </a:lnTo>
                  <a:lnTo>
                    <a:pt x="27508" y="317"/>
                  </a:lnTo>
                  <a:lnTo>
                    <a:pt x="22733" y="6705"/>
                  </a:lnTo>
                  <a:lnTo>
                    <a:pt x="19291" y="6705"/>
                  </a:lnTo>
                  <a:lnTo>
                    <a:pt x="19456" y="5905"/>
                  </a:lnTo>
                  <a:lnTo>
                    <a:pt x="11277" y="5905"/>
                  </a:lnTo>
                  <a:lnTo>
                    <a:pt x="9944" y="8483"/>
                  </a:lnTo>
                  <a:lnTo>
                    <a:pt x="11823" y="8864"/>
                  </a:lnTo>
                  <a:lnTo>
                    <a:pt x="11557" y="9931"/>
                  </a:lnTo>
                  <a:lnTo>
                    <a:pt x="8966" y="9880"/>
                  </a:lnTo>
                  <a:lnTo>
                    <a:pt x="9029" y="12839"/>
                  </a:lnTo>
                  <a:lnTo>
                    <a:pt x="10909" y="13055"/>
                  </a:lnTo>
                  <a:lnTo>
                    <a:pt x="12903" y="12268"/>
                  </a:lnTo>
                  <a:lnTo>
                    <a:pt x="13068" y="10337"/>
                  </a:lnTo>
                  <a:lnTo>
                    <a:pt x="14693" y="8813"/>
                  </a:lnTo>
                  <a:lnTo>
                    <a:pt x="17665" y="8813"/>
                  </a:lnTo>
                  <a:lnTo>
                    <a:pt x="18567" y="9182"/>
                  </a:lnTo>
                  <a:lnTo>
                    <a:pt x="19240" y="9804"/>
                  </a:lnTo>
                  <a:lnTo>
                    <a:pt x="20840" y="9182"/>
                  </a:lnTo>
                  <a:lnTo>
                    <a:pt x="29337" y="9232"/>
                  </a:lnTo>
                  <a:lnTo>
                    <a:pt x="30873" y="8978"/>
                  </a:lnTo>
                  <a:lnTo>
                    <a:pt x="31661" y="6934"/>
                  </a:lnTo>
                  <a:lnTo>
                    <a:pt x="33642" y="5473"/>
                  </a:lnTo>
                  <a:lnTo>
                    <a:pt x="37680" y="5473"/>
                  </a:lnTo>
                  <a:lnTo>
                    <a:pt x="39204" y="6261"/>
                  </a:lnTo>
                  <a:lnTo>
                    <a:pt x="40195" y="7493"/>
                  </a:lnTo>
                  <a:lnTo>
                    <a:pt x="41046" y="7569"/>
                  </a:lnTo>
                  <a:lnTo>
                    <a:pt x="42608" y="681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724395" y="1098664"/>
              <a:ext cx="21590" cy="12700"/>
            </a:xfrm>
            <a:custGeom>
              <a:avLst/>
              <a:gdLst/>
              <a:ahLst/>
              <a:cxnLst/>
              <a:rect l="l" t="t" r="r" b="b"/>
              <a:pathLst>
                <a:path w="21590" h="12700">
                  <a:moveTo>
                    <a:pt x="1676" y="11087"/>
                  </a:moveTo>
                  <a:lnTo>
                    <a:pt x="1295" y="10718"/>
                  </a:lnTo>
                  <a:lnTo>
                    <a:pt x="381" y="10718"/>
                  </a:lnTo>
                  <a:lnTo>
                    <a:pt x="0" y="11087"/>
                  </a:lnTo>
                  <a:lnTo>
                    <a:pt x="0" y="12014"/>
                  </a:lnTo>
                  <a:lnTo>
                    <a:pt x="381" y="12382"/>
                  </a:lnTo>
                  <a:lnTo>
                    <a:pt x="1295" y="12382"/>
                  </a:lnTo>
                  <a:lnTo>
                    <a:pt x="1676" y="12014"/>
                  </a:lnTo>
                  <a:lnTo>
                    <a:pt x="1676" y="11087"/>
                  </a:lnTo>
                  <a:close/>
                </a:path>
                <a:path w="21590" h="12700">
                  <a:moveTo>
                    <a:pt x="13042" y="114"/>
                  </a:moveTo>
                  <a:lnTo>
                    <a:pt x="12725" y="127"/>
                  </a:lnTo>
                  <a:lnTo>
                    <a:pt x="11468" y="2527"/>
                  </a:lnTo>
                  <a:lnTo>
                    <a:pt x="11798" y="2527"/>
                  </a:lnTo>
                  <a:lnTo>
                    <a:pt x="13042" y="114"/>
                  </a:lnTo>
                  <a:close/>
                </a:path>
                <a:path w="21590" h="12700">
                  <a:moveTo>
                    <a:pt x="13703" y="88"/>
                  </a:moveTo>
                  <a:lnTo>
                    <a:pt x="13385" y="101"/>
                  </a:lnTo>
                  <a:lnTo>
                    <a:pt x="12128" y="2501"/>
                  </a:lnTo>
                  <a:lnTo>
                    <a:pt x="12458" y="2501"/>
                  </a:lnTo>
                  <a:lnTo>
                    <a:pt x="13703" y="88"/>
                  </a:lnTo>
                  <a:close/>
                </a:path>
                <a:path w="21590" h="12700">
                  <a:moveTo>
                    <a:pt x="14363" y="63"/>
                  </a:moveTo>
                  <a:lnTo>
                    <a:pt x="14046" y="76"/>
                  </a:lnTo>
                  <a:lnTo>
                    <a:pt x="12788" y="2489"/>
                  </a:lnTo>
                  <a:lnTo>
                    <a:pt x="13119" y="2476"/>
                  </a:lnTo>
                  <a:lnTo>
                    <a:pt x="14363" y="63"/>
                  </a:lnTo>
                  <a:close/>
                </a:path>
                <a:path w="21590" h="12700">
                  <a:moveTo>
                    <a:pt x="15024" y="50"/>
                  </a:moveTo>
                  <a:lnTo>
                    <a:pt x="14706" y="63"/>
                  </a:lnTo>
                  <a:lnTo>
                    <a:pt x="13449" y="2463"/>
                  </a:lnTo>
                  <a:lnTo>
                    <a:pt x="13779" y="2463"/>
                  </a:lnTo>
                  <a:lnTo>
                    <a:pt x="15024" y="50"/>
                  </a:lnTo>
                  <a:close/>
                </a:path>
                <a:path w="21590" h="12700">
                  <a:moveTo>
                    <a:pt x="15684" y="25"/>
                  </a:moveTo>
                  <a:lnTo>
                    <a:pt x="15367" y="38"/>
                  </a:lnTo>
                  <a:lnTo>
                    <a:pt x="14122" y="2438"/>
                  </a:lnTo>
                  <a:lnTo>
                    <a:pt x="14439" y="2425"/>
                  </a:lnTo>
                  <a:lnTo>
                    <a:pt x="15684" y="25"/>
                  </a:lnTo>
                  <a:close/>
                </a:path>
                <a:path w="21590" h="12700">
                  <a:moveTo>
                    <a:pt x="16344" y="0"/>
                  </a:moveTo>
                  <a:lnTo>
                    <a:pt x="16027" y="12"/>
                  </a:lnTo>
                  <a:lnTo>
                    <a:pt x="14782" y="2425"/>
                  </a:lnTo>
                  <a:lnTo>
                    <a:pt x="15100" y="2413"/>
                  </a:lnTo>
                  <a:lnTo>
                    <a:pt x="16344" y="0"/>
                  </a:lnTo>
                  <a:close/>
                </a:path>
                <a:path w="21590" h="12700">
                  <a:moveTo>
                    <a:pt x="21501" y="8839"/>
                  </a:moveTo>
                  <a:lnTo>
                    <a:pt x="20916" y="8242"/>
                  </a:lnTo>
                  <a:lnTo>
                    <a:pt x="19456" y="8242"/>
                  </a:lnTo>
                  <a:lnTo>
                    <a:pt x="18859" y="8839"/>
                  </a:lnTo>
                  <a:lnTo>
                    <a:pt x="18859" y="10287"/>
                  </a:lnTo>
                  <a:lnTo>
                    <a:pt x="19456" y="10883"/>
                  </a:lnTo>
                  <a:lnTo>
                    <a:pt x="20916" y="10883"/>
                  </a:lnTo>
                  <a:lnTo>
                    <a:pt x="21501" y="10287"/>
                  </a:lnTo>
                  <a:lnTo>
                    <a:pt x="21501" y="8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862718" y="1258786"/>
              <a:ext cx="40005" cy="41910"/>
            </a:xfrm>
            <a:custGeom>
              <a:avLst/>
              <a:gdLst/>
              <a:ahLst/>
              <a:cxnLst/>
              <a:rect l="l" t="t" r="r" b="b"/>
              <a:pathLst>
                <a:path w="40005" h="41909">
                  <a:moveTo>
                    <a:pt x="20142" y="0"/>
                  </a:moveTo>
                  <a:lnTo>
                    <a:pt x="10591" y="0"/>
                  </a:lnTo>
                  <a:lnTo>
                    <a:pt x="6718" y="3873"/>
                  </a:lnTo>
                  <a:lnTo>
                    <a:pt x="6718" y="13411"/>
                  </a:lnTo>
                  <a:lnTo>
                    <a:pt x="10591" y="17284"/>
                  </a:lnTo>
                  <a:lnTo>
                    <a:pt x="16548" y="17208"/>
                  </a:lnTo>
                  <a:lnTo>
                    <a:pt x="17538" y="19824"/>
                  </a:lnTo>
                  <a:lnTo>
                    <a:pt x="15392" y="20510"/>
                  </a:lnTo>
                  <a:lnTo>
                    <a:pt x="13614" y="22021"/>
                  </a:lnTo>
                  <a:lnTo>
                    <a:pt x="12598" y="24002"/>
                  </a:lnTo>
                  <a:lnTo>
                    <a:pt x="10020" y="22834"/>
                  </a:lnTo>
                  <a:lnTo>
                    <a:pt x="10045" y="19608"/>
                  </a:lnTo>
                  <a:lnTo>
                    <a:pt x="7797" y="17360"/>
                  </a:lnTo>
                  <a:lnTo>
                    <a:pt x="2247" y="17360"/>
                  </a:lnTo>
                  <a:lnTo>
                    <a:pt x="0" y="19608"/>
                  </a:lnTo>
                  <a:lnTo>
                    <a:pt x="0" y="25158"/>
                  </a:lnTo>
                  <a:lnTo>
                    <a:pt x="2247" y="27406"/>
                  </a:lnTo>
                  <a:lnTo>
                    <a:pt x="6756" y="27406"/>
                  </a:lnTo>
                  <a:lnTo>
                    <a:pt x="8293" y="26530"/>
                  </a:lnTo>
                  <a:lnTo>
                    <a:pt x="9194" y="25184"/>
                  </a:lnTo>
                  <a:lnTo>
                    <a:pt x="11798" y="26352"/>
                  </a:lnTo>
                  <a:lnTo>
                    <a:pt x="11671" y="32511"/>
                  </a:lnTo>
                  <a:lnTo>
                    <a:pt x="15443" y="36271"/>
                  </a:lnTo>
                  <a:lnTo>
                    <a:pt x="22631" y="36271"/>
                  </a:lnTo>
                  <a:lnTo>
                    <a:pt x="24904" y="35153"/>
                  </a:lnTo>
                  <a:lnTo>
                    <a:pt x="26454" y="33375"/>
                  </a:lnTo>
                  <a:lnTo>
                    <a:pt x="28574" y="35267"/>
                  </a:lnTo>
                  <a:lnTo>
                    <a:pt x="28346" y="35813"/>
                  </a:lnTo>
                  <a:lnTo>
                    <a:pt x="28219" y="39458"/>
                  </a:lnTo>
                  <a:lnTo>
                    <a:pt x="30200" y="41452"/>
                  </a:lnTo>
                  <a:lnTo>
                    <a:pt x="35102" y="41452"/>
                  </a:lnTo>
                  <a:lnTo>
                    <a:pt x="37083" y="39458"/>
                  </a:lnTo>
                  <a:lnTo>
                    <a:pt x="37083" y="34569"/>
                  </a:lnTo>
                  <a:lnTo>
                    <a:pt x="35102" y="32588"/>
                  </a:lnTo>
                  <a:lnTo>
                    <a:pt x="31724" y="32588"/>
                  </a:lnTo>
                  <a:lnTo>
                    <a:pt x="30149" y="33350"/>
                  </a:lnTo>
                  <a:lnTo>
                    <a:pt x="27800" y="31254"/>
                  </a:lnTo>
                  <a:lnTo>
                    <a:pt x="28511" y="29057"/>
                  </a:lnTo>
                  <a:lnTo>
                    <a:pt x="28511" y="26758"/>
                  </a:lnTo>
                  <a:lnTo>
                    <a:pt x="27927" y="24752"/>
                  </a:lnTo>
                  <a:lnTo>
                    <a:pt x="31813" y="21170"/>
                  </a:lnTo>
                  <a:lnTo>
                    <a:pt x="32600" y="21704"/>
                  </a:lnTo>
                  <a:lnTo>
                    <a:pt x="33553" y="22021"/>
                  </a:lnTo>
                  <a:lnTo>
                    <a:pt x="37299" y="22021"/>
                  </a:lnTo>
                  <a:lnTo>
                    <a:pt x="39522" y="19799"/>
                  </a:lnTo>
                  <a:lnTo>
                    <a:pt x="39522" y="14338"/>
                  </a:lnTo>
                  <a:lnTo>
                    <a:pt x="37299" y="12115"/>
                  </a:lnTo>
                  <a:lnTo>
                    <a:pt x="31838" y="12115"/>
                  </a:lnTo>
                  <a:lnTo>
                    <a:pt x="29629" y="14338"/>
                  </a:lnTo>
                  <a:lnTo>
                    <a:pt x="29629" y="17881"/>
                  </a:lnTo>
                  <a:lnTo>
                    <a:pt x="30175" y="19329"/>
                  </a:lnTo>
                  <a:lnTo>
                    <a:pt x="26644" y="22567"/>
                  </a:lnTo>
                  <a:lnTo>
                    <a:pt x="25107" y="20650"/>
                  </a:lnTo>
                  <a:lnTo>
                    <a:pt x="22745" y="19430"/>
                  </a:lnTo>
                  <a:lnTo>
                    <a:pt x="20091" y="19430"/>
                  </a:lnTo>
                  <a:lnTo>
                    <a:pt x="18935" y="16509"/>
                  </a:lnTo>
                  <a:lnTo>
                    <a:pt x="21932" y="15151"/>
                  </a:lnTo>
                  <a:lnTo>
                    <a:pt x="24002" y="12141"/>
                  </a:lnTo>
                  <a:lnTo>
                    <a:pt x="24002" y="3873"/>
                  </a:lnTo>
                  <a:lnTo>
                    <a:pt x="2014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865289" y="1261668"/>
              <a:ext cx="35560" cy="36195"/>
            </a:xfrm>
            <a:custGeom>
              <a:avLst/>
              <a:gdLst/>
              <a:ahLst/>
              <a:cxnLst/>
              <a:rect l="l" t="t" r="r" b="b"/>
              <a:pathLst>
                <a:path w="35559" h="36194">
                  <a:moveTo>
                    <a:pt x="5029" y="18046"/>
                  </a:moveTo>
                  <a:lnTo>
                    <a:pt x="3898" y="16916"/>
                  </a:lnTo>
                  <a:lnTo>
                    <a:pt x="1130" y="16916"/>
                  </a:lnTo>
                  <a:lnTo>
                    <a:pt x="0" y="18046"/>
                  </a:lnTo>
                  <a:lnTo>
                    <a:pt x="0" y="20815"/>
                  </a:lnTo>
                  <a:lnTo>
                    <a:pt x="1130" y="21945"/>
                  </a:lnTo>
                  <a:lnTo>
                    <a:pt x="3898" y="21945"/>
                  </a:lnTo>
                  <a:lnTo>
                    <a:pt x="5029" y="20815"/>
                  </a:lnTo>
                  <a:lnTo>
                    <a:pt x="5029" y="18046"/>
                  </a:lnTo>
                  <a:close/>
                </a:path>
                <a:path w="35559" h="36194">
                  <a:moveTo>
                    <a:pt x="18707" y="2616"/>
                  </a:moveTo>
                  <a:lnTo>
                    <a:pt x="16090" y="0"/>
                  </a:lnTo>
                  <a:lnTo>
                    <a:pt x="9639" y="0"/>
                  </a:lnTo>
                  <a:lnTo>
                    <a:pt x="7023" y="2616"/>
                  </a:lnTo>
                  <a:lnTo>
                    <a:pt x="7023" y="9067"/>
                  </a:lnTo>
                  <a:lnTo>
                    <a:pt x="9639" y="11671"/>
                  </a:lnTo>
                  <a:lnTo>
                    <a:pt x="16090" y="11671"/>
                  </a:lnTo>
                  <a:lnTo>
                    <a:pt x="18707" y="9067"/>
                  </a:lnTo>
                  <a:lnTo>
                    <a:pt x="18707" y="2616"/>
                  </a:lnTo>
                  <a:close/>
                </a:path>
                <a:path w="35559" h="36194">
                  <a:moveTo>
                    <a:pt x="23380" y="23190"/>
                  </a:moveTo>
                  <a:lnTo>
                    <a:pt x="22618" y="20751"/>
                  </a:lnTo>
                  <a:lnTo>
                    <a:pt x="20345" y="18973"/>
                  </a:lnTo>
                  <a:lnTo>
                    <a:pt x="14351" y="18973"/>
                  </a:lnTo>
                  <a:lnTo>
                    <a:pt x="11671" y="21653"/>
                  </a:lnTo>
                  <a:lnTo>
                    <a:pt x="11671" y="26492"/>
                  </a:lnTo>
                  <a:lnTo>
                    <a:pt x="12255" y="27889"/>
                  </a:lnTo>
                  <a:lnTo>
                    <a:pt x="13195" y="28943"/>
                  </a:lnTo>
                  <a:lnTo>
                    <a:pt x="12928" y="27178"/>
                  </a:lnTo>
                  <a:lnTo>
                    <a:pt x="12928" y="23876"/>
                  </a:lnTo>
                  <a:lnTo>
                    <a:pt x="15608" y="21196"/>
                  </a:lnTo>
                  <a:lnTo>
                    <a:pt x="20688" y="21196"/>
                  </a:lnTo>
                  <a:lnTo>
                    <a:pt x="22275" y="21971"/>
                  </a:lnTo>
                  <a:lnTo>
                    <a:pt x="23380" y="23190"/>
                  </a:lnTo>
                  <a:close/>
                </a:path>
                <a:path w="35559" h="36194">
                  <a:moveTo>
                    <a:pt x="32296" y="32740"/>
                  </a:moveTo>
                  <a:lnTo>
                    <a:pt x="31318" y="31762"/>
                  </a:lnTo>
                  <a:lnTo>
                    <a:pt x="28905" y="31762"/>
                  </a:lnTo>
                  <a:lnTo>
                    <a:pt x="27940" y="32740"/>
                  </a:lnTo>
                  <a:lnTo>
                    <a:pt x="27940" y="35140"/>
                  </a:lnTo>
                  <a:lnTo>
                    <a:pt x="28905" y="36118"/>
                  </a:lnTo>
                  <a:lnTo>
                    <a:pt x="31318" y="36118"/>
                  </a:lnTo>
                  <a:lnTo>
                    <a:pt x="32296" y="35140"/>
                  </a:lnTo>
                  <a:lnTo>
                    <a:pt x="32296" y="32740"/>
                  </a:lnTo>
                  <a:close/>
                </a:path>
                <a:path w="35559" h="36194">
                  <a:moveTo>
                    <a:pt x="35166" y="12496"/>
                  </a:moveTo>
                  <a:lnTo>
                    <a:pt x="33820" y="11150"/>
                  </a:lnTo>
                  <a:lnTo>
                    <a:pt x="30467" y="11150"/>
                  </a:lnTo>
                  <a:lnTo>
                    <a:pt x="29108" y="12496"/>
                  </a:lnTo>
                  <a:lnTo>
                    <a:pt x="29108" y="15849"/>
                  </a:lnTo>
                  <a:lnTo>
                    <a:pt x="30467" y="17208"/>
                  </a:lnTo>
                  <a:lnTo>
                    <a:pt x="33820" y="17208"/>
                  </a:lnTo>
                  <a:lnTo>
                    <a:pt x="35166" y="15849"/>
                  </a:lnTo>
                  <a:lnTo>
                    <a:pt x="35166" y="124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866660" y="1183817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4">
                  <a:moveTo>
                    <a:pt x="24726" y="20447"/>
                  </a:moveTo>
                  <a:lnTo>
                    <a:pt x="23863" y="19583"/>
                  </a:lnTo>
                  <a:lnTo>
                    <a:pt x="14135" y="19583"/>
                  </a:lnTo>
                  <a:lnTo>
                    <a:pt x="14135" y="3530"/>
                  </a:lnTo>
                  <a:lnTo>
                    <a:pt x="16916" y="3530"/>
                  </a:lnTo>
                  <a:lnTo>
                    <a:pt x="16916" y="0"/>
                  </a:lnTo>
                  <a:lnTo>
                    <a:pt x="7823" y="0"/>
                  </a:lnTo>
                  <a:lnTo>
                    <a:pt x="7823" y="3530"/>
                  </a:lnTo>
                  <a:lnTo>
                    <a:pt x="10604" y="3530"/>
                  </a:lnTo>
                  <a:lnTo>
                    <a:pt x="10604" y="19583"/>
                  </a:lnTo>
                  <a:lnTo>
                    <a:pt x="863" y="19583"/>
                  </a:lnTo>
                  <a:lnTo>
                    <a:pt x="0" y="20447"/>
                  </a:lnTo>
                  <a:lnTo>
                    <a:pt x="0" y="22555"/>
                  </a:lnTo>
                  <a:lnTo>
                    <a:pt x="863" y="23418"/>
                  </a:lnTo>
                  <a:lnTo>
                    <a:pt x="23863" y="23418"/>
                  </a:lnTo>
                  <a:lnTo>
                    <a:pt x="24726" y="22555"/>
                  </a:lnTo>
                  <a:lnTo>
                    <a:pt x="24726" y="2044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884048" y="1176388"/>
              <a:ext cx="8255" cy="24765"/>
            </a:xfrm>
            <a:custGeom>
              <a:avLst/>
              <a:gdLst/>
              <a:ahLst/>
              <a:cxnLst/>
              <a:rect l="l" t="t" r="r" b="b"/>
              <a:pathLst>
                <a:path w="8255" h="24765">
                  <a:moveTo>
                    <a:pt x="0" y="0"/>
                  </a:moveTo>
                  <a:lnTo>
                    <a:pt x="8035" y="0"/>
                  </a:lnTo>
                  <a:lnTo>
                    <a:pt x="8035" y="20728"/>
                  </a:lnTo>
                  <a:lnTo>
                    <a:pt x="8035" y="22938"/>
                  </a:lnTo>
                  <a:lnTo>
                    <a:pt x="6227" y="24745"/>
                  </a:lnTo>
                  <a:lnTo>
                    <a:pt x="4017" y="24745"/>
                  </a:lnTo>
                  <a:lnTo>
                    <a:pt x="1807" y="24745"/>
                  </a:lnTo>
                  <a:lnTo>
                    <a:pt x="0" y="22938"/>
                  </a:lnTo>
                  <a:lnTo>
                    <a:pt x="0" y="2072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884077" y="1176071"/>
              <a:ext cx="8255" cy="24765"/>
            </a:xfrm>
            <a:custGeom>
              <a:avLst/>
              <a:gdLst/>
              <a:ahLst/>
              <a:cxnLst/>
              <a:rect l="l" t="t" r="r" b="b"/>
              <a:pathLst>
                <a:path w="8255" h="24765">
                  <a:moveTo>
                    <a:pt x="8039" y="0"/>
                  </a:moveTo>
                  <a:lnTo>
                    <a:pt x="0" y="0"/>
                  </a:lnTo>
                  <a:lnTo>
                    <a:pt x="0" y="22936"/>
                  </a:lnTo>
                  <a:lnTo>
                    <a:pt x="1803" y="24752"/>
                  </a:lnTo>
                  <a:lnTo>
                    <a:pt x="6223" y="24752"/>
                  </a:lnTo>
                  <a:lnTo>
                    <a:pt x="8039" y="22936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881193" y="1173315"/>
              <a:ext cx="13970" cy="3175"/>
            </a:xfrm>
            <a:custGeom>
              <a:avLst/>
              <a:gdLst/>
              <a:ahLst/>
              <a:cxnLst/>
              <a:rect l="l" t="t" r="r" b="b"/>
              <a:pathLst>
                <a:path w="13969" h="3175">
                  <a:moveTo>
                    <a:pt x="1479" y="0"/>
                  </a:moveTo>
                  <a:lnTo>
                    <a:pt x="12264" y="0"/>
                  </a:lnTo>
                  <a:lnTo>
                    <a:pt x="13078" y="0"/>
                  </a:lnTo>
                  <a:lnTo>
                    <a:pt x="13745" y="666"/>
                  </a:lnTo>
                  <a:lnTo>
                    <a:pt x="13745" y="1479"/>
                  </a:lnTo>
                  <a:lnTo>
                    <a:pt x="13745" y="2297"/>
                  </a:lnTo>
                  <a:lnTo>
                    <a:pt x="13078" y="2962"/>
                  </a:lnTo>
                  <a:lnTo>
                    <a:pt x="12264" y="2962"/>
                  </a:lnTo>
                  <a:lnTo>
                    <a:pt x="1479" y="2962"/>
                  </a:lnTo>
                  <a:lnTo>
                    <a:pt x="666" y="2962"/>
                  </a:lnTo>
                  <a:lnTo>
                    <a:pt x="0" y="2297"/>
                  </a:lnTo>
                  <a:lnTo>
                    <a:pt x="0" y="1482"/>
                  </a:lnTo>
                  <a:lnTo>
                    <a:pt x="0" y="666"/>
                  </a:lnTo>
                  <a:lnTo>
                    <a:pt x="666" y="0"/>
                  </a:lnTo>
                  <a:lnTo>
                    <a:pt x="147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881216" y="1172997"/>
              <a:ext cx="13970" cy="3175"/>
            </a:xfrm>
            <a:custGeom>
              <a:avLst/>
              <a:gdLst/>
              <a:ahLst/>
              <a:cxnLst/>
              <a:rect l="l" t="t" r="r" b="b"/>
              <a:pathLst>
                <a:path w="13969" h="3175">
                  <a:moveTo>
                    <a:pt x="13081" y="0"/>
                  </a:moveTo>
                  <a:lnTo>
                    <a:pt x="673" y="0"/>
                  </a:lnTo>
                  <a:lnTo>
                    <a:pt x="0" y="660"/>
                  </a:lnTo>
                  <a:lnTo>
                    <a:pt x="0" y="2298"/>
                  </a:lnTo>
                  <a:lnTo>
                    <a:pt x="673" y="2959"/>
                  </a:lnTo>
                  <a:lnTo>
                    <a:pt x="13081" y="2959"/>
                  </a:lnTo>
                  <a:lnTo>
                    <a:pt x="13754" y="2298"/>
                  </a:lnTo>
                  <a:lnTo>
                    <a:pt x="13754" y="6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865925" y="1176388"/>
              <a:ext cx="8255" cy="24765"/>
            </a:xfrm>
            <a:custGeom>
              <a:avLst/>
              <a:gdLst/>
              <a:ahLst/>
              <a:cxnLst/>
              <a:rect l="l" t="t" r="r" b="b"/>
              <a:pathLst>
                <a:path w="8255" h="24765">
                  <a:moveTo>
                    <a:pt x="0" y="0"/>
                  </a:moveTo>
                  <a:lnTo>
                    <a:pt x="8035" y="0"/>
                  </a:lnTo>
                  <a:lnTo>
                    <a:pt x="8035" y="20728"/>
                  </a:lnTo>
                  <a:lnTo>
                    <a:pt x="8035" y="22938"/>
                  </a:lnTo>
                  <a:lnTo>
                    <a:pt x="6227" y="24745"/>
                  </a:lnTo>
                  <a:lnTo>
                    <a:pt x="4017" y="24745"/>
                  </a:lnTo>
                  <a:lnTo>
                    <a:pt x="1807" y="24745"/>
                  </a:lnTo>
                  <a:lnTo>
                    <a:pt x="0" y="22938"/>
                  </a:lnTo>
                  <a:lnTo>
                    <a:pt x="0" y="2072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865954" y="1176071"/>
              <a:ext cx="8255" cy="24765"/>
            </a:xfrm>
            <a:custGeom>
              <a:avLst/>
              <a:gdLst/>
              <a:ahLst/>
              <a:cxnLst/>
              <a:rect l="l" t="t" r="r" b="b"/>
              <a:pathLst>
                <a:path w="8255" h="24765">
                  <a:moveTo>
                    <a:pt x="8039" y="0"/>
                  </a:moveTo>
                  <a:lnTo>
                    <a:pt x="0" y="0"/>
                  </a:lnTo>
                  <a:lnTo>
                    <a:pt x="0" y="22936"/>
                  </a:lnTo>
                  <a:lnTo>
                    <a:pt x="1803" y="24752"/>
                  </a:lnTo>
                  <a:lnTo>
                    <a:pt x="6223" y="24752"/>
                  </a:lnTo>
                  <a:lnTo>
                    <a:pt x="8039" y="22936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863071" y="1173315"/>
              <a:ext cx="13970" cy="3175"/>
            </a:xfrm>
            <a:custGeom>
              <a:avLst/>
              <a:gdLst/>
              <a:ahLst/>
              <a:cxnLst/>
              <a:rect l="l" t="t" r="r" b="b"/>
              <a:pathLst>
                <a:path w="13969" h="3175">
                  <a:moveTo>
                    <a:pt x="1479" y="0"/>
                  </a:moveTo>
                  <a:lnTo>
                    <a:pt x="12265" y="0"/>
                  </a:lnTo>
                  <a:lnTo>
                    <a:pt x="13081" y="0"/>
                  </a:lnTo>
                  <a:lnTo>
                    <a:pt x="13744" y="666"/>
                  </a:lnTo>
                  <a:lnTo>
                    <a:pt x="13744" y="1479"/>
                  </a:lnTo>
                  <a:lnTo>
                    <a:pt x="13744" y="2297"/>
                  </a:lnTo>
                  <a:lnTo>
                    <a:pt x="13081" y="2962"/>
                  </a:lnTo>
                  <a:lnTo>
                    <a:pt x="12265" y="2962"/>
                  </a:lnTo>
                  <a:lnTo>
                    <a:pt x="1479" y="2962"/>
                  </a:lnTo>
                  <a:lnTo>
                    <a:pt x="666" y="2962"/>
                  </a:lnTo>
                  <a:lnTo>
                    <a:pt x="0" y="2297"/>
                  </a:lnTo>
                  <a:lnTo>
                    <a:pt x="0" y="1482"/>
                  </a:lnTo>
                  <a:lnTo>
                    <a:pt x="0" y="666"/>
                  </a:lnTo>
                  <a:lnTo>
                    <a:pt x="666" y="0"/>
                  </a:lnTo>
                  <a:lnTo>
                    <a:pt x="147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863093" y="1172997"/>
              <a:ext cx="13970" cy="3175"/>
            </a:xfrm>
            <a:custGeom>
              <a:avLst/>
              <a:gdLst/>
              <a:ahLst/>
              <a:cxnLst/>
              <a:rect l="l" t="t" r="r" b="b"/>
              <a:pathLst>
                <a:path w="13969" h="3175">
                  <a:moveTo>
                    <a:pt x="13093" y="0"/>
                  </a:moveTo>
                  <a:lnTo>
                    <a:pt x="673" y="0"/>
                  </a:lnTo>
                  <a:lnTo>
                    <a:pt x="0" y="660"/>
                  </a:lnTo>
                  <a:lnTo>
                    <a:pt x="0" y="2298"/>
                  </a:lnTo>
                  <a:lnTo>
                    <a:pt x="673" y="2959"/>
                  </a:lnTo>
                  <a:lnTo>
                    <a:pt x="13093" y="2959"/>
                  </a:lnTo>
                  <a:lnTo>
                    <a:pt x="13754" y="2298"/>
                  </a:lnTo>
                  <a:lnTo>
                    <a:pt x="13754" y="6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797941" y="1089621"/>
              <a:ext cx="95250" cy="80645"/>
            </a:xfrm>
            <a:custGeom>
              <a:avLst/>
              <a:gdLst/>
              <a:ahLst/>
              <a:cxnLst/>
              <a:rect l="l" t="t" r="r" b="b"/>
              <a:pathLst>
                <a:path w="95250" h="80644">
                  <a:moveTo>
                    <a:pt x="16421" y="838"/>
                  </a:moveTo>
                  <a:lnTo>
                    <a:pt x="15697" y="838"/>
                  </a:lnTo>
                  <a:lnTo>
                    <a:pt x="15697" y="5181"/>
                  </a:lnTo>
                  <a:lnTo>
                    <a:pt x="16421" y="5181"/>
                  </a:lnTo>
                  <a:lnTo>
                    <a:pt x="16421" y="838"/>
                  </a:lnTo>
                  <a:close/>
                </a:path>
                <a:path w="95250" h="80644">
                  <a:moveTo>
                    <a:pt x="22047" y="1219"/>
                  </a:moveTo>
                  <a:lnTo>
                    <a:pt x="21323" y="1219"/>
                  </a:lnTo>
                  <a:lnTo>
                    <a:pt x="21323" y="5384"/>
                  </a:lnTo>
                  <a:lnTo>
                    <a:pt x="22047" y="5384"/>
                  </a:lnTo>
                  <a:lnTo>
                    <a:pt x="22047" y="1219"/>
                  </a:lnTo>
                  <a:close/>
                </a:path>
                <a:path w="95250" h="80644">
                  <a:moveTo>
                    <a:pt x="25044" y="9321"/>
                  </a:moveTo>
                  <a:lnTo>
                    <a:pt x="22199" y="6477"/>
                  </a:lnTo>
                  <a:lnTo>
                    <a:pt x="15189" y="6477"/>
                  </a:lnTo>
                  <a:lnTo>
                    <a:pt x="12344" y="9321"/>
                  </a:lnTo>
                  <a:lnTo>
                    <a:pt x="12344" y="16332"/>
                  </a:lnTo>
                  <a:lnTo>
                    <a:pt x="15189" y="19177"/>
                  </a:lnTo>
                  <a:lnTo>
                    <a:pt x="22199" y="19177"/>
                  </a:lnTo>
                  <a:lnTo>
                    <a:pt x="25044" y="16332"/>
                  </a:lnTo>
                  <a:lnTo>
                    <a:pt x="25044" y="9321"/>
                  </a:lnTo>
                  <a:close/>
                </a:path>
                <a:path w="95250" h="80644">
                  <a:moveTo>
                    <a:pt x="36931" y="13703"/>
                  </a:moveTo>
                  <a:lnTo>
                    <a:pt x="35191" y="13703"/>
                  </a:lnTo>
                  <a:lnTo>
                    <a:pt x="35191" y="2908"/>
                  </a:lnTo>
                  <a:lnTo>
                    <a:pt x="36728" y="2692"/>
                  </a:lnTo>
                  <a:lnTo>
                    <a:pt x="36626" y="1981"/>
                  </a:lnTo>
                  <a:lnTo>
                    <a:pt x="34467" y="2273"/>
                  </a:lnTo>
                  <a:lnTo>
                    <a:pt x="34467" y="3035"/>
                  </a:lnTo>
                  <a:lnTo>
                    <a:pt x="34467" y="13703"/>
                  </a:lnTo>
                  <a:lnTo>
                    <a:pt x="31419" y="13703"/>
                  </a:lnTo>
                  <a:lnTo>
                    <a:pt x="29324" y="10502"/>
                  </a:lnTo>
                  <a:lnTo>
                    <a:pt x="29565" y="10502"/>
                  </a:lnTo>
                  <a:lnTo>
                    <a:pt x="29565" y="6527"/>
                  </a:lnTo>
                  <a:lnTo>
                    <a:pt x="30060" y="5930"/>
                  </a:lnTo>
                  <a:lnTo>
                    <a:pt x="30721" y="5435"/>
                  </a:lnTo>
                  <a:lnTo>
                    <a:pt x="30721" y="12230"/>
                  </a:lnTo>
                  <a:lnTo>
                    <a:pt x="31445" y="12230"/>
                  </a:lnTo>
                  <a:lnTo>
                    <a:pt x="31445" y="4889"/>
                  </a:lnTo>
                  <a:lnTo>
                    <a:pt x="32588" y="4013"/>
                  </a:lnTo>
                  <a:lnTo>
                    <a:pt x="32588" y="13296"/>
                  </a:lnTo>
                  <a:lnTo>
                    <a:pt x="33312" y="13296"/>
                  </a:lnTo>
                  <a:lnTo>
                    <a:pt x="33312" y="3581"/>
                  </a:lnTo>
                  <a:lnTo>
                    <a:pt x="34467" y="3035"/>
                  </a:lnTo>
                  <a:lnTo>
                    <a:pt x="34467" y="2273"/>
                  </a:lnTo>
                  <a:lnTo>
                    <a:pt x="34328" y="2286"/>
                  </a:lnTo>
                  <a:lnTo>
                    <a:pt x="32537" y="3136"/>
                  </a:lnTo>
                  <a:lnTo>
                    <a:pt x="29552" y="5410"/>
                  </a:lnTo>
                  <a:lnTo>
                    <a:pt x="28841" y="6273"/>
                  </a:lnTo>
                  <a:lnTo>
                    <a:pt x="28841" y="7416"/>
                  </a:lnTo>
                  <a:lnTo>
                    <a:pt x="28841" y="9766"/>
                  </a:lnTo>
                  <a:lnTo>
                    <a:pt x="28028" y="8521"/>
                  </a:lnTo>
                  <a:lnTo>
                    <a:pt x="28841" y="7416"/>
                  </a:lnTo>
                  <a:lnTo>
                    <a:pt x="28841" y="6273"/>
                  </a:lnTo>
                  <a:lnTo>
                    <a:pt x="28384" y="6819"/>
                  </a:lnTo>
                  <a:lnTo>
                    <a:pt x="27609" y="7874"/>
                  </a:lnTo>
                  <a:lnTo>
                    <a:pt x="22479" y="0"/>
                  </a:lnTo>
                  <a:lnTo>
                    <a:pt x="14478" y="38"/>
                  </a:lnTo>
                  <a:lnTo>
                    <a:pt x="9309" y="7429"/>
                  </a:lnTo>
                  <a:lnTo>
                    <a:pt x="8547" y="6324"/>
                  </a:lnTo>
                  <a:lnTo>
                    <a:pt x="8191" y="5905"/>
                  </a:lnTo>
                  <a:lnTo>
                    <a:pt x="8191" y="7086"/>
                  </a:lnTo>
                  <a:lnTo>
                    <a:pt x="8191" y="9029"/>
                  </a:lnTo>
                  <a:lnTo>
                    <a:pt x="7035" y="10693"/>
                  </a:lnTo>
                  <a:lnTo>
                    <a:pt x="7035" y="5638"/>
                  </a:lnTo>
                  <a:lnTo>
                    <a:pt x="7988" y="6794"/>
                  </a:lnTo>
                  <a:lnTo>
                    <a:pt x="8191" y="7086"/>
                  </a:lnTo>
                  <a:lnTo>
                    <a:pt x="8191" y="5905"/>
                  </a:lnTo>
                  <a:lnTo>
                    <a:pt x="7353" y="4889"/>
                  </a:lnTo>
                  <a:lnTo>
                    <a:pt x="6743" y="4470"/>
                  </a:lnTo>
                  <a:lnTo>
                    <a:pt x="6743" y="11099"/>
                  </a:lnTo>
                  <a:lnTo>
                    <a:pt x="5334" y="13131"/>
                  </a:lnTo>
                  <a:lnTo>
                    <a:pt x="3276" y="13423"/>
                  </a:lnTo>
                  <a:lnTo>
                    <a:pt x="3276" y="3187"/>
                  </a:lnTo>
                  <a:lnTo>
                    <a:pt x="3987" y="3441"/>
                  </a:lnTo>
                  <a:lnTo>
                    <a:pt x="4432" y="3759"/>
                  </a:lnTo>
                  <a:lnTo>
                    <a:pt x="4432" y="12547"/>
                  </a:lnTo>
                  <a:lnTo>
                    <a:pt x="5156" y="12547"/>
                  </a:lnTo>
                  <a:lnTo>
                    <a:pt x="5156" y="4254"/>
                  </a:lnTo>
                  <a:lnTo>
                    <a:pt x="6311" y="5054"/>
                  </a:lnTo>
                  <a:lnTo>
                    <a:pt x="6311" y="11099"/>
                  </a:lnTo>
                  <a:lnTo>
                    <a:pt x="6743" y="11099"/>
                  </a:lnTo>
                  <a:lnTo>
                    <a:pt x="6743" y="4470"/>
                  </a:lnTo>
                  <a:lnTo>
                    <a:pt x="4292" y="2781"/>
                  </a:lnTo>
                  <a:lnTo>
                    <a:pt x="2616" y="2171"/>
                  </a:lnTo>
                  <a:lnTo>
                    <a:pt x="2616" y="13500"/>
                  </a:lnTo>
                  <a:lnTo>
                    <a:pt x="1409" y="13665"/>
                  </a:lnTo>
                  <a:lnTo>
                    <a:pt x="1409" y="2806"/>
                  </a:lnTo>
                  <a:lnTo>
                    <a:pt x="2247" y="2806"/>
                  </a:lnTo>
                  <a:lnTo>
                    <a:pt x="2552" y="2921"/>
                  </a:lnTo>
                  <a:lnTo>
                    <a:pt x="2552" y="13500"/>
                  </a:lnTo>
                  <a:lnTo>
                    <a:pt x="2616" y="2171"/>
                  </a:lnTo>
                  <a:lnTo>
                    <a:pt x="2413" y="2095"/>
                  </a:lnTo>
                  <a:lnTo>
                    <a:pt x="0" y="2082"/>
                  </a:lnTo>
                  <a:lnTo>
                    <a:pt x="0" y="2806"/>
                  </a:lnTo>
                  <a:lnTo>
                    <a:pt x="685" y="2806"/>
                  </a:lnTo>
                  <a:lnTo>
                    <a:pt x="685" y="13754"/>
                  </a:lnTo>
                  <a:lnTo>
                    <a:pt x="203" y="13817"/>
                  </a:lnTo>
                  <a:lnTo>
                    <a:pt x="292" y="14528"/>
                  </a:lnTo>
                  <a:lnTo>
                    <a:pt x="5740" y="13804"/>
                  </a:lnTo>
                  <a:lnTo>
                    <a:pt x="11950" y="4902"/>
                  </a:lnTo>
                  <a:lnTo>
                    <a:pt x="11950" y="8013"/>
                  </a:lnTo>
                  <a:lnTo>
                    <a:pt x="12674" y="8013"/>
                  </a:lnTo>
                  <a:lnTo>
                    <a:pt x="12674" y="3886"/>
                  </a:lnTo>
                  <a:lnTo>
                    <a:pt x="13817" y="2222"/>
                  </a:lnTo>
                  <a:lnTo>
                    <a:pt x="13817" y="6375"/>
                  </a:lnTo>
                  <a:lnTo>
                    <a:pt x="14541" y="6375"/>
                  </a:lnTo>
                  <a:lnTo>
                    <a:pt x="14541" y="1955"/>
                  </a:lnTo>
                  <a:lnTo>
                    <a:pt x="13995" y="1955"/>
                  </a:lnTo>
                  <a:lnTo>
                    <a:pt x="14846" y="749"/>
                  </a:lnTo>
                  <a:lnTo>
                    <a:pt x="17576" y="749"/>
                  </a:lnTo>
                  <a:lnTo>
                    <a:pt x="17576" y="4711"/>
                  </a:lnTo>
                  <a:lnTo>
                    <a:pt x="18300" y="4711"/>
                  </a:lnTo>
                  <a:lnTo>
                    <a:pt x="18300" y="749"/>
                  </a:lnTo>
                  <a:lnTo>
                    <a:pt x="19456" y="749"/>
                  </a:lnTo>
                  <a:lnTo>
                    <a:pt x="19456" y="4762"/>
                  </a:lnTo>
                  <a:lnTo>
                    <a:pt x="20180" y="4762"/>
                  </a:lnTo>
                  <a:lnTo>
                    <a:pt x="20180" y="749"/>
                  </a:lnTo>
                  <a:lnTo>
                    <a:pt x="22098" y="723"/>
                  </a:lnTo>
                  <a:lnTo>
                    <a:pt x="23431" y="2781"/>
                  </a:lnTo>
                  <a:lnTo>
                    <a:pt x="23202" y="2781"/>
                  </a:lnTo>
                  <a:lnTo>
                    <a:pt x="23202" y="6807"/>
                  </a:lnTo>
                  <a:lnTo>
                    <a:pt x="23926" y="6807"/>
                  </a:lnTo>
                  <a:lnTo>
                    <a:pt x="23926" y="3530"/>
                  </a:lnTo>
                  <a:lnTo>
                    <a:pt x="31038" y="14414"/>
                  </a:lnTo>
                  <a:lnTo>
                    <a:pt x="36931" y="14427"/>
                  </a:lnTo>
                  <a:lnTo>
                    <a:pt x="36931" y="13703"/>
                  </a:lnTo>
                  <a:close/>
                </a:path>
                <a:path w="95250" h="80644">
                  <a:moveTo>
                    <a:pt x="70789" y="74244"/>
                  </a:moveTo>
                  <a:lnTo>
                    <a:pt x="69977" y="73418"/>
                  </a:lnTo>
                  <a:lnTo>
                    <a:pt x="67945" y="73418"/>
                  </a:lnTo>
                  <a:lnTo>
                    <a:pt x="67119" y="74244"/>
                  </a:lnTo>
                  <a:lnTo>
                    <a:pt x="67119" y="76263"/>
                  </a:lnTo>
                  <a:lnTo>
                    <a:pt x="67945" y="77089"/>
                  </a:lnTo>
                  <a:lnTo>
                    <a:pt x="69977" y="77089"/>
                  </a:lnTo>
                  <a:lnTo>
                    <a:pt x="70789" y="76263"/>
                  </a:lnTo>
                  <a:lnTo>
                    <a:pt x="70789" y="74244"/>
                  </a:lnTo>
                  <a:close/>
                </a:path>
                <a:path w="95250" h="80644">
                  <a:moveTo>
                    <a:pt x="74561" y="72796"/>
                  </a:moveTo>
                  <a:lnTo>
                    <a:pt x="74066" y="72301"/>
                  </a:lnTo>
                  <a:lnTo>
                    <a:pt x="72847" y="72301"/>
                  </a:lnTo>
                  <a:lnTo>
                    <a:pt x="72351" y="72796"/>
                  </a:lnTo>
                  <a:lnTo>
                    <a:pt x="72351" y="74028"/>
                  </a:lnTo>
                  <a:lnTo>
                    <a:pt x="72847" y="74523"/>
                  </a:lnTo>
                  <a:lnTo>
                    <a:pt x="74066" y="74523"/>
                  </a:lnTo>
                  <a:lnTo>
                    <a:pt x="74561" y="74028"/>
                  </a:lnTo>
                  <a:lnTo>
                    <a:pt x="74561" y="72796"/>
                  </a:lnTo>
                  <a:close/>
                </a:path>
                <a:path w="95250" h="80644">
                  <a:moveTo>
                    <a:pt x="75247" y="76657"/>
                  </a:moveTo>
                  <a:lnTo>
                    <a:pt x="74231" y="75641"/>
                  </a:lnTo>
                  <a:lnTo>
                    <a:pt x="71716" y="75641"/>
                  </a:lnTo>
                  <a:lnTo>
                    <a:pt x="70700" y="76657"/>
                  </a:lnTo>
                  <a:lnTo>
                    <a:pt x="70700" y="79159"/>
                  </a:lnTo>
                  <a:lnTo>
                    <a:pt x="71716" y="80175"/>
                  </a:lnTo>
                  <a:lnTo>
                    <a:pt x="74231" y="80175"/>
                  </a:lnTo>
                  <a:lnTo>
                    <a:pt x="75247" y="79159"/>
                  </a:lnTo>
                  <a:lnTo>
                    <a:pt x="75247" y="76657"/>
                  </a:lnTo>
                  <a:close/>
                </a:path>
                <a:path w="95250" h="80644">
                  <a:moveTo>
                    <a:pt x="89789" y="71666"/>
                  </a:moveTo>
                  <a:lnTo>
                    <a:pt x="89293" y="71170"/>
                  </a:lnTo>
                  <a:lnTo>
                    <a:pt x="88074" y="71170"/>
                  </a:lnTo>
                  <a:lnTo>
                    <a:pt x="87566" y="71666"/>
                  </a:lnTo>
                  <a:lnTo>
                    <a:pt x="87566" y="72898"/>
                  </a:lnTo>
                  <a:lnTo>
                    <a:pt x="88074" y="73393"/>
                  </a:lnTo>
                  <a:lnTo>
                    <a:pt x="89293" y="73393"/>
                  </a:lnTo>
                  <a:lnTo>
                    <a:pt x="89789" y="72898"/>
                  </a:lnTo>
                  <a:lnTo>
                    <a:pt x="89789" y="71666"/>
                  </a:lnTo>
                  <a:close/>
                </a:path>
                <a:path w="95250" h="80644">
                  <a:moveTo>
                    <a:pt x="92240" y="75514"/>
                  </a:moveTo>
                  <a:lnTo>
                    <a:pt x="91224" y="74498"/>
                  </a:lnTo>
                  <a:lnTo>
                    <a:pt x="88709" y="74498"/>
                  </a:lnTo>
                  <a:lnTo>
                    <a:pt x="87693" y="75514"/>
                  </a:lnTo>
                  <a:lnTo>
                    <a:pt x="87693" y="78016"/>
                  </a:lnTo>
                  <a:lnTo>
                    <a:pt x="88709" y="79032"/>
                  </a:lnTo>
                  <a:lnTo>
                    <a:pt x="91224" y="79032"/>
                  </a:lnTo>
                  <a:lnTo>
                    <a:pt x="92240" y="78016"/>
                  </a:lnTo>
                  <a:lnTo>
                    <a:pt x="92240" y="75514"/>
                  </a:lnTo>
                  <a:close/>
                </a:path>
                <a:path w="95250" h="80644">
                  <a:moveTo>
                    <a:pt x="95021" y="72186"/>
                  </a:moveTo>
                  <a:lnTo>
                    <a:pt x="94234" y="71399"/>
                  </a:lnTo>
                  <a:lnTo>
                    <a:pt x="92303" y="71399"/>
                  </a:lnTo>
                  <a:lnTo>
                    <a:pt x="91503" y="72186"/>
                  </a:lnTo>
                  <a:lnTo>
                    <a:pt x="91503" y="74129"/>
                  </a:lnTo>
                  <a:lnTo>
                    <a:pt x="92303" y="74917"/>
                  </a:lnTo>
                  <a:lnTo>
                    <a:pt x="94234" y="74917"/>
                  </a:lnTo>
                  <a:lnTo>
                    <a:pt x="95021" y="74129"/>
                  </a:lnTo>
                  <a:lnTo>
                    <a:pt x="95021" y="7218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811955" y="109776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7277" y="0"/>
                  </a:moveTo>
                  <a:lnTo>
                    <a:pt x="2095" y="0"/>
                  </a:lnTo>
                  <a:lnTo>
                    <a:pt x="0" y="2095"/>
                  </a:lnTo>
                  <a:lnTo>
                    <a:pt x="0" y="7277"/>
                  </a:lnTo>
                  <a:lnTo>
                    <a:pt x="2095" y="9385"/>
                  </a:lnTo>
                  <a:lnTo>
                    <a:pt x="7277" y="9385"/>
                  </a:lnTo>
                  <a:lnTo>
                    <a:pt x="9385" y="7277"/>
                  </a:lnTo>
                  <a:lnTo>
                    <a:pt x="9385" y="2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819913" y="1106970"/>
              <a:ext cx="9525" cy="11430"/>
            </a:xfrm>
            <a:custGeom>
              <a:avLst/>
              <a:gdLst/>
              <a:ahLst/>
              <a:cxnLst/>
              <a:rect l="l" t="t" r="r" b="b"/>
              <a:pathLst>
                <a:path w="9525" h="11430">
                  <a:moveTo>
                    <a:pt x="2019" y="0"/>
                  </a:moveTo>
                  <a:lnTo>
                    <a:pt x="203" y="1320"/>
                  </a:lnTo>
                  <a:lnTo>
                    <a:pt x="0" y="2603"/>
                  </a:lnTo>
                  <a:lnTo>
                    <a:pt x="6146" y="11061"/>
                  </a:lnTo>
                  <a:lnTo>
                    <a:pt x="7416" y="11264"/>
                  </a:lnTo>
                  <a:lnTo>
                    <a:pt x="9232" y="9956"/>
                  </a:lnTo>
                  <a:lnTo>
                    <a:pt x="9436" y="8674"/>
                  </a:lnTo>
                  <a:lnTo>
                    <a:pt x="3301" y="2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820430" y="1108468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342" y="0"/>
                  </a:moveTo>
                  <a:lnTo>
                    <a:pt x="0" y="1231"/>
                  </a:lnTo>
                  <a:lnTo>
                    <a:pt x="5511" y="8699"/>
                  </a:lnTo>
                  <a:lnTo>
                    <a:pt x="5676" y="9144"/>
                  </a:lnTo>
                  <a:lnTo>
                    <a:pt x="6896" y="902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" name="object 100"/>
          <p:cNvSpPr txBox="1"/>
          <p:nvPr/>
        </p:nvSpPr>
        <p:spPr>
          <a:xfrm>
            <a:off x="802041" y="1085398"/>
            <a:ext cx="29845" cy="34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0" y="1032611"/>
            <a:ext cx="7560309" cy="4996180"/>
            <a:chOff x="0" y="1032611"/>
            <a:chExt cx="7560309" cy="4996180"/>
          </a:xfrm>
        </p:grpSpPr>
        <p:sp>
          <p:nvSpPr>
            <p:cNvPr id="102" name="object 102"/>
            <p:cNvSpPr/>
            <p:nvPr/>
          </p:nvSpPr>
          <p:spPr>
            <a:xfrm>
              <a:off x="812708" y="109810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676" y="0"/>
                  </a:moveTo>
                  <a:lnTo>
                    <a:pt x="1777" y="0"/>
                  </a:lnTo>
                  <a:lnTo>
                    <a:pt x="0" y="1790"/>
                  </a:lnTo>
                  <a:lnTo>
                    <a:pt x="88" y="4838"/>
                  </a:lnTo>
                  <a:lnTo>
                    <a:pt x="126" y="2565"/>
                  </a:lnTo>
                  <a:lnTo>
                    <a:pt x="1968" y="723"/>
                  </a:lnTo>
                  <a:lnTo>
                    <a:pt x="5689" y="723"/>
                  </a:lnTo>
                  <a:lnTo>
                    <a:pt x="6946" y="1447"/>
                  </a:lnTo>
                  <a:lnTo>
                    <a:pt x="7708" y="2552"/>
                  </a:lnTo>
                  <a:lnTo>
                    <a:pt x="7124" y="1066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859840" y="1032611"/>
              <a:ext cx="80645" cy="92710"/>
            </a:xfrm>
            <a:custGeom>
              <a:avLst/>
              <a:gdLst/>
              <a:ahLst/>
              <a:cxnLst/>
              <a:rect l="l" t="t" r="r" b="b"/>
              <a:pathLst>
                <a:path w="80644" h="92709">
                  <a:moveTo>
                    <a:pt x="80137" y="23495"/>
                  </a:moveTo>
                  <a:lnTo>
                    <a:pt x="76669" y="21818"/>
                  </a:lnTo>
                  <a:lnTo>
                    <a:pt x="70027" y="22390"/>
                  </a:lnTo>
                  <a:lnTo>
                    <a:pt x="60845" y="25044"/>
                  </a:lnTo>
                  <a:lnTo>
                    <a:pt x="50025" y="29476"/>
                  </a:lnTo>
                  <a:lnTo>
                    <a:pt x="50025" y="32156"/>
                  </a:lnTo>
                  <a:lnTo>
                    <a:pt x="49987" y="31623"/>
                  </a:lnTo>
                  <a:lnTo>
                    <a:pt x="50012" y="31826"/>
                  </a:lnTo>
                  <a:lnTo>
                    <a:pt x="50025" y="32156"/>
                  </a:lnTo>
                  <a:lnTo>
                    <a:pt x="50025" y="29476"/>
                  </a:lnTo>
                  <a:lnTo>
                    <a:pt x="49809" y="29552"/>
                  </a:lnTo>
                  <a:lnTo>
                    <a:pt x="49771" y="29057"/>
                  </a:lnTo>
                  <a:lnTo>
                    <a:pt x="48272" y="17526"/>
                  </a:lnTo>
                  <a:lnTo>
                    <a:pt x="46596" y="10604"/>
                  </a:lnTo>
                  <a:lnTo>
                    <a:pt x="46024" y="8242"/>
                  </a:lnTo>
                  <a:lnTo>
                    <a:pt x="43535" y="2819"/>
                  </a:lnTo>
                  <a:lnTo>
                    <a:pt x="43535" y="48501"/>
                  </a:lnTo>
                  <a:lnTo>
                    <a:pt x="43497" y="56388"/>
                  </a:lnTo>
                  <a:lnTo>
                    <a:pt x="41148" y="57683"/>
                  </a:lnTo>
                  <a:lnTo>
                    <a:pt x="39966" y="58305"/>
                  </a:lnTo>
                  <a:lnTo>
                    <a:pt x="43357" y="60147"/>
                  </a:lnTo>
                  <a:lnTo>
                    <a:pt x="43256" y="63169"/>
                  </a:lnTo>
                  <a:lnTo>
                    <a:pt x="42849" y="72694"/>
                  </a:lnTo>
                  <a:lnTo>
                    <a:pt x="41567" y="81622"/>
                  </a:lnTo>
                  <a:lnTo>
                    <a:pt x="38557" y="81622"/>
                  </a:lnTo>
                  <a:lnTo>
                    <a:pt x="37274" y="72605"/>
                  </a:lnTo>
                  <a:lnTo>
                    <a:pt x="36728" y="59969"/>
                  </a:lnTo>
                  <a:lnTo>
                    <a:pt x="39966" y="58305"/>
                  </a:lnTo>
                  <a:lnTo>
                    <a:pt x="43497" y="56388"/>
                  </a:lnTo>
                  <a:lnTo>
                    <a:pt x="43497" y="48526"/>
                  </a:lnTo>
                  <a:lnTo>
                    <a:pt x="40030" y="50495"/>
                  </a:lnTo>
                  <a:lnTo>
                    <a:pt x="36449" y="48361"/>
                  </a:lnTo>
                  <a:lnTo>
                    <a:pt x="36449" y="44246"/>
                  </a:lnTo>
                  <a:lnTo>
                    <a:pt x="39497" y="42468"/>
                  </a:lnTo>
                  <a:lnTo>
                    <a:pt x="40106" y="42138"/>
                  </a:lnTo>
                  <a:lnTo>
                    <a:pt x="43510" y="44157"/>
                  </a:lnTo>
                  <a:lnTo>
                    <a:pt x="43535" y="48501"/>
                  </a:lnTo>
                  <a:lnTo>
                    <a:pt x="43535" y="2819"/>
                  </a:lnTo>
                  <a:lnTo>
                    <a:pt x="43243" y="2171"/>
                  </a:lnTo>
                  <a:lnTo>
                    <a:pt x="40068" y="0"/>
                  </a:lnTo>
                  <a:lnTo>
                    <a:pt x="36906" y="2159"/>
                  </a:lnTo>
                  <a:lnTo>
                    <a:pt x="34137" y="8153"/>
                  </a:lnTo>
                  <a:lnTo>
                    <a:pt x="31902" y="17348"/>
                  </a:lnTo>
                  <a:lnTo>
                    <a:pt x="30353" y="29057"/>
                  </a:lnTo>
                  <a:lnTo>
                    <a:pt x="32423" y="30048"/>
                  </a:lnTo>
                  <a:lnTo>
                    <a:pt x="34556" y="31115"/>
                  </a:lnTo>
                  <a:lnTo>
                    <a:pt x="36728" y="32258"/>
                  </a:lnTo>
                  <a:lnTo>
                    <a:pt x="37274" y="19532"/>
                  </a:lnTo>
                  <a:lnTo>
                    <a:pt x="38569" y="10604"/>
                  </a:lnTo>
                  <a:lnTo>
                    <a:pt x="41567" y="10604"/>
                  </a:lnTo>
                  <a:lnTo>
                    <a:pt x="42862" y="19621"/>
                  </a:lnTo>
                  <a:lnTo>
                    <a:pt x="43408" y="32639"/>
                  </a:lnTo>
                  <a:lnTo>
                    <a:pt x="43472" y="33997"/>
                  </a:lnTo>
                  <a:lnTo>
                    <a:pt x="43472" y="34315"/>
                  </a:lnTo>
                  <a:lnTo>
                    <a:pt x="43408" y="32639"/>
                  </a:lnTo>
                  <a:lnTo>
                    <a:pt x="41262" y="33743"/>
                  </a:lnTo>
                  <a:lnTo>
                    <a:pt x="40182" y="34328"/>
                  </a:lnTo>
                  <a:lnTo>
                    <a:pt x="42418" y="35572"/>
                  </a:lnTo>
                  <a:lnTo>
                    <a:pt x="43307" y="36106"/>
                  </a:lnTo>
                  <a:lnTo>
                    <a:pt x="39027" y="33693"/>
                  </a:lnTo>
                  <a:lnTo>
                    <a:pt x="34569" y="31318"/>
                  </a:lnTo>
                  <a:lnTo>
                    <a:pt x="32740" y="30403"/>
                  </a:lnTo>
                  <a:lnTo>
                    <a:pt x="32740" y="46405"/>
                  </a:lnTo>
                  <a:lnTo>
                    <a:pt x="30899" y="47510"/>
                  </a:lnTo>
                  <a:lnTo>
                    <a:pt x="30899" y="55448"/>
                  </a:lnTo>
                  <a:lnTo>
                    <a:pt x="18427" y="61861"/>
                  </a:lnTo>
                  <a:lnTo>
                    <a:pt x="9956" y="65201"/>
                  </a:lnTo>
                  <a:lnTo>
                    <a:pt x="8470" y="62572"/>
                  </a:lnTo>
                  <a:lnTo>
                    <a:pt x="15659" y="56997"/>
                  </a:lnTo>
                  <a:lnTo>
                    <a:pt x="26543" y="50177"/>
                  </a:lnTo>
                  <a:lnTo>
                    <a:pt x="29692" y="52222"/>
                  </a:lnTo>
                  <a:lnTo>
                    <a:pt x="29845" y="55981"/>
                  </a:lnTo>
                  <a:lnTo>
                    <a:pt x="30899" y="55448"/>
                  </a:lnTo>
                  <a:lnTo>
                    <a:pt x="30899" y="47510"/>
                  </a:lnTo>
                  <a:lnTo>
                    <a:pt x="28562" y="48907"/>
                  </a:lnTo>
                  <a:lnTo>
                    <a:pt x="31826" y="46926"/>
                  </a:lnTo>
                  <a:lnTo>
                    <a:pt x="32740" y="46405"/>
                  </a:lnTo>
                  <a:lnTo>
                    <a:pt x="32740" y="30403"/>
                  </a:lnTo>
                  <a:lnTo>
                    <a:pt x="32435" y="30251"/>
                  </a:lnTo>
                  <a:lnTo>
                    <a:pt x="30353" y="29260"/>
                  </a:lnTo>
                  <a:lnTo>
                    <a:pt x="29845" y="29044"/>
                  </a:lnTo>
                  <a:lnTo>
                    <a:pt x="29845" y="36410"/>
                  </a:lnTo>
                  <a:lnTo>
                    <a:pt x="29705" y="40284"/>
                  </a:lnTo>
                  <a:lnTo>
                    <a:pt x="27622" y="41567"/>
                  </a:lnTo>
                  <a:lnTo>
                    <a:pt x="26606" y="42214"/>
                  </a:lnTo>
                  <a:lnTo>
                    <a:pt x="15849" y="35204"/>
                  </a:lnTo>
                  <a:lnTo>
                    <a:pt x="8763" y="29502"/>
                  </a:lnTo>
                  <a:lnTo>
                    <a:pt x="10287" y="26911"/>
                  </a:lnTo>
                  <a:lnTo>
                    <a:pt x="18630" y="30365"/>
                  </a:lnTo>
                  <a:lnTo>
                    <a:pt x="29845" y="36410"/>
                  </a:lnTo>
                  <a:lnTo>
                    <a:pt x="29845" y="29044"/>
                  </a:lnTo>
                  <a:lnTo>
                    <a:pt x="24853" y="26911"/>
                  </a:lnTo>
                  <a:lnTo>
                    <a:pt x="19481" y="24612"/>
                  </a:lnTo>
                  <a:lnTo>
                    <a:pt x="10439" y="21856"/>
                  </a:lnTo>
                  <a:lnTo>
                    <a:pt x="3860" y="21183"/>
                  </a:lnTo>
                  <a:lnTo>
                    <a:pt x="406" y="22796"/>
                  </a:lnTo>
                  <a:lnTo>
                    <a:pt x="647" y="26644"/>
                  </a:lnTo>
                  <a:lnTo>
                    <a:pt x="4445" y="32131"/>
                  </a:lnTo>
                  <a:lnTo>
                    <a:pt x="11290" y="38785"/>
                  </a:lnTo>
                  <a:lnTo>
                    <a:pt x="20688" y="46139"/>
                  </a:lnTo>
                  <a:lnTo>
                    <a:pt x="11163" y="53340"/>
                  </a:lnTo>
                  <a:lnTo>
                    <a:pt x="4203" y="59880"/>
                  </a:lnTo>
                  <a:lnTo>
                    <a:pt x="317" y="65303"/>
                  </a:lnTo>
                  <a:lnTo>
                    <a:pt x="0" y="69126"/>
                  </a:lnTo>
                  <a:lnTo>
                    <a:pt x="3454" y="70827"/>
                  </a:lnTo>
                  <a:lnTo>
                    <a:pt x="10096" y="70243"/>
                  </a:lnTo>
                  <a:lnTo>
                    <a:pt x="19278" y="67602"/>
                  </a:lnTo>
                  <a:lnTo>
                    <a:pt x="25107" y="65201"/>
                  </a:lnTo>
                  <a:lnTo>
                    <a:pt x="30327" y="63068"/>
                  </a:lnTo>
                  <a:lnTo>
                    <a:pt x="31864" y="74714"/>
                  </a:lnTo>
                  <a:lnTo>
                    <a:pt x="34099" y="83985"/>
                  </a:lnTo>
                  <a:lnTo>
                    <a:pt x="36893" y="90055"/>
                  </a:lnTo>
                  <a:lnTo>
                    <a:pt x="40068" y="92214"/>
                  </a:lnTo>
                  <a:lnTo>
                    <a:pt x="43230" y="90081"/>
                  </a:lnTo>
                  <a:lnTo>
                    <a:pt x="50507" y="48209"/>
                  </a:lnTo>
                  <a:lnTo>
                    <a:pt x="50393" y="39979"/>
                  </a:lnTo>
                  <a:lnTo>
                    <a:pt x="50292" y="36639"/>
                  </a:lnTo>
                  <a:lnTo>
                    <a:pt x="61709" y="30772"/>
                  </a:lnTo>
                  <a:lnTo>
                    <a:pt x="70180" y="27432"/>
                  </a:lnTo>
                  <a:lnTo>
                    <a:pt x="71678" y="30048"/>
                  </a:lnTo>
                  <a:lnTo>
                    <a:pt x="64477" y="35623"/>
                  </a:lnTo>
                  <a:lnTo>
                    <a:pt x="53606" y="42456"/>
                  </a:lnTo>
                  <a:lnTo>
                    <a:pt x="55638" y="43802"/>
                  </a:lnTo>
                  <a:lnTo>
                    <a:pt x="52565" y="41770"/>
                  </a:lnTo>
                  <a:lnTo>
                    <a:pt x="50444" y="40411"/>
                  </a:lnTo>
                  <a:lnTo>
                    <a:pt x="50507" y="48209"/>
                  </a:lnTo>
                  <a:lnTo>
                    <a:pt x="50520" y="48475"/>
                  </a:lnTo>
                  <a:lnTo>
                    <a:pt x="50431" y="52336"/>
                  </a:lnTo>
                  <a:lnTo>
                    <a:pt x="52527" y="51054"/>
                  </a:lnTo>
                  <a:lnTo>
                    <a:pt x="53505" y="50431"/>
                  </a:lnTo>
                  <a:lnTo>
                    <a:pt x="64287" y="57429"/>
                  </a:lnTo>
                  <a:lnTo>
                    <a:pt x="71386" y="63144"/>
                  </a:lnTo>
                  <a:lnTo>
                    <a:pt x="69850" y="65722"/>
                  </a:lnTo>
                  <a:lnTo>
                    <a:pt x="61518" y="62268"/>
                  </a:lnTo>
                  <a:lnTo>
                    <a:pt x="50279" y="56248"/>
                  </a:lnTo>
                  <a:lnTo>
                    <a:pt x="50165" y="58699"/>
                  </a:lnTo>
                  <a:lnTo>
                    <a:pt x="49999" y="61087"/>
                  </a:lnTo>
                  <a:lnTo>
                    <a:pt x="49784" y="63373"/>
                  </a:lnTo>
                  <a:lnTo>
                    <a:pt x="60655" y="68033"/>
                  </a:lnTo>
                  <a:lnTo>
                    <a:pt x="69697" y="70789"/>
                  </a:lnTo>
                  <a:lnTo>
                    <a:pt x="76263" y="71462"/>
                  </a:lnTo>
                  <a:lnTo>
                    <a:pt x="79730" y="69837"/>
                  </a:lnTo>
                  <a:lnTo>
                    <a:pt x="57594" y="45148"/>
                  </a:lnTo>
                  <a:lnTo>
                    <a:pt x="59461" y="46482"/>
                  </a:lnTo>
                  <a:lnTo>
                    <a:pt x="68973" y="39293"/>
                  </a:lnTo>
                  <a:lnTo>
                    <a:pt x="75933" y="32753"/>
                  </a:lnTo>
                  <a:lnTo>
                    <a:pt x="79743" y="27432"/>
                  </a:lnTo>
                  <a:lnTo>
                    <a:pt x="80137" y="234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889407" y="104942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5" y="0"/>
                  </a:moveTo>
                  <a:lnTo>
                    <a:pt x="6962" y="0"/>
                  </a:lnTo>
                  <a:lnTo>
                    <a:pt x="8971" y="2009"/>
                  </a:lnTo>
                  <a:lnTo>
                    <a:pt x="8971" y="4485"/>
                  </a:lnTo>
                  <a:lnTo>
                    <a:pt x="8971" y="6962"/>
                  </a:lnTo>
                  <a:lnTo>
                    <a:pt x="6962" y="8971"/>
                  </a:lnTo>
                  <a:lnTo>
                    <a:pt x="4485" y="8971"/>
                  </a:lnTo>
                  <a:lnTo>
                    <a:pt x="2005" y="8971"/>
                  </a:lnTo>
                  <a:lnTo>
                    <a:pt x="0" y="6962"/>
                  </a:lnTo>
                  <a:lnTo>
                    <a:pt x="0" y="4485"/>
                  </a:lnTo>
                  <a:lnTo>
                    <a:pt x="0" y="2009"/>
                  </a:lnTo>
                  <a:lnTo>
                    <a:pt x="2005" y="0"/>
                  </a:lnTo>
                  <a:lnTo>
                    <a:pt x="4485" y="0"/>
                  </a:lnTo>
                </a:path>
              </a:pathLst>
            </a:custGeom>
            <a:ln w="34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889436" y="104914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959" y="0"/>
                  </a:moveTo>
                  <a:lnTo>
                    <a:pt x="2006" y="0"/>
                  </a:lnTo>
                  <a:lnTo>
                    <a:pt x="0" y="2006"/>
                  </a:lnTo>
                  <a:lnTo>
                    <a:pt x="0" y="6959"/>
                  </a:lnTo>
                  <a:lnTo>
                    <a:pt x="2006" y="8966"/>
                  </a:lnTo>
                  <a:lnTo>
                    <a:pt x="6959" y="8966"/>
                  </a:lnTo>
                  <a:lnTo>
                    <a:pt x="8966" y="6959"/>
                  </a:lnTo>
                  <a:lnTo>
                    <a:pt x="8966" y="20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864561" y="10862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5" y="0"/>
                  </a:moveTo>
                  <a:lnTo>
                    <a:pt x="6962" y="0"/>
                  </a:lnTo>
                  <a:lnTo>
                    <a:pt x="8971" y="2009"/>
                  </a:lnTo>
                  <a:lnTo>
                    <a:pt x="8971" y="4485"/>
                  </a:lnTo>
                  <a:lnTo>
                    <a:pt x="8971" y="6962"/>
                  </a:lnTo>
                  <a:lnTo>
                    <a:pt x="6962" y="8971"/>
                  </a:lnTo>
                  <a:lnTo>
                    <a:pt x="4485" y="8971"/>
                  </a:lnTo>
                  <a:lnTo>
                    <a:pt x="2009" y="8971"/>
                  </a:lnTo>
                  <a:lnTo>
                    <a:pt x="0" y="6962"/>
                  </a:lnTo>
                  <a:lnTo>
                    <a:pt x="0" y="4485"/>
                  </a:lnTo>
                  <a:lnTo>
                    <a:pt x="0" y="2009"/>
                  </a:lnTo>
                  <a:lnTo>
                    <a:pt x="2009" y="0"/>
                  </a:lnTo>
                  <a:lnTo>
                    <a:pt x="4485" y="0"/>
                  </a:lnTo>
                </a:path>
              </a:pathLst>
            </a:custGeom>
            <a:ln w="34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864589" y="10859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959" y="0"/>
                  </a:moveTo>
                  <a:lnTo>
                    <a:pt x="2006" y="0"/>
                  </a:lnTo>
                  <a:lnTo>
                    <a:pt x="0" y="2006"/>
                  </a:lnTo>
                  <a:lnTo>
                    <a:pt x="0" y="6959"/>
                  </a:lnTo>
                  <a:lnTo>
                    <a:pt x="2006" y="8966"/>
                  </a:lnTo>
                  <a:lnTo>
                    <a:pt x="6959" y="8966"/>
                  </a:lnTo>
                  <a:lnTo>
                    <a:pt x="8966" y="6959"/>
                  </a:lnTo>
                  <a:lnTo>
                    <a:pt x="8966" y="20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924834" y="108577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5" y="0"/>
                  </a:moveTo>
                  <a:lnTo>
                    <a:pt x="6962" y="0"/>
                  </a:lnTo>
                  <a:lnTo>
                    <a:pt x="8971" y="2009"/>
                  </a:lnTo>
                  <a:lnTo>
                    <a:pt x="8971" y="4485"/>
                  </a:lnTo>
                  <a:lnTo>
                    <a:pt x="8971" y="6962"/>
                  </a:lnTo>
                  <a:lnTo>
                    <a:pt x="6962" y="8971"/>
                  </a:lnTo>
                  <a:lnTo>
                    <a:pt x="4485" y="8971"/>
                  </a:lnTo>
                  <a:lnTo>
                    <a:pt x="2009" y="8971"/>
                  </a:lnTo>
                  <a:lnTo>
                    <a:pt x="0" y="6962"/>
                  </a:lnTo>
                  <a:lnTo>
                    <a:pt x="0" y="4485"/>
                  </a:lnTo>
                  <a:lnTo>
                    <a:pt x="0" y="2009"/>
                  </a:lnTo>
                  <a:lnTo>
                    <a:pt x="2009" y="0"/>
                  </a:lnTo>
                  <a:lnTo>
                    <a:pt x="4485" y="0"/>
                  </a:lnTo>
                </a:path>
              </a:pathLst>
            </a:custGeom>
            <a:ln w="34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924863" y="108549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959" y="0"/>
                  </a:moveTo>
                  <a:lnTo>
                    <a:pt x="2006" y="0"/>
                  </a:lnTo>
                  <a:lnTo>
                    <a:pt x="0" y="2006"/>
                  </a:lnTo>
                  <a:lnTo>
                    <a:pt x="0" y="6959"/>
                  </a:lnTo>
                  <a:lnTo>
                    <a:pt x="2006" y="8966"/>
                  </a:lnTo>
                  <a:lnTo>
                    <a:pt x="6959" y="8966"/>
                  </a:lnTo>
                  <a:lnTo>
                    <a:pt x="8966" y="6959"/>
                  </a:lnTo>
                  <a:lnTo>
                    <a:pt x="8966" y="20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0" y="5789155"/>
              <a:ext cx="7560309" cy="240029"/>
            </a:xfrm>
            <a:custGeom>
              <a:avLst/>
              <a:gdLst/>
              <a:ahLst/>
              <a:cxnLst/>
              <a:rect l="l" t="t" r="r" b="b"/>
              <a:pathLst>
                <a:path w="7560309" h="240029">
                  <a:moveTo>
                    <a:pt x="7560005" y="0"/>
                  </a:moveTo>
                  <a:lnTo>
                    <a:pt x="0" y="0"/>
                  </a:lnTo>
                  <a:lnTo>
                    <a:pt x="0" y="239610"/>
                  </a:lnTo>
                  <a:lnTo>
                    <a:pt x="7560005" y="239610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6400972"/>
            <a:ext cx="908050" cy="0"/>
          </a:xfrm>
          <a:custGeom>
            <a:avLst/>
            <a:gdLst/>
            <a:ahLst/>
            <a:cxnLst/>
            <a:rect l="l" t="t" r="r" b="b"/>
            <a:pathLst>
              <a:path w="908050" h="0">
                <a:moveTo>
                  <a:pt x="0" y="0"/>
                </a:moveTo>
                <a:lnTo>
                  <a:pt x="90751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691" y="7390010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8719" y="794054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75991" y="836724"/>
            <a:ext cx="5420995" cy="8331834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3077845" indent="164846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Profit  Profit </a:t>
            </a:r>
            <a:r>
              <a:rPr dirty="0" sz="1100" spc="10">
                <a:latin typeface="Times New Roman"/>
                <a:cs typeface="Times New Roman"/>
              </a:rPr>
              <a:t>Productivity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5">
                <a:latin typeface="Times New Roman"/>
                <a:cs typeface="Times New Roman"/>
              </a:rPr>
              <a:t>-----------------------</a:t>
            </a:r>
            <a:endParaRPr sz="1100">
              <a:latin typeface="Times New Roman"/>
              <a:cs typeface="Times New Roman"/>
            </a:endParaRPr>
          </a:p>
          <a:p>
            <a:pPr marL="1482090">
              <a:lnSpc>
                <a:spcPts val="1260"/>
              </a:lnSpc>
            </a:pPr>
            <a:r>
              <a:rPr dirty="0" sz="1100" spc="5">
                <a:latin typeface="Times New Roman"/>
                <a:cs typeface="Times New Roman"/>
              </a:rPr>
              <a:t>Investment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732914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Output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  <a:tabLst>
                <a:tab pos="2863850" algn="l"/>
              </a:tabLst>
            </a:pPr>
            <a:r>
              <a:rPr dirty="0" sz="1100" spc="10">
                <a:latin typeface="Times New Roman"/>
                <a:cs typeface="Times New Roman"/>
              </a:rPr>
              <a:t>Energy Productivity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u="dash" sz="1100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30630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Quantity of energy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used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general </a:t>
            </a:r>
            <a:r>
              <a:rPr dirty="0" sz="1100" spc="10">
                <a:latin typeface="Times New Roman"/>
                <a:cs typeface="Times New Roman"/>
              </a:rPr>
              <a:t>measure of </a:t>
            </a:r>
            <a:r>
              <a:rPr dirty="0" sz="1100" spc="5">
                <a:latin typeface="Times New Roman"/>
                <a:cs typeface="Times New Roman"/>
              </a:rPr>
              <a:t>productivity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defined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769110">
              <a:lnSpc>
                <a:spcPts val="1310"/>
              </a:lnSpc>
            </a:pPr>
            <a:r>
              <a:rPr dirty="0" sz="1100" spc="10">
                <a:latin typeface="Times New Roman"/>
                <a:cs typeface="Times New Roman"/>
              </a:rPr>
              <a:t>Output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00"/>
              </a:lnSpc>
              <a:tabLst>
                <a:tab pos="3071495" algn="l"/>
              </a:tabLst>
            </a:pPr>
            <a:r>
              <a:rPr dirty="0" sz="1100" spc="10">
                <a:latin typeface="Times New Roman"/>
                <a:cs typeface="Times New Roman"/>
              </a:rPr>
              <a:t>Productivity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u="dash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dash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266825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Labor </a:t>
            </a:r>
            <a:r>
              <a:rPr dirty="0" sz="1100" spc="15">
                <a:latin typeface="Times New Roman"/>
                <a:cs typeface="Times New Roman"/>
              </a:rPr>
              <a:t>+ </a:t>
            </a:r>
            <a:r>
              <a:rPr dirty="0" sz="1100" spc="5">
                <a:latin typeface="Times New Roman"/>
                <a:cs typeface="Times New Roman"/>
              </a:rPr>
              <a:t>Capital </a:t>
            </a:r>
            <a:r>
              <a:rPr dirty="0" sz="1100" spc="10">
                <a:latin typeface="Times New Roman"/>
                <a:cs typeface="Times New Roman"/>
              </a:rPr>
              <a:t>+Other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inputs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Each kind </a:t>
            </a:r>
            <a:r>
              <a:rPr dirty="0" sz="1100" spc="10">
                <a:latin typeface="Times New Roman"/>
                <a:cs typeface="Times New Roman"/>
              </a:rPr>
              <a:t>of measure needs some </a:t>
            </a:r>
            <a:r>
              <a:rPr dirty="0" sz="1100" spc="5">
                <a:latin typeface="Times New Roman"/>
                <a:cs typeface="Times New Roman"/>
              </a:rPr>
              <a:t>specific </a:t>
            </a:r>
            <a:r>
              <a:rPr dirty="0" sz="1100" spc="10">
                <a:latin typeface="Times New Roman"/>
                <a:cs typeface="Times New Roman"/>
              </a:rPr>
              <a:t>kind </a:t>
            </a:r>
            <a:r>
              <a:rPr dirty="0" sz="1100" spc="5">
                <a:latin typeface="Times New Roman"/>
                <a:cs typeface="Times New Roman"/>
              </a:rPr>
              <a:t>of information. </a:t>
            </a:r>
            <a:r>
              <a:rPr dirty="0" sz="1100" spc="10">
                <a:latin typeface="Times New Roman"/>
                <a:cs typeface="Times New Roman"/>
              </a:rPr>
              <a:t>The appropriate measure can  be </a:t>
            </a:r>
            <a:r>
              <a:rPr dirty="0" sz="1100" spc="5">
                <a:latin typeface="Times New Roman"/>
                <a:cs typeface="Times New Roman"/>
              </a:rPr>
              <a:t>selected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basis of information available and the objective of investigation. In fact </a:t>
            </a:r>
            <a:r>
              <a:rPr dirty="0" sz="1100" spc="10">
                <a:latin typeface="Times New Roman"/>
                <a:cs typeface="Times New Roman"/>
              </a:rPr>
              <a:t>the  measure of productivity indicates the performance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inputs namely </a:t>
            </a:r>
            <a:r>
              <a:rPr dirty="0" sz="1100" spc="5">
                <a:latin typeface="Times New Roman"/>
                <a:cs typeface="Times New Roman"/>
              </a:rPr>
              <a:t>labor </a:t>
            </a:r>
            <a:r>
              <a:rPr dirty="0" sz="1100" spc="10">
                <a:latin typeface="Times New Roman"/>
                <a:cs typeface="Times New Roman"/>
              </a:rPr>
              <a:t>and capital in an  </a:t>
            </a:r>
            <a:r>
              <a:rPr dirty="0" sz="1100" spc="5">
                <a:latin typeface="Times New Roman"/>
                <a:cs typeface="Times New Roman"/>
              </a:rPr>
              <a:t>enterprise. Increase in output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an </a:t>
            </a:r>
            <a:r>
              <a:rPr dirty="0" sz="1100" spc="5">
                <a:latin typeface="Times New Roman"/>
                <a:cs typeface="Times New Roman"/>
              </a:rPr>
              <a:t>indication of </a:t>
            </a:r>
            <a:r>
              <a:rPr dirty="0" sz="1100" spc="10">
                <a:latin typeface="Times New Roman"/>
                <a:cs typeface="Times New Roman"/>
              </a:rPr>
              <a:t>increase in </a:t>
            </a:r>
            <a:r>
              <a:rPr dirty="0" sz="1100" spc="5">
                <a:latin typeface="Times New Roman"/>
                <a:cs typeface="Times New Roman"/>
              </a:rPr>
              <a:t>productivity. Production is an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absolute measure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productivity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relative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measure.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Productivity </a:t>
            </a:r>
            <a:r>
              <a:rPr dirty="0" sz="1100" spc="15" b="1">
                <a:latin typeface="Times New Roman"/>
                <a:cs typeface="Times New Roman"/>
              </a:rPr>
              <a:t>and </a:t>
            </a:r>
            <a:r>
              <a:rPr dirty="0" sz="1100" spc="10" b="1">
                <a:latin typeface="Times New Roman"/>
                <a:cs typeface="Times New Roman"/>
              </a:rPr>
              <a:t>Input </a:t>
            </a:r>
            <a:r>
              <a:rPr dirty="0" sz="1100" spc="15" b="1">
                <a:latin typeface="Times New Roman"/>
                <a:cs typeface="Times New Roman"/>
              </a:rPr>
              <a:t>Output </a:t>
            </a:r>
            <a:r>
              <a:rPr dirty="0" sz="1100" spc="5" b="1">
                <a:latin typeface="Times New Roman"/>
                <a:cs typeface="Times New Roman"/>
              </a:rPr>
              <a:t>Analysis: </a:t>
            </a:r>
            <a:r>
              <a:rPr dirty="0" sz="1100" spc="5">
                <a:latin typeface="Times New Roman"/>
                <a:cs typeface="Times New Roman"/>
              </a:rPr>
              <a:t>Input-output analysis is </a:t>
            </a:r>
            <a:r>
              <a:rPr dirty="0" sz="1100" spc="10">
                <a:latin typeface="Times New Roman"/>
                <a:cs typeface="Times New Roman"/>
              </a:rPr>
              <a:t>a method </a:t>
            </a:r>
            <a:r>
              <a:rPr dirty="0" sz="1100" spc="5">
                <a:latin typeface="Times New Roman"/>
                <a:cs typeface="Times New Roman"/>
              </a:rPr>
              <a:t>to study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interdependence of input and output factors of production </a:t>
            </a:r>
            <a:r>
              <a:rPr dirty="0" sz="1100" spc="5">
                <a:latin typeface="Times New Roman"/>
                <a:cs typeface="Times New Roman"/>
              </a:rPr>
              <a:t>system. </a:t>
            </a:r>
            <a:r>
              <a:rPr dirty="0" sz="1100" spc="10">
                <a:latin typeface="Times New Roman"/>
                <a:cs typeface="Times New Roman"/>
              </a:rPr>
              <a:t>It tries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locate the  </a:t>
            </a:r>
            <a:r>
              <a:rPr dirty="0" sz="1100" spc="5">
                <a:latin typeface="Times New Roman"/>
                <a:cs typeface="Times New Roman"/>
              </a:rPr>
              <a:t>equilibrium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input </a:t>
            </a:r>
            <a:r>
              <a:rPr dirty="0" sz="1100" spc="10">
                <a:latin typeface="Times New Roman"/>
                <a:cs typeface="Times New Roman"/>
              </a:rPr>
              <a:t>and output </a:t>
            </a:r>
            <a:r>
              <a:rPr dirty="0" sz="1100" spc="5">
                <a:latin typeface="Times New Roman"/>
                <a:cs typeface="Times New Roman"/>
              </a:rPr>
              <a:t>factors. If </a:t>
            </a:r>
            <a:r>
              <a:rPr dirty="0" sz="1100" spc="20">
                <a:latin typeface="Times New Roman"/>
                <a:cs typeface="Times New Roman"/>
              </a:rPr>
              <a:t>Y </a:t>
            </a:r>
            <a:r>
              <a:rPr dirty="0" sz="1100" spc="5">
                <a:latin typeface="Times New Roman"/>
                <a:cs typeface="Times New Roman"/>
              </a:rPr>
              <a:t>denotes the final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industry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matrix of inputs then the outputs for each industry </a:t>
            </a:r>
            <a:r>
              <a:rPr dirty="0" sz="1100" spc="10">
                <a:latin typeface="Times New Roman"/>
                <a:cs typeface="Times New Roman"/>
              </a:rPr>
              <a:t>can be determined </a:t>
            </a:r>
            <a:r>
              <a:rPr dirty="0" sz="1100" spc="5">
                <a:latin typeface="Times New Roman"/>
                <a:cs typeface="Times New Roman"/>
              </a:rPr>
              <a:t>by the  relation;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5">
                <a:latin typeface="Times New Roman"/>
                <a:cs typeface="Times New Roman"/>
              </a:rPr>
              <a:t>X=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(1-A)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I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identity </a:t>
            </a:r>
            <a:r>
              <a:rPr dirty="0" sz="1100" spc="10">
                <a:latin typeface="Times New Roman"/>
                <a:cs typeface="Times New Roman"/>
              </a:rPr>
              <a:t>matrix and </a:t>
            </a:r>
            <a:r>
              <a:rPr dirty="0" sz="1100" spc="20">
                <a:latin typeface="Times New Roman"/>
                <a:cs typeface="Times New Roman"/>
              </a:rPr>
              <a:t>X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matrix of estimated </a:t>
            </a:r>
            <a:r>
              <a:rPr dirty="0" sz="1100" spc="10">
                <a:latin typeface="Times New Roman"/>
                <a:cs typeface="Times New Roman"/>
              </a:rPr>
              <a:t>output. </a:t>
            </a:r>
            <a:r>
              <a:rPr dirty="0" sz="1100" spc="5">
                <a:latin typeface="Times New Roman"/>
                <a:cs typeface="Times New Roman"/>
              </a:rPr>
              <a:t>(1-A)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known </a:t>
            </a:r>
            <a:r>
              <a:rPr dirty="0" sz="1100" spc="5">
                <a:latin typeface="Times New Roman"/>
                <a:cs typeface="Times New Roman"/>
              </a:rPr>
              <a:t>as  </a:t>
            </a:r>
            <a:r>
              <a:rPr dirty="0" sz="1100" spc="10">
                <a:latin typeface="Times New Roman"/>
                <a:cs typeface="Times New Roman"/>
              </a:rPr>
              <a:t>Technology </a:t>
            </a:r>
            <a:r>
              <a:rPr dirty="0" sz="1100" spc="5">
                <a:latin typeface="Times New Roman"/>
                <a:cs typeface="Times New Roman"/>
              </a:rPr>
              <a:t>matrix. Input-Output </a:t>
            </a:r>
            <a:r>
              <a:rPr dirty="0" sz="1100" spc="10">
                <a:latin typeface="Times New Roman"/>
                <a:cs typeface="Times New Roman"/>
              </a:rPr>
              <a:t>analysis can be used </a:t>
            </a:r>
            <a:r>
              <a:rPr dirty="0" sz="1100" spc="5">
                <a:latin typeface="Times New Roman"/>
                <a:cs typeface="Times New Roman"/>
              </a:rPr>
              <a:t>to study the productivity of an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enterprise.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index </a:t>
            </a:r>
            <a:r>
              <a:rPr dirty="0" sz="1100" spc="5">
                <a:latin typeface="Times New Roman"/>
                <a:cs typeface="Times New Roman"/>
              </a:rPr>
              <a:t>of productivity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defined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 algn="just" marL="12700" marR="4612005">
              <a:lnSpc>
                <a:spcPct val="196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Qi (1-Ai) </a:t>
            </a:r>
            <a:r>
              <a:rPr dirty="0" sz="1100" spc="15">
                <a:latin typeface="Times New Roman"/>
                <a:cs typeface="Times New Roman"/>
              </a:rPr>
              <a:t>Po  Qo </a:t>
            </a:r>
            <a:r>
              <a:rPr dirty="0" sz="1100" spc="10">
                <a:latin typeface="Times New Roman"/>
                <a:cs typeface="Times New Roman"/>
              </a:rPr>
              <a:t>(1-Ao)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Po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15">
                <a:latin typeface="Times New Roman"/>
                <a:cs typeface="Times New Roman"/>
              </a:rPr>
              <a:t>Po Qo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value </a:t>
            </a:r>
            <a:r>
              <a:rPr dirty="0" sz="1100" spc="5">
                <a:latin typeface="Times New Roman"/>
                <a:cs typeface="Times New Roman"/>
              </a:rPr>
              <a:t>of output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base </a:t>
            </a:r>
            <a:r>
              <a:rPr dirty="0" sz="1100" spc="10">
                <a:latin typeface="Times New Roman"/>
                <a:cs typeface="Times New Roman"/>
              </a:rPr>
              <a:t>year and QiPo </a:t>
            </a:r>
            <a:r>
              <a:rPr dirty="0" sz="1100" spc="5">
                <a:latin typeface="Times New Roman"/>
                <a:cs typeface="Times New Roman"/>
              </a:rPr>
              <a:t>value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current </a:t>
            </a:r>
            <a:r>
              <a:rPr dirty="0" sz="1100" spc="10">
                <a:latin typeface="Times New Roman"/>
                <a:cs typeface="Times New Roman"/>
              </a:rPr>
              <a:t>year </a:t>
            </a:r>
            <a:r>
              <a:rPr dirty="0" sz="1100" spc="5">
                <a:latin typeface="Times New Roman"/>
                <a:cs typeface="Times New Roman"/>
              </a:rPr>
              <a:t>based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base </a:t>
            </a:r>
            <a:r>
              <a:rPr dirty="0" sz="1100" spc="10">
                <a:latin typeface="Times New Roman"/>
                <a:cs typeface="Times New Roman"/>
              </a:rPr>
              <a:t>year, </a:t>
            </a:r>
            <a:r>
              <a:rPr dirty="0" sz="1100" spc="5">
                <a:latin typeface="Times New Roman"/>
                <a:cs typeface="Times New Roman"/>
              </a:rPr>
              <a:t>(1-Ai)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technology </a:t>
            </a:r>
            <a:r>
              <a:rPr dirty="0" sz="1100" spc="10">
                <a:latin typeface="Times New Roman"/>
                <a:cs typeface="Times New Roman"/>
              </a:rPr>
              <a:t>matrix in </a:t>
            </a:r>
            <a:r>
              <a:rPr dirty="0" sz="1100" spc="5">
                <a:latin typeface="Times New Roman"/>
                <a:cs typeface="Times New Roman"/>
              </a:rPr>
              <a:t>current </a:t>
            </a:r>
            <a:r>
              <a:rPr dirty="0" sz="1100" spc="10">
                <a:latin typeface="Times New Roman"/>
                <a:cs typeface="Times New Roman"/>
              </a:rPr>
              <a:t>year and </a:t>
            </a:r>
            <a:r>
              <a:rPr dirty="0" sz="1100" spc="5">
                <a:latin typeface="Times New Roman"/>
                <a:cs typeface="Times New Roman"/>
              </a:rPr>
              <a:t>(1-Ao) is technology matrix in  base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year.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514350" marR="6350" indent="-502284">
              <a:lnSpc>
                <a:spcPts val="1520"/>
              </a:lnSpc>
              <a:tabLst>
                <a:tab pos="503555" algn="l"/>
                <a:tab pos="1808480" algn="l"/>
                <a:tab pos="2323465" algn="l"/>
                <a:tab pos="3748404" algn="l"/>
                <a:tab pos="4392930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1.3</a:t>
            </a:r>
            <a:r>
              <a:rPr dirty="0" sz="1300" spc="5" b="1">
                <a:latin typeface="Times New Roman"/>
                <a:cs typeface="Times New Roman"/>
              </a:rPr>
              <a:t>	</a:t>
            </a:r>
            <a:r>
              <a:rPr dirty="0" sz="1300" spc="10" b="1">
                <a:latin typeface="Times New Roman"/>
                <a:cs typeface="Times New Roman"/>
              </a:rPr>
              <a:t>EVOLUTION</a:t>
            </a:r>
            <a:r>
              <a:rPr dirty="0" sz="1300" spc="10" b="1">
                <a:latin typeface="Times New Roman"/>
                <a:cs typeface="Times New Roman"/>
              </a:rPr>
              <a:t>	</a:t>
            </a:r>
            <a:r>
              <a:rPr dirty="0" sz="1300" spc="10" b="1">
                <a:latin typeface="Times New Roman"/>
                <a:cs typeface="Times New Roman"/>
              </a:rPr>
              <a:t>OF</a:t>
            </a:r>
            <a:r>
              <a:rPr dirty="0" sz="1300" spc="10" b="1">
                <a:latin typeface="Times New Roman"/>
                <a:cs typeface="Times New Roman"/>
              </a:rPr>
              <a:t>	</a:t>
            </a:r>
            <a:r>
              <a:rPr dirty="0" sz="1300" spc="10" b="1">
                <a:latin typeface="Times New Roman"/>
                <a:cs typeface="Times New Roman"/>
              </a:rPr>
              <a:t>PRODUCTION</a:t>
            </a:r>
            <a:r>
              <a:rPr dirty="0" sz="1300" spc="10" b="1">
                <a:latin typeface="Times New Roman"/>
                <a:cs typeface="Times New Roman"/>
              </a:rPr>
              <a:t>	</a:t>
            </a:r>
            <a:r>
              <a:rPr dirty="0" sz="1300" spc="10" b="1">
                <a:latin typeface="Times New Roman"/>
                <a:cs typeface="Times New Roman"/>
              </a:rPr>
              <a:t>AND</a:t>
            </a:r>
            <a:r>
              <a:rPr dirty="0" sz="1300" spc="10" b="1">
                <a:latin typeface="Times New Roman"/>
                <a:cs typeface="Times New Roman"/>
              </a:rPr>
              <a:t>	</a:t>
            </a:r>
            <a:r>
              <a:rPr dirty="0" sz="1300" spc="5" b="1">
                <a:latin typeface="Times New Roman"/>
                <a:cs typeface="Times New Roman"/>
              </a:rPr>
              <a:t>OPERATION  </a:t>
            </a:r>
            <a:r>
              <a:rPr dirty="0" sz="1300" spc="10" b="1">
                <a:latin typeface="Times New Roman"/>
                <a:cs typeface="Times New Roman"/>
              </a:rPr>
              <a:t>MANAGEMENT</a:t>
            </a:r>
            <a:endParaRPr sz="13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1240"/>
              </a:spcBef>
            </a:pP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been </a:t>
            </a:r>
            <a:r>
              <a:rPr dirty="0" sz="1100" spc="5">
                <a:latin typeface="Times New Roman"/>
                <a:cs typeface="Times New Roman"/>
              </a:rPr>
              <a:t>variously </a:t>
            </a:r>
            <a:r>
              <a:rPr dirty="0" sz="1100" spc="10">
                <a:latin typeface="Times New Roman"/>
                <a:cs typeface="Times New Roman"/>
              </a:rPr>
              <a:t>known </a:t>
            </a:r>
            <a:r>
              <a:rPr dirty="0" sz="1100" spc="5">
                <a:latin typeface="Times New Roman"/>
                <a:cs typeface="Times New Roman"/>
              </a:rPr>
              <a:t>as Industrial </a:t>
            </a:r>
            <a:r>
              <a:rPr dirty="0" sz="1100" spc="10">
                <a:latin typeface="Times New Roman"/>
                <a:cs typeface="Times New Roman"/>
              </a:rPr>
              <a:t>Management, Management  Science, Operation Research, Production management and </a:t>
            </a:r>
            <a:r>
              <a:rPr dirty="0" sz="1100" spc="5">
                <a:latin typeface="Times New Roman"/>
                <a:cs typeface="Times New Roman"/>
              </a:rPr>
              <a:t>Production  </a:t>
            </a:r>
            <a:r>
              <a:rPr dirty="0" sz="1100" spc="10">
                <a:latin typeface="Times New Roman"/>
                <a:cs typeface="Times New Roman"/>
              </a:rPr>
              <a:t>and Operation  Management.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concepts associated </a:t>
            </a:r>
            <a:r>
              <a:rPr dirty="0" sz="1100" spc="10">
                <a:latin typeface="Times New Roman"/>
                <a:cs typeface="Times New Roman"/>
              </a:rPr>
              <a:t>with Operation Management, </a:t>
            </a:r>
            <a:r>
              <a:rPr dirty="0" sz="1100" spc="5">
                <a:latin typeface="Times New Roman"/>
                <a:cs typeface="Times New Roman"/>
              </a:rPr>
              <a:t>perhaps,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roots  embedded in the development </a:t>
            </a:r>
            <a:r>
              <a:rPr dirty="0" sz="1100" spc="5">
                <a:latin typeface="Times New Roman"/>
                <a:cs typeface="Times New Roman"/>
              </a:rPr>
              <a:t>of early organizations.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class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problems represented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Operation Management came in the era </a:t>
            </a:r>
            <a:r>
              <a:rPr dirty="0" sz="1100" spc="5">
                <a:latin typeface="Times New Roman"/>
                <a:cs typeface="Times New Roman"/>
              </a:rPr>
              <a:t>after </a:t>
            </a:r>
            <a:r>
              <a:rPr dirty="0" sz="1100" spc="10">
                <a:latin typeface="Times New Roman"/>
                <a:cs typeface="Times New Roman"/>
              </a:rPr>
              <a:t>Industrial Revolution. This was a period of  </a:t>
            </a:r>
            <a:r>
              <a:rPr dirty="0" sz="1100" spc="5">
                <a:latin typeface="Times New Roman"/>
                <a:cs typeface="Times New Roman"/>
              </a:rPr>
              <a:t>radical </a:t>
            </a:r>
            <a:r>
              <a:rPr dirty="0" sz="1100" spc="10">
                <a:latin typeface="Times New Roman"/>
                <a:cs typeface="Times New Roman"/>
              </a:rPr>
              <a:t>changes. People </a:t>
            </a:r>
            <a:r>
              <a:rPr dirty="0" sz="1100" spc="5">
                <a:latin typeface="Times New Roman"/>
                <a:cs typeface="Times New Roman"/>
              </a:rPr>
              <a:t>got replaced by </a:t>
            </a:r>
            <a:r>
              <a:rPr dirty="0" sz="1100" spc="10">
                <a:latin typeface="Times New Roman"/>
                <a:cs typeface="Times New Roman"/>
              </a:rPr>
              <a:t>machines and </a:t>
            </a:r>
            <a:r>
              <a:rPr dirty="0" sz="1100" spc="5">
                <a:latin typeface="Times New Roman"/>
                <a:cs typeface="Times New Roman"/>
              </a:rPr>
              <a:t>water </a:t>
            </a:r>
            <a:r>
              <a:rPr dirty="0" sz="1100" spc="10">
                <a:latin typeface="Times New Roman"/>
                <a:cs typeface="Times New Roman"/>
              </a:rPr>
              <a:t>and mule power </a:t>
            </a:r>
            <a:r>
              <a:rPr dirty="0" sz="1100" spc="5">
                <a:latin typeface="Times New Roman"/>
                <a:cs typeface="Times New Roman"/>
              </a:rPr>
              <a:t>replaced </a:t>
            </a:r>
            <a:r>
              <a:rPr dirty="0" sz="1100" spc="10">
                <a:latin typeface="Times New Roman"/>
                <a:cs typeface="Times New Roman"/>
              </a:rPr>
              <a:t>human  muscular efforts. These </a:t>
            </a:r>
            <a:r>
              <a:rPr dirty="0" sz="1100" spc="5">
                <a:latin typeface="Times New Roman"/>
                <a:cs typeface="Times New Roman"/>
              </a:rPr>
              <a:t>developments </a:t>
            </a:r>
            <a:r>
              <a:rPr dirty="0" sz="1100" spc="10">
                <a:latin typeface="Times New Roman"/>
                <a:cs typeface="Times New Roman"/>
              </a:rPr>
              <a:t>changed the nature </a:t>
            </a:r>
            <a:r>
              <a:rPr dirty="0" sz="1100" spc="5">
                <a:latin typeface="Times New Roman"/>
                <a:cs typeface="Times New Roman"/>
              </a:rPr>
              <a:t>of production. </a:t>
            </a:r>
            <a:r>
              <a:rPr dirty="0" sz="1100" spc="10">
                <a:latin typeface="Times New Roman"/>
                <a:cs typeface="Times New Roman"/>
              </a:rPr>
              <a:t>As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12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102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786384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10" b="1">
                <a:latin typeface="Times New Roman"/>
                <a:cs typeface="Times New Roman"/>
              </a:rPr>
              <a:t>Predetermined Time </a:t>
            </a:r>
            <a:r>
              <a:rPr dirty="0" sz="1100" spc="5" b="1">
                <a:latin typeface="Times New Roman"/>
                <a:cs typeface="Times New Roman"/>
              </a:rPr>
              <a:t>Study: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setting standards for </a:t>
            </a:r>
            <a:r>
              <a:rPr dirty="0" sz="1100" spc="10">
                <a:latin typeface="Times New Roman"/>
                <a:cs typeface="Times New Roman"/>
              </a:rPr>
              <a:t>jobs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are not </a:t>
            </a:r>
            <a:r>
              <a:rPr dirty="0" sz="1100" spc="5">
                <a:latin typeface="Times New Roman"/>
                <a:cs typeface="Times New Roman"/>
              </a:rPr>
              <a:t>currently being  performed </a:t>
            </a:r>
            <a:r>
              <a:rPr dirty="0" sz="1100" spc="10">
                <a:latin typeface="Times New Roman"/>
                <a:cs typeface="Times New Roman"/>
              </a:rPr>
              <a:t>but are </a:t>
            </a:r>
            <a:r>
              <a:rPr dirty="0" sz="1100" spc="5">
                <a:latin typeface="Times New Roman"/>
                <a:cs typeface="Times New Roman"/>
              </a:rPr>
              <a:t>being planned, </a:t>
            </a:r>
            <a:r>
              <a:rPr dirty="0" sz="1100" spc="10">
                <a:latin typeface="Times New Roman"/>
                <a:cs typeface="Times New Roman"/>
              </a:rPr>
              <a:t>the predetermined </a:t>
            </a:r>
            <a:r>
              <a:rPr dirty="0" sz="1100" spc="5">
                <a:latin typeface="Times New Roman"/>
                <a:cs typeface="Times New Roman"/>
              </a:rPr>
              <a:t>time study is helpful.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predetermined  time study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applied to existing jobs as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alternative 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direct </a:t>
            </a:r>
            <a:r>
              <a:rPr dirty="0" sz="1100" spc="10">
                <a:latin typeface="Times New Roman"/>
                <a:cs typeface="Times New Roman"/>
              </a:rPr>
              <a:t>time study. The  bases of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technique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the stopwatch time </a:t>
            </a:r>
            <a:r>
              <a:rPr dirty="0" sz="1100" spc="5">
                <a:latin typeface="Times New Roman"/>
                <a:cs typeface="Times New Roman"/>
              </a:rPr>
              <a:t>study </a:t>
            </a:r>
            <a:r>
              <a:rPr dirty="0" sz="1100" spc="10">
                <a:latin typeface="Times New Roman"/>
                <a:cs typeface="Times New Roman"/>
              </a:rPr>
              <a:t>and time </a:t>
            </a:r>
            <a:r>
              <a:rPr dirty="0" sz="1100" spc="5">
                <a:latin typeface="Times New Roman"/>
                <a:cs typeface="Times New Roman"/>
              </a:rPr>
              <a:t>study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films. Historical  </a:t>
            </a:r>
            <a:r>
              <a:rPr dirty="0" sz="1100" spc="10">
                <a:latin typeface="Times New Roman"/>
                <a:cs typeface="Times New Roman"/>
              </a:rPr>
              <a:t>data have been accumulated on tens of thousands of people making </a:t>
            </a:r>
            <a:r>
              <a:rPr dirty="0" sz="1100" spc="5">
                <a:latin typeface="Times New Roman"/>
                <a:cs typeface="Times New Roman"/>
              </a:rPr>
              <a:t>such </a:t>
            </a:r>
            <a:r>
              <a:rPr dirty="0" sz="1100" spc="10">
                <a:latin typeface="Times New Roman"/>
                <a:cs typeface="Times New Roman"/>
              </a:rPr>
              <a:t>basic motions as  </a:t>
            </a:r>
            <a:r>
              <a:rPr dirty="0" sz="1100" spc="5">
                <a:latin typeface="Times New Roman"/>
                <a:cs typeface="Times New Roman"/>
              </a:rPr>
              <a:t>reaching, grasping, stepping, lifting, and standing. These motions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been broken </a:t>
            </a:r>
            <a:r>
              <a:rPr dirty="0" sz="1100" spc="10">
                <a:latin typeface="Times New Roman"/>
                <a:cs typeface="Times New Roman"/>
              </a:rPr>
              <a:t>down  </a:t>
            </a:r>
            <a:r>
              <a:rPr dirty="0" sz="1100" spc="5">
                <a:latin typeface="Times New Roman"/>
                <a:cs typeface="Times New Roman"/>
              </a:rPr>
              <a:t>into </a:t>
            </a:r>
            <a:r>
              <a:rPr dirty="0" sz="1100" spc="10">
                <a:latin typeface="Times New Roman"/>
                <a:cs typeface="Times New Roman"/>
              </a:rPr>
              <a:t>elements, each element </a:t>
            </a:r>
            <a:r>
              <a:rPr dirty="0" sz="1100" spc="5">
                <a:latin typeface="Times New Roman"/>
                <a:cs typeface="Times New Roman"/>
              </a:rPr>
              <a:t>timed,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times </a:t>
            </a:r>
            <a:r>
              <a:rPr dirty="0" sz="1100" spc="10">
                <a:latin typeface="Times New Roman"/>
                <a:cs typeface="Times New Roman"/>
              </a:rPr>
              <a:t>averaged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yield </a:t>
            </a:r>
            <a:r>
              <a:rPr dirty="0" sz="1100" spc="5">
                <a:latin typeface="Times New Roman"/>
                <a:cs typeface="Times New Roman"/>
              </a:rPr>
              <a:t>predetermined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standards, 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standards published in </a:t>
            </a:r>
            <a:r>
              <a:rPr dirty="0" sz="1100" spc="10">
                <a:latin typeface="Times New Roman"/>
                <a:cs typeface="Times New Roman"/>
              </a:rPr>
              <a:t>table </a:t>
            </a:r>
            <a:r>
              <a:rPr dirty="0" sz="1100" spc="5">
                <a:latin typeface="Times New Roman"/>
                <a:cs typeface="Times New Roman"/>
              </a:rPr>
              <a:t>form.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procedure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setting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predetermined time  standard is as 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8255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Observe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job or think it through if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is not </a:t>
            </a:r>
            <a:r>
              <a:rPr dirty="0" sz="1100" spc="10">
                <a:latin typeface="Times New Roman"/>
                <a:cs typeface="Times New Roman"/>
              </a:rPr>
              <a:t>yet </a:t>
            </a:r>
            <a:r>
              <a:rPr dirty="0" sz="1100" spc="5">
                <a:latin typeface="Times New Roman"/>
                <a:cs typeface="Times New Roman"/>
              </a:rPr>
              <a:t>being performed: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best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observe </a:t>
            </a:r>
            <a:r>
              <a:rPr dirty="0" sz="1100" spc="10">
                <a:latin typeface="Times New Roman"/>
                <a:cs typeface="Times New Roman"/>
              </a:rPr>
              <a:t>under </a:t>
            </a:r>
            <a:r>
              <a:rPr dirty="0" sz="1100" spc="5">
                <a:latin typeface="Times New Roman"/>
                <a:cs typeface="Times New Roman"/>
              </a:rPr>
              <a:t>"typical" conditions: typical </a:t>
            </a:r>
            <a:r>
              <a:rPr dirty="0" sz="1100" spc="10">
                <a:latin typeface="Times New Roman"/>
                <a:cs typeface="Times New Roman"/>
              </a:rPr>
              <a:t>machine, </a:t>
            </a:r>
            <a:r>
              <a:rPr dirty="0" sz="1100" spc="5">
                <a:latin typeface="Times New Roman"/>
                <a:cs typeface="Times New Roman"/>
              </a:rPr>
              <a:t>materials,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worker.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Itemize </a:t>
            </a:r>
            <a:r>
              <a:rPr dirty="0" sz="1100" spc="10">
                <a:latin typeface="Times New Roman"/>
                <a:cs typeface="Times New Roman"/>
              </a:rPr>
              <a:t>the job element: </a:t>
            </a:r>
            <a:r>
              <a:rPr dirty="0" sz="1100" spc="2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concerned about timing them; just thoroughly  document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the motions </a:t>
            </a:r>
            <a:r>
              <a:rPr dirty="0" sz="1100" spc="5">
                <a:latin typeface="Times New Roman"/>
                <a:cs typeface="Times New Roman"/>
              </a:rPr>
              <a:t>performed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worker.</a:t>
            </a:r>
            <a:endParaRPr sz="1100">
              <a:latin typeface="Times New Roman"/>
              <a:cs typeface="Times New Roman"/>
            </a:endParaRPr>
          </a:p>
          <a:p>
            <a:pPr algn="just" marL="443230" marR="7620" indent="-215900">
              <a:lnSpc>
                <a:spcPct val="98400"/>
              </a:lnSpc>
              <a:spcBef>
                <a:spcPts val="4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From a </a:t>
            </a:r>
            <a:r>
              <a:rPr dirty="0" sz="1100" spc="5">
                <a:latin typeface="Times New Roman"/>
                <a:cs typeface="Times New Roman"/>
              </a:rPr>
              <a:t>table of predetermined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standards, record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standard for each motion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units: </a:t>
            </a:r>
            <a:r>
              <a:rPr dirty="0" sz="1100" spc="10">
                <a:latin typeface="Times New Roman"/>
                <a:cs typeface="Times New Roman"/>
              </a:rPr>
              <a:t>Motion </a:t>
            </a:r>
            <a:r>
              <a:rPr dirty="0" sz="1100" spc="5">
                <a:latin typeface="Times New Roman"/>
                <a:cs typeface="Times New Roman"/>
              </a:rPr>
              <a:t>units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expressed in </a:t>
            </a:r>
            <a:r>
              <a:rPr dirty="0" sz="1100" spc="10">
                <a:latin typeface="Times New Roman"/>
                <a:cs typeface="Times New Roman"/>
              </a:rPr>
              <a:t>some basic </a:t>
            </a:r>
            <a:r>
              <a:rPr dirty="0" sz="1100" spc="5">
                <a:latin typeface="Times New Roman"/>
                <a:cs typeface="Times New Roman"/>
              </a:rPr>
              <a:t>scale (a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rblig scale is often </a:t>
            </a:r>
            <a:r>
              <a:rPr dirty="0" sz="1100" spc="10">
                <a:latin typeface="Times New Roman"/>
                <a:cs typeface="Times New Roman"/>
              </a:rPr>
              <a:t>used) 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corresponds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time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units.</a:t>
            </a:r>
            <a:endParaRPr sz="110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Find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sum </a:t>
            </a:r>
            <a:r>
              <a:rPr dirty="0" sz="1100" spc="10">
                <a:latin typeface="Times New Roman"/>
                <a:cs typeface="Times New Roman"/>
              </a:rPr>
              <a:t>of the </a:t>
            </a:r>
            <a:r>
              <a:rPr dirty="0" sz="1100" spc="5">
                <a:latin typeface="Times New Roman"/>
                <a:cs typeface="Times New Roman"/>
              </a:rPr>
              <a:t>standards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all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motions.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ts val="1290"/>
              </a:lnSpc>
              <a:spcBef>
                <a:spcPts val="12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Estimate </a:t>
            </a:r>
            <a:r>
              <a:rPr dirty="0" sz="1100" spc="10">
                <a:latin typeface="Times New Roman"/>
                <a:cs typeface="Times New Roman"/>
              </a:rPr>
              <a:t>an allowance </a:t>
            </a:r>
            <a:r>
              <a:rPr dirty="0" sz="1100" spc="5">
                <a:latin typeface="Times New Roman"/>
                <a:cs typeface="Times New Roman"/>
              </a:rPr>
              <a:t>for personal time, </a:t>
            </a:r>
            <a:r>
              <a:rPr dirty="0" sz="1100" spc="10">
                <a:latin typeface="Times New Roman"/>
                <a:cs typeface="Times New Roman"/>
              </a:rPr>
              <a:t>delays, and </a:t>
            </a:r>
            <a:r>
              <a:rPr dirty="0" sz="1100" spc="5">
                <a:latin typeface="Times New Roman"/>
                <a:cs typeface="Times New Roman"/>
              </a:rPr>
              <a:t>fatigue,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sum </a:t>
            </a:r>
            <a:r>
              <a:rPr dirty="0" sz="1100" spc="10">
                <a:latin typeface="Times New Roman"/>
                <a:cs typeface="Times New Roman"/>
              </a:rPr>
              <a:t>of  </a:t>
            </a:r>
            <a:r>
              <a:rPr dirty="0" sz="1100" spc="5">
                <a:latin typeface="Times New Roman"/>
                <a:cs typeface="Times New Roman"/>
              </a:rPr>
              <a:t>standards.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5">
                <a:latin typeface="Times New Roman"/>
                <a:cs typeface="Times New Roman"/>
              </a:rPr>
              <a:t>sum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predetermined </a:t>
            </a:r>
            <a:r>
              <a:rPr dirty="0" sz="1100" spc="5">
                <a:latin typeface="Times New Roman"/>
                <a:cs typeface="Times New Roman"/>
              </a:rPr>
              <a:t>time standard for the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job.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The primary advantage </a:t>
            </a:r>
            <a:r>
              <a:rPr dirty="0" sz="1100" spc="15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predetermined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studies is </a:t>
            </a:r>
            <a:r>
              <a:rPr dirty="0" sz="1100" spc="10">
                <a:latin typeface="Times New Roman"/>
                <a:cs typeface="Times New Roman"/>
              </a:rPr>
              <a:t>that they </a:t>
            </a:r>
            <a:r>
              <a:rPr dirty="0" sz="1100" spc="5">
                <a:latin typeface="Times New Roman"/>
                <a:cs typeface="Times New Roman"/>
              </a:rPr>
              <a:t>are not </a:t>
            </a:r>
            <a:r>
              <a:rPr dirty="0" sz="1100" spc="10">
                <a:latin typeface="Times New Roman"/>
                <a:cs typeface="Times New Roman"/>
              </a:rPr>
              <a:t>skewed by a </a:t>
            </a:r>
            <a:r>
              <a:rPr dirty="0" sz="1100" spc="5">
                <a:latin typeface="Times New Roman"/>
                <a:cs typeface="Times New Roman"/>
              </a:rPr>
              <a:t>typical  </a:t>
            </a:r>
            <a:r>
              <a:rPr dirty="0" sz="1100" spc="10">
                <a:latin typeface="Times New Roman"/>
                <a:cs typeface="Times New Roman"/>
              </a:rPr>
              <a:t>performance of </a:t>
            </a:r>
            <a:r>
              <a:rPr dirty="0" sz="1100" spc="5">
                <a:latin typeface="Times New Roman"/>
                <a:cs typeface="Times New Roman"/>
              </a:rPr>
              <a:t>workers </a:t>
            </a:r>
            <a:r>
              <a:rPr dirty="0" sz="1100" spc="10">
                <a:latin typeface="Times New Roman"/>
                <a:cs typeface="Times New Roman"/>
              </a:rPr>
              <a:t>who </a:t>
            </a:r>
            <a:r>
              <a:rPr dirty="0" sz="1100" spc="5">
                <a:latin typeface="Times New Roman"/>
                <a:cs typeface="Times New Roman"/>
              </a:rPr>
              <a:t>are nervous because </a:t>
            </a:r>
            <a:r>
              <a:rPr dirty="0" sz="1100" spc="10">
                <a:latin typeface="Times New Roman"/>
                <a:cs typeface="Times New Roman"/>
              </a:rPr>
              <a:t>they are </a:t>
            </a:r>
            <a:r>
              <a:rPr dirty="0" sz="1100" spc="5">
                <a:latin typeface="Times New Roman"/>
                <a:cs typeface="Times New Roman"/>
              </a:rPr>
              <a:t>being timed: the </a:t>
            </a:r>
            <a:r>
              <a:rPr dirty="0" sz="1100" spc="10">
                <a:latin typeface="Times New Roman"/>
                <a:cs typeface="Times New Roman"/>
              </a:rPr>
              <a:t>timing </a:t>
            </a:r>
            <a:r>
              <a:rPr dirty="0" sz="1100" spc="5">
                <a:latin typeface="Times New Roman"/>
                <a:cs typeface="Times New Roman"/>
              </a:rPr>
              <a:t>has  already taken place - </a:t>
            </a:r>
            <a:r>
              <a:rPr dirty="0" sz="1100" spc="10">
                <a:latin typeface="Times New Roman"/>
                <a:cs typeface="Times New Roman"/>
              </a:rPr>
              <a:t>away from </a:t>
            </a:r>
            <a:r>
              <a:rPr dirty="0" sz="1100" spc="5">
                <a:latin typeface="Times New Roman"/>
                <a:cs typeface="Times New Roman"/>
              </a:rPr>
              <a:t>the workplace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logical, </a:t>
            </a:r>
            <a:r>
              <a:rPr dirty="0" sz="1100" spc="10">
                <a:latin typeface="Times New Roman"/>
                <a:cs typeface="Times New Roman"/>
              </a:rPr>
              <a:t>systematic </a:t>
            </a:r>
            <a:r>
              <a:rPr dirty="0" sz="1100" spc="5">
                <a:latin typeface="Times New Roman"/>
                <a:cs typeface="Times New Roman"/>
              </a:rPr>
              <a:t>manner.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basic  disadvantage of this technique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job elements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recorded, </a:t>
            </a:r>
            <a:r>
              <a:rPr dirty="0" sz="1100" spc="10">
                <a:latin typeface="Times New Roman"/>
                <a:cs typeface="Times New Roman"/>
              </a:rPr>
              <a:t>or may </a:t>
            </a:r>
            <a:r>
              <a:rPr dirty="0" sz="1100" spc="5">
                <a:latin typeface="Times New Roman"/>
                <a:cs typeface="Times New Roman"/>
              </a:rPr>
              <a:t>be  </a:t>
            </a:r>
            <a:r>
              <a:rPr dirty="0" sz="1100" spc="10">
                <a:latin typeface="Times New Roman"/>
                <a:cs typeface="Times New Roman"/>
              </a:rPr>
              <a:t>recorded improperly. Furthermore,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job </a:t>
            </a:r>
            <a:r>
              <a:rPr dirty="0" sz="1100" spc="5">
                <a:latin typeface="Times New Roman"/>
                <a:cs typeface="Times New Roman"/>
              </a:rPr>
              <a:t>elements can't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properly categorized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located 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table,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direct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study approach </a:t>
            </a:r>
            <a:r>
              <a:rPr dirty="0" sz="1100" spc="10">
                <a:latin typeface="Times New Roman"/>
                <a:cs typeface="Times New Roman"/>
              </a:rPr>
              <a:t>must be made </a:t>
            </a:r>
            <a:r>
              <a:rPr dirty="0" sz="1100" spc="5">
                <a:latin typeface="Times New Roman"/>
                <a:cs typeface="Times New Roman"/>
              </a:rPr>
              <a:t>instead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predetermined time  </a:t>
            </a:r>
            <a:r>
              <a:rPr dirty="0" sz="1100" spc="10">
                <a:latin typeface="Times New Roman"/>
                <a:cs typeface="Times New Roman"/>
              </a:rPr>
              <a:t>study.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5" b="1">
                <a:latin typeface="Times New Roman"/>
                <a:cs typeface="Times New Roman"/>
              </a:rPr>
              <a:t>Work </a:t>
            </a:r>
            <a:r>
              <a:rPr dirty="0" sz="1100" spc="10" b="1">
                <a:latin typeface="Times New Roman"/>
                <a:cs typeface="Times New Roman"/>
              </a:rPr>
              <a:t>sampling: </a:t>
            </a:r>
            <a:r>
              <a:rPr dirty="0" sz="1100" spc="15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sampling </a:t>
            </a:r>
            <a:r>
              <a:rPr dirty="0" sz="1100" spc="10">
                <a:latin typeface="Times New Roman"/>
                <a:cs typeface="Times New Roman"/>
              </a:rPr>
              <a:t>does not involve </a:t>
            </a:r>
            <a:r>
              <a:rPr dirty="0" sz="1100" spc="5">
                <a:latin typeface="Times New Roman"/>
                <a:cs typeface="Times New Roman"/>
              </a:rPr>
              <a:t>stopwatch measurement, </a:t>
            </a:r>
            <a:r>
              <a:rPr dirty="0" sz="1100" spc="10">
                <a:latin typeface="Times New Roman"/>
                <a:cs typeface="Times New Roman"/>
              </a:rPr>
              <a:t>as do many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the other techniques; </a:t>
            </a:r>
            <a:r>
              <a:rPr dirty="0" sz="1100" spc="5">
                <a:latin typeface="Times New Roman"/>
                <a:cs typeface="Times New Roman"/>
              </a:rPr>
              <a:t>instead, it is </a:t>
            </a:r>
            <a:r>
              <a:rPr dirty="0" sz="1100" spc="10">
                <a:latin typeface="Times New Roman"/>
                <a:cs typeface="Times New Roman"/>
              </a:rPr>
              <a:t>based on simple </a:t>
            </a:r>
            <a:r>
              <a:rPr dirty="0" sz="1100" spc="15">
                <a:latin typeface="Times New Roman"/>
                <a:cs typeface="Times New Roman"/>
              </a:rPr>
              <a:t>random </a:t>
            </a:r>
            <a:r>
              <a:rPr dirty="0" sz="1100" spc="10">
                <a:latin typeface="Times New Roman"/>
                <a:cs typeface="Times New Roman"/>
              </a:rPr>
              <a:t>sampling techniques derived </a:t>
            </a:r>
            <a:r>
              <a:rPr dirty="0" sz="1100" spc="15">
                <a:latin typeface="Times New Roman"/>
                <a:cs typeface="Times New Roman"/>
              </a:rPr>
              <a:t>from  </a:t>
            </a:r>
            <a:r>
              <a:rPr dirty="0" sz="1100" spc="5">
                <a:latin typeface="Times New Roman"/>
                <a:cs typeface="Times New Roman"/>
              </a:rPr>
              <a:t>statistical sampling </a:t>
            </a:r>
            <a:r>
              <a:rPr dirty="0" sz="1100" spc="10">
                <a:latin typeface="Times New Roman"/>
                <a:cs typeface="Times New Roman"/>
              </a:rPr>
              <a:t>theory. The purpose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sampling </a:t>
            </a:r>
            <a:r>
              <a:rPr dirty="0" sz="1100" spc="5">
                <a:latin typeface="Times New Roman"/>
                <a:cs typeface="Times New Roman"/>
              </a:rPr>
              <a:t>is to </a:t>
            </a:r>
            <a:r>
              <a:rPr dirty="0" sz="1100" spc="10">
                <a:latin typeface="Times New Roman"/>
                <a:cs typeface="Times New Roman"/>
              </a:rPr>
              <a:t>estimate what </a:t>
            </a:r>
            <a:r>
              <a:rPr dirty="0" sz="1100" spc="5">
                <a:latin typeface="Times New Roman"/>
                <a:cs typeface="Times New Roman"/>
              </a:rPr>
              <a:t>proportion of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worker's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devoted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activities. It </a:t>
            </a:r>
            <a:r>
              <a:rPr dirty="0" sz="1100" spc="10">
                <a:latin typeface="Times New Roman"/>
                <a:cs typeface="Times New Roman"/>
              </a:rPr>
              <a:t>proceeds </a:t>
            </a:r>
            <a:r>
              <a:rPr dirty="0" sz="1100" spc="5">
                <a:latin typeface="Times New Roman"/>
                <a:cs typeface="Times New Roman"/>
              </a:rPr>
              <a:t>along the </a:t>
            </a:r>
            <a:r>
              <a:rPr dirty="0" sz="1100" spc="10">
                <a:latin typeface="Times New Roman"/>
                <a:cs typeface="Times New Roman"/>
              </a:rPr>
              <a:t>following</a:t>
            </a:r>
            <a:r>
              <a:rPr dirty="0" sz="1100" spc="5">
                <a:latin typeface="Times New Roman"/>
                <a:cs typeface="Times New Roman"/>
              </a:rPr>
              <a:t> steps: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Decide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activities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 defined as "working." </a:t>
            </a:r>
            <a:r>
              <a:rPr dirty="0" sz="1100" spc="10">
                <a:latin typeface="Times New Roman"/>
                <a:cs typeface="Times New Roman"/>
              </a:rPr>
              <a:t>"Not working" </a:t>
            </a:r>
            <a:r>
              <a:rPr dirty="0" sz="1100" spc="5">
                <a:latin typeface="Times New Roman"/>
                <a:cs typeface="Times New Roman"/>
              </a:rPr>
              <a:t>comprises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all 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specifically defined </a:t>
            </a:r>
            <a:r>
              <a:rPr dirty="0" sz="1100" spc="10">
                <a:latin typeface="Times New Roman"/>
                <a:cs typeface="Times New Roman"/>
              </a:rPr>
              <a:t>as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"working."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Observe the worker at selected intervals, recording whether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person is working or  not.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Calculate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portion </a:t>
            </a:r>
            <a:r>
              <a:rPr dirty="0" sz="1100" spc="15">
                <a:latin typeface="Times New Roman"/>
                <a:cs typeface="Times New Roman"/>
              </a:rPr>
              <a:t>P </a:t>
            </a:r>
            <a:r>
              <a:rPr dirty="0" sz="1100" spc="5">
                <a:latin typeface="Times New Roman"/>
                <a:cs typeface="Times New Roman"/>
              </a:rPr>
              <a:t>of time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worker is </a:t>
            </a:r>
            <a:r>
              <a:rPr dirty="0" sz="1100" spc="10">
                <a:latin typeface="Times New Roman"/>
                <a:cs typeface="Times New Roman"/>
              </a:rPr>
              <a:t>working </a:t>
            </a:r>
            <a:r>
              <a:rPr dirty="0" sz="1100" spc="5">
                <a:latin typeface="Times New Roman"/>
                <a:cs typeface="Times New Roman"/>
              </a:rPr>
              <a:t>as 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1205230" indent="429259">
              <a:lnSpc>
                <a:spcPts val="1300"/>
              </a:lnSpc>
              <a:tabLst>
                <a:tab pos="4208780" algn="l"/>
              </a:tabLst>
            </a:pPr>
            <a:r>
              <a:rPr dirty="0" sz="1100" spc="10">
                <a:latin typeface="Times New Roman"/>
                <a:cs typeface="Times New Roman"/>
              </a:rPr>
              <a:t>Number of observations during which working occurred  </a:t>
            </a:r>
            <a:r>
              <a:rPr dirty="0" sz="1100" spc="15">
                <a:latin typeface="Times New Roman"/>
                <a:cs typeface="Times New Roman"/>
              </a:rPr>
              <a:t>P</a:t>
            </a:r>
            <a:r>
              <a:rPr dirty="0" sz="1100" spc="-9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u="dash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dash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algn="ctr" marR="255270">
              <a:lnSpc>
                <a:spcPts val="1245"/>
              </a:lnSpc>
            </a:pPr>
            <a:r>
              <a:rPr dirty="0" sz="1100" spc="10">
                <a:latin typeface="Times New Roman"/>
                <a:cs typeface="Times New Roman"/>
              </a:rPr>
              <a:t>Total number of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observations</a:t>
            </a:r>
            <a:endParaRPr sz="1100">
              <a:latin typeface="Times New Roman"/>
              <a:cs typeface="Times New Roman"/>
            </a:endParaRPr>
          </a:p>
          <a:p>
            <a:pPr algn="ctr" marR="1048385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This calculation </a:t>
            </a:r>
            <a:r>
              <a:rPr dirty="0" sz="1100" spc="10">
                <a:latin typeface="Times New Roman"/>
                <a:cs typeface="Times New Roman"/>
              </a:rPr>
              <a:t>can then be </a:t>
            </a:r>
            <a:r>
              <a:rPr dirty="0" sz="1100" spc="5">
                <a:latin typeface="Times New Roman"/>
                <a:cs typeface="Times New Roman"/>
              </a:rPr>
              <a:t>used as </a:t>
            </a:r>
            <a:r>
              <a:rPr dirty="0" sz="1100" spc="10">
                <a:latin typeface="Times New Roman"/>
                <a:cs typeface="Times New Roman"/>
              </a:rPr>
              <a:t>a performance </a:t>
            </a:r>
            <a:r>
              <a:rPr dirty="0" sz="1100" spc="5">
                <a:latin typeface="Times New Roman"/>
                <a:cs typeface="Times New Roman"/>
              </a:rPr>
              <a:t>standard.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8890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sampling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used to set standards; the procedure is similar to </a:t>
            </a:r>
            <a:r>
              <a:rPr dirty="0" sz="1100" spc="10">
                <a:latin typeface="Times New Roman"/>
                <a:cs typeface="Times New Roman"/>
              </a:rPr>
              <a:t>the one </a:t>
            </a:r>
            <a:r>
              <a:rPr dirty="0" sz="1100" spc="5">
                <a:latin typeface="Times New Roman"/>
                <a:cs typeface="Times New Roman"/>
              </a:rPr>
              <a:t>used in  direct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studies.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409369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445058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1630" cy="46767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350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sampling is particularly adaptive to service to service sector </a:t>
            </a:r>
            <a:r>
              <a:rPr dirty="0" sz="1100" spc="10">
                <a:latin typeface="Times New Roman"/>
                <a:cs typeface="Times New Roman"/>
              </a:rPr>
              <a:t>jobs such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those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libraries, </a:t>
            </a:r>
            <a:r>
              <a:rPr dirty="0" sz="1100" spc="10">
                <a:latin typeface="Times New Roman"/>
                <a:cs typeface="Times New Roman"/>
              </a:rPr>
              <a:t>banking, </a:t>
            </a:r>
            <a:r>
              <a:rPr dirty="0" sz="1100" spc="5">
                <a:latin typeface="Times New Roman"/>
                <a:cs typeface="Times New Roman"/>
              </a:rPr>
              <a:t>health, banking, health care, insurance </a:t>
            </a:r>
            <a:r>
              <a:rPr dirty="0" sz="1100" spc="10">
                <a:latin typeface="Times New Roman"/>
                <a:cs typeface="Times New Roman"/>
              </a:rPr>
              <a:t>companies, and government.  </a:t>
            </a:r>
            <a:r>
              <a:rPr dirty="0" sz="1100" spc="5">
                <a:latin typeface="Times New Roman"/>
                <a:cs typeface="Times New Roman"/>
              </a:rPr>
              <a:t>Accuracy of this </a:t>
            </a:r>
            <a:r>
              <a:rPr dirty="0" sz="1100" spc="10">
                <a:latin typeface="Times New Roman"/>
                <a:cs typeface="Times New Roman"/>
              </a:rPr>
              <a:t>technique depends </a:t>
            </a:r>
            <a:r>
              <a:rPr dirty="0" sz="1100" spc="5">
                <a:latin typeface="Times New Roman"/>
                <a:cs typeface="Times New Roman"/>
              </a:rPr>
              <a:t>keenly </a:t>
            </a:r>
            <a:r>
              <a:rPr dirty="0" sz="1100" spc="10">
                <a:latin typeface="Times New Roman"/>
                <a:cs typeface="Times New Roman"/>
              </a:rPr>
              <a:t>upon sample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size.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Disadvantages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work sampling are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analyst may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be completely </a:t>
            </a:r>
            <a:r>
              <a:rPr dirty="0" sz="1100" spc="5">
                <a:latin typeface="Times New Roman"/>
                <a:cs typeface="Times New Roman"/>
              </a:rPr>
              <a:t>objective or may  study only </a:t>
            </a:r>
            <a:r>
              <a:rPr dirty="0" sz="1100" spc="10">
                <a:latin typeface="Times New Roman"/>
                <a:cs typeface="Times New Roman"/>
              </a:rPr>
              <a:t>a few </a:t>
            </a:r>
            <a:r>
              <a:rPr dirty="0" sz="1100" spc="5">
                <a:latin typeface="Times New Roman"/>
                <a:cs typeface="Times New Roman"/>
              </a:rPr>
              <a:t>workers,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that "working"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broad </a:t>
            </a:r>
            <a:r>
              <a:rPr dirty="0" sz="1100" spc="10">
                <a:latin typeface="Times New Roman"/>
                <a:cs typeface="Times New Roman"/>
              </a:rPr>
              <a:t>concept </a:t>
            </a:r>
            <a:r>
              <a:rPr dirty="0" sz="1100" spc="5">
                <a:latin typeface="Times New Roman"/>
                <a:cs typeface="Times New Roman"/>
              </a:rPr>
              <a:t>not easily defined with  precision.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There are, </a:t>
            </a:r>
            <a:r>
              <a:rPr dirty="0" sz="1100" spc="10">
                <a:latin typeface="Times New Roman"/>
                <a:cs typeface="Times New Roman"/>
              </a:rPr>
              <a:t>however, some obvious, </a:t>
            </a:r>
            <a:r>
              <a:rPr dirty="0" sz="1100" spc="5">
                <a:latin typeface="Times New Roman"/>
                <a:cs typeface="Times New Roman"/>
              </a:rPr>
              <a:t>advantages </a:t>
            </a:r>
            <a:r>
              <a:rPr dirty="0" sz="1100" spc="10">
                <a:latin typeface="Times New Roman"/>
                <a:cs typeface="Times New Roman"/>
              </a:rPr>
              <a:t>with work sampling: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simple  </a:t>
            </a:r>
            <a:r>
              <a:rPr dirty="0" sz="1100" spc="5">
                <a:latin typeface="Times New Roman"/>
                <a:cs typeface="Times New Roman"/>
              </a:rPr>
              <a:t>easily adapted to service sector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indirect labor jobs,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economical way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measure  performance. In </a:t>
            </a:r>
            <a:r>
              <a:rPr dirty="0" sz="1100" spc="5">
                <a:latin typeface="Times New Roman"/>
                <a:cs typeface="Times New Roman"/>
              </a:rPr>
              <a:t>short,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sampling is </a:t>
            </a:r>
            <a:r>
              <a:rPr dirty="0" sz="1100" spc="10">
                <a:latin typeface="Times New Roman"/>
                <a:cs typeface="Times New Roman"/>
              </a:rPr>
              <a:t>a useful work measurement technique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used  </a:t>
            </a:r>
            <a:r>
              <a:rPr dirty="0" sz="1100" spc="5">
                <a:latin typeface="Times New Roman"/>
                <a:cs typeface="Times New Roman"/>
              </a:rPr>
              <a:t>with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discretion.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Combining Work Measurement: </a:t>
            </a:r>
            <a:r>
              <a:rPr dirty="0" sz="1100" spc="10">
                <a:latin typeface="Times New Roman"/>
                <a:cs typeface="Times New Roman"/>
              </a:rPr>
              <a:t>Techniques which work measurement technique </a:t>
            </a:r>
            <a:r>
              <a:rPr dirty="0" sz="1100" spc="5">
                <a:latin typeface="Times New Roman"/>
                <a:cs typeface="Times New Roman"/>
              </a:rPr>
              <a:t>should  </a:t>
            </a:r>
            <a:r>
              <a:rPr dirty="0" sz="1100" spc="10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use? In practice,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in combination, as cross-checks. </a:t>
            </a:r>
            <a:r>
              <a:rPr dirty="0" sz="1100" spc="10">
                <a:latin typeface="Times New Roman"/>
                <a:cs typeface="Times New Roman"/>
              </a:rPr>
              <a:t>One common </a:t>
            </a:r>
            <a:r>
              <a:rPr dirty="0" sz="1100" spc="5">
                <a:latin typeface="Times New Roman"/>
                <a:cs typeface="Times New Roman"/>
              </a:rPr>
              <a:t>practice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observe </a:t>
            </a:r>
            <a:r>
              <a:rPr dirty="0" sz="1100" spc="10">
                <a:latin typeface="Times New Roman"/>
                <a:cs typeface="Times New Roman"/>
              </a:rPr>
              <a:t>a job, write down </a:t>
            </a:r>
            <a:r>
              <a:rPr dirty="0" sz="1100" spc="5">
                <a:latin typeface="Times New Roman"/>
                <a:cs typeface="Times New Roman"/>
              </a:rPr>
              <a:t>in detail all </a:t>
            </a:r>
            <a:r>
              <a:rPr dirty="0" sz="1100" spc="10">
                <a:latin typeface="Times New Roman"/>
                <a:cs typeface="Times New Roman"/>
              </a:rPr>
              <a:t>the job elements, and set a predetermined time  </a:t>
            </a:r>
            <a:r>
              <a:rPr dirty="0" sz="1100" spc="5">
                <a:latin typeface="Times New Roman"/>
                <a:cs typeface="Times New Roman"/>
              </a:rPr>
              <a:t>standard. </a:t>
            </a:r>
            <a:r>
              <a:rPr dirty="0" sz="1100" spc="10">
                <a:latin typeface="Times New Roman"/>
                <a:cs typeface="Times New Roman"/>
              </a:rPr>
              <a:t>Then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10">
                <a:latin typeface="Times New Roman"/>
                <a:cs typeface="Times New Roman"/>
              </a:rPr>
              <a:t>can check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history of performance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this or similar </a:t>
            </a:r>
            <a:r>
              <a:rPr dirty="0" sz="1100" spc="5">
                <a:latin typeface="Times New Roman"/>
                <a:cs typeface="Times New Roman"/>
              </a:rPr>
              <a:t>jobs to </a:t>
            </a:r>
            <a:r>
              <a:rPr dirty="0" sz="1100" spc="10">
                <a:latin typeface="Times New Roman"/>
                <a:cs typeface="Times New Roman"/>
              </a:rPr>
              <a:t>verify </a:t>
            </a:r>
            <a:r>
              <a:rPr dirty="0" sz="1100" spc="5">
                <a:latin typeface="Times New Roman"/>
                <a:cs typeface="Times New Roman"/>
              </a:rPr>
              <a:t>that  </a:t>
            </a:r>
            <a:r>
              <a:rPr dirty="0" sz="1100" spc="10">
                <a:latin typeface="Times New Roman"/>
                <a:cs typeface="Times New Roman"/>
              </a:rPr>
              <a:t>the predetermined standard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reasonable. </a:t>
            </a: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provide a </a:t>
            </a:r>
            <a:r>
              <a:rPr dirty="0" sz="1100" spc="5">
                <a:latin typeface="Times New Roman"/>
                <a:cs typeface="Times New Roman"/>
              </a:rPr>
              <a:t>further </a:t>
            </a:r>
            <a:r>
              <a:rPr dirty="0" sz="1100" spc="10">
                <a:latin typeface="Times New Roman"/>
                <a:cs typeface="Times New Roman"/>
              </a:rPr>
              <a:t>check, a direct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study can  be made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job by element and in </a:t>
            </a:r>
            <a:r>
              <a:rPr dirty="0" sz="1100" spc="5">
                <a:latin typeface="Times New Roman"/>
                <a:cs typeface="Times New Roman"/>
              </a:rPr>
              <a:t>total. </a:t>
            </a:r>
            <a:r>
              <a:rPr dirty="0" sz="1100" spc="15">
                <a:latin typeface="Times New Roman"/>
                <a:cs typeface="Times New Roman"/>
              </a:rPr>
              <a:t>No </a:t>
            </a:r>
            <a:r>
              <a:rPr dirty="0" sz="1100" spc="10">
                <a:latin typeface="Times New Roman"/>
                <a:cs typeface="Times New Roman"/>
              </a:rPr>
              <a:t>one work measurement technique </a:t>
            </a:r>
            <a:r>
              <a:rPr dirty="0" sz="1100" spc="5">
                <a:latin typeface="Times New Roman"/>
                <a:cs typeface="Times New Roman"/>
              </a:rPr>
              <a:t>is totally  reliable. </a:t>
            </a:r>
            <a:r>
              <a:rPr dirty="0" sz="1100" spc="10">
                <a:latin typeface="Times New Roman"/>
                <a:cs typeface="Times New Roman"/>
              </a:rPr>
              <a:t>Because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high skill level required in setting the standard,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cross-check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desirable </a:t>
            </a:r>
            <a:r>
              <a:rPr dirty="0" sz="1100" spc="10">
                <a:latin typeface="Times New Roman"/>
                <a:cs typeface="Times New Roman"/>
              </a:rPr>
              <a:t>whenever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possible.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buAutoNum type="arabicPeriod" startAt="8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REVIEW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 startAt="8"/>
            </a:pPr>
            <a:endParaRPr sz="14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10"/>
              </a:lnSpc>
              <a:spcBef>
                <a:spcPts val="955"/>
              </a:spcBef>
              <a:buAutoNum type="arabicPeriod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Why </a:t>
            </a:r>
            <a:r>
              <a:rPr dirty="0" sz="1100" spc="5">
                <a:latin typeface="Times New Roman"/>
                <a:cs typeface="Times New Roman"/>
              </a:rPr>
              <a:t>is layout planning </a:t>
            </a:r>
            <a:r>
              <a:rPr dirty="0" sz="1100" spc="10">
                <a:latin typeface="Times New Roman"/>
                <a:cs typeface="Times New Roman"/>
              </a:rPr>
              <a:t>important?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Discuss </a:t>
            </a:r>
            <a:r>
              <a:rPr dirty="0" sz="1100" spc="10">
                <a:latin typeface="Times New Roman"/>
                <a:cs typeface="Times New Roman"/>
              </a:rPr>
              <a:t>the various types of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layout.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Give explain of product and process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layout.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job design?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Define work measurement </a:t>
            </a:r>
            <a:r>
              <a:rPr dirty="0" sz="1100" spc="5">
                <a:latin typeface="Times New Roman"/>
                <a:cs typeface="Times New Roman"/>
              </a:rPr>
              <a:t>Discus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various types used </a:t>
            </a:r>
            <a:r>
              <a:rPr dirty="0" sz="1100" spc="10">
                <a:latin typeface="Times New Roman"/>
                <a:cs typeface="Times New Roman"/>
              </a:rPr>
              <a:t>and work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measurement.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103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4508" y="1125144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 h="0">
                <a:moveTo>
                  <a:pt x="0" y="0"/>
                </a:moveTo>
                <a:lnTo>
                  <a:pt x="5349895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148259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8719" y="384623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8719" y="420293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8719" y="502737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8719" y="538479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76019" y="1166714"/>
            <a:ext cx="5420995" cy="75895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10" b="1">
                <a:latin typeface="Times New Roman"/>
                <a:cs typeface="Times New Roman"/>
              </a:rPr>
              <a:t>PROJECT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SCHEDULING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300" spc="5" b="1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6695" indent="-214629">
              <a:lnSpc>
                <a:spcPct val="100000"/>
              </a:lnSpc>
              <a:buAutoNum type="arabicPeriod"/>
              <a:tabLst>
                <a:tab pos="227329" algn="l"/>
              </a:tabLst>
            </a:pPr>
            <a:r>
              <a:rPr dirty="0" sz="1100" spc="5">
                <a:latin typeface="Times New Roman"/>
                <a:cs typeface="Times New Roman"/>
              </a:rPr>
              <a:t>Project </a:t>
            </a:r>
            <a:r>
              <a:rPr dirty="0" sz="1100" spc="10">
                <a:latin typeface="Times New Roman"/>
                <a:cs typeface="Times New Roman"/>
              </a:rPr>
              <a:t>Management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Scheduling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Project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Case Study </a:t>
            </a:r>
            <a:r>
              <a:rPr dirty="0" sz="1100" spc="5">
                <a:latin typeface="Times New Roman"/>
                <a:cs typeface="Times New Roman"/>
              </a:rPr>
              <a:t>- Scheduling at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Bellop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Logic of</a:t>
            </a:r>
            <a:r>
              <a:rPr dirty="0" sz="1100" spc="10">
                <a:latin typeface="Times New Roman"/>
                <a:cs typeface="Times New Roman"/>
              </a:rPr>
              <a:t> PERT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6695" indent="-214629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329" algn="l"/>
              </a:tabLst>
            </a:pPr>
            <a:r>
              <a:rPr dirty="0" sz="1100" spc="10">
                <a:latin typeface="Times New Roman"/>
                <a:cs typeface="Times New Roman"/>
              </a:rPr>
              <a:t>Review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buAutoNum type="arabicPeriod"/>
              <a:tabLst>
                <a:tab pos="26352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project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one-time-one set of activities with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definite </a:t>
            </a:r>
            <a:r>
              <a:rPr dirty="0" sz="1100" spc="10">
                <a:latin typeface="Times New Roman"/>
                <a:cs typeface="Times New Roman"/>
              </a:rPr>
              <a:t>beginning </a:t>
            </a:r>
            <a:r>
              <a:rPr dirty="0" sz="1100" spc="5">
                <a:latin typeface="Times New Roman"/>
                <a:cs typeface="Times New Roman"/>
              </a:rPr>
              <a:t>and ending point in  time.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must be done in a particular order (they have precedence relationships). 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key </a:t>
            </a:r>
            <a:r>
              <a:rPr dirty="0" sz="1100" spc="5">
                <a:latin typeface="Times New Roman"/>
                <a:cs typeface="Times New Roman"/>
              </a:rPr>
              <a:t>difference between project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types </a:t>
            </a:r>
            <a:r>
              <a:rPr dirty="0" sz="1100" spc="5">
                <a:latin typeface="Times New Roman"/>
                <a:cs typeface="Times New Roman"/>
              </a:rPr>
              <a:t>of planning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that each </a:t>
            </a:r>
            <a:r>
              <a:rPr dirty="0" sz="1100" spc="5">
                <a:latin typeface="Times New Roman"/>
                <a:cs typeface="Times New Roman"/>
              </a:rPr>
              <a:t>project  is </a:t>
            </a:r>
            <a:r>
              <a:rPr dirty="0" sz="1100" spc="10">
                <a:latin typeface="Times New Roman"/>
                <a:cs typeface="Times New Roman"/>
              </a:rPr>
              <a:t>a unique </a:t>
            </a:r>
            <a:r>
              <a:rPr dirty="0" sz="1100" spc="5">
                <a:latin typeface="Times New Roman"/>
                <a:cs typeface="Times New Roman"/>
              </a:rPr>
              <a:t>entity that occurs just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263525" indent="-251460">
              <a:lnSpc>
                <a:spcPct val="100000"/>
              </a:lnSpc>
              <a:buAutoNum type="arabicPeriod" startAt="2"/>
              <a:tabLst>
                <a:tab pos="264160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PROJECT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MANAGEMENT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Project Planning: </a:t>
            </a:r>
            <a:r>
              <a:rPr dirty="0" sz="1100" spc="5">
                <a:latin typeface="Times New Roman"/>
                <a:cs typeface="Times New Roman"/>
              </a:rPr>
              <a:t>Project </a:t>
            </a:r>
            <a:r>
              <a:rPr dirty="0" sz="1100" spc="10">
                <a:latin typeface="Times New Roman"/>
                <a:cs typeface="Times New Roman"/>
              </a:rPr>
              <a:t>planning includes </a:t>
            </a:r>
            <a:r>
              <a:rPr dirty="0" sz="1100" spc="5">
                <a:latin typeface="Times New Roman"/>
                <a:cs typeface="Times New Roman"/>
              </a:rPr>
              <a:t>all activities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result </a:t>
            </a:r>
            <a:r>
              <a:rPr dirty="0" sz="1100" spc="10">
                <a:latin typeface="Times New Roman"/>
                <a:cs typeface="Times New Roman"/>
              </a:rPr>
              <a:t>in a </a:t>
            </a:r>
            <a:r>
              <a:rPr dirty="0" sz="1100" spc="5">
                <a:latin typeface="Times New Roman"/>
                <a:cs typeface="Times New Roman"/>
              </a:rPr>
              <a:t>course of </a:t>
            </a:r>
            <a:r>
              <a:rPr dirty="0" sz="1100" spc="10">
                <a:latin typeface="Times New Roman"/>
                <a:cs typeface="Times New Roman"/>
              </a:rPr>
              <a:t>action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project. </a:t>
            </a:r>
            <a:r>
              <a:rPr dirty="0" sz="1100" spc="10">
                <a:latin typeface="Times New Roman"/>
                <a:cs typeface="Times New Roman"/>
              </a:rPr>
              <a:t>Goals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project, </a:t>
            </a:r>
            <a:r>
              <a:rPr dirty="0" sz="1100" spc="10">
                <a:latin typeface="Times New Roman"/>
                <a:cs typeface="Times New Roman"/>
              </a:rPr>
              <a:t>including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committed, completion </a:t>
            </a:r>
            <a:r>
              <a:rPr dirty="0" sz="1100" spc="5">
                <a:latin typeface="Times New Roman"/>
                <a:cs typeface="Times New Roman"/>
              </a:rPr>
              <a:t>times,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activities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must be </a:t>
            </a:r>
            <a:r>
              <a:rPr dirty="0" sz="1100" spc="5">
                <a:latin typeface="Times New Roman"/>
                <a:cs typeface="Times New Roman"/>
              </a:rPr>
              <a:t>set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their priorities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established. </a:t>
            </a:r>
            <a:r>
              <a:rPr dirty="0" sz="1100" spc="10">
                <a:latin typeface="Times New Roman"/>
                <a:cs typeface="Times New Roman"/>
              </a:rPr>
              <a:t>Areas </a:t>
            </a:r>
            <a:r>
              <a:rPr dirty="0" sz="1100" spc="5">
                <a:latin typeface="Times New Roman"/>
                <a:cs typeface="Times New Roman"/>
              </a:rPr>
              <a:t>of responsibility </a:t>
            </a:r>
            <a:r>
              <a:rPr dirty="0" sz="1100" spc="10">
                <a:latin typeface="Times New Roman"/>
                <a:cs typeface="Times New Roman"/>
              </a:rPr>
              <a:t>must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identified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assigned.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and resource requirements to </a:t>
            </a:r>
            <a:r>
              <a:rPr dirty="0" sz="1100" spc="10">
                <a:latin typeface="Times New Roman"/>
                <a:cs typeface="Times New Roman"/>
              </a:rPr>
              <a:t>perform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activities must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forecast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budgeted.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Project scheduling</a:t>
            </a:r>
            <a:r>
              <a:rPr dirty="0" sz="1100" spc="10">
                <a:latin typeface="Times New Roman"/>
                <a:cs typeface="Times New Roman"/>
              </a:rPr>
              <a:t>: This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contrast to project planning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more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specific. </a:t>
            </a:r>
            <a:r>
              <a:rPr dirty="0" sz="1100" spc="10">
                <a:latin typeface="Times New Roman"/>
                <a:cs typeface="Times New Roman"/>
              </a:rPr>
              <a:t>Scheduling  </a:t>
            </a:r>
            <a:r>
              <a:rPr dirty="0" sz="1100" spc="5">
                <a:latin typeface="Times New Roman"/>
                <a:cs typeface="Times New Roman"/>
              </a:rPr>
              <a:t>establishes </a:t>
            </a:r>
            <a:r>
              <a:rPr dirty="0" sz="1100" spc="10">
                <a:latin typeface="Times New Roman"/>
                <a:cs typeface="Times New Roman"/>
              </a:rPr>
              <a:t>times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sequences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various </a:t>
            </a:r>
            <a:r>
              <a:rPr dirty="0" sz="1100" spc="10">
                <a:latin typeface="Times New Roman"/>
                <a:cs typeface="Times New Roman"/>
              </a:rPr>
              <a:t>phases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project.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project </a:t>
            </a:r>
            <a:r>
              <a:rPr dirty="0" sz="1100" spc="10">
                <a:latin typeface="Times New Roman"/>
                <a:cs typeface="Times New Roman"/>
              </a:rPr>
              <a:t>scheduling,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considers the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activities of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overall project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tasks that </a:t>
            </a:r>
            <a:r>
              <a:rPr dirty="0" sz="1100" spc="10">
                <a:latin typeface="Times New Roman"/>
                <a:cs typeface="Times New Roman"/>
              </a:rPr>
              <a:t>must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10">
                <a:latin typeface="Times New Roman"/>
                <a:cs typeface="Times New Roman"/>
              </a:rPr>
              <a:t>accomplished and relates </a:t>
            </a:r>
            <a:r>
              <a:rPr dirty="0" sz="1100" spc="15">
                <a:latin typeface="Times New Roman"/>
                <a:cs typeface="Times New Roman"/>
              </a:rPr>
              <a:t>them </a:t>
            </a:r>
            <a:r>
              <a:rPr dirty="0" sz="1100" spc="10">
                <a:latin typeface="Times New Roman"/>
                <a:cs typeface="Times New Roman"/>
              </a:rPr>
              <a:t>coherently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another </a:t>
            </a:r>
            <a:r>
              <a:rPr dirty="0" sz="1100" spc="10">
                <a:latin typeface="Times New Roman"/>
                <a:cs typeface="Times New Roman"/>
              </a:rPr>
              <a:t>and to the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calendar.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Example: </a:t>
            </a:r>
            <a:r>
              <a:rPr dirty="0" sz="1100" spc="5">
                <a:latin typeface="Times New Roman"/>
                <a:cs typeface="Times New Roman"/>
              </a:rPr>
              <a:t>Slick </a:t>
            </a:r>
            <a:r>
              <a:rPr dirty="0" sz="1100" spc="10">
                <a:latin typeface="Times New Roman"/>
                <a:cs typeface="Times New Roman"/>
              </a:rPr>
              <a:t>Wilson, a </a:t>
            </a:r>
            <a:r>
              <a:rPr dirty="0" sz="1100" spc="5">
                <a:latin typeface="Times New Roman"/>
                <a:cs typeface="Times New Roman"/>
              </a:rPr>
              <a:t>first-semester </a:t>
            </a:r>
            <a:r>
              <a:rPr dirty="0" sz="1100" spc="10">
                <a:latin typeface="Times New Roman"/>
                <a:cs typeface="Times New Roman"/>
              </a:rPr>
              <a:t>freshman </a:t>
            </a:r>
            <a:r>
              <a:rPr dirty="0" sz="1100" spc="5">
                <a:latin typeface="Times New Roman"/>
                <a:cs typeface="Times New Roman"/>
              </a:rPr>
              <a:t>at State, is receiving </a:t>
            </a:r>
            <a:r>
              <a:rPr dirty="0" sz="1100" spc="10">
                <a:latin typeface="Times New Roman"/>
                <a:cs typeface="Times New Roman"/>
              </a:rPr>
              <a:t>advice from </a:t>
            </a:r>
            <a:r>
              <a:rPr dirty="0" sz="1100" spc="5">
                <a:latin typeface="Times New Roman"/>
                <a:cs typeface="Times New Roman"/>
              </a:rPr>
              <a:t>his  </a:t>
            </a:r>
            <a:r>
              <a:rPr dirty="0" sz="1100" spc="10">
                <a:latin typeface="Times New Roman"/>
                <a:cs typeface="Times New Roman"/>
              </a:rPr>
              <a:t>sophomore roommate </a:t>
            </a:r>
            <a:r>
              <a:rPr dirty="0" sz="1100" spc="15">
                <a:latin typeface="Times New Roman"/>
                <a:cs typeface="Times New Roman"/>
              </a:rPr>
              <a:t>on how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study for </a:t>
            </a:r>
            <a:r>
              <a:rPr dirty="0" sz="1100" spc="5">
                <a:latin typeface="Times New Roman"/>
                <a:cs typeface="Times New Roman"/>
              </a:rPr>
              <a:t>finals, </a:t>
            </a:r>
            <a:r>
              <a:rPr dirty="0" sz="1100" spc="10">
                <a:latin typeface="Times New Roman"/>
                <a:cs typeface="Times New Roman"/>
              </a:rPr>
              <a:t>which start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two weeks. </a:t>
            </a:r>
            <a:r>
              <a:rPr dirty="0" sz="1100" spc="5">
                <a:latin typeface="Times New Roman"/>
                <a:cs typeface="Times New Roman"/>
              </a:rPr>
              <a:t>Slick, </a:t>
            </a:r>
            <a:r>
              <a:rPr dirty="0" sz="1100" spc="15">
                <a:latin typeface="Times New Roman"/>
                <a:cs typeface="Times New Roman"/>
              </a:rPr>
              <a:t>who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ignored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entire problem until </a:t>
            </a:r>
            <a:r>
              <a:rPr dirty="0" sz="1100" spc="15">
                <a:latin typeface="Times New Roman"/>
                <a:cs typeface="Times New Roman"/>
              </a:rPr>
              <a:t>now, </a:t>
            </a:r>
            <a:r>
              <a:rPr dirty="0" sz="1100" spc="5">
                <a:latin typeface="Times New Roman"/>
                <a:cs typeface="Times New Roman"/>
              </a:rPr>
              <a:t>is advised to list all his courses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estimate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much 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he needs </a:t>
            </a:r>
            <a:r>
              <a:rPr dirty="0" sz="1100" spc="5">
                <a:latin typeface="Times New Roman"/>
                <a:cs typeface="Times New Roman"/>
              </a:rPr>
              <a:t>to study 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final in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course. Next, Slick's </a:t>
            </a:r>
            <a:r>
              <a:rPr dirty="0" sz="1100" spc="10">
                <a:latin typeface="Times New Roman"/>
                <a:cs typeface="Times New Roman"/>
              </a:rPr>
              <a:t>roommate </a:t>
            </a:r>
            <a:r>
              <a:rPr dirty="0" sz="1100" spc="5">
                <a:latin typeface="Times New Roman"/>
                <a:cs typeface="Times New Roman"/>
              </a:rPr>
              <a:t>suggests that </a:t>
            </a:r>
            <a:r>
              <a:rPr dirty="0" sz="1100" spc="10">
                <a:latin typeface="Times New Roman"/>
                <a:cs typeface="Times New Roman"/>
              </a:rPr>
              <a:t>he  </a:t>
            </a:r>
            <a:r>
              <a:rPr dirty="0" sz="1100" spc="5">
                <a:latin typeface="Times New Roman"/>
                <a:cs typeface="Times New Roman"/>
              </a:rPr>
              <a:t>should look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final </a:t>
            </a:r>
            <a:r>
              <a:rPr dirty="0" sz="1100" spc="15">
                <a:latin typeface="Times New Roman"/>
                <a:cs typeface="Times New Roman"/>
              </a:rPr>
              <a:t>exam </a:t>
            </a:r>
            <a:r>
              <a:rPr dirty="0" sz="1100" spc="10">
                <a:latin typeface="Times New Roman"/>
                <a:cs typeface="Times New Roman"/>
              </a:rPr>
              <a:t>schedule. </a:t>
            </a:r>
            <a:r>
              <a:rPr dirty="0" sz="1100" spc="15">
                <a:latin typeface="Times New Roman"/>
                <a:cs typeface="Times New Roman"/>
              </a:rPr>
              <a:t>When he </a:t>
            </a:r>
            <a:r>
              <a:rPr dirty="0" sz="1100" spc="10">
                <a:latin typeface="Times New Roman"/>
                <a:cs typeface="Times New Roman"/>
              </a:rPr>
              <a:t>has determined the order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which he must  take his </a:t>
            </a:r>
            <a:r>
              <a:rPr dirty="0" sz="1100" spc="5">
                <a:latin typeface="Times New Roman"/>
                <a:cs typeface="Times New Roman"/>
              </a:rPr>
              <a:t>finals, </a:t>
            </a:r>
            <a:r>
              <a:rPr dirty="0" sz="1100" spc="10">
                <a:latin typeface="Times New Roman"/>
                <a:cs typeface="Times New Roman"/>
              </a:rPr>
              <a:t>Slick should plan to </a:t>
            </a:r>
            <a:r>
              <a:rPr dirty="0" sz="1100" spc="5">
                <a:latin typeface="Times New Roman"/>
                <a:cs typeface="Times New Roman"/>
              </a:rPr>
              <a:t>study </a:t>
            </a:r>
            <a:r>
              <a:rPr dirty="0" sz="1100" spc="10">
                <a:latin typeface="Times New Roman"/>
                <a:cs typeface="Times New Roman"/>
              </a:rPr>
              <a:t>for the </a:t>
            </a:r>
            <a:r>
              <a:rPr dirty="0" sz="1100" spc="5">
                <a:latin typeface="Times New Roman"/>
                <a:cs typeface="Times New Roman"/>
              </a:rPr>
              <a:t>first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first,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second </a:t>
            </a:r>
            <a:r>
              <a:rPr dirty="0" sz="1100" spc="10">
                <a:latin typeface="Times New Roman"/>
                <a:cs typeface="Times New Roman"/>
              </a:rPr>
              <a:t>one next, and so on  </a:t>
            </a:r>
            <a:r>
              <a:rPr dirty="0" sz="1100" spc="5">
                <a:latin typeface="Times New Roman"/>
                <a:cs typeface="Times New Roman"/>
              </a:rPr>
              <a:t>until </a:t>
            </a:r>
            <a:r>
              <a:rPr dirty="0" sz="1100" spc="15">
                <a:latin typeface="Times New Roman"/>
                <a:cs typeface="Times New Roman"/>
              </a:rPr>
              <a:t>he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prepared for all his </a:t>
            </a:r>
            <a:r>
              <a:rPr dirty="0" sz="1100" spc="10">
                <a:latin typeface="Times New Roman"/>
                <a:cs typeface="Times New Roman"/>
              </a:rPr>
              <a:t>exams. </a:t>
            </a:r>
            <a:r>
              <a:rPr dirty="0" sz="1100" spc="5">
                <a:latin typeface="Times New Roman"/>
                <a:cs typeface="Times New Roman"/>
              </a:rPr>
              <a:t>Slick </a:t>
            </a:r>
            <a:r>
              <a:rPr dirty="0" sz="1100" spc="10">
                <a:latin typeface="Times New Roman"/>
                <a:cs typeface="Times New Roman"/>
              </a:rPr>
              <a:t>prepares a study </a:t>
            </a:r>
            <a:r>
              <a:rPr dirty="0" sz="1100" spc="5">
                <a:latin typeface="Times New Roman"/>
                <a:cs typeface="Times New Roman"/>
              </a:rPr>
              <a:t>plan according to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advice,  adding </a:t>
            </a:r>
            <a:r>
              <a:rPr dirty="0" sz="1100" spc="10">
                <a:latin typeface="Times New Roman"/>
                <a:cs typeface="Times New Roman"/>
              </a:rPr>
              <a:t>to the plan </a:t>
            </a:r>
            <a:r>
              <a:rPr dirty="0" sz="1100" spc="5">
                <a:latin typeface="Times New Roman"/>
                <a:cs typeface="Times New Roman"/>
              </a:rPr>
              <a:t>that, </a:t>
            </a:r>
            <a:r>
              <a:rPr dirty="0" sz="1100" spc="10">
                <a:latin typeface="Times New Roman"/>
                <a:cs typeface="Times New Roman"/>
              </a:rPr>
              <a:t>when he </a:t>
            </a:r>
            <a:r>
              <a:rPr dirty="0" sz="1100" spc="5">
                <a:latin typeface="Times New Roman"/>
                <a:cs typeface="Times New Roman"/>
              </a:rPr>
              <a:t>finishes </a:t>
            </a:r>
            <a:r>
              <a:rPr dirty="0" sz="1100" spc="10">
                <a:latin typeface="Times New Roman"/>
                <a:cs typeface="Times New Roman"/>
              </a:rPr>
              <a:t>his last </a:t>
            </a:r>
            <a:r>
              <a:rPr dirty="0" sz="1100" spc="5">
                <a:latin typeface="Times New Roman"/>
                <a:cs typeface="Times New Roman"/>
              </a:rPr>
              <a:t>final, </a:t>
            </a:r>
            <a:r>
              <a:rPr dirty="0" sz="1100" spc="10">
                <a:latin typeface="Times New Roman"/>
                <a:cs typeface="Times New Roman"/>
              </a:rPr>
              <a:t>he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throw the </a:t>
            </a:r>
            <a:r>
              <a:rPr dirty="0" sz="1100" spc="5">
                <a:latin typeface="Times New Roman"/>
                <a:cs typeface="Times New Roman"/>
              </a:rPr>
              <a:t>schedule </a:t>
            </a:r>
            <a:r>
              <a:rPr dirty="0" sz="1100" spc="10">
                <a:latin typeface="Times New Roman"/>
                <a:cs typeface="Times New Roman"/>
              </a:rPr>
              <a:t>away and  </a:t>
            </a:r>
            <a:r>
              <a:rPr dirty="0" sz="1100" spc="5">
                <a:latin typeface="Times New Roman"/>
                <a:cs typeface="Times New Roman"/>
              </a:rPr>
              <a:t>forget </a:t>
            </a:r>
            <a:r>
              <a:rPr dirty="0" sz="1100" spc="10">
                <a:latin typeface="Times New Roman"/>
                <a:cs typeface="Times New Roman"/>
              </a:rPr>
              <a:t>about </a:t>
            </a:r>
            <a:r>
              <a:rPr dirty="0" sz="1100" spc="5">
                <a:latin typeface="Times New Roman"/>
                <a:cs typeface="Times New Roman"/>
              </a:rPr>
              <a:t>finals, </a:t>
            </a:r>
            <a:r>
              <a:rPr dirty="0" sz="1100" spc="10">
                <a:latin typeface="Times New Roman"/>
                <a:cs typeface="Times New Roman"/>
              </a:rPr>
              <a:t>school, </a:t>
            </a:r>
            <a:r>
              <a:rPr dirty="0" sz="1100" spc="5">
                <a:latin typeface="Times New Roman"/>
                <a:cs typeface="Times New Roman"/>
              </a:rPr>
              <a:t>and his </a:t>
            </a:r>
            <a:r>
              <a:rPr dirty="0" sz="1100" spc="10">
                <a:latin typeface="Times New Roman"/>
                <a:cs typeface="Times New Roman"/>
              </a:rPr>
              <a:t>introduction to </a:t>
            </a:r>
            <a:r>
              <a:rPr dirty="0" sz="1100" spc="5">
                <a:latin typeface="Times New Roman"/>
                <a:cs typeface="Times New Roman"/>
              </a:rPr>
              <a:t>(finals/project)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scheduling.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104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1949582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230707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1630" cy="35242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project in this </a:t>
            </a:r>
            <a:r>
              <a:rPr dirty="0" sz="1100" spc="10">
                <a:latin typeface="Times New Roman"/>
                <a:cs typeface="Times New Roman"/>
              </a:rPr>
              <a:t>example </a:t>
            </a:r>
            <a:r>
              <a:rPr dirty="0" sz="1100" spc="5">
                <a:latin typeface="Times New Roman"/>
                <a:cs typeface="Times New Roman"/>
              </a:rPr>
              <a:t>is to study for finals. </a:t>
            </a:r>
            <a:r>
              <a:rPr dirty="0" sz="1100" spc="10">
                <a:latin typeface="Times New Roman"/>
                <a:cs typeface="Times New Roman"/>
              </a:rPr>
              <a:t>The beginning </a:t>
            </a:r>
            <a:r>
              <a:rPr dirty="0" sz="1100" spc="5">
                <a:latin typeface="Times New Roman"/>
                <a:cs typeface="Times New Roman"/>
              </a:rPr>
              <a:t>point in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5">
                <a:latin typeface="Times New Roman"/>
                <a:cs typeface="Times New Roman"/>
              </a:rPr>
              <a:t>now, </a:t>
            </a:r>
            <a:r>
              <a:rPr dirty="0" sz="1100" spc="10">
                <a:latin typeface="Times New Roman"/>
                <a:cs typeface="Times New Roman"/>
              </a:rPr>
              <a:t>two  weeks </a:t>
            </a:r>
            <a:r>
              <a:rPr dirty="0" sz="1100" spc="5">
                <a:latin typeface="Times New Roman"/>
                <a:cs typeface="Times New Roman"/>
              </a:rPr>
              <a:t>before his first final.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ending point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moment </a:t>
            </a:r>
            <a:r>
              <a:rPr dirty="0" sz="1100" spc="5">
                <a:latin typeface="Times New Roman"/>
                <a:cs typeface="Times New Roman"/>
              </a:rPr>
              <a:t>Slick steps in to </a:t>
            </a:r>
            <a:r>
              <a:rPr dirty="0" sz="1100" spc="10">
                <a:latin typeface="Times New Roman"/>
                <a:cs typeface="Times New Roman"/>
              </a:rPr>
              <a:t>take </a:t>
            </a:r>
            <a:r>
              <a:rPr dirty="0" sz="1100" spc="5">
                <a:latin typeface="Times New Roman"/>
                <a:cs typeface="Times New Roman"/>
              </a:rPr>
              <a:t>the last  final.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project activities are </a:t>
            </a:r>
            <a:r>
              <a:rPr dirty="0" sz="1100" spc="10">
                <a:latin typeface="Times New Roman"/>
                <a:cs typeface="Times New Roman"/>
              </a:rPr>
              <a:t>studying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various courses. These </a:t>
            </a:r>
            <a:r>
              <a:rPr dirty="0" sz="1100" spc="5">
                <a:latin typeface="Times New Roman"/>
                <a:cs typeface="Times New Roman"/>
              </a:rPr>
              <a:t>activities must </a:t>
            </a:r>
            <a:r>
              <a:rPr dirty="0" sz="1100" spc="10">
                <a:latin typeface="Times New Roman"/>
                <a:cs typeface="Times New Roman"/>
              </a:rPr>
              <a:t>be time  sequenced </a:t>
            </a:r>
            <a:r>
              <a:rPr dirty="0" sz="1100" spc="5">
                <a:latin typeface="Times New Roman"/>
                <a:cs typeface="Times New Roman"/>
              </a:rPr>
              <a:t>according to the order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dates </a:t>
            </a:r>
            <a:r>
              <a:rPr dirty="0" sz="1100" spc="15">
                <a:latin typeface="Times New Roman"/>
                <a:cs typeface="Times New Roman"/>
              </a:rPr>
              <a:t>he </a:t>
            </a:r>
            <a:r>
              <a:rPr dirty="0" sz="1100" spc="5">
                <a:latin typeface="Times New Roman"/>
                <a:cs typeface="Times New Roman"/>
              </a:rPr>
              <a:t>has to </a:t>
            </a:r>
            <a:r>
              <a:rPr dirty="0" sz="1100" spc="10">
                <a:latin typeface="Times New Roman"/>
                <a:cs typeface="Times New Roman"/>
              </a:rPr>
              <a:t>take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exams. Viewing </a:t>
            </a:r>
            <a:r>
              <a:rPr dirty="0" sz="1100" spc="5">
                <a:latin typeface="Times New Roman"/>
                <a:cs typeface="Times New Roman"/>
              </a:rPr>
              <a:t>final </a:t>
            </a:r>
            <a:r>
              <a:rPr dirty="0" sz="1100" spc="15">
                <a:latin typeface="Times New Roman"/>
                <a:cs typeface="Times New Roman"/>
              </a:rPr>
              <a:t>exam  </a:t>
            </a:r>
            <a:r>
              <a:rPr dirty="0" sz="1100" spc="5">
                <a:latin typeface="Times New Roman"/>
                <a:cs typeface="Times New Roman"/>
              </a:rPr>
              <a:t>preparation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project,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might use project </a:t>
            </a:r>
            <a:r>
              <a:rPr dirty="0" sz="1100" spc="10">
                <a:latin typeface="Times New Roman"/>
                <a:cs typeface="Times New Roman"/>
              </a:rPr>
              <a:t>management to improve the scheduling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your </a:t>
            </a:r>
            <a:r>
              <a:rPr dirty="0" sz="1100" spc="5">
                <a:latin typeface="Times New Roman"/>
                <a:cs typeface="Times New Roman"/>
              </a:rPr>
              <a:t>study time </a:t>
            </a:r>
            <a:r>
              <a:rPr dirty="0" sz="1100" spc="10">
                <a:latin typeface="Times New Roman"/>
                <a:cs typeface="Times New Roman"/>
              </a:rPr>
              <a:t>at the </a:t>
            </a:r>
            <a:r>
              <a:rPr dirty="0" sz="1100" spc="15">
                <a:latin typeface="Times New Roman"/>
                <a:cs typeface="Times New Roman"/>
              </a:rPr>
              <a:t>end </a:t>
            </a:r>
            <a:r>
              <a:rPr dirty="0" sz="1100" spc="10">
                <a:latin typeface="Times New Roman"/>
                <a:cs typeface="Times New Roman"/>
              </a:rPr>
              <a:t>of this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semester.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 b="1">
                <a:latin typeface="Times New Roman"/>
                <a:cs typeface="Times New Roman"/>
              </a:rPr>
              <a:t>7.3 </a:t>
            </a:r>
            <a:r>
              <a:rPr dirty="0" sz="1300" spc="10" b="1">
                <a:latin typeface="Times New Roman"/>
                <a:cs typeface="Times New Roman"/>
              </a:rPr>
              <a:t>SCHEDULING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PROJECT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500"/>
              </a:lnSpc>
            </a:pPr>
            <a:r>
              <a:rPr dirty="0" sz="1100" spc="10" b="1">
                <a:latin typeface="Times New Roman"/>
                <a:cs typeface="Times New Roman"/>
              </a:rPr>
              <a:t>Project Scheduling Models: </a:t>
            </a:r>
            <a:r>
              <a:rPr dirty="0" sz="1100" spc="10">
                <a:latin typeface="Times New Roman"/>
                <a:cs typeface="Times New Roman"/>
              </a:rPr>
              <a:t>There are various methods for </a:t>
            </a:r>
            <a:r>
              <a:rPr dirty="0" sz="1100" spc="5">
                <a:latin typeface="Times New Roman"/>
                <a:cs typeface="Times New Roman"/>
              </a:rPr>
              <a:t>scheduling projects. </a:t>
            </a:r>
            <a:r>
              <a:rPr dirty="0" sz="1100" spc="10">
                <a:latin typeface="Times New Roman"/>
                <a:cs typeface="Times New Roman"/>
              </a:rPr>
              <a:t>Here we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look at two simple </a:t>
            </a:r>
            <a:r>
              <a:rPr dirty="0" sz="1100" spc="5">
                <a:latin typeface="Times New Roman"/>
                <a:cs typeface="Times New Roman"/>
              </a:rPr>
              <a:t>project </a:t>
            </a:r>
            <a:r>
              <a:rPr dirty="0" sz="1100" spc="10">
                <a:latin typeface="Times New Roman"/>
                <a:cs typeface="Times New Roman"/>
              </a:rPr>
              <a:t>scheduling models </a:t>
            </a:r>
            <a:r>
              <a:rPr dirty="0" sz="1100" spc="5">
                <a:latin typeface="Times New Roman"/>
                <a:cs typeface="Times New Roman"/>
              </a:rPr>
              <a:t>- Gantt </a:t>
            </a:r>
            <a:r>
              <a:rPr dirty="0" sz="1100" spc="10">
                <a:latin typeface="Times New Roman"/>
                <a:cs typeface="Times New Roman"/>
              </a:rPr>
              <a:t>charting and the Program  </a:t>
            </a:r>
            <a:r>
              <a:rPr dirty="0" sz="1100" spc="5">
                <a:latin typeface="Times New Roman"/>
                <a:cs typeface="Times New Roman"/>
              </a:rPr>
              <a:t>Evaluation and </a:t>
            </a:r>
            <a:r>
              <a:rPr dirty="0" sz="1100" spc="10">
                <a:latin typeface="Times New Roman"/>
                <a:cs typeface="Times New Roman"/>
              </a:rPr>
              <a:t>Review Technique </a:t>
            </a:r>
            <a:r>
              <a:rPr dirty="0" sz="1100" spc="5">
                <a:latin typeface="Times New Roman"/>
                <a:cs typeface="Times New Roman"/>
              </a:rPr>
              <a:t>(PERT).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schematic </a:t>
            </a:r>
            <a:r>
              <a:rPr dirty="0" sz="1100" spc="5">
                <a:latin typeface="Times New Roman"/>
                <a:cs typeface="Times New Roman"/>
              </a:rPr>
              <a:t>models, but </a:t>
            </a:r>
            <a:r>
              <a:rPr dirty="0" sz="1100" spc="10">
                <a:latin typeface="Times New Roman"/>
                <a:cs typeface="Times New Roman"/>
              </a:rPr>
              <a:t>PERT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has  some mathematical model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adaptations.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Gantt Charts: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Gantt </a:t>
            </a:r>
            <a:r>
              <a:rPr dirty="0" sz="1100" spc="10">
                <a:latin typeface="Times New Roman"/>
                <a:cs typeface="Times New Roman"/>
              </a:rPr>
              <a:t>chart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bar chart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shows the relationship of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over </a:t>
            </a:r>
            <a:r>
              <a:rPr dirty="0" sz="1100" spc="5">
                <a:latin typeface="Times New Roman"/>
                <a:cs typeface="Times New Roman"/>
              </a:rPr>
              <a:t>time.  Table 7.1 </a:t>
            </a:r>
            <a:r>
              <a:rPr dirty="0" sz="1100" spc="10">
                <a:latin typeface="Times New Roman"/>
                <a:cs typeface="Times New Roman"/>
              </a:rPr>
              <a:t>gives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symbols </a:t>
            </a:r>
            <a:r>
              <a:rPr dirty="0" sz="1100" spc="5">
                <a:latin typeface="Times New Roman"/>
                <a:cs typeface="Times New Roman"/>
              </a:rPr>
              <a:t>often used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Gantt chart. </a:t>
            </a: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open </a:t>
            </a:r>
            <a:r>
              <a:rPr dirty="0" sz="1100" spc="5">
                <a:latin typeface="Times New Roman"/>
                <a:cs typeface="Times New Roman"/>
              </a:rPr>
              <a:t>bracket indicates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scheduled start of the activity, and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closing </a:t>
            </a:r>
            <a:r>
              <a:rPr dirty="0" sz="1100" spc="10">
                <a:latin typeface="Times New Roman"/>
                <a:cs typeface="Times New Roman"/>
              </a:rPr>
              <a:t>bracket </a:t>
            </a:r>
            <a:r>
              <a:rPr dirty="0" sz="1100" spc="5">
                <a:latin typeface="Times New Roman"/>
                <a:cs typeface="Times New Roman"/>
              </a:rPr>
              <a:t>indicates </a:t>
            </a:r>
            <a:r>
              <a:rPr dirty="0" sz="1100" spc="10">
                <a:latin typeface="Times New Roman"/>
                <a:cs typeface="Times New Roman"/>
              </a:rPr>
              <a:t>the scheduled </a:t>
            </a:r>
            <a:r>
              <a:rPr dirty="0" sz="1100" spc="5">
                <a:latin typeface="Times New Roman"/>
                <a:cs typeface="Times New Roman"/>
              </a:rPr>
              <a:t>completion. </a:t>
            </a:r>
            <a:r>
              <a:rPr dirty="0" sz="1100" spc="2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heavy line indicates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currently </a:t>
            </a:r>
            <a:r>
              <a:rPr dirty="0" sz="1100" spc="10">
                <a:latin typeface="Times New Roman"/>
                <a:cs typeface="Times New Roman"/>
              </a:rPr>
              <a:t>completed </a:t>
            </a:r>
            <a:r>
              <a:rPr dirty="0" sz="1100" spc="5">
                <a:latin typeface="Times New Roman"/>
                <a:cs typeface="Times New Roman"/>
              </a:rPr>
              <a:t>portion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activity.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caret </a:t>
            </a:r>
            <a:r>
              <a:rPr dirty="0" sz="1100" spc="10">
                <a:latin typeface="Times New Roman"/>
                <a:cs typeface="Times New Roman"/>
              </a:rPr>
              <a:t>at the top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chart indicates current 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100" spc="15" b="1">
                <a:latin typeface="Times New Roman"/>
                <a:cs typeface="Times New Roman"/>
              </a:rPr>
              <a:t>TABLE </a:t>
            </a:r>
            <a:r>
              <a:rPr dirty="0" sz="1100" spc="5" b="1">
                <a:latin typeface="Times New Roman"/>
                <a:cs typeface="Times New Roman"/>
              </a:rPr>
              <a:t>7.1. </a:t>
            </a:r>
            <a:r>
              <a:rPr dirty="0" sz="1100" spc="10" b="1">
                <a:latin typeface="Times New Roman"/>
                <a:cs typeface="Times New Roman"/>
              </a:rPr>
              <a:t>Gantt chart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symbols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105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21663" y="4514850"/>
          <a:ext cx="5531485" cy="250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9710"/>
                <a:gridCol w="2762885"/>
              </a:tblGrid>
              <a:tr h="500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Symbol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Meaning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2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[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Start 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activity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End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activity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[-]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Actual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progress 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activity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1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v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Point in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time where the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project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now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6019" y="7165986"/>
            <a:ext cx="5421630" cy="201041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Figure 7.1 </a:t>
            </a:r>
            <a:r>
              <a:rPr dirty="0" sz="1100" spc="15">
                <a:latin typeface="Times New Roman"/>
                <a:cs typeface="Times New Roman"/>
              </a:rPr>
              <a:t>shows </a:t>
            </a:r>
            <a:r>
              <a:rPr dirty="0" sz="1100" spc="10">
                <a:latin typeface="Times New Roman"/>
                <a:cs typeface="Times New Roman"/>
              </a:rPr>
              <a:t>a Gantt chart of a student preparing for </a:t>
            </a:r>
            <a:r>
              <a:rPr dirty="0" sz="1100" spc="5">
                <a:latin typeface="Times New Roman"/>
                <a:cs typeface="Times New Roman"/>
              </a:rPr>
              <a:t>final </a:t>
            </a:r>
            <a:r>
              <a:rPr dirty="0" sz="1100" spc="10">
                <a:latin typeface="Times New Roman"/>
                <a:cs typeface="Times New Roman"/>
              </a:rPr>
              <a:t>exams. Project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are  </a:t>
            </a:r>
            <a:r>
              <a:rPr dirty="0" sz="1100" spc="5">
                <a:latin typeface="Times New Roman"/>
                <a:cs typeface="Times New Roman"/>
              </a:rPr>
              <a:t>listed </a:t>
            </a:r>
            <a:r>
              <a:rPr dirty="0" sz="1100" spc="10">
                <a:latin typeface="Times New Roman"/>
                <a:cs typeface="Times New Roman"/>
              </a:rPr>
              <a:t>down the page and </a:t>
            </a:r>
            <a:r>
              <a:rPr dirty="0" sz="1100" spc="5">
                <a:latin typeface="Times New Roman"/>
                <a:cs typeface="Times New Roman"/>
              </a:rPr>
              <a:t>time across the page.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project activities </a:t>
            </a:r>
            <a:r>
              <a:rPr dirty="0" sz="1100" spc="10">
                <a:latin typeface="Times New Roman"/>
                <a:cs typeface="Times New Roman"/>
              </a:rPr>
              <a:t>are studying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exams  </a:t>
            </a:r>
            <a:r>
              <a:rPr dirty="0" sz="1100" spc="5">
                <a:latin typeface="Times New Roman"/>
                <a:cs typeface="Times New Roman"/>
              </a:rPr>
              <a:t>in English, History, </a:t>
            </a:r>
            <a:r>
              <a:rPr dirty="0" sz="1100" spc="10">
                <a:latin typeface="Times New Roman"/>
                <a:cs typeface="Times New Roman"/>
              </a:rPr>
              <a:t>Math and Psychology. Math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broken </a:t>
            </a:r>
            <a:r>
              <a:rPr dirty="0" sz="1100" spc="5">
                <a:latin typeface="Times New Roman"/>
                <a:cs typeface="Times New Roman"/>
              </a:rPr>
              <a:t>into </a:t>
            </a:r>
            <a:r>
              <a:rPr dirty="0" sz="1100" spc="10">
                <a:latin typeface="Times New Roman"/>
                <a:cs typeface="Times New Roman"/>
              </a:rPr>
              <a:t>two sub </a:t>
            </a:r>
            <a:r>
              <a:rPr dirty="0" sz="1100" spc="5">
                <a:latin typeface="Times New Roman"/>
                <a:cs typeface="Times New Roman"/>
              </a:rPr>
              <a:t>activities - studying  </a:t>
            </a:r>
            <a:r>
              <a:rPr dirty="0" sz="1100" spc="10">
                <a:latin typeface="Times New Roman"/>
                <a:cs typeface="Times New Roman"/>
              </a:rPr>
              <a:t>concepts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since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last </a:t>
            </a:r>
            <a:r>
              <a:rPr dirty="0" sz="1100" spc="10">
                <a:latin typeface="Times New Roman"/>
                <a:cs typeface="Times New Roman"/>
              </a:rPr>
              <a:t>exam and studying concepts covered on </a:t>
            </a:r>
            <a:r>
              <a:rPr dirty="0" sz="1100" spc="5">
                <a:latin typeface="Times New Roman"/>
                <a:cs typeface="Times New Roman"/>
              </a:rPr>
              <a:t>previous exams, for  </a:t>
            </a:r>
            <a:r>
              <a:rPr dirty="0" sz="1100" spc="10">
                <a:latin typeface="Times New Roman"/>
                <a:cs typeface="Times New Roman"/>
              </a:rPr>
              <a:t>review. By examining the horizontal </a:t>
            </a:r>
            <a:r>
              <a:rPr dirty="0" sz="1100" spc="5">
                <a:latin typeface="Times New Roman"/>
                <a:cs typeface="Times New Roman"/>
              </a:rPr>
              <a:t>time axis, </a:t>
            </a:r>
            <a:r>
              <a:rPr dirty="0" sz="1100" spc="10">
                <a:latin typeface="Times New Roman"/>
                <a:cs typeface="Times New Roman"/>
              </a:rPr>
              <a:t>we see </a:t>
            </a:r>
            <a:r>
              <a:rPr dirty="0" sz="1100" spc="5">
                <a:latin typeface="Times New Roman"/>
                <a:cs typeface="Times New Roman"/>
              </a:rPr>
              <a:t>that all activities </a:t>
            </a:r>
            <a:r>
              <a:rPr dirty="0" sz="1100" spc="10">
                <a:latin typeface="Times New Roman"/>
                <a:cs typeface="Times New Roman"/>
              </a:rPr>
              <a:t>must be completed in  three and one-half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weeks.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Studying </a:t>
            </a:r>
            <a:r>
              <a:rPr dirty="0" sz="1100" spc="5">
                <a:latin typeface="Times New Roman"/>
                <a:cs typeface="Times New Roman"/>
              </a:rPr>
              <a:t>English, </a:t>
            </a:r>
            <a:r>
              <a:rPr dirty="0" sz="1100" spc="10">
                <a:latin typeface="Times New Roman"/>
                <a:cs typeface="Times New Roman"/>
              </a:rPr>
              <a:t>for example,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scheduled to start at </a:t>
            </a:r>
            <a:r>
              <a:rPr dirty="0" sz="1100" spc="10">
                <a:latin typeface="Times New Roman"/>
                <a:cs typeface="Times New Roman"/>
              </a:rPr>
              <a:t>the beginning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week 1 and end </a:t>
            </a:r>
            <a:r>
              <a:rPr dirty="0" sz="1100" spc="5">
                <a:latin typeface="Times New Roman"/>
                <a:cs typeface="Times New Roman"/>
              </a:rPr>
              <a:t>after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one and </a:t>
            </a:r>
            <a:r>
              <a:rPr dirty="0" sz="1100" spc="5">
                <a:latin typeface="Times New Roman"/>
                <a:cs typeface="Times New Roman"/>
              </a:rPr>
              <a:t>one-half weeks.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caret at the top indicates </a:t>
            </a:r>
            <a:r>
              <a:rPr dirty="0" sz="1100" spc="10">
                <a:latin typeface="Times New Roman"/>
                <a:cs typeface="Times New Roman"/>
              </a:rPr>
              <a:t>that one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has already been done.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Students </a:t>
            </a:r>
            <a:r>
              <a:rPr dirty="0" sz="1100" spc="10">
                <a:latin typeface="Times New Roman"/>
                <a:cs typeface="Times New Roman"/>
              </a:rPr>
              <a:t>can use </a:t>
            </a:r>
            <a:r>
              <a:rPr dirty="0" sz="1100" spc="5">
                <a:latin typeface="Times New Roman"/>
                <a:cs typeface="Times New Roman"/>
              </a:rPr>
              <a:t>this chart to visualize their progress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to adjust their study activities. </a:t>
            </a:r>
            <a:r>
              <a:rPr dirty="0" sz="1100" spc="15">
                <a:latin typeface="Times New Roman"/>
                <a:cs typeface="Times New Roman"/>
              </a:rPr>
              <a:t>As  </a:t>
            </a:r>
            <a:r>
              <a:rPr dirty="0" sz="1100" spc="10">
                <a:latin typeface="Times New Roman"/>
                <a:cs typeface="Times New Roman"/>
              </a:rPr>
              <a:t>you can </a:t>
            </a:r>
            <a:r>
              <a:rPr dirty="0" sz="1100" spc="5">
                <a:latin typeface="Times New Roman"/>
                <a:cs typeface="Times New Roman"/>
              </a:rPr>
              <a:t>see,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strength of project </a:t>
            </a:r>
            <a:r>
              <a:rPr dirty="0" sz="1100" spc="10">
                <a:latin typeface="Times New Roman"/>
                <a:cs typeface="Times New Roman"/>
              </a:rPr>
              <a:t>scheduling with </a:t>
            </a:r>
            <a:r>
              <a:rPr dirty="0" sz="1100" spc="5">
                <a:latin typeface="Times New Roman"/>
                <a:cs typeface="Times New Roman"/>
              </a:rPr>
              <a:t>Gantt charts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simplicity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schematic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model.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7012" y="1001324"/>
            <a:ext cx="129539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20">
                <a:latin typeface="Times New Roman"/>
                <a:cs typeface="Times New Roman"/>
              </a:rPr>
              <a:t>V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37488" y="1190244"/>
          <a:ext cx="5299710" cy="410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910"/>
                <a:gridCol w="1057275"/>
                <a:gridCol w="1058545"/>
                <a:gridCol w="1057909"/>
                <a:gridCol w="1058544"/>
              </a:tblGrid>
              <a:tr h="4042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activity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Week1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37488" y="1764792"/>
          <a:ext cx="5299710" cy="3573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910"/>
                <a:gridCol w="1057275"/>
                <a:gridCol w="1058545"/>
                <a:gridCol w="1057909"/>
                <a:gridCol w="1058544"/>
              </a:tblGrid>
              <a:tr h="4050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English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[------------------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23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23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History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[------------------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2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Math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0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92710" marR="85090">
                        <a:lnSpc>
                          <a:spcPct val="984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concepts 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new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since last 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exam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[-------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0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81280" marR="73025" indent="-635">
                        <a:lnSpc>
                          <a:spcPct val="984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Study concepts 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covered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on 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previous</a:t>
                      </a:r>
                      <a:r>
                        <a:rPr dirty="0" sz="11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exams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tabLst>
                          <a:tab pos="860425" algn="l"/>
                        </a:tabLst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[	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253">
                <a:tc>
                  <a:txBody>
                    <a:bodyPr/>
                    <a:lstStyle/>
                    <a:p>
                      <a:pPr marL="193675" marR="187960" indent="16637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Study 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Ps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holo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tabLst>
                          <a:tab pos="290830" algn="l"/>
                        </a:tabLst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[	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188719" y="593341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8719" y="629005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6019" y="5480397"/>
            <a:ext cx="5422265" cy="3522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Figure </a:t>
            </a:r>
            <a:r>
              <a:rPr dirty="0" sz="1100" spc="5" b="1">
                <a:latin typeface="Times New Roman"/>
                <a:cs typeface="Times New Roman"/>
              </a:rPr>
              <a:t>7.1: </a:t>
            </a:r>
            <a:r>
              <a:rPr dirty="0" sz="1100" spc="10" b="1">
                <a:latin typeface="Times New Roman"/>
                <a:cs typeface="Times New Roman"/>
              </a:rPr>
              <a:t>Gantt chart for Project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Scheduling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 b="1">
                <a:latin typeface="Times New Roman"/>
                <a:cs typeface="Times New Roman"/>
              </a:rPr>
              <a:t>7.4 </a:t>
            </a:r>
            <a:r>
              <a:rPr dirty="0" sz="1300" spc="10" b="1">
                <a:latin typeface="Times New Roman"/>
                <a:cs typeface="Times New Roman"/>
              </a:rPr>
              <a:t>CASE STUDY </a:t>
            </a:r>
            <a:r>
              <a:rPr dirty="0" sz="1300" spc="5" b="1">
                <a:latin typeface="Times New Roman"/>
                <a:cs typeface="Times New Roman"/>
              </a:rPr>
              <a:t>- SCHEDULING </a:t>
            </a:r>
            <a:r>
              <a:rPr dirty="0" sz="1300" spc="10" b="1">
                <a:latin typeface="Times New Roman"/>
                <a:cs typeface="Times New Roman"/>
              </a:rPr>
              <a:t>AT</a:t>
            </a:r>
            <a:r>
              <a:rPr dirty="0" sz="1300" spc="-2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BELLOP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Introduction: </a:t>
            </a:r>
            <a:r>
              <a:rPr dirty="0" sz="1100" spc="10">
                <a:latin typeface="Times New Roman"/>
                <a:cs typeface="Times New Roman"/>
              </a:rPr>
              <a:t>Bellop Ltd. established in the early 1960s as a private firm,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manufacturing a  number of electronic equipment </a:t>
            </a:r>
            <a:r>
              <a:rPr dirty="0" sz="1100" spc="5">
                <a:latin typeface="Times New Roman"/>
                <a:cs typeface="Times New Roman"/>
              </a:rPr>
              <a:t>items.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organization, being a </a:t>
            </a:r>
            <a:r>
              <a:rPr dirty="0" sz="1100" spc="5">
                <a:latin typeface="Times New Roman"/>
                <a:cs typeface="Times New Roman"/>
              </a:rPr>
              <a:t>fairly </a:t>
            </a:r>
            <a:r>
              <a:rPr dirty="0" sz="1100" spc="10">
                <a:latin typeface="Times New Roman"/>
                <a:cs typeface="Times New Roman"/>
              </a:rPr>
              <a:t>large one,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pioneer 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range of products manufactured by </a:t>
            </a:r>
            <a:r>
              <a:rPr dirty="0" sz="1100">
                <a:latin typeface="Times New Roman"/>
                <a:cs typeface="Times New Roman"/>
              </a:rPr>
              <a:t>it.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technological </a:t>
            </a:r>
            <a:r>
              <a:rPr dirty="0" sz="1100" spc="10">
                <a:latin typeface="Times New Roman"/>
                <a:cs typeface="Times New Roman"/>
              </a:rPr>
              <a:t>excellence </a:t>
            </a:r>
            <a:r>
              <a:rPr dirty="0" sz="1100" spc="5">
                <a:latin typeface="Times New Roman"/>
                <a:cs typeface="Times New Roman"/>
              </a:rPr>
              <a:t>of its products </a:t>
            </a:r>
            <a:r>
              <a:rPr dirty="0" sz="1100" spc="10">
                <a:latin typeface="Times New Roman"/>
                <a:cs typeface="Times New Roman"/>
              </a:rPr>
              <a:t>has  </a:t>
            </a:r>
            <a:r>
              <a:rPr dirty="0" sz="1100" spc="5">
                <a:latin typeface="Times New Roman"/>
                <a:cs typeface="Times New Roman"/>
              </a:rPr>
              <a:t>gained it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place </a:t>
            </a:r>
            <a:r>
              <a:rPr dirty="0" sz="1100" spc="15">
                <a:latin typeface="Times New Roman"/>
                <a:cs typeface="Times New Roman"/>
              </a:rPr>
              <a:t>among </a:t>
            </a:r>
            <a:r>
              <a:rPr dirty="0" sz="1100" spc="5">
                <a:latin typeface="Times New Roman"/>
                <a:cs typeface="Times New Roman"/>
              </a:rPr>
              <a:t>organizations,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undertake </a:t>
            </a:r>
            <a:r>
              <a:rPr dirty="0" sz="1100" spc="10">
                <a:latin typeface="Times New Roman"/>
                <a:cs typeface="Times New Roman"/>
              </a:rPr>
              <a:t>complex design development work  </a:t>
            </a:r>
            <a:r>
              <a:rPr dirty="0" sz="1100" spc="5">
                <a:latin typeface="Times New Roman"/>
                <a:cs typeface="Times New Roman"/>
              </a:rPr>
              <a:t>for the electronic industry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whole. </a:t>
            </a:r>
            <a:r>
              <a:rPr dirty="0" sz="1100" spc="10">
                <a:latin typeface="Times New Roman"/>
                <a:cs typeface="Times New Roman"/>
              </a:rPr>
              <a:t>During the </a:t>
            </a:r>
            <a:r>
              <a:rPr dirty="0" sz="1100" spc="5">
                <a:latin typeface="Times New Roman"/>
                <a:cs typeface="Times New Roman"/>
              </a:rPr>
              <a:t>late eighties, </a:t>
            </a:r>
            <a:r>
              <a:rPr dirty="0" sz="1100" spc="10">
                <a:latin typeface="Times New Roman"/>
                <a:cs typeface="Times New Roman"/>
              </a:rPr>
              <a:t>the company </a:t>
            </a:r>
            <a:r>
              <a:rPr dirty="0" sz="1100" spc="5">
                <a:latin typeface="Times New Roman"/>
                <a:cs typeface="Times New Roman"/>
              </a:rPr>
              <a:t>established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unit  within its </a:t>
            </a:r>
            <a:r>
              <a:rPr dirty="0" sz="1100" spc="10">
                <a:latin typeface="Times New Roman"/>
                <a:cs typeface="Times New Roman"/>
              </a:rPr>
              <a:t>present </a:t>
            </a:r>
            <a:r>
              <a:rPr dirty="0" sz="1100" spc="5">
                <a:latin typeface="Times New Roman"/>
                <a:cs typeface="Times New Roman"/>
              </a:rPr>
              <a:t>manufacturing premises, exclusively dedicated to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developmental  </a:t>
            </a:r>
            <a:r>
              <a:rPr dirty="0" sz="1100" spc="10">
                <a:latin typeface="Times New Roman"/>
                <a:cs typeface="Times New Roman"/>
              </a:rPr>
              <a:t>tasks.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unit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organized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produce </a:t>
            </a:r>
            <a:r>
              <a:rPr dirty="0" sz="1100" spc="5">
                <a:latin typeface="Times New Roman"/>
                <a:cs typeface="Times New Roman"/>
              </a:rPr>
              <a:t>fabricated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components on the </a:t>
            </a:r>
            <a:r>
              <a:rPr dirty="0" sz="1100" spc="5">
                <a:latin typeface="Times New Roman"/>
                <a:cs typeface="Times New Roman"/>
              </a:rPr>
              <a:t>cellular  manufacturing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principle.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Currently, its fabrication shop is </a:t>
            </a:r>
            <a:r>
              <a:rPr dirty="0" sz="1100" spc="10">
                <a:latin typeface="Times New Roman"/>
                <a:cs typeface="Times New Roman"/>
              </a:rPr>
              <a:t>divided into five work </a:t>
            </a:r>
            <a:r>
              <a:rPr dirty="0" sz="1100" spc="5">
                <a:latin typeface="Times New Roman"/>
                <a:cs typeface="Times New Roman"/>
              </a:rPr>
              <a:t>cells. </a:t>
            </a:r>
            <a:r>
              <a:rPr dirty="0" sz="1100" spc="10">
                <a:latin typeface="Times New Roman"/>
                <a:cs typeface="Times New Roman"/>
              </a:rPr>
              <a:t>These cells are, more or </a:t>
            </a:r>
            <a:r>
              <a:rPr dirty="0" sz="1100" spc="5">
                <a:latin typeface="Times New Roman"/>
                <a:cs typeface="Times New Roman"/>
              </a:rPr>
              <a:t>less,  divided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basis of operation </a:t>
            </a:r>
            <a:r>
              <a:rPr dirty="0" sz="1100" spc="10">
                <a:latin typeface="Times New Roman"/>
                <a:cs typeface="Times New Roman"/>
              </a:rPr>
              <a:t>layouts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components. Each cell </a:t>
            </a:r>
            <a:r>
              <a:rPr dirty="0" sz="1100" spc="5">
                <a:latin typeface="Times New Roman"/>
                <a:cs typeface="Times New Roman"/>
              </a:rPr>
              <a:t>processes </a:t>
            </a:r>
            <a:r>
              <a:rPr dirty="0" sz="1100" spc="10">
                <a:latin typeface="Times New Roman"/>
                <a:cs typeface="Times New Roman"/>
              </a:rPr>
              <a:t>a group </a:t>
            </a:r>
            <a:r>
              <a:rPr dirty="0" sz="1100" spc="5">
                <a:latin typeface="Times New Roman"/>
                <a:cs typeface="Times New Roman"/>
              </a:rPr>
              <a:t>of  similar products,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which, flexibility </a:t>
            </a:r>
            <a:r>
              <a:rPr dirty="0" sz="1100" spc="10">
                <a:latin typeface="Times New Roman"/>
                <a:cs typeface="Times New Roman"/>
              </a:rPr>
              <a:t>and economy </a:t>
            </a:r>
            <a:r>
              <a:rPr dirty="0" sz="1100" spc="5">
                <a:latin typeface="Times New Roman"/>
                <a:cs typeface="Times New Roman"/>
              </a:rPr>
              <a:t>are achieved in manufacturing.  </a:t>
            </a:r>
            <a:r>
              <a:rPr dirty="0" sz="1100" spc="10">
                <a:latin typeface="Times New Roman"/>
                <a:cs typeface="Times New Roman"/>
              </a:rPr>
              <a:t>Approximately 50 to </a:t>
            </a:r>
            <a:r>
              <a:rPr dirty="0" sz="1100" spc="15">
                <a:latin typeface="Times New Roman"/>
                <a:cs typeface="Times New Roman"/>
              </a:rPr>
              <a:t>70 </a:t>
            </a:r>
            <a:r>
              <a:rPr dirty="0" sz="1100" spc="10">
                <a:latin typeface="Times New Roman"/>
                <a:cs typeface="Times New Roman"/>
              </a:rPr>
              <a:t>percent of mechanical </a:t>
            </a:r>
            <a:r>
              <a:rPr dirty="0" sz="1100" spc="5">
                <a:latin typeface="Times New Roman"/>
                <a:cs typeface="Times New Roman"/>
              </a:rPr>
              <a:t>parts </a:t>
            </a:r>
            <a:r>
              <a:rPr dirty="0" sz="1100" spc="10">
                <a:latin typeface="Times New Roman"/>
                <a:cs typeface="Times New Roman"/>
              </a:rPr>
              <a:t>go through the paint shop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 assembly; hence, the </a:t>
            </a:r>
            <a:r>
              <a:rPr dirty="0" sz="1100" spc="5">
                <a:latin typeface="Times New Roman"/>
                <a:cs typeface="Times New Roman"/>
              </a:rPr>
              <a:t>importance of the </a:t>
            </a:r>
            <a:r>
              <a:rPr dirty="0" sz="1100" spc="10">
                <a:latin typeface="Times New Roman"/>
                <a:cs typeface="Times New Roman"/>
              </a:rPr>
              <a:t>paint </a:t>
            </a:r>
            <a:r>
              <a:rPr dirty="0" sz="1100" spc="5">
                <a:latin typeface="Times New Roman"/>
                <a:cs typeface="Times New Roman"/>
              </a:rPr>
              <a:t>shops.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present trend indicates that about </a:t>
            </a:r>
            <a:r>
              <a:rPr dirty="0" sz="1100" spc="15">
                <a:latin typeface="Times New Roman"/>
                <a:cs typeface="Times New Roman"/>
              </a:rPr>
              <a:t>70  </a:t>
            </a:r>
            <a:r>
              <a:rPr dirty="0" sz="1100" spc="5">
                <a:latin typeface="Times New Roman"/>
                <a:cs typeface="Times New Roman"/>
              </a:rPr>
              <a:t>percent of the load in the </a:t>
            </a:r>
            <a:r>
              <a:rPr dirty="0" sz="1100" spc="10">
                <a:latin typeface="Times New Roman"/>
                <a:cs typeface="Times New Roman"/>
              </a:rPr>
              <a:t>paint shop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jobs related to </a:t>
            </a:r>
            <a:r>
              <a:rPr dirty="0" sz="1100" spc="10">
                <a:latin typeface="Times New Roman"/>
                <a:cs typeface="Times New Roman"/>
              </a:rPr>
              <a:t>PRC and </a:t>
            </a:r>
            <a:r>
              <a:rPr dirty="0" sz="1100" spc="15">
                <a:latin typeface="Times New Roman"/>
                <a:cs typeface="Times New Roman"/>
              </a:rPr>
              <a:t>RRA </a:t>
            </a:r>
            <a:r>
              <a:rPr dirty="0" sz="1100" spc="5">
                <a:latin typeface="Times New Roman"/>
                <a:cs typeface="Times New Roman"/>
              </a:rPr>
              <a:t>projects. </a:t>
            </a:r>
            <a:r>
              <a:rPr dirty="0" sz="1100" spc="15">
                <a:latin typeface="Times New Roman"/>
                <a:cs typeface="Times New Roman"/>
              </a:rPr>
              <a:t>The  work </a:t>
            </a:r>
            <a:r>
              <a:rPr dirty="0" sz="1100" spc="10">
                <a:latin typeface="Times New Roman"/>
                <a:cs typeface="Times New Roman"/>
              </a:rPr>
              <a:t>cell sequence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maintained for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the jobs but some operations may be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skipped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106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107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0995" cy="6927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depending upon the, </a:t>
            </a:r>
            <a:r>
              <a:rPr dirty="0" sz="1100" spc="5">
                <a:latin typeface="Times New Roman"/>
                <a:cs typeface="Times New Roman"/>
              </a:rPr>
              <a:t>routing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job.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details </a:t>
            </a:r>
            <a:r>
              <a:rPr dirty="0" sz="1100" spc="10">
                <a:latin typeface="Times New Roman"/>
                <a:cs typeface="Times New Roman"/>
              </a:rPr>
              <a:t>about various operations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their sequence  </a:t>
            </a:r>
            <a:r>
              <a:rPr dirty="0" sz="1100" spc="5">
                <a:latin typeface="Times New Roman"/>
                <a:cs typeface="Times New Roman"/>
              </a:rPr>
              <a:t>for the jobs of the particular month studied are </a:t>
            </a:r>
            <a:r>
              <a:rPr dirty="0" sz="1100" spc="10">
                <a:latin typeface="Times New Roman"/>
                <a:cs typeface="Times New Roman"/>
              </a:rPr>
              <a:t>given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Table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7.2.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70866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Table</a:t>
            </a:r>
            <a:r>
              <a:rPr dirty="0" sz="1100" spc="5" b="1">
                <a:latin typeface="Times New Roman"/>
                <a:cs typeface="Times New Roman"/>
              </a:rPr>
              <a:t> 7.2	</a:t>
            </a:r>
            <a:r>
              <a:rPr dirty="0" sz="1100" spc="10" b="1">
                <a:latin typeface="Times New Roman"/>
                <a:cs typeface="Times New Roman"/>
              </a:rPr>
              <a:t>Sequence </a:t>
            </a:r>
            <a:r>
              <a:rPr dirty="0" sz="1100" spc="5" b="1">
                <a:latin typeface="Times New Roman"/>
                <a:cs typeface="Times New Roman"/>
              </a:rPr>
              <a:t>of Operations </a:t>
            </a:r>
            <a:r>
              <a:rPr dirty="0" sz="1100" spc="10" b="1">
                <a:latin typeface="Times New Roman"/>
                <a:cs typeface="Times New Roman"/>
              </a:rPr>
              <a:t>for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Jobs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8630" y="1684782"/>
          <a:ext cx="6819900" cy="580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3935"/>
                <a:gridCol w="694690"/>
                <a:gridCol w="394969"/>
                <a:gridCol w="451484"/>
                <a:gridCol w="480694"/>
                <a:gridCol w="451484"/>
                <a:gridCol w="480695"/>
                <a:gridCol w="430529"/>
                <a:gridCol w="215900"/>
                <a:gridCol w="520064"/>
                <a:gridCol w="452120"/>
                <a:gridCol w="377189"/>
                <a:gridCol w="416560"/>
                <a:gridCol w="444499"/>
              </a:tblGrid>
              <a:tr h="683133">
                <a:tc>
                  <a:txBody>
                    <a:bodyPr/>
                    <a:lstStyle/>
                    <a:p>
                      <a:pPr marL="71120" marR="174625">
                        <a:lnSpc>
                          <a:spcPct val="102000"/>
                        </a:lnSpc>
                        <a:spcBef>
                          <a:spcPts val="470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Part 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69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15">
                          <a:latin typeface="Times New Roman"/>
                          <a:cs typeface="Times New Roman"/>
                        </a:rPr>
                        <a:t>Name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23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Quantity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1594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Mask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229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Demark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23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334010">
                        <a:lnSpc>
                          <a:spcPct val="102000"/>
                        </a:lnSpc>
                        <a:spcBef>
                          <a:spcPts val="46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Sand  Blast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05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306070">
                        <a:lnSpc>
                          <a:spcPct val="102000"/>
                        </a:lnSpc>
                        <a:spcBef>
                          <a:spcPts val="465"/>
                        </a:spcBef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Make 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Seal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05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07950">
                        <a:lnSpc>
                          <a:spcPct val="102000"/>
                        </a:lnSpc>
                        <a:spcBef>
                          <a:spcPts val="465"/>
                        </a:spcBef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ng  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putty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05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05"/>
                        </a:lnSpc>
                        <a:spcBef>
                          <a:spcPts val="484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Putty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1594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247650">
                        <a:lnSpc>
                          <a:spcPct val="102000"/>
                        </a:lnSpc>
                        <a:spcBef>
                          <a:spcPts val="465"/>
                        </a:spcBef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Primer 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coat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05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335280">
                        <a:lnSpc>
                          <a:spcPct val="102000"/>
                        </a:lnSpc>
                        <a:spcBef>
                          <a:spcPts val="46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al  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Coat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05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80975">
                        <a:lnSpc>
                          <a:spcPct val="102000"/>
                        </a:lnSpc>
                        <a:spcBef>
                          <a:spcPts val="470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Screen 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Printi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69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01930" indent="34925">
                        <a:lnSpc>
                          <a:spcPct val="102499"/>
                        </a:lnSpc>
                        <a:spcBef>
                          <a:spcPts val="455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Letter 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Pai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ting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78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276860">
                        <a:lnSpc>
                          <a:spcPct val="102000"/>
                        </a:lnSpc>
                        <a:spcBef>
                          <a:spcPts val="465"/>
                        </a:spcBef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Grand  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Total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905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228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dirty="0" sz="1000" spc="15">
                          <a:latin typeface="Times New Roman"/>
                          <a:cs typeface="Times New Roman"/>
                        </a:rPr>
                        <a:t>2016496501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Housing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245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.103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.045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.053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103.1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5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228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21000490133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Housing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.1027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.043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.054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103.1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5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971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475612420122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5">
                          <a:latin typeface="Times New Roman"/>
                          <a:cs typeface="Times New Roman"/>
                        </a:rPr>
                        <a:t>Knob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539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.0042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.0031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.005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.0057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937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9.69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972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35001035022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Clamp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244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.0036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.0044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810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5.86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7733">
                <a:tc>
                  <a:txBody>
                    <a:bodyPr/>
                    <a:lstStyle/>
                    <a:p>
                      <a:pPr marL="64769">
                        <a:lnSpc>
                          <a:spcPts val="114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110000403272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4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Heatsink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4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30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4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.035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4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.047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4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4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4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8105">
                        <a:lnSpc>
                          <a:spcPts val="114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4.56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972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110000403175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Heatsink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30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.035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.047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810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4.56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972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110000045245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Frame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.084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.081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.47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.039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.042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8.592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228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210002360145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34620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Box 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ass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mbly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.078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.085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.0765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.141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.047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.054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.047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72.72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5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21162300234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4139">
                        <a:lnSpc>
                          <a:spcPts val="1190"/>
                        </a:lnSpc>
                        <a:spcBef>
                          <a:spcPts val="30"/>
                        </a:spcBef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Clampi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g  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frame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.046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3.678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229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dirty="0" sz="1000" spc="15">
                          <a:latin typeface="Times New Roman"/>
                          <a:cs typeface="Times New Roman"/>
                        </a:rPr>
                        <a:t>130384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5">
                          <a:latin typeface="Times New Roman"/>
                          <a:cs typeface="Times New Roman"/>
                        </a:rPr>
                        <a:t>Window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45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7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15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.3735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971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250010360213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Clamp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500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.0027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.0051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.0056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.0061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7470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9.75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229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210001600150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Cap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nut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952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.0019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.0023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.0042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.0052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12.94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5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972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11000253795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Box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.082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.094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.082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.44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.130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.058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.066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44.21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229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dirty="0" sz="1000" spc="15">
                          <a:latin typeface="Times New Roman"/>
                          <a:cs typeface="Times New Roman"/>
                        </a:rPr>
                        <a:t>1.00004700324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33350">
                        <a:lnSpc>
                          <a:spcPts val="1190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Reflec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ass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mbly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.0267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.0517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.053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.5816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228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2100016101018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15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72415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Cavity 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tube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.0048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.0052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1.162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228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110000023323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70815" indent="-635">
                        <a:lnSpc>
                          <a:spcPts val="1190"/>
                        </a:lnSpc>
                        <a:spcBef>
                          <a:spcPts val="30"/>
                        </a:spcBef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Rad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holder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.116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.067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.673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.1152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8.868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228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dirty="0" sz="1000" spc="15">
                          <a:latin typeface="Times New Roman"/>
                          <a:cs typeface="Times New Roman"/>
                        </a:rPr>
                        <a:t>100004700324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33350">
                        <a:lnSpc>
                          <a:spcPts val="1190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Reflec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ass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mbly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.267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.517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.053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3.053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5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110000020122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70815" indent="-635">
                        <a:lnSpc>
                          <a:spcPts val="1190"/>
                        </a:lnSpc>
                        <a:spcBef>
                          <a:spcPts val="30"/>
                        </a:spcBef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Rad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wing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.0667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.82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.275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.091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.097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4.281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5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971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35001037024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Plate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.029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.0834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.375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.0416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33.46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229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110.000072114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51460" indent="-635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Dev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ce  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panel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.0616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.068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.1083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76835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.029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7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.141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ts val="115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118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.9915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972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110000023226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Spine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.064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.021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.033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ts val="1135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1.989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6019" y="7628475"/>
            <a:ext cx="5420995" cy="135128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The paint shop can be </a:t>
            </a:r>
            <a:r>
              <a:rPr dirty="0" sz="1100" spc="5">
                <a:latin typeface="Times New Roman"/>
                <a:cs typeface="Times New Roman"/>
              </a:rPr>
              <a:t>considered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job shop inputs </a:t>
            </a:r>
            <a:r>
              <a:rPr dirty="0" sz="1100" spc="10">
                <a:latin typeface="Times New Roman"/>
                <a:cs typeface="Times New Roman"/>
              </a:rPr>
              <a:t>coming </a:t>
            </a:r>
            <a:r>
              <a:rPr dirty="0" sz="1100" spc="5">
                <a:latin typeface="Times New Roman"/>
                <a:cs typeface="Times New Roman"/>
              </a:rPr>
              <a:t>in batches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different  quantities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of different </a:t>
            </a:r>
            <a:r>
              <a:rPr dirty="0" sz="1100" spc="10">
                <a:latin typeface="Times New Roman"/>
                <a:cs typeface="Times New Roman"/>
              </a:rPr>
              <a:t>types </a:t>
            </a:r>
            <a:r>
              <a:rPr dirty="0" sz="1100" spc="5">
                <a:latin typeface="Times New Roman"/>
                <a:cs typeface="Times New Roman"/>
              </a:rPr>
              <a:t>at different points in time. </a:t>
            </a:r>
            <a:r>
              <a:rPr dirty="0" sz="1100" spc="10">
                <a:latin typeface="Times New Roman"/>
                <a:cs typeface="Times New Roman"/>
              </a:rPr>
              <a:t>Yearly </a:t>
            </a:r>
            <a:r>
              <a:rPr dirty="0" sz="1100" spc="5">
                <a:latin typeface="Times New Roman"/>
                <a:cs typeface="Times New Roman"/>
              </a:rPr>
              <a:t>forecast / order booking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done by </a:t>
            </a:r>
            <a:r>
              <a:rPr dirty="0" sz="1100" spc="5">
                <a:latin typeface="Times New Roman"/>
                <a:cs typeface="Times New Roman"/>
              </a:rPr>
              <a:t>the Sales </a:t>
            </a:r>
            <a:r>
              <a:rPr dirty="0" sz="1100" spc="10">
                <a:latin typeface="Times New Roman"/>
                <a:cs typeface="Times New Roman"/>
              </a:rPr>
              <a:t>Department.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forecast </a:t>
            </a:r>
            <a:r>
              <a:rPr dirty="0" sz="1100" spc="10">
                <a:latin typeface="Times New Roman"/>
                <a:cs typeface="Times New Roman"/>
              </a:rPr>
              <a:t>gives </a:t>
            </a:r>
            <a:r>
              <a:rPr dirty="0" sz="1100" spc="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idea 0 how many </a:t>
            </a:r>
            <a:r>
              <a:rPr dirty="0" sz="1100" spc="5">
                <a:latin typeface="Times New Roman"/>
                <a:cs typeface="Times New Roman"/>
              </a:rPr>
              <a:t>jobs </a:t>
            </a:r>
            <a:r>
              <a:rPr dirty="0" sz="1100" spc="10">
                <a:latin typeface="Times New Roman"/>
                <a:cs typeface="Times New Roman"/>
              </a:rPr>
              <a:t>per </a:t>
            </a:r>
            <a:r>
              <a:rPr dirty="0" sz="1100" spc="5">
                <a:latin typeface="Times New Roman"/>
                <a:cs typeface="Times New Roman"/>
              </a:rPr>
              <a:t>project are 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processed during </a:t>
            </a:r>
            <a:r>
              <a:rPr dirty="0" sz="1100" spc="10">
                <a:latin typeface="Times New Roman"/>
                <a:cs typeface="Times New Roman"/>
              </a:rPr>
              <a:t>the current year. </a:t>
            </a:r>
            <a:r>
              <a:rPr dirty="0" sz="1100" spc="5">
                <a:latin typeface="Times New Roman"/>
                <a:cs typeface="Times New Roman"/>
              </a:rPr>
              <a:t>It includes any backlog </a:t>
            </a:r>
            <a:r>
              <a:rPr dirty="0" sz="1100" spc="10">
                <a:latin typeface="Times New Roman"/>
                <a:cs typeface="Times New Roman"/>
              </a:rPr>
              <a:t>0 </a:t>
            </a:r>
            <a:r>
              <a:rPr dirty="0" sz="1100" spc="5">
                <a:latin typeface="Times New Roman"/>
                <a:cs typeface="Times New Roman"/>
              </a:rPr>
              <a:t>the previous orders as well.  This forecast is considered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various project cells </a:t>
            </a:r>
            <a:r>
              <a:rPr dirty="0" sz="1100" spc="10">
                <a:latin typeface="Times New Roman"/>
                <a:cs typeface="Times New Roman"/>
              </a:rPr>
              <a:t>so as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make quarterly schedule for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number of </a:t>
            </a:r>
            <a:r>
              <a:rPr dirty="0" sz="1100" spc="5">
                <a:latin typeface="Times New Roman"/>
                <a:cs typeface="Times New Roman"/>
              </a:rPr>
              <a:t>jobs. There are </a:t>
            </a:r>
            <a:r>
              <a:rPr dirty="0" sz="1100" spc="10">
                <a:latin typeface="Times New Roman"/>
                <a:cs typeface="Times New Roman"/>
              </a:rPr>
              <a:t>five project </a:t>
            </a:r>
            <a:r>
              <a:rPr dirty="0" sz="1100" spc="5">
                <a:latin typeface="Times New Roman"/>
                <a:cs typeface="Times New Roman"/>
              </a:rPr>
              <a:t>cells </a:t>
            </a:r>
            <a:r>
              <a:rPr dirty="0" sz="1100" spc="10">
                <a:latin typeface="Times New Roman"/>
                <a:cs typeface="Times New Roman"/>
              </a:rPr>
              <a:t>which monitor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progress of various </a:t>
            </a:r>
            <a:r>
              <a:rPr dirty="0" sz="1100" spc="5">
                <a:latin typeface="Times New Roman"/>
                <a:cs typeface="Times New Roman"/>
              </a:rPr>
              <a:t>jobs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produced against their requirements. These cells expedite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in </a:t>
            </a:r>
            <a:r>
              <a:rPr dirty="0" sz="1100" spc="10">
                <a:latin typeface="Times New Roman"/>
                <a:cs typeface="Times New Roman"/>
              </a:rPr>
              <a:t>the pair </a:t>
            </a:r>
            <a:r>
              <a:rPr dirty="0" sz="1100" spc="5">
                <a:latin typeface="Times New Roman"/>
                <a:cs typeface="Times New Roman"/>
              </a:rPr>
              <a:t>shop on  the basis of </a:t>
            </a:r>
            <a:r>
              <a:rPr dirty="0" sz="1100" spc="10">
                <a:latin typeface="Times New Roman"/>
                <a:cs typeface="Times New Roman"/>
              </a:rPr>
              <a:t>assembly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requirements.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108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3070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The job plan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divided </a:t>
            </a:r>
            <a:r>
              <a:rPr dirty="0" sz="1100" spc="5">
                <a:latin typeface="Times New Roman"/>
                <a:cs typeface="Times New Roman"/>
              </a:rPr>
              <a:t>into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categories.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Monthly </a:t>
            </a:r>
            <a:r>
              <a:rPr dirty="0" sz="1100" spc="5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Quarterly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Yearly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762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quarterly plan is broken </a:t>
            </a:r>
            <a:r>
              <a:rPr dirty="0" sz="1100" spc="10">
                <a:latin typeface="Times New Roman"/>
                <a:cs typeface="Times New Roman"/>
              </a:rPr>
              <a:t>into a </a:t>
            </a:r>
            <a:r>
              <a:rPr dirty="0" sz="1100" spc="5">
                <a:latin typeface="Times New Roman"/>
                <a:cs typeface="Times New Roman"/>
              </a:rPr>
              <a:t>monthly </a:t>
            </a:r>
            <a:r>
              <a:rPr dirty="0" sz="1100" spc="10">
                <a:latin typeface="Times New Roman"/>
                <a:cs typeface="Times New Roman"/>
              </a:rPr>
              <a:t>plan </a:t>
            </a:r>
            <a:r>
              <a:rPr dirty="0" sz="1100" spc="5">
                <a:latin typeface="Times New Roman"/>
                <a:cs typeface="Times New Roman"/>
              </a:rPr>
              <a:t>or monthly </a:t>
            </a:r>
            <a:r>
              <a:rPr dirty="0" sz="1100">
                <a:latin typeface="Times New Roman"/>
                <a:cs typeface="Times New Roman"/>
              </a:rPr>
              <a:t>list </a:t>
            </a:r>
            <a:r>
              <a:rPr dirty="0" sz="1100" spc="5">
                <a:latin typeface="Times New Roman"/>
                <a:cs typeface="Times New Roman"/>
              </a:rPr>
              <a:t>for the parts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delivered  </a:t>
            </a:r>
            <a:r>
              <a:rPr dirty="0" sz="1100" spc="10">
                <a:latin typeface="Times New Roman"/>
                <a:cs typeface="Times New Roman"/>
              </a:rPr>
              <a:t>(which are in short supply)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assembly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requirements.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Except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5">
                <a:latin typeface="Times New Roman"/>
                <a:cs typeface="Times New Roman"/>
              </a:rPr>
              <a:t>RRA </a:t>
            </a:r>
            <a:r>
              <a:rPr dirty="0" sz="1100" spc="5">
                <a:latin typeface="Times New Roman"/>
                <a:cs typeface="Times New Roman"/>
              </a:rPr>
              <a:t>accessories </a:t>
            </a:r>
            <a:r>
              <a:rPr dirty="0" sz="1100" spc="10">
                <a:latin typeface="Times New Roman"/>
                <a:cs typeface="Times New Roman"/>
              </a:rPr>
              <a:t>and some </a:t>
            </a:r>
            <a:r>
              <a:rPr dirty="0" sz="1100" spc="5">
                <a:latin typeface="Times New Roman"/>
                <a:cs typeface="Times New Roman"/>
              </a:rPr>
              <a:t>critical parts </a:t>
            </a:r>
            <a:r>
              <a:rPr dirty="0" sz="1100" spc="10">
                <a:latin typeface="Times New Roman"/>
                <a:cs typeface="Times New Roman"/>
              </a:rPr>
              <a:t>of the </a:t>
            </a:r>
            <a:r>
              <a:rPr dirty="0" sz="1100" spc="5">
                <a:latin typeface="Times New Roman"/>
                <a:cs typeface="Times New Roman"/>
              </a:rPr>
              <a:t>project, </a:t>
            </a:r>
            <a:r>
              <a:rPr dirty="0" sz="1100" spc="10">
                <a:latin typeface="Times New Roman"/>
                <a:cs typeface="Times New Roman"/>
              </a:rPr>
              <a:t>due dates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generally </a:t>
            </a:r>
            <a:r>
              <a:rPr dirty="0" sz="1100" spc="5">
                <a:latin typeface="Times New Roman"/>
                <a:cs typeface="Times New Roman"/>
              </a:rPr>
              <a:t>not  fixed.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senior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officer </a:t>
            </a:r>
            <a:r>
              <a:rPr dirty="0" sz="1100" spc="10">
                <a:latin typeface="Times New Roman"/>
                <a:cs typeface="Times New Roman"/>
              </a:rPr>
              <a:t>whose </a:t>
            </a:r>
            <a:r>
              <a:rPr dirty="0" sz="1100" spc="5">
                <a:latin typeface="Times New Roman"/>
                <a:cs typeface="Times New Roman"/>
              </a:rPr>
              <a:t>function 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coordinate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shop floor 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project cells. </a:t>
            </a:r>
            <a:r>
              <a:rPr dirty="0" sz="1100" spc="10">
                <a:latin typeface="Times New Roman"/>
                <a:cs typeface="Times New Roman"/>
              </a:rPr>
              <a:t>Based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his </a:t>
            </a:r>
            <a:r>
              <a:rPr dirty="0" sz="1100" spc="10">
                <a:latin typeface="Times New Roman"/>
                <a:cs typeface="Times New Roman"/>
              </a:rPr>
              <a:t>advice, the </a:t>
            </a:r>
            <a:r>
              <a:rPr dirty="0" sz="1100" spc="5">
                <a:latin typeface="Times New Roman"/>
                <a:cs typeface="Times New Roman"/>
              </a:rPr>
              <a:t>priority of urgent </a:t>
            </a:r>
            <a:r>
              <a:rPr dirty="0" sz="1100" spc="10">
                <a:latin typeface="Times New Roman"/>
                <a:cs typeface="Times New Roman"/>
              </a:rPr>
              <a:t>jobs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fixed. </a:t>
            </a:r>
            <a:r>
              <a:rPr dirty="0" sz="1100" spc="10">
                <a:latin typeface="Times New Roman"/>
                <a:cs typeface="Times New Roman"/>
              </a:rPr>
              <a:t>Once a  </a:t>
            </a:r>
            <a:r>
              <a:rPr dirty="0" sz="1100" spc="5">
                <a:latin typeface="Times New Roman"/>
                <a:cs typeface="Times New Roman"/>
              </a:rPr>
              <a:t>week,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progress for each project is reviewed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cells, project cells and  the senior planning officer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corrective actions are </a:t>
            </a:r>
            <a:r>
              <a:rPr dirty="0" sz="1100" spc="10">
                <a:latin typeface="Times New Roman"/>
                <a:cs typeface="Times New Roman"/>
              </a:rPr>
              <a:t>decided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upon.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the overall operating level,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control is applied through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weekly review of production.  </a:t>
            </a:r>
            <a:r>
              <a:rPr dirty="0" sz="1100" spc="10">
                <a:latin typeface="Times New Roman"/>
                <a:cs typeface="Times New Roman"/>
              </a:rPr>
              <a:t>Weekly </a:t>
            </a:r>
            <a:r>
              <a:rPr dirty="0" sz="1100" spc="5">
                <a:latin typeface="Times New Roman"/>
                <a:cs typeface="Times New Roman"/>
              </a:rPr>
              <a:t>production is monitored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the respective project cells. </a:t>
            </a:r>
            <a:r>
              <a:rPr dirty="0" sz="1100" spc="10">
                <a:latin typeface="Times New Roman"/>
                <a:cs typeface="Times New Roman"/>
              </a:rPr>
              <a:t>The general </a:t>
            </a:r>
            <a:r>
              <a:rPr dirty="0" sz="1100" spc="5">
                <a:latin typeface="Times New Roman"/>
                <a:cs typeface="Times New Roman"/>
              </a:rPr>
              <a:t>experience 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planning </a:t>
            </a:r>
            <a:r>
              <a:rPr dirty="0" sz="1100" spc="10">
                <a:latin typeface="Times New Roman"/>
                <a:cs typeface="Times New Roman"/>
              </a:rPr>
              <a:t>group </a:t>
            </a:r>
            <a:r>
              <a:rPr dirty="0" sz="1100" spc="5">
                <a:latin typeface="Times New Roman"/>
                <a:cs typeface="Times New Roman"/>
              </a:rPr>
              <a:t>is that, urgent jobs are </a:t>
            </a:r>
            <a:r>
              <a:rPr dirty="0" sz="1100" spc="10">
                <a:latin typeface="Times New Roman"/>
                <a:cs typeface="Times New Roman"/>
              </a:rPr>
              <a:t>always </a:t>
            </a:r>
            <a:r>
              <a:rPr dirty="0" sz="1100" spc="5">
                <a:latin typeface="Times New Roman"/>
                <a:cs typeface="Times New Roman"/>
              </a:rPr>
              <a:t>in large </a:t>
            </a:r>
            <a:r>
              <a:rPr dirty="0" sz="1100" spc="10">
                <a:latin typeface="Times New Roman"/>
                <a:cs typeface="Times New Roman"/>
              </a:rPr>
              <a:t>numbers. This </a:t>
            </a:r>
            <a:r>
              <a:rPr dirty="0" sz="1100" spc="5">
                <a:latin typeface="Times New Roman"/>
                <a:cs typeface="Times New Roman"/>
              </a:rPr>
              <a:t>leads to the disturbance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normal </a:t>
            </a:r>
            <a:r>
              <a:rPr dirty="0" sz="1100" spc="5">
                <a:latin typeface="Times New Roman"/>
                <a:cs typeface="Times New Roman"/>
              </a:rPr>
              <a:t>operation of the production shop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consequently, the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 spc="5">
                <a:latin typeface="Times New Roman"/>
                <a:cs typeface="Times New Roman"/>
              </a:rPr>
              <a:t>utilization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suffers.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shop is controlled </a:t>
            </a:r>
            <a:r>
              <a:rPr dirty="0" sz="1100" spc="10">
                <a:latin typeface="Times New Roman"/>
                <a:cs typeface="Times New Roman"/>
              </a:rPr>
              <a:t>by a shop planning </a:t>
            </a:r>
            <a:r>
              <a:rPr dirty="0" sz="1100" spc="5">
                <a:latin typeface="Times New Roman"/>
                <a:cs typeface="Times New Roman"/>
              </a:rPr>
              <a:t>cell in coordination </a:t>
            </a:r>
            <a:r>
              <a:rPr dirty="0" sz="1100" spc="10">
                <a:latin typeface="Times New Roman"/>
                <a:cs typeface="Times New Roman"/>
              </a:rPr>
              <a:t>with an </a:t>
            </a:r>
            <a:r>
              <a:rPr dirty="0" sz="1100" spc="5">
                <a:latin typeface="Times New Roman"/>
                <a:cs typeface="Times New Roman"/>
              </a:rPr>
              <a:t>assistant works  </a:t>
            </a:r>
            <a:r>
              <a:rPr dirty="0" sz="1100" spc="10">
                <a:latin typeface="Times New Roman"/>
                <a:cs typeface="Times New Roman"/>
              </a:rPr>
              <a:t>manager.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shop gets </a:t>
            </a:r>
            <a:r>
              <a:rPr dirty="0" sz="1100" spc="10">
                <a:latin typeface="Times New Roman"/>
                <a:cs typeface="Times New Roman"/>
              </a:rPr>
              <a:t>a monthly open shop order for various jobs.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first </a:t>
            </a:r>
            <a:r>
              <a:rPr dirty="0" sz="1100" spc="10">
                <a:latin typeface="Times New Roman"/>
                <a:cs typeface="Times New Roman"/>
              </a:rPr>
              <a:t>batch may be a  </a:t>
            </a:r>
            <a:r>
              <a:rPr dirty="0" sz="1100" spc="5">
                <a:latin typeface="Times New Roman"/>
                <a:cs typeface="Times New Roman"/>
              </a:rPr>
              <a:t>partial one. If it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partial batch, </a:t>
            </a:r>
            <a:r>
              <a:rPr dirty="0" sz="1100" spc="10">
                <a:latin typeface="Times New Roman"/>
                <a:cs typeface="Times New Roman"/>
              </a:rPr>
              <a:t>then the </a:t>
            </a:r>
            <a:r>
              <a:rPr dirty="0" sz="1100" spc="5">
                <a:latin typeface="Times New Roman"/>
                <a:cs typeface="Times New Roman"/>
              </a:rPr>
              <a:t>rest of </a:t>
            </a:r>
            <a:r>
              <a:rPr dirty="0" sz="1100" spc="10">
                <a:latin typeface="Times New Roman"/>
                <a:cs typeface="Times New Roman"/>
              </a:rPr>
              <a:t>the batch </a:t>
            </a:r>
            <a:r>
              <a:rPr dirty="0" sz="1100" spc="5">
                <a:latin typeface="Times New Roman"/>
                <a:cs typeface="Times New Roman"/>
              </a:rPr>
              <a:t>arrives </a:t>
            </a:r>
            <a:r>
              <a:rPr dirty="0" sz="1100" spc="10">
                <a:latin typeface="Times New Roman"/>
                <a:cs typeface="Times New Roman"/>
              </a:rPr>
              <a:t>the next </a:t>
            </a:r>
            <a:r>
              <a:rPr dirty="0" sz="1100" spc="5">
                <a:latin typeface="Times New Roman"/>
                <a:cs typeface="Times New Roman"/>
              </a:rPr>
              <a:t>time. </a:t>
            </a:r>
            <a:r>
              <a:rPr dirty="0" sz="1100" spc="10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this  arrival is </a:t>
            </a:r>
            <a:r>
              <a:rPr dirty="0" sz="1100" spc="10">
                <a:latin typeface="Times New Roman"/>
                <a:cs typeface="Times New Roman"/>
              </a:rPr>
              <a:t>random. After </a:t>
            </a:r>
            <a:r>
              <a:rPr dirty="0" sz="1100" spc="5">
                <a:latin typeface="Times New Roman"/>
                <a:cs typeface="Times New Roman"/>
              </a:rPr>
              <a:t>getting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priority </a:t>
            </a:r>
            <a:r>
              <a:rPr dirty="0" sz="1100" spc="10">
                <a:latin typeface="Times New Roman"/>
                <a:cs typeface="Times New Roman"/>
              </a:rPr>
              <a:t>of a </a:t>
            </a:r>
            <a:r>
              <a:rPr dirty="0" sz="1100" spc="5">
                <a:latin typeface="Times New Roman"/>
                <a:cs typeface="Times New Roman"/>
              </a:rPr>
              <a:t>job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the project cell, the </a:t>
            </a:r>
            <a:r>
              <a:rPr dirty="0" sz="1100" spc="10">
                <a:latin typeface="Times New Roman"/>
                <a:cs typeface="Times New Roman"/>
              </a:rPr>
              <a:t>daily </a:t>
            </a:r>
            <a:r>
              <a:rPr dirty="0" sz="1100" spc="5">
                <a:latin typeface="Times New Roman"/>
                <a:cs typeface="Times New Roman"/>
              </a:rPr>
              <a:t>priority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job order </a:t>
            </a:r>
            <a:r>
              <a:rPr dirty="0" sz="1100" spc="5">
                <a:latin typeface="Times New Roman"/>
                <a:cs typeface="Times New Roman"/>
              </a:rPr>
              <a:t>is fixed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launched. </a:t>
            </a:r>
            <a:r>
              <a:rPr dirty="0" sz="1100" spc="20">
                <a:latin typeface="Times New Roman"/>
                <a:cs typeface="Times New Roman"/>
              </a:rPr>
              <a:t>No </a:t>
            </a:r>
            <a:r>
              <a:rPr dirty="0" sz="1100" spc="10">
                <a:latin typeface="Times New Roman"/>
                <a:cs typeface="Times New Roman"/>
              </a:rPr>
              <a:t>completion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of the </a:t>
            </a:r>
            <a:r>
              <a:rPr dirty="0" sz="1100" spc="5">
                <a:latin typeface="Times New Roman"/>
                <a:cs typeface="Times New Roman"/>
              </a:rPr>
              <a:t>job is specified </a:t>
            </a:r>
            <a:r>
              <a:rPr dirty="0" sz="1100" spc="10">
                <a:latin typeface="Times New Roman"/>
                <a:cs typeface="Times New Roman"/>
              </a:rPr>
              <a:t>on the job  </a:t>
            </a:r>
            <a:r>
              <a:rPr dirty="0" sz="1100" spc="5">
                <a:latin typeface="Times New Roman"/>
                <a:cs typeface="Times New Roman"/>
              </a:rPr>
              <a:t>order. It is solely dependent </a:t>
            </a:r>
            <a:r>
              <a:rPr dirty="0" sz="1100" spc="10">
                <a:latin typeface="Times New Roman"/>
                <a:cs typeface="Times New Roman"/>
              </a:rPr>
              <a:t>upon the </a:t>
            </a:r>
            <a:r>
              <a:rPr dirty="0" sz="1100" spc="5">
                <a:latin typeface="Times New Roman"/>
                <a:cs typeface="Times New Roman"/>
              </a:rPr>
              <a:t>discretion </a:t>
            </a:r>
            <a:r>
              <a:rPr dirty="0" sz="1100" spc="10">
                <a:latin typeface="Times New Roman"/>
                <a:cs typeface="Times New Roman"/>
              </a:rPr>
              <a:t>of the shop </a:t>
            </a:r>
            <a:r>
              <a:rPr dirty="0" sz="1100" spc="5">
                <a:latin typeface="Times New Roman"/>
                <a:cs typeface="Times New Roman"/>
              </a:rPr>
              <a:t>supervisor, </a:t>
            </a:r>
            <a:r>
              <a:rPr dirty="0" sz="1100" spc="15">
                <a:latin typeface="Times New Roman"/>
                <a:cs typeface="Times New Roman"/>
              </a:rPr>
              <a:t>who </a:t>
            </a:r>
            <a:r>
              <a:rPr dirty="0" sz="1100" spc="10">
                <a:latin typeface="Times New Roman"/>
                <a:cs typeface="Times New Roman"/>
              </a:rPr>
              <a:t>determines the  </a:t>
            </a:r>
            <a:r>
              <a:rPr dirty="0" sz="1100" spc="5">
                <a:latin typeface="Times New Roman"/>
                <a:cs typeface="Times New Roman"/>
              </a:rPr>
              <a:t>quantity </a:t>
            </a:r>
            <a:r>
              <a:rPr dirty="0" sz="1100" spc="10">
                <a:latin typeface="Times New Roman"/>
                <a:cs typeface="Times New Roman"/>
              </a:rPr>
              <a:t>and what </a:t>
            </a:r>
            <a:r>
              <a:rPr dirty="0" sz="1100" spc="5">
                <a:latin typeface="Times New Roman"/>
                <a:cs typeface="Times New Roman"/>
              </a:rPr>
              <a:t>jobs are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loaded </a:t>
            </a:r>
            <a:r>
              <a:rPr dirty="0" sz="1100" spc="5">
                <a:latin typeface="Times New Roman"/>
                <a:cs typeface="Times New Roman"/>
              </a:rPr>
              <a:t>together with </a:t>
            </a:r>
            <a:r>
              <a:rPr dirty="0" sz="1100" spc="10">
                <a:latin typeface="Times New Roman"/>
                <a:cs typeface="Times New Roman"/>
              </a:rPr>
              <a:t>the jobs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higher</a:t>
            </a:r>
            <a:r>
              <a:rPr dirty="0" sz="1100" spc="5">
                <a:latin typeface="Times New Roman"/>
                <a:cs typeface="Times New Roman"/>
              </a:rPr>
              <a:t> priority.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200"/>
              </a:lnSpc>
            </a:pPr>
            <a:r>
              <a:rPr dirty="0" sz="1100" spc="5" b="1">
                <a:latin typeface="Times New Roman"/>
                <a:cs typeface="Times New Roman"/>
              </a:rPr>
              <a:t>Existing </a:t>
            </a:r>
            <a:r>
              <a:rPr dirty="0" sz="1100" spc="10" b="1">
                <a:latin typeface="Times New Roman"/>
                <a:cs typeface="Times New Roman"/>
              </a:rPr>
              <a:t>Control Procedure: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method of controlling the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is to monitor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to expedite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jobs </a:t>
            </a:r>
            <a:r>
              <a:rPr dirty="0" sz="1100" spc="10">
                <a:latin typeface="Times New Roman"/>
                <a:cs typeface="Times New Roman"/>
              </a:rPr>
              <a:t>which are </a:t>
            </a:r>
            <a:r>
              <a:rPr dirty="0" sz="1100" spc="5">
                <a:latin typeface="Times New Roman"/>
                <a:cs typeface="Times New Roman"/>
              </a:rPr>
              <a:t>urgent. Since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standardization has </a:t>
            </a:r>
            <a:r>
              <a:rPr dirty="0" sz="1100" spc="10">
                <a:latin typeface="Times New Roman"/>
                <a:cs typeface="Times New Roman"/>
              </a:rPr>
              <a:t>not been  </a:t>
            </a:r>
            <a:r>
              <a:rPr dirty="0" sz="1100" spc="5">
                <a:latin typeface="Times New Roman"/>
                <a:cs typeface="Times New Roman"/>
              </a:rPr>
              <a:t>done, </a:t>
            </a:r>
            <a:r>
              <a:rPr dirty="0" sz="1100" spc="10">
                <a:latin typeface="Times New Roman"/>
                <a:cs typeface="Times New Roman"/>
              </a:rPr>
              <a:t>a due </a:t>
            </a:r>
            <a:r>
              <a:rPr dirty="0" sz="1100" spc="5">
                <a:latin typeface="Times New Roman"/>
                <a:cs typeface="Times New Roman"/>
              </a:rPr>
              <a:t>date for </a:t>
            </a:r>
            <a:r>
              <a:rPr dirty="0" sz="1100" spc="10">
                <a:latin typeface="Times New Roman"/>
                <a:cs typeface="Times New Roman"/>
              </a:rPr>
              <a:t>the completion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operation is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tentative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much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required for it is decided by </a:t>
            </a:r>
            <a:r>
              <a:rPr dirty="0" sz="1100" spc="10">
                <a:latin typeface="Times New Roman"/>
                <a:cs typeface="Times New Roman"/>
              </a:rPr>
              <a:t>the workman </a:t>
            </a:r>
            <a:r>
              <a:rPr dirty="0" sz="1100" spc="5">
                <a:latin typeface="Times New Roman"/>
                <a:cs typeface="Times New Roman"/>
              </a:rPr>
              <a:t>himself.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Uttampad,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development </a:t>
            </a:r>
            <a:r>
              <a:rPr dirty="0" sz="1100" spc="5">
                <a:latin typeface="Times New Roman"/>
                <a:cs typeface="Times New Roman"/>
              </a:rPr>
              <a:t>division,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facing considerable problems </a:t>
            </a:r>
            <a:r>
              <a:rPr dirty="0" sz="1100" spc="10">
                <a:latin typeface="Times New Roman"/>
                <a:cs typeface="Times New Roman"/>
              </a:rPr>
              <a:t>of  undergoing delays taking place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paint </a:t>
            </a:r>
            <a:r>
              <a:rPr dirty="0" sz="1100" spc="5">
                <a:latin typeface="Times New Roman"/>
                <a:cs typeface="Times New Roman"/>
              </a:rPr>
              <a:t>shop, </a:t>
            </a:r>
            <a:r>
              <a:rPr dirty="0" sz="1100" spc="10">
                <a:latin typeface="Times New Roman"/>
                <a:cs typeface="Times New Roman"/>
              </a:rPr>
              <a:t>which caused heavy rescheduling of  assemblies </a:t>
            </a:r>
            <a:r>
              <a:rPr dirty="0" sz="1100" spc="5">
                <a:latin typeface="Times New Roman"/>
                <a:cs typeface="Times New Roman"/>
              </a:rPr>
              <a:t>and failure in delivery date </a:t>
            </a:r>
            <a:r>
              <a:rPr dirty="0" sz="1100" spc="10">
                <a:latin typeface="Times New Roman"/>
                <a:cs typeface="Times New Roman"/>
              </a:rPr>
              <a:t>commitments; He </a:t>
            </a:r>
            <a:r>
              <a:rPr dirty="0" sz="1100" spc="5">
                <a:latin typeface="Times New Roman"/>
                <a:cs typeface="Times New Roman"/>
              </a:rPr>
              <a:t>discussed his </a:t>
            </a:r>
            <a:r>
              <a:rPr dirty="0" sz="1100" spc="10">
                <a:latin typeface="Times New Roman"/>
                <a:cs typeface="Times New Roman"/>
              </a:rPr>
              <a:t>problem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deputy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(finishing),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Anandan,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senior planning officer, </a:t>
            </a:r>
            <a:r>
              <a:rPr dirty="0" sz="1100" spc="5">
                <a:latin typeface="Times New Roman"/>
                <a:cs typeface="Times New Roman"/>
              </a:rPr>
              <a:t>Shankar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superintendent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paint </a:t>
            </a:r>
            <a:r>
              <a:rPr dirty="0" sz="1100" spc="10">
                <a:latin typeface="Times New Roman"/>
                <a:cs typeface="Times New Roman"/>
              </a:rPr>
              <a:t>shop, </a:t>
            </a:r>
            <a:r>
              <a:rPr dirty="0" sz="1100" spc="5">
                <a:latin typeface="Times New Roman"/>
                <a:cs typeface="Times New Roman"/>
              </a:rPr>
              <a:t>Vora.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 </a:t>
            </a:r>
            <a:r>
              <a:rPr dirty="0" sz="1100" spc="10">
                <a:latin typeface="Times New Roman"/>
                <a:cs typeface="Times New Roman"/>
              </a:rPr>
              <a:t>were the </a:t>
            </a:r>
            <a:r>
              <a:rPr dirty="0" sz="1100" spc="5">
                <a:latin typeface="Times New Roman"/>
                <a:cs typeface="Times New Roman"/>
              </a:rPr>
              <a:t>main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contentions.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Anandan </a:t>
            </a:r>
            <a:r>
              <a:rPr dirty="0" sz="1100" spc="5">
                <a:latin typeface="Times New Roman"/>
                <a:cs typeface="Times New Roman"/>
              </a:rPr>
              <a:t>felt that if </a:t>
            </a:r>
            <a:r>
              <a:rPr dirty="0" sz="1100" spc="10">
                <a:latin typeface="Times New Roman"/>
                <a:cs typeface="Times New Roman"/>
              </a:rPr>
              <a:t>they compared the </a:t>
            </a:r>
            <a:r>
              <a:rPr dirty="0" sz="1100" spc="5">
                <a:latin typeface="Times New Roman"/>
                <a:cs typeface="Times New Roman"/>
              </a:rPr>
              <a:t>overall operating </a:t>
            </a:r>
            <a:r>
              <a:rPr dirty="0" sz="1100" spc="10">
                <a:latin typeface="Times New Roman"/>
                <a:cs typeface="Times New Roman"/>
              </a:rPr>
              <a:t>system with an ideal system,  </a:t>
            </a:r>
            <a:r>
              <a:rPr dirty="0" sz="1100" spc="5">
                <a:latin typeface="Times New Roman"/>
                <a:cs typeface="Times New Roman"/>
              </a:rPr>
              <a:t>deficiencies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very </a:t>
            </a:r>
            <a:r>
              <a:rPr dirty="0" sz="1100" spc="10">
                <a:latin typeface="Times New Roman"/>
                <a:cs typeface="Times New Roman"/>
              </a:rPr>
              <a:t>many. </a:t>
            </a:r>
            <a:r>
              <a:rPr dirty="0" sz="1100" spc="5">
                <a:latin typeface="Times New Roman"/>
                <a:cs typeface="Times New Roman"/>
              </a:rPr>
              <a:t>Shankar, however, </a:t>
            </a:r>
            <a:r>
              <a:rPr dirty="0" sz="1100">
                <a:latin typeface="Times New Roman"/>
                <a:cs typeface="Times New Roman"/>
              </a:rPr>
              <a:t>felt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specific </a:t>
            </a:r>
            <a:r>
              <a:rPr dirty="0" sz="1100" spc="10">
                <a:latin typeface="Times New Roman"/>
                <a:cs typeface="Times New Roman"/>
              </a:rPr>
              <a:t>schedule had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made,  </a:t>
            </a:r>
            <a:r>
              <a:rPr dirty="0" sz="1100" spc="5">
                <a:latin typeface="Times New Roman"/>
                <a:cs typeface="Times New Roman"/>
              </a:rPr>
              <a:t>giving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dates for </a:t>
            </a:r>
            <a:r>
              <a:rPr dirty="0" sz="1100" spc="10">
                <a:latin typeface="Times New Roman"/>
                <a:cs typeface="Times New Roman"/>
              </a:rPr>
              <a:t>the completion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operations so as to minimize the avoidable </a:t>
            </a:r>
            <a:r>
              <a:rPr dirty="0" sz="1100" spc="5">
                <a:latin typeface="Times New Roman"/>
                <a:cs typeface="Times New Roman"/>
              </a:rPr>
              <a:t>delay  </a:t>
            </a:r>
            <a:r>
              <a:rPr dirty="0" sz="1100" spc="10">
                <a:latin typeface="Times New Roman"/>
                <a:cs typeface="Times New Roman"/>
              </a:rPr>
              <a:t>and determine the </a:t>
            </a:r>
            <a:r>
              <a:rPr dirty="0" sz="1100" spc="5">
                <a:latin typeface="Times New Roman"/>
                <a:cs typeface="Times New Roman"/>
              </a:rPr>
              <a:t>point of delay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process.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giving </a:t>
            </a:r>
            <a:r>
              <a:rPr dirty="0" sz="1100" spc="10">
                <a:latin typeface="Times New Roman"/>
                <a:cs typeface="Times New Roman"/>
              </a:rPr>
              <a:t>due dates, a </a:t>
            </a:r>
            <a:r>
              <a:rPr dirty="0" sz="1100" spc="5">
                <a:latin typeface="Times New Roman"/>
                <a:cs typeface="Times New Roman"/>
              </a:rPr>
              <a:t>higher  level of control </a:t>
            </a:r>
            <a:r>
              <a:rPr dirty="0" sz="1100" spc="10">
                <a:latin typeface="Times New Roman"/>
                <a:cs typeface="Times New Roman"/>
              </a:rPr>
              <a:t>over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entire production could be achieved, </a:t>
            </a:r>
            <a:r>
              <a:rPr dirty="0" sz="1100" spc="5">
                <a:latin typeface="Times New Roman"/>
                <a:cs typeface="Times New Roman"/>
              </a:rPr>
              <a:t>because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techniques like  the critical ration </a:t>
            </a:r>
            <a:r>
              <a:rPr dirty="0" sz="1100" spc="10">
                <a:latin typeface="Times New Roman"/>
                <a:cs typeface="Times New Roman"/>
              </a:rPr>
              <a:t>decision </a:t>
            </a:r>
            <a:r>
              <a:rPr dirty="0" sz="1100" spc="5">
                <a:latin typeface="Times New Roman"/>
                <a:cs typeface="Times New Roman"/>
              </a:rPr>
              <a:t>rule </a:t>
            </a:r>
            <a:r>
              <a:rPr dirty="0" sz="1100" spc="10">
                <a:latin typeface="Times New Roman"/>
                <a:cs typeface="Times New Roman"/>
              </a:rPr>
              <a:t>could be </a:t>
            </a:r>
            <a:r>
              <a:rPr dirty="0" sz="1100" spc="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determine </a:t>
            </a:r>
            <a:r>
              <a:rPr dirty="0" sz="1100" spc="5">
                <a:latin typeface="Times New Roman"/>
                <a:cs typeface="Times New Roman"/>
              </a:rPr>
              <a:t>the priorities automatically. </a:t>
            </a:r>
            <a:r>
              <a:rPr dirty="0" sz="1100">
                <a:latin typeface="Times New Roman"/>
                <a:cs typeface="Times New Roman"/>
              </a:rPr>
              <a:t>It 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minimize the </a:t>
            </a:r>
            <a:r>
              <a:rPr dirty="0" sz="1100" spc="5">
                <a:latin typeface="Times New Roman"/>
                <a:cs typeface="Times New Roman"/>
              </a:rPr>
              <a:t>effect </a:t>
            </a:r>
            <a:r>
              <a:rPr dirty="0" sz="1100" spc="10">
                <a:latin typeface="Times New Roman"/>
                <a:cs typeface="Times New Roman"/>
              </a:rPr>
              <a:t>of passing of the </a:t>
            </a:r>
            <a:r>
              <a:rPr dirty="0" sz="1100" spc="15">
                <a:latin typeface="Times New Roman"/>
                <a:cs typeface="Times New Roman"/>
              </a:rPr>
              <a:t>buck </a:t>
            </a:r>
            <a:r>
              <a:rPr dirty="0" sz="1100" spc="10">
                <a:latin typeface="Times New Roman"/>
                <a:cs typeface="Times New Roman"/>
              </a:rPr>
              <a:t>in respect of delays.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higher number  </a:t>
            </a:r>
            <a:r>
              <a:rPr dirty="0" sz="1100" spc="5">
                <a:latin typeface="Times New Roman"/>
                <a:cs typeface="Times New Roman"/>
              </a:rPr>
              <a:t>of rush orders reflected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poor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5">
                <a:latin typeface="Times New Roman"/>
                <a:cs typeface="Times New Roman"/>
              </a:rPr>
              <a:t>was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existing.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Uttampad, however, </a:t>
            </a:r>
            <a:r>
              <a:rPr dirty="0" sz="1100" spc="5">
                <a:latin typeface="Times New Roman"/>
                <a:cs typeface="Times New Roman"/>
              </a:rPr>
              <a:t>felt that if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dates </a:t>
            </a:r>
            <a:r>
              <a:rPr dirty="0" sz="1100" spc="10">
                <a:latin typeface="Times New Roman"/>
                <a:cs typeface="Times New Roman"/>
              </a:rPr>
              <a:t>could </a:t>
            </a:r>
            <a:r>
              <a:rPr dirty="0" sz="1100" spc="1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given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priority, then </a:t>
            </a:r>
            <a:r>
              <a:rPr dirty="0" sz="1100" spc="10">
                <a:latin typeface="Times New Roman"/>
                <a:cs typeface="Times New Roman"/>
              </a:rPr>
              <a:t>obey </a:t>
            </a:r>
            <a:r>
              <a:rPr dirty="0" sz="1100" spc="5">
                <a:latin typeface="Times New Roman"/>
                <a:cs typeface="Times New Roman"/>
              </a:rPr>
              <a:t>would </a:t>
            </a:r>
            <a:r>
              <a:rPr dirty="0" sz="1100" spc="10">
                <a:latin typeface="Times New Roman"/>
                <a:cs typeface="Times New Roman"/>
              </a:rPr>
              <a:t>have  </a:t>
            </a:r>
            <a:r>
              <a:rPr dirty="0" sz="1100" spc="5">
                <a:latin typeface="Times New Roman"/>
                <a:cs typeface="Times New Roman"/>
              </a:rPr>
              <a:t>to settle for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sort of loading of facilities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jobs, according to </a:t>
            </a:r>
            <a:r>
              <a:rPr dirty="0" sz="1100" spc="10">
                <a:latin typeface="Times New Roman"/>
                <a:cs typeface="Times New Roman"/>
              </a:rPr>
              <a:t>some dynamic </a:t>
            </a:r>
            <a:r>
              <a:rPr dirty="0" sz="1100" spc="5">
                <a:latin typeface="Times New Roman"/>
                <a:cs typeface="Times New Roman"/>
              </a:rPr>
              <a:t>priority  criterion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over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very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short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intervals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utilize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fully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possible.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But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paint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109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830707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715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shop </a:t>
            </a:r>
            <a:r>
              <a:rPr dirty="0" sz="1100" spc="5">
                <a:latin typeface="Times New Roman"/>
                <a:cs typeface="Times New Roman"/>
              </a:rPr>
              <a:t>superintendent, Vora, felt 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of the paint shop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inadequate for the </a:t>
            </a:r>
            <a:r>
              <a:rPr dirty="0" sz="1100" spc="10">
                <a:latin typeface="Times New Roman"/>
                <a:cs typeface="Times New Roman"/>
              </a:rPr>
              <a:t>load  coming on </a:t>
            </a:r>
            <a:r>
              <a:rPr dirty="0" sz="1100">
                <a:latin typeface="Times New Roman"/>
                <a:cs typeface="Times New Roman"/>
              </a:rPr>
              <a:t>it. </a:t>
            </a:r>
            <a:r>
              <a:rPr dirty="0" sz="1100" spc="10">
                <a:latin typeface="Times New Roman"/>
                <a:cs typeface="Times New Roman"/>
              </a:rPr>
              <a:t>He </a:t>
            </a:r>
            <a:r>
              <a:rPr dirty="0" sz="1100" spc="5">
                <a:latin typeface="Times New Roman"/>
                <a:cs typeface="Times New Roman"/>
              </a:rPr>
              <a:t>wanted </a:t>
            </a:r>
            <a:r>
              <a:rPr dirty="0" sz="1100" spc="10">
                <a:latin typeface="Times New Roman"/>
                <a:cs typeface="Times New Roman"/>
              </a:rPr>
              <a:t>Khan, </a:t>
            </a:r>
            <a:r>
              <a:rPr dirty="0" sz="1100" spc="5">
                <a:latin typeface="Times New Roman"/>
                <a:cs typeface="Times New Roman"/>
              </a:rPr>
              <a:t>the industrial </a:t>
            </a:r>
            <a:r>
              <a:rPr dirty="0" sz="1100" spc="10">
                <a:latin typeface="Times New Roman"/>
                <a:cs typeface="Times New Roman"/>
              </a:rPr>
              <a:t>engineering </a:t>
            </a:r>
            <a:r>
              <a:rPr dirty="0" sz="1100" spc="5">
                <a:latin typeface="Times New Roman"/>
                <a:cs typeface="Times New Roman"/>
              </a:rPr>
              <a:t>supervisor, </a:t>
            </a:r>
            <a:r>
              <a:rPr dirty="0" sz="1100" spc="10">
                <a:latin typeface="Times New Roman"/>
                <a:cs typeface="Times New Roman"/>
              </a:rPr>
              <a:t>to correctly </a:t>
            </a:r>
            <a:r>
              <a:rPr dirty="0" sz="1100" spc="5">
                <a:latin typeface="Times New Roman"/>
                <a:cs typeface="Times New Roman"/>
              </a:rPr>
              <a:t>assess </a:t>
            </a:r>
            <a:r>
              <a:rPr dirty="0" sz="1100" spc="10">
                <a:latin typeface="Times New Roman"/>
                <a:cs typeface="Times New Roman"/>
              </a:rPr>
              <a:t>the  capacity of </a:t>
            </a:r>
            <a:r>
              <a:rPr dirty="0" sz="1100" spc="5">
                <a:latin typeface="Times New Roman"/>
                <a:cs typeface="Times New Roman"/>
              </a:rPr>
              <a:t>the shop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submit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report. In his opinion, </a:t>
            </a:r>
            <a:r>
              <a:rPr dirty="0" sz="1100" spc="10">
                <a:latin typeface="Times New Roman"/>
                <a:cs typeface="Times New Roman"/>
              </a:rPr>
              <a:t>the capacity was increased, the  </a:t>
            </a:r>
            <a:r>
              <a:rPr dirty="0" sz="1100" spc="5">
                <a:latin typeface="Times New Roman"/>
                <a:cs typeface="Times New Roman"/>
              </a:rPr>
              <a:t>scheduling procedures, </a:t>
            </a:r>
            <a:r>
              <a:rPr dirty="0" sz="1100" spc="10">
                <a:latin typeface="Times New Roman"/>
                <a:cs typeface="Times New Roman"/>
              </a:rPr>
              <a:t>which Shankar </a:t>
            </a:r>
            <a:r>
              <a:rPr dirty="0" sz="1100" spc="5">
                <a:latin typeface="Times New Roman"/>
                <a:cs typeface="Times New Roman"/>
              </a:rPr>
              <a:t>felt </a:t>
            </a:r>
            <a:r>
              <a:rPr dirty="0" sz="1100" spc="10">
                <a:latin typeface="Times New Roman"/>
                <a:cs typeface="Times New Roman"/>
              </a:rPr>
              <a:t>were required would be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5">
                <a:latin typeface="Times New Roman"/>
                <a:cs typeface="Times New Roman"/>
              </a:rPr>
              <a:t>ask </a:t>
            </a:r>
            <a:r>
              <a:rPr dirty="0" sz="1100" spc="10">
                <a:latin typeface="Times New Roman"/>
                <a:cs typeface="Times New Roman"/>
              </a:rPr>
              <a:t>Walker, a young  management graduate </a:t>
            </a:r>
            <a:r>
              <a:rPr dirty="0" sz="1100" spc="5">
                <a:latin typeface="Times New Roman"/>
                <a:cs typeface="Times New Roman"/>
              </a:rPr>
              <a:t>student </a:t>
            </a:r>
            <a:r>
              <a:rPr dirty="0" sz="1100" spc="15">
                <a:latin typeface="Times New Roman"/>
                <a:cs typeface="Times New Roman"/>
              </a:rPr>
              <a:t>(who </a:t>
            </a:r>
            <a:r>
              <a:rPr dirty="0" sz="1100" spc="10">
                <a:latin typeface="Times New Roman"/>
                <a:cs typeface="Times New Roman"/>
              </a:rPr>
              <a:t>had approached </a:t>
            </a:r>
            <a:r>
              <a:rPr dirty="0" sz="1100" spc="20">
                <a:latin typeface="Times New Roman"/>
                <a:cs typeface="Times New Roman"/>
              </a:rPr>
              <a:t>him </a:t>
            </a:r>
            <a:r>
              <a:rPr dirty="0" sz="1100" spc="10">
                <a:latin typeface="Times New Roman"/>
                <a:cs typeface="Times New Roman"/>
              </a:rPr>
              <a:t>for arranging </a:t>
            </a:r>
            <a:r>
              <a:rPr dirty="0" sz="1100" spc="15">
                <a:latin typeface="Times New Roman"/>
                <a:cs typeface="Times New Roman"/>
              </a:rPr>
              <a:t>him </a:t>
            </a:r>
            <a:r>
              <a:rPr dirty="0" sz="1100" spc="10">
                <a:latin typeface="Times New Roman"/>
                <a:cs typeface="Times New Roman"/>
              </a:rPr>
              <a:t>a project </a:t>
            </a:r>
            <a:r>
              <a:rPr dirty="0" sz="1100" spc="5">
                <a:latin typeface="Times New Roman"/>
                <a:cs typeface="Times New Roman"/>
              </a:rPr>
              <a:t>study </a:t>
            </a:r>
            <a:r>
              <a:rPr dirty="0" sz="1100" spc="10">
                <a:latin typeface="Times New Roman"/>
                <a:cs typeface="Times New Roman"/>
              </a:rPr>
              <a:t>for  </a:t>
            </a:r>
            <a:r>
              <a:rPr dirty="0" sz="1100" spc="5">
                <a:latin typeface="Times New Roman"/>
                <a:cs typeface="Times New Roman"/>
              </a:rPr>
              <a:t>his degree) to study the shop </a:t>
            </a:r>
            <a:r>
              <a:rPr dirty="0" sz="1100" spc="10">
                <a:latin typeface="Times New Roman"/>
                <a:cs typeface="Times New Roman"/>
              </a:rPr>
              <a:t>and develop a </a:t>
            </a:r>
            <a:r>
              <a:rPr dirty="0" sz="1100" spc="5">
                <a:latin typeface="Times New Roman"/>
                <a:cs typeface="Times New Roman"/>
              </a:rPr>
              <a:t>scheduling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procedure.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Khan made a snap work </a:t>
            </a:r>
            <a:r>
              <a:rPr dirty="0" sz="1100" spc="5">
                <a:latin typeface="Times New Roman"/>
                <a:cs typeface="Times New Roman"/>
              </a:rPr>
              <a:t>sampling study and discussed with </a:t>
            </a:r>
            <a:r>
              <a:rPr dirty="0" sz="1100" spc="10">
                <a:latin typeface="Times New Roman"/>
                <a:cs typeface="Times New Roman"/>
              </a:rPr>
              <a:t>the supervisors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paint and  </a:t>
            </a:r>
            <a:r>
              <a:rPr dirty="0" sz="1100" spc="5">
                <a:latin typeface="Times New Roman"/>
                <a:cs typeface="Times New Roman"/>
              </a:rPr>
              <a:t>finishing </a:t>
            </a:r>
            <a:r>
              <a:rPr dirty="0" sz="1100" spc="10">
                <a:latin typeface="Times New Roman"/>
                <a:cs typeface="Times New Roman"/>
              </a:rPr>
              <a:t>shops. </a:t>
            </a:r>
            <a:r>
              <a:rPr dirty="0" sz="1100" spc="15">
                <a:latin typeface="Times New Roman"/>
                <a:cs typeface="Times New Roman"/>
              </a:rPr>
              <a:t>He </a:t>
            </a:r>
            <a:r>
              <a:rPr dirty="0" sz="1100" spc="5">
                <a:latin typeface="Times New Roman"/>
                <a:cs typeface="Times New Roman"/>
              </a:rPr>
              <a:t>submitted </a:t>
            </a:r>
            <a:r>
              <a:rPr dirty="0" sz="1100" spc="10">
                <a:latin typeface="Times New Roman"/>
                <a:cs typeface="Times New Roman"/>
              </a:rPr>
              <a:t>the following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report.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Khan's Report: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analyzing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existing problems, first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snap </a:t>
            </a:r>
            <a:r>
              <a:rPr dirty="0" sz="1100" spc="10">
                <a:latin typeface="Times New Roman"/>
                <a:cs typeface="Times New Roman"/>
              </a:rPr>
              <a:t>work sampling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carried  out to estimate the </a:t>
            </a:r>
            <a:r>
              <a:rPr dirty="0" sz="1100" spc="10">
                <a:latin typeface="Times New Roman"/>
                <a:cs typeface="Times New Roman"/>
              </a:rPr>
              <a:t>required </a:t>
            </a:r>
            <a:r>
              <a:rPr dirty="0" sz="1100" spc="5">
                <a:latin typeface="Times New Roman"/>
                <a:cs typeface="Times New Roman"/>
              </a:rPr>
              <a:t>capacity utilization (see </a:t>
            </a:r>
            <a:r>
              <a:rPr dirty="0" sz="1100" spc="10">
                <a:latin typeface="Times New Roman"/>
                <a:cs typeface="Times New Roman"/>
              </a:rPr>
              <a:t>Appendix </a:t>
            </a:r>
            <a:r>
              <a:rPr dirty="0" sz="1100" spc="5">
                <a:latin typeface="Times New Roman"/>
                <a:cs typeface="Times New Roman"/>
              </a:rPr>
              <a:t>to report). </a:t>
            </a:r>
            <a:r>
              <a:rPr dirty="0" sz="1100" spc="10">
                <a:latin typeface="Times New Roman"/>
                <a:cs typeface="Times New Roman"/>
              </a:rPr>
              <a:t>Then </a:t>
            </a:r>
            <a:r>
              <a:rPr dirty="0" sz="1100" spc="5">
                <a:latin typeface="Times New Roman"/>
                <a:cs typeface="Times New Roman"/>
              </a:rPr>
              <a:t>the existing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paint shop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studied </a:t>
            </a:r>
            <a:r>
              <a:rPr dirty="0" sz="1100" spc="10">
                <a:latin typeface="Times New Roman"/>
                <a:cs typeface="Times New Roman"/>
              </a:rPr>
              <a:t>thoroughly.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paint shop studied 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considered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batch  </a:t>
            </a:r>
            <a:r>
              <a:rPr dirty="0" sz="1100" spc="10">
                <a:latin typeface="Times New Roman"/>
                <a:cs typeface="Times New Roman"/>
              </a:rPr>
              <a:t>type </a:t>
            </a:r>
            <a:r>
              <a:rPr dirty="0" sz="1100" spc="5">
                <a:latin typeface="Times New Roman"/>
                <a:cs typeface="Times New Roman"/>
              </a:rPr>
              <a:t>production system.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main features of the shop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were: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Intermittent </a:t>
            </a:r>
            <a:r>
              <a:rPr dirty="0" sz="1100" spc="10">
                <a:latin typeface="Times New Roman"/>
                <a:cs typeface="Times New Roman"/>
              </a:rPr>
              <a:t>and random </a:t>
            </a:r>
            <a:r>
              <a:rPr dirty="0" sz="1100" spc="5">
                <a:latin typeface="Times New Roman"/>
                <a:cs typeface="Times New Roman"/>
              </a:rPr>
              <a:t>arrival 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jobs.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types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jobs.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Wholly manual</a:t>
            </a:r>
            <a:r>
              <a:rPr dirty="0" sz="1100" spc="-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Load and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estimated in man-hour units. Load </a:t>
            </a:r>
            <a:r>
              <a:rPr dirty="0" sz="1100" spc="10">
                <a:latin typeface="Times New Roman"/>
                <a:cs typeface="Times New Roman"/>
              </a:rPr>
              <a:t>was defined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the man-hours  </a:t>
            </a:r>
            <a:r>
              <a:rPr dirty="0" sz="1100" spc="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performing an </a:t>
            </a:r>
            <a:r>
              <a:rPr dirty="0" sz="1100" spc="5">
                <a:latin typeface="Times New Roman"/>
                <a:cs typeface="Times New Roman"/>
              </a:rPr>
              <a:t>operation at </a:t>
            </a:r>
            <a:r>
              <a:rPr dirty="0" sz="1100" spc="10">
                <a:latin typeface="Times New Roman"/>
                <a:cs typeface="Times New Roman"/>
              </a:rPr>
              <a:t>normal pace.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load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10">
                <a:latin typeface="Times New Roman"/>
                <a:cs typeface="Times New Roman"/>
              </a:rPr>
              <a:t>obtained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the  summation </a:t>
            </a:r>
            <a:r>
              <a:rPr dirty="0" sz="1100" spc="5">
                <a:latin typeface="Times New Roman"/>
                <a:cs typeface="Times New Roman"/>
              </a:rPr>
              <a:t>of various </a:t>
            </a:r>
            <a:r>
              <a:rPr dirty="0" sz="1100" spc="10">
                <a:latin typeface="Times New Roman"/>
                <a:cs typeface="Times New Roman"/>
              </a:rPr>
              <a:t>loads. Capacity was </a:t>
            </a:r>
            <a:r>
              <a:rPr dirty="0" sz="1100" spc="5">
                <a:latin typeface="Times New Roman"/>
                <a:cs typeface="Times New Roman"/>
              </a:rPr>
              <a:t>defined as the potential time available for </a:t>
            </a:r>
            <a:r>
              <a:rPr dirty="0" sz="1100" spc="10">
                <a:latin typeface="Times New Roman"/>
                <a:cs typeface="Times New Roman"/>
              </a:rPr>
              <a:t>work, at  a work </a:t>
            </a:r>
            <a:r>
              <a:rPr dirty="0" sz="1100" spc="5">
                <a:latin typeface="Times New Roman"/>
                <a:cs typeface="Times New Roman"/>
              </a:rPr>
              <a:t>centre expressed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man-hours. </a:t>
            </a:r>
            <a:r>
              <a:rPr dirty="0" sz="1100" spc="10">
                <a:latin typeface="Times New Roman"/>
                <a:cs typeface="Times New Roman"/>
              </a:rPr>
              <a:t>For the purposes of calculation of capacity, various  allowances </a:t>
            </a:r>
            <a:r>
              <a:rPr dirty="0" sz="1100" spc="5">
                <a:latin typeface="Times New Roman"/>
                <a:cs typeface="Times New Roman"/>
              </a:rPr>
              <a:t>like </a:t>
            </a:r>
            <a:r>
              <a:rPr dirty="0" sz="1100" spc="10">
                <a:latin typeface="Times New Roman"/>
                <a:cs typeface="Times New Roman"/>
              </a:rPr>
              <a:t>personal </a:t>
            </a:r>
            <a:r>
              <a:rPr dirty="0" sz="1100" spc="5">
                <a:latin typeface="Times New Roman"/>
                <a:cs typeface="Times New Roman"/>
              </a:rPr>
              <a:t>time,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cleaning work </a:t>
            </a:r>
            <a:r>
              <a:rPr dirty="0" sz="1100" spc="5">
                <a:latin typeface="Times New Roman"/>
                <a:cs typeface="Times New Roman"/>
              </a:rPr>
              <a:t>station, </a:t>
            </a:r>
            <a:r>
              <a:rPr dirty="0" sz="1100" spc="10">
                <a:latin typeface="Times New Roman"/>
                <a:cs typeface="Times New Roman"/>
              </a:rPr>
              <a:t>shutdown, tool maintenance and  </a:t>
            </a:r>
            <a:r>
              <a:rPr dirty="0" sz="1100" spc="5">
                <a:latin typeface="Times New Roman"/>
                <a:cs typeface="Times New Roman"/>
              </a:rPr>
              <a:t>unavoidable </a:t>
            </a:r>
            <a:r>
              <a:rPr dirty="0" sz="1100" spc="10">
                <a:latin typeface="Times New Roman"/>
                <a:cs typeface="Times New Roman"/>
              </a:rPr>
              <a:t>delays were </a:t>
            </a:r>
            <a:r>
              <a:rPr dirty="0" sz="1100" spc="5">
                <a:latin typeface="Times New Roman"/>
                <a:cs typeface="Times New Roman"/>
              </a:rPr>
              <a:t>also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considered.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00"/>
              </a:lnSpc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load factor of 0.7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because </a:t>
            </a:r>
            <a:r>
              <a:rPr dirty="0" sz="1100" spc="5">
                <a:latin typeface="Times New Roman"/>
                <a:cs typeface="Times New Roman"/>
              </a:rPr>
              <a:t>only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projects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considered. Absenteeism 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lunch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tea </a:t>
            </a:r>
            <a:r>
              <a:rPr dirty="0" sz="1100" spc="5">
                <a:latin typeface="Times New Roman"/>
                <a:cs typeface="Times New Roman"/>
              </a:rPr>
              <a:t>breaks </a:t>
            </a:r>
            <a:r>
              <a:rPr dirty="0" sz="1100" spc="15">
                <a:latin typeface="Times New Roman"/>
                <a:cs typeface="Times New Roman"/>
              </a:rPr>
              <a:t>were </a:t>
            </a:r>
            <a:r>
              <a:rPr dirty="0" sz="1100" spc="10">
                <a:latin typeface="Times New Roman"/>
                <a:cs typeface="Times New Roman"/>
              </a:rPr>
              <a:t>also considered in determining the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Estimation of Available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Capacity: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Net </a:t>
            </a:r>
            <a:r>
              <a:rPr dirty="0" sz="1100" spc="5">
                <a:latin typeface="Times New Roman"/>
                <a:cs typeface="Times New Roman"/>
              </a:rPr>
              <a:t>capacity for various operations is calculated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15">
                <a:latin typeface="Times New Roman"/>
                <a:cs typeface="Times New Roman"/>
              </a:rPr>
              <a:t>shown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below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Net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available per </a:t>
            </a:r>
            <a:r>
              <a:rPr dirty="0" sz="1100" spc="5">
                <a:latin typeface="Times New Roman"/>
                <a:cs typeface="Times New Roman"/>
              </a:rPr>
              <a:t>shift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calculated using 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formula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Net </a:t>
            </a:r>
            <a:r>
              <a:rPr dirty="0" sz="1100" spc="5">
                <a:latin typeface="Times New Roman"/>
                <a:cs typeface="Times New Roman"/>
              </a:rPr>
              <a:t>capacity /shift in </a:t>
            </a:r>
            <a:r>
              <a:rPr dirty="0" sz="1100" spc="10">
                <a:latin typeface="Times New Roman"/>
                <a:cs typeface="Times New Roman"/>
              </a:rPr>
              <a:t>man-hours= </a:t>
            </a:r>
            <a:r>
              <a:rPr dirty="0" sz="1100" spc="5">
                <a:latin typeface="Times New Roman"/>
                <a:cs typeface="Times New Roman"/>
              </a:rPr>
              <a:t>available </a:t>
            </a:r>
            <a:r>
              <a:rPr dirty="0" sz="1100" spc="10">
                <a:latin typeface="Times New Roman"/>
                <a:cs typeface="Times New Roman"/>
              </a:rPr>
              <a:t>hours </a:t>
            </a:r>
            <a:r>
              <a:rPr dirty="0" sz="1100" spc="5">
                <a:latin typeface="Times New Roman"/>
                <a:cs typeface="Times New Roman"/>
              </a:rPr>
              <a:t>shift </a:t>
            </a:r>
            <a:r>
              <a:rPr dirty="0" sz="1100" spc="10">
                <a:latin typeface="Times New Roman"/>
                <a:cs typeface="Times New Roman"/>
              </a:rPr>
              <a:t>x </a:t>
            </a:r>
            <a:r>
              <a:rPr dirty="0" sz="1100" spc="5">
                <a:latin typeface="Times New Roman"/>
                <a:cs typeface="Times New Roman"/>
              </a:rPr>
              <a:t>allowance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x absenteeism </a:t>
            </a:r>
            <a:r>
              <a:rPr dirty="0" sz="1100" spc="5">
                <a:latin typeface="Times New Roman"/>
                <a:cs typeface="Times New Roman"/>
              </a:rPr>
              <a:t>factor </a:t>
            </a:r>
            <a:r>
              <a:rPr dirty="0" sz="1100" spc="10">
                <a:latin typeface="Times New Roman"/>
                <a:cs typeface="Times New Roman"/>
              </a:rPr>
              <a:t>x load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Further, it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decided to estimate the </a:t>
            </a:r>
            <a:r>
              <a:rPr dirty="0" sz="1100" spc="10">
                <a:latin typeface="Times New Roman"/>
                <a:cs typeface="Times New Roman"/>
              </a:rPr>
              <a:t>representative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per </a:t>
            </a:r>
            <a:r>
              <a:rPr dirty="0" sz="1100" spc="5">
                <a:latin typeface="Times New Roman"/>
                <a:cs typeface="Times New Roman"/>
              </a:rPr>
              <a:t>part. </a:t>
            </a:r>
            <a:r>
              <a:rPr dirty="0" sz="1100" spc="10">
                <a:latin typeface="Times New Roman"/>
                <a:cs typeface="Times New Roman"/>
              </a:rPr>
              <a:t>Based on observations,  the times for different operations and their averages were computed depending on the type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job and operations. </a:t>
            </a:r>
            <a:r>
              <a:rPr dirty="0" sz="1100" spc="5">
                <a:latin typeface="Times New Roman"/>
                <a:cs typeface="Times New Roman"/>
              </a:rPr>
              <a:t>Proper </a:t>
            </a:r>
            <a:r>
              <a:rPr dirty="0" sz="1100" spc="10">
                <a:latin typeface="Times New Roman"/>
                <a:cs typeface="Times New Roman"/>
              </a:rPr>
              <a:t>allowances </a:t>
            </a:r>
            <a:r>
              <a:rPr dirty="0" sz="1100" spc="5">
                <a:latin typeface="Times New Roman"/>
                <a:cs typeface="Times New Roman"/>
              </a:rPr>
              <a:t>(fatigue, personal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others) </a:t>
            </a:r>
            <a:r>
              <a:rPr dirty="0" sz="1100" spc="10">
                <a:latin typeface="Times New Roman"/>
                <a:cs typeface="Times New Roman"/>
              </a:rPr>
              <a:t>were added to these </a:t>
            </a:r>
            <a:r>
              <a:rPr dirty="0" sz="1100" spc="5">
                <a:latin typeface="Times New Roman"/>
                <a:cs typeface="Times New Roman"/>
              </a:rPr>
              <a:t>on  the basis of the standards prescribed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the International Labor Organization </a:t>
            </a:r>
            <a:r>
              <a:rPr dirty="0" sz="1100" spc="10">
                <a:latin typeface="Times New Roman"/>
                <a:cs typeface="Times New Roman"/>
              </a:rPr>
              <a:t>(ILO). </a:t>
            </a:r>
            <a:r>
              <a:rPr dirty="0" sz="1100" spc="5">
                <a:latin typeface="Times New Roman"/>
                <a:cs typeface="Times New Roman"/>
              </a:rPr>
              <a:t>In  arriving at these timings the </a:t>
            </a:r>
            <a:r>
              <a:rPr dirty="0" sz="1100" spc="10">
                <a:latin typeface="Times New Roman"/>
                <a:cs typeface="Times New Roman"/>
              </a:rPr>
              <a:t>views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workers </a:t>
            </a:r>
            <a:r>
              <a:rPr dirty="0" sz="1100" spc="5">
                <a:latin typeface="Times New Roman"/>
                <a:cs typeface="Times New Roman"/>
              </a:rPr>
              <a:t>themselves </a:t>
            </a:r>
            <a:r>
              <a:rPr dirty="0" sz="1100" spc="10">
                <a:latin typeface="Times New Roman"/>
                <a:cs typeface="Times New Roman"/>
              </a:rPr>
              <a:t>and the shop </a:t>
            </a:r>
            <a:r>
              <a:rPr dirty="0" sz="1100" spc="5">
                <a:latin typeface="Times New Roman"/>
                <a:cs typeface="Times New Roman"/>
              </a:rPr>
              <a:t>supervisions were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given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weightings. </a:t>
            </a:r>
            <a:r>
              <a:rPr dirty="0" sz="1100" spc="10">
                <a:latin typeface="Times New Roman"/>
                <a:cs typeface="Times New Roman"/>
              </a:rPr>
              <a:t>Acceptance </a:t>
            </a:r>
            <a:r>
              <a:rPr dirty="0" sz="1100" spc="5">
                <a:latin typeface="Times New Roman"/>
                <a:cs typeface="Times New Roman"/>
              </a:rPr>
              <a:t>of these </a:t>
            </a:r>
            <a:r>
              <a:rPr dirty="0" sz="1100" spc="10">
                <a:latin typeface="Times New Roman"/>
                <a:cs typeface="Times New Roman"/>
              </a:rPr>
              <a:t>times by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workers </a:t>
            </a:r>
            <a:r>
              <a:rPr dirty="0" sz="1100" spc="5">
                <a:latin typeface="Times New Roman"/>
                <a:cs typeface="Times New Roman"/>
              </a:rPr>
              <a:t>facilitated their use in short  interval </a:t>
            </a:r>
            <a:r>
              <a:rPr dirty="0" sz="1100" spc="10">
                <a:latin typeface="Times New Roman"/>
                <a:cs typeface="Times New Roman"/>
              </a:rPr>
              <a:t>scheduling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(SIS)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Since it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10">
                <a:latin typeface="Times New Roman"/>
                <a:cs typeface="Times New Roman"/>
              </a:rPr>
              <a:t>not possible to observe the operations of the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the parts, Khan decided to_  extrapolate the </a:t>
            </a:r>
            <a:r>
              <a:rPr dirty="0" sz="1100" spc="5">
                <a:latin typeface="Times New Roman"/>
                <a:cs typeface="Times New Roman"/>
              </a:rPr>
              <a:t>time per </a:t>
            </a:r>
            <a:r>
              <a:rPr dirty="0" sz="1100" spc="10">
                <a:latin typeface="Times New Roman"/>
                <a:cs typeface="Times New Roman"/>
              </a:rPr>
              <a:t>operation for the remaining parts on the </a:t>
            </a:r>
            <a:r>
              <a:rPr dirty="0" sz="1100" spc="5">
                <a:latin typeface="Times New Roman"/>
                <a:cs typeface="Times New Roman"/>
              </a:rPr>
              <a:t>basis </a:t>
            </a:r>
            <a:r>
              <a:rPr dirty="0" sz="1100" spc="10">
                <a:latin typeface="Times New Roman"/>
                <a:cs typeface="Times New Roman"/>
              </a:rPr>
              <a:t>of representative parts  </a:t>
            </a:r>
            <a:r>
              <a:rPr dirty="0" sz="1100" spc="5">
                <a:latin typeface="Times New Roman"/>
                <a:cs typeface="Times New Roman"/>
              </a:rPr>
              <a:t>of that </a:t>
            </a:r>
            <a:r>
              <a:rPr dirty="0" sz="1100" spc="10">
                <a:latin typeface="Times New Roman"/>
                <a:cs typeface="Times New Roman"/>
              </a:rPr>
              <a:t>category. It was assumed </a:t>
            </a:r>
            <a:r>
              <a:rPr dirty="0" sz="1100" spc="5">
                <a:latin typeface="Times New Roman"/>
                <a:cs typeface="Times New Roman"/>
              </a:rPr>
              <a:t>after discussion </a:t>
            </a:r>
            <a:r>
              <a:rPr dirty="0" sz="1100" spc="10">
                <a:latin typeface="Times New Roman"/>
                <a:cs typeface="Times New Roman"/>
              </a:rPr>
              <a:t>with the management,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 measure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painting time 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taken </a:t>
            </a:r>
            <a:r>
              <a:rPr dirty="0" sz="1100" spc="5">
                <a:latin typeface="Times New Roman"/>
                <a:cs typeface="Times New Roman"/>
              </a:rPr>
              <a:t>as proportional to the painted area. After estimating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average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per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all the jobs in </a:t>
            </a:r>
            <a:r>
              <a:rPr dirty="0" sz="1100" spc="10">
                <a:latin typeface="Times New Roman"/>
                <a:cs typeface="Times New Roman"/>
              </a:rPr>
              <a:t>a month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was added up for </a:t>
            </a:r>
            <a:r>
              <a:rPr dirty="0" sz="1100" spc="5">
                <a:latin typeface="Times New Roman"/>
                <a:cs typeface="Times New Roman"/>
              </a:rPr>
              <a:t>different operations </a:t>
            </a:r>
            <a:r>
              <a:rPr dirty="0" sz="1100" spc="10">
                <a:latin typeface="Times New Roman"/>
                <a:cs typeface="Times New Roman"/>
              </a:rPr>
              <a:t>and the  </a:t>
            </a: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load in </a:t>
            </a:r>
            <a:r>
              <a:rPr dirty="0" sz="1100" spc="5">
                <a:latin typeface="Times New Roman"/>
                <a:cs typeface="Times New Roman"/>
              </a:rPr>
              <a:t>terms </a:t>
            </a:r>
            <a:r>
              <a:rPr dirty="0" sz="1100" spc="10">
                <a:latin typeface="Times New Roman"/>
                <a:cs typeface="Times New Roman"/>
              </a:rPr>
              <a:t>of man-hours was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calculated.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110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1001324"/>
            <a:ext cx="5420360" cy="363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10" b="1">
                <a:latin typeface="Times New Roman"/>
                <a:cs typeface="Times New Roman"/>
              </a:rPr>
              <a:t>Capacity </a:t>
            </a:r>
            <a:r>
              <a:rPr dirty="0" sz="1100" spc="5" b="1">
                <a:latin typeface="Times New Roman"/>
                <a:cs typeface="Times New Roman"/>
              </a:rPr>
              <a:t>Utilization: </a:t>
            </a:r>
            <a:r>
              <a:rPr dirty="0" sz="1100" spc="10">
                <a:latin typeface="Times New Roman"/>
                <a:cs typeface="Times New Roman"/>
              </a:rPr>
              <a:t>The load </a:t>
            </a:r>
            <a:r>
              <a:rPr dirty="0" sz="1100" spc="5">
                <a:latin typeface="Times New Roman"/>
                <a:cs typeface="Times New Roman"/>
              </a:rPr>
              <a:t>cleared (in man-hours) for the month in the study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follows;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56941" y="1524873"/>
          <a:ext cx="2645410" cy="1642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8320"/>
                <a:gridCol w="847090"/>
              </a:tblGrid>
              <a:tr h="202841">
                <a:tc>
                  <a:txBody>
                    <a:bodyPr/>
                    <a:lstStyle/>
                    <a:p>
                      <a:pPr marL="31750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Stenciling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225"/>
                        </a:lnSpc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15.49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Sand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blasting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168.19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Painting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281.80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Screen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printing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33.55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</a:tr>
              <a:tr h="24761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Sub-total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499.03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Other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manual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operations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818.94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</a:tr>
              <a:tr h="202841">
                <a:tc>
                  <a:txBody>
                    <a:bodyPr/>
                    <a:lstStyle/>
                    <a:p>
                      <a:pPr marL="31750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317.97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5991" y="3152892"/>
            <a:ext cx="5418455" cy="1756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288540">
              <a:lnSpc>
                <a:spcPct val="147300"/>
              </a:lnSpc>
              <a:spcBef>
                <a:spcPts val="90"/>
              </a:spcBef>
            </a:pPr>
            <a:r>
              <a:rPr dirty="0" sz="1100" spc="5">
                <a:latin typeface="Times New Roman"/>
                <a:cs typeface="Times New Roman"/>
              </a:rPr>
              <a:t>Standard man-hours available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3173.8 </a:t>
            </a:r>
            <a:r>
              <a:rPr dirty="0" sz="1100" spc="5">
                <a:latin typeface="Times New Roman"/>
                <a:cs typeface="Times New Roman"/>
              </a:rPr>
              <a:t>for the month.  </a:t>
            </a:r>
            <a:r>
              <a:rPr dirty="0" sz="1100" spc="10">
                <a:latin typeface="Times New Roman"/>
                <a:cs typeface="Times New Roman"/>
              </a:rPr>
              <a:t>Therefore,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100" spc="5">
                <a:latin typeface="Times New Roman"/>
                <a:cs typeface="Times New Roman"/>
              </a:rPr>
              <a:t>Overall capacity utilization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1317.9/3173.8</a:t>
            </a:r>
            <a:endParaRPr sz="1100">
              <a:latin typeface="Times New Roman"/>
              <a:cs typeface="Times New Roman"/>
            </a:endParaRPr>
          </a:p>
          <a:p>
            <a:pPr marL="1590040">
              <a:lnSpc>
                <a:spcPct val="100000"/>
              </a:lnSpc>
              <a:spcBef>
                <a:spcPts val="630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41.5%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950"/>
              </a:lnSpc>
              <a:spcBef>
                <a:spcPts val="165"/>
              </a:spcBef>
            </a:pP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was comparable </a:t>
            </a:r>
            <a:r>
              <a:rPr dirty="0" sz="1100" spc="5">
                <a:latin typeface="Times New Roman"/>
                <a:cs typeface="Times New Roman"/>
              </a:rPr>
              <a:t>to the </a:t>
            </a:r>
            <a:r>
              <a:rPr dirty="0" sz="1100" spc="10">
                <a:latin typeface="Times New Roman"/>
                <a:cs typeface="Times New Roman"/>
              </a:rPr>
              <a:t>work sampling </a:t>
            </a:r>
            <a:r>
              <a:rPr dirty="0" sz="1100" spc="5">
                <a:latin typeface="Times New Roman"/>
                <a:cs typeface="Times New Roman"/>
              </a:rPr>
              <a:t>results. </a:t>
            </a:r>
            <a:r>
              <a:rPr dirty="0" sz="1100" spc="10">
                <a:latin typeface="Times New Roman"/>
                <a:cs typeface="Times New Roman"/>
              </a:rPr>
              <a:t>As compared </a:t>
            </a:r>
            <a:r>
              <a:rPr dirty="0" sz="1100" spc="5">
                <a:latin typeface="Times New Roman"/>
                <a:cs typeface="Times New Roman"/>
              </a:rPr>
              <a:t>to this, the loard for </a:t>
            </a:r>
            <a:r>
              <a:rPr dirty="0" sz="1100" spc="10">
                <a:latin typeface="Times New Roman"/>
                <a:cs typeface="Times New Roman"/>
              </a:rPr>
              <a:t>the next  month (in man-hours) was as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 marL="1983739">
              <a:lnSpc>
                <a:spcPct val="100000"/>
              </a:lnSpc>
              <a:spcBef>
                <a:spcPts val="455"/>
              </a:spcBef>
            </a:pPr>
            <a:r>
              <a:rPr dirty="0" sz="1100" spc="10">
                <a:latin typeface="Times New Roman"/>
                <a:cs typeface="Times New Roman"/>
              </a:rPr>
              <a:t>Estimated for the next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month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56941" y="4987224"/>
          <a:ext cx="2645410" cy="1147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640"/>
                <a:gridCol w="1080135"/>
              </a:tblGrid>
              <a:tr h="202841">
                <a:tc>
                  <a:txBody>
                    <a:bodyPr/>
                    <a:lstStyle/>
                    <a:p>
                      <a:pPr marL="31750">
                        <a:lnSpc>
                          <a:spcPts val="122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Painting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2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178.66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690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Stenciling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11.15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Screen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printing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4.02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Sand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blasting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35.71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</a:tr>
              <a:tr h="202841">
                <a:tc>
                  <a:txBody>
                    <a:bodyPr/>
                    <a:lstStyle/>
                    <a:p>
                      <a:pPr marL="31750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Manual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673.26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5991" y="6441753"/>
            <a:ext cx="299212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The expected </a:t>
            </a:r>
            <a:r>
              <a:rPr dirty="0" sz="1100" spc="5">
                <a:latin typeface="Times New Roman"/>
                <a:cs typeface="Times New Roman"/>
              </a:rPr>
              <a:t>load capacity rations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5991" y="6613809"/>
            <a:ext cx="904875" cy="1262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7500"/>
              </a:lnSpc>
              <a:spcBef>
                <a:spcPts val="95"/>
              </a:spcBef>
            </a:pPr>
            <a:r>
              <a:rPr dirty="0" sz="1100" spc="5">
                <a:latin typeface="Times New Roman"/>
                <a:cs typeface="Times New Roman"/>
              </a:rPr>
              <a:t>Painting  Stenciling  Screen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printing  </a:t>
            </a:r>
            <a:r>
              <a:rPr dirty="0" sz="1100" spc="10">
                <a:latin typeface="Times New Roman"/>
                <a:cs typeface="Times New Roman"/>
              </a:rPr>
              <a:t>Sand </a:t>
            </a:r>
            <a:r>
              <a:rPr dirty="0" sz="1100" spc="5">
                <a:latin typeface="Times New Roman"/>
                <a:cs typeface="Times New Roman"/>
              </a:rPr>
              <a:t>blasting  Manual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9170" y="6613809"/>
            <a:ext cx="1043940" cy="126238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720"/>
              </a:spcBef>
            </a:pPr>
            <a:r>
              <a:rPr dirty="0" sz="1100" spc="5">
                <a:latin typeface="Times New Roman"/>
                <a:cs typeface="Times New Roman"/>
              </a:rPr>
              <a:t>175/209.83</a:t>
            </a:r>
            <a:r>
              <a:rPr dirty="0" sz="1100" spc="20">
                <a:latin typeface="Times New Roman"/>
                <a:cs typeface="Times New Roman"/>
              </a:rPr>
              <a:t>=</a:t>
            </a:r>
            <a:r>
              <a:rPr dirty="0" sz="1100" spc="5">
                <a:latin typeface="Times New Roman"/>
                <a:cs typeface="Times New Roman"/>
              </a:rPr>
              <a:t>0.83</a:t>
            </a:r>
            <a:endParaRPr sz="1100">
              <a:latin typeface="Times New Roman"/>
              <a:cs typeface="Times New Roman"/>
            </a:endParaRPr>
          </a:p>
          <a:p>
            <a:pPr algn="r" marR="5715">
              <a:lnSpc>
                <a:spcPct val="100000"/>
              </a:lnSpc>
              <a:spcBef>
                <a:spcPts val="630"/>
              </a:spcBef>
            </a:pPr>
            <a:r>
              <a:rPr dirty="0" sz="1100" spc="5">
                <a:latin typeface="Times New Roman"/>
                <a:cs typeface="Times New Roman"/>
              </a:rPr>
              <a:t>11.2/141.6</a:t>
            </a:r>
            <a:r>
              <a:rPr dirty="0" sz="1100" spc="20">
                <a:latin typeface="Times New Roman"/>
                <a:cs typeface="Times New Roman"/>
              </a:rPr>
              <a:t>8=</a:t>
            </a:r>
            <a:r>
              <a:rPr dirty="0" sz="1100" spc="5">
                <a:latin typeface="Times New Roman"/>
                <a:cs typeface="Times New Roman"/>
              </a:rPr>
              <a:t>.079</a:t>
            </a:r>
            <a:endParaRPr sz="11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625"/>
              </a:spcBef>
            </a:pPr>
            <a:r>
              <a:rPr dirty="0" sz="1100" spc="5">
                <a:latin typeface="Times New Roman"/>
                <a:cs typeface="Times New Roman"/>
              </a:rPr>
              <a:t>35.70/141.</a:t>
            </a:r>
            <a:r>
              <a:rPr dirty="0" sz="1100" spc="20">
                <a:latin typeface="Times New Roman"/>
                <a:cs typeface="Times New Roman"/>
              </a:rPr>
              <a:t>6=</a:t>
            </a:r>
            <a:r>
              <a:rPr dirty="0" sz="1100" spc="5">
                <a:latin typeface="Times New Roman"/>
                <a:cs typeface="Times New Roman"/>
              </a:rPr>
              <a:t>0.25</a:t>
            </a:r>
            <a:endParaRPr sz="1100">
              <a:latin typeface="Times New Roman"/>
              <a:cs typeface="Times New Roman"/>
            </a:endParaRPr>
          </a:p>
          <a:p>
            <a:pPr algn="r" marR="5715">
              <a:lnSpc>
                <a:spcPct val="100000"/>
              </a:lnSpc>
              <a:spcBef>
                <a:spcPts val="630"/>
              </a:spcBef>
            </a:pPr>
            <a:r>
              <a:rPr dirty="0" sz="1100" spc="5">
                <a:latin typeface="Times New Roman"/>
                <a:cs typeface="Times New Roman"/>
              </a:rPr>
              <a:t>4.0/70.5=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0.05</a:t>
            </a:r>
            <a:endParaRPr sz="11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625"/>
              </a:spcBef>
            </a:pPr>
            <a:r>
              <a:rPr dirty="0" sz="1100" spc="5">
                <a:latin typeface="Times New Roman"/>
                <a:cs typeface="Times New Roman"/>
              </a:rPr>
              <a:t>673.3/1039</a:t>
            </a:r>
            <a:r>
              <a:rPr dirty="0" sz="1100" spc="20">
                <a:latin typeface="Times New Roman"/>
                <a:cs typeface="Times New Roman"/>
              </a:rPr>
              <a:t>=</a:t>
            </a:r>
            <a:r>
              <a:rPr dirty="0" sz="1100" spc="5">
                <a:latin typeface="Times New Roman"/>
                <a:cs typeface="Times New Roman"/>
              </a:rPr>
              <a:t>0.64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5991" y="8090628"/>
            <a:ext cx="5420995" cy="85788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Therefore, the painting </a:t>
            </a:r>
            <a:r>
              <a:rPr dirty="0" sz="1100" spc="10">
                <a:latin typeface="Times New Roman"/>
                <a:cs typeface="Times New Roman"/>
              </a:rPr>
              <a:t>and manual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the bottleneck in </a:t>
            </a:r>
            <a:r>
              <a:rPr dirty="0" sz="1100" spc="10">
                <a:latin typeface="Times New Roman"/>
                <a:cs typeface="Times New Roman"/>
              </a:rPr>
              <a:t>the system and an </a:t>
            </a:r>
            <a:r>
              <a:rPr dirty="0" sz="1100" spc="5">
                <a:latin typeface="Times New Roman"/>
                <a:cs typeface="Times New Roman"/>
              </a:rPr>
              <a:t>extra  paint </a:t>
            </a:r>
            <a:r>
              <a:rPr dirty="0" sz="1100" spc="10">
                <a:latin typeface="Times New Roman"/>
                <a:cs typeface="Times New Roman"/>
              </a:rPr>
              <a:t>booth might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required if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utilization as </a:t>
            </a:r>
            <a:r>
              <a:rPr dirty="0" sz="1100" spc="10">
                <a:latin typeface="Times New Roman"/>
                <a:cs typeface="Times New Roman"/>
              </a:rPr>
              <a:t>low </a:t>
            </a:r>
            <a:r>
              <a:rPr dirty="0" sz="1100" spc="5">
                <a:latin typeface="Times New Roman"/>
                <a:cs typeface="Times New Roman"/>
              </a:rPr>
              <a:t>as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previous months. </a:t>
            </a:r>
            <a:r>
              <a:rPr dirty="0" sz="1100" spc="15">
                <a:latin typeface="Times New Roman"/>
                <a:cs typeface="Times New Roman"/>
              </a:rPr>
              <a:t>But  </a:t>
            </a:r>
            <a:r>
              <a:rPr dirty="0" sz="1100" spc="10">
                <a:latin typeface="Times New Roman"/>
                <a:cs typeface="Times New Roman"/>
              </a:rPr>
              <a:t>due to the </a:t>
            </a:r>
            <a:r>
              <a:rPr dirty="0" sz="1100" spc="5">
                <a:latin typeface="Times New Roman"/>
                <a:cs typeface="Times New Roman"/>
              </a:rPr>
              <a:t>flexible </a:t>
            </a:r>
            <a:r>
              <a:rPr dirty="0" sz="1100" spc="10">
                <a:latin typeface="Times New Roman"/>
                <a:cs typeface="Times New Roman"/>
              </a:rPr>
              <a:t>nature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manual </a:t>
            </a:r>
            <a:r>
              <a:rPr dirty="0" sz="1100" spc="5">
                <a:latin typeface="Times New Roman"/>
                <a:cs typeface="Times New Roman"/>
              </a:rPr>
              <a:t>operations, </a:t>
            </a:r>
            <a:r>
              <a:rPr dirty="0" sz="1100" spc="10">
                <a:latin typeface="Times New Roman"/>
                <a:cs typeface="Times New Roman"/>
              </a:rPr>
              <a:t>man-power could be </a:t>
            </a:r>
            <a:r>
              <a:rPr dirty="0" sz="1100" spc="5">
                <a:latin typeface="Times New Roman"/>
                <a:cs typeface="Times New Roman"/>
              </a:rPr>
              <a:t>diverted </a:t>
            </a:r>
            <a:r>
              <a:rPr dirty="0" sz="1100" spc="10">
                <a:latin typeface="Times New Roman"/>
                <a:cs typeface="Times New Roman"/>
              </a:rPr>
              <a:t>to manual work  from stenciling, </a:t>
            </a:r>
            <a:r>
              <a:rPr dirty="0" sz="1100" spc="5">
                <a:latin typeface="Times New Roman"/>
                <a:cs typeface="Times New Roman"/>
              </a:rPr>
              <a:t>sand </a:t>
            </a:r>
            <a:r>
              <a:rPr dirty="0" sz="1100" spc="10">
                <a:latin typeface="Times New Roman"/>
                <a:cs typeface="Times New Roman"/>
              </a:rPr>
              <a:t>blasting and screen </a:t>
            </a:r>
            <a:r>
              <a:rPr dirty="0" sz="1100" spc="5">
                <a:latin typeface="Times New Roman"/>
                <a:cs typeface="Times New Roman"/>
              </a:rPr>
              <a:t>printing booths, </a:t>
            </a:r>
            <a:r>
              <a:rPr dirty="0" sz="1100" spc="10">
                <a:latin typeface="Times New Roman"/>
                <a:cs typeface="Times New Roman"/>
              </a:rPr>
              <a:t>and this had to be exploited in the  development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any algorithm </a:t>
            </a:r>
            <a:r>
              <a:rPr dirty="0" sz="1100" spc="5">
                <a:latin typeface="Times New Roman"/>
                <a:cs typeface="Times New Roman"/>
              </a:rPr>
              <a:t>for scheduling of </a:t>
            </a:r>
            <a:r>
              <a:rPr dirty="0" sz="1100" spc="10">
                <a:latin typeface="Times New Roman"/>
                <a:cs typeface="Times New Roman"/>
              </a:rPr>
              <a:t>jobs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paints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shop.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111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0360" cy="52768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 b="1">
                <a:latin typeface="Times New Roman"/>
                <a:cs typeface="Times New Roman"/>
              </a:rPr>
              <a:t>Walker's Report on </a:t>
            </a:r>
            <a:r>
              <a:rPr dirty="0" sz="1100" spc="5" b="1">
                <a:latin typeface="Times New Roman"/>
                <a:cs typeface="Times New Roman"/>
              </a:rPr>
              <a:t>the  </a:t>
            </a:r>
            <a:r>
              <a:rPr dirty="0" sz="1100" spc="10" b="1">
                <a:latin typeface="Times New Roman"/>
                <a:cs typeface="Times New Roman"/>
              </a:rPr>
              <a:t>Proposed Scheduling Procedure: </a:t>
            </a:r>
            <a:r>
              <a:rPr dirty="0" sz="1100" spc="10">
                <a:latin typeface="Times New Roman"/>
                <a:cs typeface="Times New Roman"/>
              </a:rPr>
              <a:t>Similarly, Walker the  management graduate </a:t>
            </a:r>
            <a:r>
              <a:rPr dirty="0" sz="1100" spc="5">
                <a:latin typeface="Times New Roman"/>
                <a:cs typeface="Times New Roman"/>
              </a:rPr>
              <a:t>student studied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shop </a:t>
            </a:r>
            <a:r>
              <a:rPr dirty="0" sz="1100" spc="10">
                <a:latin typeface="Times New Roman"/>
                <a:cs typeface="Times New Roman"/>
              </a:rPr>
              <a:t>along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5">
                <a:latin typeface="Times New Roman"/>
                <a:cs typeface="Times New Roman"/>
              </a:rPr>
              <a:t>Khan </a:t>
            </a:r>
            <a:r>
              <a:rPr dirty="0" sz="1100" spc="10">
                <a:latin typeface="Times New Roman"/>
                <a:cs typeface="Times New Roman"/>
              </a:rPr>
              <a:t>for about one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half  months and </a:t>
            </a:r>
            <a:r>
              <a:rPr dirty="0" sz="1100" spc="5">
                <a:latin typeface="Times New Roman"/>
                <a:cs typeface="Times New Roman"/>
              </a:rPr>
              <a:t>submitted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report </a:t>
            </a:r>
            <a:r>
              <a:rPr dirty="0" sz="1100" spc="10">
                <a:latin typeface="Times New Roman"/>
                <a:cs typeface="Times New Roman"/>
              </a:rPr>
              <a:t>to Uttampad as </a:t>
            </a:r>
            <a:r>
              <a:rPr dirty="0" sz="1100" spc="5">
                <a:latin typeface="Times New Roman"/>
                <a:cs typeface="Times New Roman"/>
              </a:rPr>
              <a:t>given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following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Appendix.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56941" y="1525733"/>
          <a:ext cx="3830954" cy="296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3055"/>
                <a:gridCol w="445769"/>
                <a:gridCol w="532764"/>
              </a:tblGrid>
              <a:tr h="243633">
                <a:tc>
                  <a:txBody>
                    <a:bodyPr/>
                    <a:lstStyle/>
                    <a:p>
                      <a:pPr marL="31750">
                        <a:lnSpc>
                          <a:spcPts val="1225"/>
                        </a:lnSpc>
                      </a:pP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Appendix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Khan's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Report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805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Details 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work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sampling: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761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Total 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observations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98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Total 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observations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paint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Booths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were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used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observations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sand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Blasting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booths were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used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</a:tr>
              <a:tr h="24761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observations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stenciling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Booths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were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used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Total 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observations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when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Screen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painting was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done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/>
                </a:tc>
              </a:tr>
              <a:tr h="202841">
                <a:tc>
                  <a:txBody>
                    <a:bodyPr/>
                    <a:lstStyle/>
                    <a:p>
                      <a:pPr marL="31750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(i) Utilization of point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booth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20/98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5991" y="4471992"/>
            <a:ext cx="2360930" cy="1755139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55575">
              <a:lnSpc>
                <a:spcPct val="100000"/>
              </a:lnSpc>
              <a:spcBef>
                <a:spcPts val="715"/>
              </a:spcBef>
            </a:pPr>
            <a:r>
              <a:rPr dirty="0" sz="1100" spc="10">
                <a:latin typeface="Times New Roman"/>
                <a:cs typeface="Times New Roman"/>
              </a:rPr>
              <a:t>=20.4%</a:t>
            </a:r>
            <a:endParaRPr sz="1100">
              <a:latin typeface="Times New Roman"/>
              <a:cs typeface="Times New Roman"/>
            </a:endParaRPr>
          </a:p>
          <a:p>
            <a:pPr marL="222885" indent="-210820">
              <a:lnSpc>
                <a:spcPct val="100000"/>
              </a:lnSpc>
              <a:spcBef>
                <a:spcPts val="625"/>
              </a:spcBef>
              <a:buAutoNum type="romanLcParenBoth" startAt="2"/>
              <a:tabLst>
                <a:tab pos="223520" algn="l"/>
              </a:tabLst>
            </a:pPr>
            <a:r>
              <a:rPr dirty="0" sz="1100" spc="5">
                <a:latin typeface="Times New Roman"/>
                <a:cs typeface="Times New Roman"/>
              </a:rPr>
              <a:t>Utilization of sand blasting </a:t>
            </a:r>
            <a:r>
              <a:rPr dirty="0" sz="1100" spc="10">
                <a:latin typeface="Times New Roman"/>
                <a:cs typeface="Times New Roman"/>
              </a:rPr>
              <a:t>booth</a:t>
            </a:r>
            <a:endParaRPr sz="1100">
              <a:latin typeface="Times New Roman"/>
              <a:cs typeface="Times New Roman"/>
            </a:endParaRPr>
          </a:p>
          <a:p>
            <a:pPr marL="191770">
              <a:lnSpc>
                <a:spcPct val="100000"/>
              </a:lnSpc>
              <a:spcBef>
                <a:spcPts val="630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7.14%</a:t>
            </a:r>
            <a:endParaRPr sz="1100">
              <a:latin typeface="Times New Roman"/>
              <a:cs typeface="Times New Roman"/>
            </a:endParaRPr>
          </a:p>
          <a:p>
            <a:pPr marL="262255" indent="-250190">
              <a:lnSpc>
                <a:spcPct val="100000"/>
              </a:lnSpc>
              <a:spcBef>
                <a:spcPts val="625"/>
              </a:spcBef>
              <a:buAutoNum type="romanLcParenBoth" startAt="3"/>
              <a:tabLst>
                <a:tab pos="262890" algn="l"/>
              </a:tabLst>
            </a:pPr>
            <a:r>
              <a:rPr dirty="0" sz="1100" spc="5">
                <a:latin typeface="Times New Roman"/>
                <a:cs typeface="Times New Roman"/>
              </a:rPr>
              <a:t>Utilization of stenciling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booth</a:t>
            </a:r>
            <a:endParaRPr sz="1100">
              <a:latin typeface="Times New Roman"/>
              <a:cs typeface="Times New Roman"/>
            </a:endParaRPr>
          </a:p>
          <a:p>
            <a:pPr marL="227329">
              <a:lnSpc>
                <a:spcPct val="100000"/>
              </a:lnSpc>
              <a:spcBef>
                <a:spcPts val="6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21.4%</a:t>
            </a:r>
            <a:endParaRPr sz="1100">
              <a:latin typeface="Times New Roman"/>
              <a:cs typeface="Times New Roman"/>
            </a:endParaRPr>
          </a:p>
          <a:p>
            <a:pPr marL="254635" indent="-242570">
              <a:lnSpc>
                <a:spcPct val="100000"/>
              </a:lnSpc>
              <a:spcBef>
                <a:spcPts val="630"/>
              </a:spcBef>
              <a:buAutoNum type="romanLcParenBoth" startAt="4"/>
              <a:tabLst>
                <a:tab pos="255270" algn="l"/>
              </a:tabLst>
            </a:pPr>
            <a:r>
              <a:rPr dirty="0" sz="1100" spc="5">
                <a:latin typeface="Times New Roman"/>
                <a:cs typeface="Times New Roman"/>
              </a:rPr>
              <a:t>Utilization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screen painting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fixture</a:t>
            </a:r>
            <a:endParaRPr sz="1100">
              <a:latin typeface="Times New Roman"/>
              <a:cs typeface="Times New Roman"/>
            </a:endParaRPr>
          </a:p>
          <a:p>
            <a:pPr marL="227329">
              <a:lnSpc>
                <a:spcPct val="100000"/>
              </a:lnSpc>
              <a:spcBef>
                <a:spcPts val="6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7.14%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6899" y="4793738"/>
            <a:ext cx="10668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6672" y="4793738"/>
            <a:ext cx="28067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7/98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7429" y="5288257"/>
            <a:ext cx="10668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7203" y="5288257"/>
            <a:ext cx="35179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21/98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6190" y="5782776"/>
            <a:ext cx="70993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41959" algn="l"/>
              </a:tabLst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15">
                <a:latin typeface="Times New Roman"/>
                <a:cs typeface="Times New Roman"/>
              </a:rPr>
              <a:t>	</a:t>
            </a:r>
            <a:r>
              <a:rPr dirty="0" sz="1100" spc="5">
                <a:latin typeface="Times New Roman"/>
                <a:cs typeface="Times New Roman"/>
              </a:rPr>
              <a:t>7/98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5991" y="6201734"/>
            <a:ext cx="5421630" cy="2581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350">
              <a:lnSpc>
                <a:spcPct val="147700"/>
              </a:lnSpc>
              <a:spcBef>
                <a:spcPts val="95"/>
              </a:spcBef>
            </a:pPr>
            <a:r>
              <a:rPr dirty="0" sz="1100" spc="5">
                <a:latin typeface="Times New Roman"/>
                <a:cs typeface="Times New Roman"/>
              </a:rPr>
              <a:t>Note: </a:t>
            </a:r>
            <a:r>
              <a:rPr dirty="0" sz="1100" spc="10">
                <a:latin typeface="Times New Roman"/>
                <a:cs typeface="Times New Roman"/>
              </a:rPr>
              <a:t>For the </a:t>
            </a:r>
            <a:r>
              <a:rPr dirty="0" sz="1100" spc="5">
                <a:latin typeface="Times New Roman"/>
                <a:cs typeface="Times New Roman"/>
              </a:rPr>
              <a:t>purposes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calculating the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observations, the following formula </a:t>
            </a:r>
            <a:r>
              <a:rPr dirty="0" sz="1100" spc="10">
                <a:latin typeface="Times New Roman"/>
                <a:cs typeface="Times New Roman"/>
              </a:rPr>
              <a:t>was  use&lt;1</a:t>
            </a:r>
            <a:endParaRPr sz="1100">
              <a:latin typeface="Times New Roman"/>
              <a:cs typeface="Times New Roman"/>
            </a:endParaRPr>
          </a:p>
          <a:p>
            <a:pPr marL="12700" marR="4094479">
              <a:lnSpc>
                <a:spcPts val="1950"/>
              </a:lnSpc>
              <a:spcBef>
                <a:spcPts val="160"/>
              </a:spcBef>
            </a:pPr>
            <a:r>
              <a:rPr dirty="0" sz="1100" spc="10">
                <a:latin typeface="Times New Roman"/>
                <a:cs typeface="Times New Roman"/>
              </a:rPr>
              <a:t>b=fx, op (1-p/n)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where  h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=+or-1O%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100" spc="10">
                <a:latin typeface="Times New Roman"/>
                <a:cs typeface="Times New Roman"/>
              </a:rPr>
              <a:t>1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5">
                <a:latin typeface="Times New Roman"/>
                <a:cs typeface="Times New Roman"/>
              </a:rPr>
              <a:t>1.96 for </a:t>
            </a:r>
            <a:r>
              <a:rPr dirty="0" sz="1100" spc="10">
                <a:latin typeface="Times New Roman"/>
                <a:cs typeface="Times New Roman"/>
              </a:rPr>
              <a:t>90% </a:t>
            </a:r>
            <a:r>
              <a:rPr dirty="0" sz="1100" spc="5">
                <a:latin typeface="Times New Roman"/>
                <a:cs typeface="Times New Roman"/>
              </a:rPr>
              <a:t>confidence interval with </a:t>
            </a:r>
            <a:r>
              <a:rPr dirty="0" sz="1100" spc="10">
                <a:latin typeface="Times New Roman"/>
                <a:cs typeface="Times New Roman"/>
              </a:rPr>
              <a:t>normal</a:t>
            </a:r>
            <a:r>
              <a:rPr dirty="0" sz="1100" spc="5">
                <a:latin typeface="Times New Roman"/>
                <a:cs typeface="Times New Roman"/>
              </a:rPr>
              <a:t> distribution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100" spc="10">
                <a:latin typeface="Times New Roman"/>
                <a:cs typeface="Times New Roman"/>
              </a:rPr>
              <a:t>Ip= </a:t>
            </a:r>
            <a:r>
              <a:rPr dirty="0" sz="1100" spc="5">
                <a:latin typeface="Times New Roman"/>
                <a:cs typeface="Times New Roman"/>
              </a:rPr>
              <a:t>0.4, </a:t>
            </a:r>
            <a:r>
              <a:rPr dirty="0" sz="1100">
                <a:latin typeface="Times New Roman"/>
                <a:cs typeface="Times New Roman"/>
              </a:rPr>
              <a:t>i.e. </a:t>
            </a:r>
            <a:r>
              <a:rPr dirty="0" sz="1100" spc="5">
                <a:latin typeface="Times New Roman"/>
                <a:cs typeface="Times New Roman"/>
              </a:rPr>
              <a:t>the utilization is</a:t>
            </a:r>
            <a:r>
              <a:rPr dirty="0" sz="1100" spc="10">
                <a:latin typeface="Times New Roman"/>
                <a:cs typeface="Times New Roman"/>
              </a:rPr>
              <a:t> 40%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650"/>
              </a:spcBef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of the problems of scheduling or controlling in the job shop under consideration is the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requirement of data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status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system. </a:t>
            </a: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associated </a:t>
            </a:r>
            <a:r>
              <a:rPr dirty="0" sz="1100" spc="10">
                <a:latin typeface="Times New Roman"/>
                <a:cs typeface="Times New Roman"/>
              </a:rPr>
              <a:t>problem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that such data  </a:t>
            </a:r>
            <a:r>
              <a:rPr dirty="0" sz="1100" spc="5">
                <a:latin typeface="Times New Roman"/>
                <a:cs typeface="Times New Roman"/>
              </a:rPr>
              <a:t>pertaining to the </a:t>
            </a:r>
            <a:r>
              <a:rPr dirty="0" sz="1100" spc="10">
                <a:latin typeface="Times New Roman"/>
                <a:cs typeface="Times New Roman"/>
              </a:rPr>
              <a:t>production system may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available. Thus,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decisions are to be  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insufficient </a:t>
            </a:r>
            <a:r>
              <a:rPr dirty="0" sz="1100" spc="10">
                <a:latin typeface="Times New Roman"/>
                <a:cs typeface="Times New Roman"/>
              </a:rPr>
              <a:t>data. Another problem </a:t>
            </a:r>
            <a:r>
              <a:rPr dirty="0" sz="1100" spc="5">
                <a:latin typeface="Times New Roman"/>
                <a:cs typeface="Times New Roman"/>
              </a:rPr>
              <a:t>is to develop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scheduling </a:t>
            </a:r>
            <a:r>
              <a:rPr dirty="0" sz="1100" spc="10">
                <a:latin typeface="Times New Roman"/>
                <a:cs typeface="Times New Roman"/>
              </a:rPr>
              <a:t>procedure </a:t>
            </a:r>
            <a:r>
              <a:rPr dirty="0" sz="1100" spc="5">
                <a:latin typeface="Times New Roman"/>
                <a:cs typeface="Times New Roman"/>
              </a:rPr>
              <a:t>which  </a:t>
            </a:r>
            <a:r>
              <a:rPr dirty="0" sz="1100" spc="10">
                <a:latin typeface="Times New Roman"/>
                <a:cs typeface="Times New Roman"/>
              </a:rPr>
              <a:t>works in </a:t>
            </a:r>
            <a:r>
              <a:rPr dirty="0" sz="1100" spc="5">
                <a:latin typeface="Times New Roman"/>
                <a:cs typeface="Times New Roman"/>
              </a:rPr>
              <a:t>practice. </a:t>
            </a:r>
            <a:r>
              <a:rPr dirty="0" sz="1100" spc="10">
                <a:latin typeface="Times New Roman"/>
                <a:cs typeface="Times New Roman"/>
              </a:rPr>
              <a:t>There are two </a:t>
            </a:r>
            <a:r>
              <a:rPr dirty="0" sz="1100" spc="5">
                <a:latin typeface="Times New Roman"/>
                <a:cs typeface="Times New Roman"/>
              </a:rPr>
              <a:t>phases of controlling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intermittent job shop.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first  </a:t>
            </a:r>
            <a:r>
              <a:rPr dirty="0" sz="1100" spc="5">
                <a:latin typeface="Times New Roman"/>
                <a:cs typeface="Times New Roman"/>
              </a:rPr>
              <a:t>phase is loading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second </a:t>
            </a:r>
            <a:r>
              <a:rPr dirty="0" sz="1100">
                <a:latin typeface="Times New Roman"/>
                <a:cs typeface="Times New Roman"/>
              </a:rPr>
              <a:t>is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scheduling.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87051" y="836724"/>
            <a:ext cx="5599430" cy="81432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01600" marR="94615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moved from </a:t>
            </a:r>
            <a:r>
              <a:rPr dirty="0" sz="1100" spc="5">
                <a:latin typeface="Times New Roman"/>
                <a:cs typeface="Times New Roman"/>
              </a:rPr>
              <a:t>the cottage to factory, the seeds of operation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sprouted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fertile  ground.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01600" marR="93980">
              <a:lnSpc>
                <a:spcPct val="98400"/>
              </a:lnSpc>
            </a:pPr>
            <a:r>
              <a:rPr dirty="0" sz="1100" spc="15" b="1">
                <a:latin typeface="Times New Roman"/>
                <a:cs typeface="Times New Roman"/>
              </a:rPr>
              <a:t>Time and </a:t>
            </a:r>
            <a:r>
              <a:rPr dirty="0" sz="1100" spc="10" b="1">
                <a:latin typeface="Times New Roman"/>
                <a:cs typeface="Times New Roman"/>
              </a:rPr>
              <a:t>Motion studies—Scientific Management: </a:t>
            </a:r>
            <a:r>
              <a:rPr dirty="0" sz="1100" spc="5">
                <a:latin typeface="Times New Roman"/>
                <a:cs typeface="Times New Roman"/>
              </a:rPr>
              <a:t>It has passed </a:t>
            </a:r>
            <a:r>
              <a:rPr dirty="0" sz="1100" spc="10">
                <a:latin typeface="Times New Roman"/>
                <a:cs typeface="Times New Roman"/>
              </a:rPr>
              <a:t>through </a:t>
            </a:r>
            <a:r>
              <a:rPr dirty="0" sz="1100" spc="5">
                <a:latin typeface="Times New Roman"/>
                <a:cs typeface="Times New Roman"/>
              </a:rPr>
              <a:t>various stages to  reach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present stage. Its roots </a:t>
            </a:r>
            <a:r>
              <a:rPr dirty="0" sz="1100" spc="10">
                <a:latin typeface="Times New Roman"/>
                <a:cs typeface="Times New Roman"/>
              </a:rPr>
              <a:t>go back </a:t>
            </a:r>
            <a:r>
              <a:rPr dirty="0" sz="1100" spc="5">
                <a:latin typeface="Times New Roman"/>
                <a:cs typeface="Times New Roman"/>
              </a:rPr>
              <a:t>to the </a:t>
            </a:r>
            <a:r>
              <a:rPr dirty="0" sz="1100" spc="10">
                <a:latin typeface="Times New Roman"/>
                <a:cs typeface="Times New Roman"/>
              </a:rPr>
              <a:t>concept </a:t>
            </a:r>
            <a:r>
              <a:rPr dirty="0" sz="1100" spc="5">
                <a:latin typeface="Times New Roman"/>
                <a:cs typeface="Times New Roman"/>
              </a:rPr>
              <a:t>of “division of labor” advocated by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Adam </a:t>
            </a:r>
            <a:r>
              <a:rPr dirty="0" sz="1100" spc="10">
                <a:latin typeface="Times New Roman"/>
                <a:cs typeface="Times New Roman"/>
              </a:rPr>
              <a:t>Smith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his </a:t>
            </a:r>
            <a:r>
              <a:rPr dirty="0" sz="1100" spc="15">
                <a:latin typeface="Times New Roman"/>
                <a:cs typeface="Times New Roman"/>
              </a:rPr>
              <a:t>book </a:t>
            </a:r>
            <a:r>
              <a:rPr dirty="0" sz="1100" spc="10">
                <a:latin typeface="Times New Roman"/>
                <a:cs typeface="Times New Roman"/>
              </a:rPr>
              <a:t>“The Wealth </a:t>
            </a:r>
            <a:r>
              <a:rPr dirty="0" sz="1100" spc="5">
                <a:latin typeface="Times New Roman"/>
                <a:cs typeface="Times New Roman"/>
              </a:rPr>
              <a:t>of Nations” in </a:t>
            </a:r>
            <a:r>
              <a:rPr dirty="0" sz="1100" spc="10">
                <a:latin typeface="Times New Roman"/>
                <a:cs typeface="Times New Roman"/>
              </a:rPr>
              <a:t>1776. He </a:t>
            </a:r>
            <a:r>
              <a:rPr dirty="0" sz="1100" spc="5">
                <a:latin typeface="Times New Roman"/>
                <a:cs typeface="Times New Roman"/>
              </a:rPr>
              <a:t>recognized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economic  </a:t>
            </a:r>
            <a:r>
              <a:rPr dirty="0" sz="1100" spc="10">
                <a:latin typeface="Times New Roman"/>
                <a:cs typeface="Times New Roman"/>
              </a:rPr>
              <a:t>benefits of specialization of </a:t>
            </a:r>
            <a:r>
              <a:rPr dirty="0" sz="1100" spc="5">
                <a:latin typeface="Times New Roman"/>
                <a:cs typeface="Times New Roman"/>
              </a:rPr>
              <a:t>lab our, </a:t>
            </a:r>
            <a:r>
              <a:rPr dirty="0" sz="1100" spc="10">
                <a:latin typeface="Times New Roman"/>
                <a:cs typeface="Times New Roman"/>
              </a:rPr>
              <a:t>He recommended breaking the </a:t>
            </a:r>
            <a:r>
              <a:rPr dirty="0" sz="1100" spc="5">
                <a:latin typeface="Times New Roman"/>
                <a:cs typeface="Times New Roman"/>
              </a:rPr>
              <a:t>job </a:t>
            </a:r>
            <a:r>
              <a:rPr dirty="0" sz="1100" spc="10">
                <a:latin typeface="Times New Roman"/>
                <a:cs typeface="Times New Roman"/>
              </a:rPr>
              <a:t>down </a:t>
            </a:r>
            <a:r>
              <a:rPr dirty="0" sz="1100" spc="5">
                <a:latin typeface="Times New Roman"/>
                <a:cs typeface="Times New Roman"/>
              </a:rPr>
              <a:t>into subtasks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reassigning </a:t>
            </a:r>
            <a:r>
              <a:rPr dirty="0" sz="1100" spc="10">
                <a:latin typeface="Times New Roman"/>
                <a:cs typeface="Times New Roman"/>
              </a:rPr>
              <a:t>workers to </a:t>
            </a:r>
            <a:r>
              <a:rPr dirty="0" sz="1100" spc="5">
                <a:latin typeface="Times New Roman"/>
                <a:cs typeface="Times New Roman"/>
              </a:rPr>
              <a:t>specialized </a:t>
            </a:r>
            <a:r>
              <a:rPr dirty="0" sz="1100" spc="10">
                <a:latin typeface="Times New Roman"/>
                <a:cs typeface="Times New Roman"/>
              </a:rPr>
              <a:t>tasks in which they would become highly </a:t>
            </a:r>
            <a:r>
              <a:rPr dirty="0" sz="1100" spc="5">
                <a:latin typeface="Times New Roman"/>
                <a:cs typeface="Times New Roman"/>
              </a:rPr>
              <a:t>skilled 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efficient. In the early twentieth </a:t>
            </a:r>
            <a:r>
              <a:rPr dirty="0" sz="1100" spc="10">
                <a:latin typeface="Times New Roman"/>
                <a:cs typeface="Times New Roman"/>
              </a:rPr>
              <a:t>century, </a:t>
            </a:r>
            <a:r>
              <a:rPr dirty="0" sz="1100" spc="5">
                <a:latin typeface="Times New Roman"/>
                <a:cs typeface="Times New Roman"/>
              </a:rPr>
              <a:t>Frederick </a:t>
            </a:r>
            <a:r>
              <a:rPr dirty="0" sz="1100" spc="10">
                <a:latin typeface="Times New Roman"/>
                <a:cs typeface="Times New Roman"/>
              </a:rPr>
              <a:t>W. </a:t>
            </a:r>
            <a:r>
              <a:rPr dirty="0" sz="1100" spc="5">
                <a:latin typeface="Times New Roman"/>
                <a:cs typeface="Times New Roman"/>
              </a:rPr>
              <a:t>Taylor </a:t>
            </a:r>
            <a:r>
              <a:rPr dirty="0" sz="1100" spc="10">
                <a:latin typeface="Times New Roman"/>
                <a:cs typeface="Times New Roman"/>
              </a:rPr>
              <a:t>implemented Smith’s </a:t>
            </a:r>
            <a:r>
              <a:rPr dirty="0" sz="1100" spc="5">
                <a:latin typeface="Times New Roman"/>
                <a:cs typeface="Times New Roman"/>
              </a:rPr>
              <a:t>theories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enunciated his theory of “scientific </a:t>
            </a:r>
            <a:r>
              <a:rPr dirty="0" sz="1100" spc="10">
                <a:latin typeface="Times New Roman"/>
                <a:cs typeface="Times New Roman"/>
              </a:rPr>
              <a:t>management”. The </a:t>
            </a:r>
            <a:r>
              <a:rPr dirty="0" sz="1100" spc="5">
                <a:latin typeface="Times New Roman"/>
                <a:cs typeface="Times New Roman"/>
              </a:rPr>
              <a:t>basis of scientific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was a focus on machines and system </a:t>
            </a:r>
            <a:r>
              <a:rPr dirty="0" sz="1100" spc="5">
                <a:latin typeface="Times New Roman"/>
                <a:cs typeface="Times New Roman"/>
              </a:rPr>
              <a:t>of their utilization. </a:t>
            </a:r>
            <a:r>
              <a:rPr dirty="0" sz="1100" spc="10">
                <a:latin typeface="Times New Roman"/>
                <a:cs typeface="Times New Roman"/>
              </a:rPr>
              <a:t>This concept </a:t>
            </a:r>
            <a:r>
              <a:rPr dirty="0" sz="1100" spc="5">
                <a:latin typeface="Times New Roman"/>
                <a:cs typeface="Times New Roman"/>
              </a:rPr>
              <a:t>led to “time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motion  study “Early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20</a:t>
            </a:r>
            <a:r>
              <a:rPr dirty="0" baseline="37037" sz="1125" spc="7">
                <a:latin typeface="Times New Roman"/>
                <a:cs typeface="Times New Roman"/>
              </a:rPr>
              <a:t>th</a:t>
            </a:r>
            <a:r>
              <a:rPr dirty="0" sz="1100" spc="5">
                <a:latin typeface="Times New Roman"/>
                <a:cs typeface="Times New Roman"/>
              </a:rPr>
              <a:t>.century , </a:t>
            </a:r>
            <a:r>
              <a:rPr dirty="0" sz="1100" spc="10">
                <a:latin typeface="Times New Roman"/>
                <a:cs typeface="Times New Roman"/>
              </a:rPr>
              <a:t>Frank </a:t>
            </a:r>
            <a:r>
              <a:rPr dirty="0" sz="1100" spc="5">
                <a:latin typeface="Times New Roman"/>
                <a:cs typeface="Times New Roman"/>
              </a:rPr>
              <a:t>and Lillian Gilbreth </a:t>
            </a:r>
            <a:r>
              <a:rPr dirty="0" sz="1100" spc="10">
                <a:latin typeface="Times New Roman"/>
                <a:cs typeface="Times New Roman"/>
              </a:rPr>
              <a:t>developed a more systematic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sophisticated method of </a:t>
            </a:r>
            <a:r>
              <a:rPr dirty="0" sz="1100" spc="10">
                <a:latin typeface="Times New Roman"/>
                <a:cs typeface="Times New Roman"/>
              </a:rPr>
              <a:t>time and </a:t>
            </a:r>
            <a:r>
              <a:rPr dirty="0" sz="1100" spc="5">
                <a:latin typeface="Times New Roman"/>
                <a:cs typeface="Times New Roman"/>
              </a:rPr>
              <a:t>motion study taking into account the limits to physical </a:t>
            </a:r>
            <a:r>
              <a:rPr dirty="0" sz="1100" spc="10">
                <a:latin typeface="Times New Roman"/>
                <a:cs typeface="Times New Roman"/>
              </a:rPr>
              <a:t>and  mental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importance of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physical environment.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Hawthorne </a:t>
            </a:r>
            <a:r>
              <a:rPr dirty="0" sz="1100" spc="5">
                <a:latin typeface="Times New Roman"/>
                <a:cs typeface="Times New Roman"/>
              </a:rPr>
              <a:t>Studies by  Elton </a:t>
            </a:r>
            <a:r>
              <a:rPr dirty="0" sz="1100" spc="10">
                <a:latin typeface="Times New Roman"/>
                <a:cs typeface="Times New Roman"/>
              </a:rPr>
              <a:t>Mayo, </a:t>
            </a:r>
            <a:r>
              <a:rPr dirty="0" sz="1100" spc="5">
                <a:latin typeface="Times New Roman"/>
                <a:cs typeface="Times New Roman"/>
              </a:rPr>
              <a:t>in 1927, resulted in the </a:t>
            </a:r>
            <a:r>
              <a:rPr dirty="0" sz="1100" spc="10">
                <a:latin typeface="Times New Roman"/>
                <a:cs typeface="Times New Roman"/>
              </a:rPr>
              <a:t>Human </a:t>
            </a:r>
            <a:r>
              <a:rPr dirty="0" sz="1100" spc="5">
                <a:latin typeface="Times New Roman"/>
                <a:cs typeface="Times New Roman"/>
              </a:rPr>
              <a:t>Resource </a:t>
            </a:r>
            <a:r>
              <a:rPr dirty="0" sz="1100" spc="10">
                <a:latin typeface="Times New Roman"/>
                <a:cs typeface="Times New Roman"/>
              </a:rPr>
              <a:t>Movement. These developments  changed the way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were managed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businesses during that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period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00965" marR="93980">
              <a:lnSpc>
                <a:spcPct val="98300"/>
              </a:lnSpc>
            </a:pPr>
            <a:r>
              <a:rPr dirty="0" sz="1100" spc="15" b="1">
                <a:latin typeface="Times New Roman"/>
                <a:cs typeface="Times New Roman"/>
              </a:rPr>
              <a:t>World War </a:t>
            </a:r>
            <a:r>
              <a:rPr dirty="0" sz="1100" spc="5" b="1">
                <a:latin typeface="Times New Roman"/>
                <a:cs typeface="Times New Roman"/>
              </a:rPr>
              <a:t>II </a:t>
            </a:r>
            <a:r>
              <a:rPr dirty="0" sz="1100" spc="10" b="1">
                <a:latin typeface="Times New Roman"/>
                <a:cs typeface="Times New Roman"/>
              </a:rPr>
              <a:t>– Operation Research ---1940—1980: </a:t>
            </a:r>
            <a:r>
              <a:rPr dirty="0" sz="1100" spc="5">
                <a:latin typeface="Times New Roman"/>
                <a:cs typeface="Times New Roman"/>
              </a:rPr>
              <a:t>Before </a:t>
            </a:r>
            <a:r>
              <a:rPr dirty="0" sz="1100" spc="10">
                <a:latin typeface="Times New Roman"/>
                <a:cs typeface="Times New Roman"/>
              </a:rPr>
              <a:t>World </a:t>
            </a:r>
            <a:r>
              <a:rPr dirty="0" sz="1100" spc="15">
                <a:latin typeface="Times New Roman"/>
                <a:cs typeface="Times New Roman"/>
              </a:rPr>
              <a:t>War </a:t>
            </a:r>
            <a:r>
              <a:rPr dirty="0" sz="1100" spc="5">
                <a:latin typeface="Times New Roman"/>
                <a:cs typeface="Times New Roman"/>
              </a:rPr>
              <a:t>II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focus of  ‘scientific </a:t>
            </a:r>
            <a:r>
              <a:rPr dirty="0" sz="1100" spc="10">
                <a:latin typeface="Times New Roman"/>
                <a:cs typeface="Times New Roman"/>
              </a:rPr>
              <a:t>management’ was </a:t>
            </a:r>
            <a:r>
              <a:rPr dirty="0" sz="1100" spc="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micro-environment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manufacturing sector.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During </a:t>
            </a:r>
            <a:r>
              <a:rPr dirty="0" sz="1100" spc="5">
                <a:latin typeface="Times New Roman"/>
                <a:cs typeface="Times New Roman"/>
              </a:rPr>
              <a:t>the war, the focus </a:t>
            </a:r>
            <a:r>
              <a:rPr dirty="0" sz="1100" spc="10">
                <a:latin typeface="Times New Roman"/>
                <a:cs typeface="Times New Roman"/>
              </a:rPr>
              <a:t>moved from </a:t>
            </a:r>
            <a:r>
              <a:rPr dirty="0" sz="1100" spc="5">
                <a:latin typeface="Times New Roman"/>
                <a:cs typeface="Times New Roman"/>
              </a:rPr>
              <a:t>micro-environment to </a:t>
            </a:r>
            <a:r>
              <a:rPr dirty="0" sz="1100" spc="10">
                <a:latin typeface="Times New Roman"/>
                <a:cs typeface="Times New Roman"/>
              </a:rPr>
              <a:t>macro-environment.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5">
                <a:latin typeface="Times New Roman"/>
                <a:cs typeface="Times New Roman"/>
              </a:rPr>
              <a:t>was  </a:t>
            </a:r>
            <a:r>
              <a:rPr dirty="0" sz="1100" spc="5">
                <a:latin typeface="Times New Roman"/>
                <a:cs typeface="Times New Roman"/>
              </a:rPr>
              <a:t>rapid </a:t>
            </a:r>
            <a:r>
              <a:rPr dirty="0" sz="1100" spc="10">
                <a:latin typeface="Times New Roman"/>
                <a:cs typeface="Times New Roman"/>
              </a:rPr>
              <a:t>development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concepts </a:t>
            </a:r>
            <a:r>
              <a:rPr dirty="0" sz="1100" spc="5">
                <a:latin typeface="Times New Roman"/>
                <a:cs typeface="Times New Roman"/>
              </a:rPr>
              <a:t>‘theory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techniques of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after </a:t>
            </a:r>
            <a:r>
              <a:rPr dirty="0" sz="1100" spc="10">
                <a:latin typeface="Times New Roman"/>
                <a:cs typeface="Times New Roman"/>
              </a:rPr>
              <a:t>World War </a:t>
            </a:r>
            <a:r>
              <a:rPr dirty="0" sz="1100" spc="5">
                <a:latin typeface="Times New Roman"/>
                <a:cs typeface="Times New Roman"/>
              </a:rPr>
              <a:t>II.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operation </a:t>
            </a:r>
            <a:r>
              <a:rPr dirty="0" sz="1100" spc="5">
                <a:latin typeface="Times New Roman"/>
                <a:cs typeface="Times New Roman"/>
              </a:rPr>
              <a:t>Research techniques </a:t>
            </a:r>
            <a:r>
              <a:rPr dirty="0" sz="1100" spc="10">
                <a:latin typeface="Times New Roman"/>
                <a:cs typeface="Times New Roman"/>
              </a:rPr>
              <a:t>evolved </a:t>
            </a:r>
            <a:r>
              <a:rPr dirty="0" sz="1100" spc="5">
                <a:latin typeface="Times New Roman"/>
                <a:cs typeface="Times New Roman"/>
              </a:rPr>
              <a:t>during defense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operations in the World </a:t>
            </a:r>
            <a:r>
              <a:rPr dirty="0" sz="1100" spc="15">
                <a:latin typeface="Times New Roman"/>
                <a:cs typeface="Times New Roman"/>
              </a:rPr>
              <a:t>War </a:t>
            </a:r>
            <a:r>
              <a:rPr dirty="0" sz="1100" spc="5">
                <a:latin typeface="Times New Roman"/>
                <a:cs typeface="Times New Roman"/>
              </a:rPr>
              <a:t>II </a:t>
            </a:r>
            <a:r>
              <a:rPr dirty="0" sz="1100" spc="10">
                <a:latin typeface="Times New Roman"/>
                <a:cs typeface="Times New Roman"/>
              </a:rPr>
              <a:t>found useful </a:t>
            </a:r>
            <a:r>
              <a:rPr dirty="0" sz="1100" spc="5">
                <a:latin typeface="Times New Roman"/>
                <a:cs typeface="Times New Roman"/>
              </a:rPr>
              <a:t>operations e.g. linear </a:t>
            </a:r>
            <a:r>
              <a:rPr dirty="0" sz="1100" spc="10">
                <a:latin typeface="Times New Roman"/>
                <a:cs typeface="Times New Roman"/>
              </a:rPr>
              <a:t>programming and </a:t>
            </a:r>
            <a:r>
              <a:rPr dirty="0" sz="1100" spc="5">
                <a:latin typeface="Times New Roman"/>
                <a:cs typeface="Times New Roman"/>
              </a:rPr>
              <a:t>network  </a:t>
            </a:r>
            <a:r>
              <a:rPr dirty="0" sz="1100" spc="10">
                <a:latin typeface="Times New Roman"/>
                <a:cs typeface="Times New Roman"/>
              </a:rPr>
              <a:t>analysis.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00965" marR="93980">
              <a:lnSpc>
                <a:spcPct val="98300"/>
              </a:lnSpc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multi-disciplinary approach to </a:t>
            </a:r>
            <a:r>
              <a:rPr dirty="0" sz="1100" spc="10">
                <a:latin typeface="Times New Roman"/>
                <a:cs typeface="Times New Roman"/>
              </a:rPr>
              <a:t>problem </a:t>
            </a:r>
            <a:r>
              <a:rPr dirty="0" sz="1100" spc="5">
                <a:latin typeface="Times New Roman"/>
                <a:cs typeface="Times New Roman"/>
              </a:rPr>
              <a:t>solving called ‘Operation </a:t>
            </a:r>
            <a:r>
              <a:rPr dirty="0" sz="1100" spc="10">
                <a:latin typeface="Times New Roman"/>
                <a:cs typeface="Times New Roman"/>
              </a:rPr>
              <a:t>Research’ was  developed.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quantitative </a:t>
            </a:r>
            <a:r>
              <a:rPr dirty="0" sz="1100" spc="10">
                <a:latin typeface="Times New Roman"/>
                <a:cs typeface="Times New Roman"/>
              </a:rPr>
              <a:t>approach </a:t>
            </a:r>
            <a:r>
              <a:rPr dirty="0" sz="1100" spc="5">
                <a:latin typeface="Times New Roman"/>
                <a:cs typeface="Times New Roman"/>
              </a:rPr>
              <a:t>basically concerned </a:t>
            </a:r>
            <a:r>
              <a:rPr dirty="0" sz="1100" spc="10">
                <a:latin typeface="Times New Roman"/>
                <a:cs typeface="Times New Roman"/>
              </a:rPr>
              <a:t>with the </a:t>
            </a:r>
            <a:r>
              <a:rPr dirty="0" sz="1100" spc="5">
                <a:latin typeface="Times New Roman"/>
                <a:cs typeface="Times New Roman"/>
              </a:rPr>
              <a:t>efficient allocation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 of resources. Operation Research is </a:t>
            </a:r>
            <a:r>
              <a:rPr dirty="0" sz="1100" spc="10">
                <a:latin typeface="Times New Roman"/>
                <a:cs typeface="Times New Roman"/>
              </a:rPr>
              <a:t>the application </a:t>
            </a:r>
            <a:r>
              <a:rPr dirty="0" sz="1100" spc="5">
                <a:latin typeface="Times New Roman"/>
                <a:cs typeface="Times New Roman"/>
              </a:rPr>
              <a:t>of scientific </a:t>
            </a:r>
            <a:r>
              <a:rPr dirty="0" sz="1100" spc="10">
                <a:latin typeface="Times New Roman"/>
                <a:cs typeface="Times New Roman"/>
              </a:rPr>
              <a:t>methods to </a:t>
            </a:r>
            <a:r>
              <a:rPr dirty="0" sz="1100" spc="5">
                <a:latin typeface="Times New Roman"/>
                <a:cs typeface="Times New Roman"/>
              </a:rPr>
              <a:t>study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devise solutions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managerial problems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decision making using mathematical models  and system </a:t>
            </a:r>
            <a:r>
              <a:rPr dirty="0" sz="1100" spc="5">
                <a:latin typeface="Times New Roman"/>
                <a:cs typeface="Times New Roman"/>
              </a:rPr>
              <a:t>approach. Operation Research has </a:t>
            </a:r>
            <a:r>
              <a:rPr dirty="0" sz="1100" spc="10">
                <a:latin typeface="Times New Roman"/>
                <a:cs typeface="Times New Roman"/>
              </a:rPr>
              <a:t>helped solve </a:t>
            </a:r>
            <a:r>
              <a:rPr dirty="0" sz="1100" spc="5">
                <a:latin typeface="Times New Roman"/>
                <a:cs typeface="Times New Roman"/>
              </a:rPr>
              <a:t>resource allocation, scheduling,  processing, inventory, location layout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 spc="10">
                <a:latin typeface="Times New Roman"/>
                <a:cs typeface="Times New Roman"/>
              </a:rPr>
              <a:t>problems replacement methods, and advent 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computers </a:t>
            </a:r>
            <a:r>
              <a:rPr dirty="0" sz="1100" spc="5">
                <a:latin typeface="Times New Roman"/>
                <a:cs typeface="Times New Roman"/>
              </a:rPr>
              <a:t>introduced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field of </a:t>
            </a:r>
            <a:r>
              <a:rPr dirty="0" sz="1100" spc="10">
                <a:latin typeface="Times New Roman"/>
                <a:cs typeface="Times New Roman"/>
              </a:rPr>
              <a:t>automation.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manpower in </a:t>
            </a:r>
            <a:r>
              <a:rPr dirty="0" sz="1100" spc="5">
                <a:latin typeface="Times New Roman"/>
                <a:cs typeface="Times New Roman"/>
              </a:rPr>
              <a:t>defense  operations </a:t>
            </a:r>
            <a:r>
              <a:rPr dirty="0" sz="1100" spc="10">
                <a:latin typeface="Times New Roman"/>
                <a:cs typeface="Times New Roman"/>
              </a:rPr>
              <a:t>in Second World </a:t>
            </a:r>
            <a:r>
              <a:rPr dirty="0" sz="1100" spc="15">
                <a:latin typeface="Times New Roman"/>
                <a:cs typeface="Times New Roman"/>
              </a:rPr>
              <a:t>War </a:t>
            </a:r>
            <a:r>
              <a:rPr dirty="0" sz="1100" spc="5">
                <a:latin typeface="Times New Roman"/>
                <a:cs typeface="Times New Roman"/>
              </a:rPr>
              <a:t>necessitated </a:t>
            </a:r>
            <a:r>
              <a:rPr dirty="0" sz="1100" spc="10">
                <a:latin typeface="Times New Roman"/>
                <a:cs typeface="Times New Roman"/>
              </a:rPr>
              <a:t>evolving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systems requiring </a:t>
            </a:r>
            <a:r>
              <a:rPr dirty="0" sz="1100" spc="5">
                <a:latin typeface="Times New Roman"/>
                <a:cs typeface="Times New Roman"/>
              </a:rPr>
              <a:t>lesser  labor force. This resulted in detailed time and motion studies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standard machine </a:t>
            </a:r>
            <a:r>
              <a:rPr dirty="0" sz="1100" spc="10">
                <a:latin typeface="Times New Roman"/>
                <a:cs typeface="Times New Roman"/>
              </a:rPr>
              <a:t>tool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designs to </a:t>
            </a:r>
            <a:r>
              <a:rPr dirty="0" sz="1100" spc="10">
                <a:latin typeface="Times New Roman"/>
                <a:cs typeface="Times New Roman"/>
              </a:rPr>
              <a:t>improve the </a:t>
            </a:r>
            <a:r>
              <a:rPr dirty="0" sz="1100" spc="5">
                <a:latin typeface="Times New Roman"/>
                <a:cs typeface="Times New Roman"/>
              </a:rPr>
              <a:t>efficiency of </a:t>
            </a:r>
            <a:r>
              <a:rPr dirty="0" sz="1100" spc="10">
                <a:latin typeface="Times New Roman"/>
                <a:cs typeface="Times New Roman"/>
              </a:rPr>
              <a:t>reduced work</a:t>
            </a:r>
            <a:r>
              <a:rPr dirty="0" sz="1100" spc="5">
                <a:latin typeface="Times New Roman"/>
                <a:cs typeface="Times New Roman"/>
              </a:rPr>
              <a:t> force.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01600">
              <a:lnSpc>
                <a:spcPts val="1310"/>
              </a:lnSpc>
            </a:pPr>
            <a:r>
              <a:rPr dirty="0" sz="1100" spc="15" b="1">
                <a:latin typeface="Times New Roman"/>
                <a:cs typeface="Times New Roman"/>
              </a:rPr>
              <a:t>Where </a:t>
            </a:r>
            <a:r>
              <a:rPr dirty="0" sz="1100" spc="20" b="1">
                <a:latin typeface="Times New Roman"/>
                <a:cs typeface="Times New Roman"/>
              </a:rPr>
              <a:t>We </a:t>
            </a:r>
            <a:r>
              <a:rPr dirty="0" sz="1100" spc="5" b="1">
                <a:latin typeface="Times New Roman"/>
                <a:cs typeface="Times New Roman"/>
              </a:rPr>
              <a:t>Stand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Today?</a:t>
            </a:r>
            <a:endParaRPr sz="1100">
              <a:latin typeface="Times New Roman"/>
              <a:cs typeface="Times New Roman"/>
            </a:endParaRPr>
          </a:p>
          <a:p>
            <a:pPr algn="just" marL="100965" marR="94615">
              <a:lnSpc>
                <a:spcPct val="98300"/>
              </a:lnSpc>
              <a:spcBef>
                <a:spcPts val="10"/>
              </a:spcBef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assess the past, covering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period of </a:t>
            </a:r>
            <a:r>
              <a:rPr dirty="0" sz="1100" spc="10">
                <a:latin typeface="Times New Roman"/>
                <a:cs typeface="Times New Roman"/>
              </a:rPr>
              <a:t>200 years </a:t>
            </a:r>
            <a:r>
              <a:rPr dirty="0" sz="1100" spc="5">
                <a:latin typeface="Times New Roman"/>
                <a:cs typeface="Times New Roman"/>
              </a:rPr>
              <a:t>after </a:t>
            </a:r>
            <a:r>
              <a:rPr dirty="0" sz="1100" spc="15">
                <a:latin typeface="Times New Roman"/>
                <a:cs typeface="Times New Roman"/>
              </a:rPr>
              <a:t>Adam </a:t>
            </a:r>
            <a:r>
              <a:rPr dirty="0" sz="1100" spc="5">
                <a:latin typeface="Times New Roman"/>
                <a:cs typeface="Times New Roman"/>
              </a:rPr>
              <a:t>Smith, it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observed 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production capacity as </a:t>
            </a:r>
            <a:r>
              <a:rPr dirty="0" sz="1100" spc="5">
                <a:latin typeface="Times New Roman"/>
                <a:cs typeface="Times New Roman"/>
              </a:rPr>
              <a:t>well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productivity has </a:t>
            </a:r>
            <a:r>
              <a:rPr dirty="0" sz="1100" spc="10">
                <a:latin typeface="Times New Roman"/>
                <a:cs typeface="Times New Roman"/>
              </a:rPr>
              <a:t>expanded </a:t>
            </a:r>
            <a:r>
              <a:rPr dirty="0" sz="1100" spc="5">
                <a:latin typeface="Times New Roman"/>
                <a:cs typeface="Times New Roman"/>
              </a:rPr>
              <a:t>considerably. Production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become an </a:t>
            </a:r>
            <a:r>
              <a:rPr dirty="0" sz="1100" spc="5">
                <a:latin typeface="Times New Roman"/>
                <a:cs typeface="Times New Roman"/>
              </a:rPr>
              <a:t>empirical science. </a:t>
            </a:r>
            <a:r>
              <a:rPr dirty="0" sz="1100" spc="10">
                <a:latin typeface="Times New Roman"/>
                <a:cs typeface="Times New Roman"/>
              </a:rPr>
              <a:t>Undoubtedly, </a:t>
            </a:r>
            <a:r>
              <a:rPr dirty="0" sz="1100" spc="5">
                <a:latin typeface="Times New Roman"/>
                <a:cs typeface="Times New Roman"/>
              </a:rPr>
              <a:t>during this  period, </a:t>
            </a:r>
            <a:r>
              <a:rPr dirty="0" sz="1100" spc="10">
                <a:latin typeface="Times New Roman"/>
                <a:cs typeface="Times New Roman"/>
              </a:rPr>
              <a:t>we have </a:t>
            </a:r>
            <a:r>
              <a:rPr dirty="0" sz="1100" spc="5">
                <a:latin typeface="Times New Roman"/>
                <a:cs typeface="Times New Roman"/>
              </a:rPr>
              <a:t>responded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expansion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markets </a:t>
            </a:r>
            <a:r>
              <a:rPr dirty="0" sz="1100" spc="10">
                <a:latin typeface="Times New Roman"/>
                <a:cs typeface="Times New Roman"/>
              </a:rPr>
              <a:t>and large scale business </a:t>
            </a:r>
            <a:r>
              <a:rPr dirty="0" sz="1100" spc="5">
                <a:latin typeface="Times New Roman"/>
                <a:cs typeface="Times New Roman"/>
              </a:rPr>
              <a:t>units </a:t>
            </a:r>
            <a:r>
              <a:rPr dirty="0" sz="1100" spc="10">
                <a:latin typeface="Times New Roman"/>
                <a:cs typeface="Times New Roman"/>
              </a:rPr>
              <a:t>by  </a:t>
            </a:r>
            <a:r>
              <a:rPr dirty="0" sz="1100" spc="5">
                <a:latin typeface="Times New Roman"/>
                <a:cs typeface="Times New Roman"/>
              </a:rPr>
              <a:t>using concepts of division of labor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progressive mechanization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order to achieve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economies of </a:t>
            </a:r>
            <a:r>
              <a:rPr dirty="0" sz="1100" spc="5">
                <a:latin typeface="Times New Roman"/>
                <a:cs typeface="Times New Roman"/>
              </a:rPr>
              <a:t>large scale </a:t>
            </a:r>
            <a:r>
              <a:rPr dirty="0" sz="1100" spc="10">
                <a:latin typeface="Times New Roman"/>
                <a:cs typeface="Times New Roman"/>
              </a:rPr>
              <a:t>production. There has been continuous improvement in design,  layout and </a:t>
            </a:r>
            <a:r>
              <a:rPr dirty="0" sz="1100" spc="5">
                <a:latin typeface="Times New Roman"/>
                <a:cs typeface="Times New Roman"/>
              </a:rPr>
              <a:t>equipment of production processes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by: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532130" indent="-216535">
              <a:lnSpc>
                <a:spcPct val="100000"/>
              </a:lnSpc>
              <a:buFont typeface="Symbol"/>
              <a:buChar char=""/>
              <a:tabLst>
                <a:tab pos="531495" algn="l"/>
                <a:tab pos="532765" algn="l"/>
              </a:tabLst>
            </a:pPr>
            <a:r>
              <a:rPr dirty="0" sz="1100" spc="10">
                <a:latin typeface="Times New Roman"/>
                <a:cs typeface="Times New Roman"/>
              </a:rPr>
              <a:t>With efficient use of labor,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and equipment economies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production,</a:t>
            </a:r>
            <a:endParaRPr sz="1100">
              <a:latin typeface="Times New Roman"/>
              <a:cs typeface="Times New Roman"/>
            </a:endParaRPr>
          </a:p>
          <a:p>
            <a:pPr marL="532130" marR="9779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531495" algn="l"/>
                <a:tab pos="532765" algn="l"/>
              </a:tabLst>
            </a:pPr>
            <a:r>
              <a:rPr dirty="0" sz="1100" spc="5">
                <a:latin typeface="Times New Roman"/>
                <a:cs typeface="Times New Roman"/>
              </a:rPr>
              <a:t>Using sophisticated production control techniques to </a:t>
            </a:r>
            <a:r>
              <a:rPr dirty="0" sz="1100" spc="10">
                <a:latin typeface="Times New Roman"/>
                <a:cs typeface="Times New Roman"/>
              </a:rPr>
              <a:t>produce </a:t>
            </a:r>
            <a:r>
              <a:rPr dirty="0" sz="1100" spc="5">
                <a:latin typeface="Times New Roman"/>
                <a:cs typeface="Times New Roman"/>
              </a:rPr>
              <a:t>goods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services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 desired specialization </a:t>
            </a:r>
            <a:r>
              <a:rPr dirty="0" sz="1100" spc="10">
                <a:latin typeface="Times New Roman"/>
                <a:cs typeface="Times New Roman"/>
              </a:rPr>
              <a:t>at the </a:t>
            </a:r>
            <a:r>
              <a:rPr dirty="0" sz="1100" spc="5">
                <a:latin typeface="Times New Roman"/>
                <a:cs typeface="Times New Roman"/>
              </a:rPr>
              <a:t>desired </a:t>
            </a:r>
            <a:r>
              <a:rPr dirty="0" sz="1100" spc="10">
                <a:latin typeface="Times New Roman"/>
                <a:cs typeface="Times New Roman"/>
              </a:rPr>
              <a:t>time and with minimum</a:t>
            </a:r>
            <a:r>
              <a:rPr dirty="0" sz="1100" spc="5">
                <a:latin typeface="Times New Roman"/>
                <a:cs typeface="Times New Roman"/>
              </a:rPr>
              <a:t> cost,</a:t>
            </a:r>
            <a:endParaRPr sz="1100">
              <a:latin typeface="Times New Roman"/>
              <a:cs typeface="Times New Roman"/>
            </a:endParaRPr>
          </a:p>
          <a:p>
            <a:pPr marL="532130" indent="-2165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1495" algn="l"/>
                <a:tab pos="532765" algn="l"/>
              </a:tabLst>
            </a:pPr>
            <a:r>
              <a:rPr dirty="0" sz="1100" spc="10">
                <a:latin typeface="Times New Roman"/>
                <a:cs typeface="Times New Roman"/>
              </a:rPr>
              <a:t>Improvement in production line e.g. automation in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industries.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112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29754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985">
              <a:lnSpc>
                <a:spcPct val="98300"/>
              </a:lnSpc>
              <a:spcBef>
                <a:spcPts val="150"/>
              </a:spcBef>
            </a:pPr>
            <a:r>
              <a:rPr dirty="0" sz="1100" spc="10" b="1">
                <a:latin typeface="Times New Roman"/>
                <a:cs typeface="Times New Roman"/>
              </a:rPr>
              <a:t>Loading: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load is </a:t>
            </a:r>
            <a:r>
              <a:rPr dirty="0" sz="1100" spc="10">
                <a:latin typeface="Times New Roman"/>
                <a:cs typeface="Times New Roman"/>
              </a:rPr>
              <a:t>the amount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assigned 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facility </a:t>
            </a:r>
            <a:r>
              <a:rPr dirty="0" sz="1100" spc="10">
                <a:latin typeface="Times New Roman"/>
                <a:cs typeface="Times New Roman"/>
              </a:rPr>
              <a:t>and loading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assignment of  work to a </a:t>
            </a:r>
            <a:r>
              <a:rPr dirty="0" sz="1100" spc="5">
                <a:latin typeface="Times New Roman"/>
                <a:cs typeface="Times New Roman"/>
              </a:rPr>
              <a:t>facility.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chart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>
                <a:latin typeface="Times New Roman"/>
                <a:cs typeface="Times New Roman"/>
              </a:rPr>
              <a:t>tell </a:t>
            </a:r>
            <a:r>
              <a:rPr dirty="0" sz="1100" spc="15">
                <a:latin typeface="Times New Roman"/>
                <a:cs typeface="Times New Roman"/>
              </a:rPr>
              <a:t>us </a:t>
            </a:r>
            <a:r>
              <a:rPr dirty="0" sz="1100" spc="10">
                <a:latin typeface="Times New Roman"/>
                <a:cs typeface="Times New Roman"/>
              </a:rPr>
              <a:t>in advance </a:t>
            </a:r>
            <a:r>
              <a:rPr dirty="0" sz="1100" spc="5">
                <a:latin typeface="Times New Roman"/>
                <a:cs typeface="Times New Roman"/>
              </a:rPr>
              <a:t>whether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overload </a:t>
            </a:r>
            <a:r>
              <a:rPr dirty="0" sz="1100" spc="5">
                <a:latin typeface="Times New Roman"/>
                <a:cs typeface="Times New Roman"/>
              </a:rPr>
              <a:t>or underload.  Loading </a:t>
            </a:r>
            <a:r>
              <a:rPr dirty="0" sz="1100" spc="10">
                <a:latin typeface="Times New Roman"/>
                <a:cs typeface="Times New Roman"/>
              </a:rPr>
              <a:t>can be used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smooth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 load </a:t>
            </a:r>
            <a:r>
              <a:rPr dirty="0" sz="1100" spc="5">
                <a:latin typeface="Times New Roman"/>
                <a:cs typeface="Times New Roman"/>
              </a:rPr>
              <a:t>in small scheduling periods. </a:t>
            </a:r>
            <a:r>
              <a:rPr dirty="0" sz="1100" spc="10">
                <a:latin typeface="Times New Roman"/>
                <a:cs typeface="Times New Roman"/>
              </a:rPr>
              <a:t>For loading  effectively information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required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following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points: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work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assignment.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work content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assignments, 3. Notice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assignment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completion.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In the present study, </a:t>
            </a:r>
            <a:r>
              <a:rPr dirty="0" sz="1100" spc="15">
                <a:latin typeface="Times New Roman"/>
                <a:cs typeface="Times New Roman"/>
              </a:rPr>
              <a:t>work </a:t>
            </a:r>
            <a:r>
              <a:rPr dirty="0" sz="1100" spc="10">
                <a:latin typeface="Times New Roman"/>
                <a:cs typeface="Times New Roman"/>
              </a:rPr>
              <a:t>assignment was </a:t>
            </a:r>
            <a:r>
              <a:rPr dirty="0" sz="1100" spc="5">
                <a:latin typeface="Times New Roman"/>
                <a:cs typeface="Times New Roman"/>
              </a:rPr>
              <a:t>first </a:t>
            </a:r>
            <a:r>
              <a:rPr dirty="0" sz="1100" spc="10">
                <a:latin typeface="Times New Roman"/>
                <a:cs typeface="Times New Roman"/>
              </a:rPr>
              <a:t>determined. From the part production  </a:t>
            </a:r>
            <a:r>
              <a:rPr dirty="0" sz="1100" spc="5">
                <a:latin typeface="Times New Roman"/>
                <a:cs typeface="Times New Roman"/>
              </a:rPr>
              <a:t>progresses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project </a:t>
            </a:r>
            <a:r>
              <a:rPr dirty="0" sz="1100" spc="10">
                <a:latin typeface="Times New Roman"/>
                <a:cs typeface="Times New Roman"/>
              </a:rPr>
              <a:t>process </a:t>
            </a:r>
            <a:r>
              <a:rPr dirty="0" sz="1100" spc="5">
                <a:latin typeface="Times New Roman"/>
                <a:cs typeface="Times New Roman"/>
              </a:rPr>
              <a:t>chart, the </a:t>
            </a:r>
            <a:r>
              <a:rPr dirty="0" sz="1100" spc="10">
                <a:latin typeface="Times New Roman"/>
                <a:cs typeface="Times New Roman"/>
              </a:rPr>
              <a:t>number and type </a:t>
            </a:r>
            <a:r>
              <a:rPr dirty="0" sz="1100" spc="5">
                <a:latin typeface="Times New Roman"/>
                <a:cs typeface="Times New Roman"/>
              </a:rPr>
              <a:t>of parts </a:t>
            </a:r>
            <a:r>
              <a:rPr dirty="0" sz="1100" spc="10">
                <a:latin typeface="Times New Roman"/>
                <a:cs typeface="Times New Roman"/>
              </a:rPr>
              <a:t>coming </a:t>
            </a:r>
            <a:r>
              <a:rPr dirty="0" sz="1100" spc="5">
                <a:latin typeface="Times New Roman"/>
                <a:cs typeface="Times New Roman"/>
              </a:rPr>
              <a:t>for the processing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paint </a:t>
            </a:r>
            <a:r>
              <a:rPr dirty="0" sz="1100" spc="5">
                <a:latin typeface="Times New Roman"/>
                <a:cs typeface="Times New Roman"/>
              </a:rPr>
              <a:t>shop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obtained. Since </a:t>
            </a:r>
            <a:r>
              <a:rPr dirty="0" sz="1100" spc="10">
                <a:latin typeface="Times New Roman"/>
                <a:cs typeface="Times New Roman"/>
              </a:rPr>
              <a:t>the work </a:t>
            </a:r>
            <a:r>
              <a:rPr dirty="0" sz="1100" spc="5">
                <a:latin typeface="Times New Roman"/>
                <a:cs typeface="Times New Roman"/>
              </a:rPr>
              <a:t>content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given </a:t>
            </a:r>
            <a:r>
              <a:rPr dirty="0" sz="1100" spc="5">
                <a:latin typeface="Times New Roman"/>
                <a:cs typeface="Times New Roman"/>
              </a:rPr>
              <a:t>full in the operation  analysis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routing chart, it </a:t>
            </a:r>
            <a:r>
              <a:rPr dirty="0" sz="1100" spc="15">
                <a:latin typeface="Times New Roman"/>
                <a:cs typeface="Times New Roman"/>
              </a:rPr>
              <a:t>W2 </a:t>
            </a:r>
            <a:r>
              <a:rPr dirty="0" sz="1100" spc="5">
                <a:latin typeface="Times New Roman"/>
                <a:cs typeface="Times New Roman"/>
              </a:rPr>
              <a:t>is estimated with the </a:t>
            </a:r>
            <a:r>
              <a:rPr dirty="0" sz="1100" spc="10">
                <a:latin typeface="Times New Roman"/>
                <a:cs typeface="Times New Roman"/>
              </a:rPr>
              <a:t>help </a:t>
            </a:r>
            <a:r>
              <a:rPr dirty="0" sz="1100" spc="5">
                <a:latin typeface="Times New Roman"/>
                <a:cs typeface="Times New Roman"/>
              </a:rPr>
              <a:t>of shop supervisors.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example,  the operation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routing chart does not_ say whether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putty is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applied or not, </a:t>
            </a:r>
            <a:r>
              <a:rPr dirty="0" sz="1100" spc="10">
                <a:latin typeface="Times New Roman"/>
                <a:cs typeface="Times New Roman"/>
              </a:rPr>
              <a:t>how  standardization of the operations and </a:t>
            </a:r>
            <a:r>
              <a:rPr dirty="0" sz="1100" spc="5">
                <a:latin typeface="Times New Roman"/>
                <a:cs typeface="Times New Roman"/>
              </a:rPr>
              <a:t>labor force. Therefore, </a:t>
            </a:r>
            <a:r>
              <a:rPr dirty="0" sz="1100" spc="10">
                <a:latin typeface="Times New Roman"/>
                <a:cs typeface="Times New Roman"/>
              </a:rPr>
              <a:t>the times </a:t>
            </a:r>
            <a:r>
              <a:rPr dirty="0" sz="1100" spc="5">
                <a:latin typeface="Times New Roman"/>
                <a:cs typeface="Times New Roman"/>
              </a:rPr>
              <a:t>for the operation were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estimated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basis of </a:t>
            </a:r>
            <a:r>
              <a:rPr dirty="0" sz="1100" spc="10">
                <a:latin typeface="Times New Roman"/>
                <a:cs typeface="Times New Roman"/>
              </a:rPr>
              <a:t>a number of </a:t>
            </a:r>
            <a:r>
              <a:rPr dirty="0" sz="1100" spc="5">
                <a:latin typeface="Times New Roman"/>
                <a:cs typeface="Times New Roman"/>
              </a:rPr>
              <a:t>observations and </a:t>
            </a:r>
            <a:r>
              <a:rPr dirty="0" sz="1100" spc="10">
                <a:latin typeface="Times New Roman"/>
                <a:cs typeface="Times New Roman"/>
              </a:rPr>
              <a:t>extrapolation to various other parts 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personal observations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not possible.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aggregation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work content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particular month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calculated.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required </a:t>
            </a:r>
            <a:r>
              <a:rPr dirty="0" sz="1100" spc="5">
                <a:latin typeface="Times New Roman"/>
                <a:cs typeface="Times New Roman"/>
              </a:rPr>
              <a:t>date of completion of </a:t>
            </a:r>
            <a:r>
              <a:rPr dirty="0" sz="1100" spc="10">
                <a:latin typeface="Times New Roman"/>
                <a:cs typeface="Times New Roman"/>
              </a:rPr>
              <a:t>a part was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normally </a:t>
            </a:r>
            <a:r>
              <a:rPr dirty="0" sz="1100" spc="5">
                <a:latin typeface="Times New Roman"/>
                <a:cs typeface="Times New Roman"/>
              </a:rPr>
              <a:t>given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priority by the  </a:t>
            </a:r>
            <a:r>
              <a:rPr dirty="0" sz="1100" spc="10">
                <a:latin typeface="Times New Roman"/>
                <a:cs typeface="Times New Roman"/>
              </a:rPr>
              <a:t>management. There was </a:t>
            </a:r>
            <a:r>
              <a:rPr dirty="0" sz="1100" spc="5">
                <a:latin typeface="Times New Roman"/>
                <a:cs typeface="Times New Roman"/>
              </a:rPr>
              <a:t>only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part </a:t>
            </a:r>
            <a:r>
              <a:rPr dirty="0" sz="1100" spc="10">
                <a:latin typeface="Times New Roman"/>
                <a:cs typeface="Times New Roman"/>
              </a:rPr>
              <a:t>planning system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basis of monthly  </a:t>
            </a:r>
            <a:r>
              <a:rPr dirty="0" sz="1100" spc="10">
                <a:latin typeface="Times New Roman"/>
                <a:cs typeface="Times New Roman"/>
              </a:rPr>
              <a:t>loading. Therefore,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not possible </a:t>
            </a:r>
            <a:r>
              <a:rPr dirty="0" sz="1100" spc="10">
                <a:latin typeface="Times New Roman"/>
                <a:cs typeface="Times New Roman"/>
              </a:rPr>
              <a:t>to know in advance as to when a </a:t>
            </a:r>
            <a:r>
              <a:rPr dirty="0" sz="1100" spc="5">
                <a:latin typeface="Times New Roman"/>
                <a:cs typeface="Times New Roman"/>
              </a:rPr>
              <a:t>particular </a:t>
            </a:r>
            <a:r>
              <a:rPr dirty="0" sz="1100" spc="10">
                <a:latin typeface="Times New Roman"/>
                <a:cs typeface="Times New Roman"/>
              </a:rPr>
              <a:t>part </a:t>
            </a:r>
            <a:r>
              <a:rPr dirty="0" sz="1100" spc="5">
                <a:latin typeface="Times New Roman"/>
                <a:cs typeface="Times New Roman"/>
              </a:rPr>
              <a:t>would 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from the </a:t>
            </a:r>
            <a:r>
              <a:rPr dirty="0" sz="1100" spc="5">
                <a:latin typeface="Times New Roman"/>
                <a:cs typeface="Times New Roman"/>
              </a:rPr>
              <a:t>paint </a:t>
            </a:r>
            <a:r>
              <a:rPr dirty="0" sz="1100" spc="10">
                <a:latin typeface="Times New Roman"/>
                <a:cs typeface="Times New Roman"/>
              </a:rPr>
              <a:t>shop. </a:t>
            </a:r>
            <a:r>
              <a:rPr dirty="0" sz="1100" spc="5">
                <a:latin typeface="Times New Roman"/>
                <a:cs typeface="Times New Roman"/>
              </a:rPr>
              <a:t>Therefore, the capacity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estimated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the paint shop on  the basis of </a:t>
            </a:r>
            <a:r>
              <a:rPr dirty="0" sz="1100" spc="10">
                <a:latin typeface="Times New Roman"/>
                <a:cs typeface="Times New Roman"/>
              </a:rPr>
              <a:t>a work </a:t>
            </a:r>
            <a:r>
              <a:rPr dirty="0" sz="1100" spc="5">
                <a:latin typeface="Times New Roman"/>
                <a:cs typeface="Times New Roman"/>
              </a:rPr>
              <a:t>study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standard </a:t>
            </a:r>
            <a:r>
              <a:rPr dirty="0" sz="1100" spc="10">
                <a:latin typeface="Times New Roman"/>
                <a:cs typeface="Times New Roman"/>
              </a:rPr>
              <a:t>times </a:t>
            </a:r>
            <a:r>
              <a:rPr dirty="0" sz="1100" spc="5">
                <a:latin typeface="Times New Roman"/>
                <a:cs typeface="Times New Roman"/>
              </a:rPr>
              <a:t>of fabrication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shop.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Scheduling, </a:t>
            </a:r>
            <a:r>
              <a:rPr dirty="0" sz="1100" spc="10">
                <a:latin typeface="Times New Roman"/>
                <a:cs typeface="Times New Roman"/>
              </a:rPr>
              <a:t>on the other </a:t>
            </a:r>
            <a:r>
              <a:rPr dirty="0" sz="1100" spc="5">
                <a:latin typeface="Times New Roman"/>
                <a:cs typeface="Times New Roman"/>
              </a:rPr>
              <a:t>hand, </a:t>
            </a:r>
            <a:r>
              <a:rPr dirty="0" sz="1100" spc="10">
                <a:latin typeface="Times New Roman"/>
                <a:cs typeface="Times New Roman"/>
              </a:rPr>
              <a:t>can smoothen the </a:t>
            </a:r>
            <a:r>
              <a:rPr dirty="0" sz="1100" spc="5">
                <a:latin typeface="Times New Roman"/>
                <a:cs typeface="Times New Roman"/>
              </a:rPr>
              <a:t>production, </a:t>
            </a:r>
            <a:r>
              <a:rPr dirty="0" sz="1100" spc="10">
                <a:latin typeface="Times New Roman"/>
                <a:cs typeface="Times New Roman"/>
              </a:rPr>
              <a:t>minimize the </a:t>
            </a:r>
            <a:r>
              <a:rPr dirty="0" sz="1100" spc="5">
                <a:latin typeface="Times New Roman"/>
                <a:cs typeface="Times New Roman"/>
              </a:rPr>
              <a:t>inventories,  </a:t>
            </a:r>
            <a:r>
              <a:rPr dirty="0" sz="1100" spc="10">
                <a:latin typeface="Times New Roman"/>
                <a:cs typeface="Times New Roman"/>
              </a:rPr>
              <a:t>shorten the </a:t>
            </a:r>
            <a:r>
              <a:rPr dirty="0" sz="1100" spc="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times and </a:t>
            </a:r>
            <a:r>
              <a:rPr dirty="0" sz="1100" spc="5">
                <a:latin typeface="Times New Roman"/>
                <a:cs typeface="Times New Roman"/>
              </a:rPr>
              <a:t>eliminate bottlenecks. Since the </a:t>
            </a:r>
            <a:r>
              <a:rPr dirty="0" sz="1100" spc="10">
                <a:latin typeface="Times New Roman"/>
                <a:cs typeface="Times New Roman"/>
              </a:rPr>
              <a:t>scheduling </a:t>
            </a:r>
            <a:r>
              <a:rPr dirty="0" sz="1100" spc="5">
                <a:latin typeface="Times New Roman"/>
                <a:cs typeface="Times New Roman"/>
              </a:rPr>
              <a:t>in the time-phasing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job,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time of its starting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required.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are various scheduling techniques applicable 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case of intermittent job </a:t>
            </a:r>
            <a:r>
              <a:rPr dirty="0" sz="1100" spc="10">
                <a:latin typeface="Times New Roman"/>
                <a:cs typeface="Times New Roman"/>
              </a:rPr>
              <a:t>shops. </a:t>
            </a:r>
            <a:r>
              <a:rPr dirty="0" sz="1100" spc="5">
                <a:latin typeface="Times New Roman"/>
                <a:cs typeface="Times New Roman"/>
              </a:rPr>
              <a:t>Priority scheduling approaches, such as shortest  processing time, </a:t>
            </a:r>
            <a:r>
              <a:rPr dirty="0" sz="1100" spc="15">
                <a:latin typeface="Times New Roman"/>
                <a:cs typeface="Times New Roman"/>
              </a:rPr>
              <a:t>minimum </a:t>
            </a:r>
            <a:r>
              <a:rPr dirty="0" sz="1100" spc="5">
                <a:latin typeface="Times New Roman"/>
                <a:cs typeface="Times New Roman"/>
              </a:rPr>
              <a:t>operations etc., </a:t>
            </a:r>
            <a:r>
              <a:rPr dirty="0" sz="1100" spc="10">
                <a:latin typeface="Times New Roman"/>
                <a:cs typeface="Times New Roman"/>
              </a:rPr>
              <a:t>could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be employed </a:t>
            </a:r>
            <a:r>
              <a:rPr dirty="0" sz="1100" spc="5">
                <a:latin typeface="Times New Roman"/>
                <a:cs typeface="Times New Roman"/>
              </a:rPr>
              <a:t>because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  times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not accurately </a:t>
            </a:r>
            <a:r>
              <a:rPr dirty="0" sz="1100" spc="10">
                <a:latin typeface="Times New Roman"/>
                <a:cs typeface="Times New Roman"/>
              </a:rPr>
              <a:t>known. </a:t>
            </a:r>
            <a:r>
              <a:rPr dirty="0" sz="1100" spc="5">
                <a:latin typeface="Times New Roman"/>
                <a:cs typeface="Times New Roman"/>
              </a:rPr>
              <a:t>Therefore, it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decided to use the available 'man-power  effectively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improve the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jobs. </a:t>
            </a:r>
            <a:r>
              <a:rPr dirty="0" sz="1100" spc="15">
                <a:latin typeface="Times New Roman"/>
                <a:cs typeface="Times New Roman"/>
              </a:rPr>
              <a:t>Thus,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purpose, </a:t>
            </a:r>
            <a:r>
              <a:rPr dirty="0" sz="1100" spc="5">
                <a:latin typeface="Times New Roman"/>
                <a:cs typeface="Times New Roman"/>
              </a:rPr>
              <a:t>short </a:t>
            </a:r>
            <a:r>
              <a:rPr dirty="0" sz="1100" spc="10">
                <a:latin typeface="Times New Roman"/>
                <a:cs typeface="Times New Roman"/>
              </a:rPr>
              <a:t>interval  </a:t>
            </a:r>
            <a:r>
              <a:rPr dirty="0" sz="1100" spc="5">
                <a:latin typeface="Times New Roman"/>
                <a:cs typeface="Times New Roman"/>
              </a:rPr>
              <a:t>scheduling </a:t>
            </a:r>
            <a:r>
              <a:rPr dirty="0" sz="1100" spc="10">
                <a:latin typeface="Times New Roman"/>
                <a:cs typeface="Times New Roman"/>
              </a:rPr>
              <a:t>(SIS) was </a:t>
            </a:r>
            <a:r>
              <a:rPr dirty="0" sz="1100" spc="5">
                <a:latin typeface="Times New Roman"/>
                <a:cs typeface="Times New Roman"/>
              </a:rPr>
              <a:t>considered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most suitable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approach.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Short Interval Scheduling: </a:t>
            </a:r>
            <a:r>
              <a:rPr dirty="0" sz="1100" spc="10">
                <a:latin typeface="Times New Roman"/>
                <a:cs typeface="Times New Roman"/>
              </a:rPr>
              <a:t>The main </a:t>
            </a:r>
            <a:r>
              <a:rPr dirty="0" sz="1100" spc="5">
                <a:latin typeface="Times New Roman"/>
                <a:cs typeface="Times New Roman"/>
              </a:rPr>
              <a:t>characteristic of the approach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short interval used  </a:t>
            </a:r>
            <a:r>
              <a:rPr dirty="0" sz="1100" spc="10">
                <a:latin typeface="Times New Roman"/>
                <a:cs typeface="Times New Roman"/>
              </a:rPr>
              <a:t>to describe the work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or operations.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usual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interval is in </a:t>
            </a:r>
            <a:r>
              <a:rPr dirty="0" sz="1100" spc="10">
                <a:latin typeface="Times New Roman"/>
                <a:cs typeface="Times New Roman"/>
              </a:rPr>
              <a:t>hours and </a:t>
            </a:r>
            <a:r>
              <a:rPr dirty="0" sz="1100" spc="5">
                <a:latin typeface="Times New Roman"/>
                <a:cs typeface="Times New Roman"/>
              </a:rPr>
              <a:t>tenths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hour.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to be </a:t>
            </a:r>
            <a:r>
              <a:rPr dirty="0" sz="1100" spc="10">
                <a:latin typeface="Times New Roman"/>
                <a:cs typeface="Times New Roman"/>
              </a:rPr>
              <a:t>assigned to one man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broken down into a </a:t>
            </a:r>
            <a:r>
              <a:rPr dirty="0" sz="1100" spc="5">
                <a:latin typeface="Times New Roman"/>
                <a:cs typeface="Times New Roman"/>
              </a:rPr>
              <a:t>series of short tasks to  </a:t>
            </a:r>
            <a:r>
              <a:rPr dirty="0" sz="1100" spc="10">
                <a:latin typeface="Times New Roman"/>
                <a:cs typeface="Times New Roman"/>
              </a:rPr>
              <a:t>which reasonable </a:t>
            </a:r>
            <a:r>
              <a:rPr dirty="0" sz="1100" spc="5">
                <a:latin typeface="Times New Roman"/>
                <a:cs typeface="Times New Roman"/>
              </a:rPr>
              <a:t>times </a:t>
            </a:r>
            <a:r>
              <a:rPr dirty="0" sz="1100" spc="10">
                <a:latin typeface="Times New Roman"/>
                <a:cs typeface="Times New Roman"/>
              </a:rPr>
              <a:t>are assigned.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overall time for the job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summation of </a:t>
            </a:r>
            <a:r>
              <a:rPr dirty="0" sz="1100" spc="5">
                <a:latin typeface="Times New Roman"/>
                <a:cs typeface="Times New Roman"/>
              </a:rPr>
              <a:t>SIS  times assigned.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are assumed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steady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average </a:t>
            </a:r>
            <a:r>
              <a:rPr dirty="0" sz="1100" spc="5">
                <a:latin typeface="Times New Roman"/>
                <a:cs typeface="Times New Roman"/>
              </a:rPr>
              <a:t>pace. </a:t>
            </a:r>
            <a:r>
              <a:rPr dirty="0" sz="1100" spc="10">
                <a:latin typeface="Times New Roman"/>
                <a:cs typeface="Times New Roman"/>
              </a:rPr>
              <a:t>The emphasis </a:t>
            </a:r>
            <a:r>
              <a:rPr dirty="0" sz="1100" spc="5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minimization </a:t>
            </a:r>
            <a:r>
              <a:rPr dirty="0" sz="1100" spc="5">
                <a:latin typeface="Times New Roman"/>
                <a:cs typeface="Times New Roman"/>
              </a:rPr>
              <a:t>of idle time. </a:t>
            </a:r>
            <a:r>
              <a:rPr dirty="0" sz="1100" spc="10">
                <a:latin typeface="Times New Roman"/>
                <a:cs typeface="Times New Roman"/>
              </a:rPr>
              <a:t>Using the SIS in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best </a:t>
            </a:r>
            <a:r>
              <a:rPr dirty="0" sz="1100" spc="5">
                <a:latin typeface="Times New Roman"/>
                <a:cs typeface="Times New Roman"/>
              </a:rPr>
              <a:t>sense, </a:t>
            </a:r>
            <a:r>
              <a:rPr dirty="0" sz="1100" spc="10">
                <a:latin typeface="Times New Roman"/>
                <a:cs typeface="Times New Roman"/>
              </a:rPr>
              <a:t>the worker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perform  </a:t>
            </a:r>
            <a:r>
              <a:rPr dirty="0" sz="1100" spc="5">
                <a:latin typeface="Times New Roman"/>
                <a:cs typeface="Times New Roman"/>
              </a:rPr>
              <a:t>at or </a:t>
            </a:r>
            <a:r>
              <a:rPr dirty="0" sz="1100" spc="10">
                <a:latin typeface="Times New Roman"/>
                <a:cs typeface="Times New Roman"/>
              </a:rPr>
              <a:t>near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peak </a:t>
            </a:r>
            <a:r>
              <a:rPr dirty="0" sz="1100" spc="5">
                <a:latin typeface="Times New Roman"/>
                <a:cs typeface="Times New Roman"/>
              </a:rPr>
              <a:t>efficiency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with a </a:t>
            </a:r>
            <a:r>
              <a:rPr dirty="0" sz="1100" spc="15">
                <a:latin typeface="Times New Roman"/>
                <a:cs typeface="Times New Roman"/>
              </a:rPr>
              <a:t>minimum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breaks. </a:t>
            </a:r>
            <a:r>
              <a:rPr dirty="0" sz="1100" spc="10">
                <a:latin typeface="Times New Roman"/>
                <a:cs typeface="Times New Roman"/>
              </a:rPr>
              <a:t>Thus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can optimize the  </a:t>
            </a:r>
            <a:r>
              <a:rPr dirty="0" sz="1100" spc="5">
                <a:latin typeface="Times New Roman"/>
                <a:cs typeface="Times New Roman"/>
              </a:rPr>
              <a:t>performance of the point shop </a:t>
            </a:r>
            <a:r>
              <a:rPr dirty="0" sz="1100" spc="10">
                <a:latin typeface="Times New Roman"/>
                <a:cs typeface="Times New Roman"/>
              </a:rPr>
              <a:t>alone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keeping in mind the </a:t>
            </a:r>
            <a:r>
              <a:rPr dirty="0" sz="1100" spc="10">
                <a:latin typeface="Times New Roman"/>
                <a:cs typeface="Times New Roman"/>
              </a:rPr>
              <a:t>various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constraints.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Workers were </a:t>
            </a:r>
            <a:r>
              <a:rPr dirty="0" sz="1100" spc="5">
                <a:latin typeface="Times New Roman"/>
                <a:cs typeface="Times New Roman"/>
              </a:rPr>
              <a:t>assigned specific jobs. </a:t>
            </a:r>
            <a:r>
              <a:rPr dirty="0" sz="1100" spc="10">
                <a:latin typeface="Times New Roman"/>
                <a:cs typeface="Times New Roman"/>
              </a:rPr>
              <a:t>Estimated times were used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5">
                <a:latin typeface="Times New Roman"/>
                <a:cs typeface="Times New Roman"/>
              </a:rPr>
              <a:t>SIS </a:t>
            </a:r>
            <a:r>
              <a:rPr dirty="0" sz="1100" spc="5">
                <a:latin typeface="Times New Roman"/>
                <a:cs typeface="Times New Roman"/>
              </a:rPr>
              <a:t>in order to reduce </a:t>
            </a:r>
            <a:r>
              <a:rPr dirty="0" sz="1100" spc="10">
                <a:latin typeface="Times New Roman"/>
                <a:cs typeface="Times New Roman"/>
              </a:rPr>
              <a:t>the  amount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sequential mental planning </a:t>
            </a:r>
            <a:r>
              <a:rPr dirty="0" sz="1100" spc="5">
                <a:latin typeface="Times New Roman"/>
                <a:cs typeface="Times New Roman"/>
              </a:rPr>
              <a:t>required of </a:t>
            </a:r>
            <a:r>
              <a:rPr dirty="0" sz="1100" spc="10">
                <a:latin typeface="Times New Roman"/>
                <a:cs typeface="Times New Roman"/>
              </a:rPr>
              <a:t>the operator. </a:t>
            </a:r>
            <a:r>
              <a:rPr dirty="0" sz="1100" spc="15">
                <a:latin typeface="Times New Roman"/>
                <a:cs typeface="Times New Roman"/>
              </a:rPr>
              <a:t>To be </a:t>
            </a:r>
            <a:r>
              <a:rPr dirty="0" sz="1100" spc="5">
                <a:latin typeface="Times New Roman"/>
                <a:cs typeface="Times New Roman"/>
              </a:rPr>
              <a:t>fair </a:t>
            </a:r>
            <a:r>
              <a:rPr dirty="0" sz="1100" spc="10">
                <a:latin typeface="Times New Roman"/>
                <a:cs typeface="Times New Roman"/>
              </a:rPr>
              <a:t>to the </a:t>
            </a:r>
            <a:r>
              <a:rPr dirty="0" sz="1100" spc="5">
                <a:latin typeface="Times New Roman"/>
                <a:cs typeface="Times New Roman"/>
              </a:rPr>
              <a:t>workers,  </a:t>
            </a:r>
            <a:r>
              <a:rPr dirty="0" sz="1100" spc="10">
                <a:latin typeface="Times New Roman"/>
                <a:cs typeface="Times New Roman"/>
              </a:rPr>
              <a:t>maximizing communication between the shop </a:t>
            </a:r>
            <a:r>
              <a:rPr dirty="0" sz="1100" spc="5">
                <a:latin typeface="Times New Roman"/>
                <a:cs typeface="Times New Roman"/>
              </a:rPr>
              <a:t>superintendent  </a:t>
            </a:r>
            <a:r>
              <a:rPr dirty="0" sz="1100" spc="10">
                <a:latin typeface="Times New Roman"/>
                <a:cs typeface="Times New Roman"/>
              </a:rPr>
              <a:t>and the workers was  recommended.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As a </a:t>
            </a:r>
            <a:r>
              <a:rPr dirty="0" sz="1100" spc="5">
                <a:latin typeface="Times New Roman"/>
                <a:cs typeface="Times New Roman"/>
              </a:rPr>
              <a:t>first step in establishing </a:t>
            </a:r>
            <a:r>
              <a:rPr dirty="0" sz="1100" spc="10">
                <a:latin typeface="Times New Roman"/>
                <a:cs typeface="Times New Roman"/>
              </a:rPr>
              <a:t>SIS, an operation or an occurrences sheet was prepared in  which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listed in sequential order. After </a:t>
            </a:r>
            <a:r>
              <a:rPr dirty="0" sz="1100" spc="10">
                <a:latin typeface="Times New Roman"/>
                <a:cs typeface="Times New Roman"/>
              </a:rPr>
              <a:t>this, various data required under each  source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control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unit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information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were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listed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(the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control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unit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'the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operations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unit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113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369934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production,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lists </a:t>
            </a:r>
            <a:r>
              <a:rPr dirty="0" sz="1100" spc="10">
                <a:latin typeface="Times New Roman"/>
                <a:cs typeface="Times New Roman"/>
              </a:rPr>
              <a:t>components, </a:t>
            </a:r>
            <a:r>
              <a:rPr dirty="0" sz="1100" spc="5">
                <a:latin typeface="Times New Roman"/>
                <a:cs typeface="Times New Roman"/>
              </a:rPr>
              <a:t>assemblies, drawings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reference materials,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frequencies of operations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times required </a:t>
            </a:r>
            <a:r>
              <a:rPr dirty="0" sz="1100" spc="10">
                <a:latin typeface="Times New Roman"/>
                <a:cs typeface="Times New Roman"/>
              </a:rPr>
              <a:t>for each operation). These were taken </a:t>
            </a:r>
            <a:r>
              <a:rPr dirty="0" sz="1100" spc="15">
                <a:latin typeface="Times New Roman"/>
                <a:cs typeface="Times New Roman"/>
              </a:rPr>
              <a:t>from  </a:t>
            </a:r>
            <a:r>
              <a:rPr dirty="0" sz="1100" spc="5">
                <a:latin typeface="Times New Roman"/>
                <a:cs typeface="Times New Roman"/>
              </a:rPr>
              <a:t>historical data. In establishing times for each </a:t>
            </a:r>
            <a:r>
              <a:rPr dirty="0" sz="1100" spc="10">
                <a:latin typeface="Times New Roman"/>
                <a:cs typeface="Times New Roman"/>
              </a:rPr>
              <a:t>operation, </a:t>
            </a:r>
            <a:r>
              <a:rPr dirty="0" sz="1100" spc="5">
                <a:latin typeface="Times New Roman"/>
                <a:cs typeface="Times New Roman"/>
              </a:rPr>
              <a:t>contact between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foreman </a:t>
            </a:r>
            <a:r>
              <a:rPr dirty="0" sz="1100" spc="10">
                <a:latin typeface="Times New Roman"/>
                <a:cs typeface="Times New Roman"/>
              </a:rPr>
              <a:t>and  workers had to be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encouraged.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During the initial implementation there </a:t>
            </a:r>
            <a:r>
              <a:rPr dirty="0" sz="1100" spc="10">
                <a:latin typeface="Times New Roman"/>
                <a:cs typeface="Times New Roman"/>
              </a:rPr>
              <a:t>might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below par performance due </a:t>
            </a:r>
            <a:r>
              <a:rPr dirty="0" sz="1100" spc="5">
                <a:latin typeface="Times New Roman"/>
                <a:cs typeface="Times New Roman"/>
              </a:rPr>
              <a:t>to orientation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requirements. </a:t>
            </a:r>
            <a:r>
              <a:rPr dirty="0" sz="1100" spc="10">
                <a:latin typeface="Times New Roman"/>
                <a:cs typeface="Times New Roman"/>
              </a:rPr>
              <a:t>For this </a:t>
            </a:r>
            <a:r>
              <a:rPr dirty="0" sz="1100" spc="5">
                <a:latin typeface="Times New Roman"/>
                <a:cs typeface="Times New Roman"/>
              </a:rPr>
              <a:t>reason, </a:t>
            </a:r>
            <a:r>
              <a:rPr dirty="0" sz="1100" spc="10">
                <a:latin typeface="Times New Roman"/>
                <a:cs typeface="Times New Roman"/>
              </a:rPr>
              <a:t>the missed </a:t>
            </a:r>
            <a:r>
              <a:rPr dirty="0" sz="1100" spc="5">
                <a:latin typeface="Times New Roman"/>
                <a:cs typeface="Times New Roman"/>
              </a:rPr>
              <a:t>schedule report is </a:t>
            </a:r>
            <a:r>
              <a:rPr dirty="0" sz="1100" spc="10">
                <a:latin typeface="Times New Roman"/>
                <a:cs typeface="Times New Roman"/>
              </a:rPr>
              <a:t>recommended. </a:t>
            </a:r>
            <a:r>
              <a:rPr dirty="0" sz="1100" spc="5">
                <a:latin typeface="Times New Roman"/>
                <a:cs typeface="Times New Roman"/>
              </a:rPr>
              <a:t>It records all </a:t>
            </a:r>
            <a:r>
              <a:rPr dirty="0" sz="1100" spc="10">
                <a:latin typeface="Times New Roman"/>
                <a:cs typeface="Times New Roman"/>
              </a:rPr>
              <a:t>the  assignments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completed </a:t>
            </a:r>
            <a:r>
              <a:rPr dirty="0" sz="1100" spc="5">
                <a:latin typeface="Times New Roman"/>
                <a:cs typeface="Times New Roman"/>
              </a:rPr>
              <a:t>in time. </a:t>
            </a:r>
            <a:r>
              <a:rPr dirty="0" sz="1100" spc="10">
                <a:latin typeface="Times New Roman"/>
                <a:cs typeface="Times New Roman"/>
              </a:rPr>
              <a:t>The key </a:t>
            </a:r>
            <a:r>
              <a:rPr dirty="0" sz="1100" spc="5">
                <a:latin typeface="Times New Roman"/>
                <a:cs typeface="Times New Roman"/>
              </a:rPr>
              <a:t>section is the </a:t>
            </a:r>
            <a:r>
              <a:rPr dirty="0" sz="1100" spc="10">
                <a:latin typeface="Times New Roman"/>
                <a:cs typeface="Times New Roman"/>
              </a:rPr>
              <a:t>column headed </a:t>
            </a:r>
            <a:r>
              <a:rPr dirty="0" sz="1100" spc="5">
                <a:latin typeface="Times New Roman"/>
                <a:cs typeface="Times New Roman"/>
              </a:rPr>
              <a:t>'corrective action'.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 this </a:t>
            </a:r>
            <a:r>
              <a:rPr dirty="0" sz="1100" spc="10">
                <a:latin typeface="Times New Roman"/>
                <a:cs typeface="Times New Roman"/>
              </a:rPr>
              <a:t>column, the </a:t>
            </a:r>
            <a:r>
              <a:rPr dirty="0" sz="1100" spc="5">
                <a:latin typeface="Times New Roman"/>
                <a:cs typeface="Times New Roman"/>
              </a:rPr>
              <a:t>scheduler notes </a:t>
            </a:r>
            <a:r>
              <a:rPr dirty="0" sz="1100" spc="15">
                <a:latin typeface="Times New Roman"/>
                <a:cs typeface="Times New Roman"/>
              </a:rPr>
              <a:t>why </a:t>
            </a:r>
            <a:r>
              <a:rPr dirty="0" sz="1100" spc="5">
                <a:latin typeface="Times New Roman"/>
                <a:cs typeface="Times New Roman"/>
              </a:rPr>
              <a:t>the schedule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not met </a:t>
            </a:r>
            <a:r>
              <a:rPr dirty="0" sz="1100" spc="10">
                <a:latin typeface="Times New Roman"/>
                <a:cs typeface="Times New Roman"/>
              </a:rPr>
              <a:t>and what </a:t>
            </a:r>
            <a:r>
              <a:rPr dirty="0" sz="1100" spc="5">
                <a:latin typeface="Times New Roman"/>
                <a:cs typeface="Times New Roman"/>
              </a:rPr>
              <a:t>corrective </a:t>
            </a:r>
            <a:r>
              <a:rPr dirty="0" sz="1100" spc="10">
                <a:latin typeface="Times New Roman"/>
                <a:cs typeface="Times New Roman"/>
              </a:rPr>
              <a:t>action  was </a:t>
            </a:r>
            <a:r>
              <a:rPr dirty="0" sz="1100" spc="5">
                <a:latin typeface="Times New Roman"/>
                <a:cs typeface="Times New Roman"/>
              </a:rPr>
              <a:t>taken.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daily or </a:t>
            </a:r>
            <a:r>
              <a:rPr dirty="0" sz="1100" spc="10">
                <a:latin typeface="Times New Roman"/>
                <a:cs typeface="Times New Roman"/>
              </a:rPr>
              <a:t>weekly performance report can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prepared. This is similar to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missed </a:t>
            </a:r>
            <a:r>
              <a:rPr dirty="0" sz="1100" spc="10">
                <a:latin typeface="Times New Roman"/>
                <a:cs typeface="Times New Roman"/>
              </a:rPr>
              <a:t>schedule report but can also report routine or </a:t>
            </a:r>
            <a:r>
              <a:rPr dirty="0" sz="1100" spc="5">
                <a:latin typeface="Times New Roman"/>
                <a:cs typeface="Times New Roman"/>
              </a:rPr>
              <a:t>better </a:t>
            </a:r>
            <a:r>
              <a:rPr dirty="0" sz="1100" spc="10">
                <a:latin typeface="Times New Roman"/>
                <a:cs typeface="Times New Roman"/>
              </a:rPr>
              <a:t>performance.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daily performance  </a:t>
            </a:r>
            <a:r>
              <a:rPr dirty="0" sz="1100" spc="5">
                <a:latin typeface="Times New Roman"/>
                <a:cs typeface="Times New Roman"/>
              </a:rPr>
              <a:t>report </a:t>
            </a:r>
            <a:r>
              <a:rPr dirty="0" sz="1100" spc="10">
                <a:latin typeface="Times New Roman"/>
                <a:cs typeface="Times New Roman"/>
              </a:rPr>
              <a:t>can be made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individual basis </a:t>
            </a:r>
            <a:r>
              <a:rPr dirty="0" sz="1100" spc="10">
                <a:latin typeface="Times New Roman"/>
                <a:cs typeface="Times New Roman"/>
              </a:rPr>
              <a:t>while the weekly </a:t>
            </a:r>
            <a:r>
              <a:rPr dirty="0" sz="1100" spc="5">
                <a:latin typeface="Times New Roman"/>
                <a:cs typeface="Times New Roman"/>
              </a:rPr>
              <a:t>report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made </a:t>
            </a:r>
            <a:r>
              <a:rPr dirty="0" sz="1100" spc="5">
                <a:latin typeface="Times New Roman"/>
                <a:cs typeface="Times New Roman"/>
              </a:rPr>
              <a:t>on  </a:t>
            </a:r>
            <a:r>
              <a:rPr dirty="0" sz="1100" spc="10">
                <a:latin typeface="Times New Roman"/>
                <a:cs typeface="Times New Roman"/>
              </a:rPr>
              <a:t>departmental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basis.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Since the operations </a:t>
            </a:r>
            <a:r>
              <a:rPr dirty="0" sz="1100" spc="15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not standardized, this </a:t>
            </a:r>
            <a:r>
              <a:rPr dirty="0" sz="1100" spc="10">
                <a:latin typeface="Times New Roman"/>
                <a:cs typeface="Times New Roman"/>
              </a:rPr>
              <a:t>method which seems </a:t>
            </a:r>
            <a:r>
              <a:rPr dirty="0" sz="1100" spc="5">
                <a:latin typeface="Times New Roman"/>
                <a:cs typeface="Times New Roman"/>
              </a:rPr>
              <a:t>quite reasonable in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present </a:t>
            </a:r>
            <a:r>
              <a:rPr dirty="0" sz="1100" spc="10">
                <a:latin typeface="Times New Roman"/>
                <a:cs typeface="Times New Roman"/>
              </a:rPr>
              <a:t>context </a:t>
            </a:r>
            <a:r>
              <a:rPr dirty="0" sz="1100" spc="5">
                <a:latin typeface="Times New Roman"/>
                <a:cs typeface="Times New Roman"/>
              </a:rPr>
              <a:t>could </a:t>
            </a:r>
            <a:r>
              <a:rPr dirty="0" sz="1100" spc="10">
                <a:latin typeface="Times New Roman"/>
                <a:cs typeface="Times New Roman"/>
              </a:rPr>
              <a:t>not be recommended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entirety. </a:t>
            </a:r>
            <a:r>
              <a:rPr dirty="0" sz="1100" spc="5">
                <a:latin typeface="Times New Roman"/>
                <a:cs typeface="Times New Roman"/>
              </a:rPr>
              <a:t>Therefore,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its concept </a:t>
            </a:r>
            <a:r>
              <a:rPr dirty="0" sz="1100" spc="15">
                <a:latin typeface="Times New Roman"/>
                <a:cs typeface="Times New Roman"/>
              </a:rPr>
              <a:t>was  </a:t>
            </a:r>
            <a:r>
              <a:rPr dirty="0" sz="1100" spc="5">
                <a:latin typeface="Times New Roman"/>
                <a:cs typeface="Times New Roman"/>
              </a:rPr>
              <a:t>used in </a:t>
            </a:r>
            <a:r>
              <a:rPr dirty="0" sz="1100" spc="10">
                <a:latin typeface="Times New Roman"/>
                <a:cs typeface="Times New Roman"/>
              </a:rPr>
              <a:t>developing a </a:t>
            </a:r>
            <a:r>
              <a:rPr dirty="0" sz="1100" spc="5">
                <a:latin typeface="Times New Roman"/>
                <a:cs typeface="Times New Roman"/>
              </a:rPr>
              <a:t>scheduling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algorithm.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7620">
              <a:lnSpc>
                <a:spcPct val="98300"/>
              </a:lnSpc>
            </a:pPr>
            <a:r>
              <a:rPr dirty="0" sz="1100" spc="15" b="1">
                <a:latin typeface="Times New Roman"/>
                <a:cs typeface="Times New Roman"/>
              </a:rPr>
              <a:t>The </a:t>
            </a:r>
            <a:r>
              <a:rPr dirty="0" sz="1100" spc="5" b="1">
                <a:latin typeface="Times New Roman"/>
                <a:cs typeface="Times New Roman"/>
              </a:rPr>
              <a:t>Algorithm: </a:t>
            </a:r>
            <a:r>
              <a:rPr dirty="0" sz="1100" spc="10">
                <a:latin typeface="Times New Roman"/>
                <a:cs typeface="Times New Roman"/>
              </a:rPr>
              <a:t>Having </a:t>
            </a:r>
            <a:r>
              <a:rPr dirty="0" sz="1100" spc="5">
                <a:latin typeface="Times New Roman"/>
                <a:cs typeface="Times New Roman"/>
              </a:rPr>
              <a:t>considered various available techniques, it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clear that </a:t>
            </a:r>
            <a:r>
              <a:rPr dirty="0" sz="1100" spc="10">
                <a:latin typeface="Times New Roman"/>
                <a:cs typeface="Times New Roman"/>
              </a:rPr>
              <a:t>none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them could be </a:t>
            </a:r>
            <a:r>
              <a:rPr dirty="0" sz="1100" spc="5">
                <a:latin typeface="Times New Roman"/>
                <a:cs typeface="Times New Roman"/>
              </a:rPr>
              <a:t>used in total to schedule the jobs in the </a:t>
            </a:r>
            <a:r>
              <a:rPr dirty="0" sz="1100" spc="10">
                <a:latin typeface="Times New Roman"/>
                <a:cs typeface="Times New Roman"/>
              </a:rPr>
              <a:t>paint </a:t>
            </a:r>
            <a:r>
              <a:rPr dirty="0" sz="1100" spc="5">
                <a:latin typeface="Times New Roman"/>
                <a:cs typeface="Times New Roman"/>
              </a:rPr>
              <a:t>shop. Therefore, it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10">
                <a:latin typeface="Times New Roman"/>
                <a:cs typeface="Times New Roman"/>
              </a:rPr>
              <a:t>decided </a:t>
            </a:r>
            <a:r>
              <a:rPr dirty="0" sz="1100" spc="5">
                <a:latin typeface="Times New Roman"/>
                <a:cs typeface="Times New Roman"/>
              </a:rPr>
              <a:t>to  </a:t>
            </a:r>
            <a:r>
              <a:rPr dirty="0" sz="1100" spc="10">
                <a:latin typeface="Times New Roman"/>
                <a:cs typeface="Times New Roman"/>
              </a:rPr>
              <a:t>make a </a:t>
            </a:r>
            <a:r>
              <a:rPr dirty="0" sz="1100" spc="5">
                <a:latin typeface="Times New Roman"/>
                <a:cs typeface="Times New Roman"/>
              </a:rPr>
              <a:t>combination of these to provide </a:t>
            </a:r>
            <a:r>
              <a:rPr dirty="0" sz="1100" spc="10">
                <a:latin typeface="Times New Roman"/>
                <a:cs typeface="Times New Roman"/>
              </a:rPr>
              <a:t>a new approach </a:t>
            </a:r>
            <a:r>
              <a:rPr dirty="0" sz="1100" spc="5">
                <a:latin typeface="Times New Roman"/>
                <a:cs typeface="Times New Roman"/>
              </a:rPr>
              <a:t>in scheduling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paint </a:t>
            </a:r>
            <a:r>
              <a:rPr dirty="0" sz="1100" spc="10">
                <a:latin typeface="Times New Roman"/>
                <a:cs typeface="Times New Roman"/>
              </a:rPr>
              <a:t>shop on </a:t>
            </a:r>
            <a:r>
              <a:rPr dirty="0" sz="1100" spc="5">
                <a:latin typeface="Times New Roman"/>
                <a:cs typeface="Times New Roman"/>
              </a:rPr>
              <a:t>daily  basis. </a:t>
            </a: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algorithm was developed </a:t>
            </a:r>
            <a:r>
              <a:rPr dirty="0" sz="1100" spc="5">
                <a:latin typeface="Times New Roman"/>
                <a:cs typeface="Times New Roman"/>
              </a:rPr>
              <a:t>to suit the </a:t>
            </a:r>
            <a:r>
              <a:rPr dirty="0" sz="1100" spc="10">
                <a:latin typeface="Times New Roman"/>
                <a:cs typeface="Times New Roman"/>
              </a:rPr>
              <a:t>present system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algorithm is developed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the objective of using the </a:t>
            </a:r>
            <a:r>
              <a:rPr dirty="0" sz="1100" spc="10">
                <a:latin typeface="Times New Roman"/>
                <a:cs typeface="Times New Roman"/>
              </a:rPr>
              <a:t>manpower effectively, and  </a:t>
            </a:r>
            <a:r>
              <a:rPr dirty="0" sz="1100" spc="5">
                <a:latin typeface="Times New Roman"/>
                <a:cs typeface="Times New Roman"/>
              </a:rPr>
              <a:t>maintaining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priority of the jobs. Scheduling </a:t>
            </a:r>
            <a:r>
              <a:rPr dirty="0" sz="1100" spc="10">
                <a:latin typeface="Times New Roman"/>
                <a:cs typeface="Times New Roman"/>
              </a:rPr>
              <a:t>of the paint </a:t>
            </a:r>
            <a:r>
              <a:rPr dirty="0" sz="1100" spc="5">
                <a:latin typeface="Times New Roman"/>
                <a:cs typeface="Times New Roman"/>
              </a:rPr>
              <a:t>shop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15">
                <a:latin typeface="Times New Roman"/>
                <a:cs typeface="Times New Roman"/>
              </a:rPr>
              <a:t>done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entirely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it should </a:t>
            </a:r>
            <a:r>
              <a:rPr dirty="0" sz="1100" spc="10">
                <a:latin typeface="Times New Roman"/>
                <a:cs typeface="Times New Roman"/>
              </a:rPr>
              <a:t>not disturb the overall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algorithm </a:t>
            </a:r>
            <a:r>
              <a:rPr dirty="0" sz="1100" spc="10">
                <a:latin typeface="Times New Roman"/>
                <a:cs typeface="Times New Roman"/>
              </a:rPr>
              <a:t>takes the </a:t>
            </a:r>
            <a:r>
              <a:rPr dirty="0" sz="1100" spc="5">
                <a:latin typeface="Times New Roman"/>
                <a:cs typeface="Times New Roman"/>
              </a:rPr>
              <a:t>following </a:t>
            </a:r>
            <a:r>
              <a:rPr dirty="0" sz="1100" spc="10">
                <a:latin typeface="Times New Roman"/>
                <a:cs typeface="Times New Roman"/>
              </a:rPr>
              <a:t>information as input and </a:t>
            </a:r>
            <a:r>
              <a:rPr dirty="0" sz="1100" spc="5">
                <a:latin typeface="Times New Roman"/>
                <a:cs typeface="Times New Roman"/>
              </a:rPr>
              <a:t>gives </a:t>
            </a:r>
            <a:r>
              <a:rPr dirty="0" sz="1100" spc="10">
                <a:latin typeface="Times New Roman"/>
                <a:cs typeface="Times New Roman"/>
              </a:rPr>
              <a:t>job </a:t>
            </a:r>
            <a:r>
              <a:rPr dirty="0" sz="1100" spc="5">
                <a:latin typeface="Times New Roman"/>
                <a:cs typeface="Times New Roman"/>
              </a:rPr>
              <a:t>operations personnel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allocation as the output, while maintaining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priorities: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Priority list of the jobs with specified quantity per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order.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Persons available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their capability of performing </a:t>
            </a:r>
            <a:r>
              <a:rPr dirty="0" sz="1100" spc="10">
                <a:latin typeface="Times New Roman"/>
                <a:cs typeface="Times New Roman"/>
              </a:rPr>
              <a:t>an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Constraints on the number of persons due </a:t>
            </a:r>
            <a:r>
              <a:rPr dirty="0" sz="1100" spc="5">
                <a:latin typeface="Times New Roman"/>
                <a:cs typeface="Times New Roman"/>
              </a:rPr>
              <a:t>to non-availability 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facilities.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Hours </a:t>
            </a:r>
            <a:r>
              <a:rPr dirty="0" sz="1100" spc="5">
                <a:latin typeface="Times New Roman"/>
                <a:cs typeface="Times New Roman"/>
              </a:rPr>
              <a:t>available </a:t>
            </a:r>
            <a:r>
              <a:rPr dirty="0" sz="1100" spc="10">
                <a:latin typeface="Times New Roman"/>
                <a:cs typeface="Times New Roman"/>
              </a:rPr>
              <a:t>per</a:t>
            </a:r>
            <a:r>
              <a:rPr dirty="0" sz="1100">
                <a:latin typeface="Times New Roman"/>
                <a:cs typeface="Times New Roman"/>
              </a:rPr>
              <a:t> shift.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algorithm has the </a:t>
            </a:r>
            <a:r>
              <a:rPr dirty="0" sz="1100" spc="10">
                <a:latin typeface="Times New Roman"/>
                <a:cs typeface="Times New Roman"/>
              </a:rPr>
              <a:t>following</a:t>
            </a:r>
            <a:r>
              <a:rPr dirty="0" sz="1100" spc="5">
                <a:latin typeface="Times New Roman"/>
                <a:cs typeface="Times New Roman"/>
              </a:rPr>
              <a:t> constraints: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8255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any instance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time, at </a:t>
            </a:r>
            <a:r>
              <a:rPr dirty="0" sz="1100" spc="10">
                <a:latin typeface="Times New Roman"/>
                <a:cs typeface="Times New Roman"/>
              </a:rPr>
              <a:t>the most </a:t>
            </a:r>
            <a:r>
              <a:rPr dirty="0" sz="1100" spc="5">
                <a:latin typeface="Times New Roman"/>
                <a:cs typeface="Times New Roman"/>
              </a:rPr>
              <a:t>three paints booths or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sand </a:t>
            </a:r>
            <a:r>
              <a:rPr dirty="0" sz="1100" spc="10">
                <a:latin typeface="Times New Roman"/>
                <a:cs typeface="Times New Roman"/>
              </a:rPr>
              <a:t>blasting booths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screen printing </a:t>
            </a:r>
            <a:r>
              <a:rPr dirty="0" sz="1100" spc="10">
                <a:latin typeface="Times New Roman"/>
                <a:cs typeface="Times New Roman"/>
              </a:rPr>
              <a:t>fixture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sequence </a:t>
            </a:r>
            <a:r>
              <a:rPr dirty="0" sz="1100" spc="5">
                <a:latin typeface="Times New Roman"/>
                <a:cs typeface="Times New Roman"/>
              </a:rPr>
              <a:t>cannot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altered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is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strictly </a:t>
            </a:r>
            <a:r>
              <a:rPr dirty="0" sz="1100" spc="10">
                <a:latin typeface="Times New Roman"/>
                <a:cs typeface="Times New Roman"/>
              </a:rPr>
              <a:t>adhered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Partial </a:t>
            </a:r>
            <a:r>
              <a:rPr dirty="0" sz="1100" spc="10">
                <a:latin typeface="Times New Roman"/>
                <a:cs typeface="Times New Roman"/>
              </a:rPr>
              <a:t>batch </a:t>
            </a:r>
            <a:r>
              <a:rPr dirty="0" sz="1100" spc="5">
                <a:latin typeface="Times New Roman"/>
                <a:cs typeface="Times New Roman"/>
              </a:rPr>
              <a:t>processing is not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permitted.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Partial operation is not possible.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incomplete batch will be given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priority in the next shift. </a:t>
            </a:r>
            <a:r>
              <a:rPr dirty="0" sz="1100" spc="10">
                <a:latin typeface="Times New Roman"/>
                <a:cs typeface="Times New Roman"/>
              </a:rPr>
              <a:t>Whenever </a:t>
            </a:r>
            <a:r>
              <a:rPr dirty="0" sz="1100" spc="5">
                <a:latin typeface="Times New Roman"/>
                <a:cs typeface="Times New Roman"/>
              </a:rPr>
              <a:t>an  operation is allocated to different </a:t>
            </a:r>
            <a:r>
              <a:rPr dirty="0" sz="1100" spc="10">
                <a:latin typeface="Times New Roman"/>
                <a:cs typeface="Times New Roman"/>
              </a:rPr>
              <a:t>workmen they would </a:t>
            </a:r>
            <a:r>
              <a:rPr dirty="0" sz="1100" spc="5">
                <a:latin typeface="Times New Roman"/>
                <a:cs typeface="Times New Roman"/>
              </a:rPr>
              <a:t>start the </a:t>
            </a:r>
            <a:r>
              <a:rPr dirty="0" sz="1100" spc="10">
                <a:latin typeface="Times New Roman"/>
                <a:cs typeface="Times New Roman"/>
              </a:rPr>
              <a:t>work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simultaneously.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Assumptions: </a:t>
            </a:r>
            <a:r>
              <a:rPr dirty="0" sz="1100" spc="10">
                <a:latin typeface="Times New Roman"/>
                <a:cs typeface="Times New Roman"/>
              </a:rPr>
              <a:t>The following </a:t>
            </a:r>
            <a:r>
              <a:rPr dirty="0" sz="1100" spc="5">
                <a:latin typeface="Times New Roman"/>
                <a:cs typeface="Times New Roman"/>
              </a:rPr>
              <a:t>assumptions are </a:t>
            </a:r>
            <a:r>
              <a:rPr dirty="0" sz="1100" spc="10">
                <a:latin typeface="Times New Roman"/>
                <a:cs typeface="Times New Roman"/>
              </a:rPr>
              <a:t>made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developing the </a:t>
            </a:r>
            <a:r>
              <a:rPr dirty="0" sz="1100" spc="5">
                <a:latin typeface="Times New Roman"/>
                <a:cs typeface="Times New Roman"/>
              </a:rPr>
              <a:t>present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algorithm.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shop </a:t>
            </a:r>
            <a:r>
              <a:rPr dirty="0" sz="1100" spc="5">
                <a:latin typeface="Times New Roman"/>
                <a:cs typeface="Times New Roman"/>
              </a:rPr>
              <a:t>supervisor will </a:t>
            </a:r>
            <a:r>
              <a:rPr dirty="0" sz="1100" spc="10">
                <a:latin typeface="Times New Roman"/>
                <a:cs typeface="Times New Roman"/>
              </a:rPr>
              <a:t>be given a </a:t>
            </a:r>
            <a:r>
              <a:rPr dirty="0" sz="1100" spc="5">
                <a:latin typeface="Times New Roman"/>
                <a:cs typeface="Times New Roman"/>
              </a:rPr>
              <a:t>specific priority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list.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required batch quantity will </a:t>
            </a:r>
            <a:r>
              <a:rPr dirty="0" sz="1100" spc="15">
                <a:latin typeface="Times New Roman"/>
                <a:cs typeface="Times New Roman"/>
              </a:rPr>
              <a:t>be known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advance.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dirty="0" sz="1100" spc="5">
                <a:latin typeface="Times New Roman"/>
                <a:cs typeface="Times New Roman"/>
              </a:rPr>
              <a:t>There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no delay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want of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instruction.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movement times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negligible.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1002122"/>
            <a:ext cx="5421630" cy="12141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5" b="1">
                <a:latin typeface="Times New Roman"/>
                <a:cs typeface="Times New Roman"/>
              </a:rPr>
              <a:t>7.5 </a:t>
            </a:r>
            <a:r>
              <a:rPr dirty="0" sz="1300" spc="10" b="1">
                <a:latin typeface="Times New Roman"/>
                <a:cs typeface="Times New Roman"/>
              </a:rPr>
              <a:t>LOGIC OF</a:t>
            </a:r>
            <a:r>
              <a:rPr dirty="0" sz="1300" spc="-2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PERT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Development of </a:t>
            </a:r>
            <a:r>
              <a:rPr dirty="0" sz="1100" spc="15" b="1">
                <a:latin typeface="Times New Roman"/>
                <a:cs typeface="Times New Roman"/>
              </a:rPr>
              <a:t>PERT: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1958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U.S. Navy developed Program Evaluation and Review  Technique </a:t>
            </a:r>
            <a:r>
              <a:rPr dirty="0" sz="1100" spc="15">
                <a:latin typeface="Times New Roman"/>
                <a:cs typeface="Times New Roman"/>
              </a:rPr>
              <a:t>(PERT) </a:t>
            </a:r>
            <a:r>
              <a:rPr dirty="0" sz="1100" spc="5">
                <a:latin typeface="Times New Roman"/>
                <a:cs typeface="Times New Roman"/>
              </a:rPr>
              <a:t>for planning </a:t>
            </a:r>
            <a:r>
              <a:rPr dirty="0" sz="1100" spc="10">
                <a:latin typeface="Times New Roman"/>
                <a:cs typeface="Times New Roman"/>
              </a:rPr>
              <a:t>and control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Polaris </a:t>
            </a:r>
            <a:r>
              <a:rPr dirty="0" sz="1100" spc="10">
                <a:latin typeface="Times New Roman"/>
                <a:cs typeface="Times New Roman"/>
              </a:rPr>
              <a:t>nuclear submarine </a:t>
            </a:r>
            <a:r>
              <a:rPr dirty="0" sz="1100" spc="5">
                <a:latin typeface="Times New Roman"/>
                <a:cs typeface="Times New Roman"/>
              </a:rPr>
              <a:t>project.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results of </a:t>
            </a:r>
            <a:r>
              <a:rPr dirty="0" sz="1100" spc="10">
                <a:latin typeface="Times New Roman"/>
                <a:cs typeface="Times New Roman"/>
              </a:rPr>
              <a:t>using PERT </a:t>
            </a:r>
            <a:r>
              <a:rPr dirty="0" sz="1100" spc="5">
                <a:latin typeface="Times New Roman"/>
                <a:cs typeface="Times New Roman"/>
              </a:rPr>
              <a:t>in that </a:t>
            </a:r>
            <a:r>
              <a:rPr dirty="0" sz="1100" spc="10">
                <a:latin typeface="Times New Roman"/>
                <a:cs typeface="Times New Roman"/>
              </a:rPr>
              <a:t>application, in which some 3,000 </a:t>
            </a:r>
            <a:r>
              <a:rPr dirty="0" sz="1100" spc="5">
                <a:latin typeface="Times New Roman"/>
                <a:cs typeface="Times New Roman"/>
              </a:rPr>
              <a:t>contractors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involved, is  generally reported to </a:t>
            </a:r>
            <a:r>
              <a:rPr dirty="0" sz="1100" spc="10">
                <a:latin typeface="Times New Roman"/>
                <a:cs typeface="Times New Roman"/>
              </a:rPr>
              <a:t>have reduced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years the project </a:t>
            </a:r>
            <a:r>
              <a:rPr dirty="0" sz="1100" spc="10">
                <a:latin typeface="Times New Roman"/>
                <a:cs typeface="Times New Roman"/>
              </a:rPr>
              <a:t>completion </a:t>
            </a:r>
            <a:r>
              <a:rPr dirty="0" sz="1100" spc="5">
                <a:latin typeface="Times New Roman"/>
                <a:cs typeface="Times New Roman"/>
              </a:rPr>
              <a:t>time 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Polaris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project. In </a:t>
            </a:r>
            <a:r>
              <a:rPr dirty="0" sz="1100" spc="10">
                <a:latin typeface="Times New Roman"/>
                <a:cs typeface="Times New Roman"/>
              </a:rPr>
              <a:t>both government and </a:t>
            </a:r>
            <a:r>
              <a:rPr dirty="0" sz="1100" spc="5">
                <a:latin typeface="Times New Roman"/>
                <a:cs typeface="Times New Roman"/>
              </a:rPr>
              <a:t>industry today </a:t>
            </a:r>
            <a:r>
              <a:rPr dirty="0" sz="1100" spc="10">
                <a:latin typeface="Times New Roman"/>
                <a:cs typeface="Times New Roman"/>
              </a:rPr>
              <a:t>PERT </a:t>
            </a:r>
            <a:r>
              <a:rPr dirty="0" sz="1100" spc="5">
                <a:latin typeface="Times New Roman"/>
                <a:cs typeface="Times New Roman"/>
              </a:rPr>
              <a:t>is still widely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1277" y="1382267"/>
            <a:ext cx="8890" cy="165100"/>
          </a:xfrm>
          <a:custGeom>
            <a:avLst/>
            <a:gdLst/>
            <a:ahLst/>
            <a:cxnLst/>
            <a:rect l="l" t="t" r="r" b="b"/>
            <a:pathLst>
              <a:path w="8890" h="165100">
                <a:moveTo>
                  <a:pt x="8381" y="0"/>
                </a:moveTo>
                <a:lnTo>
                  <a:pt x="0" y="0"/>
                </a:lnTo>
                <a:lnTo>
                  <a:pt x="0" y="164592"/>
                </a:lnTo>
                <a:lnTo>
                  <a:pt x="8381" y="164592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81277" y="2536698"/>
            <a:ext cx="8890" cy="165100"/>
          </a:xfrm>
          <a:custGeom>
            <a:avLst/>
            <a:gdLst/>
            <a:ahLst/>
            <a:cxnLst/>
            <a:rect l="l" t="t" r="r" b="b"/>
            <a:pathLst>
              <a:path w="8890" h="165100">
                <a:moveTo>
                  <a:pt x="8381" y="0"/>
                </a:moveTo>
                <a:lnTo>
                  <a:pt x="0" y="0"/>
                </a:lnTo>
                <a:lnTo>
                  <a:pt x="0" y="164592"/>
                </a:lnTo>
                <a:lnTo>
                  <a:pt x="8381" y="164592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1277" y="2865882"/>
            <a:ext cx="8890" cy="165735"/>
          </a:xfrm>
          <a:custGeom>
            <a:avLst/>
            <a:gdLst/>
            <a:ahLst/>
            <a:cxnLst/>
            <a:rect l="l" t="t" r="r" b="b"/>
            <a:pathLst>
              <a:path w="8890" h="165735">
                <a:moveTo>
                  <a:pt x="8381" y="0"/>
                </a:moveTo>
                <a:lnTo>
                  <a:pt x="0" y="0"/>
                </a:lnTo>
                <a:lnTo>
                  <a:pt x="0" y="165353"/>
                </a:lnTo>
                <a:lnTo>
                  <a:pt x="8381" y="165353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76019" y="4162959"/>
            <a:ext cx="5420995" cy="50196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Figure 7.2: Network of nodes </a:t>
            </a:r>
            <a:r>
              <a:rPr dirty="0" sz="1100" spc="15" b="1">
                <a:latin typeface="Times New Roman"/>
                <a:cs typeface="Times New Roman"/>
              </a:rPr>
              <a:t>and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arcs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similar </a:t>
            </a:r>
            <a:r>
              <a:rPr dirty="0" sz="1100" spc="10">
                <a:latin typeface="Times New Roman"/>
                <a:cs typeface="Times New Roman"/>
              </a:rPr>
              <a:t>modeling approach called the Critical Path </a:t>
            </a:r>
            <a:r>
              <a:rPr dirty="0" sz="1100" spc="15">
                <a:latin typeface="Times New Roman"/>
                <a:cs typeface="Times New Roman"/>
              </a:rPr>
              <a:t>Method (CPM)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also used </a:t>
            </a:r>
            <a:r>
              <a:rPr dirty="0" sz="1100" spc="5">
                <a:latin typeface="Times New Roman"/>
                <a:cs typeface="Times New Roman"/>
              </a:rPr>
              <a:t>by business  </a:t>
            </a:r>
            <a:r>
              <a:rPr dirty="0" sz="1100" spc="10">
                <a:latin typeface="Times New Roman"/>
                <a:cs typeface="Times New Roman"/>
              </a:rPr>
              <a:t>and government. Since </a:t>
            </a:r>
            <a:r>
              <a:rPr dirty="0" sz="1100" spc="20">
                <a:latin typeface="Times New Roman"/>
                <a:cs typeface="Times New Roman"/>
              </a:rPr>
              <a:t>CPM </a:t>
            </a:r>
            <a:r>
              <a:rPr dirty="0" sz="1100" spc="10">
                <a:latin typeface="Times New Roman"/>
                <a:cs typeface="Times New Roman"/>
              </a:rPr>
              <a:t>and PERT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nearly </a:t>
            </a:r>
            <a:r>
              <a:rPr dirty="0" sz="1100" spc="5">
                <a:latin typeface="Times New Roman"/>
                <a:cs typeface="Times New Roman"/>
              </a:rPr>
              <a:t>equivalent,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will concentrate only on  </a:t>
            </a:r>
            <a:r>
              <a:rPr dirty="0" sz="1100" spc="10">
                <a:latin typeface="Times New Roman"/>
                <a:cs typeface="Times New Roman"/>
              </a:rPr>
              <a:t>PERT.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 b="1">
                <a:latin typeface="Times New Roman"/>
                <a:cs typeface="Times New Roman"/>
              </a:rPr>
              <a:t>Application of </a:t>
            </a:r>
            <a:r>
              <a:rPr dirty="0" sz="1100" spc="15" b="1">
                <a:latin typeface="Times New Roman"/>
                <a:cs typeface="Times New Roman"/>
              </a:rPr>
              <a:t>PERT </a:t>
            </a:r>
            <a:r>
              <a:rPr dirty="0" sz="1100" spc="5">
                <a:latin typeface="Times New Roman"/>
                <a:cs typeface="Times New Roman"/>
              </a:rPr>
              <a:t>First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should clarify the </a:t>
            </a:r>
            <a:r>
              <a:rPr dirty="0" sz="1100" spc="10">
                <a:latin typeface="Times New Roman"/>
                <a:cs typeface="Times New Roman"/>
              </a:rPr>
              <a:t>conditions </a:t>
            </a:r>
            <a:r>
              <a:rPr dirty="0" sz="1100" spc="5">
                <a:latin typeface="Times New Roman"/>
                <a:cs typeface="Times New Roman"/>
              </a:rPr>
              <a:t>under </a:t>
            </a:r>
            <a:r>
              <a:rPr dirty="0" sz="1100" spc="10">
                <a:latin typeface="Times New Roman"/>
                <a:cs typeface="Times New Roman"/>
              </a:rPr>
              <a:t>which PERT may </a:t>
            </a:r>
            <a:r>
              <a:rPr dirty="0" sz="1100" spc="5">
                <a:latin typeface="Times New Roman"/>
                <a:cs typeface="Times New Roman"/>
              </a:rPr>
              <a:t>be  appropriately </a:t>
            </a:r>
            <a:r>
              <a:rPr dirty="0" sz="1100" spc="10">
                <a:latin typeface="Times New Roman"/>
                <a:cs typeface="Times New Roman"/>
              </a:rPr>
              <a:t>used.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your </a:t>
            </a:r>
            <a:r>
              <a:rPr dirty="0" sz="1100" spc="5">
                <a:latin typeface="Times New Roman"/>
                <a:cs typeface="Times New Roman"/>
              </a:rPr>
              <a:t>situation lacks the following features, </a:t>
            </a:r>
            <a:r>
              <a:rPr dirty="0" sz="1100" spc="10">
                <a:latin typeface="Times New Roman"/>
                <a:cs typeface="Times New Roman"/>
              </a:rPr>
              <a:t>PERT </a:t>
            </a:r>
            <a:r>
              <a:rPr dirty="0" sz="1100" spc="5">
                <a:latin typeface="Times New Roman"/>
                <a:cs typeface="Times New Roman"/>
              </a:rPr>
              <a:t>will yield little  benefit.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First, the project 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one whose </a:t>
            </a:r>
            <a:r>
              <a:rPr dirty="0" sz="1100" spc="5">
                <a:latin typeface="Times New Roman"/>
                <a:cs typeface="Times New Roman"/>
              </a:rPr>
              <a:t>activities clearly are distinct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separable.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Second,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project and activities </a:t>
            </a:r>
            <a:r>
              <a:rPr dirty="0" sz="1100" spc="10">
                <a:latin typeface="Times New Roman"/>
                <a:cs typeface="Times New Roman"/>
              </a:rPr>
              <a:t>must </a:t>
            </a:r>
            <a:r>
              <a:rPr dirty="0" sz="1100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clear starting </a:t>
            </a:r>
            <a:r>
              <a:rPr dirty="0" sz="1100" spc="10">
                <a:latin typeface="Times New Roman"/>
                <a:cs typeface="Times New Roman"/>
              </a:rPr>
              <a:t>and ending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dates.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Third,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project must </a:t>
            </a:r>
            <a:r>
              <a:rPr dirty="0" sz="1100" spc="10">
                <a:latin typeface="Times New Roman"/>
                <a:cs typeface="Times New Roman"/>
              </a:rPr>
              <a:t>not be complicated by </a:t>
            </a:r>
            <a:r>
              <a:rPr dirty="0" sz="1100" spc="5">
                <a:latin typeface="Times New Roman"/>
                <a:cs typeface="Times New Roman"/>
              </a:rPr>
              <a:t>too many interrelated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tasks.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Fourth, the project must </a:t>
            </a:r>
            <a:r>
              <a:rPr dirty="0" sz="1100" spc="10">
                <a:latin typeface="Times New Roman"/>
                <a:cs typeface="Times New Roman"/>
              </a:rPr>
              <a:t>be one whose </a:t>
            </a:r>
            <a:r>
              <a:rPr dirty="0" sz="1100" spc="5">
                <a:latin typeface="Times New Roman"/>
                <a:cs typeface="Times New Roman"/>
              </a:rPr>
              <a:t>activities afford alternative </a:t>
            </a:r>
            <a:r>
              <a:rPr dirty="0" sz="1100" spc="10">
                <a:latin typeface="Times New Roman"/>
                <a:cs typeface="Times New Roman"/>
              </a:rPr>
              <a:t>sequencing </a:t>
            </a:r>
            <a:r>
              <a:rPr dirty="0" sz="1100" spc="5">
                <a:latin typeface="Times New Roman"/>
                <a:cs typeface="Times New Roman"/>
              </a:rPr>
              <a:t>and  timing.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Language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15" b="1">
                <a:latin typeface="Times New Roman"/>
                <a:cs typeface="Times New Roman"/>
              </a:rPr>
              <a:t>PERT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PERT language </a:t>
            </a:r>
            <a:r>
              <a:rPr dirty="0" sz="1100" spc="5">
                <a:latin typeface="Times New Roman"/>
                <a:cs typeface="Times New Roman"/>
              </a:rPr>
              <a:t>comprises simple </a:t>
            </a:r>
            <a:r>
              <a:rPr dirty="0" sz="1100" spc="10">
                <a:latin typeface="Times New Roman"/>
                <a:cs typeface="Times New Roman"/>
              </a:rPr>
              <a:t>symbols and terms. As described  in </a:t>
            </a:r>
            <a:r>
              <a:rPr dirty="0" sz="1100" spc="5">
                <a:latin typeface="Times New Roman"/>
                <a:cs typeface="Times New Roman"/>
              </a:rPr>
              <a:t>Figure 7.2, </a:t>
            </a:r>
            <a:r>
              <a:rPr dirty="0" sz="1100" spc="10">
                <a:latin typeface="Times New Roman"/>
                <a:cs typeface="Times New Roman"/>
              </a:rPr>
              <a:t>key symbol are </a:t>
            </a:r>
            <a:r>
              <a:rPr dirty="0" sz="1100" spc="5">
                <a:latin typeface="Times New Roman"/>
                <a:cs typeface="Times New Roman"/>
              </a:rPr>
              <a:t>those for activity, </a:t>
            </a:r>
            <a:r>
              <a:rPr dirty="0" sz="1100" spc="10">
                <a:latin typeface="Times New Roman"/>
                <a:cs typeface="Times New Roman"/>
              </a:rPr>
              <a:t>dummy </a:t>
            </a:r>
            <a:r>
              <a:rPr dirty="0" sz="1100" spc="5">
                <a:latin typeface="Times New Roman"/>
                <a:cs typeface="Times New Roman"/>
              </a:rPr>
              <a:t>activity, event,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critical path of  the </a:t>
            </a:r>
            <a:r>
              <a:rPr dirty="0" sz="1100" spc="10">
                <a:latin typeface="Times New Roman"/>
                <a:cs typeface="Times New Roman"/>
              </a:rPr>
              <a:t>network. </a:t>
            </a:r>
            <a:r>
              <a:rPr dirty="0" sz="1100" spc="5">
                <a:latin typeface="Times New Roman"/>
                <a:cs typeface="Times New Roman"/>
              </a:rPr>
              <a:t>Since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critical path requires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longest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through the </a:t>
            </a:r>
            <a:r>
              <a:rPr dirty="0" sz="1100" spc="10">
                <a:latin typeface="Times New Roman"/>
                <a:cs typeface="Times New Roman"/>
              </a:rPr>
              <a:t>network,  management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watch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most </a:t>
            </a:r>
            <a:r>
              <a:rPr dirty="0" sz="1100" spc="5">
                <a:latin typeface="Times New Roman"/>
                <a:cs typeface="Times New Roman"/>
              </a:rPr>
              <a:t>closely to avoid unnecessary project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delays.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dirty="0" sz="1100" spc="5" b="1">
                <a:latin typeface="Times New Roman"/>
                <a:cs typeface="Times New Roman"/>
              </a:rPr>
              <a:t>Logic of </a:t>
            </a:r>
            <a:r>
              <a:rPr dirty="0" sz="1100" spc="15" b="1">
                <a:latin typeface="Times New Roman"/>
                <a:cs typeface="Times New Roman"/>
              </a:rPr>
              <a:t>PERT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does </a:t>
            </a:r>
            <a:r>
              <a:rPr dirty="0" sz="1100" spc="15">
                <a:latin typeface="Times New Roman"/>
                <a:cs typeface="Times New Roman"/>
              </a:rPr>
              <a:t>PERT </a:t>
            </a:r>
            <a:r>
              <a:rPr dirty="0" sz="1100" spc="10">
                <a:latin typeface="Times New Roman"/>
                <a:cs typeface="Times New Roman"/>
              </a:rPr>
              <a:t>work?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works by </a:t>
            </a:r>
            <a:r>
              <a:rPr dirty="0" sz="1100" spc="5">
                <a:latin typeface="Times New Roman"/>
                <a:cs typeface="Times New Roman"/>
              </a:rPr>
              <a:t>following </a:t>
            </a:r>
            <a:r>
              <a:rPr dirty="0" sz="1100" spc="10">
                <a:latin typeface="Times New Roman"/>
                <a:cs typeface="Times New Roman"/>
              </a:rPr>
              <a:t>these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steps: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Clearly identify </a:t>
            </a:r>
            <a:r>
              <a:rPr dirty="0" sz="1100">
                <a:latin typeface="Times New Roman"/>
                <a:cs typeface="Times New Roman"/>
              </a:rPr>
              <a:t>all </a:t>
            </a:r>
            <a:r>
              <a:rPr dirty="0" sz="1100" spc="5">
                <a:latin typeface="Times New Roman"/>
                <a:cs typeface="Times New Roman"/>
              </a:rPr>
              <a:t>activities in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project.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Identify the </a:t>
            </a:r>
            <a:r>
              <a:rPr dirty="0" sz="1100" spc="10">
                <a:latin typeface="Times New Roman"/>
                <a:cs typeface="Times New Roman"/>
              </a:rPr>
              <a:t>precedence requirements </a:t>
            </a:r>
            <a:r>
              <a:rPr dirty="0" sz="1100" spc="5">
                <a:latin typeface="Times New Roman"/>
                <a:cs typeface="Times New Roman"/>
              </a:rPr>
              <a:t>of the activities.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Diagram the precedence requirements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 sequence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activities.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Estimate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time each activity will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take.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400"/>
              </a:lnSpc>
              <a:spcBef>
                <a:spcPts val="10"/>
              </a:spcBef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Calculate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critical </a:t>
            </a:r>
            <a:r>
              <a:rPr dirty="0" sz="1100" spc="10">
                <a:latin typeface="Times New Roman"/>
                <a:cs typeface="Times New Roman"/>
              </a:rPr>
              <a:t>path and </a:t>
            </a:r>
            <a:r>
              <a:rPr dirty="0" sz="1100" spc="5">
                <a:latin typeface="Times New Roman"/>
                <a:cs typeface="Times New Roman"/>
              </a:rPr>
              <a:t>other project </a:t>
            </a:r>
            <a:r>
              <a:rPr dirty="0" sz="1100" spc="10">
                <a:latin typeface="Times New Roman"/>
                <a:cs typeface="Times New Roman"/>
              </a:rPr>
              <a:t>performance </a:t>
            </a:r>
            <a:r>
              <a:rPr dirty="0" sz="1100" spc="5">
                <a:latin typeface="Times New Roman"/>
                <a:cs typeface="Times New Roman"/>
              </a:rPr>
              <a:t>criteria, creating </a:t>
            </a:r>
            <a:r>
              <a:rPr dirty="0" sz="1100" spc="10">
                <a:latin typeface="Times New Roman"/>
                <a:cs typeface="Times New Roman"/>
              </a:rPr>
              <a:t>the schedule  </a:t>
            </a:r>
            <a:r>
              <a:rPr dirty="0" sz="1100" spc="5">
                <a:latin typeface="Times New Roman"/>
                <a:cs typeface="Times New Roman"/>
              </a:rPr>
              <a:t>and plan for subsequent control criteria, creating </a:t>
            </a:r>
            <a:r>
              <a:rPr dirty="0" sz="1100" spc="10">
                <a:latin typeface="Times New Roman"/>
                <a:cs typeface="Times New Roman"/>
              </a:rPr>
              <a:t>the schedule and </a:t>
            </a:r>
            <a:r>
              <a:rPr dirty="0" sz="1100" spc="5">
                <a:latin typeface="Times New Roman"/>
                <a:cs typeface="Times New Roman"/>
              </a:rPr>
              <a:t>plan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subsequent  control.</a:t>
            </a:r>
            <a:endParaRPr sz="1100">
              <a:latin typeface="Times New Roman"/>
              <a:cs typeface="Times New Roman"/>
            </a:endParaRPr>
          </a:p>
          <a:p>
            <a:pPr algn="just"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Reevaluate and </a:t>
            </a:r>
            <a:r>
              <a:rPr dirty="0" sz="1100" spc="5">
                <a:latin typeface="Times New Roman"/>
                <a:cs typeface="Times New Roman"/>
              </a:rPr>
              <a:t>revise </a:t>
            </a:r>
            <a:r>
              <a:rPr dirty="0" sz="1100" spc="10">
                <a:latin typeface="Times New Roman"/>
                <a:cs typeface="Times New Roman"/>
              </a:rPr>
              <a:t>as experience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dictates.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29650" y="2313520"/>
            <a:ext cx="3234690" cy="1680210"/>
            <a:chOff x="1829650" y="2313520"/>
            <a:chExt cx="3234690" cy="1680210"/>
          </a:xfrm>
        </p:grpSpPr>
        <p:sp>
          <p:nvSpPr>
            <p:cNvPr id="10" name="object 10"/>
            <p:cNvSpPr/>
            <p:nvPr/>
          </p:nvSpPr>
          <p:spPr>
            <a:xfrm>
              <a:off x="1829650" y="3124288"/>
              <a:ext cx="223850" cy="223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04832" y="3769703"/>
              <a:ext cx="223850" cy="223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45208" y="3336036"/>
              <a:ext cx="864235" cy="438150"/>
            </a:xfrm>
            <a:custGeom>
              <a:avLst/>
              <a:gdLst/>
              <a:ahLst/>
              <a:cxnLst/>
              <a:rect l="l" t="t" r="r" b="b"/>
              <a:pathLst>
                <a:path w="864235" h="438150">
                  <a:moveTo>
                    <a:pt x="796024" y="414014"/>
                  </a:moveTo>
                  <a:lnTo>
                    <a:pt x="784097" y="438150"/>
                  </a:lnTo>
                  <a:lnTo>
                    <a:pt x="864107" y="438150"/>
                  </a:lnTo>
                  <a:lnTo>
                    <a:pt x="849988" y="419100"/>
                  </a:lnTo>
                  <a:lnTo>
                    <a:pt x="806196" y="419100"/>
                  </a:lnTo>
                  <a:lnTo>
                    <a:pt x="796024" y="414014"/>
                  </a:lnTo>
                  <a:close/>
                </a:path>
                <a:path w="864235" h="438150">
                  <a:moveTo>
                    <a:pt x="804023" y="397825"/>
                  </a:moveTo>
                  <a:lnTo>
                    <a:pt x="796024" y="414014"/>
                  </a:lnTo>
                  <a:lnTo>
                    <a:pt x="806196" y="419100"/>
                  </a:lnTo>
                  <a:lnTo>
                    <a:pt x="814577" y="403098"/>
                  </a:lnTo>
                  <a:lnTo>
                    <a:pt x="804023" y="397825"/>
                  </a:lnTo>
                  <a:close/>
                </a:path>
                <a:path w="864235" h="438150">
                  <a:moveTo>
                    <a:pt x="816101" y="373380"/>
                  </a:moveTo>
                  <a:lnTo>
                    <a:pt x="804023" y="397825"/>
                  </a:lnTo>
                  <a:lnTo>
                    <a:pt x="814577" y="403098"/>
                  </a:lnTo>
                  <a:lnTo>
                    <a:pt x="806196" y="419100"/>
                  </a:lnTo>
                  <a:lnTo>
                    <a:pt x="849988" y="419100"/>
                  </a:lnTo>
                  <a:lnTo>
                    <a:pt x="816101" y="373380"/>
                  </a:lnTo>
                  <a:close/>
                </a:path>
                <a:path w="864235" h="438150">
                  <a:moveTo>
                    <a:pt x="7619" y="0"/>
                  </a:moveTo>
                  <a:lnTo>
                    <a:pt x="0" y="16002"/>
                  </a:lnTo>
                  <a:lnTo>
                    <a:pt x="796024" y="414014"/>
                  </a:lnTo>
                  <a:lnTo>
                    <a:pt x="804023" y="39782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657688" y="3124288"/>
              <a:ext cx="223850" cy="223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840312" y="3070187"/>
              <a:ext cx="223850" cy="223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20390" y="3227832"/>
              <a:ext cx="1724660" cy="657860"/>
            </a:xfrm>
            <a:custGeom>
              <a:avLst/>
              <a:gdLst/>
              <a:ahLst/>
              <a:cxnLst/>
              <a:rect l="l" t="t" r="r" b="b"/>
              <a:pathLst>
                <a:path w="1724660" h="657860">
                  <a:moveTo>
                    <a:pt x="1655480" y="29559"/>
                  </a:moveTo>
                  <a:lnTo>
                    <a:pt x="2286" y="649224"/>
                  </a:lnTo>
                  <a:lnTo>
                    <a:pt x="0" y="651510"/>
                  </a:lnTo>
                  <a:lnTo>
                    <a:pt x="0" y="655320"/>
                  </a:lnTo>
                  <a:lnTo>
                    <a:pt x="2286" y="657606"/>
                  </a:lnTo>
                  <a:lnTo>
                    <a:pt x="5334" y="657606"/>
                  </a:lnTo>
                  <a:lnTo>
                    <a:pt x="1658612" y="37910"/>
                  </a:lnTo>
                  <a:lnTo>
                    <a:pt x="1655480" y="29559"/>
                  </a:lnTo>
                  <a:close/>
                </a:path>
                <a:path w="1724660" h="657860">
                  <a:moveTo>
                    <a:pt x="1708730" y="25146"/>
                  </a:moveTo>
                  <a:lnTo>
                    <a:pt x="1670304" y="25146"/>
                  </a:lnTo>
                  <a:lnTo>
                    <a:pt x="1672590" y="27432"/>
                  </a:lnTo>
                  <a:lnTo>
                    <a:pt x="1672590" y="31242"/>
                  </a:lnTo>
                  <a:lnTo>
                    <a:pt x="1670304" y="33528"/>
                  </a:lnTo>
                  <a:lnTo>
                    <a:pt x="1658612" y="37910"/>
                  </a:lnTo>
                  <a:lnTo>
                    <a:pt x="1669542" y="67056"/>
                  </a:lnTo>
                  <a:lnTo>
                    <a:pt x="1708730" y="25146"/>
                  </a:lnTo>
                  <a:close/>
                </a:path>
                <a:path w="1724660" h="657860">
                  <a:moveTo>
                    <a:pt x="1670304" y="25146"/>
                  </a:moveTo>
                  <a:lnTo>
                    <a:pt x="1667256" y="25146"/>
                  </a:lnTo>
                  <a:lnTo>
                    <a:pt x="1655480" y="29559"/>
                  </a:lnTo>
                  <a:lnTo>
                    <a:pt x="1658612" y="37910"/>
                  </a:lnTo>
                  <a:lnTo>
                    <a:pt x="1670304" y="33528"/>
                  </a:lnTo>
                  <a:lnTo>
                    <a:pt x="1672590" y="31242"/>
                  </a:lnTo>
                  <a:lnTo>
                    <a:pt x="1672590" y="27432"/>
                  </a:lnTo>
                  <a:lnTo>
                    <a:pt x="1670304" y="25146"/>
                  </a:lnTo>
                  <a:close/>
                </a:path>
                <a:path w="1724660" h="657860">
                  <a:moveTo>
                    <a:pt x="1644396" y="0"/>
                  </a:moveTo>
                  <a:lnTo>
                    <a:pt x="1655480" y="29559"/>
                  </a:lnTo>
                  <a:lnTo>
                    <a:pt x="1667256" y="25146"/>
                  </a:lnTo>
                  <a:lnTo>
                    <a:pt x="1708730" y="25146"/>
                  </a:lnTo>
                  <a:lnTo>
                    <a:pt x="1724406" y="8382"/>
                  </a:lnTo>
                  <a:lnTo>
                    <a:pt x="1644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904832" y="2529166"/>
              <a:ext cx="223850" cy="223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45208" y="2641091"/>
              <a:ext cx="2701290" cy="568960"/>
            </a:xfrm>
            <a:custGeom>
              <a:avLst/>
              <a:gdLst/>
              <a:ahLst/>
              <a:cxnLst/>
              <a:rect l="l" t="t" r="r" b="b"/>
              <a:pathLst>
                <a:path w="2701290" h="568960">
                  <a:moveTo>
                    <a:pt x="864108" y="0"/>
                  </a:moveTo>
                  <a:lnTo>
                    <a:pt x="784098" y="0"/>
                  </a:lnTo>
                  <a:lnTo>
                    <a:pt x="796137" y="24079"/>
                  </a:lnTo>
                  <a:lnTo>
                    <a:pt x="0" y="422148"/>
                  </a:lnTo>
                  <a:lnTo>
                    <a:pt x="7620" y="438150"/>
                  </a:lnTo>
                  <a:lnTo>
                    <a:pt x="804202" y="40233"/>
                  </a:lnTo>
                  <a:lnTo>
                    <a:pt x="816102" y="64008"/>
                  </a:lnTo>
                  <a:lnTo>
                    <a:pt x="849820" y="19050"/>
                  </a:lnTo>
                  <a:lnTo>
                    <a:pt x="864108" y="0"/>
                  </a:lnTo>
                  <a:close/>
                </a:path>
                <a:path w="2701290" h="568960">
                  <a:moveTo>
                    <a:pt x="1652778" y="385572"/>
                  </a:moveTo>
                  <a:lnTo>
                    <a:pt x="1635633" y="362712"/>
                  </a:lnTo>
                  <a:lnTo>
                    <a:pt x="1604772" y="321564"/>
                  </a:lnTo>
                  <a:lnTo>
                    <a:pt x="1590903" y="349300"/>
                  </a:lnTo>
                  <a:lnTo>
                    <a:pt x="1009650" y="58674"/>
                  </a:lnTo>
                  <a:lnTo>
                    <a:pt x="1005840" y="58674"/>
                  </a:lnTo>
                  <a:lnTo>
                    <a:pt x="1003554" y="60960"/>
                  </a:lnTo>
                  <a:lnTo>
                    <a:pt x="1003554" y="64008"/>
                  </a:lnTo>
                  <a:lnTo>
                    <a:pt x="1005078" y="67056"/>
                  </a:lnTo>
                  <a:lnTo>
                    <a:pt x="1586776" y="357543"/>
                  </a:lnTo>
                  <a:lnTo>
                    <a:pt x="1572768" y="385572"/>
                  </a:lnTo>
                  <a:lnTo>
                    <a:pt x="1652778" y="385572"/>
                  </a:lnTo>
                  <a:close/>
                </a:path>
                <a:path w="2701290" h="568960">
                  <a:moveTo>
                    <a:pt x="2701290" y="532638"/>
                  </a:moveTo>
                  <a:lnTo>
                    <a:pt x="2692146" y="528066"/>
                  </a:lnTo>
                  <a:lnTo>
                    <a:pt x="2629662" y="496824"/>
                  </a:lnTo>
                  <a:lnTo>
                    <a:pt x="2629662" y="528066"/>
                  </a:lnTo>
                  <a:lnTo>
                    <a:pt x="1840992" y="528066"/>
                  </a:lnTo>
                  <a:lnTo>
                    <a:pt x="1837944" y="528828"/>
                  </a:lnTo>
                  <a:lnTo>
                    <a:pt x="1836420" y="532638"/>
                  </a:lnTo>
                  <a:lnTo>
                    <a:pt x="1837944" y="535686"/>
                  </a:lnTo>
                  <a:lnTo>
                    <a:pt x="1840992" y="536448"/>
                  </a:lnTo>
                  <a:lnTo>
                    <a:pt x="2629662" y="536448"/>
                  </a:lnTo>
                  <a:lnTo>
                    <a:pt x="2629662" y="568452"/>
                  </a:lnTo>
                  <a:lnTo>
                    <a:pt x="2693670" y="536448"/>
                  </a:lnTo>
                  <a:lnTo>
                    <a:pt x="2701290" y="532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194898" y="2313520"/>
              <a:ext cx="224612" cy="2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119628" y="2404871"/>
              <a:ext cx="1725295" cy="451484"/>
            </a:xfrm>
            <a:custGeom>
              <a:avLst/>
              <a:gdLst/>
              <a:ahLst/>
              <a:cxnLst/>
              <a:rect l="l" t="t" r="r" b="b"/>
              <a:pathLst>
                <a:path w="1725295" h="451485">
                  <a:moveTo>
                    <a:pt x="1079754" y="21336"/>
                  </a:moveTo>
                  <a:lnTo>
                    <a:pt x="1002792" y="0"/>
                  </a:lnTo>
                  <a:lnTo>
                    <a:pt x="1008748" y="30518"/>
                  </a:lnTo>
                  <a:lnTo>
                    <a:pt x="3810" y="231648"/>
                  </a:lnTo>
                  <a:lnTo>
                    <a:pt x="762" y="233934"/>
                  </a:lnTo>
                  <a:lnTo>
                    <a:pt x="0" y="236982"/>
                  </a:lnTo>
                  <a:lnTo>
                    <a:pt x="2286" y="240030"/>
                  </a:lnTo>
                  <a:lnTo>
                    <a:pt x="5334" y="240792"/>
                  </a:lnTo>
                  <a:lnTo>
                    <a:pt x="1010564" y="39751"/>
                  </a:lnTo>
                  <a:lnTo>
                    <a:pt x="1016508" y="70104"/>
                  </a:lnTo>
                  <a:lnTo>
                    <a:pt x="1070851" y="28194"/>
                  </a:lnTo>
                  <a:lnTo>
                    <a:pt x="1079754" y="21336"/>
                  </a:lnTo>
                  <a:close/>
                </a:path>
                <a:path w="1725295" h="451485">
                  <a:moveTo>
                    <a:pt x="1725168" y="451104"/>
                  </a:moveTo>
                  <a:lnTo>
                    <a:pt x="1712722" y="413766"/>
                  </a:lnTo>
                  <a:lnTo>
                    <a:pt x="1700022" y="375666"/>
                  </a:lnTo>
                  <a:lnTo>
                    <a:pt x="1677746" y="397598"/>
                  </a:lnTo>
                  <a:lnTo>
                    <a:pt x="1298448" y="18288"/>
                  </a:lnTo>
                  <a:lnTo>
                    <a:pt x="1295400" y="16764"/>
                  </a:lnTo>
                  <a:lnTo>
                    <a:pt x="1291590" y="18288"/>
                  </a:lnTo>
                  <a:lnTo>
                    <a:pt x="1290828" y="21336"/>
                  </a:lnTo>
                  <a:lnTo>
                    <a:pt x="1291590" y="24384"/>
                  </a:lnTo>
                  <a:lnTo>
                    <a:pt x="1671231" y="404037"/>
                  </a:lnTo>
                  <a:lnTo>
                    <a:pt x="1648968" y="425958"/>
                  </a:lnTo>
                  <a:lnTo>
                    <a:pt x="1725168" y="451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194898" y="2313520"/>
              <a:ext cx="224612" cy="2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904832" y="2529166"/>
              <a:ext cx="223850" cy="223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045208" y="2641092"/>
              <a:ext cx="864235" cy="438150"/>
            </a:xfrm>
            <a:custGeom>
              <a:avLst/>
              <a:gdLst/>
              <a:ahLst/>
              <a:cxnLst/>
              <a:rect l="l" t="t" r="r" b="b"/>
              <a:pathLst>
                <a:path w="864235" h="438150">
                  <a:moveTo>
                    <a:pt x="796137" y="24079"/>
                  </a:moveTo>
                  <a:lnTo>
                    <a:pt x="0" y="422148"/>
                  </a:lnTo>
                  <a:lnTo>
                    <a:pt x="7620" y="438150"/>
                  </a:lnTo>
                  <a:lnTo>
                    <a:pt x="804212" y="40229"/>
                  </a:lnTo>
                  <a:lnTo>
                    <a:pt x="796137" y="24079"/>
                  </a:lnTo>
                  <a:close/>
                </a:path>
                <a:path w="864235" h="438150">
                  <a:moveTo>
                    <a:pt x="849820" y="19050"/>
                  </a:moveTo>
                  <a:lnTo>
                    <a:pt x="806196" y="19050"/>
                  </a:lnTo>
                  <a:lnTo>
                    <a:pt x="814578" y="35052"/>
                  </a:lnTo>
                  <a:lnTo>
                    <a:pt x="804212" y="40229"/>
                  </a:lnTo>
                  <a:lnTo>
                    <a:pt x="816102" y="64008"/>
                  </a:lnTo>
                  <a:lnTo>
                    <a:pt x="849820" y="19050"/>
                  </a:lnTo>
                  <a:close/>
                </a:path>
                <a:path w="864235" h="438150">
                  <a:moveTo>
                    <a:pt x="806196" y="19050"/>
                  </a:moveTo>
                  <a:lnTo>
                    <a:pt x="796137" y="24079"/>
                  </a:lnTo>
                  <a:lnTo>
                    <a:pt x="804212" y="40229"/>
                  </a:lnTo>
                  <a:lnTo>
                    <a:pt x="814578" y="35052"/>
                  </a:lnTo>
                  <a:lnTo>
                    <a:pt x="806196" y="19050"/>
                  </a:lnTo>
                  <a:close/>
                </a:path>
                <a:path w="864235" h="438150">
                  <a:moveTo>
                    <a:pt x="864108" y="0"/>
                  </a:moveTo>
                  <a:lnTo>
                    <a:pt x="784098" y="0"/>
                  </a:lnTo>
                  <a:lnTo>
                    <a:pt x="796137" y="24079"/>
                  </a:lnTo>
                  <a:lnTo>
                    <a:pt x="806196" y="19050"/>
                  </a:lnTo>
                  <a:lnTo>
                    <a:pt x="849820" y="19050"/>
                  </a:lnTo>
                  <a:lnTo>
                    <a:pt x="8641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829650" y="2958934"/>
              <a:ext cx="223850" cy="224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657688" y="2958934"/>
              <a:ext cx="223850" cy="224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840312" y="2905594"/>
              <a:ext cx="223850" cy="223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881627" y="2972562"/>
              <a:ext cx="864869" cy="71755"/>
            </a:xfrm>
            <a:custGeom>
              <a:avLst/>
              <a:gdLst/>
              <a:ahLst/>
              <a:cxnLst/>
              <a:rect l="l" t="t" r="r" b="b"/>
              <a:pathLst>
                <a:path w="864870" h="71755">
                  <a:moveTo>
                    <a:pt x="793242" y="0"/>
                  </a:moveTo>
                  <a:lnTo>
                    <a:pt x="793242" y="71628"/>
                  </a:lnTo>
                  <a:lnTo>
                    <a:pt x="855726" y="40386"/>
                  </a:lnTo>
                  <a:lnTo>
                    <a:pt x="804672" y="40386"/>
                  </a:lnTo>
                  <a:lnTo>
                    <a:pt x="807720" y="38862"/>
                  </a:lnTo>
                  <a:lnTo>
                    <a:pt x="809244" y="35814"/>
                  </a:lnTo>
                  <a:lnTo>
                    <a:pt x="807720" y="32766"/>
                  </a:lnTo>
                  <a:lnTo>
                    <a:pt x="804672" y="31242"/>
                  </a:lnTo>
                  <a:lnTo>
                    <a:pt x="855726" y="31242"/>
                  </a:lnTo>
                  <a:lnTo>
                    <a:pt x="793242" y="0"/>
                  </a:lnTo>
                  <a:close/>
                </a:path>
                <a:path w="864870" h="71755">
                  <a:moveTo>
                    <a:pt x="793242" y="31242"/>
                  </a:moveTo>
                  <a:lnTo>
                    <a:pt x="4572" y="31242"/>
                  </a:lnTo>
                  <a:lnTo>
                    <a:pt x="1524" y="32766"/>
                  </a:lnTo>
                  <a:lnTo>
                    <a:pt x="0" y="35814"/>
                  </a:lnTo>
                  <a:lnTo>
                    <a:pt x="1524" y="38862"/>
                  </a:lnTo>
                  <a:lnTo>
                    <a:pt x="4572" y="40386"/>
                  </a:lnTo>
                  <a:lnTo>
                    <a:pt x="793242" y="40386"/>
                  </a:lnTo>
                  <a:lnTo>
                    <a:pt x="793242" y="31242"/>
                  </a:lnTo>
                  <a:close/>
                </a:path>
                <a:path w="864870" h="71755">
                  <a:moveTo>
                    <a:pt x="855726" y="31242"/>
                  </a:moveTo>
                  <a:lnTo>
                    <a:pt x="804672" y="31242"/>
                  </a:lnTo>
                  <a:lnTo>
                    <a:pt x="807720" y="32766"/>
                  </a:lnTo>
                  <a:lnTo>
                    <a:pt x="809244" y="35814"/>
                  </a:lnTo>
                  <a:lnTo>
                    <a:pt x="807720" y="38862"/>
                  </a:lnTo>
                  <a:lnTo>
                    <a:pt x="804672" y="40386"/>
                  </a:lnTo>
                  <a:lnTo>
                    <a:pt x="855726" y="40386"/>
                  </a:lnTo>
                  <a:lnTo>
                    <a:pt x="864870" y="35814"/>
                  </a:lnTo>
                  <a:lnTo>
                    <a:pt x="855726" y="312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114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9791" y="1001324"/>
            <a:ext cx="5572125" cy="151828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88900" marR="81280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Time estimates are obtained from </a:t>
            </a:r>
            <a:r>
              <a:rPr dirty="0" sz="1100" spc="5">
                <a:latin typeface="Times New Roman"/>
                <a:cs typeface="Times New Roman"/>
              </a:rPr>
              <a:t>either </a:t>
            </a:r>
            <a:r>
              <a:rPr dirty="0" sz="1100" spc="10">
                <a:latin typeface="Times New Roman"/>
                <a:cs typeface="Times New Roman"/>
              </a:rPr>
              <a:t>past data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people experienced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particular  activity. Optimistic </a:t>
            </a:r>
            <a:r>
              <a:rPr dirty="0" sz="1100">
                <a:latin typeface="Times New Roman"/>
                <a:cs typeface="Times New Roman"/>
              </a:rPr>
              <a:t>t</a:t>
            </a:r>
            <a:r>
              <a:rPr dirty="0" baseline="-11111" sz="1125">
                <a:latin typeface="Times New Roman"/>
                <a:cs typeface="Times New Roman"/>
              </a:rPr>
              <a:t>0</a:t>
            </a:r>
            <a:r>
              <a:rPr dirty="0" sz="1100">
                <a:latin typeface="Times New Roman"/>
                <a:cs typeface="Times New Roman"/>
              </a:rPr>
              <a:t>, </a:t>
            </a:r>
            <a:r>
              <a:rPr dirty="0" sz="1100" spc="5">
                <a:latin typeface="Times New Roman"/>
                <a:cs typeface="Times New Roman"/>
              </a:rPr>
              <a:t>pessimistic t</a:t>
            </a:r>
            <a:r>
              <a:rPr dirty="0" baseline="-11111" sz="1125" spc="7">
                <a:latin typeface="Times New Roman"/>
                <a:cs typeface="Times New Roman"/>
              </a:rPr>
              <a:t>p</a:t>
            </a:r>
            <a:r>
              <a:rPr dirty="0" sz="1100" spc="5">
                <a:latin typeface="Times New Roman"/>
                <a:cs typeface="Times New Roman"/>
              </a:rPr>
              <a:t>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most likely </a:t>
            </a:r>
            <a:r>
              <a:rPr dirty="0" sz="1100">
                <a:latin typeface="Times New Roman"/>
                <a:cs typeface="Times New Roman"/>
              </a:rPr>
              <a:t>t</a:t>
            </a:r>
            <a:r>
              <a:rPr dirty="0" baseline="-11111" sz="1125">
                <a:latin typeface="Times New Roman"/>
                <a:cs typeface="Times New Roman"/>
              </a:rPr>
              <a:t>m </a:t>
            </a:r>
            <a:r>
              <a:rPr dirty="0" sz="1100" spc="10">
                <a:latin typeface="Times New Roman"/>
                <a:cs typeface="Times New Roman"/>
              </a:rPr>
              <a:t>times </a:t>
            </a:r>
            <a:r>
              <a:rPr dirty="0" sz="1100" spc="5">
                <a:latin typeface="Times New Roman"/>
                <a:cs typeface="Times New Roman"/>
              </a:rPr>
              <a:t>must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estimated </a:t>
            </a:r>
            <a:r>
              <a:rPr dirty="0" sz="1100" spc="10">
                <a:latin typeface="Times New Roman"/>
                <a:cs typeface="Times New Roman"/>
              </a:rPr>
              <a:t>so that the  expected </a:t>
            </a:r>
            <a:r>
              <a:rPr dirty="0" sz="1100" spc="5">
                <a:latin typeface="Times New Roman"/>
                <a:cs typeface="Times New Roman"/>
              </a:rPr>
              <a:t>(average)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>
                <a:latin typeface="Times New Roman"/>
                <a:cs typeface="Times New Roman"/>
              </a:rPr>
              <a:t>t</a:t>
            </a:r>
            <a:r>
              <a:rPr dirty="0" baseline="-11111" sz="1125">
                <a:latin typeface="Times New Roman"/>
                <a:cs typeface="Times New Roman"/>
              </a:rPr>
              <a:t>e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calculated </a:t>
            </a:r>
            <a:r>
              <a:rPr dirty="0" sz="1100" spc="10">
                <a:latin typeface="Times New Roman"/>
                <a:cs typeface="Times New Roman"/>
              </a:rPr>
              <a:t>from the </a:t>
            </a:r>
            <a:r>
              <a:rPr dirty="0" sz="1100" spc="5">
                <a:latin typeface="Times New Roman"/>
                <a:cs typeface="Times New Roman"/>
              </a:rPr>
              <a:t>following</a:t>
            </a:r>
            <a:r>
              <a:rPr dirty="0" sz="1100" spc="-1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equation.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841375" marR="3817620" indent="142875">
              <a:lnSpc>
                <a:spcPts val="1300"/>
              </a:lnSpc>
            </a:pPr>
            <a:r>
              <a:rPr dirty="0" sz="1100">
                <a:latin typeface="Times New Roman"/>
                <a:cs typeface="Times New Roman"/>
              </a:rPr>
              <a:t>(t</a:t>
            </a:r>
            <a:r>
              <a:rPr dirty="0" baseline="-11111" sz="1125">
                <a:latin typeface="Times New Roman"/>
                <a:cs typeface="Times New Roman"/>
              </a:rPr>
              <a:t>0 </a:t>
            </a:r>
            <a:r>
              <a:rPr dirty="0" sz="1100" spc="15">
                <a:latin typeface="Times New Roman"/>
                <a:cs typeface="Times New Roman"/>
              </a:rPr>
              <a:t>+ </a:t>
            </a:r>
            <a:r>
              <a:rPr dirty="0" sz="1100" spc="5">
                <a:latin typeface="Times New Roman"/>
                <a:cs typeface="Times New Roman"/>
              </a:rPr>
              <a:t>4t</a:t>
            </a:r>
            <a:r>
              <a:rPr dirty="0" baseline="-11111" sz="1125" spc="7">
                <a:latin typeface="Times New Roman"/>
                <a:cs typeface="Times New Roman"/>
              </a:rPr>
              <a:t>m </a:t>
            </a:r>
            <a:r>
              <a:rPr dirty="0" sz="1100" spc="15">
                <a:latin typeface="Times New Roman"/>
                <a:cs typeface="Times New Roman"/>
              </a:rPr>
              <a:t>+ </a:t>
            </a:r>
            <a:r>
              <a:rPr dirty="0" sz="1100" spc="5">
                <a:latin typeface="Times New Roman"/>
                <a:cs typeface="Times New Roman"/>
              </a:rPr>
              <a:t>t</a:t>
            </a:r>
            <a:r>
              <a:rPr dirty="0" baseline="-11111" sz="1125" spc="7">
                <a:latin typeface="Times New Roman"/>
                <a:cs typeface="Times New Roman"/>
              </a:rPr>
              <a:t>p</a:t>
            </a:r>
            <a:r>
              <a:rPr dirty="0" sz="1100" spc="5">
                <a:latin typeface="Times New Roman"/>
                <a:cs typeface="Times New Roman"/>
              </a:rPr>
              <a:t>)  </a:t>
            </a:r>
            <a:r>
              <a:rPr dirty="0" sz="1100">
                <a:latin typeface="Times New Roman"/>
                <a:cs typeface="Times New Roman"/>
              </a:rPr>
              <a:t>t</a:t>
            </a:r>
            <a:r>
              <a:rPr dirty="0" baseline="-11111" sz="1125">
                <a:latin typeface="Times New Roman"/>
                <a:cs typeface="Times New Roman"/>
              </a:rPr>
              <a:t>e</a:t>
            </a:r>
            <a:r>
              <a:rPr dirty="0" sz="1100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  <a:p>
            <a:pPr marL="1379855">
              <a:lnSpc>
                <a:spcPts val="1260"/>
              </a:lnSpc>
            </a:pPr>
            <a:r>
              <a:rPr dirty="0" sz="1100" spc="10"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549910">
              <a:lnSpc>
                <a:spcPct val="100000"/>
              </a:lnSpc>
            </a:pPr>
            <a:r>
              <a:rPr dirty="0" sz="1100" spc="15" b="1">
                <a:latin typeface="Times New Roman"/>
                <a:cs typeface="Times New Roman"/>
              </a:rPr>
              <a:t>TABLE </a:t>
            </a:r>
            <a:r>
              <a:rPr dirty="0" sz="1100" spc="5" b="1">
                <a:latin typeface="Times New Roman"/>
                <a:cs typeface="Times New Roman"/>
              </a:rPr>
              <a:t>7.3 </a:t>
            </a:r>
            <a:r>
              <a:rPr dirty="0" sz="1100" spc="10" b="1">
                <a:latin typeface="Times New Roman"/>
                <a:cs typeface="Times New Roman"/>
              </a:rPr>
              <a:t>Program </a:t>
            </a:r>
            <a:r>
              <a:rPr dirty="0" sz="1100" spc="5" b="1">
                <a:latin typeface="Times New Roman"/>
                <a:cs typeface="Times New Roman"/>
              </a:rPr>
              <a:t>Evaluation </a:t>
            </a:r>
            <a:r>
              <a:rPr dirty="0" sz="1100" spc="10" b="1">
                <a:latin typeface="Times New Roman"/>
                <a:cs typeface="Times New Roman"/>
              </a:rPr>
              <a:t>and Review Technique (PERT)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glossary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62050" y="2673857"/>
          <a:ext cx="5450840" cy="2845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510"/>
                <a:gridCol w="967740"/>
                <a:gridCol w="3441065"/>
              </a:tblGrid>
              <a:tr h="170688">
                <a:tc>
                  <a:txBody>
                    <a:bodyPr/>
                    <a:lstStyle/>
                    <a:p>
                      <a:pPr marL="283845">
                        <a:lnSpc>
                          <a:spcPts val="124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Symbol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245"/>
                        </a:lnSpc>
                      </a:pP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Name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Meaning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5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9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Activity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55880" indent="-127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task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within the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project that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has a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definite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beginning 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ending</a:t>
                      </a:r>
                      <a:r>
                        <a:rPr dirty="0" sz="11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date</a:t>
                      </a:r>
                      <a:r>
                        <a:rPr dirty="0" sz="11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11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point</a:t>
                      </a:r>
                      <a:r>
                        <a:rPr dirty="0" sz="11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time.</a:t>
                      </a:r>
                      <a:r>
                        <a:rPr dirty="0" sz="11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activity</a:t>
                      </a:r>
                      <a:r>
                        <a:rPr dirty="0" sz="11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consumes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time. </a:t>
                      </a:r>
                      <a:r>
                        <a:rPr dirty="0" sz="11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length </a:t>
                      </a:r>
                      <a:r>
                        <a:rPr dirty="0" sz="11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arrow </a:t>
                      </a:r>
                      <a:r>
                        <a:rPr dirty="0" sz="11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1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dirty="0" sz="11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significance.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ts val="126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Designated as an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arc.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6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426720" indent="-63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activity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5588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fictitious activity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consuming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time;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necessary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to  preserve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unique identification of</a:t>
                      </a:r>
                      <a:r>
                        <a:rPr dirty="0" sz="11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activities.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2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8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Event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7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beginning</a:t>
                      </a:r>
                      <a:r>
                        <a:rPr dirty="0" sz="11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11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ending</a:t>
                      </a:r>
                      <a:r>
                        <a:rPr dirty="0" sz="11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1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activity.</a:t>
                      </a:r>
                      <a:r>
                        <a:rPr dirty="0" sz="11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1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point</a:t>
                      </a:r>
                      <a:r>
                        <a:rPr dirty="0" sz="11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time.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769" marR="56515">
                        <a:lnSpc>
                          <a:spcPts val="1300"/>
                        </a:lnSpc>
                        <a:spcBef>
                          <a:spcPts val="50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Each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project has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distinct project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beginning and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project </a:t>
                      </a:r>
                      <a:r>
                        <a:rPr dirty="0" sz="11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ending. Designated as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node.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9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Network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55880" indent="-63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sequence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all project</a:t>
                      </a:r>
                      <a:r>
                        <a:rPr dirty="0" sz="11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activities.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sequence  obeys precedence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requirements.</a:t>
                      </a:r>
                      <a:r>
                        <a:rPr dirty="0" sz="11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Nodes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connected</a:t>
                      </a:r>
                      <a:r>
                        <a:rPr dirty="0" sz="11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by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21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arcs.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5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9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Path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4769" marR="55880" indent="-63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Any one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unique  portion  of</a:t>
                      </a:r>
                      <a:r>
                        <a:rPr dirty="0" sz="11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dirty="0" sz="11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sequence, 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beginning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with the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first activity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ending with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the last 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activity,</a:t>
                      </a:r>
                      <a:r>
                        <a:rPr dirty="0" sz="11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1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dirty="0" sz="11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each</a:t>
                      </a:r>
                      <a:r>
                        <a:rPr dirty="0" sz="11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activity</a:t>
                      </a:r>
                      <a:r>
                        <a:rPr dirty="0" sz="11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11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1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dirty="0" sz="11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immediate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just" marL="64769">
                        <a:lnSpc>
                          <a:spcPts val="121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successor.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Each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node pair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has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single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arc, an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activity.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88719" y="594869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8719" y="630605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76066" y="5990120"/>
            <a:ext cx="5420360" cy="19564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lvl="1" marL="262890" indent="-250825">
              <a:lnSpc>
                <a:spcPct val="100000"/>
              </a:lnSpc>
              <a:spcBef>
                <a:spcPts val="114"/>
              </a:spcBef>
              <a:buAutoNum type="arabicPeriod" startAt="6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REVIEW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 startAt="6"/>
            </a:pPr>
            <a:endParaRPr sz="1650">
              <a:latin typeface="Times New Roman"/>
              <a:cs typeface="Times New Roman"/>
            </a:endParaRPr>
          </a:p>
          <a:p>
            <a:pPr lvl="2" marL="443230" indent="-215900">
              <a:lnSpc>
                <a:spcPts val="1310"/>
              </a:lnSpc>
              <a:spcBef>
                <a:spcPts val="5"/>
              </a:spcBef>
              <a:buAutoNum type="arabicPeriod"/>
              <a:tabLst>
                <a:tab pos="443230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meaning </a:t>
            </a:r>
            <a:r>
              <a:rPr dirty="0" sz="1100" spc="5">
                <a:latin typeface="Times New Roman"/>
                <a:cs typeface="Times New Roman"/>
              </a:rPr>
              <a:t>of project? Provide </a:t>
            </a:r>
            <a:r>
              <a:rPr dirty="0" sz="1100" spc="10">
                <a:latin typeface="Times New Roman"/>
                <a:cs typeface="Times New Roman"/>
              </a:rPr>
              <a:t>an example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project?</a:t>
            </a:r>
            <a:endParaRPr sz="1100">
              <a:latin typeface="Times New Roman"/>
              <a:cs typeface="Times New Roman"/>
            </a:endParaRPr>
          </a:p>
          <a:p>
            <a:pPr lvl="2" marL="442595" marR="5080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230" algn="l"/>
              </a:tabLst>
            </a:pPr>
            <a:r>
              <a:rPr dirty="0" sz="1100" spc="5">
                <a:latin typeface="Times New Roman"/>
                <a:cs typeface="Times New Roman"/>
              </a:rPr>
              <a:t>Discuss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a Gantt chart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as a </a:t>
            </a:r>
            <a:r>
              <a:rPr dirty="0" sz="1100" spc="5">
                <a:latin typeface="Times New Roman"/>
                <a:cs typeface="Times New Roman"/>
              </a:rPr>
              <a:t>scheduling tool. </a:t>
            </a:r>
            <a:r>
              <a:rPr dirty="0" sz="1100" spc="15">
                <a:latin typeface="Times New Roman"/>
                <a:cs typeface="Times New Roman"/>
              </a:rPr>
              <a:t>What </a:t>
            </a:r>
            <a:r>
              <a:rPr dirty="0" sz="1100" spc="10">
                <a:latin typeface="Times New Roman"/>
                <a:cs typeface="Times New Roman"/>
              </a:rPr>
              <a:t>type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model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Gantt chart?</a:t>
            </a:r>
            <a:endParaRPr sz="1100">
              <a:latin typeface="Times New Roman"/>
              <a:cs typeface="Times New Roman"/>
            </a:endParaRPr>
          </a:p>
          <a:p>
            <a:pPr lvl="2" marL="443230" indent="-215900">
              <a:lnSpc>
                <a:spcPts val="1245"/>
              </a:lnSpc>
              <a:buAutoNum type="arabicPeriod"/>
              <a:tabLst>
                <a:tab pos="443230" algn="l"/>
              </a:tabLst>
            </a:pPr>
            <a:r>
              <a:rPr dirty="0" sz="1100" spc="5">
                <a:latin typeface="Times New Roman"/>
                <a:cs typeface="Times New Roman"/>
              </a:rPr>
              <a:t>Describe </a:t>
            </a:r>
            <a:r>
              <a:rPr dirty="0" sz="1100" spc="10">
                <a:latin typeface="Times New Roman"/>
                <a:cs typeface="Times New Roman"/>
              </a:rPr>
              <a:t>the conditions under which PERT may be </a:t>
            </a:r>
            <a:r>
              <a:rPr dirty="0" sz="1100" spc="5">
                <a:latin typeface="Times New Roman"/>
                <a:cs typeface="Times New Roman"/>
              </a:rPr>
              <a:t>appropriately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used.</a:t>
            </a:r>
            <a:endParaRPr sz="1100">
              <a:latin typeface="Times New Roman"/>
              <a:cs typeface="Times New Roman"/>
            </a:endParaRPr>
          </a:p>
          <a:p>
            <a:pPr lvl="2" marL="442595" marR="5080" indent="-215900">
              <a:lnSpc>
                <a:spcPts val="1300"/>
              </a:lnSpc>
              <a:spcBef>
                <a:spcPts val="50"/>
              </a:spcBef>
              <a:buAutoNum type="arabicPeriod"/>
              <a:tabLst>
                <a:tab pos="443230" algn="l"/>
              </a:tabLst>
            </a:pP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PERT, the </a:t>
            </a:r>
            <a:r>
              <a:rPr dirty="0" sz="1100" spc="5">
                <a:latin typeface="Times New Roman"/>
                <a:cs typeface="Times New Roman"/>
              </a:rPr>
              <a:t>terms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important. </a:t>
            </a:r>
            <a:r>
              <a:rPr dirty="0" sz="1100" spc="10">
                <a:latin typeface="Times New Roman"/>
                <a:cs typeface="Times New Roman"/>
              </a:rPr>
              <a:t>Explain the </a:t>
            </a:r>
            <a:r>
              <a:rPr dirty="0" sz="1100" spc="5">
                <a:latin typeface="Times New Roman"/>
                <a:cs typeface="Times New Roman"/>
              </a:rPr>
              <a:t>difference </a:t>
            </a:r>
            <a:r>
              <a:rPr dirty="0" sz="1100" spc="10">
                <a:latin typeface="Times New Roman"/>
                <a:cs typeface="Times New Roman"/>
              </a:rPr>
              <a:t>between an </a:t>
            </a:r>
            <a:r>
              <a:rPr dirty="0" sz="1100" spc="5">
                <a:latin typeface="Times New Roman"/>
                <a:cs typeface="Times New Roman"/>
              </a:rPr>
              <a:t>activity </a:t>
            </a:r>
            <a:r>
              <a:rPr dirty="0" sz="1100" spc="10">
                <a:latin typeface="Times New Roman"/>
                <a:cs typeface="Times New Roman"/>
              </a:rPr>
              <a:t>and an  </a:t>
            </a:r>
            <a:r>
              <a:rPr dirty="0" sz="1100" spc="5">
                <a:latin typeface="Times New Roman"/>
                <a:cs typeface="Times New Roman"/>
              </a:rPr>
              <a:t>event.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critical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path?</a:t>
            </a:r>
            <a:endParaRPr sz="1100">
              <a:latin typeface="Times New Roman"/>
              <a:cs typeface="Times New Roman"/>
            </a:endParaRPr>
          </a:p>
          <a:p>
            <a:pPr lvl="2" marL="443230" indent="-215900">
              <a:lnSpc>
                <a:spcPts val="1245"/>
              </a:lnSpc>
              <a:buAutoNum type="arabicPeriod"/>
              <a:tabLst>
                <a:tab pos="443230" algn="l"/>
              </a:tabLst>
            </a:pPr>
            <a:r>
              <a:rPr dirty="0" sz="1100" spc="5">
                <a:latin typeface="Times New Roman"/>
                <a:cs typeface="Times New Roman"/>
              </a:rPr>
              <a:t>Present </a:t>
            </a:r>
            <a:r>
              <a:rPr dirty="0" sz="1100" spc="10">
                <a:latin typeface="Times New Roman"/>
                <a:cs typeface="Times New Roman"/>
              </a:rPr>
              <a:t>the logic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PERT- that </a:t>
            </a:r>
            <a:r>
              <a:rPr dirty="0" sz="1100" spc="5">
                <a:latin typeface="Times New Roman"/>
                <a:cs typeface="Times New Roman"/>
              </a:rPr>
              <a:t>is, explain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15">
                <a:latin typeface="Times New Roman"/>
                <a:cs typeface="Times New Roman"/>
              </a:rPr>
              <a:t>PERT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works.</a:t>
            </a:r>
            <a:endParaRPr sz="1100">
              <a:latin typeface="Times New Roman"/>
              <a:cs typeface="Times New Roman"/>
            </a:endParaRPr>
          </a:p>
          <a:p>
            <a:pPr lvl="2" marL="442595" marR="5715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230" algn="l"/>
              </a:tabLst>
            </a:pPr>
            <a:r>
              <a:rPr dirty="0" sz="1100" spc="10">
                <a:latin typeface="Times New Roman"/>
                <a:cs typeface="Times New Roman"/>
              </a:rPr>
              <a:t>Your </a:t>
            </a:r>
            <a:r>
              <a:rPr dirty="0" sz="1100" spc="5">
                <a:latin typeface="Times New Roman"/>
                <a:cs typeface="Times New Roman"/>
              </a:rPr>
              <a:t>project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design and </a:t>
            </a:r>
            <a:r>
              <a:rPr dirty="0" sz="1100" spc="5">
                <a:latin typeface="Times New Roman"/>
                <a:cs typeface="Times New Roman"/>
              </a:rPr>
              <a:t>build </a:t>
            </a:r>
            <a:r>
              <a:rPr dirty="0" sz="1100" spc="10">
                <a:latin typeface="Times New Roman"/>
                <a:cs typeface="Times New Roman"/>
              </a:rPr>
              <a:t>an insulated dog </a:t>
            </a:r>
            <a:r>
              <a:rPr dirty="0" sz="1100" spc="5">
                <a:latin typeface="Times New Roman"/>
                <a:cs typeface="Times New Roman"/>
              </a:rPr>
              <a:t>house for </a:t>
            </a:r>
            <a:r>
              <a:rPr dirty="0" sz="1100" spc="10">
                <a:latin typeface="Times New Roman"/>
                <a:cs typeface="Times New Roman"/>
              </a:rPr>
              <a:t>your </a:t>
            </a:r>
            <a:r>
              <a:rPr dirty="0" sz="1100" spc="5">
                <a:latin typeface="Times New Roman"/>
                <a:cs typeface="Times New Roman"/>
              </a:rPr>
              <a:t>favorite collie.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Show how to </a:t>
            </a:r>
            <a:r>
              <a:rPr dirty="0" sz="1100" spc="5">
                <a:latin typeface="Times New Roman"/>
                <a:cs typeface="Times New Roman"/>
              </a:rPr>
              <a:t>use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PERT.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6460" y="1914905"/>
            <a:ext cx="645795" cy="0"/>
          </a:xfrm>
          <a:custGeom>
            <a:avLst/>
            <a:gdLst/>
            <a:ahLst/>
            <a:cxnLst/>
            <a:rect l="l" t="t" r="r" b="b"/>
            <a:pathLst>
              <a:path w="645794" h="0">
                <a:moveTo>
                  <a:pt x="0" y="0"/>
                </a:moveTo>
                <a:lnTo>
                  <a:pt x="645414" y="0"/>
                </a:lnTo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24533" y="2918460"/>
            <a:ext cx="650240" cy="71755"/>
          </a:xfrm>
          <a:custGeom>
            <a:avLst/>
            <a:gdLst/>
            <a:ahLst/>
            <a:cxnLst/>
            <a:rect l="l" t="t" r="r" b="b"/>
            <a:pathLst>
              <a:path w="650239" h="71755">
                <a:moveTo>
                  <a:pt x="578358" y="0"/>
                </a:moveTo>
                <a:lnTo>
                  <a:pt x="578358" y="71628"/>
                </a:lnTo>
                <a:lnTo>
                  <a:pt x="640842" y="40386"/>
                </a:lnTo>
                <a:lnTo>
                  <a:pt x="590550" y="40386"/>
                </a:lnTo>
                <a:lnTo>
                  <a:pt x="593598" y="38862"/>
                </a:lnTo>
                <a:lnTo>
                  <a:pt x="594360" y="35814"/>
                </a:lnTo>
                <a:lnTo>
                  <a:pt x="593598" y="32766"/>
                </a:lnTo>
                <a:lnTo>
                  <a:pt x="590550" y="31242"/>
                </a:lnTo>
                <a:lnTo>
                  <a:pt x="640842" y="31242"/>
                </a:lnTo>
                <a:lnTo>
                  <a:pt x="578358" y="0"/>
                </a:lnTo>
                <a:close/>
              </a:path>
              <a:path w="650239" h="71755">
                <a:moveTo>
                  <a:pt x="578358" y="31242"/>
                </a:moveTo>
                <a:lnTo>
                  <a:pt x="4571" y="31242"/>
                </a:lnTo>
                <a:lnTo>
                  <a:pt x="1523" y="32766"/>
                </a:lnTo>
                <a:lnTo>
                  <a:pt x="0" y="35814"/>
                </a:lnTo>
                <a:lnTo>
                  <a:pt x="1523" y="38862"/>
                </a:lnTo>
                <a:lnTo>
                  <a:pt x="4571" y="40386"/>
                </a:lnTo>
                <a:lnTo>
                  <a:pt x="578358" y="40386"/>
                </a:lnTo>
                <a:lnTo>
                  <a:pt x="578358" y="31242"/>
                </a:lnTo>
                <a:close/>
              </a:path>
              <a:path w="650239" h="71755">
                <a:moveTo>
                  <a:pt x="640842" y="31242"/>
                </a:moveTo>
                <a:lnTo>
                  <a:pt x="590550" y="31242"/>
                </a:lnTo>
                <a:lnTo>
                  <a:pt x="593598" y="32766"/>
                </a:lnTo>
                <a:lnTo>
                  <a:pt x="594360" y="35814"/>
                </a:lnTo>
                <a:lnTo>
                  <a:pt x="593598" y="38862"/>
                </a:lnTo>
                <a:lnTo>
                  <a:pt x="590550" y="40386"/>
                </a:lnTo>
                <a:lnTo>
                  <a:pt x="640842" y="40386"/>
                </a:lnTo>
                <a:lnTo>
                  <a:pt x="649986" y="35814"/>
                </a:lnTo>
                <a:lnTo>
                  <a:pt x="640842" y="31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24533" y="3563873"/>
            <a:ext cx="757555" cy="71755"/>
          </a:xfrm>
          <a:custGeom>
            <a:avLst/>
            <a:gdLst/>
            <a:ahLst/>
            <a:cxnLst/>
            <a:rect l="l" t="t" r="r" b="b"/>
            <a:pathLst>
              <a:path w="757555" h="71754">
                <a:moveTo>
                  <a:pt x="32003" y="31241"/>
                </a:moveTo>
                <a:lnTo>
                  <a:pt x="4571" y="31241"/>
                </a:lnTo>
                <a:lnTo>
                  <a:pt x="1523" y="32003"/>
                </a:lnTo>
                <a:lnTo>
                  <a:pt x="0" y="35813"/>
                </a:lnTo>
                <a:lnTo>
                  <a:pt x="1523" y="38861"/>
                </a:lnTo>
                <a:lnTo>
                  <a:pt x="4571" y="39623"/>
                </a:lnTo>
                <a:lnTo>
                  <a:pt x="32003" y="39623"/>
                </a:lnTo>
                <a:lnTo>
                  <a:pt x="35051" y="38861"/>
                </a:lnTo>
                <a:lnTo>
                  <a:pt x="35813" y="35813"/>
                </a:lnTo>
                <a:lnTo>
                  <a:pt x="35051" y="32003"/>
                </a:lnTo>
                <a:lnTo>
                  <a:pt x="32003" y="31241"/>
                </a:lnTo>
                <a:close/>
              </a:path>
              <a:path w="757555" h="71754">
                <a:moveTo>
                  <a:pt x="94488" y="31241"/>
                </a:moveTo>
                <a:lnTo>
                  <a:pt x="67818" y="31241"/>
                </a:lnTo>
                <a:lnTo>
                  <a:pt x="64007" y="32003"/>
                </a:lnTo>
                <a:lnTo>
                  <a:pt x="63245" y="35813"/>
                </a:lnTo>
                <a:lnTo>
                  <a:pt x="64007" y="38861"/>
                </a:lnTo>
                <a:lnTo>
                  <a:pt x="67818" y="39623"/>
                </a:lnTo>
                <a:lnTo>
                  <a:pt x="94488" y="39623"/>
                </a:lnTo>
                <a:lnTo>
                  <a:pt x="97536" y="38861"/>
                </a:lnTo>
                <a:lnTo>
                  <a:pt x="99060" y="35813"/>
                </a:lnTo>
                <a:lnTo>
                  <a:pt x="97536" y="32003"/>
                </a:lnTo>
                <a:lnTo>
                  <a:pt x="94488" y="31241"/>
                </a:lnTo>
                <a:close/>
              </a:path>
              <a:path w="757555" h="71754">
                <a:moveTo>
                  <a:pt x="156972" y="31241"/>
                </a:moveTo>
                <a:lnTo>
                  <a:pt x="130302" y="31241"/>
                </a:lnTo>
                <a:lnTo>
                  <a:pt x="127254" y="32003"/>
                </a:lnTo>
                <a:lnTo>
                  <a:pt x="125729" y="35813"/>
                </a:lnTo>
                <a:lnTo>
                  <a:pt x="127254" y="38861"/>
                </a:lnTo>
                <a:lnTo>
                  <a:pt x="130302" y="39623"/>
                </a:lnTo>
                <a:lnTo>
                  <a:pt x="156972" y="39623"/>
                </a:lnTo>
                <a:lnTo>
                  <a:pt x="160020" y="38861"/>
                </a:lnTo>
                <a:lnTo>
                  <a:pt x="161544" y="35813"/>
                </a:lnTo>
                <a:lnTo>
                  <a:pt x="160020" y="32003"/>
                </a:lnTo>
                <a:lnTo>
                  <a:pt x="156972" y="31241"/>
                </a:lnTo>
                <a:close/>
              </a:path>
              <a:path w="757555" h="71754">
                <a:moveTo>
                  <a:pt x="220218" y="31241"/>
                </a:moveTo>
                <a:lnTo>
                  <a:pt x="192786" y="31241"/>
                </a:lnTo>
                <a:lnTo>
                  <a:pt x="189738" y="32003"/>
                </a:lnTo>
                <a:lnTo>
                  <a:pt x="188214" y="35813"/>
                </a:lnTo>
                <a:lnTo>
                  <a:pt x="189738" y="38861"/>
                </a:lnTo>
                <a:lnTo>
                  <a:pt x="192786" y="39623"/>
                </a:lnTo>
                <a:lnTo>
                  <a:pt x="220218" y="39623"/>
                </a:lnTo>
                <a:lnTo>
                  <a:pt x="223265" y="38861"/>
                </a:lnTo>
                <a:lnTo>
                  <a:pt x="224028" y="35813"/>
                </a:lnTo>
                <a:lnTo>
                  <a:pt x="223265" y="32003"/>
                </a:lnTo>
                <a:lnTo>
                  <a:pt x="220218" y="31241"/>
                </a:lnTo>
                <a:close/>
              </a:path>
              <a:path w="757555" h="71754">
                <a:moveTo>
                  <a:pt x="282702" y="31241"/>
                </a:moveTo>
                <a:lnTo>
                  <a:pt x="256032" y="31241"/>
                </a:lnTo>
                <a:lnTo>
                  <a:pt x="252222" y="32003"/>
                </a:lnTo>
                <a:lnTo>
                  <a:pt x="251460" y="35813"/>
                </a:lnTo>
                <a:lnTo>
                  <a:pt x="252222" y="38861"/>
                </a:lnTo>
                <a:lnTo>
                  <a:pt x="256032" y="39623"/>
                </a:lnTo>
                <a:lnTo>
                  <a:pt x="282702" y="39623"/>
                </a:lnTo>
                <a:lnTo>
                  <a:pt x="285750" y="38861"/>
                </a:lnTo>
                <a:lnTo>
                  <a:pt x="287274" y="35813"/>
                </a:lnTo>
                <a:lnTo>
                  <a:pt x="285750" y="32003"/>
                </a:lnTo>
                <a:lnTo>
                  <a:pt x="282702" y="31241"/>
                </a:lnTo>
                <a:close/>
              </a:path>
              <a:path w="757555" h="71754">
                <a:moveTo>
                  <a:pt x="345186" y="31241"/>
                </a:moveTo>
                <a:lnTo>
                  <a:pt x="318516" y="31241"/>
                </a:lnTo>
                <a:lnTo>
                  <a:pt x="315468" y="32003"/>
                </a:lnTo>
                <a:lnTo>
                  <a:pt x="313944" y="35813"/>
                </a:lnTo>
                <a:lnTo>
                  <a:pt x="315468" y="38861"/>
                </a:lnTo>
                <a:lnTo>
                  <a:pt x="318516" y="39623"/>
                </a:lnTo>
                <a:lnTo>
                  <a:pt x="345186" y="39623"/>
                </a:lnTo>
                <a:lnTo>
                  <a:pt x="348234" y="38861"/>
                </a:lnTo>
                <a:lnTo>
                  <a:pt x="349758" y="35813"/>
                </a:lnTo>
                <a:lnTo>
                  <a:pt x="348234" y="32003"/>
                </a:lnTo>
                <a:lnTo>
                  <a:pt x="345186" y="31241"/>
                </a:lnTo>
                <a:close/>
              </a:path>
              <a:path w="757555" h="71754">
                <a:moveTo>
                  <a:pt x="407669" y="31241"/>
                </a:moveTo>
                <a:lnTo>
                  <a:pt x="381000" y="31241"/>
                </a:lnTo>
                <a:lnTo>
                  <a:pt x="377952" y="32003"/>
                </a:lnTo>
                <a:lnTo>
                  <a:pt x="376428" y="35813"/>
                </a:lnTo>
                <a:lnTo>
                  <a:pt x="377952" y="38861"/>
                </a:lnTo>
                <a:lnTo>
                  <a:pt x="381000" y="39623"/>
                </a:lnTo>
                <a:lnTo>
                  <a:pt x="407669" y="39623"/>
                </a:lnTo>
                <a:lnTo>
                  <a:pt x="411480" y="38861"/>
                </a:lnTo>
                <a:lnTo>
                  <a:pt x="412242" y="35813"/>
                </a:lnTo>
                <a:lnTo>
                  <a:pt x="411480" y="32003"/>
                </a:lnTo>
                <a:lnTo>
                  <a:pt x="407669" y="31241"/>
                </a:lnTo>
                <a:close/>
              </a:path>
              <a:path w="757555" h="71754">
                <a:moveTo>
                  <a:pt x="470916" y="31241"/>
                </a:moveTo>
                <a:lnTo>
                  <a:pt x="444245" y="31241"/>
                </a:lnTo>
                <a:lnTo>
                  <a:pt x="440436" y="32003"/>
                </a:lnTo>
                <a:lnTo>
                  <a:pt x="439673" y="35813"/>
                </a:lnTo>
                <a:lnTo>
                  <a:pt x="440436" y="38861"/>
                </a:lnTo>
                <a:lnTo>
                  <a:pt x="444245" y="39623"/>
                </a:lnTo>
                <a:lnTo>
                  <a:pt x="470916" y="39623"/>
                </a:lnTo>
                <a:lnTo>
                  <a:pt x="473964" y="38861"/>
                </a:lnTo>
                <a:lnTo>
                  <a:pt x="475488" y="35813"/>
                </a:lnTo>
                <a:lnTo>
                  <a:pt x="473964" y="32003"/>
                </a:lnTo>
                <a:lnTo>
                  <a:pt x="470916" y="31241"/>
                </a:lnTo>
                <a:close/>
              </a:path>
              <a:path w="757555" h="71754">
                <a:moveTo>
                  <a:pt x="533400" y="31241"/>
                </a:moveTo>
                <a:lnTo>
                  <a:pt x="506730" y="31241"/>
                </a:lnTo>
                <a:lnTo>
                  <a:pt x="503681" y="32003"/>
                </a:lnTo>
                <a:lnTo>
                  <a:pt x="502158" y="35813"/>
                </a:lnTo>
                <a:lnTo>
                  <a:pt x="503681" y="38861"/>
                </a:lnTo>
                <a:lnTo>
                  <a:pt x="506730" y="39623"/>
                </a:lnTo>
                <a:lnTo>
                  <a:pt x="533400" y="39623"/>
                </a:lnTo>
                <a:lnTo>
                  <a:pt x="536448" y="38861"/>
                </a:lnTo>
                <a:lnTo>
                  <a:pt x="537972" y="35813"/>
                </a:lnTo>
                <a:lnTo>
                  <a:pt x="536448" y="32003"/>
                </a:lnTo>
                <a:lnTo>
                  <a:pt x="533400" y="31241"/>
                </a:lnTo>
                <a:close/>
              </a:path>
              <a:path w="757555" h="71754">
                <a:moveTo>
                  <a:pt x="595884" y="31241"/>
                </a:moveTo>
                <a:lnTo>
                  <a:pt x="569214" y="31241"/>
                </a:lnTo>
                <a:lnTo>
                  <a:pt x="566166" y="32003"/>
                </a:lnTo>
                <a:lnTo>
                  <a:pt x="564642" y="35813"/>
                </a:lnTo>
                <a:lnTo>
                  <a:pt x="566166" y="38861"/>
                </a:lnTo>
                <a:lnTo>
                  <a:pt x="569214" y="39623"/>
                </a:lnTo>
                <a:lnTo>
                  <a:pt x="595884" y="39623"/>
                </a:lnTo>
                <a:lnTo>
                  <a:pt x="599694" y="38861"/>
                </a:lnTo>
                <a:lnTo>
                  <a:pt x="600456" y="35813"/>
                </a:lnTo>
                <a:lnTo>
                  <a:pt x="599694" y="32003"/>
                </a:lnTo>
                <a:lnTo>
                  <a:pt x="595884" y="31241"/>
                </a:lnTo>
                <a:close/>
              </a:path>
              <a:path w="757555" h="71754">
                <a:moveTo>
                  <a:pt x="659130" y="31241"/>
                </a:moveTo>
                <a:lnTo>
                  <a:pt x="631698" y="31241"/>
                </a:lnTo>
                <a:lnTo>
                  <a:pt x="628650" y="32003"/>
                </a:lnTo>
                <a:lnTo>
                  <a:pt x="627888" y="35813"/>
                </a:lnTo>
                <a:lnTo>
                  <a:pt x="628650" y="38861"/>
                </a:lnTo>
                <a:lnTo>
                  <a:pt x="631698" y="39623"/>
                </a:lnTo>
                <a:lnTo>
                  <a:pt x="659130" y="39623"/>
                </a:lnTo>
                <a:lnTo>
                  <a:pt x="662178" y="38861"/>
                </a:lnTo>
                <a:lnTo>
                  <a:pt x="663702" y="35813"/>
                </a:lnTo>
                <a:lnTo>
                  <a:pt x="662178" y="32003"/>
                </a:lnTo>
                <a:lnTo>
                  <a:pt x="659130" y="31241"/>
                </a:lnTo>
                <a:close/>
              </a:path>
              <a:path w="757555" h="71754">
                <a:moveTo>
                  <a:pt x="685800" y="0"/>
                </a:moveTo>
                <a:lnTo>
                  <a:pt x="685800" y="71627"/>
                </a:lnTo>
                <a:lnTo>
                  <a:pt x="749808" y="39623"/>
                </a:lnTo>
                <a:lnTo>
                  <a:pt x="694944" y="39623"/>
                </a:lnTo>
                <a:lnTo>
                  <a:pt x="691896" y="38861"/>
                </a:lnTo>
                <a:lnTo>
                  <a:pt x="690372" y="35813"/>
                </a:lnTo>
                <a:lnTo>
                  <a:pt x="691896" y="32003"/>
                </a:lnTo>
                <a:lnTo>
                  <a:pt x="694944" y="31241"/>
                </a:lnTo>
                <a:lnTo>
                  <a:pt x="748284" y="31241"/>
                </a:lnTo>
                <a:lnTo>
                  <a:pt x="685800" y="0"/>
                </a:lnTo>
                <a:close/>
              </a:path>
              <a:path w="757555" h="71754">
                <a:moveTo>
                  <a:pt x="697992" y="31241"/>
                </a:moveTo>
                <a:lnTo>
                  <a:pt x="694944" y="31241"/>
                </a:lnTo>
                <a:lnTo>
                  <a:pt x="691896" y="32003"/>
                </a:lnTo>
                <a:lnTo>
                  <a:pt x="690372" y="35813"/>
                </a:lnTo>
                <a:lnTo>
                  <a:pt x="691896" y="38861"/>
                </a:lnTo>
                <a:lnTo>
                  <a:pt x="694944" y="39623"/>
                </a:lnTo>
                <a:lnTo>
                  <a:pt x="697992" y="39623"/>
                </a:lnTo>
                <a:lnTo>
                  <a:pt x="701040" y="38861"/>
                </a:lnTo>
                <a:lnTo>
                  <a:pt x="702564" y="35813"/>
                </a:lnTo>
                <a:lnTo>
                  <a:pt x="701040" y="32003"/>
                </a:lnTo>
                <a:lnTo>
                  <a:pt x="697992" y="31241"/>
                </a:lnTo>
                <a:close/>
              </a:path>
              <a:path w="757555" h="71754">
                <a:moveTo>
                  <a:pt x="748284" y="31241"/>
                </a:moveTo>
                <a:lnTo>
                  <a:pt x="697992" y="31241"/>
                </a:lnTo>
                <a:lnTo>
                  <a:pt x="701040" y="32003"/>
                </a:lnTo>
                <a:lnTo>
                  <a:pt x="702564" y="35813"/>
                </a:lnTo>
                <a:lnTo>
                  <a:pt x="701040" y="38861"/>
                </a:lnTo>
                <a:lnTo>
                  <a:pt x="697992" y="39623"/>
                </a:lnTo>
                <a:lnTo>
                  <a:pt x="749808" y="39623"/>
                </a:lnTo>
                <a:lnTo>
                  <a:pt x="757428" y="35813"/>
                </a:lnTo>
                <a:lnTo>
                  <a:pt x="748284" y="31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40268" y="3917531"/>
            <a:ext cx="223850" cy="22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1235290" y="4370920"/>
            <a:ext cx="556895" cy="372745"/>
            <a:chOff x="1235290" y="4370920"/>
            <a:chExt cx="556895" cy="372745"/>
          </a:xfrm>
        </p:grpSpPr>
        <p:sp>
          <p:nvSpPr>
            <p:cNvPr id="12" name="object 12"/>
            <p:cNvSpPr/>
            <p:nvPr/>
          </p:nvSpPr>
          <p:spPr>
            <a:xfrm>
              <a:off x="1239773" y="4565903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54102" y="0"/>
                  </a:moveTo>
                  <a:lnTo>
                    <a:pt x="33111" y="4274"/>
                  </a:lnTo>
                  <a:lnTo>
                    <a:pt x="15906" y="15906"/>
                  </a:lnTo>
                  <a:lnTo>
                    <a:pt x="4274" y="33111"/>
                  </a:lnTo>
                  <a:lnTo>
                    <a:pt x="0" y="54102"/>
                  </a:lnTo>
                  <a:lnTo>
                    <a:pt x="4274" y="74973"/>
                  </a:lnTo>
                  <a:lnTo>
                    <a:pt x="15906" y="91916"/>
                  </a:lnTo>
                  <a:lnTo>
                    <a:pt x="33111" y="103286"/>
                  </a:lnTo>
                  <a:lnTo>
                    <a:pt x="54102" y="107442"/>
                  </a:lnTo>
                  <a:lnTo>
                    <a:pt x="74973" y="103286"/>
                  </a:lnTo>
                  <a:lnTo>
                    <a:pt x="91916" y="91916"/>
                  </a:lnTo>
                  <a:lnTo>
                    <a:pt x="103286" y="74973"/>
                  </a:lnTo>
                  <a:lnTo>
                    <a:pt x="107442" y="54102"/>
                  </a:lnTo>
                  <a:lnTo>
                    <a:pt x="103286" y="33111"/>
                  </a:lnTo>
                  <a:lnTo>
                    <a:pt x="91916" y="15906"/>
                  </a:lnTo>
                  <a:lnTo>
                    <a:pt x="74973" y="4274"/>
                  </a:lnTo>
                  <a:lnTo>
                    <a:pt x="54102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44751" y="4414265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53340" y="0"/>
                  </a:moveTo>
                  <a:lnTo>
                    <a:pt x="32468" y="4274"/>
                  </a:lnTo>
                  <a:lnTo>
                    <a:pt x="15525" y="15906"/>
                  </a:lnTo>
                  <a:lnTo>
                    <a:pt x="4155" y="33111"/>
                  </a:lnTo>
                  <a:lnTo>
                    <a:pt x="0" y="54102"/>
                  </a:lnTo>
                  <a:lnTo>
                    <a:pt x="4155" y="74652"/>
                  </a:lnTo>
                  <a:lnTo>
                    <a:pt x="15525" y="91630"/>
                  </a:lnTo>
                  <a:lnTo>
                    <a:pt x="32468" y="103179"/>
                  </a:lnTo>
                  <a:lnTo>
                    <a:pt x="53340" y="107442"/>
                  </a:lnTo>
                  <a:lnTo>
                    <a:pt x="74330" y="103179"/>
                  </a:lnTo>
                  <a:lnTo>
                    <a:pt x="91535" y="91630"/>
                  </a:lnTo>
                  <a:lnTo>
                    <a:pt x="103167" y="74652"/>
                  </a:lnTo>
                  <a:lnTo>
                    <a:pt x="107442" y="54102"/>
                  </a:lnTo>
                  <a:lnTo>
                    <a:pt x="103167" y="33111"/>
                  </a:lnTo>
                  <a:lnTo>
                    <a:pt x="91535" y="15906"/>
                  </a:lnTo>
                  <a:lnTo>
                    <a:pt x="74330" y="4274"/>
                  </a:lnTo>
                  <a:lnTo>
                    <a:pt x="53340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38071" y="4481321"/>
              <a:ext cx="112395" cy="112395"/>
            </a:xfrm>
            <a:custGeom>
              <a:avLst/>
              <a:gdLst/>
              <a:ahLst/>
              <a:cxnLst/>
              <a:rect l="l" t="t" r="r" b="b"/>
              <a:pathLst>
                <a:path w="112394" h="112395">
                  <a:moveTo>
                    <a:pt x="57745" y="47410"/>
                  </a:moveTo>
                  <a:lnTo>
                    <a:pt x="762" y="104394"/>
                  </a:lnTo>
                  <a:lnTo>
                    <a:pt x="0" y="107442"/>
                  </a:lnTo>
                  <a:lnTo>
                    <a:pt x="762" y="110490"/>
                  </a:lnTo>
                  <a:lnTo>
                    <a:pt x="4572" y="112014"/>
                  </a:lnTo>
                  <a:lnTo>
                    <a:pt x="7620" y="110490"/>
                  </a:lnTo>
                  <a:lnTo>
                    <a:pt x="63845" y="53602"/>
                  </a:lnTo>
                  <a:lnTo>
                    <a:pt x="57745" y="47410"/>
                  </a:lnTo>
                  <a:close/>
                </a:path>
                <a:path w="112394" h="112395">
                  <a:moveTo>
                    <a:pt x="99319" y="37338"/>
                  </a:moveTo>
                  <a:lnTo>
                    <a:pt x="69342" y="37338"/>
                  </a:lnTo>
                  <a:lnTo>
                    <a:pt x="72390" y="38862"/>
                  </a:lnTo>
                  <a:lnTo>
                    <a:pt x="73914" y="41910"/>
                  </a:lnTo>
                  <a:lnTo>
                    <a:pt x="72390" y="44958"/>
                  </a:lnTo>
                  <a:lnTo>
                    <a:pt x="63845" y="53602"/>
                  </a:lnTo>
                  <a:lnTo>
                    <a:pt x="86106" y="76200"/>
                  </a:lnTo>
                  <a:lnTo>
                    <a:pt x="99319" y="37338"/>
                  </a:lnTo>
                  <a:close/>
                </a:path>
                <a:path w="112394" h="112395">
                  <a:moveTo>
                    <a:pt x="69342" y="37338"/>
                  </a:moveTo>
                  <a:lnTo>
                    <a:pt x="66294" y="38862"/>
                  </a:lnTo>
                  <a:lnTo>
                    <a:pt x="57745" y="47410"/>
                  </a:lnTo>
                  <a:lnTo>
                    <a:pt x="63845" y="53602"/>
                  </a:lnTo>
                  <a:lnTo>
                    <a:pt x="72390" y="44958"/>
                  </a:lnTo>
                  <a:lnTo>
                    <a:pt x="73914" y="41910"/>
                  </a:lnTo>
                  <a:lnTo>
                    <a:pt x="72390" y="38862"/>
                  </a:lnTo>
                  <a:lnTo>
                    <a:pt x="69342" y="37338"/>
                  </a:lnTo>
                  <a:close/>
                </a:path>
                <a:path w="112394" h="112395">
                  <a:moveTo>
                    <a:pt x="112014" y="0"/>
                  </a:moveTo>
                  <a:lnTo>
                    <a:pt x="35814" y="25146"/>
                  </a:lnTo>
                  <a:lnTo>
                    <a:pt x="57745" y="47410"/>
                  </a:lnTo>
                  <a:lnTo>
                    <a:pt x="66294" y="38862"/>
                  </a:lnTo>
                  <a:lnTo>
                    <a:pt x="69342" y="37338"/>
                  </a:lnTo>
                  <a:lnTo>
                    <a:pt x="99319" y="37338"/>
                  </a:lnTo>
                  <a:lnTo>
                    <a:pt x="1120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79447" y="4375403"/>
              <a:ext cx="108585" cy="107950"/>
            </a:xfrm>
            <a:custGeom>
              <a:avLst/>
              <a:gdLst/>
              <a:ahLst/>
              <a:cxnLst/>
              <a:rect l="l" t="t" r="r" b="b"/>
              <a:pathLst>
                <a:path w="108585" h="107950">
                  <a:moveTo>
                    <a:pt x="54101" y="0"/>
                  </a:moveTo>
                  <a:lnTo>
                    <a:pt x="33111" y="4274"/>
                  </a:lnTo>
                  <a:lnTo>
                    <a:pt x="15906" y="15906"/>
                  </a:lnTo>
                  <a:lnTo>
                    <a:pt x="4274" y="33111"/>
                  </a:lnTo>
                  <a:lnTo>
                    <a:pt x="0" y="54102"/>
                  </a:lnTo>
                  <a:lnTo>
                    <a:pt x="4274" y="74973"/>
                  </a:lnTo>
                  <a:lnTo>
                    <a:pt x="15906" y="91916"/>
                  </a:lnTo>
                  <a:lnTo>
                    <a:pt x="33111" y="103286"/>
                  </a:lnTo>
                  <a:lnTo>
                    <a:pt x="54101" y="107442"/>
                  </a:lnTo>
                  <a:lnTo>
                    <a:pt x="75092" y="103286"/>
                  </a:lnTo>
                  <a:lnTo>
                    <a:pt x="92297" y="91916"/>
                  </a:lnTo>
                  <a:lnTo>
                    <a:pt x="103929" y="74973"/>
                  </a:lnTo>
                  <a:lnTo>
                    <a:pt x="108203" y="54102"/>
                  </a:lnTo>
                  <a:lnTo>
                    <a:pt x="103929" y="33111"/>
                  </a:lnTo>
                  <a:lnTo>
                    <a:pt x="92297" y="15906"/>
                  </a:lnTo>
                  <a:lnTo>
                    <a:pt x="75092" y="4274"/>
                  </a:lnTo>
                  <a:lnTo>
                    <a:pt x="54101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47621" y="4413503"/>
              <a:ext cx="132080" cy="70485"/>
            </a:xfrm>
            <a:custGeom>
              <a:avLst/>
              <a:gdLst/>
              <a:ahLst/>
              <a:cxnLst/>
              <a:rect l="l" t="t" r="r" b="b"/>
              <a:pathLst>
                <a:path w="132080" h="70485">
                  <a:moveTo>
                    <a:pt x="122824" y="28194"/>
                  </a:moveTo>
                  <a:lnTo>
                    <a:pt x="72389" y="28194"/>
                  </a:lnTo>
                  <a:lnTo>
                    <a:pt x="75437" y="28956"/>
                  </a:lnTo>
                  <a:lnTo>
                    <a:pt x="76961" y="32004"/>
                  </a:lnTo>
                  <a:lnTo>
                    <a:pt x="76961" y="35052"/>
                  </a:lnTo>
                  <a:lnTo>
                    <a:pt x="73913" y="37338"/>
                  </a:lnTo>
                  <a:lnTo>
                    <a:pt x="61852" y="39616"/>
                  </a:lnTo>
                  <a:lnTo>
                    <a:pt x="67817" y="70104"/>
                  </a:lnTo>
                  <a:lnTo>
                    <a:pt x="122824" y="28194"/>
                  </a:lnTo>
                  <a:close/>
                </a:path>
                <a:path w="132080" h="70485">
                  <a:moveTo>
                    <a:pt x="60099" y="30652"/>
                  </a:moveTo>
                  <a:lnTo>
                    <a:pt x="3809" y="41910"/>
                  </a:lnTo>
                  <a:lnTo>
                    <a:pt x="761" y="43434"/>
                  </a:lnTo>
                  <a:lnTo>
                    <a:pt x="0" y="47244"/>
                  </a:lnTo>
                  <a:lnTo>
                    <a:pt x="1523" y="49530"/>
                  </a:lnTo>
                  <a:lnTo>
                    <a:pt x="5333" y="50292"/>
                  </a:lnTo>
                  <a:lnTo>
                    <a:pt x="61852" y="39616"/>
                  </a:lnTo>
                  <a:lnTo>
                    <a:pt x="60099" y="30652"/>
                  </a:lnTo>
                  <a:close/>
                </a:path>
                <a:path w="132080" h="70485">
                  <a:moveTo>
                    <a:pt x="72389" y="28194"/>
                  </a:moveTo>
                  <a:lnTo>
                    <a:pt x="60099" y="30652"/>
                  </a:lnTo>
                  <a:lnTo>
                    <a:pt x="61852" y="39616"/>
                  </a:lnTo>
                  <a:lnTo>
                    <a:pt x="73913" y="37338"/>
                  </a:lnTo>
                  <a:lnTo>
                    <a:pt x="76961" y="35052"/>
                  </a:lnTo>
                  <a:lnTo>
                    <a:pt x="76961" y="32004"/>
                  </a:lnTo>
                  <a:lnTo>
                    <a:pt x="75437" y="28956"/>
                  </a:lnTo>
                  <a:lnTo>
                    <a:pt x="72389" y="28194"/>
                  </a:lnTo>
                  <a:close/>
                </a:path>
                <a:path w="132080" h="70485">
                  <a:moveTo>
                    <a:pt x="54101" y="0"/>
                  </a:moveTo>
                  <a:lnTo>
                    <a:pt x="60099" y="30652"/>
                  </a:lnTo>
                  <a:lnTo>
                    <a:pt x="72389" y="28194"/>
                  </a:lnTo>
                  <a:lnTo>
                    <a:pt x="122824" y="28194"/>
                  </a:lnTo>
                  <a:lnTo>
                    <a:pt x="131825" y="21336"/>
                  </a:lnTo>
                  <a:lnTo>
                    <a:pt x="54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52955" y="4631435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54102" y="0"/>
                  </a:moveTo>
                  <a:lnTo>
                    <a:pt x="33111" y="4155"/>
                  </a:lnTo>
                  <a:lnTo>
                    <a:pt x="15906" y="15525"/>
                  </a:lnTo>
                  <a:lnTo>
                    <a:pt x="4274" y="32468"/>
                  </a:lnTo>
                  <a:lnTo>
                    <a:pt x="0" y="53340"/>
                  </a:lnTo>
                  <a:lnTo>
                    <a:pt x="4274" y="74330"/>
                  </a:lnTo>
                  <a:lnTo>
                    <a:pt x="15906" y="91535"/>
                  </a:lnTo>
                  <a:lnTo>
                    <a:pt x="33111" y="103167"/>
                  </a:lnTo>
                  <a:lnTo>
                    <a:pt x="54102" y="107442"/>
                  </a:lnTo>
                  <a:lnTo>
                    <a:pt x="74973" y="103167"/>
                  </a:lnTo>
                  <a:lnTo>
                    <a:pt x="91916" y="91535"/>
                  </a:lnTo>
                  <a:lnTo>
                    <a:pt x="103286" y="74330"/>
                  </a:lnTo>
                  <a:lnTo>
                    <a:pt x="107442" y="53340"/>
                  </a:lnTo>
                  <a:lnTo>
                    <a:pt x="103286" y="32468"/>
                  </a:lnTo>
                  <a:lnTo>
                    <a:pt x="91916" y="15525"/>
                  </a:lnTo>
                  <a:lnTo>
                    <a:pt x="74973" y="4155"/>
                  </a:lnTo>
                  <a:lnTo>
                    <a:pt x="54102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38299" y="4475987"/>
              <a:ext cx="53340" cy="147955"/>
            </a:xfrm>
            <a:custGeom>
              <a:avLst/>
              <a:gdLst/>
              <a:ahLst/>
              <a:cxnLst/>
              <a:rect l="l" t="t" r="r" b="b"/>
              <a:pathLst>
                <a:path w="53339" h="147954">
                  <a:moveTo>
                    <a:pt x="53339" y="0"/>
                  </a:moveTo>
                  <a:lnTo>
                    <a:pt x="0" y="147828"/>
                  </a:lnTo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32737" y="4652009"/>
              <a:ext cx="195580" cy="71755"/>
            </a:xfrm>
            <a:custGeom>
              <a:avLst/>
              <a:gdLst/>
              <a:ahLst/>
              <a:cxnLst/>
              <a:rect l="l" t="t" r="r" b="b"/>
              <a:pathLst>
                <a:path w="195580" h="71754">
                  <a:moveTo>
                    <a:pt x="123278" y="40481"/>
                  </a:moveTo>
                  <a:lnTo>
                    <a:pt x="119634" y="71627"/>
                  </a:lnTo>
                  <a:lnTo>
                    <a:pt x="195072" y="44195"/>
                  </a:lnTo>
                  <a:lnTo>
                    <a:pt x="191603" y="41909"/>
                  </a:lnTo>
                  <a:lnTo>
                    <a:pt x="135636" y="41909"/>
                  </a:lnTo>
                  <a:lnTo>
                    <a:pt x="123278" y="40481"/>
                  </a:lnTo>
                  <a:close/>
                </a:path>
                <a:path w="195580" h="71754">
                  <a:moveTo>
                    <a:pt x="124344" y="31372"/>
                  </a:moveTo>
                  <a:lnTo>
                    <a:pt x="123278" y="40481"/>
                  </a:lnTo>
                  <a:lnTo>
                    <a:pt x="135636" y="41909"/>
                  </a:lnTo>
                  <a:lnTo>
                    <a:pt x="138684" y="41147"/>
                  </a:lnTo>
                  <a:lnTo>
                    <a:pt x="140208" y="38099"/>
                  </a:lnTo>
                  <a:lnTo>
                    <a:pt x="139445" y="34289"/>
                  </a:lnTo>
                  <a:lnTo>
                    <a:pt x="136398" y="32765"/>
                  </a:lnTo>
                  <a:lnTo>
                    <a:pt x="124344" y="31372"/>
                  </a:lnTo>
                  <a:close/>
                </a:path>
                <a:path w="195580" h="71754">
                  <a:moveTo>
                    <a:pt x="128016" y="0"/>
                  </a:moveTo>
                  <a:lnTo>
                    <a:pt x="124344" y="31372"/>
                  </a:lnTo>
                  <a:lnTo>
                    <a:pt x="136398" y="32765"/>
                  </a:lnTo>
                  <a:lnTo>
                    <a:pt x="139445" y="34289"/>
                  </a:lnTo>
                  <a:lnTo>
                    <a:pt x="140208" y="38099"/>
                  </a:lnTo>
                  <a:lnTo>
                    <a:pt x="138684" y="41147"/>
                  </a:lnTo>
                  <a:lnTo>
                    <a:pt x="135636" y="41909"/>
                  </a:lnTo>
                  <a:lnTo>
                    <a:pt x="191603" y="41909"/>
                  </a:lnTo>
                  <a:lnTo>
                    <a:pt x="128016" y="0"/>
                  </a:lnTo>
                  <a:close/>
                </a:path>
                <a:path w="195580" h="71754">
                  <a:moveTo>
                    <a:pt x="4571" y="17525"/>
                  </a:moveTo>
                  <a:lnTo>
                    <a:pt x="1523" y="18287"/>
                  </a:lnTo>
                  <a:lnTo>
                    <a:pt x="0" y="21335"/>
                  </a:lnTo>
                  <a:lnTo>
                    <a:pt x="761" y="25145"/>
                  </a:lnTo>
                  <a:lnTo>
                    <a:pt x="3809" y="26669"/>
                  </a:lnTo>
                  <a:lnTo>
                    <a:pt x="123278" y="40481"/>
                  </a:lnTo>
                  <a:lnTo>
                    <a:pt x="124344" y="31372"/>
                  </a:lnTo>
                  <a:lnTo>
                    <a:pt x="4571" y="17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1440268" y="4882222"/>
            <a:ext cx="444068" cy="33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115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19" y="431257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4670803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 h="0">
                <a:moveTo>
                  <a:pt x="0" y="0"/>
                </a:moveTo>
                <a:lnTo>
                  <a:pt x="534989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91" y="837584"/>
            <a:ext cx="5422265" cy="803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53975">
              <a:lnSpc>
                <a:spcPts val="1525"/>
              </a:lnSpc>
            </a:pPr>
            <a:r>
              <a:rPr dirty="0" sz="1300" spc="5" b="1">
                <a:latin typeface="Times New Roman"/>
                <a:cs typeface="Times New Roman"/>
              </a:rPr>
              <a:t>INVENTORY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MANAGEMENT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40"/>
              </a:lnSpc>
            </a:pPr>
            <a:r>
              <a:rPr dirty="0" sz="1300" spc="5" b="1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Basic Economic Order </a:t>
            </a:r>
            <a:r>
              <a:rPr dirty="0" sz="1100" spc="5">
                <a:latin typeface="Times New Roman"/>
                <a:cs typeface="Times New Roman"/>
              </a:rPr>
              <a:t>Quantity </a:t>
            </a:r>
            <a:r>
              <a:rPr dirty="0" sz="1100" spc="10">
                <a:latin typeface="Times New Roman"/>
                <a:cs typeface="Times New Roman"/>
              </a:rPr>
              <a:t>(EOQ)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Quantity </a:t>
            </a:r>
            <a:r>
              <a:rPr dirty="0" sz="1100" spc="10">
                <a:latin typeface="Times New Roman"/>
                <a:cs typeface="Times New Roman"/>
              </a:rPr>
              <a:t>Discount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Models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Spare </a:t>
            </a:r>
            <a:r>
              <a:rPr dirty="0" sz="1100" spc="5">
                <a:latin typeface="Times New Roman"/>
                <a:cs typeface="Times New Roman"/>
              </a:rPr>
              <a:t>Parts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Inventory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Material Resource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Planning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Resource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Purchasing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Objectives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6695" indent="-214629">
              <a:lnSpc>
                <a:spcPct val="100000"/>
              </a:lnSpc>
              <a:buAutoNum type="arabicPeriod"/>
              <a:tabLst>
                <a:tab pos="227329" algn="l"/>
              </a:tabLst>
            </a:pPr>
            <a:r>
              <a:rPr dirty="0" sz="1100" spc="10">
                <a:latin typeface="Times New Roman"/>
                <a:cs typeface="Times New Roman"/>
              </a:rPr>
              <a:t>Review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buAutoNum type="arabicPeriod"/>
              <a:tabLst>
                <a:tab pos="26352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approach to stock in manufacturing </a:t>
            </a:r>
            <a:r>
              <a:rPr dirty="0" sz="1100" spc="10">
                <a:latin typeface="Times New Roman"/>
                <a:cs typeface="Times New Roman"/>
              </a:rPr>
              <a:t>company needs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that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trading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a commercial </a:t>
            </a:r>
            <a:r>
              <a:rPr dirty="0" sz="1100" spc="5">
                <a:latin typeface="Times New Roman"/>
                <a:cs typeface="Times New Roman"/>
              </a:rPr>
              <a:t>business.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 a Supermarket the </a:t>
            </a:r>
            <a:r>
              <a:rPr dirty="0" sz="1100" spc="5">
                <a:latin typeface="Times New Roman"/>
                <a:cs typeface="Times New Roman"/>
              </a:rPr>
              <a:t>main </a:t>
            </a:r>
            <a:r>
              <a:rPr dirty="0" sz="1100" spc="10">
                <a:latin typeface="Times New Roman"/>
                <a:cs typeface="Times New Roman"/>
              </a:rPr>
              <a:t>reason </a:t>
            </a:r>
            <a:r>
              <a:rPr dirty="0" sz="1100" spc="5">
                <a:latin typeface="Times New Roman"/>
                <a:cs typeface="Times New Roman"/>
              </a:rPr>
              <a:t>for holding </a:t>
            </a:r>
            <a:r>
              <a:rPr dirty="0" sz="1100" spc="10">
                <a:latin typeface="Times New Roman"/>
                <a:cs typeface="Times New Roman"/>
              </a:rPr>
              <a:t>stock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provide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customer service.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high </a:t>
            </a:r>
            <a:r>
              <a:rPr dirty="0" sz="1100" spc="10">
                <a:latin typeface="Times New Roman"/>
                <a:cs typeface="Times New Roman"/>
              </a:rPr>
              <a:t>degree of such service will be </a:t>
            </a:r>
            <a:r>
              <a:rPr dirty="0" sz="1100" spc="5">
                <a:latin typeface="Times New Roman"/>
                <a:cs typeface="Times New Roman"/>
              </a:rPr>
              <a:t>required.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cornflakes are out of stock,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customer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go </a:t>
            </a:r>
            <a:r>
              <a:rPr dirty="0" sz="1100" spc="5">
                <a:latin typeface="Times New Roman"/>
                <a:cs typeface="Times New Roman"/>
              </a:rPr>
              <a:t>elsewhere.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goods </a:t>
            </a:r>
            <a:r>
              <a:rPr dirty="0" sz="1100" spc="5">
                <a:latin typeface="Times New Roman"/>
                <a:cs typeface="Times New Roman"/>
              </a:rPr>
              <a:t>classed as </a:t>
            </a:r>
            <a:r>
              <a:rPr dirty="0" sz="1100" spc="10">
                <a:latin typeface="Times New Roman"/>
                <a:cs typeface="Times New Roman"/>
              </a:rPr>
              <a:t>"Stock"  </a:t>
            </a:r>
            <a:r>
              <a:rPr dirty="0" sz="1100" spc="5">
                <a:latin typeface="Times New Roman"/>
                <a:cs typeface="Times New Roman"/>
              </a:rPr>
              <a:t>will mainly </a:t>
            </a:r>
            <a:r>
              <a:rPr dirty="0" sz="1100" spc="10">
                <a:latin typeface="Times New Roman"/>
                <a:cs typeface="Times New Roman"/>
              </a:rPr>
              <a:t>be finished </a:t>
            </a:r>
            <a:r>
              <a:rPr dirty="0" sz="1100" spc="5">
                <a:latin typeface="Times New Roman"/>
                <a:cs typeface="Times New Roman"/>
              </a:rPr>
              <a:t>goods; </a:t>
            </a:r>
            <a:r>
              <a:rPr dirty="0" sz="1100" spc="10">
                <a:latin typeface="Times New Roman"/>
                <a:cs typeface="Times New Roman"/>
              </a:rPr>
              <a:t>ready </a:t>
            </a:r>
            <a:r>
              <a:rPr dirty="0" sz="1100" spc="5">
                <a:latin typeface="Times New Roman"/>
                <a:cs typeface="Times New Roman"/>
              </a:rPr>
              <a:t>for sale, </a:t>
            </a:r>
            <a:r>
              <a:rPr dirty="0" sz="1100" spc="10">
                <a:latin typeface="Times New Roman"/>
                <a:cs typeface="Times New Roman"/>
              </a:rPr>
              <a:t>ordering from Suppliers will </a:t>
            </a:r>
            <a:r>
              <a:rPr dirty="0" sz="1100" spc="15">
                <a:latin typeface="Times New Roman"/>
                <a:cs typeface="Times New Roman"/>
              </a:rPr>
              <a:t>be done </a:t>
            </a:r>
            <a:r>
              <a:rPr dirty="0" sz="1100" spc="10">
                <a:latin typeface="Times New Roman"/>
                <a:cs typeface="Times New Roman"/>
              </a:rPr>
              <a:t>largely  </a:t>
            </a:r>
            <a:r>
              <a:rPr dirty="0" sz="1100" spc="5">
                <a:latin typeface="Times New Roman"/>
                <a:cs typeface="Times New Roman"/>
              </a:rPr>
              <a:t>without </a:t>
            </a:r>
            <a:r>
              <a:rPr dirty="0" sz="1100" spc="10">
                <a:latin typeface="Times New Roman"/>
                <a:cs typeface="Times New Roman"/>
              </a:rPr>
              <a:t>considering the consequences on any </a:t>
            </a:r>
            <a:r>
              <a:rPr dirty="0" sz="1100" spc="5">
                <a:latin typeface="Times New Roman"/>
                <a:cs typeface="Times New Roman"/>
              </a:rPr>
              <a:t>manufacturing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activity.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For a manufacturing company, </a:t>
            </a:r>
            <a:r>
              <a:rPr dirty="0" sz="1100" spc="5">
                <a:latin typeface="Times New Roman"/>
                <a:cs typeface="Times New Roman"/>
              </a:rPr>
              <a:t>stock control systems </a:t>
            </a:r>
            <a:r>
              <a:rPr dirty="0" sz="1100" spc="10">
                <a:latin typeface="Times New Roman"/>
                <a:cs typeface="Times New Roman"/>
              </a:rPr>
              <a:t>must take account of manufacturing  </a:t>
            </a:r>
            <a:r>
              <a:rPr dirty="0" sz="1100" spc="5">
                <a:latin typeface="Times New Roman"/>
                <a:cs typeface="Times New Roman"/>
              </a:rPr>
              <a:t>activities. Inevitably there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clashes or trade offs </a:t>
            </a:r>
            <a:r>
              <a:rPr dirty="0" sz="1100" spc="10">
                <a:latin typeface="Times New Roman"/>
                <a:cs typeface="Times New Roman"/>
              </a:rPr>
              <a:t>between the </a:t>
            </a:r>
            <a:r>
              <a:rPr dirty="0" sz="1100" spc="5">
                <a:latin typeface="Times New Roman"/>
                <a:cs typeface="Times New Roman"/>
              </a:rPr>
              <a:t>level of stock carried, the  service </a:t>
            </a:r>
            <a:r>
              <a:rPr dirty="0" sz="1100" spc="10">
                <a:latin typeface="Times New Roman"/>
                <a:cs typeface="Times New Roman"/>
              </a:rPr>
              <a:t>given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customers,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cash flow involved in carrying stock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influence  stock ordering policy has </a:t>
            </a:r>
            <a:r>
              <a:rPr dirty="0" sz="1100" spc="10">
                <a:latin typeface="Times New Roman"/>
                <a:cs typeface="Times New Roman"/>
              </a:rPr>
              <a:t>on manufacturing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"Stocks"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cover </a:t>
            </a:r>
            <a:r>
              <a:rPr dirty="0" sz="1100" spc="5">
                <a:latin typeface="Times New Roman"/>
                <a:cs typeface="Times New Roman"/>
              </a:rPr>
              <a:t>finished </a:t>
            </a:r>
            <a:r>
              <a:rPr dirty="0" sz="1100" spc="10">
                <a:latin typeface="Times New Roman"/>
                <a:cs typeface="Times New Roman"/>
              </a:rPr>
              <a:t>goods </a:t>
            </a:r>
            <a:r>
              <a:rPr dirty="0" sz="1100" spc="5">
                <a:latin typeface="Times New Roman"/>
                <a:cs typeface="Times New Roman"/>
              </a:rPr>
              <a:t>stocks, </a:t>
            </a:r>
            <a:r>
              <a:rPr dirty="0" sz="1100" spc="10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materials,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in process and  </a:t>
            </a:r>
            <a:r>
              <a:rPr dirty="0" sz="1100" spc="10">
                <a:latin typeface="Times New Roman"/>
                <a:cs typeface="Times New Roman"/>
              </a:rPr>
              <a:t>components </a:t>
            </a:r>
            <a:r>
              <a:rPr dirty="0" sz="1100" spc="5">
                <a:latin typeface="Times New Roman"/>
                <a:cs typeface="Times New Roman"/>
              </a:rPr>
              <a:t>ready for use.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term </a:t>
            </a:r>
            <a:r>
              <a:rPr dirty="0" sz="1100" spc="10">
                <a:latin typeface="Times New Roman"/>
                <a:cs typeface="Times New Roman"/>
              </a:rPr>
              <a:t>"Inventory" </a:t>
            </a:r>
            <a:r>
              <a:rPr dirty="0" sz="1100" spc="5">
                <a:latin typeface="Times New Roman"/>
                <a:cs typeface="Times New Roman"/>
              </a:rPr>
              <a:t>refers to the stock of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materials, </a:t>
            </a:r>
            <a:r>
              <a:rPr dirty="0" sz="1100" spc="10">
                <a:latin typeface="Times New Roman"/>
                <a:cs typeface="Times New Roman"/>
              </a:rPr>
              <a:t>Parts  and finished products at hand at a given time (a </a:t>
            </a:r>
            <a:r>
              <a:rPr dirty="0" sz="1100" spc="5">
                <a:latin typeface="Times New Roman"/>
                <a:cs typeface="Times New Roman"/>
              </a:rPr>
              <a:t>tangible asset </a:t>
            </a:r>
            <a:r>
              <a:rPr dirty="0" sz="1100" spc="10">
                <a:latin typeface="Times New Roman"/>
                <a:cs typeface="Times New Roman"/>
              </a:rPr>
              <a:t>which can be seen, weighed </a:t>
            </a:r>
            <a:r>
              <a:rPr dirty="0" sz="1100" spc="5">
                <a:latin typeface="Times New Roman"/>
                <a:cs typeface="Times New Roman"/>
              </a:rPr>
              <a:t>or  counted).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 a wider </a:t>
            </a:r>
            <a:r>
              <a:rPr dirty="0" sz="1100" spc="5">
                <a:latin typeface="Times New Roman"/>
                <a:cs typeface="Times New Roman"/>
              </a:rPr>
              <a:t>sense </a:t>
            </a:r>
            <a:r>
              <a:rPr dirty="0" sz="1100" spc="10">
                <a:latin typeface="Times New Roman"/>
                <a:cs typeface="Times New Roman"/>
              </a:rPr>
              <a:t>"inventory </a:t>
            </a:r>
            <a:r>
              <a:rPr dirty="0" sz="1100" spc="5">
                <a:latin typeface="Times New Roman"/>
                <a:cs typeface="Times New Roman"/>
              </a:rPr>
              <a:t>consists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usable </a:t>
            </a:r>
            <a:r>
              <a:rPr dirty="0" sz="1100" spc="10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idle resources''.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resources  </a:t>
            </a:r>
            <a:r>
              <a:rPr dirty="0" sz="1100" spc="10">
                <a:latin typeface="Times New Roman"/>
                <a:cs typeface="Times New Roman"/>
              </a:rPr>
              <a:t>may be of any type; for example men, </a:t>
            </a:r>
            <a:r>
              <a:rPr dirty="0" sz="1100" spc="5">
                <a:latin typeface="Times New Roman"/>
                <a:cs typeface="Times New Roman"/>
              </a:rPr>
              <a:t>materials, </a:t>
            </a:r>
            <a:r>
              <a:rPr dirty="0" sz="1100" spc="10">
                <a:latin typeface="Times New Roman"/>
                <a:cs typeface="Times New Roman"/>
              </a:rPr>
              <a:t>machines or money. </a:t>
            </a:r>
            <a:r>
              <a:rPr dirty="0" sz="1100" spc="15">
                <a:latin typeface="Times New Roman"/>
                <a:cs typeface="Times New Roman"/>
              </a:rPr>
              <a:t>When </a:t>
            </a:r>
            <a:r>
              <a:rPr dirty="0" sz="1100" spc="10">
                <a:latin typeface="Times New Roman"/>
                <a:cs typeface="Times New Roman"/>
              </a:rPr>
              <a:t>the resource  </a:t>
            </a:r>
            <a:r>
              <a:rPr dirty="0" sz="1100" spc="5">
                <a:latin typeface="Times New Roman"/>
                <a:cs typeface="Times New Roman"/>
              </a:rPr>
              <a:t>involved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material or </a:t>
            </a:r>
            <a:r>
              <a:rPr dirty="0" sz="1100" spc="10">
                <a:latin typeface="Times New Roman"/>
                <a:cs typeface="Times New Roman"/>
              </a:rPr>
              <a:t>goods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stage of completion, inventory is referred to as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stock''.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Inventory consists of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following-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lvl="2" marL="443230" marR="5715" indent="-215900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5" b="1">
                <a:latin typeface="Times New Roman"/>
                <a:cs typeface="Times New Roman"/>
              </a:rPr>
              <a:t>Raw </a:t>
            </a:r>
            <a:r>
              <a:rPr dirty="0" sz="1100" spc="5" b="1">
                <a:latin typeface="Times New Roman"/>
                <a:cs typeface="Times New Roman"/>
              </a:rPr>
              <a:t>Materials: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physical resources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use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production of finished  goods.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purpose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holding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 is </a:t>
            </a:r>
            <a:r>
              <a:rPr dirty="0" sz="1100" spc="10">
                <a:latin typeface="Times New Roman"/>
                <a:cs typeface="Times New Roman"/>
              </a:rPr>
              <a:t>to ensure uninterrupted production in  </a:t>
            </a:r>
            <a:r>
              <a:rPr dirty="0" sz="1100" spc="5">
                <a:latin typeface="Times New Roman"/>
                <a:cs typeface="Times New Roman"/>
              </a:rPr>
              <a:t>the event of </a:t>
            </a:r>
            <a:r>
              <a:rPr dirty="0" sz="1100" spc="10">
                <a:latin typeface="Times New Roman"/>
                <a:cs typeface="Times New Roman"/>
              </a:rPr>
              <a:t>delays </a:t>
            </a:r>
            <a:r>
              <a:rPr dirty="0" sz="1100" spc="5">
                <a:latin typeface="Times New Roman"/>
                <a:cs typeface="Times New Roman"/>
              </a:rPr>
              <a:t>in delivery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to take </a:t>
            </a:r>
            <a:r>
              <a:rPr dirty="0" sz="1100" spc="10">
                <a:latin typeface="Times New Roman"/>
                <a:cs typeface="Times New Roman"/>
              </a:rPr>
              <a:t>advantage </a:t>
            </a:r>
            <a:r>
              <a:rPr dirty="0" sz="1100" spc="5">
                <a:latin typeface="Times New Roman"/>
                <a:cs typeface="Times New Roman"/>
              </a:rPr>
              <a:t>of bulk or other favorable terms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purchase.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116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117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47477"/>
            <a:ext cx="5422265" cy="83591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442595" marR="5715" indent="-215900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23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Bought out components</a:t>
            </a:r>
            <a:r>
              <a:rPr dirty="0" sz="1100" spc="10">
                <a:latin typeface="Times New Roman"/>
                <a:cs typeface="Times New Roman"/>
              </a:rPr>
              <a:t>: </a:t>
            </a:r>
            <a:r>
              <a:rPr dirty="0" sz="1100" spc="5">
                <a:latin typeface="Times New Roman"/>
                <a:cs typeface="Times New Roman"/>
              </a:rPr>
              <a:t>Items </a:t>
            </a:r>
            <a:r>
              <a:rPr dirty="0" sz="1100" spc="10">
                <a:latin typeface="Times New Roman"/>
                <a:cs typeface="Times New Roman"/>
              </a:rPr>
              <a:t>not manufactured/fabricated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the organization but  </a:t>
            </a:r>
            <a:r>
              <a:rPr dirty="0" sz="1100" spc="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with or </a:t>
            </a:r>
            <a:r>
              <a:rPr dirty="0" sz="1100" spc="5">
                <a:latin typeface="Times New Roman"/>
                <a:cs typeface="Times New Roman"/>
              </a:rPr>
              <a:t>without further processing and/or packing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finished product, e.g.  </a:t>
            </a:r>
            <a:r>
              <a:rPr dirty="0" sz="1100" spc="10">
                <a:latin typeface="Times New Roman"/>
                <a:cs typeface="Times New Roman"/>
              </a:rPr>
              <a:t>Rubber parts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5">
                <a:latin typeface="Times New Roman"/>
                <a:cs typeface="Times New Roman"/>
              </a:rPr>
              <a:t>Egg </a:t>
            </a:r>
            <a:r>
              <a:rPr dirty="0" sz="1100" spc="10">
                <a:latin typeface="Times New Roman"/>
                <a:cs typeface="Times New Roman"/>
              </a:rPr>
              <a:t>co. Tin cans by a </a:t>
            </a:r>
            <a:r>
              <a:rPr dirty="0" sz="1100" spc="5">
                <a:latin typeface="Times New Roman"/>
                <a:cs typeface="Times New Roman"/>
              </a:rPr>
              <a:t>Vanaspati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Mill.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442595" marR="6350" indent="-215900">
              <a:lnSpc>
                <a:spcPct val="98300"/>
              </a:lnSpc>
              <a:buFont typeface="Symbol"/>
              <a:buChar char=""/>
              <a:tabLst>
                <a:tab pos="44323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Work </a:t>
            </a:r>
            <a:r>
              <a:rPr dirty="0" sz="1100" spc="5" b="1">
                <a:latin typeface="Times New Roman"/>
                <a:cs typeface="Times New Roman"/>
              </a:rPr>
              <a:t>in process- </a:t>
            </a:r>
            <a:r>
              <a:rPr dirty="0" sz="1100" spc="10" b="1">
                <a:latin typeface="Times New Roman"/>
                <a:cs typeface="Times New Roman"/>
              </a:rPr>
              <a:t>or intermediate goods are in the process </a:t>
            </a:r>
            <a:r>
              <a:rPr dirty="0" sz="1100" spc="5" b="1">
                <a:latin typeface="Times New Roman"/>
                <a:cs typeface="Times New Roman"/>
              </a:rPr>
              <a:t>of production</a:t>
            </a:r>
            <a:r>
              <a:rPr dirty="0" sz="1100" spc="5">
                <a:latin typeface="Times New Roman"/>
                <a:cs typeface="Times New Roman"/>
              </a:rPr>
              <a:t>. Their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purpose is to disconnect the various stages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facilitate production  planning. </a:t>
            </a:r>
            <a:r>
              <a:rPr dirty="0" sz="1100" spc="10">
                <a:latin typeface="Times New Roman"/>
                <a:cs typeface="Times New Roman"/>
              </a:rPr>
              <a:t>Such Inventory </a:t>
            </a:r>
            <a:r>
              <a:rPr dirty="0" sz="1100" spc="5">
                <a:latin typeface="Times New Roman"/>
                <a:cs typeface="Times New Roman"/>
              </a:rPr>
              <a:t>helps to stabilize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rate of out </a:t>
            </a:r>
            <a:r>
              <a:rPr dirty="0" sz="1100" spc="10">
                <a:latin typeface="Times New Roman"/>
                <a:cs typeface="Times New Roman"/>
              </a:rPr>
              <a:t>put </a:t>
            </a:r>
            <a:r>
              <a:rPr dirty="0" sz="1100" spc="5">
                <a:latin typeface="Times New Roman"/>
                <a:cs typeface="Times New Roman"/>
              </a:rPr>
              <a:t>at successive stages in  the </a:t>
            </a:r>
            <a:r>
              <a:rPr dirty="0" sz="1100" spc="10">
                <a:latin typeface="Times New Roman"/>
                <a:cs typeface="Times New Roman"/>
              </a:rPr>
              <a:t>face of </a:t>
            </a:r>
            <a:r>
              <a:rPr dirty="0" sz="1100" spc="5">
                <a:latin typeface="Times New Roman"/>
                <a:cs typeface="Times New Roman"/>
              </a:rPr>
              <a:t>fluctuation. Partly </a:t>
            </a:r>
            <a:r>
              <a:rPr dirty="0" sz="1100" spc="10">
                <a:latin typeface="Times New Roman"/>
                <a:cs typeface="Times New Roman"/>
              </a:rPr>
              <a:t>manufactured/processed inventories awaiting further  </a:t>
            </a:r>
            <a:r>
              <a:rPr dirty="0" sz="1100" spc="5">
                <a:latin typeface="Times New Roman"/>
                <a:cs typeface="Times New Roman"/>
              </a:rPr>
              <a:t>mfg/processing </a:t>
            </a:r>
            <a:r>
              <a:rPr dirty="0" sz="1100" spc="10">
                <a:latin typeface="Times New Roman"/>
                <a:cs typeface="Times New Roman"/>
              </a:rPr>
              <a:t>between two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and are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of being fabricated </a:t>
            </a:r>
            <a:r>
              <a:rPr dirty="0" sz="1100" spc="10">
                <a:latin typeface="Times New Roman"/>
                <a:cs typeface="Times New Roman"/>
              </a:rPr>
              <a:t>or  assembled </a:t>
            </a:r>
            <a:r>
              <a:rPr dirty="0" sz="1100" spc="5">
                <a:latin typeface="Times New Roman"/>
                <a:cs typeface="Times New Roman"/>
              </a:rPr>
              <a:t>into finished products, including materials lying with subcontractors </a:t>
            </a:r>
            <a:r>
              <a:rPr dirty="0" sz="1100" spc="10">
                <a:latin typeface="Times New Roman"/>
                <a:cs typeface="Times New Roman"/>
              </a:rPr>
              <a:t>and  material </a:t>
            </a:r>
            <a:r>
              <a:rPr dirty="0" sz="1100" spc="5">
                <a:latin typeface="Times New Roman"/>
                <a:cs typeface="Times New Roman"/>
              </a:rPr>
              <a:t>lying in shop </a:t>
            </a:r>
            <a:r>
              <a:rPr dirty="0" sz="1100" spc="10">
                <a:latin typeface="Times New Roman"/>
                <a:cs typeface="Times New Roman"/>
              </a:rPr>
              <a:t>food for </a:t>
            </a:r>
            <a:r>
              <a:rPr dirty="0" sz="1100" spc="5">
                <a:latin typeface="Times New Roman"/>
                <a:cs typeface="Times New Roman"/>
              </a:rPr>
              <a:t>further </a:t>
            </a:r>
            <a:r>
              <a:rPr dirty="0" sz="1100" spc="10">
                <a:latin typeface="Times New Roman"/>
                <a:cs typeface="Times New Roman"/>
              </a:rPr>
              <a:t>processing 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assembly.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2595" marR="5080" indent="-215900">
              <a:lnSpc>
                <a:spcPct val="98400"/>
              </a:lnSpc>
              <a:buFont typeface="Symbol"/>
              <a:buChar char=""/>
              <a:tabLst>
                <a:tab pos="44323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Finished Goods: </a:t>
            </a:r>
            <a:r>
              <a:rPr dirty="0" sz="1100" spc="5">
                <a:latin typeface="Times New Roman"/>
                <a:cs typeface="Times New Roman"/>
              </a:rPr>
              <a:t>They are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inventory held for sale in ordinary course of business. 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inventory serves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buffer against </a:t>
            </a:r>
            <a:r>
              <a:rPr dirty="0" sz="1100" spc="10">
                <a:latin typeface="Times New Roman"/>
                <a:cs typeface="Times New Roman"/>
              </a:rPr>
              <a:t>fluctuations in demand for a product. Stock  of finished goods </a:t>
            </a:r>
            <a:r>
              <a:rPr dirty="0" sz="1100" spc="5">
                <a:latin typeface="Times New Roman"/>
                <a:cs typeface="Times New Roman"/>
              </a:rPr>
              <a:t>facilitates </a:t>
            </a:r>
            <a:r>
              <a:rPr dirty="0" sz="1100" spc="10">
                <a:latin typeface="Times New Roman"/>
                <a:cs typeface="Times New Roman"/>
              </a:rPr>
              <a:t>a reasonable rate </a:t>
            </a:r>
            <a:r>
              <a:rPr dirty="0" sz="1100" spc="5">
                <a:latin typeface="Times New Roman"/>
                <a:cs typeface="Times New Roman"/>
              </a:rPr>
              <a:t>of out put </a:t>
            </a:r>
            <a:r>
              <a:rPr dirty="0" sz="1100" spc="10">
                <a:latin typeface="Times New Roman"/>
                <a:cs typeface="Times New Roman"/>
              </a:rPr>
              <a:t>and enables the firm </a:t>
            </a:r>
            <a:r>
              <a:rPr dirty="0" sz="1100" spc="5">
                <a:latin typeface="Times New Roman"/>
                <a:cs typeface="Times New Roman"/>
              </a:rPr>
              <a:t>to  provide </a:t>
            </a:r>
            <a:r>
              <a:rPr dirty="0" sz="1100" spc="10">
                <a:latin typeface="Times New Roman"/>
                <a:cs typeface="Times New Roman"/>
              </a:rPr>
              <a:t>a quick </a:t>
            </a:r>
            <a:r>
              <a:rPr dirty="0" sz="1100" spc="5">
                <a:latin typeface="Times New Roman"/>
                <a:cs typeface="Times New Roman"/>
              </a:rPr>
              <a:t>service to </a:t>
            </a:r>
            <a:r>
              <a:rPr dirty="0" sz="1100" spc="10">
                <a:latin typeface="Times New Roman"/>
                <a:cs typeface="Times New Roman"/>
              </a:rPr>
              <a:t>customers. </a:t>
            </a:r>
            <a:r>
              <a:rPr dirty="0" sz="1100" spc="5">
                <a:latin typeface="Times New Roman"/>
                <a:cs typeface="Times New Roman"/>
              </a:rPr>
              <a:t>It helps to reduce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risk associated with  stoppages or reductions </a:t>
            </a:r>
            <a:r>
              <a:rPr dirty="0" sz="1100" spc="10">
                <a:latin typeface="Times New Roman"/>
                <a:cs typeface="Times New Roman"/>
              </a:rPr>
              <a:t>in production on account </a:t>
            </a:r>
            <a:r>
              <a:rPr dirty="0" sz="1100" spc="5">
                <a:latin typeface="Times New Roman"/>
                <a:cs typeface="Times New Roman"/>
              </a:rPr>
              <a:t>of strikes, break </a:t>
            </a:r>
            <a:r>
              <a:rPr dirty="0" sz="1100" spc="10">
                <a:latin typeface="Times New Roman"/>
                <a:cs typeface="Times New Roman"/>
              </a:rPr>
              <a:t>down, </a:t>
            </a:r>
            <a:r>
              <a:rPr dirty="0" sz="1100" spc="5">
                <a:latin typeface="Times New Roman"/>
                <a:cs typeface="Times New Roman"/>
              </a:rPr>
              <a:t>shortage of  </a:t>
            </a:r>
            <a:r>
              <a:rPr dirty="0" sz="1100" spc="10">
                <a:latin typeface="Times New Roman"/>
                <a:cs typeface="Times New Roman"/>
              </a:rPr>
              <a:t>material/power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2595" marR="6350" indent="-215900">
              <a:lnSpc>
                <a:spcPts val="1300"/>
              </a:lnSpc>
              <a:buFont typeface="Symbol"/>
              <a:buChar char=""/>
              <a:tabLst>
                <a:tab pos="443230" algn="l"/>
              </a:tabLst>
            </a:pPr>
            <a:r>
              <a:rPr dirty="0" sz="1100" spc="15" b="1">
                <a:latin typeface="Times New Roman"/>
                <a:cs typeface="Times New Roman"/>
              </a:rPr>
              <a:t>MRO: </a:t>
            </a:r>
            <a:r>
              <a:rPr dirty="0" sz="1100" spc="10">
                <a:latin typeface="Times New Roman"/>
                <a:cs typeface="Times New Roman"/>
              </a:rPr>
              <a:t>Maintenance, </a:t>
            </a:r>
            <a:r>
              <a:rPr dirty="0" sz="1100" spc="5">
                <a:latin typeface="Times New Roman"/>
                <a:cs typeface="Times New Roman"/>
              </a:rPr>
              <a:t>Repair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operating supplies. </a:t>
            </a:r>
            <a:r>
              <a:rPr dirty="0" sz="1100" spc="10">
                <a:latin typeface="Times New Roman"/>
                <a:cs typeface="Times New Roman"/>
              </a:rPr>
              <a:t>The group </a:t>
            </a:r>
            <a:r>
              <a:rPr dirty="0" sz="1100" spc="5">
                <a:latin typeface="Times New Roman"/>
                <a:cs typeface="Times New Roman"/>
              </a:rPr>
              <a:t>include spare parts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 consumables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are required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use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but 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5">
                <a:latin typeface="Times New Roman"/>
                <a:cs typeface="Times New Roman"/>
              </a:rPr>
              <a:t>form </a:t>
            </a:r>
            <a:r>
              <a:rPr dirty="0" sz="1100" spc="10">
                <a:latin typeface="Times New Roman"/>
                <a:cs typeface="Times New Roman"/>
              </a:rPr>
              <a:t>a part of  </a:t>
            </a:r>
            <a:r>
              <a:rPr dirty="0" sz="1100" spc="5">
                <a:latin typeface="Times New Roman"/>
                <a:cs typeface="Times New Roman"/>
              </a:rPr>
              <a:t>the finished product, e.g. Lubricants, </a:t>
            </a:r>
            <a:r>
              <a:rPr dirty="0" sz="1100" spc="20">
                <a:latin typeface="Times New Roman"/>
                <a:cs typeface="Times New Roman"/>
              </a:rPr>
              <a:t>V </a:t>
            </a:r>
            <a:r>
              <a:rPr dirty="0" sz="1100" spc="5">
                <a:latin typeface="Times New Roman"/>
                <a:cs typeface="Times New Roman"/>
              </a:rPr>
              <a:t>Belt, Electrodes, </a:t>
            </a:r>
            <a:r>
              <a:rPr dirty="0" sz="1100" spc="10">
                <a:latin typeface="Times New Roman"/>
                <a:cs typeface="Times New Roman"/>
              </a:rPr>
              <a:t>Pencil, Soap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Inventory policies </a:t>
            </a:r>
            <a:r>
              <a:rPr dirty="0" sz="1100" spc="10">
                <a:latin typeface="Times New Roman"/>
                <a:cs typeface="Times New Roman"/>
              </a:rPr>
              <a:t>are important enough </a:t>
            </a:r>
            <a:r>
              <a:rPr dirty="0" sz="1100" spc="5">
                <a:latin typeface="Times New Roman"/>
                <a:cs typeface="Times New Roman"/>
              </a:rPr>
              <a:t>that production, marketing,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financial </a:t>
            </a:r>
            <a:r>
              <a:rPr dirty="0" sz="1100" spc="10">
                <a:latin typeface="Times New Roman"/>
                <a:cs typeface="Times New Roman"/>
              </a:rPr>
              <a:t>managers  work </a:t>
            </a:r>
            <a:r>
              <a:rPr dirty="0" sz="1100" spc="5">
                <a:latin typeface="Times New Roman"/>
                <a:cs typeface="Times New Roman"/>
              </a:rPr>
              <a:t>together to reach </a:t>
            </a:r>
            <a:r>
              <a:rPr dirty="0" sz="1100" spc="10">
                <a:latin typeface="Times New Roman"/>
                <a:cs typeface="Times New Roman"/>
              </a:rPr>
              <a:t>agreement on </a:t>
            </a:r>
            <a:r>
              <a:rPr dirty="0" sz="1100" spc="5">
                <a:latin typeface="Times New Roman"/>
                <a:cs typeface="Times New Roman"/>
              </a:rPr>
              <a:t>these policies. </a:t>
            </a:r>
            <a:r>
              <a:rPr dirty="0" sz="1100" spc="10">
                <a:latin typeface="Times New Roman"/>
                <a:cs typeface="Times New Roman"/>
              </a:rPr>
              <a:t>That there </a:t>
            </a:r>
            <a:r>
              <a:rPr dirty="0" sz="1100" spc="5">
                <a:latin typeface="Times New Roman"/>
                <a:cs typeface="Times New Roman"/>
              </a:rPr>
              <a:t>are conflicting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views  concerning inventory policies underscores </a:t>
            </a:r>
            <a:r>
              <a:rPr dirty="0" sz="1100" spc="10">
                <a:latin typeface="Times New Roman"/>
                <a:cs typeface="Times New Roman"/>
              </a:rPr>
              <a:t>the balances </a:t>
            </a:r>
            <a:r>
              <a:rPr dirty="0" sz="1100" spc="5">
                <a:latin typeface="Times New Roman"/>
                <a:cs typeface="Times New Roman"/>
              </a:rPr>
              <a:t>that must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struck </a:t>
            </a:r>
            <a:r>
              <a:rPr dirty="0" sz="1100" spc="10">
                <a:latin typeface="Times New Roman"/>
                <a:cs typeface="Times New Roman"/>
              </a:rPr>
              <a:t>among </a:t>
            </a:r>
            <a:r>
              <a:rPr dirty="0" sz="1100" spc="5">
                <a:latin typeface="Times New Roman"/>
                <a:cs typeface="Times New Roman"/>
              </a:rPr>
              <a:t>conflicting  </a:t>
            </a:r>
            <a:r>
              <a:rPr dirty="0" sz="1100" spc="10">
                <a:latin typeface="Times New Roman"/>
                <a:cs typeface="Times New Roman"/>
              </a:rPr>
              <a:t>goals-reduce production </a:t>
            </a:r>
            <a:r>
              <a:rPr dirty="0" sz="1100" spc="5">
                <a:latin typeface="Times New Roman"/>
                <a:cs typeface="Times New Roman"/>
              </a:rPr>
              <a:t>costs,  </a:t>
            </a:r>
            <a:r>
              <a:rPr dirty="0" sz="1100" spc="10">
                <a:latin typeface="Times New Roman"/>
                <a:cs typeface="Times New Roman"/>
              </a:rPr>
              <a:t>reduce inventory </a:t>
            </a:r>
            <a:r>
              <a:rPr dirty="0" sz="1100" spc="5">
                <a:latin typeface="Times New Roman"/>
                <a:cs typeface="Times New Roman"/>
              </a:rPr>
              <a:t>investment,  </a:t>
            </a:r>
            <a:r>
              <a:rPr dirty="0" sz="1100" spc="10">
                <a:latin typeface="Times New Roman"/>
                <a:cs typeface="Times New Roman"/>
              </a:rPr>
              <a:t>and increase customer  </a:t>
            </a:r>
            <a:r>
              <a:rPr dirty="0" sz="1100" spc="5">
                <a:latin typeface="Times New Roman"/>
                <a:cs typeface="Times New Roman"/>
              </a:rPr>
              <a:t>responsiveness.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7620">
              <a:lnSpc>
                <a:spcPts val="1300"/>
              </a:lnSpc>
            </a:pPr>
            <a:r>
              <a:rPr dirty="0" sz="1100" spc="15" b="1">
                <a:latin typeface="Times New Roman"/>
                <a:cs typeface="Times New Roman"/>
              </a:rPr>
              <a:t>Opposing </a:t>
            </a:r>
            <a:r>
              <a:rPr dirty="0" sz="1100" spc="10" b="1">
                <a:latin typeface="Times New Roman"/>
                <a:cs typeface="Times New Roman"/>
              </a:rPr>
              <a:t>Views of </a:t>
            </a:r>
            <a:r>
              <a:rPr dirty="0" sz="1100" spc="5" b="1">
                <a:latin typeface="Times New Roman"/>
                <a:cs typeface="Times New Roman"/>
              </a:rPr>
              <a:t>Inventories: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are many </a:t>
            </a:r>
            <a:r>
              <a:rPr dirty="0" sz="1100" spc="5">
                <a:latin typeface="Times New Roman"/>
                <a:cs typeface="Times New Roman"/>
              </a:rPr>
              <a:t>reasons </a:t>
            </a:r>
            <a:r>
              <a:rPr dirty="0" sz="1100" spc="15">
                <a:latin typeface="Times New Roman"/>
                <a:cs typeface="Times New Roman"/>
              </a:rPr>
              <a:t>why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like to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inventories,  but there are also reasons </a:t>
            </a:r>
            <a:r>
              <a:rPr dirty="0" sz="1100" spc="15">
                <a:latin typeface="Times New Roman"/>
                <a:cs typeface="Times New Roman"/>
              </a:rPr>
              <a:t>why </a:t>
            </a:r>
            <a:r>
              <a:rPr dirty="0" sz="1100" spc="5">
                <a:latin typeface="Times New Roman"/>
                <a:cs typeface="Times New Roman"/>
              </a:rPr>
              <a:t>holding inventories is </a:t>
            </a:r>
            <a:r>
              <a:rPr dirty="0" sz="1100" spc="10">
                <a:latin typeface="Times New Roman"/>
                <a:cs typeface="Times New Roman"/>
              </a:rPr>
              <a:t>considered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unwise.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5"/>
              </a:spcBef>
            </a:pPr>
            <a:r>
              <a:rPr dirty="0" sz="1100" spc="20" b="1">
                <a:latin typeface="Times New Roman"/>
                <a:cs typeface="Times New Roman"/>
              </a:rPr>
              <a:t>WHY </a:t>
            </a:r>
            <a:r>
              <a:rPr dirty="0" sz="1100" spc="15" b="1">
                <a:latin typeface="Times New Roman"/>
                <a:cs typeface="Times New Roman"/>
              </a:rPr>
              <a:t>We Want </a:t>
            </a:r>
            <a:r>
              <a:rPr dirty="0" sz="1100" spc="5" b="1">
                <a:latin typeface="Times New Roman"/>
                <a:cs typeface="Times New Roman"/>
              </a:rPr>
              <a:t>to </a:t>
            </a:r>
            <a:r>
              <a:rPr dirty="0" sz="1100" spc="10" b="1">
                <a:latin typeface="Times New Roman"/>
                <a:cs typeface="Times New Roman"/>
              </a:rPr>
              <a:t>Hold </a:t>
            </a:r>
            <a:r>
              <a:rPr dirty="0" sz="1100" spc="5" b="1">
                <a:latin typeface="Times New Roman"/>
                <a:cs typeface="Times New Roman"/>
              </a:rPr>
              <a:t>Inventories? </a:t>
            </a:r>
            <a:r>
              <a:rPr dirty="0" sz="1100" spc="10">
                <a:latin typeface="Times New Roman"/>
                <a:cs typeface="Times New Roman"/>
              </a:rPr>
              <a:t>Inventories are necessary, but the important issue </a:t>
            </a:r>
            <a:r>
              <a:rPr dirty="0" sz="1100" spc="5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much inventory to hold. </a:t>
            </a:r>
            <a:r>
              <a:rPr dirty="0" sz="1100" spc="10">
                <a:latin typeface="Times New Roman"/>
                <a:cs typeface="Times New Roman"/>
              </a:rPr>
              <a:t>Below </a:t>
            </a:r>
            <a:r>
              <a:rPr dirty="0" sz="1100" spc="5">
                <a:latin typeface="Times New Roman"/>
                <a:cs typeface="Times New Roman"/>
              </a:rPr>
              <a:t>is the </a:t>
            </a:r>
            <a:r>
              <a:rPr dirty="0" sz="1100" spc="10">
                <a:latin typeface="Times New Roman"/>
                <a:cs typeface="Times New Roman"/>
              </a:rPr>
              <a:t>summary and </a:t>
            </a:r>
            <a:r>
              <a:rPr dirty="0" sz="1100" spc="5">
                <a:latin typeface="Times New Roman"/>
                <a:cs typeface="Times New Roman"/>
              </a:rPr>
              <a:t>the reasons for holding finished  </a:t>
            </a:r>
            <a:r>
              <a:rPr dirty="0" sz="1100" spc="10">
                <a:latin typeface="Times New Roman"/>
                <a:cs typeface="Times New Roman"/>
              </a:rPr>
              <a:t>goods, in-process, and raw materials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Finished: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Essential in produce-to-stock </a:t>
            </a:r>
            <a:r>
              <a:rPr dirty="0" sz="1100" spc="10">
                <a:latin typeface="Times New Roman"/>
                <a:cs typeface="Times New Roman"/>
              </a:rPr>
              <a:t>positioning </a:t>
            </a:r>
            <a:r>
              <a:rPr dirty="0" sz="1100" spc="5">
                <a:latin typeface="Times New Roman"/>
                <a:cs typeface="Times New Roman"/>
              </a:rPr>
              <a:t>strategies,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strategic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importance.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Necessary in level </a:t>
            </a:r>
            <a:r>
              <a:rPr dirty="0" sz="1100" spc="10">
                <a:latin typeface="Times New Roman"/>
                <a:cs typeface="Times New Roman"/>
              </a:rPr>
              <a:t>aggregate </a:t>
            </a:r>
            <a:r>
              <a:rPr dirty="0" sz="1100" spc="5">
                <a:latin typeface="Times New Roman"/>
                <a:cs typeface="Times New Roman"/>
              </a:rPr>
              <a:t>capacity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displayed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customers.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In-Process: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1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Necessary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process-focused production; </a:t>
            </a:r>
            <a:r>
              <a:rPr dirty="0" sz="1100" spc="10">
                <a:latin typeface="Times New Roman"/>
                <a:cs typeface="Times New Roman"/>
              </a:rPr>
              <a:t>uncouples the </a:t>
            </a:r>
            <a:r>
              <a:rPr dirty="0" sz="1100" spc="5">
                <a:latin typeface="Times New Roman"/>
                <a:cs typeface="Times New Roman"/>
              </a:rPr>
              <a:t>stages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production;  increases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flexibility.</a:t>
            </a:r>
            <a:endParaRPr sz="1100">
              <a:latin typeface="Times New Roman"/>
              <a:cs typeface="Times New Roman"/>
            </a:endParaRPr>
          </a:p>
          <a:p>
            <a:pPr marL="443230" marR="8255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Producing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transporting larger batches of products creates </a:t>
            </a:r>
            <a:r>
              <a:rPr dirty="0" sz="1100" spc="10">
                <a:latin typeface="Times New Roman"/>
                <a:cs typeface="Times New Roman"/>
              </a:rPr>
              <a:t>more inventory </a:t>
            </a:r>
            <a:r>
              <a:rPr dirty="0" sz="1100" spc="5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may  </a:t>
            </a:r>
            <a:r>
              <a:rPr dirty="0" sz="1100" spc="5">
                <a:latin typeface="Times New Roman"/>
                <a:cs typeface="Times New Roman"/>
              </a:rPr>
              <a:t>reduce materials-handling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5" b="1">
                <a:latin typeface="Times New Roman"/>
                <a:cs typeface="Times New Roman"/>
              </a:rPr>
              <a:t>Raw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Materials: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118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2265" cy="82042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3230" indent="-21653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Suppliers produce and ship some raw materials in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batches.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Larger Purchases result in </a:t>
            </a:r>
            <a:r>
              <a:rPr dirty="0" sz="1100" spc="5">
                <a:latin typeface="Times New Roman"/>
                <a:cs typeface="Times New Roman"/>
              </a:rPr>
              <a:t>more </a:t>
            </a:r>
            <a:r>
              <a:rPr dirty="0" sz="1100" spc="10">
                <a:latin typeface="Times New Roman"/>
                <a:cs typeface="Times New Roman"/>
              </a:rPr>
              <a:t>inventory, </a:t>
            </a:r>
            <a:r>
              <a:rPr dirty="0" sz="1100" spc="5">
                <a:latin typeface="Times New Roman"/>
                <a:cs typeface="Times New Roman"/>
              </a:rPr>
              <a:t>but quality discounts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reduced freight  and materials handling </a:t>
            </a:r>
            <a:r>
              <a:rPr dirty="0" sz="1100" spc="10">
                <a:latin typeface="Times New Roman"/>
                <a:cs typeface="Times New Roman"/>
              </a:rPr>
              <a:t>costs may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result.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addition to the </a:t>
            </a:r>
            <a:r>
              <a:rPr dirty="0" sz="1100" spc="5">
                <a:latin typeface="Times New Roman"/>
                <a:cs typeface="Times New Roman"/>
              </a:rPr>
              <a:t>strategic </a:t>
            </a:r>
            <a:r>
              <a:rPr dirty="0" sz="1100" spc="10">
                <a:latin typeface="Times New Roman"/>
                <a:cs typeface="Times New Roman"/>
              </a:rPr>
              <a:t>importance in providing </a:t>
            </a:r>
            <a:r>
              <a:rPr dirty="0" sz="1100" spc="5">
                <a:latin typeface="Times New Roman"/>
                <a:cs typeface="Times New Roman"/>
              </a:rPr>
              <a:t>finished-goods </a:t>
            </a:r>
            <a:r>
              <a:rPr dirty="0" sz="1100" spc="10">
                <a:latin typeface="Times New Roman"/>
                <a:cs typeface="Times New Roman"/>
              </a:rPr>
              <a:t>inventor so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customer  </a:t>
            </a:r>
            <a:r>
              <a:rPr dirty="0" sz="1100" spc="5">
                <a:latin typeface="Times New Roman"/>
                <a:cs typeface="Times New Roman"/>
              </a:rPr>
              <a:t>service is </a:t>
            </a:r>
            <a:r>
              <a:rPr dirty="0" sz="1100" spc="10">
                <a:latin typeface="Times New Roman"/>
                <a:cs typeface="Times New Roman"/>
              </a:rPr>
              <a:t>improved through </a:t>
            </a:r>
            <a:r>
              <a:rPr dirty="0" sz="1100" spc="5">
                <a:latin typeface="Times New Roman"/>
                <a:cs typeface="Times New Roman"/>
              </a:rPr>
              <a:t>fast </a:t>
            </a:r>
            <a:r>
              <a:rPr dirty="0" sz="1100" spc="10">
                <a:latin typeface="Times New Roman"/>
                <a:cs typeface="Times New Roman"/>
              </a:rPr>
              <a:t>shipment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customers' </a:t>
            </a:r>
            <a:r>
              <a:rPr dirty="0" sz="1100" spc="5">
                <a:latin typeface="Times New Roman"/>
                <a:cs typeface="Times New Roman"/>
              </a:rPr>
              <a:t>order, </a:t>
            </a:r>
            <a:r>
              <a:rPr dirty="0" sz="1100" spc="10">
                <a:latin typeface="Times New Roman"/>
                <a:cs typeface="Times New Roman"/>
              </a:rPr>
              <a:t>we also hold inventories  because by </a:t>
            </a:r>
            <a:r>
              <a:rPr dirty="0" sz="1100" spc="5">
                <a:latin typeface="Times New Roman"/>
                <a:cs typeface="Times New Roman"/>
              </a:rPr>
              <a:t>doing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certain costs 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reduced.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Ordering </a:t>
            </a:r>
            <a:r>
              <a:rPr dirty="0" sz="1100" spc="5" b="1">
                <a:latin typeface="Times New Roman"/>
                <a:cs typeface="Times New Roman"/>
              </a:rPr>
              <a:t>costs</a:t>
            </a:r>
            <a:r>
              <a:rPr dirty="0" sz="1100" spc="5">
                <a:latin typeface="Times New Roman"/>
                <a:cs typeface="Times New Roman"/>
              </a:rPr>
              <a:t>.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purchase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batch of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from a </a:t>
            </a:r>
            <a:r>
              <a:rPr dirty="0" sz="1100" spc="5">
                <a:latin typeface="Times New Roman"/>
                <a:cs typeface="Times New Roman"/>
              </a:rPr>
              <a:t>supplier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cost 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incurred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processing </a:t>
            </a:r>
            <a:r>
              <a:rPr dirty="0" sz="1100" spc="10">
                <a:latin typeface="Times New Roman"/>
                <a:cs typeface="Times New Roman"/>
              </a:rPr>
              <a:t>the purchase </a:t>
            </a:r>
            <a:r>
              <a:rPr dirty="0" sz="1100" spc="5">
                <a:latin typeface="Times New Roman"/>
                <a:cs typeface="Times New Roman"/>
              </a:rPr>
              <a:t>order. </a:t>
            </a:r>
            <a:r>
              <a:rPr dirty="0" sz="1100" spc="10">
                <a:latin typeface="Times New Roman"/>
                <a:cs typeface="Times New Roman"/>
              </a:rPr>
              <a:t>Expediting, </a:t>
            </a:r>
            <a:r>
              <a:rPr dirty="0" sz="1100" spc="5">
                <a:latin typeface="Times New Roman"/>
                <a:cs typeface="Times New Roman"/>
              </a:rPr>
              <a:t>record keeping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receiving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order into the warehouse. </a:t>
            </a:r>
            <a:r>
              <a:rPr dirty="0" sz="1100" spc="10">
                <a:latin typeface="Times New Roman"/>
                <a:cs typeface="Times New Roman"/>
              </a:rPr>
              <a:t>Each time we produce a </a:t>
            </a:r>
            <a:r>
              <a:rPr dirty="0" sz="1100" spc="5">
                <a:latin typeface="Times New Roman"/>
                <a:cs typeface="Times New Roman"/>
              </a:rPr>
              <a:t>production lot, </a:t>
            </a:r>
            <a:r>
              <a:rPr dirty="0" sz="1100" spc="10">
                <a:latin typeface="Times New Roman"/>
                <a:cs typeface="Times New Roman"/>
              </a:rPr>
              <a:t>a  changeover </a:t>
            </a:r>
            <a:r>
              <a:rPr dirty="0" sz="1100" spc="5">
                <a:latin typeface="Times New Roman"/>
                <a:cs typeface="Times New Roman"/>
              </a:rPr>
              <a:t>cost is </a:t>
            </a:r>
            <a:r>
              <a:rPr dirty="0" sz="1100" spc="10">
                <a:latin typeface="Times New Roman"/>
                <a:cs typeface="Times New Roman"/>
              </a:rPr>
              <a:t>incurred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changing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over from a previous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next one.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larger the </a:t>
            </a:r>
            <a:r>
              <a:rPr dirty="0" sz="1100" spc="10">
                <a:latin typeface="Times New Roman"/>
                <a:cs typeface="Times New Roman"/>
              </a:rPr>
              <a:t>lot </a:t>
            </a:r>
            <a:r>
              <a:rPr dirty="0" sz="1100" spc="5">
                <a:latin typeface="Times New Roman"/>
                <a:cs typeface="Times New Roman"/>
              </a:rPr>
              <a:t>sizes, </a:t>
            </a:r>
            <a:r>
              <a:rPr dirty="0" sz="1100" spc="10">
                <a:latin typeface="Times New Roman"/>
                <a:cs typeface="Times New Roman"/>
              </a:rPr>
              <a:t>the more inventory we </a:t>
            </a:r>
            <a:r>
              <a:rPr dirty="0" sz="1100" spc="5">
                <a:latin typeface="Times New Roman"/>
                <a:cs typeface="Times New Roman"/>
              </a:rPr>
              <a:t>hold,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order fewer  times during the </a:t>
            </a:r>
            <a:r>
              <a:rPr dirty="0" sz="1100" spc="10">
                <a:latin typeface="Times New Roman"/>
                <a:cs typeface="Times New Roman"/>
              </a:rPr>
              <a:t>year and annual </a:t>
            </a:r>
            <a:r>
              <a:rPr dirty="0" sz="1100" spc="5">
                <a:latin typeface="Times New Roman"/>
                <a:cs typeface="Times New Roman"/>
              </a:rPr>
              <a:t>ordering costs are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lower.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Stockpot </a:t>
            </a:r>
            <a:r>
              <a:rPr dirty="0" sz="1100" spc="5" b="1">
                <a:latin typeface="Times New Roman"/>
                <a:cs typeface="Times New Roman"/>
              </a:rPr>
              <a:t>costs</a:t>
            </a:r>
            <a:r>
              <a:rPr dirty="0" sz="1100" spc="5">
                <a:latin typeface="Times New Roman"/>
                <a:cs typeface="Times New Roman"/>
              </a:rPr>
              <a:t>. </a:t>
            </a:r>
            <a:r>
              <a:rPr dirty="0" sz="1100" spc="10">
                <a:latin typeface="Times New Roman"/>
                <a:cs typeface="Times New Roman"/>
              </a:rPr>
              <a:t>Each time we </a:t>
            </a:r>
            <a:r>
              <a:rPr dirty="0" sz="1100" spc="5">
                <a:latin typeface="Times New Roman"/>
                <a:cs typeface="Times New Roman"/>
              </a:rPr>
              <a:t>run </a:t>
            </a:r>
            <a:r>
              <a:rPr dirty="0" sz="1100" spc="10">
                <a:latin typeface="Times New Roman"/>
                <a:cs typeface="Times New Roman"/>
              </a:rPr>
              <a:t>out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raw materials </a:t>
            </a:r>
            <a:r>
              <a:rPr dirty="0" sz="1100" spc="5">
                <a:latin typeface="Times New Roman"/>
                <a:cs typeface="Times New Roman"/>
              </a:rPr>
              <a:t>or finished-goods </a:t>
            </a:r>
            <a:r>
              <a:rPr dirty="0" sz="1100" spc="10">
                <a:latin typeface="Times New Roman"/>
                <a:cs typeface="Times New Roman"/>
              </a:rPr>
              <a:t>inventory  </a:t>
            </a:r>
            <a:r>
              <a:rPr dirty="0" sz="1100" spc="5">
                <a:latin typeface="Times New Roman"/>
                <a:cs typeface="Times New Roman"/>
              </a:rPr>
              <a:t>cots </a:t>
            </a:r>
            <a:r>
              <a:rPr dirty="0" sz="1100" spc="10">
                <a:latin typeface="Times New Roman"/>
                <a:cs typeface="Times New Roman"/>
              </a:rPr>
              <a:t>ma b incurred. In </a:t>
            </a:r>
            <a:r>
              <a:rPr dirty="0" sz="1100" spc="5">
                <a:latin typeface="Times New Roman"/>
                <a:cs typeface="Times New Roman"/>
              </a:rPr>
              <a:t>finished-goods </a:t>
            </a:r>
            <a:r>
              <a:rPr dirty="0" sz="1100" spc="10">
                <a:latin typeface="Times New Roman"/>
                <a:cs typeface="Times New Roman"/>
              </a:rPr>
              <a:t>inventory, </a:t>
            </a:r>
            <a:r>
              <a:rPr dirty="0" sz="1100" spc="5">
                <a:latin typeface="Times New Roman"/>
                <a:cs typeface="Times New Roman"/>
              </a:rPr>
              <a:t>stock </a:t>
            </a:r>
            <a:r>
              <a:rPr dirty="0" sz="1100" spc="10">
                <a:latin typeface="Times New Roman"/>
                <a:cs typeface="Times New Roman"/>
              </a:rPr>
              <a:t>out </a:t>
            </a: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0">
                <a:latin typeface="Times New Roman"/>
                <a:cs typeface="Times New Roman"/>
              </a:rPr>
              <a:t>can include </a:t>
            </a:r>
            <a:r>
              <a:rPr dirty="0" sz="1100" spc="5">
                <a:latin typeface="Times New Roman"/>
                <a:cs typeface="Times New Roman"/>
              </a:rPr>
              <a:t>sales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dissatisfied customers. In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materials, </a:t>
            </a:r>
            <a:r>
              <a:rPr dirty="0" sz="1100" spc="10">
                <a:latin typeface="Times New Roman"/>
                <a:cs typeface="Times New Roman"/>
              </a:rPr>
              <a:t>inventory, </a:t>
            </a:r>
            <a:r>
              <a:rPr dirty="0" sz="1100" spc="5">
                <a:latin typeface="Times New Roman"/>
                <a:cs typeface="Times New Roman"/>
              </a:rPr>
              <a:t>stock out </a:t>
            </a:r>
            <a:r>
              <a:rPr dirty="0" sz="1100" spc="10">
                <a:latin typeface="Times New Roman"/>
                <a:cs typeface="Times New Roman"/>
              </a:rPr>
              <a:t>costs can include the  </a:t>
            </a:r>
            <a:r>
              <a:rPr dirty="0" sz="1100" spc="5">
                <a:latin typeface="Times New Roman"/>
                <a:cs typeface="Times New Roman"/>
              </a:rPr>
              <a:t>cost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disruption to production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sometimes </a:t>
            </a:r>
            <a:r>
              <a:rPr dirty="0" sz="1100" spc="5">
                <a:latin typeface="Times New Roman"/>
                <a:cs typeface="Times New Roman"/>
              </a:rPr>
              <a:t>even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lost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sales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dissatisfied  customers. Additional </a:t>
            </a:r>
            <a:r>
              <a:rPr dirty="0" sz="1100" spc="10">
                <a:latin typeface="Times New Roman"/>
                <a:cs typeface="Times New Roman"/>
              </a:rPr>
              <a:t>inventory, </a:t>
            </a:r>
            <a:r>
              <a:rPr dirty="0" sz="1100" spc="5">
                <a:latin typeface="Times New Roman"/>
                <a:cs typeface="Times New Roman"/>
              </a:rPr>
              <a:t>called safety stock,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carried </a:t>
            </a:r>
            <a:r>
              <a:rPr dirty="0" sz="1100" spc="10">
                <a:latin typeface="Times New Roman"/>
                <a:cs typeface="Times New Roman"/>
              </a:rPr>
              <a:t>to provide  </a:t>
            </a:r>
            <a:r>
              <a:rPr dirty="0" sz="1100" spc="5">
                <a:latin typeface="Times New Roman"/>
                <a:cs typeface="Times New Roman"/>
              </a:rPr>
              <a:t>insurance </a:t>
            </a:r>
            <a:r>
              <a:rPr dirty="0" sz="1100" spc="10">
                <a:latin typeface="Times New Roman"/>
                <a:cs typeface="Times New Roman"/>
              </a:rPr>
              <a:t>against excessive </a:t>
            </a:r>
            <a:r>
              <a:rPr dirty="0" sz="1100" spc="5">
                <a:latin typeface="Times New Roman"/>
                <a:cs typeface="Times New Roman"/>
              </a:rPr>
              <a:t>stock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outs.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Acquisition </a:t>
            </a:r>
            <a:r>
              <a:rPr dirty="0" sz="1100" spc="5" b="1">
                <a:latin typeface="Times New Roman"/>
                <a:cs typeface="Times New Roman"/>
              </a:rPr>
              <a:t>costs</a:t>
            </a:r>
            <a:r>
              <a:rPr dirty="0" sz="1100" spc="5">
                <a:latin typeface="Times New Roman"/>
                <a:cs typeface="Times New Roman"/>
              </a:rPr>
              <a:t>.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purchased materials, ordering larger </a:t>
            </a:r>
            <a:r>
              <a:rPr dirty="0" sz="1100" spc="10">
                <a:latin typeface="Times New Roman"/>
                <a:cs typeface="Times New Roman"/>
              </a:rPr>
              <a:t>batches may </a:t>
            </a:r>
            <a:r>
              <a:rPr dirty="0" sz="1100" spc="5">
                <a:latin typeface="Times New Roman"/>
                <a:cs typeface="Times New Roman"/>
              </a:rPr>
              <a:t>increase raw  </a:t>
            </a:r>
            <a:r>
              <a:rPr dirty="0" sz="1100" spc="10">
                <a:latin typeface="Times New Roman"/>
                <a:cs typeface="Times New Roman"/>
              </a:rPr>
              <a:t>materials </a:t>
            </a:r>
            <a:r>
              <a:rPr dirty="0" sz="1100" spc="5">
                <a:latin typeface="Times New Roman"/>
                <a:cs typeface="Times New Roman"/>
              </a:rPr>
              <a:t>inventories, </a:t>
            </a:r>
            <a:r>
              <a:rPr dirty="0" sz="1100" spc="10">
                <a:latin typeface="Times New Roman"/>
                <a:cs typeface="Times New Roman"/>
              </a:rPr>
              <a:t>but unit costs </a:t>
            </a:r>
            <a:r>
              <a:rPr dirty="0" sz="1100" spc="5">
                <a:latin typeface="Times New Roman"/>
                <a:cs typeface="Times New Roman"/>
              </a:rPr>
              <a:t>may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lower because </a:t>
            </a:r>
            <a:r>
              <a:rPr dirty="0" sz="1100" spc="5">
                <a:latin typeface="Times New Roman"/>
                <a:cs typeface="Times New Roman"/>
              </a:rPr>
              <a:t>of quantity discounts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10">
                <a:latin typeface="Times New Roman"/>
                <a:cs typeface="Times New Roman"/>
              </a:rPr>
              <a:t>lower </a:t>
            </a:r>
            <a:r>
              <a:rPr dirty="0" sz="1100" spc="5">
                <a:latin typeface="Times New Roman"/>
                <a:cs typeface="Times New Roman"/>
              </a:rPr>
              <a:t>freight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materials-handling costs.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produced materials, larger lot </a:t>
            </a:r>
            <a:r>
              <a:rPr dirty="0" sz="1100" spc="10">
                <a:latin typeface="Times New Roman"/>
                <a:cs typeface="Times New Roman"/>
              </a:rPr>
              <a:t>sizes  </a:t>
            </a:r>
            <a:r>
              <a:rPr dirty="0" sz="1100" spc="5">
                <a:latin typeface="Times New Roman"/>
                <a:cs typeface="Times New Roman"/>
              </a:rPr>
              <a:t>increase in </a:t>
            </a:r>
            <a:r>
              <a:rPr dirty="0" sz="1100" spc="10">
                <a:latin typeface="Times New Roman"/>
                <a:cs typeface="Times New Roman"/>
              </a:rPr>
              <a:t>process </a:t>
            </a:r>
            <a:r>
              <a:rPr dirty="0" sz="1100" spc="5">
                <a:latin typeface="Times New Roman"/>
                <a:cs typeface="Times New Roman"/>
              </a:rPr>
              <a:t>or finished goods inventories, but </a:t>
            </a:r>
            <a:r>
              <a:rPr dirty="0" sz="1100" spc="10">
                <a:latin typeface="Times New Roman"/>
                <a:cs typeface="Times New Roman"/>
              </a:rPr>
              <a:t>average </a:t>
            </a:r>
            <a:r>
              <a:rPr dirty="0" sz="1100" spc="5">
                <a:latin typeface="Times New Roman"/>
                <a:cs typeface="Times New Roman"/>
              </a:rPr>
              <a:t>unit costs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lower  because </a:t>
            </a:r>
            <a:r>
              <a:rPr dirty="0" sz="1100" spc="10">
                <a:latin typeface="Times New Roman"/>
                <a:cs typeface="Times New Roman"/>
              </a:rPr>
              <a:t>changeover </a:t>
            </a:r>
            <a:r>
              <a:rPr dirty="0" sz="1100" spc="5">
                <a:latin typeface="Times New Roman"/>
                <a:cs typeface="Times New Roman"/>
              </a:rPr>
              <a:t>costs are amortized </a:t>
            </a:r>
            <a:r>
              <a:rPr dirty="0" sz="1100" spc="10">
                <a:latin typeface="Times New Roman"/>
                <a:cs typeface="Times New Roman"/>
              </a:rPr>
              <a:t>over </a:t>
            </a:r>
            <a:r>
              <a:rPr dirty="0" sz="1100" spc="5">
                <a:latin typeface="Times New Roman"/>
                <a:cs typeface="Times New Roman"/>
              </a:rPr>
              <a:t>larger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lots.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Start-up quality costs.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first begin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production lot, the risk of defectives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great.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Workers </a:t>
            </a:r>
            <a:r>
              <a:rPr dirty="0" sz="1100" spc="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be learning,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may not feed properly, machine </a:t>
            </a:r>
            <a:r>
              <a:rPr dirty="0" sz="1100" spc="5">
                <a:latin typeface="Times New Roman"/>
                <a:cs typeface="Times New Roman"/>
              </a:rPr>
              <a:t>settings 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need adjusting, </a:t>
            </a:r>
            <a:r>
              <a:rPr dirty="0" sz="1100" spc="10">
                <a:latin typeface="Times New Roman"/>
                <a:cs typeface="Times New Roman"/>
              </a:rPr>
              <a:t>and a few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need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produced </a:t>
            </a:r>
            <a:r>
              <a:rPr dirty="0" sz="1100" spc="5">
                <a:latin typeface="Times New Roman"/>
                <a:cs typeface="Times New Roman"/>
              </a:rPr>
              <a:t>before conditions  stabilize. </a:t>
            </a:r>
            <a:r>
              <a:rPr dirty="0" sz="1100" spc="10">
                <a:latin typeface="Times New Roman"/>
                <a:cs typeface="Times New Roman"/>
              </a:rPr>
              <a:t>Larger lot sizes mean fewer changeovers as per year </a:t>
            </a:r>
            <a:r>
              <a:rPr dirty="0" sz="1100" spc="5">
                <a:latin typeface="Times New Roman"/>
                <a:cs typeface="Times New Roman"/>
              </a:rPr>
              <a:t>and less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scrap.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12700" marR="762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Inventories can be indispensable to </a:t>
            </a:r>
            <a:r>
              <a:rPr dirty="0" sz="1100" spc="5">
                <a:latin typeface="Times New Roman"/>
                <a:cs typeface="Times New Roman"/>
              </a:rPr>
              <a:t>the efficient and effective operation of production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systems. </a:t>
            </a:r>
            <a:r>
              <a:rPr dirty="0" sz="1100" spc="10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there are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reasons </a:t>
            </a:r>
            <a:r>
              <a:rPr dirty="0" sz="1100" spc="10">
                <a:latin typeface="Times New Roman"/>
                <a:cs typeface="Times New Roman"/>
              </a:rPr>
              <a:t>why </a:t>
            </a:r>
            <a:r>
              <a:rPr dirty="0" sz="1100" spc="15">
                <a:latin typeface="Times New Roman"/>
                <a:cs typeface="Times New Roman"/>
              </a:rPr>
              <a:t>we 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want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hold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inventory.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300"/>
              </a:lnSpc>
            </a:pPr>
            <a:r>
              <a:rPr dirty="0" sz="1100" spc="15" b="1">
                <a:latin typeface="Times New Roman"/>
                <a:cs typeface="Times New Roman"/>
              </a:rPr>
              <a:t>Why We Do </a:t>
            </a:r>
            <a:r>
              <a:rPr dirty="0" sz="1100" spc="10" b="1">
                <a:latin typeface="Times New Roman"/>
                <a:cs typeface="Times New Roman"/>
              </a:rPr>
              <a:t>Not Want To Hold </a:t>
            </a:r>
            <a:r>
              <a:rPr dirty="0" sz="1100" spc="5" b="1">
                <a:latin typeface="Times New Roman"/>
                <a:cs typeface="Times New Roman"/>
              </a:rPr>
              <a:t>Inventories: </a:t>
            </a:r>
            <a:r>
              <a:rPr dirty="0" sz="1100" spc="5">
                <a:latin typeface="Times New Roman"/>
                <a:cs typeface="Times New Roman"/>
              </a:rPr>
              <a:t>Certain costs </a:t>
            </a:r>
            <a:r>
              <a:rPr dirty="0" sz="1100" spc="10">
                <a:latin typeface="Times New Roman"/>
                <a:cs typeface="Times New Roman"/>
              </a:rPr>
              <a:t>increase </a:t>
            </a:r>
            <a:r>
              <a:rPr dirty="0" sz="1100" spc="5">
                <a:latin typeface="Times New Roman"/>
                <a:cs typeface="Times New Roman"/>
              </a:rPr>
              <a:t>with higher levels </a:t>
            </a:r>
            <a:r>
              <a:rPr dirty="0" sz="1100" spc="10">
                <a:latin typeface="Times New Roman"/>
                <a:cs typeface="Times New Roman"/>
              </a:rPr>
              <a:t>of  </a:t>
            </a:r>
            <a:r>
              <a:rPr dirty="0" sz="1100" spc="5">
                <a:latin typeface="Times New Roman"/>
                <a:cs typeface="Times New Roman"/>
              </a:rPr>
              <a:t>inventories: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Carrying </a:t>
            </a:r>
            <a:r>
              <a:rPr dirty="0" sz="1100" spc="5" b="1">
                <a:latin typeface="Times New Roman"/>
                <a:cs typeface="Times New Roman"/>
              </a:rPr>
              <a:t>costs: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Interest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debt, interest </a:t>
            </a:r>
            <a:r>
              <a:rPr dirty="0" sz="1100" spc="10">
                <a:latin typeface="Times New Roman"/>
                <a:cs typeface="Times New Roman"/>
              </a:rPr>
              <a:t>income </a:t>
            </a:r>
            <a:r>
              <a:rPr dirty="0" sz="1100" spc="5">
                <a:latin typeface="Times New Roman"/>
                <a:cs typeface="Times New Roman"/>
              </a:rPr>
              <a:t>foregone, </a:t>
            </a:r>
            <a:r>
              <a:rPr dirty="0" sz="1100" spc="10">
                <a:latin typeface="Times New Roman"/>
                <a:cs typeface="Times New Roman"/>
              </a:rPr>
              <a:t>warehouse </a:t>
            </a:r>
            <a:r>
              <a:rPr dirty="0" sz="1100" spc="5">
                <a:latin typeface="Times New Roman"/>
                <a:cs typeface="Times New Roman"/>
              </a:rPr>
              <a:t>rent, cooling,  heating,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lighting,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cleaning,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repairing, protecting, shipping, receiving, </a:t>
            </a:r>
            <a:r>
              <a:rPr dirty="0" sz="1100" spc="5">
                <a:latin typeface="Times New Roman"/>
                <a:cs typeface="Times New Roman"/>
              </a:rPr>
              <a:t>materials-  handling, Taxes, insurance </a:t>
            </a:r>
            <a:r>
              <a:rPr dirty="0" sz="1100" spc="10">
                <a:latin typeface="Times New Roman"/>
                <a:cs typeface="Times New Roman"/>
              </a:rPr>
              <a:t>and management are some of the </a:t>
            </a:r>
            <a:r>
              <a:rPr dirty="0" sz="1100" spc="5">
                <a:latin typeface="Times New Roman"/>
                <a:cs typeface="Times New Roman"/>
              </a:rPr>
              <a:t>costs incurred to insure,  finance, store, </a:t>
            </a:r>
            <a:r>
              <a:rPr dirty="0" sz="1100" spc="10">
                <a:latin typeface="Times New Roman"/>
                <a:cs typeface="Times New Roman"/>
              </a:rPr>
              <a:t>handle and manage larger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Cost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Customer </a:t>
            </a:r>
            <a:r>
              <a:rPr dirty="0" sz="1100" spc="5" b="1">
                <a:latin typeface="Times New Roman"/>
                <a:cs typeface="Times New Roman"/>
              </a:rPr>
              <a:t>responsiveness: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Large </a:t>
            </a:r>
            <a:r>
              <a:rPr dirty="0" sz="1100" spc="5">
                <a:latin typeface="Times New Roman"/>
                <a:cs typeface="Times New Roman"/>
              </a:rPr>
              <a:t>in -process inventories </a:t>
            </a:r>
            <a:r>
              <a:rPr dirty="0" sz="1100" spc="10">
                <a:latin typeface="Times New Roman"/>
                <a:cs typeface="Times New Roman"/>
              </a:rPr>
              <a:t>clog production  </a:t>
            </a:r>
            <a:r>
              <a:rPr dirty="0" sz="1100" spc="5">
                <a:latin typeface="Times New Roman"/>
                <a:cs typeface="Times New Roman"/>
              </a:rPr>
              <a:t>systems.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required to </a:t>
            </a:r>
            <a:r>
              <a:rPr dirty="0" sz="1100" spc="10">
                <a:latin typeface="Times New Roman"/>
                <a:cs typeface="Times New Roman"/>
              </a:rPr>
              <a:t>produce and </a:t>
            </a:r>
            <a:r>
              <a:rPr dirty="0" sz="1100" spc="5">
                <a:latin typeface="Times New Roman"/>
                <a:cs typeface="Times New Roman"/>
              </a:rPr>
              <a:t>deliver </a:t>
            </a:r>
            <a:r>
              <a:rPr dirty="0" sz="1100" spc="10">
                <a:latin typeface="Times New Roman"/>
                <a:cs typeface="Times New Roman"/>
              </a:rPr>
              <a:t>customer </a:t>
            </a:r>
            <a:r>
              <a:rPr dirty="0" sz="1100" spc="5">
                <a:latin typeface="Times New Roman"/>
                <a:cs typeface="Times New Roman"/>
              </a:rPr>
              <a:t>orders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increased, </a:t>
            </a:r>
            <a:r>
              <a:rPr dirty="0" sz="1100" spc="10">
                <a:latin typeface="Times New Roman"/>
                <a:cs typeface="Times New Roman"/>
              </a:rPr>
              <a:t>and  our </a:t>
            </a:r>
            <a:r>
              <a:rPr dirty="0" sz="1100" spc="5">
                <a:latin typeface="Times New Roman"/>
                <a:cs typeface="Times New Roman"/>
              </a:rPr>
              <a:t>ability </a:t>
            </a:r>
            <a:r>
              <a:rPr dirty="0" sz="1100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respond to changes in customer orders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diminishes.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Cost of coordinating production: </a:t>
            </a:r>
            <a:r>
              <a:rPr dirty="0" sz="1100" spc="10">
                <a:latin typeface="Times New Roman"/>
                <a:cs typeface="Times New Roman"/>
              </a:rPr>
              <a:t>Because </a:t>
            </a:r>
            <a:r>
              <a:rPr dirty="0" sz="1100" spc="5">
                <a:latin typeface="Times New Roman"/>
                <a:cs typeface="Times New Roman"/>
              </a:rPr>
              <a:t>large inventories </a:t>
            </a:r>
            <a:r>
              <a:rPr dirty="0" sz="1100" spc="10">
                <a:latin typeface="Times New Roman"/>
                <a:cs typeface="Times New Roman"/>
              </a:rPr>
              <a:t>clog the </a:t>
            </a:r>
            <a:r>
              <a:rPr dirty="0" sz="1100" spc="5">
                <a:latin typeface="Times New Roman"/>
                <a:cs typeface="Times New Roman"/>
              </a:rPr>
              <a:t>production  process, </a:t>
            </a:r>
            <a:r>
              <a:rPr dirty="0" sz="1100" spc="10">
                <a:latin typeface="Times New Roman"/>
                <a:cs typeface="Times New Roman"/>
              </a:rPr>
              <a:t>more people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needed </a:t>
            </a:r>
            <a:r>
              <a:rPr dirty="0" sz="1100" spc="5">
                <a:latin typeface="Times New Roman"/>
                <a:cs typeface="Times New Roman"/>
              </a:rPr>
              <a:t>to unsnarl </a:t>
            </a:r>
            <a:r>
              <a:rPr dirty="0" sz="1100" spc="10">
                <a:latin typeface="Times New Roman"/>
                <a:cs typeface="Times New Roman"/>
              </a:rPr>
              <a:t>traffic </a:t>
            </a:r>
            <a:r>
              <a:rPr dirty="0" sz="1100" spc="5">
                <a:latin typeface="Times New Roman"/>
                <a:cs typeface="Times New Roman"/>
              </a:rPr>
              <a:t>jams.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Solve congestion-related 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problems, and </a:t>
            </a:r>
            <a:r>
              <a:rPr dirty="0" sz="1100" spc="5">
                <a:latin typeface="Times New Roman"/>
                <a:cs typeface="Times New Roman"/>
              </a:rPr>
              <a:t>coordinate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Schedules.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Cost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diluted return on investment (ROI): </a:t>
            </a:r>
            <a:r>
              <a:rPr dirty="0" sz="1100" spc="5">
                <a:latin typeface="Times New Roman"/>
                <a:cs typeface="Times New Roman"/>
              </a:rPr>
              <a:t>Inventories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assets, </a:t>
            </a:r>
            <a:r>
              <a:rPr dirty="0" sz="1100" spc="10">
                <a:latin typeface="Times New Roman"/>
                <a:cs typeface="Times New Roman"/>
              </a:rPr>
              <a:t>and large  </a:t>
            </a:r>
            <a:r>
              <a:rPr dirty="0" sz="1100" spc="5">
                <a:latin typeface="Times New Roman"/>
                <a:cs typeface="Times New Roman"/>
              </a:rPr>
              <a:t>inventories reduce return </a:t>
            </a:r>
            <a:r>
              <a:rPr dirty="0" sz="1100" spc="10">
                <a:latin typeface="Times New Roman"/>
                <a:cs typeface="Times New Roman"/>
              </a:rPr>
              <a:t>on investment, reduced </a:t>
            </a:r>
            <a:r>
              <a:rPr dirty="0" sz="1100" spc="5">
                <a:latin typeface="Times New Roman"/>
                <a:cs typeface="Times New Roman"/>
              </a:rPr>
              <a:t>return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investment adds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finance costs of the </a:t>
            </a:r>
            <a:r>
              <a:rPr dirty="0" sz="1100" spc="10">
                <a:latin typeface="Times New Roman"/>
                <a:cs typeface="Times New Roman"/>
              </a:rPr>
              <a:t>firm by </a:t>
            </a:r>
            <a:r>
              <a:rPr dirty="0" sz="1100" spc="5">
                <a:latin typeface="Times New Roman"/>
                <a:cs typeface="Times New Roman"/>
              </a:rPr>
              <a:t>increasing interest rates </a:t>
            </a:r>
            <a:r>
              <a:rPr dirty="0" sz="1100" spc="10">
                <a:latin typeface="Times New Roman"/>
                <a:cs typeface="Times New Roman"/>
              </a:rPr>
              <a:t>on debt and </a:t>
            </a:r>
            <a:r>
              <a:rPr dirty="0" sz="1100" spc="5">
                <a:latin typeface="Times New Roman"/>
                <a:cs typeface="Times New Roman"/>
              </a:rPr>
              <a:t>reducing stock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prices.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119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2265" cy="83591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443230" marR="7620" indent="-215900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Reduced-capacity costs: </a:t>
            </a:r>
            <a:r>
              <a:rPr dirty="0" sz="1100" spc="5">
                <a:latin typeface="Times New Roman"/>
                <a:cs typeface="Times New Roman"/>
              </a:rPr>
              <a:t>Inventory represents </a:t>
            </a:r>
            <a:r>
              <a:rPr dirty="0" sz="1100" spc="10">
                <a:latin typeface="Times New Roman"/>
                <a:cs typeface="Times New Roman"/>
              </a:rPr>
              <a:t>a form of </a:t>
            </a:r>
            <a:r>
              <a:rPr dirty="0" sz="1100" spc="5">
                <a:latin typeface="Times New Roman"/>
                <a:cs typeface="Times New Roman"/>
              </a:rPr>
              <a:t>waste.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Materials that are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ordered, held, </a:t>
            </a:r>
            <a:r>
              <a:rPr dirty="0" sz="1100" spc="10">
                <a:latin typeface="Times New Roman"/>
                <a:cs typeface="Times New Roman"/>
              </a:rPr>
              <a:t>and produced </a:t>
            </a:r>
            <a:r>
              <a:rPr dirty="0" sz="1100" spc="5">
                <a:latin typeface="Times New Roman"/>
                <a:cs typeface="Times New Roman"/>
              </a:rPr>
              <a:t>before they are </a:t>
            </a:r>
            <a:r>
              <a:rPr dirty="0" sz="1100" spc="10">
                <a:latin typeface="Times New Roman"/>
                <a:cs typeface="Times New Roman"/>
              </a:rPr>
              <a:t>needed </a:t>
            </a:r>
            <a:r>
              <a:rPr dirty="0" sz="1100" spc="5">
                <a:latin typeface="Times New Roman"/>
                <a:cs typeface="Times New Roman"/>
              </a:rPr>
              <a:t>waste production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300"/>
              </a:lnSpc>
              <a:spcBef>
                <a:spcPts val="4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Large-lot quality cost: </a:t>
            </a:r>
            <a:r>
              <a:rPr dirty="0" sz="1100" spc="10">
                <a:latin typeface="Times New Roman"/>
                <a:cs typeface="Times New Roman"/>
              </a:rPr>
              <a:t>producing large production </a:t>
            </a:r>
            <a:r>
              <a:rPr dirty="0" sz="1100" spc="5">
                <a:latin typeface="Times New Roman"/>
                <a:cs typeface="Times New Roman"/>
              </a:rPr>
              <a:t>lots results </a:t>
            </a:r>
            <a:r>
              <a:rPr dirty="0" sz="1100" spc="10">
                <a:latin typeface="Times New Roman"/>
                <a:cs typeface="Times New Roman"/>
              </a:rPr>
              <a:t>in large </a:t>
            </a:r>
            <a:r>
              <a:rPr dirty="0" sz="1100" spc="5">
                <a:latin typeface="Times New Roman"/>
                <a:cs typeface="Times New Roman"/>
              </a:rPr>
              <a:t>inventories. 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rare occasions, </a:t>
            </a:r>
            <a:r>
              <a:rPr dirty="0" sz="1100" spc="10">
                <a:latin typeface="Times New Roman"/>
                <a:cs typeface="Times New Roman"/>
              </a:rPr>
              <a:t>something goes wrong and a </a:t>
            </a:r>
            <a:r>
              <a:rPr dirty="0" sz="1100" spc="5">
                <a:latin typeface="Times New Roman"/>
                <a:cs typeface="Times New Roman"/>
              </a:rPr>
              <a:t>large </a:t>
            </a:r>
            <a:r>
              <a:rPr dirty="0" sz="1100" spc="10">
                <a:latin typeface="Times New Roman"/>
                <a:cs typeface="Times New Roman"/>
              </a:rPr>
              <a:t>part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production lots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defective.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 such situation, smaller </a:t>
            </a:r>
            <a:r>
              <a:rPr dirty="0" sz="1100" spc="5">
                <a:latin typeface="Times New Roman"/>
                <a:cs typeface="Times New Roman"/>
              </a:rPr>
              <a:t>lot sizes </a:t>
            </a:r>
            <a:r>
              <a:rPr dirty="0" sz="1100" spc="10">
                <a:latin typeface="Times New Roman"/>
                <a:cs typeface="Times New Roman"/>
              </a:rPr>
              <a:t>can reduce the number of defective  </a:t>
            </a:r>
            <a:r>
              <a:rPr dirty="0" sz="1100" spc="5">
                <a:latin typeface="Times New Roman"/>
                <a:cs typeface="Times New Roman"/>
              </a:rPr>
              <a:t>products.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Costs of production problems: </a:t>
            </a:r>
            <a:r>
              <a:rPr dirty="0" sz="1100" spc="10">
                <a:latin typeface="Times New Roman"/>
                <a:cs typeface="Times New Roman"/>
              </a:rPr>
              <a:t>Higher in </a:t>
            </a:r>
            <a:r>
              <a:rPr dirty="0" sz="1100" spc="5">
                <a:latin typeface="Times New Roman"/>
                <a:cs typeface="Times New Roman"/>
              </a:rPr>
              <a:t>-  </a:t>
            </a:r>
            <a:r>
              <a:rPr dirty="0" sz="1100" spc="10">
                <a:latin typeface="Times New Roman"/>
                <a:cs typeface="Times New Roman"/>
              </a:rPr>
              <a:t>process inventories camouflage  underlying production problems. Problems like machine </a:t>
            </a:r>
            <a:r>
              <a:rPr dirty="0" sz="1100" spc="5">
                <a:latin typeface="Times New Roman"/>
                <a:cs typeface="Times New Roman"/>
              </a:rPr>
              <a:t>breakdowns, poor product  quality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shortages never </a:t>
            </a:r>
            <a:r>
              <a:rPr dirty="0" sz="1100" spc="5">
                <a:latin typeface="Times New Roman"/>
                <a:cs typeface="Times New Roman"/>
              </a:rPr>
              <a:t>get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solved.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>
                <a:latin typeface="Times New Roman"/>
                <a:cs typeface="Times New Roman"/>
              </a:rPr>
              <a:t>first, </a:t>
            </a:r>
            <a:r>
              <a:rPr dirty="0" sz="1100" spc="5">
                <a:latin typeface="Times New Roman"/>
                <a:cs typeface="Times New Roman"/>
              </a:rPr>
              <a:t>these costs </a:t>
            </a:r>
            <a:r>
              <a:rPr dirty="0" sz="1100" spc="10">
                <a:latin typeface="Times New Roman"/>
                <a:cs typeface="Times New Roman"/>
              </a:rPr>
              <a:t>may seem </a:t>
            </a:r>
            <a:r>
              <a:rPr dirty="0" sz="1100" spc="5">
                <a:latin typeface="Times New Roman"/>
                <a:cs typeface="Times New Roman"/>
              </a:rPr>
              <a:t>indirect, fuzzy </a:t>
            </a:r>
            <a:r>
              <a:rPr dirty="0" sz="1100" spc="10">
                <a:latin typeface="Times New Roman"/>
                <a:cs typeface="Times New Roman"/>
              </a:rPr>
              <a:t>and even </a:t>
            </a:r>
            <a:r>
              <a:rPr dirty="0" sz="1100" spc="5">
                <a:latin typeface="Times New Roman"/>
                <a:cs typeface="Times New Roman"/>
              </a:rPr>
              <a:t>inconsequential, but reducing </a:t>
            </a:r>
            <a:r>
              <a:rPr dirty="0" sz="1100" spc="10">
                <a:latin typeface="Times New Roman"/>
                <a:cs typeface="Times New Roman"/>
              </a:rPr>
              <a:t>these  </a:t>
            </a: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holding </a:t>
            </a:r>
            <a:r>
              <a:rPr dirty="0" sz="1100" spc="10">
                <a:latin typeface="Times New Roman"/>
                <a:cs typeface="Times New Roman"/>
              </a:rPr>
              <a:t>fewer </a:t>
            </a:r>
            <a:r>
              <a:rPr dirty="0" sz="1100" spc="5">
                <a:latin typeface="Times New Roman"/>
                <a:cs typeface="Times New Roman"/>
              </a:rPr>
              <a:t>inventories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crucial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struggle to </a:t>
            </a:r>
            <a:r>
              <a:rPr dirty="0" sz="1100" spc="10">
                <a:latin typeface="Times New Roman"/>
                <a:cs typeface="Times New Roman"/>
              </a:rPr>
              <a:t>complete </a:t>
            </a:r>
            <a:r>
              <a:rPr dirty="0" sz="1100" spc="5">
                <a:latin typeface="Times New Roman"/>
                <a:cs typeface="Times New Roman"/>
              </a:rPr>
              <a:t>for world  markets.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Nature </a:t>
            </a:r>
            <a:r>
              <a:rPr dirty="0" sz="1100" spc="5" b="1">
                <a:latin typeface="Times New Roman"/>
                <a:cs typeface="Times New Roman"/>
              </a:rPr>
              <a:t>of Inventories: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fundamental issues underline all inventory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ts val="129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much to order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each material </a:t>
            </a:r>
            <a:r>
              <a:rPr dirty="0" sz="1100" spc="10">
                <a:latin typeface="Times New Roman"/>
                <a:cs typeface="Times New Roman"/>
              </a:rPr>
              <a:t>when orders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placed with </a:t>
            </a:r>
            <a:r>
              <a:rPr dirty="0" sz="1100" spc="5">
                <a:latin typeface="Times New Roman"/>
                <a:cs typeface="Times New Roman"/>
              </a:rPr>
              <a:t>either outside  </a:t>
            </a:r>
            <a:r>
              <a:rPr dirty="0" sz="1100" spc="10">
                <a:latin typeface="Times New Roman"/>
                <a:cs typeface="Times New Roman"/>
              </a:rPr>
              <a:t>suppliers or production departments with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organization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place the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orders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determination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order quantities, sometimes </a:t>
            </a:r>
            <a:r>
              <a:rPr dirty="0" sz="1100" spc="5">
                <a:latin typeface="Times New Roman"/>
                <a:cs typeface="Times New Roman"/>
              </a:rPr>
              <a:t>also called lot sizes, </a:t>
            </a:r>
            <a:r>
              <a:rPr dirty="0" sz="1100" spc="10">
                <a:latin typeface="Times New Roman"/>
                <a:cs typeface="Times New Roman"/>
              </a:rPr>
              <a:t>and when to </a:t>
            </a:r>
            <a:r>
              <a:rPr dirty="0" sz="1100" spc="5">
                <a:latin typeface="Times New Roman"/>
                <a:cs typeface="Times New Roman"/>
              </a:rPr>
              <a:t>place  </a:t>
            </a:r>
            <a:r>
              <a:rPr dirty="0" sz="1100" spc="10">
                <a:latin typeface="Times New Roman"/>
                <a:cs typeface="Times New Roman"/>
              </a:rPr>
              <a:t>these orders, called order points, determine </a:t>
            </a:r>
            <a:r>
              <a:rPr dirty="0" sz="1100" spc="5">
                <a:latin typeface="Times New Roman"/>
                <a:cs typeface="Times New Roman"/>
              </a:rPr>
              <a:t>in large measure </a:t>
            </a:r>
            <a:r>
              <a:rPr dirty="0" sz="1100" spc="10">
                <a:latin typeface="Times New Roman"/>
                <a:cs typeface="Times New Roman"/>
              </a:rPr>
              <a:t>the amount </a:t>
            </a:r>
            <a:r>
              <a:rPr dirty="0" sz="1100" spc="5">
                <a:latin typeface="Times New Roman"/>
                <a:cs typeface="Times New Roman"/>
              </a:rPr>
              <a:t>of materials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inventory at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given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Types of Inventory: </a:t>
            </a:r>
            <a:r>
              <a:rPr dirty="0" sz="1100" spc="5">
                <a:latin typeface="Times New Roman"/>
                <a:cs typeface="Times New Roman"/>
              </a:rPr>
              <a:t>Include </a:t>
            </a:r>
            <a:r>
              <a:rPr dirty="0" sz="1100" spc="10">
                <a:latin typeface="Times New Roman"/>
                <a:cs typeface="Times New Roman"/>
              </a:rPr>
              <a:t>the following </a:t>
            </a:r>
            <a:r>
              <a:rPr dirty="0" sz="1100" spc="5">
                <a:latin typeface="Times New Roman"/>
                <a:cs typeface="Times New Roman"/>
              </a:rPr>
              <a:t>mentioned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below: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Anticipation </a:t>
            </a:r>
            <a:r>
              <a:rPr dirty="0" sz="1100" spc="5" b="1">
                <a:latin typeface="Times New Roman"/>
                <a:cs typeface="Times New Roman"/>
              </a:rPr>
              <a:t>inventories: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When a firm </a:t>
            </a:r>
            <a:r>
              <a:rPr dirty="0" sz="1100" spc="5">
                <a:latin typeface="Times New Roman"/>
                <a:cs typeface="Times New Roman"/>
              </a:rPr>
              <a:t>anticipates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rise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prices, it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purchase  in bulk quantities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hold </a:t>
            </a:r>
            <a:r>
              <a:rPr dirty="0" sz="1100" spc="10">
                <a:latin typeface="Times New Roman"/>
                <a:cs typeface="Times New Roman"/>
              </a:rPr>
              <a:t>the same </a:t>
            </a:r>
            <a:r>
              <a:rPr dirty="0" sz="1100" spc="5">
                <a:latin typeface="Times New Roman"/>
                <a:cs typeface="Times New Roman"/>
              </a:rPr>
              <a:t>until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prices rise.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Similarly, products </a:t>
            </a:r>
            <a:r>
              <a:rPr dirty="0" sz="1100" spc="10">
                <a:latin typeface="Times New Roman"/>
                <a:cs typeface="Times New Roman"/>
              </a:rPr>
              <a:t>having  </a:t>
            </a:r>
            <a:r>
              <a:rPr dirty="0" sz="1100" spc="5">
                <a:latin typeface="Times New Roman"/>
                <a:cs typeface="Times New Roman"/>
              </a:rPr>
              <a:t>seasonal </a:t>
            </a:r>
            <a:r>
              <a:rPr dirty="0" sz="1100" spc="10">
                <a:latin typeface="Times New Roman"/>
                <a:cs typeface="Times New Roman"/>
              </a:rPr>
              <a:t>demand (wool, </a:t>
            </a:r>
            <a:r>
              <a:rPr dirty="0" sz="1100" spc="5">
                <a:latin typeface="Times New Roman"/>
                <a:cs typeface="Times New Roman"/>
              </a:rPr>
              <a:t>umbrellas, fans, etc.) need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produced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stocked in  anticipation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sales during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season. These </a:t>
            </a:r>
            <a:r>
              <a:rPr dirty="0" sz="1100" spc="10">
                <a:latin typeface="Times New Roman"/>
                <a:cs typeface="Times New Roman"/>
              </a:rPr>
              <a:t>kinds </a:t>
            </a:r>
            <a:r>
              <a:rPr dirty="0" sz="1100" spc="5">
                <a:latin typeface="Times New Roman"/>
                <a:cs typeface="Times New Roman"/>
              </a:rPr>
              <a:t>of inventories are called  anticipation </a:t>
            </a:r>
            <a:r>
              <a:rPr dirty="0" sz="1100" spc="10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Fluctuation inventories: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fluctuates over time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possible to  predict it accurately.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Business firms </a:t>
            </a:r>
            <a:r>
              <a:rPr dirty="0" sz="1100" spc="10">
                <a:latin typeface="Times New Roman"/>
                <a:cs typeface="Times New Roman"/>
              </a:rPr>
              <a:t>maintain </a:t>
            </a:r>
            <a:r>
              <a:rPr dirty="0" sz="1100" spc="5">
                <a:latin typeface="Times New Roman"/>
                <a:cs typeface="Times New Roman"/>
              </a:rPr>
              <a:t>reserve stocks to </a:t>
            </a:r>
            <a:r>
              <a:rPr dirty="0" sz="1100" spc="10">
                <a:latin typeface="Times New Roman"/>
                <a:cs typeface="Times New Roman"/>
              </a:rPr>
              <a:t>meet unexpected  demand and thereby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avoid the </a:t>
            </a:r>
            <a:r>
              <a:rPr dirty="0" sz="1100" spc="5">
                <a:latin typeface="Times New Roman"/>
                <a:cs typeface="Times New Roman"/>
              </a:rPr>
              <a:t>risk </a:t>
            </a:r>
            <a:r>
              <a:rPr dirty="0" sz="1100" spc="10">
                <a:latin typeface="Times New Roman"/>
                <a:cs typeface="Times New Roman"/>
              </a:rPr>
              <a:t>of losing </a:t>
            </a:r>
            <a:r>
              <a:rPr dirty="0" sz="1100" spc="5">
                <a:latin typeface="Times New Roman"/>
                <a:cs typeface="Times New Roman"/>
              </a:rPr>
              <a:t>sales.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safety stocks </a:t>
            </a:r>
            <a:r>
              <a:rPr dirty="0" sz="1100" spc="10">
                <a:latin typeface="Times New Roman"/>
                <a:cs typeface="Times New Roman"/>
              </a:rPr>
              <a:t>are known  </a:t>
            </a:r>
            <a:r>
              <a:rPr dirty="0" sz="1100" spc="5">
                <a:latin typeface="Times New Roman"/>
                <a:cs typeface="Times New Roman"/>
              </a:rPr>
              <a:t>as fluctuation inventories;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gap between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use of certain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goods produced in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season are </a:t>
            </a:r>
            <a:r>
              <a:rPr dirty="0" sz="1100" spc="10">
                <a:latin typeface="Times New Roman"/>
                <a:cs typeface="Times New Roman"/>
              </a:rPr>
              <a:t>held </a:t>
            </a:r>
            <a:r>
              <a:rPr dirty="0" sz="1100" spc="5">
                <a:latin typeface="Times New Roman"/>
                <a:cs typeface="Times New Roman"/>
              </a:rPr>
              <a:t>in stock for sale </a:t>
            </a:r>
            <a:r>
              <a:rPr dirty="0" sz="1100" spc="10">
                <a:latin typeface="Times New Roman"/>
                <a:cs typeface="Times New Roman"/>
              </a:rPr>
              <a:t>and use  </a:t>
            </a:r>
            <a:r>
              <a:rPr dirty="0" sz="1100" spc="5">
                <a:latin typeface="Times New Roman"/>
                <a:cs typeface="Times New Roman"/>
              </a:rPr>
              <a:t>throughout </a:t>
            </a:r>
            <a:r>
              <a:rPr dirty="0" sz="1100" spc="10">
                <a:latin typeface="Times New Roman"/>
                <a:cs typeface="Times New Roman"/>
              </a:rPr>
              <a:t>the year. </a:t>
            </a:r>
            <a:r>
              <a:rPr dirty="0" sz="1100" spc="5">
                <a:latin typeface="Times New Roman"/>
                <a:cs typeface="Times New Roman"/>
              </a:rPr>
              <a:t>Potato, wheat, rice, etc., are </a:t>
            </a:r>
            <a:r>
              <a:rPr dirty="0" sz="1100" spc="10">
                <a:latin typeface="Times New Roman"/>
                <a:cs typeface="Times New Roman"/>
              </a:rPr>
              <a:t>examples </a:t>
            </a:r>
            <a:r>
              <a:rPr dirty="0" sz="1100" spc="5">
                <a:latin typeface="Times New Roman"/>
                <a:cs typeface="Times New Roman"/>
              </a:rPr>
              <a:t>of such </a:t>
            </a:r>
            <a:r>
              <a:rPr dirty="0" sz="1100" spc="10">
                <a:latin typeface="Times New Roman"/>
                <a:cs typeface="Times New Roman"/>
              </a:rPr>
              <a:t>commodities.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the availability of raw materials is seasonal (e.g., cotton), </a:t>
            </a:r>
            <a:r>
              <a:rPr dirty="0" sz="1100" spc="10">
                <a:latin typeface="Times New Roman"/>
                <a:cs typeface="Times New Roman"/>
              </a:rPr>
              <a:t>bulk </a:t>
            </a:r>
            <a:r>
              <a:rPr dirty="0" sz="1100" spc="5">
                <a:latin typeface="Times New Roman"/>
                <a:cs typeface="Times New Roman"/>
              </a:rPr>
              <a:t>stocks are  purchased for use throughout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year.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Lot-size inventories: </a:t>
            </a:r>
            <a:r>
              <a:rPr dirty="0" sz="1100" spc="10">
                <a:latin typeface="Times New Roman"/>
                <a:cs typeface="Times New Roman"/>
              </a:rPr>
              <a:t>Goods are bought in large </a:t>
            </a:r>
            <a:r>
              <a:rPr dirty="0" sz="1100" spc="5">
                <a:latin typeface="Times New Roman"/>
                <a:cs typeface="Times New Roman"/>
              </a:rPr>
              <a:t>lots </a:t>
            </a:r>
            <a:r>
              <a:rPr dirty="0" sz="1100" spc="10">
                <a:latin typeface="Times New Roman"/>
                <a:cs typeface="Times New Roman"/>
              </a:rPr>
              <a:t>to get the </a:t>
            </a:r>
            <a:r>
              <a:rPr dirty="0" sz="1100" spc="5">
                <a:latin typeface="Times New Roman"/>
                <a:cs typeface="Times New Roman"/>
              </a:rPr>
              <a:t>benefit of discount.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gods so purchased are stocked </a:t>
            </a:r>
            <a:r>
              <a:rPr dirty="0" sz="1100" spc="5">
                <a:latin typeface="Times New Roman"/>
                <a:cs typeface="Times New Roman"/>
              </a:rPr>
              <a:t>until sale or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Transportation </a:t>
            </a:r>
            <a:r>
              <a:rPr dirty="0" sz="1100" spc="5" b="1">
                <a:latin typeface="Times New Roman"/>
                <a:cs typeface="Times New Roman"/>
              </a:rPr>
              <a:t>inventories: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Raw </a:t>
            </a:r>
            <a:r>
              <a:rPr dirty="0" sz="1100" spc="10">
                <a:latin typeface="Times New Roman"/>
                <a:cs typeface="Times New Roman"/>
              </a:rPr>
              <a:t>materials and finished goods are sent </a:t>
            </a:r>
            <a:r>
              <a:rPr dirty="0" sz="1100" spc="15">
                <a:latin typeface="Times New Roman"/>
                <a:cs typeface="Times New Roman"/>
              </a:rPr>
              <a:t>from one  </a:t>
            </a:r>
            <a:r>
              <a:rPr dirty="0" sz="1100" spc="5">
                <a:latin typeface="Times New Roman"/>
                <a:cs typeface="Times New Roman"/>
              </a:rPr>
              <a:t>place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another. </a:t>
            </a:r>
            <a:r>
              <a:rPr dirty="0" sz="1100" spc="10">
                <a:latin typeface="Times New Roman"/>
                <a:cs typeface="Times New Roman"/>
              </a:rPr>
              <a:t>Some amount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inventory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always in </a:t>
            </a:r>
            <a:r>
              <a:rPr dirty="0" sz="1100" spc="5">
                <a:latin typeface="Times New Roman"/>
                <a:cs typeface="Times New Roman"/>
              </a:rPr>
              <a:t>transit. </a:t>
            </a:r>
            <a:r>
              <a:rPr dirty="0" sz="1100" spc="10">
                <a:latin typeface="Times New Roman"/>
                <a:cs typeface="Times New Roman"/>
              </a:rPr>
              <a:t>Longer the  </a:t>
            </a:r>
            <a:r>
              <a:rPr dirty="0" sz="1100" spc="5">
                <a:latin typeface="Times New Roman"/>
                <a:cs typeface="Times New Roman"/>
              </a:rPr>
              <a:t>transportation period, greater is </a:t>
            </a:r>
            <a:r>
              <a:rPr dirty="0" sz="1100" spc="10">
                <a:latin typeface="Times New Roman"/>
                <a:cs typeface="Times New Roman"/>
              </a:rPr>
              <a:t>the amount </a:t>
            </a:r>
            <a:r>
              <a:rPr dirty="0" sz="1100" spc="5">
                <a:latin typeface="Times New Roman"/>
                <a:cs typeface="Times New Roman"/>
              </a:rPr>
              <a:t>of transportation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problem of inventory management (inventory problem) </a:t>
            </a:r>
            <a:r>
              <a:rPr dirty="0" sz="1100" spc="5">
                <a:latin typeface="Times New Roman"/>
                <a:cs typeface="Times New Roman"/>
              </a:rPr>
              <a:t>deals  with 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many  </a:t>
            </a:r>
            <a:r>
              <a:rPr dirty="0" sz="1100" spc="10">
                <a:latin typeface="Times New Roman"/>
                <a:cs typeface="Times New Roman"/>
              </a:rPr>
              <a:t>units/quantity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inventory should be carried in </a:t>
            </a:r>
            <a:r>
              <a:rPr dirty="0" sz="1100" spc="5">
                <a:latin typeface="Times New Roman"/>
                <a:cs typeface="Times New Roman"/>
              </a:rPr>
              <a:t>stock.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This problem </a:t>
            </a:r>
            <a:r>
              <a:rPr dirty="0" sz="1100" spc="5">
                <a:latin typeface="Times New Roman"/>
                <a:cs typeface="Times New Roman"/>
              </a:rPr>
              <a:t>requires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balance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120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900" cy="834834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between the </a:t>
            </a:r>
            <a:r>
              <a:rPr dirty="0" sz="1100" spc="5">
                <a:latin typeface="Times New Roman"/>
                <a:cs typeface="Times New Roman"/>
              </a:rPr>
              <a:t>risk of being out of stock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cost of preparing inventory.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Out of </a:t>
            </a:r>
            <a:r>
              <a:rPr dirty="0" sz="1100" spc="5">
                <a:latin typeface="Times New Roman"/>
                <a:cs typeface="Times New Roman"/>
              </a:rPr>
              <a:t>stock  </a:t>
            </a:r>
            <a:r>
              <a:rPr dirty="0" sz="1100" spc="10">
                <a:latin typeface="Times New Roman"/>
                <a:cs typeface="Times New Roman"/>
              </a:rPr>
              <a:t>involves the cost of idle men and machines, loss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customers, etc. </a:t>
            </a:r>
            <a:r>
              <a:rPr dirty="0" sz="1100" spc="15">
                <a:latin typeface="Times New Roman"/>
                <a:cs typeface="Times New Roman"/>
              </a:rPr>
              <a:t>Too </a:t>
            </a:r>
            <a:r>
              <a:rPr dirty="0" sz="1100" spc="5">
                <a:latin typeface="Times New Roman"/>
                <a:cs typeface="Times New Roman"/>
              </a:rPr>
              <a:t>high inventories  involve risk of </a:t>
            </a:r>
            <a:r>
              <a:rPr dirty="0" sz="1100" spc="10">
                <a:latin typeface="Times New Roman"/>
                <a:cs typeface="Times New Roman"/>
              </a:rPr>
              <a:t>loss due to </a:t>
            </a:r>
            <a:r>
              <a:rPr dirty="0" sz="1100" spc="5">
                <a:latin typeface="Times New Roman"/>
                <a:cs typeface="Times New Roman"/>
              </a:rPr>
              <a:t>changes </a:t>
            </a:r>
            <a:r>
              <a:rPr dirty="0" sz="1100" spc="10">
                <a:latin typeface="Times New Roman"/>
                <a:cs typeface="Times New Roman"/>
              </a:rPr>
              <a:t>in demand, </a:t>
            </a:r>
            <a:r>
              <a:rPr dirty="0" sz="1100" spc="5">
                <a:latin typeface="Times New Roman"/>
                <a:cs typeface="Times New Roman"/>
              </a:rPr>
              <a:t>price, style, </a:t>
            </a:r>
            <a:r>
              <a:rPr dirty="0" sz="1100" spc="10">
                <a:latin typeface="Times New Roman"/>
                <a:cs typeface="Times New Roman"/>
              </a:rPr>
              <a:t>technology, </a:t>
            </a:r>
            <a:r>
              <a:rPr dirty="0" sz="1100" spc="5">
                <a:latin typeface="Times New Roman"/>
                <a:cs typeface="Times New Roman"/>
              </a:rPr>
              <a:t>etc.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objective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here is to </a:t>
            </a:r>
            <a:r>
              <a:rPr dirty="0" sz="1100" spc="10">
                <a:latin typeface="Times New Roman"/>
                <a:cs typeface="Times New Roman"/>
              </a:rPr>
              <a:t>minimize the </a:t>
            </a:r>
            <a:r>
              <a:rPr dirty="0" sz="1100" spc="5">
                <a:latin typeface="Times New Roman"/>
                <a:cs typeface="Times New Roman"/>
              </a:rPr>
              <a:t>cost of holding inventory without taking </a:t>
            </a:r>
            <a:r>
              <a:rPr dirty="0" sz="1100" spc="10">
                <a:latin typeface="Times New Roman"/>
                <a:cs typeface="Times New Roman"/>
              </a:rPr>
              <a:t>undue </a:t>
            </a:r>
            <a:r>
              <a:rPr dirty="0" sz="1100" spc="5">
                <a:latin typeface="Times New Roman"/>
                <a:cs typeface="Times New Roman"/>
              </a:rPr>
              <a:t>risks. Inventory  decision </a:t>
            </a:r>
            <a:r>
              <a:rPr dirty="0" sz="1100" spc="10">
                <a:latin typeface="Times New Roman"/>
                <a:cs typeface="Times New Roman"/>
              </a:rPr>
              <a:t>in an important </a:t>
            </a:r>
            <a:r>
              <a:rPr dirty="0" sz="1100" spc="5">
                <a:latin typeface="Times New Roman"/>
                <a:cs typeface="Times New Roman"/>
              </a:rPr>
              <a:t>strategic decision </a:t>
            </a:r>
            <a:r>
              <a:rPr dirty="0" sz="1100" spc="10">
                <a:latin typeface="Times New Roman"/>
                <a:cs typeface="Times New Roman"/>
              </a:rPr>
              <a:t>because the </a:t>
            </a:r>
            <a:r>
              <a:rPr dirty="0" sz="1100" spc="5">
                <a:latin typeface="Times New Roman"/>
                <a:cs typeface="Times New Roman"/>
              </a:rPr>
              <a:t>level of inventories serves </a:t>
            </a:r>
            <a:r>
              <a:rPr dirty="0" sz="1100" spc="10">
                <a:latin typeface="Times New Roman"/>
                <a:cs typeface="Times New Roman"/>
              </a:rPr>
              <a:t>as a guide  </a:t>
            </a:r>
            <a:r>
              <a:rPr dirty="0" sz="1100" spc="5">
                <a:latin typeface="Times New Roman"/>
                <a:cs typeface="Times New Roman"/>
              </a:rPr>
              <a:t>for production planning.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sales policies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closely connected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inventory  policy. </a:t>
            </a:r>
            <a:r>
              <a:rPr dirty="0" sz="1100" spc="15">
                <a:latin typeface="Times New Roman"/>
                <a:cs typeface="Times New Roman"/>
              </a:rPr>
              <a:t>Too </a:t>
            </a:r>
            <a:r>
              <a:rPr dirty="0" sz="1100" spc="10">
                <a:latin typeface="Times New Roman"/>
                <a:cs typeface="Times New Roman"/>
              </a:rPr>
              <a:t>much </a:t>
            </a:r>
            <a:r>
              <a:rPr dirty="0" sz="1100" spc="5">
                <a:latin typeface="Times New Roman"/>
                <a:cs typeface="Times New Roman"/>
              </a:rPr>
              <a:t>inventory is </a:t>
            </a:r>
            <a:r>
              <a:rPr dirty="0" sz="1100" spc="10">
                <a:latin typeface="Times New Roman"/>
                <a:cs typeface="Times New Roman"/>
              </a:rPr>
              <a:t>a cause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alarm </a:t>
            </a:r>
            <a:r>
              <a:rPr dirty="0" sz="1100" spc="5">
                <a:latin typeface="Times New Roman"/>
                <a:cs typeface="Times New Roman"/>
              </a:rPr>
              <a:t>as it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result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failure </a:t>
            </a:r>
            <a:r>
              <a:rPr dirty="0" sz="1100" spc="10">
                <a:latin typeface="Times New Roman"/>
                <a:cs typeface="Times New Roman"/>
              </a:rPr>
              <a:t>of a </a:t>
            </a:r>
            <a:r>
              <a:rPr dirty="0" sz="1100" spc="5">
                <a:latin typeface="Times New Roman"/>
                <a:cs typeface="Times New Roman"/>
              </a:rPr>
              <a:t>business.  </a:t>
            </a:r>
            <a:r>
              <a:rPr dirty="0" sz="1100" spc="15">
                <a:latin typeface="Times New Roman"/>
                <a:cs typeface="Times New Roman"/>
              </a:rPr>
              <a:t>Too </a:t>
            </a:r>
            <a:r>
              <a:rPr dirty="0" sz="1100" spc="5">
                <a:latin typeface="Times New Roman"/>
                <a:cs typeface="Times New Roman"/>
              </a:rPr>
              <a:t>low inventory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result </a:t>
            </a:r>
            <a:r>
              <a:rPr dirty="0" sz="1100" spc="10">
                <a:latin typeface="Times New Roman"/>
                <a:cs typeface="Times New Roman"/>
              </a:rPr>
              <a:t>in loss </a:t>
            </a:r>
            <a:r>
              <a:rPr dirty="0" sz="1100" spc="5">
                <a:latin typeface="Times New Roman"/>
                <a:cs typeface="Times New Roman"/>
              </a:rPr>
              <a:t>of sales.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 the inventory level is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of the key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areas </a:t>
            </a:r>
            <a:r>
              <a:rPr dirty="0" sz="1100" spc="10">
                <a:latin typeface="Times New Roman"/>
                <a:cs typeface="Times New Roman"/>
              </a:rPr>
              <a:t>of business decision making. </a:t>
            </a:r>
            <a:r>
              <a:rPr dirty="0" sz="1100" spc="20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enlightened inventory </a:t>
            </a:r>
            <a:r>
              <a:rPr dirty="0" sz="1100" spc="5">
                <a:latin typeface="Times New Roman"/>
                <a:cs typeface="Times New Roman"/>
              </a:rPr>
              <a:t>policy has favorable </a:t>
            </a:r>
            <a:r>
              <a:rPr dirty="0" sz="1100" spc="10">
                <a:latin typeface="Times New Roman"/>
                <a:cs typeface="Times New Roman"/>
              </a:rPr>
              <a:t>effect </a:t>
            </a:r>
            <a:r>
              <a:rPr dirty="0" sz="1100" spc="15">
                <a:latin typeface="Times New Roman"/>
                <a:cs typeface="Times New Roman"/>
              </a:rPr>
              <a:t>on  </a:t>
            </a:r>
            <a:r>
              <a:rPr dirty="0" sz="1100" spc="5">
                <a:latin typeface="Times New Roman"/>
                <a:cs typeface="Times New Roman"/>
              </a:rPr>
              <a:t>the costs 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Take </a:t>
            </a:r>
            <a:r>
              <a:rPr dirty="0" sz="1100" spc="5">
                <a:latin typeface="Times New Roman"/>
                <a:cs typeface="Times New Roman"/>
              </a:rPr>
              <a:t>the case of </a:t>
            </a:r>
            <a:r>
              <a:rPr dirty="0" sz="1100" spc="10">
                <a:latin typeface="Times New Roman"/>
                <a:cs typeface="Times New Roman"/>
              </a:rPr>
              <a:t>a firm which </a:t>
            </a:r>
            <a:r>
              <a:rPr dirty="0" sz="1100" spc="5">
                <a:latin typeface="Times New Roman"/>
                <a:cs typeface="Times New Roman"/>
              </a:rPr>
              <a:t>is manufacturing umbrellas.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season and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for  </a:t>
            </a:r>
            <a:r>
              <a:rPr dirty="0" sz="1100" spc="10">
                <a:latin typeface="Times New Roman"/>
                <a:cs typeface="Times New Roman"/>
              </a:rPr>
              <a:t>umbrellas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June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September </a:t>
            </a:r>
            <a:r>
              <a:rPr dirty="0" sz="1100" spc="10">
                <a:latin typeface="Times New Roman"/>
                <a:cs typeface="Times New Roman"/>
              </a:rPr>
              <a:t>(a four </a:t>
            </a:r>
            <a:r>
              <a:rPr dirty="0" sz="1100" spc="5">
                <a:latin typeface="Times New Roman"/>
                <a:cs typeface="Times New Roman"/>
              </a:rPr>
              <a:t>month period).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firm has </a:t>
            </a:r>
            <a:r>
              <a:rPr dirty="0" sz="1100" spc="15">
                <a:latin typeface="Times New Roman"/>
                <a:cs typeface="Times New Roman"/>
              </a:rPr>
              <a:t>two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alternatives.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may </a:t>
            </a:r>
            <a:r>
              <a:rPr dirty="0" sz="1100" spc="10">
                <a:latin typeface="Times New Roman"/>
                <a:cs typeface="Times New Roman"/>
              </a:rPr>
              <a:t>produce umbrellas throughout the year and sell them during the four-month  period. In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case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will have to incur costs on carrying </a:t>
            </a:r>
            <a:r>
              <a:rPr dirty="0" sz="1100" spc="5">
                <a:latin typeface="Times New Roman"/>
                <a:cs typeface="Times New Roman"/>
              </a:rPr>
              <a:t>stock </a:t>
            </a:r>
            <a:r>
              <a:rPr dirty="0" sz="1100" spc="10">
                <a:latin typeface="Times New Roman"/>
                <a:cs typeface="Times New Roman"/>
              </a:rPr>
              <a:t>of raw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finished </a:t>
            </a:r>
            <a:r>
              <a:rPr dirty="0" sz="1100" spc="10">
                <a:latin typeface="Times New Roman"/>
                <a:cs typeface="Times New Roman"/>
              </a:rPr>
              <a:t>goods.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Alternatively, </a:t>
            </a:r>
            <a:r>
              <a:rPr dirty="0" sz="1100" spc="10">
                <a:latin typeface="Times New Roman"/>
                <a:cs typeface="Times New Roman"/>
              </a:rPr>
              <a:t>the firm may </a:t>
            </a:r>
            <a:r>
              <a:rPr dirty="0" sz="1100" spc="5">
                <a:latin typeface="Times New Roman"/>
                <a:cs typeface="Times New Roman"/>
              </a:rPr>
              <a:t>produce only during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four months and avoid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costs  of inventory. </a:t>
            </a:r>
            <a:r>
              <a:rPr dirty="0" sz="1100" spc="10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result in loss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sales </a:t>
            </a:r>
            <a:r>
              <a:rPr dirty="0" sz="1100" spc="10">
                <a:latin typeface="Times New Roman"/>
                <a:cs typeface="Times New Roman"/>
              </a:rPr>
              <a:t>and production </a:t>
            </a:r>
            <a:r>
              <a:rPr dirty="0" sz="1100" spc="15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power </a:t>
            </a:r>
            <a:r>
              <a:rPr dirty="0" sz="1100" spc="5">
                <a:latin typeface="Times New Roman"/>
                <a:cs typeface="Times New Roman"/>
              </a:rPr>
              <a:t>failure,  Strikes, machine </a:t>
            </a:r>
            <a:r>
              <a:rPr dirty="0" sz="1100" spc="10">
                <a:latin typeface="Times New Roman"/>
                <a:cs typeface="Times New Roman"/>
              </a:rPr>
              <a:t>breakdowns,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carrying inventory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less than these </a:t>
            </a:r>
            <a:r>
              <a:rPr dirty="0" sz="1100" spc="10">
                <a:latin typeface="Times New Roman"/>
                <a:cs typeface="Times New Roman"/>
              </a:rPr>
              <a:t>losses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5">
                <a:latin typeface="Times New Roman"/>
                <a:cs typeface="Times New Roman"/>
              </a:rPr>
              <a:t>would </a:t>
            </a:r>
            <a:r>
              <a:rPr dirty="0" sz="1100" spc="10">
                <a:latin typeface="Times New Roman"/>
                <a:cs typeface="Times New Roman"/>
              </a:rPr>
              <a:t>be preferable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stagger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throughout the year and maintain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inventory.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The level </a:t>
            </a:r>
            <a:r>
              <a:rPr dirty="0" sz="1100" spc="5">
                <a:latin typeface="Times New Roman"/>
                <a:cs typeface="Times New Roman"/>
              </a:rPr>
              <a:t>of inventory </a:t>
            </a:r>
            <a:r>
              <a:rPr dirty="0" sz="1100" spc="10">
                <a:latin typeface="Times New Roman"/>
                <a:cs typeface="Times New Roman"/>
              </a:rPr>
              <a:t>depends upon </a:t>
            </a:r>
            <a:r>
              <a:rPr dirty="0" sz="1100" spc="5">
                <a:latin typeface="Times New Roman"/>
                <a:cs typeface="Times New Roman"/>
              </a:rPr>
              <a:t>several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8255" indent="-215900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5" b="1">
                <a:latin typeface="Times New Roman"/>
                <a:cs typeface="Times New Roman"/>
              </a:rPr>
              <a:t>rate </a:t>
            </a:r>
            <a:r>
              <a:rPr dirty="0" sz="1100" spc="10" b="1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inventory turnover, </a:t>
            </a:r>
            <a:r>
              <a:rPr dirty="0" sz="1100" spc="5">
                <a:latin typeface="Times New Roman"/>
                <a:cs typeface="Times New Roman"/>
              </a:rPr>
              <a:t>i.e.,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time period within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inventory  completes the </a:t>
            </a:r>
            <a:r>
              <a:rPr dirty="0" sz="1100" spc="10">
                <a:latin typeface="Times New Roman"/>
                <a:cs typeface="Times New Roman"/>
              </a:rPr>
              <a:t>cycle of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sales. </a:t>
            </a:r>
            <a:r>
              <a:rPr dirty="0" sz="1100" spc="10">
                <a:latin typeface="Times New Roman"/>
                <a:cs typeface="Times New Roman"/>
              </a:rPr>
              <a:t>When the </a:t>
            </a:r>
            <a:r>
              <a:rPr dirty="0" sz="1100" spc="5">
                <a:latin typeface="Times New Roman"/>
                <a:cs typeface="Times New Roman"/>
              </a:rPr>
              <a:t>turnover rate is high,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investment </a:t>
            </a:r>
            <a:r>
              <a:rPr dirty="0" sz="1100" spc="5">
                <a:latin typeface="Times New Roman"/>
                <a:cs typeface="Times New Roman"/>
              </a:rPr>
              <a:t>in inventories tends to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low.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Durable products are more susceptible </a:t>
            </a:r>
            <a:r>
              <a:rPr dirty="0" sz="1100" spc="5">
                <a:latin typeface="Times New Roman"/>
                <a:cs typeface="Times New Roman"/>
              </a:rPr>
              <a:t>to inventory holding as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risk of perish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and obsolescence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less. </a:t>
            </a:r>
            <a:r>
              <a:rPr dirty="0" sz="1100" spc="5">
                <a:latin typeface="Times New Roman"/>
                <a:cs typeface="Times New Roman"/>
              </a:rPr>
              <a:t>Perishable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fashion </a:t>
            </a:r>
            <a:r>
              <a:rPr dirty="0" sz="1100" spc="10">
                <a:latin typeface="Times New Roman"/>
                <a:cs typeface="Times New Roman"/>
              </a:rPr>
              <a:t>goods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stocked </a:t>
            </a:r>
            <a:r>
              <a:rPr dirty="0" sz="1100" spc="5">
                <a:latin typeface="Times New Roman"/>
                <a:cs typeface="Times New Roman"/>
              </a:rPr>
              <a:t>in large  amounts. Thus, the </a:t>
            </a:r>
            <a:r>
              <a:rPr dirty="0" sz="1100" spc="10">
                <a:latin typeface="Times New Roman"/>
                <a:cs typeface="Times New Roman"/>
              </a:rPr>
              <a:t>type </a:t>
            </a:r>
            <a:r>
              <a:rPr dirty="0" sz="1100" spc="5">
                <a:latin typeface="Times New Roman"/>
                <a:cs typeface="Times New Roman"/>
              </a:rPr>
              <a:t>of product also influences </a:t>
            </a:r>
            <a:r>
              <a:rPr dirty="0" sz="1100" spc="10">
                <a:latin typeface="Times New Roman"/>
                <a:cs typeface="Times New Roman"/>
              </a:rPr>
              <a:t>the inventory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level.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Under </a:t>
            </a:r>
            <a:r>
              <a:rPr dirty="0" sz="1100" spc="5" b="1">
                <a:latin typeface="Times New Roman"/>
                <a:cs typeface="Times New Roman"/>
              </a:rPr>
              <a:t>conditions of imperfect </a:t>
            </a:r>
            <a:r>
              <a:rPr dirty="0" sz="1100" spc="10" b="1">
                <a:latin typeface="Times New Roman"/>
                <a:cs typeface="Times New Roman"/>
              </a:rPr>
              <a:t>competition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uncertain and stocks </a:t>
            </a:r>
            <a:r>
              <a:rPr dirty="0" sz="1100" spc="5">
                <a:latin typeface="Times New Roman"/>
                <a:cs typeface="Times New Roman"/>
              </a:rPr>
              <a:t>must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held if </a:t>
            </a:r>
            <a:r>
              <a:rPr dirty="0" sz="1100" spc="10">
                <a:latin typeface="Times New Roman"/>
                <a:cs typeface="Times New Roman"/>
              </a:rPr>
              <a:t>the firm wants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take advantage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profitable </a:t>
            </a:r>
            <a:r>
              <a:rPr dirty="0" sz="1100" spc="5">
                <a:latin typeface="Times New Roman"/>
                <a:cs typeface="Times New Roman"/>
              </a:rPr>
              <a:t>sales opportunities. </a:t>
            </a:r>
            <a:r>
              <a:rPr dirty="0" sz="1100" spc="10">
                <a:latin typeface="Times New Roman"/>
                <a:cs typeface="Times New Roman"/>
              </a:rPr>
              <a:t>The  optimum </a:t>
            </a:r>
            <a:r>
              <a:rPr dirty="0" sz="1100" spc="5">
                <a:latin typeface="Times New Roman"/>
                <a:cs typeface="Times New Roman"/>
              </a:rPr>
              <a:t>level of </a:t>
            </a:r>
            <a:r>
              <a:rPr dirty="0" sz="1100" spc="10">
                <a:latin typeface="Times New Roman"/>
                <a:cs typeface="Times New Roman"/>
              </a:rPr>
              <a:t>inventory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demand upon </a:t>
            </a:r>
            <a:r>
              <a:rPr dirty="0" sz="1100" spc="5">
                <a:latin typeface="Times New Roman"/>
                <a:cs typeface="Times New Roman"/>
              </a:rPr>
              <a:t>the variability of sales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cost-  revenue relationship.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level of inventory rises with increase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difference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between price and </a:t>
            </a:r>
            <a:r>
              <a:rPr dirty="0" sz="1100" spc="5">
                <a:latin typeface="Times New Roman"/>
                <a:cs typeface="Times New Roman"/>
              </a:rPr>
              <a:t>marginal cost. Thus, market structure influences the </a:t>
            </a:r>
            <a:r>
              <a:rPr dirty="0" sz="1100" spc="10">
                <a:latin typeface="Times New Roman"/>
                <a:cs typeface="Times New Roman"/>
              </a:rPr>
              <a:t>level of  </a:t>
            </a:r>
            <a:r>
              <a:rPr dirty="0" sz="1100" spc="5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Economies </a:t>
            </a:r>
            <a:r>
              <a:rPr dirty="0" sz="1100" spc="5" b="1">
                <a:latin typeface="Times New Roman"/>
                <a:cs typeface="Times New Roman"/>
              </a:rPr>
              <a:t>of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production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runs </a:t>
            </a:r>
            <a:r>
              <a:rPr dirty="0" sz="1100" spc="5">
                <a:latin typeface="Times New Roman"/>
                <a:cs typeface="Times New Roman"/>
              </a:rPr>
              <a:t>also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determine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inventory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level. </a:t>
            </a:r>
            <a:r>
              <a:rPr dirty="0" sz="1100" spc="10">
                <a:latin typeface="Times New Roman"/>
                <a:cs typeface="Times New Roman"/>
              </a:rPr>
              <a:t>Modern  machinery </a:t>
            </a:r>
            <a:r>
              <a:rPr dirty="0" sz="1100" spc="5">
                <a:latin typeface="Times New Roman"/>
                <a:cs typeface="Times New Roman"/>
              </a:rPr>
              <a:t>is very costly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of idle </a:t>
            </a:r>
            <a:r>
              <a:rPr dirty="0" sz="1100" spc="10">
                <a:latin typeface="Times New Roman"/>
                <a:cs typeface="Times New Roman"/>
              </a:rPr>
              <a:t>machine time </a:t>
            </a:r>
            <a:r>
              <a:rPr dirty="0" sz="1100" spc="5">
                <a:latin typeface="Times New Roman"/>
                <a:cs typeface="Times New Roman"/>
              </a:rPr>
              <a:t>is considerable. therefore,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every business </a:t>
            </a:r>
            <a:r>
              <a:rPr dirty="0" sz="1100" spc="10">
                <a:latin typeface="Times New Roman"/>
                <a:cs typeface="Times New Roman"/>
              </a:rPr>
              <a:t>firm </a:t>
            </a:r>
            <a:r>
              <a:rPr dirty="0" sz="1100" spc="5">
                <a:latin typeface="Times New Roman"/>
                <a:cs typeface="Times New Roman"/>
              </a:rPr>
              <a:t>likes to maintain sufficient stock of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materials to ensure  </a:t>
            </a:r>
            <a:r>
              <a:rPr dirty="0" sz="1100" spc="10">
                <a:latin typeface="Times New Roman"/>
                <a:cs typeface="Times New Roman"/>
              </a:rPr>
              <a:t>uninterrupted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There are </a:t>
            </a:r>
            <a:r>
              <a:rPr dirty="0" sz="1100" spc="5" b="1">
                <a:latin typeface="Times New Roman"/>
                <a:cs typeface="Times New Roman"/>
              </a:rPr>
              <a:t>certain costs of </a:t>
            </a:r>
            <a:r>
              <a:rPr dirty="0" sz="1100" spc="10" b="1">
                <a:latin typeface="Times New Roman"/>
                <a:cs typeface="Times New Roman"/>
              </a:rPr>
              <a:t>carrying </a:t>
            </a:r>
            <a:r>
              <a:rPr dirty="0" sz="1100" spc="5" b="1">
                <a:latin typeface="Times New Roman"/>
                <a:cs typeface="Times New Roman"/>
              </a:rPr>
              <a:t>stock.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5">
                <a:latin typeface="Times New Roman"/>
                <a:cs typeface="Times New Roman"/>
              </a:rPr>
              <a:t>(STORAGE </a:t>
            </a:r>
            <a:r>
              <a:rPr dirty="0" sz="1100" spc="5">
                <a:latin typeface="Times New Roman"/>
                <a:cs typeface="Times New Roman"/>
              </a:rPr>
              <a:t>costs,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setup </a:t>
            </a:r>
            <a:r>
              <a:rPr dirty="0" sz="1100" spc="10">
                <a:latin typeface="Times New Roman"/>
                <a:cs typeface="Times New Roman"/>
              </a:rPr>
              <a:t>cost, </a:t>
            </a:r>
            <a:r>
              <a:rPr dirty="0" sz="1100" spc="5">
                <a:latin typeface="Times New Roman"/>
                <a:cs typeface="Times New Roman"/>
              </a:rPr>
              <a:t>change-over </a:t>
            </a:r>
            <a:r>
              <a:rPr dirty="0" sz="1100" spc="10">
                <a:latin typeface="Times New Roman"/>
                <a:cs typeface="Times New Roman"/>
              </a:rPr>
              <a:t>costs, costs </a:t>
            </a:r>
            <a:r>
              <a:rPr dirty="0" sz="1100" spc="5">
                <a:latin typeface="Times New Roman"/>
                <a:cs typeface="Times New Roman"/>
              </a:rPr>
              <a:t>of ordering, spoilage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obsolescence costs) </a:t>
            </a:r>
            <a:r>
              <a:rPr dirty="0" sz="1100" spc="10">
                <a:latin typeface="Times New Roman"/>
                <a:cs typeface="Times New Roman"/>
              </a:rPr>
              <a:t>are  </a:t>
            </a:r>
            <a:r>
              <a:rPr dirty="0" sz="1100" spc="5">
                <a:latin typeface="Times New Roman"/>
                <a:cs typeface="Times New Roman"/>
              </a:rPr>
              <a:t>directly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measurable.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other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hand,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certain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costs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(opportunity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cost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capital,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121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826579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443230" marR="762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0">
                <a:latin typeface="Times New Roman"/>
                <a:cs typeface="Times New Roman"/>
              </a:rPr>
              <a:t>caused by </a:t>
            </a:r>
            <a:r>
              <a:rPr dirty="0" sz="1100" spc="5">
                <a:latin typeface="Times New Roman"/>
                <a:cs typeface="Times New Roman"/>
              </a:rPr>
              <a:t>price level changes, cost of loss of sales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shortage of stock) are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not measurable. </a:t>
            </a:r>
            <a:r>
              <a:rPr dirty="0" sz="1100" spc="10">
                <a:latin typeface="Times New Roman"/>
                <a:cs typeface="Times New Roman"/>
              </a:rPr>
              <a:t>All these </a:t>
            </a:r>
            <a:r>
              <a:rPr dirty="0" sz="1100" spc="5">
                <a:latin typeface="Times New Roman"/>
                <a:cs typeface="Times New Roman"/>
              </a:rPr>
              <a:t>costs influence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level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Financial position of the firm </a:t>
            </a:r>
            <a:r>
              <a:rPr dirty="0" sz="1100" spc="5">
                <a:latin typeface="Times New Roman"/>
                <a:cs typeface="Times New Roman"/>
              </a:rPr>
              <a:t>exercises significant influence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inventory levels.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financially </a:t>
            </a:r>
            <a:r>
              <a:rPr dirty="0" sz="1100" spc="10">
                <a:latin typeface="Times New Roman"/>
                <a:cs typeface="Times New Roman"/>
              </a:rPr>
              <a:t>sound company may </a:t>
            </a:r>
            <a:r>
              <a:rPr dirty="0" sz="1100" spc="5">
                <a:latin typeface="Times New Roman"/>
                <a:cs typeface="Times New Roman"/>
              </a:rPr>
              <a:t>buy </a:t>
            </a:r>
            <a:r>
              <a:rPr dirty="0" sz="1100" spc="10">
                <a:latin typeface="Times New Roman"/>
                <a:cs typeface="Times New Roman"/>
              </a:rPr>
              <a:t>materials in </a:t>
            </a:r>
            <a:r>
              <a:rPr dirty="0" sz="1100" spc="5">
                <a:latin typeface="Times New Roman"/>
                <a:cs typeface="Times New Roman"/>
              </a:rPr>
              <a:t>bulk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hold </a:t>
            </a:r>
            <a:r>
              <a:rPr dirty="0" sz="1100" spc="10">
                <a:latin typeface="Times New Roman"/>
                <a:cs typeface="Times New Roman"/>
              </a:rPr>
              <a:t>them </a:t>
            </a:r>
            <a:r>
              <a:rPr dirty="0" sz="1100" spc="5">
                <a:latin typeface="Times New Roman"/>
                <a:cs typeface="Times New Roman"/>
              </a:rPr>
              <a:t>for future </a:t>
            </a:r>
            <a:r>
              <a:rPr dirty="0" sz="1100" spc="10">
                <a:latin typeface="Times New Roman"/>
                <a:cs typeface="Times New Roman"/>
              </a:rPr>
              <a:t>use. </a:t>
            </a:r>
            <a:r>
              <a:rPr dirty="0" sz="1100" spc="20">
                <a:latin typeface="Times New Roman"/>
                <a:cs typeface="Times New Roman"/>
              </a:rPr>
              <a:t>A  </a:t>
            </a:r>
            <a:r>
              <a:rPr dirty="0" sz="1100" spc="10">
                <a:latin typeface="Times New Roman"/>
                <a:cs typeface="Times New Roman"/>
              </a:rPr>
              <a:t>firm starved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funds cannot </a:t>
            </a:r>
            <a:r>
              <a:rPr dirty="0" sz="1100" spc="5">
                <a:latin typeface="Times New Roman"/>
                <a:cs typeface="Times New Roman"/>
              </a:rPr>
              <a:t>maintain large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stocks.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 inventory </a:t>
            </a:r>
            <a:r>
              <a:rPr dirty="0" sz="1100" spc="5" b="1">
                <a:latin typeface="Times New Roman"/>
                <a:cs typeface="Times New Roman"/>
              </a:rPr>
              <a:t>policy </a:t>
            </a:r>
            <a:r>
              <a:rPr dirty="0" sz="1100" spc="10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attitude of </a:t>
            </a:r>
            <a:r>
              <a:rPr dirty="0" sz="1100" spc="10" b="1">
                <a:latin typeface="Times New Roman"/>
                <a:cs typeface="Times New Roman"/>
              </a:rPr>
              <a:t>management </a:t>
            </a:r>
            <a:r>
              <a:rPr dirty="0" sz="1100" spc="10">
                <a:latin typeface="Times New Roman"/>
                <a:cs typeface="Times New Roman"/>
              </a:rPr>
              <a:t>also influence the </a:t>
            </a:r>
            <a:r>
              <a:rPr dirty="0" sz="1100" spc="5">
                <a:latin typeface="Times New Roman"/>
                <a:cs typeface="Times New Roman"/>
              </a:rPr>
              <a:t>inventory  level.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</a:pPr>
            <a:r>
              <a:rPr dirty="0" sz="1100" spc="5" b="1">
                <a:latin typeface="Times New Roman"/>
                <a:cs typeface="Times New Roman"/>
              </a:rPr>
              <a:t>Objectives of </a:t>
            </a:r>
            <a:r>
              <a:rPr dirty="0" sz="1100" spc="10" b="1">
                <a:latin typeface="Times New Roman"/>
                <a:cs typeface="Times New Roman"/>
              </a:rPr>
              <a:t>inventory Control</a:t>
            </a:r>
            <a:r>
              <a:rPr dirty="0" sz="1100" spc="10">
                <a:latin typeface="Times New Roman"/>
                <a:cs typeface="Times New Roman"/>
              </a:rPr>
              <a:t>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main objectives </a:t>
            </a:r>
            <a:r>
              <a:rPr dirty="0" sz="1100" spc="10">
                <a:latin typeface="Times New Roman"/>
                <a:cs typeface="Times New Roman"/>
              </a:rPr>
              <a:t>of controlling inventory are as  </a:t>
            </a:r>
            <a:r>
              <a:rPr dirty="0" sz="1100" spc="5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to minimize capital investment in inventory by eliminating </a:t>
            </a:r>
            <a:r>
              <a:rPr dirty="0" sz="1100" spc="10">
                <a:latin typeface="Times New Roman"/>
                <a:cs typeface="Times New Roman"/>
              </a:rPr>
              <a:t>excessive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stocks,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ensure availability of needed inventory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uninterrupted production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for  </a:t>
            </a:r>
            <a:r>
              <a:rPr dirty="0" sz="1100" spc="5">
                <a:latin typeface="Times New Roman"/>
                <a:cs typeface="Times New Roman"/>
              </a:rPr>
              <a:t>meeting </a:t>
            </a:r>
            <a:r>
              <a:rPr dirty="0" sz="1100" spc="10">
                <a:latin typeface="Times New Roman"/>
                <a:cs typeface="Times New Roman"/>
              </a:rPr>
              <a:t>consumer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demand;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provide a </a:t>
            </a:r>
            <a:r>
              <a:rPr dirty="0" sz="1100" spc="5">
                <a:latin typeface="Times New Roman"/>
                <a:cs typeface="Times New Roman"/>
              </a:rPr>
              <a:t>scientific </a:t>
            </a:r>
            <a:r>
              <a:rPr dirty="0" sz="1100" spc="10">
                <a:latin typeface="Times New Roman"/>
                <a:cs typeface="Times New Roman"/>
              </a:rPr>
              <a:t>basis </a:t>
            </a:r>
            <a:r>
              <a:rPr dirty="0" sz="1100" spc="5">
                <a:latin typeface="Times New Roman"/>
                <a:cs typeface="Times New Roman"/>
              </a:rPr>
              <a:t>for planning of inventory needs;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tiding over the </a:t>
            </a:r>
            <a:r>
              <a:rPr dirty="0" sz="1100" spc="15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fluctuations by </a:t>
            </a:r>
            <a:r>
              <a:rPr dirty="0" sz="1100" spc="10">
                <a:latin typeface="Times New Roman"/>
                <a:cs typeface="Times New Roman"/>
              </a:rPr>
              <a:t>maintaining </a:t>
            </a:r>
            <a:r>
              <a:rPr dirty="0" sz="1100" spc="5">
                <a:latin typeface="Times New Roman"/>
                <a:cs typeface="Times New Roman"/>
              </a:rPr>
              <a:t>reasonable safety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stock;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minimize </a:t>
            </a:r>
            <a:r>
              <a:rPr dirty="0" sz="1100" spc="5">
                <a:latin typeface="Times New Roman"/>
                <a:cs typeface="Times New Roman"/>
              </a:rPr>
              <a:t>risk </a:t>
            </a:r>
            <a:r>
              <a:rPr dirty="0" sz="1100" spc="10">
                <a:latin typeface="Times New Roman"/>
                <a:cs typeface="Times New Roman"/>
              </a:rPr>
              <a:t>of loss due to obsolescence, </a:t>
            </a:r>
            <a:r>
              <a:rPr dirty="0" sz="1100" spc="5">
                <a:latin typeface="Times New Roman"/>
                <a:cs typeface="Times New Roman"/>
              </a:rPr>
              <a:t>deterioration etc.,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maintain necessary records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protecting against thefts, wastes, </a:t>
            </a:r>
            <a:r>
              <a:rPr dirty="0" sz="1100" spc="10">
                <a:latin typeface="Times New Roman"/>
                <a:cs typeface="Times New Roman"/>
              </a:rPr>
              <a:t>leakages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inventories </a:t>
            </a:r>
            <a:r>
              <a:rPr dirty="0" sz="1100" spc="10">
                <a:latin typeface="Times New Roman"/>
                <a:cs typeface="Times New Roman"/>
              </a:rPr>
              <a:t>and to decide </a:t>
            </a:r>
            <a:r>
              <a:rPr dirty="0" sz="1100" spc="5">
                <a:latin typeface="Times New Roman"/>
                <a:cs typeface="Times New Roman"/>
              </a:rPr>
              <a:t>timely replenishment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stocks.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Advantages of </a:t>
            </a:r>
            <a:r>
              <a:rPr dirty="0" sz="1100" spc="5" b="1">
                <a:latin typeface="Times New Roman"/>
                <a:cs typeface="Times New Roman"/>
              </a:rPr>
              <a:t>Inventory </a:t>
            </a:r>
            <a:r>
              <a:rPr dirty="0" sz="1100" spc="10" b="1">
                <a:latin typeface="Times New Roman"/>
                <a:cs typeface="Times New Roman"/>
              </a:rPr>
              <a:t>Control: </a:t>
            </a:r>
            <a:r>
              <a:rPr dirty="0" sz="1100" spc="5">
                <a:latin typeface="Times New Roman"/>
                <a:cs typeface="Times New Roman"/>
              </a:rPr>
              <a:t>Scientific inventory control provides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  benefits: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improves </a:t>
            </a:r>
            <a:r>
              <a:rPr dirty="0" sz="1100" spc="5">
                <a:latin typeface="Times New Roman"/>
                <a:cs typeface="Times New Roman"/>
              </a:rPr>
              <a:t>the liquidity position of </a:t>
            </a:r>
            <a:r>
              <a:rPr dirty="0" sz="1100" spc="10">
                <a:latin typeface="Times New Roman"/>
                <a:cs typeface="Times New Roman"/>
              </a:rPr>
              <a:t>the firm by </a:t>
            </a:r>
            <a:r>
              <a:rPr dirty="0" sz="1100" spc="5">
                <a:latin typeface="Times New Roman"/>
                <a:cs typeface="Times New Roman"/>
              </a:rPr>
              <a:t>reducing unnecessary typing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capital in </a:t>
            </a:r>
            <a:r>
              <a:rPr dirty="0" sz="1100" spc="10">
                <a:latin typeface="Times New Roman"/>
                <a:cs typeface="Times New Roman"/>
              </a:rPr>
              <a:t>excess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ensures smooth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by maintaining </a:t>
            </a:r>
            <a:r>
              <a:rPr dirty="0" sz="1100" spc="5">
                <a:latin typeface="Times New Roman"/>
                <a:cs typeface="Times New Roman"/>
              </a:rPr>
              <a:t>reasonable </a:t>
            </a:r>
            <a:r>
              <a:rPr dirty="0" sz="1100" spc="10">
                <a:latin typeface="Times New Roman"/>
                <a:cs typeface="Times New Roman"/>
              </a:rPr>
              <a:t>stocks of  </a:t>
            </a:r>
            <a:r>
              <a:rPr dirty="0" sz="1100" spc="5">
                <a:latin typeface="Times New Roman"/>
                <a:cs typeface="Times New Roman"/>
              </a:rPr>
              <a:t>materials.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facilitates regular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timely </a:t>
            </a:r>
            <a:r>
              <a:rPr dirty="0" sz="1100" spc="5">
                <a:latin typeface="Times New Roman"/>
                <a:cs typeface="Times New Roman"/>
              </a:rPr>
              <a:t>supply </a:t>
            </a:r>
            <a:r>
              <a:rPr dirty="0" sz="1100" spc="10">
                <a:latin typeface="Times New Roman"/>
                <a:cs typeface="Times New Roman"/>
              </a:rPr>
              <a:t>to customers through adequate stocks </a:t>
            </a:r>
            <a:r>
              <a:rPr dirty="0" sz="1100" spc="5">
                <a:latin typeface="Times New Roman"/>
                <a:cs typeface="Times New Roman"/>
              </a:rPr>
              <a:t>of  finished </a:t>
            </a:r>
            <a:r>
              <a:rPr dirty="0" sz="1100" spc="10">
                <a:latin typeface="Times New Roman"/>
                <a:cs typeface="Times New Roman"/>
              </a:rPr>
              <a:t>products.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protects </a:t>
            </a:r>
            <a:r>
              <a:rPr dirty="0" sz="1100" spc="10">
                <a:latin typeface="Times New Roman"/>
                <a:cs typeface="Times New Roman"/>
              </a:rPr>
              <a:t>the firm against </a:t>
            </a:r>
            <a:r>
              <a:rPr dirty="0" sz="1100" spc="5">
                <a:latin typeface="Times New Roman"/>
                <a:cs typeface="Times New Roman"/>
              </a:rPr>
              <a:t>variation in raw materials </a:t>
            </a:r>
            <a:r>
              <a:rPr dirty="0" sz="1100" spc="10">
                <a:latin typeface="Times New Roman"/>
                <a:cs typeface="Times New Roman"/>
              </a:rPr>
              <a:t>delivery</a:t>
            </a:r>
            <a:r>
              <a:rPr dirty="0" sz="1100" spc="5">
                <a:latin typeface="Times New Roman"/>
                <a:cs typeface="Times New Roman"/>
              </a:rPr>
              <a:t> time.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facilitates production scheduling, avoids </a:t>
            </a:r>
            <a:r>
              <a:rPr dirty="0" sz="1100" spc="10">
                <a:latin typeface="Times New Roman"/>
                <a:cs typeface="Times New Roman"/>
              </a:rPr>
              <a:t>shortage </a:t>
            </a:r>
            <a:r>
              <a:rPr dirty="0" sz="1100" spc="5">
                <a:latin typeface="Times New Roman"/>
                <a:cs typeface="Times New Roman"/>
              </a:rPr>
              <a:t>of materials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duplicates  </a:t>
            </a:r>
            <a:r>
              <a:rPr dirty="0" sz="1100" spc="10">
                <a:latin typeface="Times New Roman"/>
                <a:cs typeface="Times New Roman"/>
              </a:rPr>
              <a:t>ordering.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helps to minimize loss by obsolescence, deterioration, </a:t>
            </a:r>
            <a:r>
              <a:rPr dirty="0" sz="1100" spc="10">
                <a:latin typeface="Times New Roman"/>
                <a:cs typeface="Times New Roman"/>
              </a:rPr>
              <a:t>damage,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enables the </a:t>
            </a:r>
            <a:r>
              <a:rPr dirty="0" sz="1100" spc="5">
                <a:latin typeface="Times New Roman"/>
                <a:cs typeface="Times New Roman"/>
              </a:rPr>
              <a:t>firms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take </a:t>
            </a:r>
            <a:r>
              <a:rPr dirty="0" sz="1100" spc="10">
                <a:latin typeface="Times New Roman"/>
                <a:cs typeface="Times New Roman"/>
              </a:rPr>
              <a:t>advantage </a:t>
            </a:r>
            <a:r>
              <a:rPr dirty="0" sz="1100" spc="5">
                <a:latin typeface="Times New Roman"/>
                <a:cs typeface="Times New Roman"/>
              </a:rPr>
              <a:t>of price fluctuations </a:t>
            </a:r>
            <a:r>
              <a:rPr dirty="0" sz="1100" spc="10">
                <a:latin typeface="Times New Roman"/>
                <a:cs typeface="Times New Roman"/>
              </a:rPr>
              <a:t>through economic lot  buying when </a:t>
            </a:r>
            <a:r>
              <a:rPr dirty="0" sz="1100" spc="5">
                <a:latin typeface="Times New Roman"/>
                <a:cs typeface="Times New Roman"/>
              </a:rPr>
              <a:t>prices </a:t>
            </a:r>
            <a:r>
              <a:rPr dirty="0" sz="1100" spc="10">
                <a:latin typeface="Times New Roman"/>
                <a:cs typeface="Times New Roman"/>
              </a:rPr>
              <a:t>are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low.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Costs of Holding Inventories</a:t>
            </a:r>
            <a:r>
              <a:rPr dirty="0" sz="1100" spc="10">
                <a:latin typeface="Times New Roman"/>
                <a:cs typeface="Times New Roman"/>
              </a:rPr>
              <a:t>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building </a:t>
            </a:r>
            <a:r>
              <a:rPr dirty="0" sz="1100" spc="10">
                <a:latin typeface="Times New Roman"/>
                <a:cs typeface="Times New Roman"/>
              </a:rPr>
              <a:t>up and </a:t>
            </a:r>
            <a:r>
              <a:rPr dirty="0" sz="1100" spc="5">
                <a:latin typeface="Times New Roman"/>
                <a:cs typeface="Times New Roman"/>
              </a:rPr>
              <a:t>holding of inventories involves several  costs.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First of all there is the </a:t>
            </a:r>
            <a:r>
              <a:rPr dirty="0" sz="1100" spc="10">
                <a:latin typeface="Times New Roman"/>
                <a:cs typeface="Times New Roman"/>
              </a:rPr>
              <a:t>procurement </a:t>
            </a:r>
            <a:r>
              <a:rPr dirty="0" sz="1100">
                <a:latin typeface="Times New Roman"/>
                <a:cs typeface="Times New Roman"/>
              </a:rPr>
              <a:t>cost. </a:t>
            </a:r>
            <a:r>
              <a:rPr dirty="0" sz="1100" spc="10">
                <a:latin typeface="Times New Roman"/>
                <a:cs typeface="Times New Roman"/>
              </a:rPr>
              <a:t>Procurement </a:t>
            </a: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types.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When  inventory </a:t>
            </a:r>
            <a:r>
              <a:rPr dirty="0" sz="1100" spc="5">
                <a:latin typeface="Times New Roman"/>
                <a:cs typeface="Times New Roman"/>
              </a:rPr>
              <a:t>is procured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outside </a:t>
            </a:r>
            <a:r>
              <a:rPr dirty="0" sz="1100" spc="5">
                <a:latin typeface="Times New Roman"/>
                <a:cs typeface="Times New Roman"/>
              </a:rPr>
              <a:t>suppliers,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known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ordering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(expenses  </a:t>
            </a:r>
            <a:r>
              <a:rPr dirty="0" sz="1100" spc="10">
                <a:latin typeface="Times New Roman"/>
                <a:cs typeface="Times New Roman"/>
              </a:rPr>
              <a:t>incurred on </a:t>
            </a:r>
            <a:r>
              <a:rPr dirty="0" sz="1100" spc="5">
                <a:latin typeface="Times New Roman"/>
                <a:cs typeface="Times New Roman"/>
              </a:rPr>
              <a:t>preparing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sending </a:t>
            </a:r>
            <a:r>
              <a:rPr dirty="0" sz="1100" spc="10">
                <a:latin typeface="Times New Roman"/>
                <a:cs typeface="Times New Roman"/>
              </a:rPr>
              <a:t>the purchase </a:t>
            </a:r>
            <a:r>
              <a:rPr dirty="0" sz="1100" spc="5">
                <a:latin typeface="Times New Roman"/>
                <a:cs typeface="Times New Roman"/>
              </a:rPr>
              <a:t>order).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When the </a:t>
            </a:r>
            <a:r>
              <a:rPr dirty="0" sz="1100" spc="5">
                <a:latin typeface="Times New Roman"/>
                <a:cs typeface="Times New Roman"/>
              </a:rPr>
              <a:t>inventory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self-supplied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the businessman </a:t>
            </a:r>
            <a:r>
              <a:rPr dirty="0" sz="1100" spc="10">
                <a:latin typeface="Times New Roman"/>
                <a:cs typeface="Times New Roman"/>
              </a:rPr>
              <a:t>from his own </a:t>
            </a:r>
            <a:r>
              <a:rPr dirty="0" sz="1100" spc="5">
                <a:latin typeface="Times New Roman"/>
                <a:cs typeface="Times New Roman"/>
              </a:rPr>
              <a:t>factory, it is called setup costs.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Strictly speaking, setup  costs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relevant in job order production </a:t>
            </a:r>
            <a:r>
              <a:rPr dirty="0" sz="1100" spc="10">
                <a:latin typeface="Times New Roman"/>
                <a:cs typeface="Times New Roman"/>
              </a:rPr>
              <a:t>only. </a:t>
            </a:r>
            <a:r>
              <a:rPr dirty="0" sz="1100" spc="5">
                <a:latin typeface="Times New Roman"/>
                <a:cs typeface="Times New Roman"/>
              </a:rPr>
              <a:t>Setup costs include all the costs </a:t>
            </a:r>
            <a:r>
              <a:rPr dirty="0" sz="1100" spc="10">
                <a:latin typeface="Times New Roman"/>
                <a:cs typeface="Times New Roman"/>
              </a:rPr>
              <a:t>components 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changing </a:t>
            </a:r>
            <a:r>
              <a:rPr dirty="0" sz="1100" spc="5">
                <a:latin typeface="Times New Roman"/>
                <a:cs typeface="Times New Roman"/>
              </a:rPr>
              <a:t>over </a:t>
            </a:r>
            <a:r>
              <a:rPr dirty="0" sz="1100" spc="10">
                <a:latin typeface="Times New Roman"/>
                <a:cs typeface="Times New Roman"/>
              </a:rPr>
              <a:t>the production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manufacture </a:t>
            </a:r>
            <a:r>
              <a:rPr dirty="0" sz="1100" spc="10">
                <a:latin typeface="Times New Roman"/>
                <a:cs typeface="Times New Roman"/>
              </a:rPr>
              <a:t>the ordered </a:t>
            </a:r>
            <a:r>
              <a:rPr dirty="0" sz="1100" spc="5">
                <a:latin typeface="Times New Roman"/>
                <a:cs typeface="Times New Roman"/>
              </a:rPr>
              <a:t>item. It also </a:t>
            </a:r>
            <a:r>
              <a:rPr dirty="0" sz="1100" spc="10">
                <a:latin typeface="Times New Roman"/>
                <a:cs typeface="Times New Roman"/>
              </a:rPr>
              <a:t>comprises  </a:t>
            </a:r>
            <a:r>
              <a:rPr dirty="0" sz="1100" spc="5">
                <a:latin typeface="Times New Roman"/>
                <a:cs typeface="Times New Roman"/>
              </a:rPr>
              <a:t>cost of time lost in </a:t>
            </a:r>
            <a:r>
              <a:rPr dirty="0" sz="1100" spc="10">
                <a:latin typeface="Times New Roman"/>
                <a:cs typeface="Times New Roman"/>
              </a:rPr>
              <a:t>changing the </a:t>
            </a:r>
            <a:r>
              <a:rPr dirty="0" sz="1100" spc="5">
                <a:latin typeface="Times New Roman"/>
                <a:cs typeface="Times New Roman"/>
              </a:rPr>
              <a:t>production process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clerical cost involved in </a:t>
            </a:r>
            <a:r>
              <a:rPr dirty="0" sz="1100" spc="10">
                <a:latin typeface="Times New Roman"/>
                <a:cs typeface="Times New Roman"/>
              </a:rPr>
              <a:t>sending </a:t>
            </a:r>
            <a:r>
              <a:rPr dirty="0" sz="1100" spc="5">
                <a:latin typeface="Times New Roman"/>
                <a:cs typeface="Times New Roman"/>
              </a:rPr>
              <a:t>an  order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department.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second </a:t>
            </a:r>
            <a:r>
              <a:rPr dirty="0" sz="1100" spc="10">
                <a:latin typeface="Times New Roman"/>
                <a:cs typeface="Times New Roman"/>
              </a:rPr>
              <a:t>categories of costs are called </a:t>
            </a:r>
            <a:r>
              <a:rPr dirty="0" sz="1100" spc="5">
                <a:latin typeface="Times New Roman"/>
                <a:cs typeface="Times New Roman"/>
              </a:rPr>
              <a:t>carrying costs </a:t>
            </a:r>
            <a:r>
              <a:rPr dirty="0" sz="1100" spc="10">
                <a:latin typeface="Times New Roman"/>
                <a:cs typeface="Times New Roman"/>
              </a:rPr>
              <a:t>which comprise the </a:t>
            </a:r>
            <a:r>
              <a:rPr dirty="0" sz="1100" spc="5">
                <a:latin typeface="Times New Roman"/>
                <a:cs typeface="Times New Roman"/>
              </a:rPr>
              <a:t>following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costs: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1002122"/>
            <a:ext cx="5421630" cy="788098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lvl="1" marL="346710" indent="-334645">
              <a:lnSpc>
                <a:spcPct val="100000"/>
              </a:lnSpc>
              <a:spcBef>
                <a:spcPts val="114"/>
              </a:spcBef>
              <a:buAutoNum type="arabicPeriod" startAt="4"/>
              <a:tabLst>
                <a:tab pos="34734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FRAME WORK FOR MANAGING</a:t>
            </a:r>
            <a:r>
              <a:rPr dirty="0" sz="1300" spc="-4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OPERATIONS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AutoNum type="arabicPeriod" startAt="4"/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</a:pP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manager whose </a:t>
            </a:r>
            <a:r>
              <a:rPr dirty="0" sz="1100" spc="5">
                <a:latin typeface="Times New Roman"/>
                <a:cs typeface="Times New Roman"/>
              </a:rPr>
              <a:t>job is to </a:t>
            </a:r>
            <a:r>
              <a:rPr dirty="0" sz="1100" spc="10">
                <a:latin typeface="Times New Roman"/>
                <a:cs typeface="Times New Roman"/>
              </a:rPr>
              <a:t>manage the process </a:t>
            </a:r>
            <a:r>
              <a:rPr dirty="0" sz="1100" spc="5">
                <a:latin typeface="Times New Roman"/>
                <a:cs typeface="Times New Roman"/>
              </a:rPr>
              <a:t>of converting </a:t>
            </a:r>
            <a:r>
              <a:rPr dirty="0" sz="1100" spc="10">
                <a:latin typeface="Times New Roman"/>
                <a:cs typeface="Times New Roman"/>
              </a:rPr>
              <a:t>inputs </a:t>
            </a:r>
            <a:r>
              <a:rPr dirty="0" sz="1100" spc="5">
                <a:latin typeface="Times New Roman"/>
                <a:cs typeface="Times New Roman"/>
              </a:rPr>
              <a:t>(land, </a:t>
            </a:r>
            <a:r>
              <a:rPr dirty="0" sz="1100" spc="10">
                <a:latin typeface="Times New Roman"/>
                <a:cs typeface="Times New Roman"/>
              </a:rPr>
              <a:t>labor,  capital and management) uses the following three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approaches: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Classical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Behavioral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Modeling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 b="1">
                <a:latin typeface="Times New Roman"/>
                <a:cs typeface="Times New Roman"/>
              </a:rPr>
              <a:t>Classical </a:t>
            </a:r>
            <a:r>
              <a:rPr dirty="0" sz="1100" spc="10" b="1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has contributed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scientific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and process orientation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theories.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basis of scientific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focus </a:t>
            </a:r>
            <a:r>
              <a:rPr dirty="0" sz="1100" spc="10">
                <a:latin typeface="Times New Roman"/>
                <a:cs typeface="Times New Roman"/>
              </a:rPr>
              <a:t>on economic </a:t>
            </a:r>
            <a:r>
              <a:rPr dirty="0" sz="1100" spc="5">
                <a:latin typeface="Times New Roman"/>
                <a:cs typeface="Times New Roman"/>
              </a:rPr>
              <a:t>efficiency at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core </a:t>
            </a:r>
            <a:r>
              <a:rPr dirty="0" sz="1100" spc="5">
                <a:latin typeface="Times New Roman"/>
                <a:cs typeface="Times New Roman"/>
              </a:rPr>
              <a:t>of the organization. </a:t>
            </a:r>
            <a:r>
              <a:rPr dirty="0" sz="1100" spc="10">
                <a:latin typeface="Times New Roman"/>
                <a:cs typeface="Times New Roman"/>
              </a:rPr>
              <a:t>Economic </a:t>
            </a:r>
            <a:r>
              <a:rPr dirty="0" sz="1100" spc="5">
                <a:latin typeface="Times New Roman"/>
                <a:cs typeface="Times New Roman"/>
              </a:rPr>
              <a:t>efficiency refers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ratio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outputs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inputs. 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is concerned with labor efficiency.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school of process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views 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continuous process of planning, </a:t>
            </a:r>
            <a:r>
              <a:rPr dirty="0" sz="1100" spc="10">
                <a:latin typeface="Times New Roman"/>
                <a:cs typeface="Times New Roman"/>
              </a:rPr>
              <a:t>Organizing and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controlling.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lvl="2" marL="443230" marR="5080" indent="-215900">
              <a:lnSpc>
                <a:spcPts val="129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Planning includes all activities that establish </a:t>
            </a:r>
            <a:r>
              <a:rPr dirty="0" sz="1100" spc="10">
                <a:latin typeface="Times New Roman"/>
                <a:cs typeface="Times New Roman"/>
              </a:rPr>
              <a:t>a course </a:t>
            </a:r>
            <a:r>
              <a:rPr dirty="0" sz="1100" spc="5">
                <a:latin typeface="Times New Roman"/>
                <a:cs typeface="Times New Roman"/>
              </a:rPr>
              <a:t>of action.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guide  </a:t>
            </a:r>
            <a:r>
              <a:rPr dirty="0" sz="1100" spc="5">
                <a:latin typeface="Times New Roman"/>
                <a:cs typeface="Times New Roman"/>
              </a:rPr>
              <a:t>future </a:t>
            </a:r>
            <a:r>
              <a:rPr dirty="0" sz="1100" spc="10">
                <a:latin typeface="Times New Roman"/>
                <a:cs typeface="Times New Roman"/>
              </a:rPr>
              <a:t>decision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making,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Organizing includes all activities that establish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structure of </a:t>
            </a:r>
            <a:r>
              <a:rPr dirty="0" sz="1100" spc="10">
                <a:latin typeface="Times New Roman"/>
                <a:cs typeface="Times New Roman"/>
              </a:rPr>
              <a:t>tasks and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authority,</a:t>
            </a:r>
            <a:endParaRPr sz="1100">
              <a:latin typeface="Times New Roman"/>
              <a:cs typeface="Times New Roman"/>
            </a:endParaRPr>
          </a:p>
          <a:p>
            <a:pPr lvl="2" marL="443230" marR="698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Controlling includes all activities that ensure that actual </a:t>
            </a:r>
            <a:r>
              <a:rPr dirty="0" sz="1100" spc="10">
                <a:latin typeface="Times New Roman"/>
                <a:cs typeface="Times New Roman"/>
              </a:rPr>
              <a:t>performance </a:t>
            </a:r>
            <a:r>
              <a:rPr dirty="0" sz="1100" spc="5">
                <a:latin typeface="Times New Roman"/>
                <a:cs typeface="Times New Roman"/>
              </a:rPr>
              <a:t>is in </a:t>
            </a:r>
            <a:r>
              <a:rPr dirty="0" sz="1100" spc="10">
                <a:latin typeface="Times New Roman"/>
                <a:cs typeface="Times New Roman"/>
              </a:rPr>
              <a:t>accordance  with planned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performance.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Behavioral management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primary </a:t>
            </a:r>
            <a:r>
              <a:rPr dirty="0" sz="1100" spc="5">
                <a:latin typeface="Times New Roman"/>
                <a:cs typeface="Times New Roman"/>
              </a:rPr>
              <a:t>theories </a:t>
            </a:r>
            <a:r>
              <a:rPr dirty="0" sz="1100" spc="10">
                <a:latin typeface="Times New Roman"/>
                <a:cs typeface="Times New Roman"/>
              </a:rPr>
              <a:t>of management emphasizing human  relations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behavioral sciences. </a:t>
            </a:r>
            <a:r>
              <a:rPr dirty="0" sz="1100" spc="15">
                <a:latin typeface="Times New Roman"/>
                <a:cs typeface="Times New Roman"/>
              </a:rPr>
              <a:t>Human </a:t>
            </a:r>
            <a:r>
              <a:rPr dirty="0" sz="1100" spc="5">
                <a:latin typeface="Times New Roman"/>
                <a:cs typeface="Times New Roman"/>
              </a:rPr>
              <a:t>relations </a:t>
            </a:r>
            <a:r>
              <a:rPr dirty="0" sz="1100" spc="10">
                <a:latin typeface="Times New Roman"/>
                <a:cs typeface="Times New Roman"/>
              </a:rPr>
              <a:t>phenomenon recognized by </a:t>
            </a:r>
            <a:r>
              <a:rPr dirty="0" sz="1100" spc="5">
                <a:latin typeface="Times New Roman"/>
                <a:cs typeface="Times New Roman"/>
              </a:rPr>
              <a:t>behavioral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scientists that people </a:t>
            </a:r>
            <a:r>
              <a:rPr dirty="0" sz="1100" spc="1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complex and have </a:t>
            </a:r>
            <a:r>
              <a:rPr dirty="0" sz="1100" spc="5">
                <a:latin typeface="Times New Roman"/>
                <a:cs typeface="Times New Roman"/>
              </a:rPr>
              <a:t>needs and </a:t>
            </a:r>
            <a:r>
              <a:rPr dirty="0" sz="1100" spc="10">
                <a:latin typeface="Times New Roman"/>
                <a:cs typeface="Times New Roman"/>
              </a:rPr>
              <a:t>that the </a:t>
            </a:r>
            <a:r>
              <a:rPr dirty="0" sz="1100" spc="5">
                <a:latin typeface="Times New Roman"/>
                <a:cs typeface="Times New Roman"/>
              </a:rPr>
              <a:t>subordinate-supervisor  </a:t>
            </a:r>
            <a:r>
              <a:rPr dirty="0" sz="1100" spc="10">
                <a:latin typeface="Times New Roman"/>
                <a:cs typeface="Times New Roman"/>
              </a:rPr>
              <a:t>relationship </a:t>
            </a:r>
            <a:r>
              <a:rPr dirty="0" sz="1100" spc="5">
                <a:latin typeface="Times New Roman"/>
                <a:cs typeface="Times New Roman"/>
              </a:rPr>
              <a:t>directly affect </a:t>
            </a:r>
            <a:r>
              <a:rPr dirty="0" sz="1100" spc="10">
                <a:latin typeface="Times New Roman"/>
                <a:cs typeface="Times New Roman"/>
              </a:rPr>
              <a:t>productivity. Behavioral </a:t>
            </a:r>
            <a:r>
              <a:rPr dirty="0" sz="1100" spc="5">
                <a:latin typeface="Times New Roman"/>
                <a:cs typeface="Times New Roman"/>
              </a:rPr>
              <a:t>science </a:t>
            </a:r>
            <a:r>
              <a:rPr dirty="0" sz="1100" spc="10">
                <a:latin typeface="Times New Roman"/>
                <a:cs typeface="Times New Roman"/>
              </a:rPr>
              <a:t>explores how human </a:t>
            </a:r>
            <a:r>
              <a:rPr dirty="0" sz="1100" spc="5">
                <a:latin typeface="Times New Roman"/>
                <a:cs typeface="Times New Roman"/>
              </a:rPr>
              <a:t>behavior is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affected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leadership, motivation, </a:t>
            </a:r>
            <a:r>
              <a:rPr dirty="0" sz="1100" spc="10">
                <a:latin typeface="Times New Roman"/>
                <a:cs typeface="Times New Roman"/>
              </a:rPr>
              <a:t>Communication, </a:t>
            </a:r>
            <a:r>
              <a:rPr dirty="0" sz="1100" spc="5">
                <a:latin typeface="Times New Roman"/>
                <a:cs typeface="Times New Roman"/>
              </a:rPr>
              <a:t>interpersonal relationships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attitude  change.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Modeling </a:t>
            </a:r>
            <a:r>
              <a:rPr dirty="0" sz="1100" spc="15" b="1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concerned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decision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making and </a:t>
            </a:r>
            <a:r>
              <a:rPr dirty="0" sz="1100" spc="5">
                <a:latin typeface="Times New Roman"/>
                <a:cs typeface="Times New Roman"/>
              </a:rPr>
              <a:t>systems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theory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  </a:t>
            </a:r>
            <a:r>
              <a:rPr dirty="0" sz="1100" spc="10">
                <a:latin typeface="Times New Roman"/>
                <a:cs typeface="Times New Roman"/>
              </a:rPr>
              <a:t>mathematical modeling </a:t>
            </a:r>
            <a:r>
              <a:rPr dirty="0" sz="1100" spc="5">
                <a:latin typeface="Times New Roman"/>
                <a:cs typeface="Times New Roman"/>
              </a:rPr>
              <a:t>of these </a:t>
            </a:r>
            <a:r>
              <a:rPr dirty="0" sz="1100" spc="10">
                <a:latin typeface="Times New Roman"/>
                <a:cs typeface="Times New Roman"/>
              </a:rPr>
              <a:t>theories.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decision making </a:t>
            </a:r>
            <a:r>
              <a:rPr dirty="0" sz="1100" spc="5">
                <a:latin typeface="Times New Roman"/>
                <a:cs typeface="Times New Roman"/>
              </a:rPr>
              <a:t>orientation </a:t>
            </a:r>
            <a:r>
              <a:rPr dirty="0" sz="1100" spc="10">
                <a:latin typeface="Times New Roman"/>
                <a:cs typeface="Times New Roman"/>
              </a:rPr>
              <a:t>considers </a:t>
            </a:r>
            <a:r>
              <a:rPr dirty="0" sz="1100" spc="5">
                <a:latin typeface="Times New Roman"/>
                <a:cs typeface="Times New Roman"/>
              </a:rPr>
              <a:t>making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decisions to </a:t>
            </a:r>
            <a:r>
              <a:rPr dirty="0" sz="1100" spc="10">
                <a:latin typeface="Times New Roman"/>
                <a:cs typeface="Times New Roman"/>
              </a:rPr>
              <a:t>be the </a:t>
            </a:r>
            <a:r>
              <a:rPr dirty="0" sz="1100" spc="5">
                <a:latin typeface="Times New Roman"/>
                <a:cs typeface="Times New Roman"/>
              </a:rPr>
              <a:t>central </a:t>
            </a:r>
            <a:r>
              <a:rPr dirty="0" sz="1100" spc="10">
                <a:latin typeface="Times New Roman"/>
                <a:cs typeface="Times New Roman"/>
              </a:rPr>
              <a:t>purpose of management. System </a:t>
            </a:r>
            <a:r>
              <a:rPr dirty="0" sz="1100" spc="5">
                <a:latin typeface="Times New Roman"/>
                <a:cs typeface="Times New Roman"/>
              </a:rPr>
              <a:t>theory stresses </a:t>
            </a:r>
            <a:r>
              <a:rPr dirty="0" sz="1100" spc="10">
                <a:latin typeface="Times New Roman"/>
                <a:cs typeface="Times New Roman"/>
              </a:rPr>
              <a:t>the importance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studying organizations </a:t>
            </a:r>
            <a:r>
              <a:rPr dirty="0" sz="1100" spc="10">
                <a:latin typeface="Times New Roman"/>
                <a:cs typeface="Times New Roman"/>
              </a:rPr>
              <a:t>from a </a:t>
            </a:r>
            <a:r>
              <a:rPr dirty="0" sz="1100" spc="5">
                <a:latin typeface="Times New Roman"/>
                <a:cs typeface="Times New Roman"/>
              </a:rPr>
              <a:t>“total </a:t>
            </a:r>
            <a:r>
              <a:rPr dirty="0" sz="1100" spc="10">
                <a:latin typeface="Times New Roman"/>
                <a:cs typeface="Times New Roman"/>
              </a:rPr>
              <a:t>system” </a:t>
            </a:r>
            <a:r>
              <a:rPr dirty="0" sz="1100" spc="5">
                <a:latin typeface="Times New Roman"/>
                <a:cs typeface="Times New Roman"/>
              </a:rPr>
              <a:t>point of </a:t>
            </a:r>
            <a:r>
              <a:rPr dirty="0" sz="1100" spc="10">
                <a:latin typeface="Times New Roman"/>
                <a:cs typeface="Times New Roman"/>
              </a:rPr>
              <a:t>view. According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this, </a:t>
            </a:r>
            <a:r>
              <a:rPr dirty="0" sz="1100" spc="10">
                <a:latin typeface="Times New Roman"/>
                <a:cs typeface="Times New Roman"/>
              </a:rPr>
              <a:t>identifying  subsystem </a:t>
            </a:r>
            <a:r>
              <a:rPr dirty="0" sz="1100" spc="5">
                <a:latin typeface="Times New Roman"/>
                <a:cs typeface="Times New Roman"/>
              </a:rPr>
              <a:t>relationships, predicting effects of </a:t>
            </a:r>
            <a:r>
              <a:rPr dirty="0" sz="1100" spc="10">
                <a:latin typeface="Times New Roman"/>
                <a:cs typeface="Times New Roman"/>
              </a:rPr>
              <a:t>changes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system, </a:t>
            </a:r>
            <a:r>
              <a:rPr dirty="0" sz="1100" spc="5">
                <a:latin typeface="Times New Roman"/>
                <a:cs typeface="Times New Roman"/>
              </a:rPr>
              <a:t>properly </a:t>
            </a:r>
            <a:r>
              <a:rPr dirty="0" sz="1100" spc="10">
                <a:latin typeface="Times New Roman"/>
                <a:cs typeface="Times New Roman"/>
              </a:rPr>
              <a:t>implementing  system change are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part of managing the </a:t>
            </a: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organization. With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foundations in  </a:t>
            </a:r>
            <a:r>
              <a:rPr dirty="0" sz="1100" spc="5">
                <a:latin typeface="Times New Roman"/>
                <a:cs typeface="Times New Roman"/>
              </a:rPr>
              <a:t>operations research </a:t>
            </a:r>
            <a:r>
              <a:rPr dirty="0" sz="1100" spc="10">
                <a:latin typeface="Times New Roman"/>
                <a:cs typeface="Times New Roman"/>
              </a:rPr>
              <a:t>and management </a:t>
            </a:r>
            <a:r>
              <a:rPr dirty="0" sz="1100" spc="5">
                <a:latin typeface="Times New Roman"/>
                <a:cs typeface="Times New Roman"/>
              </a:rPr>
              <a:t>science, </a:t>
            </a:r>
            <a:r>
              <a:rPr dirty="0" sz="1100" spc="10">
                <a:latin typeface="Times New Roman"/>
                <a:cs typeface="Times New Roman"/>
              </a:rPr>
              <a:t>mathematical </a:t>
            </a:r>
            <a:r>
              <a:rPr dirty="0" sz="1100" spc="5">
                <a:latin typeface="Times New Roman"/>
                <a:cs typeface="Times New Roman"/>
              </a:rPr>
              <a:t>modeling focuses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creating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mathematical representation of management problems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organizations. For a particular  </a:t>
            </a:r>
            <a:r>
              <a:rPr dirty="0" sz="1100" spc="5">
                <a:latin typeface="Times New Roman"/>
                <a:cs typeface="Times New Roman"/>
              </a:rPr>
              <a:t>problem,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variables are expressed mathematically, </a:t>
            </a:r>
            <a:r>
              <a:rPr dirty="0" sz="1100" spc="10">
                <a:latin typeface="Times New Roman"/>
                <a:cs typeface="Times New Roman"/>
              </a:rPr>
              <a:t>and the model </a:t>
            </a:r>
            <a:r>
              <a:rPr dirty="0" sz="1100" spc="5">
                <a:latin typeface="Times New Roman"/>
                <a:cs typeface="Times New Roman"/>
              </a:rPr>
              <a:t>is used to demonstrate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outcomes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result </a:t>
            </a:r>
            <a:r>
              <a:rPr dirty="0" sz="1100" spc="10">
                <a:latin typeface="Times New Roman"/>
                <a:cs typeface="Times New Roman"/>
              </a:rPr>
              <a:t>from the various </a:t>
            </a:r>
            <a:r>
              <a:rPr dirty="0" sz="1100" spc="5">
                <a:latin typeface="Times New Roman"/>
                <a:cs typeface="Times New Roman"/>
              </a:rPr>
              <a:t>possible managerial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choices.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study the </a:t>
            </a:r>
            <a:r>
              <a:rPr dirty="0" sz="1100" spc="10">
                <a:latin typeface="Times New Roman"/>
                <a:cs typeface="Times New Roman"/>
              </a:rPr>
              <a:t>Operation Management </a:t>
            </a:r>
            <a:r>
              <a:rPr dirty="0" sz="1100" spc="5">
                <a:latin typeface="Times New Roman"/>
                <a:cs typeface="Times New Roman"/>
              </a:rPr>
              <a:t>the following three </a:t>
            </a:r>
            <a:r>
              <a:rPr dirty="0" sz="1100" spc="10">
                <a:latin typeface="Times New Roman"/>
                <a:cs typeface="Times New Roman"/>
              </a:rPr>
              <a:t>approaches </a:t>
            </a:r>
            <a:r>
              <a:rPr dirty="0" sz="1100" spc="5">
                <a:latin typeface="Times New Roman"/>
                <a:cs typeface="Times New Roman"/>
              </a:rPr>
              <a:t>are created 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frame 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managing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operations: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lvl="2" marL="443230" marR="5080" indent="-215900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Planning: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defines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objectives for </a:t>
            </a:r>
            <a:r>
              <a:rPr dirty="0" sz="1100" spc="10">
                <a:latin typeface="Times New Roman"/>
                <a:cs typeface="Times New Roman"/>
              </a:rPr>
              <a:t>the operations subsystem  </a:t>
            </a:r>
            <a:r>
              <a:rPr dirty="0" sz="1100" spc="5">
                <a:latin typeface="Times New Roman"/>
                <a:cs typeface="Times New Roman"/>
              </a:rPr>
              <a:t>of the organization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policies, </a:t>
            </a:r>
            <a:r>
              <a:rPr dirty="0" sz="1100" spc="10">
                <a:latin typeface="Times New Roman"/>
                <a:cs typeface="Times New Roman"/>
              </a:rPr>
              <a:t>programs and procedures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achieving the  </a:t>
            </a:r>
            <a:r>
              <a:rPr dirty="0" sz="1100" spc="5">
                <a:latin typeface="Times New Roman"/>
                <a:cs typeface="Times New Roman"/>
              </a:rPr>
              <a:t>objectives. This stage includes clarifying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role </a:t>
            </a:r>
            <a:r>
              <a:rPr dirty="0" sz="1100" spc="10">
                <a:latin typeface="Times New Roman"/>
                <a:cs typeface="Times New Roman"/>
              </a:rPr>
              <a:t>and focus </a:t>
            </a:r>
            <a:r>
              <a:rPr dirty="0" sz="1100" spc="5">
                <a:latin typeface="Times New Roman"/>
                <a:cs typeface="Times New Roman"/>
              </a:rPr>
              <a:t>of operations in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organizational overall strategy. </a:t>
            </a:r>
            <a:r>
              <a:rPr dirty="0" sz="1100" spc="1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also involves planning, facilities designing and  </a:t>
            </a:r>
            <a:r>
              <a:rPr dirty="0" sz="1100" spc="10">
                <a:latin typeface="Times New Roman"/>
                <a:cs typeface="Times New Roman"/>
              </a:rPr>
              <a:t>using the conversion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14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122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25191" y="1012795"/>
            <a:ext cx="5523865" cy="79660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94030" indent="-21653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493395" algn="l"/>
                <a:tab pos="494665" algn="l"/>
              </a:tabLst>
            </a:pPr>
            <a:r>
              <a:rPr dirty="0" sz="1100" spc="5">
                <a:latin typeface="Times New Roman"/>
                <a:cs typeface="Times New Roman"/>
              </a:rPr>
              <a:t>Capital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cost.</a:t>
            </a:r>
            <a:endParaRPr sz="1100">
              <a:latin typeface="Times New Roman"/>
              <a:cs typeface="Times New Roman"/>
            </a:endParaRPr>
          </a:p>
          <a:p>
            <a:pPr marL="4940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93395" algn="l"/>
                <a:tab pos="494665" algn="l"/>
              </a:tabLst>
            </a:pPr>
            <a:r>
              <a:rPr dirty="0" sz="1100" spc="5">
                <a:latin typeface="Times New Roman"/>
                <a:cs typeface="Times New Roman"/>
              </a:rPr>
              <a:t>Cost of storage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handling and</a:t>
            </a:r>
            <a:endParaRPr sz="1100">
              <a:latin typeface="Times New Roman"/>
              <a:cs typeface="Times New Roman"/>
            </a:endParaRPr>
          </a:p>
          <a:p>
            <a:pPr marL="4940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93395" algn="l"/>
                <a:tab pos="494665" algn="l"/>
              </a:tabLst>
            </a:pPr>
            <a:r>
              <a:rPr dirty="0" sz="1100" spc="5">
                <a:latin typeface="Times New Roman"/>
                <a:cs typeface="Times New Roman"/>
              </a:rPr>
              <a:t>Cost of deterioration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obsolescence.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63500" marR="55880">
              <a:lnSpc>
                <a:spcPct val="98500"/>
              </a:lnSpc>
            </a:pPr>
            <a:r>
              <a:rPr dirty="0" sz="1100" spc="10" b="1">
                <a:latin typeface="Times New Roman"/>
                <a:cs typeface="Times New Roman"/>
              </a:rPr>
              <a:t>Capital cost: </a:t>
            </a:r>
            <a:r>
              <a:rPr dirty="0" sz="1100" spc="5">
                <a:latin typeface="Times New Roman"/>
                <a:cs typeface="Times New Roman"/>
              </a:rPr>
              <a:t>It refers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of </a:t>
            </a:r>
            <a:r>
              <a:rPr dirty="0" sz="1100" spc="10">
                <a:latin typeface="Times New Roman"/>
                <a:cs typeface="Times New Roman"/>
              </a:rPr>
              <a:t>the money </a:t>
            </a:r>
            <a:r>
              <a:rPr dirty="0" sz="1100" spc="5">
                <a:latin typeface="Times New Roman"/>
                <a:cs typeface="Times New Roman"/>
              </a:rPr>
              <a:t>tied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in inventory. 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depends </a:t>
            </a:r>
            <a:r>
              <a:rPr dirty="0" sz="1100" spc="15">
                <a:latin typeface="Times New Roman"/>
                <a:cs typeface="Times New Roman"/>
              </a:rPr>
              <a:t>on  </a:t>
            </a:r>
            <a:r>
              <a:rPr dirty="0" sz="1100" spc="5">
                <a:latin typeface="Times New Roman"/>
                <a:cs typeface="Times New Roman"/>
              </a:rPr>
              <a:t>the prevailing market rate of interest.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capital scarce country like India, </a:t>
            </a:r>
            <a:r>
              <a:rPr dirty="0" sz="1100" spc="10">
                <a:latin typeface="Times New Roman"/>
                <a:cs typeface="Times New Roman"/>
              </a:rPr>
              <a:t>market </a:t>
            </a:r>
            <a:r>
              <a:rPr dirty="0" sz="1100" spc="5">
                <a:latin typeface="Times New Roman"/>
                <a:cs typeface="Times New Roman"/>
              </a:rPr>
              <a:t>rate  of interest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a correct indicator </a:t>
            </a:r>
            <a:r>
              <a:rPr dirty="0" sz="1100" spc="5">
                <a:latin typeface="Times New Roman"/>
                <a:cs typeface="Times New Roman"/>
              </a:rPr>
              <a:t>of capital cost.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relevant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opportunity </a:t>
            </a:r>
            <a:r>
              <a:rPr dirty="0" sz="1100" spc="10">
                <a:latin typeface="Times New Roman"/>
                <a:cs typeface="Times New Roman"/>
              </a:rPr>
              <a:t>cost  (loss of earnings of capital which could </a:t>
            </a:r>
            <a:r>
              <a:rPr dirty="0" sz="1100" spc="5">
                <a:latin typeface="Times New Roman"/>
                <a:cs typeface="Times New Roman"/>
              </a:rPr>
              <a:t>alternatively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utilized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elsewhere).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63500" marR="55880">
              <a:lnSpc>
                <a:spcPct val="984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Storage </a:t>
            </a:r>
            <a:r>
              <a:rPr dirty="0" sz="1100" spc="5" b="1">
                <a:latin typeface="Times New Roman"/>
                <a:cs typeface="Times New Roman"/>
              </a:rPr>
              <a:t>costs: </a:t>
            </a:r>
            <a:r>
              <a:rPr dirty="0" sz="1100" spc="5">
                <a:latin typeface="Times New Roman"/>
                <a:cs typeface="Times New Roman"/>
              </a:rPr>
              <a:t>Storage </a:t>
            </a:r>
            <a:r>
              <a:rPr dirty="0" sz="1100" spc="10">
                <a:latin typeface="Times New Roman"/>
                <a:cs typeface="Times New Roman"/>
              </a:rPr>
              <a:t>costs include rent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go down where </a:t>
            </a:r>
            <a:r>
              <a:rPr dirty="0" sz="1100" spc="5">
                <a:latin typeface="Times New Roman"/>
                <a:cs typeface="Times New Roman"/>
              </a:rPr>
              <a:t>inventories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stored, clerical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costs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maintaining stock </a:t>
            </a:r>
            <a:r>
              <a:rPr dirty="0" sz="1100" spc="5">
                <a:latin typeface="Times New Roman"/>
                <a:cs typeface="Times New Roman"/>
              </a:rPr>
              <a:t>records, cost of </a:t>
            </a:r>
            <a:r>
              <a:rPr dirty="0" sz="1100" spc="10">
                <a:latin typeface="Times New Roman"/>
                <a:cs typeface="Times New Roman"/>
              </a:rPr>
              <a:t>air-conditioning </a:t>
            </a:r>
            <a:r>
              <a:rPr dirty="0" sz="1100">
                <a:latin typeface="Times New Roman"/>
                <a:cs typeface="Times New Roman"/>
              </a:rPr>
              <a:t>(if </a:t>
            </a:r>
            <a:r>
              <a:rPr dirty="0" sz="1100" spc="10">
                <a:latin typeface="Times New Roman"/>
                <a:cs typeface="Times New Roman"/>
              </a:rPr>
              <a:t>any) </a:t>
            </a:r>
            <a:r>
              <a:rPr dirty="0" sz="1100" spc="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to protect the  </a:t>
            </a:r>
            <a:r>
              <a:rPr dirty="0" sz="1100" spc="5">
                <a:latin typeface="Times New Roman"/>
                <a:cs typeface="Times New Roman"/>
              </a:rPr>
              <a:t>inventory, cost of night watchman, cost of insurance of inventory,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63500" marR="57150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Deterioration Costs: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product or material is likely to deteriorate if stored for </a:t>
            </a:r>
            <a:r>
              <a:rPr dirty="0" sz="1100" spc="10">
                <a:latin typeface="Times New Roman"/>
                <a:cs typeface="Times New Roman"/>
              </a:rPr>
              <a:t>a long </a:t>
            </a:r>
            <a:r>
              <a:rPr dirty="0" sz="1100" spc="5">
                <a:latin typeface="Times New Roman"/>
                <a:cs typeface="Times New Roman"/>
              </a:rPr>
              <a:t>time.  In </a:t>
            </a:r>
            <a:r>
              <a:rPr dirty="0" sz="1100" spc="10">
                <a:latin typeface="Times New Roman"/>
                <a:cs typeface="Times New Roman"/>
              </a:rPr>
              <a:t>addition to actual </a:t>
            </a:r>
            <a:r>
              <a:rPr dirty="0" sz="1100" spc="5">
                <a:latin typeface="Times New Roman"/>
                <a:cs typeface="Times New Roman"/>
              </a:rPr>
              <a:t>deterioration,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pilferage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obsolescence.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loss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included in </a:t>
            </a:r>
            <a:r>
              <a:rPr dirty="0" sz="1100" spc="5">
                <a:latin typeface="Times New Roman"/>
                <a:cs typeface="Times New Roman"/>
              </a:rPr>
              <a:t>deterioration </a:t>
            </a:r>
            <a:r>
              <a:rPr dirty="0" sz="1100" spc="10">
                <a:latin typeface="Times New Roman"/>
                <a:cs typeface="Times New Roman"/>
              </a:rPr>
              <a:t>costs.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case </a:t>
            </a:r>
            <a:r>
              <a:rPr dirty="0" sz="1100" spc="5">
                <a:latin typeface="Times New Roman"/>
                <a:cs typeface="Times New Roman"/>
              </a:rPr>
              <a:t>of overstock </a:t>
            </a:r>
            <a:r>
              <a:rPr dirty="0" sz="1100" spc="10">
                <a:latin typeface="Times New Roman"/>
                <a:cs typeface="Times New Roman"/>
              </a:rPr>
              <a:t>inventory may be </a:t>
            </a:r>
            <a:r>
              <a:rPr dirty="0" sz="1100">
                <a:latin typeface="Times New Roman"/>
                <a:cs typeface="Times New Roman"/>
              </a:rPr>
              <a:t>left </a:t>
            </a:r>
            <a:r>
              <a:rPr dirty="0" sz="1100" spc="5">
                <a:latin typeface="Times New Roman"/>
                <a:cs typeface="Times New Roman"/>
              </a:rPr>
              <a:t>after its </a:t>
            </a:r>
            <a:r>
              <a:rPr dirty="0" sz="1100" spc="10">
                <a:latin typeface="Times New Roman"/>
                <a:cs typeface="Times New Roman"/>
              </a:rPr>
              <a:t>demand  </a:t>
            </a:r>
            <a:r>
              <a:rPr dirty="0" sz="1100" spc="5">
                <a:latin typeface="Times New Roman"/>
                <a:cs typeface="Times New Roman"/>
              </a:rPr>
              <a:t>has terminated. </a:t>
            </a:r>
            <a:r>
              <a:rPr dirty="0" sz="1100" spc="10">
                <a:latin typeface="Times New Roman"/>
                <a:cs typeface="Times New Roman"/>
              </a:rPr>
              <a:t>Such overstock </a:t>
            </a:r>
            <a:r>
              <a:rPr dirty="0" sz="1100" spc="5">
                <a:latin typeface="Times New Roman"/>
                <a:cs typeface="Times New Roman"/>
              </a:rPr>
              <a:t>cost also represents loss in </a:t>
            </a:r>
            <a:r>
              <a:rPr dirty="0" sz="1100" spc="10">
                <a:latin typeface="Times New Roman"/>
                <a:cs typeface="Times New Roman"/>
              </a:rPr>
              <a:t>value.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63500" marR="565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Stock- out Cost: </a:t>
            </a:r>
            <a:r>
              <a:rPr dirty="0" sz="1100" spc="10">
                <a:latin typeface="Times New Roman"/>
                <a:cs typeface="Times New Roman"/>
              </a:rPr>
              <a:t>When the inventory </a:t>
            </a:r>
            <a:r>
              <a:rPr dirty="0" sz="1100" spc="5">
                <a:latin typeface="Times New Roman"/>
                <a:cs typeface="Times New Roman"/>
              </a:rPr>
              <a:t>is required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factory or for sale </a:t>
            </a:r>
            <a:r>
              <a:rPr dirty="0" sz="1100" spc="10">
                <a:latin typeface="Times New Roman"/>
                <a:cs typeface="Times New Roman"/>
              </a:rPr>
              <a:t>to consumers and the  company </a:t>
            </a:r>
            <a:r>
              <a:rPr dirty="0" sz="1100" spc="5">
                <a:latin typeface="Times New Roman"/>
                <a:cs typeface="Times New Roman"/>
              </a:rPr>
              <a:t>runs out of stock, it </a:t>
            </a:r>
            <a:r>
              <a:rPr dirty="0" sz="1100" spc="10">
                <a:latin typeface="Times New Roman"/>
                <a:cs typeface="Times New Roman"/>
              </a:rPr>
              <a:t>losses </a:t>
            </a:r>
            <a:r>
              <a:rPr dirty="0" sz="1100" spc="5">
                <a:latin typeface="Times New Roman"/>
                <a:cs typeface="Times New Roman"/>
              </a:rPr>
              <a:t>production or sales.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cost of ideal machine  </a:t>
            </a:r>
            <a:r>
              <a:rPr dirty="0" sz="1100" spc="5">
                <a:latin typeface="Times New Roman"/>
                <a:cs typeface="Times New Roman"/>
              </a:rPr>
              <a:t>time, loss of </a:t>
            </a:r>
            <a:r>
              <a:rPr dirty="0" sz="1100" spc="10">
                <a:latin typeface="Times New Roman"/>
                <a:cs typeface="Times New Roman"/>
              </a:rPr>
              <a:t>man </a:t>
            </a:r>
            <a:r>
              <a:rPr dirty="0" sz="1100" spc="5">
                <a:latin typeface="Times New Roman"/>
                <a:cs typeface="Times New Roman"/>
              </a:rPr>
              <a:t>hours, failure to </a:t>
            </a:r>
            <a:r>
              <a:rPr dirty="0" sz="1100" spc="10">
                <a:latin typeface="Times New Roman"/>
                <a:cs typeface="Times New Roman"/>
              </a:rPr>
              <a:t>supply </a:t>
            </a:r>
            <a:r>
              <a:rPr dirty="0" sz="1100" spc="5">
                <a:latin typeface="Times New Roman"/>
                <a:cs typeface="Times New Roman"/>
              </a:rPr>
              <a:t>goods to customers </a:t>
            </a:r>
            <a:r>
              <a:rPr dirty="0" sz="1100" spc="10">
                <a:latin typeface="Times New Roman"/>
                <a:cs typeface="Times New Roman"/>
              </a:rPr>
              <a:t>on time and </a:t>
            </a:r>
            <a:r>
              <a:rPr dirty="0" sz="1100" spc="5">
                <a:latin typeface="Times New Roman"/>
                <a:cs typeface="Times New Roman"/>
              </a:rPr>
              <a:t>the resulting loss of  goodwill.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Thus </a:t>
            </a:r>
            <a:r>
              <a:rPr dirty="0" sz="1100" spc="5">
                <a:latin typeface="Times New Roman"/>
                <a:cs typeface="Times New Roman"/>
              </a:rPr>
              <a:t>there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cumulative effect.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All </a:t>
            </a:r>
            <a:r>
              <a:rPr dirty="0" sz="1100" spc="5">
                <a:latin typeface="Times New Roman"/>
                <a:cs typeface="Times New Roman"/>
              </a:rPr>
              <a:t>such costs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called shortage or penalty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 algn="just" marL="63500" marR="57785">
              <a:lnSpc>
                <a:spcPts val="1300"/>
              </a:lnSpc>
              <a:spcBef>
                <a:spcPts val="40"/>
              </a:spcBef>
            </a:pP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there aspects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inventory </a:t>
            </a:r>
            <a:r>
              <a:rPr dirty="0" sz="1100" spc="10">
                <a:latin typeface="Times New Roman"/>
                <a:cs typeface="Times New Roman"/>
              </a:rPr>
              <a:t>replenishment </a:t>
            </a:r>
            <a:r>
              <a:rPr dirty="0" sz="1100" spc="5">
                <a:latin typeface="Times New Roman"/>
                <a:cs typeface="Times New Roman"/>
              </a:rPr>
              <a:t>order - (1) the size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each </a:t>
            </a:r>
            <a:r>
              <a:rPr dirty="0" sz="1100" spc="10">
                <a:latin typeface="Times New Roman"/>
                <a:cs typeface="Times New Roman"/>
              </a:rPr>
              <a:t>order </a:t>
            </a:r>
            <a:r>
              <a:rPr dirty="0" sz="1100" spc="5">
                <a:latin typeface="Times New Roman"/>
                <a:cs typeface="Times New Roman"/>
              </a:rPr>
              <a:t>(called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lot size or reorder quantity), </a:t>
            </a:r>
            <a:r>
              <a:rPr dirty="0" sz="1100" spc="10">
                <a:latin typeface="Times New Roman"/>
                <a:cs typeface="Times New Roman"/>
              </a:rPr>
              <a:t>number of </a:t>
            </a:r>
            <a:r>
              <a:rPr dirty="0" sz="1100" spc="5">
                <a:latin typeface="Times New Roman"/>
                <a:cs typeface="Times New Roman"/>
              </a:rPr>
              <a:t>orders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between the placement and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receipt</a:t>
            </a:r>
            <a:endParaRPr sz="1100">
              <a:latin typeface="Times New Roman"/>
              <a:cs typeface="Times New Roman"/>
            </a:endParaRPr>
          </a:p>
          <a:p>
            <a:pPr algn="just" marL="63500">
              <a:lnSpc>
                <a:spcPts val="1260"/>
              </a:lnSpc>
            </a:pP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(known </a:t>
            </a:r>
            <a:r>
              <a:rPr dirty="0" sz="1100" spc="5">
                <a:latin typeface="Times New Roman"/>
                <a:cs typeface="Times New Roman"/>
              </a:rPr>
              <a:t>as lead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time).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63500" marR="57150">
              <a:lnSpc>
                <a:spcPct val="98200"/>
              </a:lnSpc>
            </a:pPr>
            <a:r>
              <a:rPr dirty="0" sz="1100" spc="10" b="1">
                <a:latin typeface="Times New Roman"/>
                <a:cs typeface="Times New Roman"/>
              </a:rPr>
              <a:t>Lead </a:t>
            </a:r>
            <a:r>
              <a:rPr dirty="0" sz="1100" spc="5" b="1">
                <a:latin typeface="Times New Roman"/>
                <a:cs typeface="Times New Roman"/>
              </a:rPr>
              <a:t>time: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 refers </a:t>
            </a:r>
            <a:r>
              <a:rPr dirty="0" sz="1100" spc="10">
                <a:latin typeface="Times New Roman"/>
                <a:cs typeface="Times New Roman"/>
              </a:rPr>
              <a:t>to the </a:t>
            </a:r>
            <a:r>
              <a:rPr dirty="0" sz="1100" spc="5">
                <a:latin typeface="Times New Roman"/>
                <a:cs typeface="Times New Roman"/>
              </a:rPr>
              <a:t>interval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placing </a:t>
            </a:r>
            <a:r>
              <a:rPr dirty="0" sz="1100" spc="10">
                <a:latin typeface="Times New Roman"/>
                <a:cs typeface="Times New Roman"/>
              </a:rPr>
              <a:t>an order for a particular item and </a:t>
            </a:r>
            <a:r>
              <a:rPr dirty="0" sz="1100" spc="5">
                <a:latin typeface="Times New Roman"/>
                <a:cs typeface="Times New Roman"/>
              </a:rPr>
              <a:t>its  </a:t>
            </a:r>
            <a:r>
              <a:rPr dirty="0" sz="1100" spc="10">
                <a:latin typeface="Times New Roman"/>
                <a:cs typeface="Times New Roman"/>
              </a:rPr>
              <a:t>actual receipt. </a:t>
            </a:r>
            <a:r>
              <a:rPr dirty="0" sz="1100" spc="5">
                <a:latin typeface="Times New Roman"/>
                <a:cs typeface="Times New Roman"/>
              </a:rPr>
              <a:t>Suppose, </a:t>
            </a:r>
            <a:r>
              <a:rPr dirty="0" sz="1100" spc="10">
                <a:latin typeface="Times New Roman"/>
                <a:cs typeface="Times New Roman"/>
              </a:rPr>
              <a:t>an order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placed for a </a:t>
            </a:r>
            <a:r>
              <a:rPr dirty="0" sz="1100" spc="5">
                <a:latin typeface="Times New Roman"/>
                <a:cs typeface="Times New Roman"/>
              </a:rPr>
              <a:t>particular </a:t>
            </a:r>
            <a:r>
              <a:rPr dirty="0" sz="1100" spc="10">
                <a:latin typeface="Times New Roman"/>
                <a:cs typeface="Times New Roman"/>
              </a:rPr>
              <a:t>item on </a:t>
            </a:r>
            <a:r>
              <a:rPr dirty="0" sz="1100" spc="5">
                <a:latin typeface="Times New Roman"/>
                <a:cs typeface="Times New Roman"/>
              </a:rPr>
              <a:t>Ist </a:t>
            </a:r>
            <a:r>
              <a:rPr dirty="0" sz="1100" spc="10">
                <a:latin typeface="Times New Roman"/>
                <a:cs typeface="Times New Roman"/>
              </a:rPr>
              <a:t>January and the   </a:t>
            </a:r>
            <a:r>
              <a:rPr dirty="0" sz="1100" spc="5">
                <a:latin typeface="Times New Roman"/>
                <a:cs typeface="Times New Roman"/>
              </a:rPr>
              <a:t>material is received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Ist February.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 this </a:t>
            </a:r>
            <a:r>
              <a:rPr dirty="0" sz="1100" spc="10">
                <a:latin typeface="Times New Roman"/>
                <a:cs typeface="Times New Roman"/>
              </a:rPr>
              <a:t>case the </a:t>
            </a:r>
            <a:r>
              <a:rPr dirty="0" sz="1100" spc="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one month. Longer </a:t>
            </a:r>
            <a:r>
              <a:rPr dirty="0" sz="1100" spc="5">
                <a:latin typeface="Times New Roman"/>
                <a:cs typeface="Times New Roman"/>
              </a:rPr>
              <a:t>is the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higher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the average </a:t>
            </a:r>
            <a:r>
              <a:rPr dirty="0" sz="1100" spc="5">
                <a:latin typeface="Times New Roman"/>
                <a:cs typeface="Times New Roman"/>
              </a:rPr>
              <a:t>level of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inventory.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63500" marR="5715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Safety stock: </a:t>
            </a:r>
            <a:r>
              <a:rPr dirty="0" sz="1100" spc="5">
                <a:latin typeface="Times New Roman"/>
                <a:cs typeface="Times New Roman"/>
              </a:rPr>
              <a:t>It implies the </a:t>
            </a:r>
            <a:r>
              <a:rPr dirty="0" sz="1100" spc="10">
                <a:latin typeface="Times New Roman"/>
                <a:cs typeface="Times New Roman"/>
              </a:rPr>
              <a:t>stock </a:t>
            </a:r>
            <a:r>
              <a:rPr dirty="0" sz="1100" spc="5">
                <a:latin typeface="Times New Roman"/>
                <a:cs typeface="Times New Roman"/>
              </a:rPr>
              <a:t>of inventory held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safety measure against fluctuations in  </a:t>
            </a:r>
            <a:r>
              <a:rPr dirty="0" sz="1100" spc="10">
                <a:latin typeface="Times New Roman"/>
                <a:cs typeface="Times New Roman"/>
              </a:rPr>
              <a:t>demand and </a:t>
            </a:r>
            <a:r>
              <a:rPr dirty="0" sz="1100" spc="5">
                <a:latin typeface="Times New Roman"/>
                <a:cs typeface="Times New Roman"/>
              </a:rPr>
              <a:t>lead time. Safety stock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function of lead time.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longer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lead time,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greater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safety stock. </a:t>
            </a:r>
            <a:r>
              <a:rPr dirty="0" sz="1100" spc="10">
                <a:latin typeface="Times New Roman"/>
                <a:cs typeface="Times New Roman"/>
              </a:rPr>
              <a:t>Safety </a:t>
            </a:r>
            <a:r>
              <a:rPr dirty="0" sz="1100" spc="5">
                <a:latin typeface="Times New Roman"/>
                <a:cs typeface="Times New Roman"/>
              </a:rPr>
              <a:t>stock is also </a:t>
            </a:r>
            <a:r>
              <a:rPr dirty="0" sz="1100" spc="15">
                <a:latin typeface="Times New Roman"/>
                <a:cs typeface="Times New Roman"/>
              </a:rPr>
              <a:t>known </a:t>
            </a:r>
            <a:r>
              <a:rPr dirty="0" sz="1100" spc="10">
                <a:latin typeface="Times New Roman"/>
                <a:cs typeface="Times New Roman"/>
              </a:rPr>
              <a:t>as buffer </a:t>
            </a:r>
            <a:r>
              <a:rPr dirty="0" sz="1100" spc="5">
                <a:latin typeface="Times New Roman"/>
                <a:cs typeface="Times New Roman"/>
              </a:rPr>
              <a:t>stock </a:t>
            </a:r>
            <a:r>
              <a:rPr dirty="0" sz="1100" spc="10">
                <a:latin typeface="Times New Roman"/>
                <a:cs typeface="Times New Roman"/>
              </a:rPr>
              <a:t>or </a:t>
            </a:r>
            <a:r>
              <a:rPr dirty="0" sz="1100" spc="15">
                <a:latin typeface="Times New Roman"/>
                <a:cs typeface="Times New Roman"/>
              </a:rPr>
              <a:t>minimum </a:t>
            </a:r>
            <a:r>
              <a:rPr dirty="0" sz="1100" spc="5">
                <a:latin typeface="Times New Roman"/>
                <a:cs typeface="Times New Roman"/>
              </a:rPr>
              <a:t>stock. </a:t>
            </a:r>
            <a:r>
              <a:rPr dirty="0" sz="1100" spc="10">
                <a:latin typeface="Times New Roman"/>
                <a:cs typeface="Times New Roman"/>
              </a:rPr>
              <a:t>Safety  </a:t>
            </a:r>
            <a:r>
              <a:rPr dirty="0" sz="1100" spc="5">
                <a:latin typeface="Times New Roman"/>
                <a:cs typeface="Times New Roman"/>
              </a:rPr>
              <a:t>stock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differentiated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working stock. Safety stock refers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stock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inventory which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supposed </a:t>
            </a:r>
            <a:r>
              <a:rPr dirty="0" sz="1100" spc="5">
                <a:latin typeface="Times New Roman"/>
                <a:cs typeface="Times New Roman"/>
              </a:rPr>
              <a:t>to take care of shortages.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other hand, working </a:t>
            </a:r>
            <a:r>
              <a:rPr dirty="0" sz="1100" spc="5">
                <a:latin typeface="Times New Roman"/>
                <a:cs typeface="Times New Roman"/>
              </a:rPr>
              <a:t>stock  refers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inventory generated </a:t>
            </a:r>
            <a:r>
              <a:rPr dirty="0" sz="1100" spc="15">
                <a:latin typeface="Times New Roman"/>
                <a:cs typeface="Times New Roman"/>
              </a:rPr>
              <a:t>by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63500" marR="558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During a cycle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production, the </a:t>
            </a:r>
            <a:r>
              <a:rPr dirty="0" sz="1100" spc="5">
                <a:latin typeface="Times New Roman"/>
                <a:cs typeface="Times New Roman"/>
              </a:rPr>
              <a:t>inventory is depleted. </a:t>
            </a:r>
            <a:r>
              <a:rPr dirty="0" sz="1100" spc="10">
                <a:latin typeface="Times New Roman"/>
                <a:cs typeface="Times New Roman"/>
              </a:rPr>
              <a:t>Assuming a constant </a:t>
            </a:r>
            <a:r>
              <a:rPr dirty="0" sz="1100" spc="5">
                <a:latin typeface="Times New Roman"/>
                <a:cs typeface="Times New Roman"/>
              </a:rPr>
              <a:t>rate of usage </a:t>
            </a:r>
            <a:r>
              <a:rPr dirty="0" sz="1100" spc="10">
                <a:latin typeface="Times New Roman"/>
                <a:cs typeface="Times New Roman"/>
              </a:rPr>
              <a:t>we  </a:t>
            </a:r>
            <a:r>
              <a:rPr dirty="0" sz="1100" spc="5">
                <a:latin typeface="Times New Roman"/>
                <a:cs typeface="Times New Roman"/>
              </a:rPr>
              <a:t>get </a:t>
            </a:r>
            <a:r>
              <a:rPr dirty="0" sz="1100" spc="10">
                <a:latin typeface="Times New Roman"/>
                <a:cs typeface="Times New Roman"/>
              </a:rPr>
              <a:t>the slope </a:t>
            </a:r>
            <a:r>
              <a:rPr dirty="0" sz="1100" spc="5">
                <a:latin typeface="Times New Roman"/>
                <a:cs typeface="Times New Roman"/>
              </a:rPr>
              <a:t>of line eb. If inventory is not replenished, inventories will ultimately (time </a:t>
            </a:r>
            <a:r>
              <a:rPr dirty="0" sz="1100">
                <a:latin typeface="Times New Roman"/>
                <a:cs typeface="Times New Roman"/>
              </a:rPr>
              <a:t>t</a:t>
            </a:r>
            <a:r>
              <a:rPr dirty="0" baseline="-11111" sz="1125">
                <a:latin typeface="Times New Roman"/>
                <a:cs typeface="Times New Roman"/>
              </a:rPr>
              <a:t>2</a:t>
            </a:r>
            <a:r>
              <a:rPr dirty="0" sz="1100">
                <a:latin typeface="Times New Roman"/>
                <a:cs typeface="Times New Roman"/>
              </a:rPr>
              <a:t>)  </a:t>
            </a:r>
            <a:r>
              <a:rPr dirty="0" sz="1100" spc="5">
                <a:latin typeface="Times New Roman"/>
                <a:cs typeface="Times New Roman"/>
              </a:rPr>
              <a:t>reach </a:t>
            </a:r>
            <a:r>
              <a:rPr dirty="0" sz="1100" spc="10">
                <a:latin typeface="Times New Roman"/>
                <a:cs typeface="Times New Roman"/>
              </a:rPr>
              <a:t>zero </a:t>
            </a:r>
            <a:r>
              <a:rPr dirty="0" sz="1100" spc="5">
                <a:latin typeface="Times New Roman"/>
                <a:cs typeface="Times New Roman"/>
              </a:rPr>
              <a:t>level.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 order to avoid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the firm would </a:t>
            </a:r>
            <a:r>
              <a:rPr dirty="0" sz="1100" spc="5">
                <a:latin typeface="Times New Roman"/>
                <a:cs typeface="Times New Roman"/>
              </a:rPr>
              <a:t>place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in advance at </a:t>
            </a:r>
            <a:r>
              <a:rPr dirty="0" sz="1100" spc="5">
                <a:latin typeface="Times New Roman"/>
                <a:cs typeface="Times New Roman"/>
              </a:rPr>
              <a:t>time t1 </a:t>
            </a:r>
            <a:r>
              <a:rPr dirty="0" sz="1100" spc="10">
                <a:latin typeface="Times New Roman"/>
                <a:cs typeface="Times New Roman"/>
              </a:rPr>
              <a:t>as  </a:t>
            </a:r>
            <a:r>
              <a:rPr dirty="0" sz="1100" spc="5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cannot be </a:t>
            </a:r>
            <a:r>
              <a:rPr dirty="0" sz="1100" spc="5">
                <a:latin typeface="Times New Roman"/>
                <a:cs typeface="Times New Roman"/>
              </a:rPr>
              <a:t>carried </a:t>
            </a:r>
            <a:r>
              <a:rPr dirty="0" sz="1100" spc="10">
                <a:latin typeface="Times New Roman"/>
                <a:cs typeface="Times New Roman"/>
              </a:rPr>
              <a:t>out immediately. Depending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lead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delivery procedure and  daily </a:t>
            </a:r>
            <a:r>
              <a:rPr dirty="0" sz="1100" spc="10">
                <a:latin typeface="Times New Roman"/>
                <a:cs typeface="Times New Roman"/>
              </a:rPr>
              <a:t>usage </a:t>
            </a:r>
            <a:r>
              <a:rPr dirty="0" sz="1100" spc="5">
                <a:latin typeface="Times New Roman"/>
                <a:cs typeface="Times New Roman"/>
              </a:rPr>
              <a:t>rate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inventory, the </a:t>
            </a:r>
            <a:r>
              <a:rPr dirty="0" sz="1100" spc="10">
                <a:latin typeface="Times New Roman"/>
                <a:cs typeface="Times New Roman"/>
              </a:rPr>
              <a:t>order </a:t>
            </a:r>
            <a:r>
              <a:rPr dirty="0" sz="1100" spc="5">
                <a:latin typeface="Times New Roman"/>
                <a:cs typeface="Times New Roman"/>
              </a:rPr>
              <a:t>point 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replenishment of inventory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decided. It is </a:t>
            </a:r>
            <a:r>
              <a:rPr dirty="0" sz="1100" spc="10">
                <a:latin typeface="Times New Roman"/>
                <a:cs typeface="Times New Roman"/>
              </a:rPr>
              <a:t>equal to lead </a:t>
            </a:r>
            <a:r>
              <a:rPr dirty="0" sz="1100" spc="5">
                <a:latin typeface="Times New Roman"/>
                <a:cs typeface="Times New Roman"/>
              </a:rPr>
              <a:t>time multiplied </a:t>
            </a:r>
            <a:r>
              <a:rPr dirty="0" sz="1100" spc="10">
                <a:latin typeface="Times New Roman"/>
                <a:cs typeface="Times New Roman"/>
              </a:rPr>
              <a:t>by the </a:t>
            </a:r>
            <a:r>
              <a:rPr dirty="0" sz="1100" spc="5">
                <a:latin typeface="Times New Roman"/>
                <a:cs typeface="Times New Roman"/>
              </a:rPr>
              <a:t>slope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usage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line.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63500" marR="5778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While determining the </a:t>
            </a:r>
            <a:r>
              <a:rPr dirty="0" sz="1100" spc="5">
                <a:latin typeface="Times New Roman"/>
                <a:cs typeface="Times New Roman"/>
              </a:rPr>
              <a:t>safety stock, </a:t>
            </a:r>
            <a:r>
              <a:rPr dirty="0" sz="1100" spc="10">
                <a:latin typeface="Times New Roman"/>
                <a:cs typeface="Times New Roman"/>
              </a:rPr>
              <a:t>reorder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reorder quantity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considered. 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of reorder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quantity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reordered </a:t>
            </a:r>
            <a:r>
              <a:rPr dirty="0" sz="1100" spc="10">
                <a:latin typeface="Times New Roman"/>
                <a:cs typeface="Times New Roman"/>
              </a:rPr>
              <a:t>depend upon the following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factors: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5144816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5991" y="847477"/>
            <a:ext cx="5422265" cy="824103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443230" marR="5080" indent="-215900">
              <a:lnSpc>
                <a:spcPct val="98300"/>
              </a:lnSpc>
              <a:spcBef>
                <a:spcPts val="15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15" b="1">
                <a:latin typeface="Times New Roman"/>
                <a:cs typeface="Times New Roman"/>
              </a:rPr>
              <a:t>minimum </a:t>
            </a:r>
            <a:r>
              <a:rPr dirty="0" sz="1100" spc="5" b="1">
                <a:latin typeface="Times New Roman"/>
                <a:cs typeface="Times New Roman"/>
              </a:rPr>
              <a:t>level: </a:t>
            </a:r>
            <a:r>
              <a:rPr dirty="0" sz="1100" spc="10">
                <a:latin typeface="Times New Roman"/>
                <a:cs typeface="Times New Roman"/>
              </a:rPr>
              <a:t>The minimum </a:t>
            </a:r>
            <a:r>
              <a:rPr dirty="0" sz="1100" spc="5">
                <a:latin typeface="Times New Roman"/>
                <a:cs typeface="Times New Roman"/>
              </a:rPr>
              <a:t>level of inventory is decided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taking into  </a:t>
            </a:r>
            <a:r>
              <a:rPr dirty="0" sz="1100" spc="10">
                <a:latin typeface="Times New Roman"/>
                <a:cs typeface="Times New Roman"/>
              </a:rPr>
              <a:t>account such </a:t>
            </a:r>
            <a:r>
              <a:rPr dirty="0" sz="1100" spc="5">
                <a:latin typeface="Times New Roman"/>
                <a:cs typeface="Times New Roman"/>
              </a:rPr>
              <a:t>factors as the </a:t>
            </a:r>
            <a:r>
              <a:rPr dirty="0" sz="1100" spc="10">
                <a:latin typeface="Times New Roman"/>
                <a:cs typeface="Times New Roman"/>
              </a:rPr>
              <a:t>usage value </a:t>
            </a:r>
            <a:r>
              <a:rPr dirty="0" sz="1100" spc="5">
                <a:latin typeface="Times New Roman"/>
                <a:cs typeface="Times New Roman"/>
              </a:rPr>
              <a:t>of the item, </a:t>
            </a:r>
            <a:r>
              <a:rPr dirty="0" sz="1100" spc="10">
                <a:latin typeface="Times New Roman"/>
                <a:cs typeface="Times New Roman"/>
              </a:rPr>
              <a:t>normal </a:t>
            </a:r>
            <a:r>
              <a:rPr dirty="0" sz="1100" spc="5">
                <a:latin typeface="Times New Roman"/>
                <a:cs typeface="Times New Roman"/>
              </a:rPr>
              <a:t>lead time,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availability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substitutes, </a:t>
            </a:r>
            <a:r>
              <a:rPr dirty="0" sz="1100" spc="10">
                <a:latin typeface="Times New Roman"/>
                <a:cs typeface="Times New Roman"/>
              </a:rPr>
              <a:t>etc. After taking these </a:t>
            </a:r>
            <a:r>
              <a:rPr dirty="0" sz="1100" spc="5">
                <a:latin typeface="Times New Roman"/>
                <a:cs typeface="Times New Roman"/>
              </a:rPr>
              <a:t>factors into consideration,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level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determined below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stock </a:t>
            </a:r>
            <a:r>
              <a:rPr dirty="0" sz="1100" spc="5">
                <a:latin typeface="Times New Roman"/>
                <a:cs typeface="Times New Roman"/>
              </a:rPr>
              <a:t>of inventory should not </a:t>
            </a:r>
            <a:r>
              <a:rPr dirty="0" sz="1100">
                <a:latin typeface="Times New Roman"/>
                <a:cs typeface="Times New Roman"/>
              </a:rPr>
              <a:t>fall.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is called </a:t>
            </a:r>
            <a:r>
              <a:rPr dirty="0" sz="1100" spc="10">
                <a:latin typeface="Times New Roman"/>
                <a:cs typeface="Times New Roman"/>
              </a:rPr>
              <a:t>the  minimums </a:t>
            </a:r>
            <a:r>
              <a:rPr dirty="0" sz="1100" spc="5">
                <a:latin typeface="Times New Roman"/>
                <a:cs typeface="Times New Roman"/>
              </a:rPr>
              <a:t>level 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inventory.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ct val="984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 reorder </a:t>
            </a:r>
            <a:r>
              <a:rPr dirty="0" sz="1100" spc="5" b="1">
                <a:latin typeface="Times New Roman"/>
                <a:cs typeface="Times New Roman"/>
              </a:rPr>
              <a:t>point: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reorder point should obviously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minimum </a:t>
            </a:r>
            <a:r>
              <a:rPr dirty="0" sz="1100" spc="5">
                <a:latin typeface="Times New Roman"/>
                <a:cs typeface="Times New Roman"/>
              </a:rPr>
              <a:t>level plus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safety margin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is kept to </a:t>
            </a:r>
            <a:r>
              <a:rPr dirty="0" sz="1100" spc="10">
                <a:latin typeface="Times New Roman"/>
                <a:cs typeface="Times New Roman"/>
              </a:rPr>
              <a:t>ensure </a:t>
            </a:r>
            <a:r>
              <a:rPr dirty="0" sz="1100" spc="5">
                <a:latin typeface="Times New Roman"/>
                <a:cs typeface="Times New Roman"/>
              </a:rPr>
              <a:t>that shortages (out of stock situation)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 occur.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000"/>
              </a:lnSpc>
              <a:spcBef>
                <a:spcPts val="9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 standard order </a:t>
            </a:r>
            <a:r>
              <a:rPr dirty="0" sz="1100" spc="5" b="1">
                <a:latin typeface="Times New Roman"/>
                <a:cs typeface="Times New Roman"/>
              </a:rPr>
              <a:t>quantity: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 order to minimize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of acquiring inventory,  the size of order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decided. Discount offered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suppliers </a:t>
            </a:r>
            <a:r>
              <a:rPr dirty="0" sz="1100" spc="10">
                <a:latin typeface="Times New Roman"/>
                <a:cs typeface="Times New Roman"/>
              </a:rPr>
              <a:t>and transport </a:t>
            </a: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considered </a:t>
            </a:r>
            <a:r>
              <a:rPr dirty="0" sz="1100" spc="5">
                <a:latin typeface="Times New Roman"/>
                <a:cs typeface="Times New Roman"/>
              </a:rPr>
              <a:t>in deciding this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quantity.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15" b="1">
                <a:latin typeface="Times New Roman"/>
                <a:cs typeface="Times New Roman"/>
              </a:rPr>
              <a:t>maximum </a:t>
            </a:r>
            <a:r>
              <a:rPr dirty="0" sz="1100" spc="5" b="1">
                <a:latin typeface="Times New Roman"/>
                <a:cs typeface="Times New Roman"/>
              </a:rPr>
              <a:t>level</a:t>
            </a:r>
            <a:r>
              <a:rPr dirty="0" sz="1100" spc="5">
                <a:latin typeface="Times New Roman"/>
                <a:cs typeface="Times New Roman"/>
              </a:rPr>
              <a:t>: </a:t>
            </a:r>
            <a:r>
              <a:rPr dirty="0" sz="1100" spc="10">
                <a:latin typeface="Times New Roman"/>
                <a:cs typeface="Times New Roman"/>
              </a:rPr>
              <a:t>This level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determined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adding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minimum </a:t>
            </a:r>
            <a:r>
              <a:rPr dirty="0" sz="1100" spc="5">
                <a:latin typeface="Times New Roman"/>
                <a:cs typeface="Times New Roman"/>
              </a:rPr>
              <a:t>level  of inventory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standard order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quantity.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700" marR="762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actual level of inventory to support the production rate </a:t>
            </a:r>
            <a:r>
              <a:rPr dirty="0" sz="1100" spc="10">
                <a:latin typeface="Times New Roman"/>
                <a:cs typeface="Times New Roman"/>
              </a:rPr>
              <a:t>depends upon management </a:t>
            </a:r>
            <a:r>
              <a:rPr dirty="0" sz="1100" spc="5">
                <a:latin typeface="Times New Roman"/>
                <a:cs typeface="Times New Roman"/>
              </a:rPr>
              <a:t>policy  concerning the cost of carrying inventory, the desired turnover rate,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desired service level,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use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economic </a:t>
            </a:r>
            <a:r>
              <a:rPr dirty="0" sz="1100" spc="5">
                <a:latin typeface="Times New Roman"/>
                <a:cs typeface="Times New Roman"/>
              </a:rPr>
              <a:t>ordering quantity, the </a:t>
            </a:r>
            <a:r>
              <a:rPr dirty="0" sz="1100" spc="10">
                <a:latin typeface="Times New Roman"/>
                <a:cs typeface="Times New Roman"/>
              </a:rPr>
              <a:t>degree of sales fluctuations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other </a:t>
            </a:r>
            <a:r>
              <a:rPr dirty="0" sz="1100" spc="5">
                <a:latin typeface="Times New Roman"/>
                <a:cs typeface="Times New Roman"/>
              </a:rPr>
              <a:t>similar  policies.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rules, </a:t>
            </a:r>
            <a:r>
              <a:rPr dirty="0" sz="1100" spc="10">
                <a:latin typeface="Times New Roman"/>
                <a:cs typeface="Times New Roman"/>
              </a:rPr>
              <a:t>practices and </a:t>
            </a:r>
            <a:r>
              <a:rPr dirty="0" sz="1100" spc="5">
                <a:latin typeface="Times New Roman"/>
                <a:cs typeface="Times New Roman"/>
              </a:rPr>
              <a:t>procedures concerning inventory decide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terms of  inventory control. In </a:t>
            </a:r>
            <a:r>
              <a:rPr dirty="0" sz="1100" spc="10">
                <a:latin typeface="Times New Roman"/>
                <a:cs typeface="Times New Roman"/>
              </a:rPr>
              <a:t>reviewing stock </a:t>
            </a:r>
            <a:r>
              <a:rPr dirty="0" sz="1100" spc="5">
                <a:latin typeface="Times New Roman"/>
                <a:cs typeface="Times New Roman"/>
              </a:rPr>
              <a:t>position, </a:t>
            </a:r>
            <a:r>
              <a:rPr dirty="0" sz="1100" spc="10">
                <a:latin typeface="Times New Roman"/>
                <a:cs typeface="Times New Roman"/>
              </a:rPr>
              <a:t>two main </a:t>
            </a:r>
            <a:r>
              <a:rPr dirty="0" sz="1100" spc="5">
                <a:latin typeface="Times New Roman"/>
                <a:cs typeface="Times New Roman"/>
              </a:rPr>
              <a:t>factors must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considered: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to order;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much to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Every manufacturing </a:t>
            </a:r>
            <a:r>
              <a:rPr dirty="0" sz="1100" spc="10">
                <a:latin typeface="Times New Roman"/>
                <a:cs typeface="Times New Roman"/>
              </a:rPr>
              <a:t>concern </a:t>
            </a:r>
            <a:r>
              <a:rPr dirty="0" sz="1100" spc="5">
                <a:latin typeface="Times New Roman"/>
                <a:cs typeface="Times New Roman"/>
              </a:rPr>
              <a:t>must maintain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inventory of materials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parts to </a:t>
            </a:r>
            <a:r>
              <a:rPr dirty="0" sz="1100" spc="10">
                <a:latin typeface="Times New Roman"/>
                <a:cs typeface="Times New Roman"/>
              </a:rPr>
              <a:t>ensure  uninterrupted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lvl="1" marL="262890" indent="-250825">
              <a:lnSpc>
                <a:spcPts val="1545"/>
              </a:lnSpc>
              <a:spcBef>
                <a:spcPts val="5"/>
              </a:spcBef>
              <a:buAutoNum type="arabicPeriod" startAt="2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BASIC ECONOMIC ORDER QUANTITY</a:t>
            </a:r>
            <a:r>
              <a:rPr dirty="0" sz="1300" spc="-3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(EOQ)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  <a:spcBef>
                <a:spcPts val="10"/>
              </a:spcBef>
            </a:pP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of the important problems in inventory </a:t>
            </a:r>
            <a:r>
              <a:rPr dirty="0" sz="1100" spc="5">
                <a:latin typeface="Times New Roman"/>
                <a:cs typeface="Times New Roman"/>
              </a:rPr>
              <a:t>control is </a:t>
            </a:r>
            <a:r>
              <a:rPr dirty="0" sz="1100" spc="10">
                <a:latin typeface="Times New Roman"/>
                <a:cs typeface="Times New Roman"/>
              </a:rPr>
              <a:t>to balance the costs of holding  </a:t>
            </a:r>
            <a:r>
              <a:rPr dirty="0" sz="1100" spc="5">
                <a:latin typeface="Times New Roman"/>
                <a:cs typeface="Times New Roman"/>
              </a:rPr>
              <a:t>inventories (holding costs) 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costs of </a:t>
            </a:r>
            <a:r>
              <a:rPr dirty="0" sz="1100" spc="10">
                <a:latin typeface="Times New Roman"/>
                <a:cs typeface="Times New Roman"/>
              </a:rPr>
              <a:t>placing orders for inventory replenishment  (ordering costs).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a firm orders small quantities frequently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holding </a:t>
            </a: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0">
                <a:latin typeface="Times New Roman"/>
                <a:cs typeface="Times New Roman"/>
              </a:rPr>
              <a:t>would be </a:t>
            </a:r>
            <a:r>
              <a:rPr dirty="0" sz="1100" spc="5">
                <a:latin typeface="Times New Roman"/>
                <a:cs typeface="Times New Roman"/>
              </a:rPr>
              <a:t>low  but ordering costs will increase.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other hand, in case </a:t>
            </a:r>
            <a:r>
              <a:rPr dirty="0" sz="1100" spc="10">
                <a:latin typeface="Times New Roman"/>
                <a:cs typeface="Times New Roman"/>
              </a:rPr>
              <a:t>the firm orders large quantities  </a:t>
            </a:r>
            <a:r>
              <a:rPr dirty="0" sz="1100" spc="5">
                <a:latin typeface="Times New Roman"/>
                <a:cs typeface="Times New Roman"/>
              </a:rPr>
              <a:t>infrequently, its ordering costs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low </a:t>
            </a:r>
            <a:r>
              <a:rPr dirty="0" sz="1100" spc="5">
                <a:latin typeface="Times New Roman"/>
                <a:cs typeface="Times New Roman"/>
              </a:rPr>
              <a:t>but holding costs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rise.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balance should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struck </a:t>
            </a:r>
            <a:r>
              <a:rPr dirty="0" sz="1100" spc="10">
                <a:latin typeface="Times New Roman"/>
                <a:cs typeface="Times New Roman"/>
              </a:rPr>
              <a:t>between the </a:t>
            </a:r>
            <a:r>
              <a:rPr dirty="0" sz="1100" spc="5">
                <a:latin typeface="Times New Roman"/>
                <a:cs typeface="Times New Roman"/>
              </a:rPr>
              <a:t>ordering </a:t>
            </a:r>
            <a:r>
              <a:rPr dirty="0" sz="1100" spc="10">
                <a:latin typeface="Times New Roman"/>
                <a:cs typeface="Times New Roman"/>
              </a:rPr>
              <a:t>costs and </a:t>
            </a:r>
            <a:r>
              <a:rPr dirty="0" sz="1100" spc="5">
                <a:latin typeface="Times New Roman"/>
                <a:cs typeface="Times New Roman"/>
              </a:rPr>
              <a:t>holding costs </a:t>
            </a:r>
            <a:r>
              <a:rPr dirty="0" sz="1100" spc="10">
                <a:latin typeface="Times New Roman"/>
                <a:cs typeface="Times New Roman"/>
              </a:rPr>
              <a:t>so as to </a:t>
            </a:r>
            <a:r>
              <a:rPr dirty="0" sz="1100" spc="5">
                <a:latin typeface="Times New Roman"/>
                <a:cs typeface="Times New Roman"/>
              </a:rPr>
              <a:t>minimize inventory costs.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  EOQ </a:t>
            </a:r>
            <a:r>
              <a:rPr dirty="0" sz="1100" spc="10">
                <a:latin typeface="Times New Roman"/>
                <a:cs typeface="Times New Roman"/>
              </a:rPr>
              <a:t>(Economic </a:t>
            </a:r>
            <a:r>
              <a:rPr dirty="0" sz="1100" spc="5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quantity) approach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designed to achieve such a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balance.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Economic order </a:t>
            </a:r>
            <a:r>
              <a:rPr dirty="0" sz="1100" spc="5">
                <a:latin typeface="Times New Roman"/>
                <a:cs typeface="Times New Roman"/>
              </a:rPr>
              <a:t>Quantity or </a:t>
            </a:r>
            <a:r>
              <a:rPr dirty="0" sz="1100" spc="10">
                <a:latin typeface="Times New Roman"/>
                <a:cs typeface="Times New Roman"/>
              </a:rPr>
              <a:t>optimum </a:t>
            </a:r>
            <a:r>
              <a:rPr dirty="0" sz="1100" spc="5">
                <a:latin typeface="Times New Roman"/>
                <a:cs typeface="Times New Roman"/>
              </a:rPr>
              <a:t>order quantity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that size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total  inventory costs (holding costs </a:t>
            </a:r>
            <a:r>
              <a:rPr dirty="0" sz="1100" spc="15">
                <a:latin typeface="Times New Roman"/>
                <a:cs typeface="Times New Roman"/>
              </a:rPr>
              <a:t>+ </a:t>
            </a:r>
            <a:r>
              <a:rPr dirty="0" sz="1100" spc="5">
                <a:latin typeface="Times New Roman"/>
                <a:cs typeface="Times New Roman"/>
              </a:rPr>
              <a:t>ordering costs) are minimized. It is also </a:t>
            </a:r>
            <a:r>
              <a:rPr dirty="0" sz="1100" spc="10">
                <a:latin typeface="Times New Roman"/>
                <a:cs typeface="Times New Roman"/>
              </a:rPr>
              <a:t>known </a:t>
            </a:r>
            <a:r>
              <a:rPr dirty="0" sz="1100" spc="5">
                <a:latin typeface="Times New Roman"/>
                <a:cs typeface="Times New Roman"/>
              </a:rPr>
              <a:t>as  </a:t>
            </a:r>
            <a:r>
              <a:rPr dirty="0" sz="1100" spc="10">
                <a:latin typeface="Times New Roman"/>
                <a:cs typeface="Times New Roman"/>
              </a:rPr>
              <a:t>"Economic Lot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Size".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EOQ </a:t>
            </a:r>
            <a:r>
              <a:rPr dirty="0" sz="1100" spc="10">
                <a:latin typeface="Times New Roman"/>
                <a:cs typeface="Times New Roman"/>
              </a:rPr>
              <a:t>approach </a:t>
            </a:r>
            <a:r>
              <a:rPr dirty="0" sz="1100" spc="5">
                <a:latin typeface="Times New Roman"/>
                <a:cs typeface="Times New Roman"/>
              </a:rPr>
              <a:t>is based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following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assumptions.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Inventory is </a:t>
            </a:r>
            <a:r>
              <a:rPr dirty="0" sz="1100" spc="10">
                <a:latin typeface="Times New Roman"/>
                <a:cs typeface="Times New Roman"/>
              </a:rPr>
              <a:t>consumed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constant rate.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vary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overtime.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Lead Time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known and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constant.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costs, </a:t>
            </a:r>
            <a:r>
              <a:rPr dirty="0" sz="1100" spc="5">
                <a:latin typeface="Times New Roman"/>
                <a:cs typeface="Times New Roman"/>
              </a:rPr>
              <a:t>holding </a:t>
            </a:r>
            <a:r>
              <a:rPr dirty="0" sz="1100" spc="10">
                <a:latin typeface="Times New Roman"/>
                <a:cs typeface="Times New Roman"/>
              </a:rPr>
              <a:t>costs and </a:t>
            </a:r>
            <a:r>
              <a:rPr dirty="0" sz="1100" spc="5">
                <a:latin typeface="Times New Roman"/>
                <a:cs typeface="Times New Roman"/>
              </a:rPr>
              <a:t>unit price </a:t>
            </a:r>
            <a:r>
              <a:rPr dirty="0" sz="1100" spc="10">
                <a:latin typeface="Times New Roman"/>
                <a:cs typeface="Times New Roman"/>
              </a:rPr>
              <a:t>are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constant.</a:t>
            </a:r>
            <a:endParaRPr sz="1100">
              <a:latin typeface="Times New Roman"/>
              <a:cs typeface="Times New Roman"/>
            </a:endParaRPr>
          </a:p>
          <a:p>
            <a:pPr lvl="2" marL="443230" marR="6985" indent="-215900">
              <a:lnSpc>
                <a:spcPts val="1290"/>
              </a:lnSpc>
              <a:spcBef>
                <a:spcPts val="12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Holding costs are proportional to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of stocks held, </a:t>
            </a:r>
            <a:r>
              <a:rPr dirty="0" sz="1100" spc="10">
                <a:latin typeface="Times New Roman"/>
                <a:cs typeface="Times New Roman"/>
              </a:rPr>
              <a:t>similarly, </a:t>
            </a:r>
            <a:r>
              <a:rPr dirty="0" sz="1100" spc="5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varies  proportionately with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price.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123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1001324"/>
            <a:ext cx="5422265" cy="40932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Total cost for managing </a:t>
            </a:r>
            <a:r>
              <a:rPr dirty="0" sz="1100" spc="5">
                <a:latin typeface="Times New Roman"/>
                <a:cs typeface="Times New Roman"/>
              </a:rPr>
              <a:t>inventory of an </a:t>
            </a:r>
            <a:r>
              <a:rPr dirty="0" sz="1100" spc="10">
                <a:latin typeface="Times New Roman"/>
                <a:cs typeface="Times New Roman"/>
              </a:rPr>
              <a:t>item depends upon 3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Ordering </a:t>
            </a:r>
            <a:r>
              <a:rPr dirty="0" sz="1100" spc="10">
                <a:latin typeface="Times New Roman"/>
                <a:cs typeface="Times New Roman"/>
              </a:rPr>
              <a:t>cost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(OC)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Inventory </a:t>
            </a:r>
            <a:r>
              <a:rPr dirty="0" sz="1100" spc="10">
                <a:latin typeface="Times New Roman"/>
                <a:cs typeface="Times New Roman"/>
              </a:rPr>
              <a:t>Carrying </a:t>
            </a:r>
            <a:r>
              <a:rPr dirty="0" sz="1100" spc="5">
                <a:latin typeface="Times New Roman"/>
                <a:cs typeface="Times New Roman"/>
              </a:rPr>
              <a:t>Cost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(ICC)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Quantity Discounts</a:t>
            </a:r>
            <a:r>
              <a:rPr dirty="0" sz="1100" spc="10">
                <a:latin typeface="Times New Roman"/>
                <a:cs typeface="Times New Roman"/>
              </a:rPr>
              <a:t> (QD)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Ordering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cost of </a:t>
            </a:r>
            <a:r>
              <a:rPr dirty="0" sz="1100" spc="5">
                <a:latin typeface="Times New Roman"/>
                <a:cs typeface="Times New Roman"/>
              </a:rPr>
              <a:t>placing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order. Total ordering cost </a:t>
            </a:r>
            <a:r>
              <a:rPr dirty="0" sz="1100" spc="10">
                <a:latin typeface="Times New Roman"/>
                <a:cs typeface="Times New Roman"/>
              </a:rPr>
              <a:t>per </a:t>
            </a:r>
            <a:r>
              <a:rPr dirty="0" sz="1100" spc="5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10">
                <a:latin typeface="Times New Roman"/>
                <a:cs typeface="Times New Roman"/>
              </a:rPr>
              <a:t>determined </a:t>
            </a:r>
            <a:r>
              <a:rPr dirty="0" sz="1100" spc="5">
                <a:latin typeface="Times New Roman"/>
                <a:cs typeface="Times New Roman"/>
              </a:rPr>
              <a:t>by estimating </a:t>
            </a:r>
            <a:r>
              <a:rPr dirty="0" sz="1100" spc="10">
                <a:latin typeface="Times New Roman"/>
                <a:cs typeface="Times New Roman"/>
              </a:rPr>
              <a:t>annual cost </a:t>
            </a:r>
            <a:r>
              <a:rPr dirty="0" sz="1100" spc="5">
                <a:latin typeface="Times New Roman"/>
                <a:cs typeface="Times New Roman"/>
              </a:rPr>
              <a:t>actually </a:t>
            </a:r>
            <a:r>
              <a:rPr dirty="0" sz="1100" spc="10">
                <a:latin typeface="Times New Roman"/>
                <a:cs typeface="Times New Roman"/>
              </a:rPr>
              <a:t>incurred during the past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year against  following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elements: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Salaries </a:t>
            </a:r>
            <a:r>
              <a:rPr dirty="0" sz="1100" spc="15">
                <a:latin typeface="Times New Roman"/>
                <a:cs typeface="Times New Roman"/>
              </a:rPr>
              <a:t>+ </a:t>
            </a:r>
            <a:r>
              <a:rPr dirty="0" sz="1100" spc="5">
                <a:latin typeface="Times New Roman"/>
                <a:cs typeface="Times New Roman"/>
              </a:rPr>
              <a:t>Perks paid to all </a:t>
            </a:r>
            <a:r>
              <a:rPr dirty="0" sz="1100" spc="10">
                <a:latin typeface="Times New Roman"/>
                <a:cs typeface="Times New Roman"/>
              </a:rPr>
              <a:t>the employees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purchase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department.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Proportionate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part of </a:t>
            </a:r>
            <a:r>
              <a:rPr dirty="0" sz="1100" spc="5">
                <a:latin typeface="Times New Roman"/>
                <a:cs typeface="Times New Roman"/>
              </a:rPr>
              <a:t>salary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+ </a:t>
            </a:r>
            <a:r>
              <a:rPr dirty="0" sz="1100" spc="10">
                <a:latin typeface="Times New Roman"/>
                <a:cs typeface="Times New Roman"/>
              </a:rPr>
              <a:t>perk of the executives and employees of other  departments </a:t>
            </a:r>
            <a:r>
              <a:rPr dirty="0" sz="1100" spc="5">
                <a:latin typeface="Times New Roman"/>
                <a:cs typeface="Times New Roman"/>
              </a:rPr>
              <a:t>spending </a:t>
            </a:r>
            <a:r>
              <a:rPr dirty="0" sz="1100" spc="10">
                <a:latin typeface="Times New Roman"/>
                <a:cs typeface="Times New Roman"/>
              </a:rPr>
              <a:t>part </a:t>
            </a:r>
            <a:r>
              <a:rPr dirty="0" sz="1100" spc="5">
                <a:latin typeface="Times New Roman"/>
                <a:cs typeface="Times New Roman"/>
              </a:rPr>
              <a:t>of their time in making purchases.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include  </a:t>
            </a:r>
            <a:r>
              <a:rPr dirty="0" sz="1100" spc="5">
                <a:latin typeface="Times New Roman"/>
                <a:cs typeface="Times New Roman"/>
              </a:rPr>
              <a:t>accounts personnel associated with purchase </a:t>
            </a:r>
            <a:r>
              <a:rPr dirty="0" sz="1100" spc="10">
                <a:latin typeface="Times New Roman"/>
                <a:cs typeface="Times New Roman"/>
              </a:rPr>
              <a:t>department </a:t>
            </a:r>
            <a:r>
              <a:rPr dirty="0" sz="1100" spc="5">
                <a:latin typeface="Times New Roman"/>
                <a:cs typeface="Times New Roman"/>
              </a:rPr>
              <a:t>in evaluating quotations 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making payments. Also </a:t>
            </a:r>
            <a:r>
              <a:rPr dirty="0" sz="1100" spc="20">
                <a:latin typeface="Times New Roman"/>
                <a:cs typeface="Times New Roman"/>
              </a:rPr>
              <a:t>QC </a:t>
            </a:r>
            <a:r>
              <a:rPr dirty="0" sz="1100" spc="10">
                <a:latin typeface="Times New Roman"/>
                <a:cs typeface="Times New Roman"/>
              </a:rPr>
              <a:t>department engaged </a:t>
            </a:r>
            <a:r>
              <a:rPr dirty="0" sz="1100" spc="5">
                <a:latin typeface="Times New Roman"/>
                <a:cs typeface="Times New Roman"/>
              </a:rPr>
              <a:t>in  inspection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testing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of  </a:t>
            </a:r>
            <a:r>
              <a:rPr dirty="0" sz="1100" spc="5">
                <a:latin typeface="Times New Roman"/>
                <a:cs typeface="Times New Roman"/>
              </a:rPr>
              <a:t>purchased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items.</a:t>
            </a:r>
            <a:endParaRPr sz="110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Traveling expenses related to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procurement</a:t>
            </a:r>
            <a:endParaRPr sz="110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Telephone, telegram, telex, postage and </a:t>
            </a:r>
            <a:r>
              <a:rPr dirty="0" sz="1100" spc="5">
                <a:latin typeface="Times New Roman"/>
                <a:cs typeface="Times New Roman"/>
              </a:rPr>
              <a:t>stationery relating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procurement.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>
              <a:lnSpc>
                <a:spcPts val="129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Depreciation of </a:t>
            </a:r>
            <a:r>
              <a:rPr dirty="0" sz="1100" spc="10">
                <a:latin typeface="Times New Roman"/>
                <a:cs typeface="Times New Roman"/>
              </a:rPr>
              <a:t>accommodation (or </a:t>
            </a:r>
            <a:r>
              <a:rPr dirty="0" sz="1100" spc="5">
                <a:latin typeface="Times New Roman"/>
                <a:cs typeface="Times New Roman"/>
              </a:rPr>
              <a:t>rent of building) </a:t>
            </a:r>
            <a:r>
              <a:rPr dirty="0" sz="1100" spc="10">
                <a:latin typeface="Times New Roman"/>
                <a:cs typeface="Times New Roman"/>
              </a:rPr>
              <a:t>and equipment </a:t>
            </a:r>
            <a:r>
              <a:rPr dirty="0" sz="1100" spc="5">
                <a:latin typeface="Times New Roman"/>
                <a:cs typeface="Times New Roman"/>
              </a:rPr>
              <a:t>used for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procurement.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Insurance, </a:t>
            </a:r>
            <a:r>
              <a:rPr dirty="0" sz="1100" spc="10">
                <a:latin typeface="Times New Roman"/>
                <a:cs typeface="Times New Roman"/>
              </a:rPr>
              <a:t>power, </a:t>
            </a:r>
            <a:r>
              <a:rPr dirty="0" sz="1100" spc="5">
                <a:latin typeface="Times New Roman"/>
                <a:cs typeface="Times New Roman"/>
              </a:rPr>
              <a:t>water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service </a:t>
            </a:r>
            <a:r>
              <a:rPr dirty="0" sz="1100" spc="10">
                <a:latin typeface="Times New Roman"/>
                <a:cs typeface="Times New Roman"/>
              </a:rPr>
              <a:t>charges </a:t>
            </a:r>
            <a:r>
              <a:rPr dirty="0" sz="1100" spc="5">
                <a:latin typeface="Times New Roman"/>
                <a:cs typeface="Times New Roman"/>
              </a:rPr>
              <a:t>relating to purchase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department.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Any other cost (entertainment etc.) incurred for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purchasing.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20">
                <a:latin typeface="Times New Roman"/>
                <a:cs typeface="Times New Roman"/>
              </a:rPr>
              <a:t>N </a:t>
            </a:r>
            <a:r>
              <a:rPr dirty="0" sz="1100" spc="5">
                <a:latin typeface="Times New Roman"/>
                <a:cs typeface="Times New Roman"/>
              </a:rPr>
              <a:t>is the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orders placed during the </a:t>
            </a:r>
            <a:r>
              <a:rPr dirty="0" sz="1100" spc="10">
                <a:latin typeface="Times New Roman"/>
                <a:cs typeface="Times New Roman"/>
              </a:rPr>
              <a:t>year, </a:t>
            </a:r>
            <a:r>
              <a:rPr dirty="0" sz="1100" spc="5">
                <a:latin typeface="Times New Roman"/>
                <a:cs typeface="Times New Roman"/>
              </a:rPr>
              <a:t>ordering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37488" y="5250179"/>
          <a:ext cx="5299710" cy="512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2405"/>
                <a:gridCol w="3828415"/>
              </a:tblGrid>
              <a:tr h="335661">
                <a:tc row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(S)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in Rs. /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75"/>
                        </a:lnSpc>
                      </a:pP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u="sng" sz="11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Ordering</a:t>
                      </a:r>
                      <a:r>
                        <a:rPr dirty="0" u="sng" sz="11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Cost/Year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0225">
                        <a:lnSpc>
                          <a:spcPts val="127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06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6019" y="5904114"/>
            <a:ext cx="5420360" cy="294957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10" b="1">
                <a:latin typeface="Times New Roman"/>
                <a:cs typeface="Times New Roman"/>
              </a:rPr>
              <a:t>Inventory Carrying Cost </a:t>
            </a:r>
            <a:r>
              <a:rPr dirty="0" sz="1100" spc="5" b="1">
                <a:latin typeface="Times New Roman"/>
                <a:cs typeface="Times New Roman"/>
              </a:rPr>
              <a:t>(ICC): </a:t>
            </a:r>
            <a:r>
              <a:rPr dirty="0" sz="1100" spc="5">
                <a:latin typeface="Times New Roman"/>
                <a:cs typeface="Times New Roman"/>
              </a:rPr>
              <a:t>Inventory carrying cost is the cost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holding inventory.  Various elements of cost falling </a:t>
            </a:r>
            <a:r>
              <a:rPr dirty="0" sz="1100" spc="10">
                <a:latin typeface="Times New Roman"/>
                <a:cs typeface="Times New Roman"/>
              </a:rPr>
              <a:t>under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head </a:t>
            </a:r>
            <a:r>
              <a:rPr dirty="0" sz="1100" spc="5">
                <a:latin typeface="Times New Roman"/>
                <a:cs typeface="Times New Roman"/>
              </a:rPr>
              <a:t>are as </a:t>
            </a:r>
            <a:r>
              <a:rPr dirty="0" sz="1100" spc="10">
                <a:latin typeface="Times New Roman"/>
                <a:cs typeface="Times New Roman"/>
              </a:rPr>
              <a:t>given </a:t>
            </a:r>
            <a:r>
              <a:rPr dirty="0" sz="1100" spc="5">
                <a:latin typeface="Times New Roman"/>
                <a:cs typeface="Times New Roman"/>
              </a:rPr>
              <a:t>below: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Interest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loss/opportunity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loss 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capital locked up in the form of </a:t>
            </a:r>
            <a:r>
              <a:rPr dirty="0" sz="1100" spc="5">
                <a:latin typeface="Times New Roman"/>
                <a:cs typeface="Times New Roman"/>
              </a:rPr>
              <a:t>average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inventory.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Salaries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perks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employees engaged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Depreciation of </a:t>
            </a:r>
            <a:r>
              <a:rPr dirty="0" sz="1100" spc="10">
                <a:latin typeface="Times New Roman"/>
                <a:cs typeface="Times New Roman"/>
              </a:rPr>
              <a:t>accommodation </a:t>
            </a:r>
            <a:r>
              <a:rPr dirty="0" sz="1100" spc="5">
                <a:latin typeface="Times New Roman"/>
                <a:cs typeface="Times New Roman"/>
              </a:rPr>
              <a:t>(or rent of building) occupied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stored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stores  offices.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Depreciation of handling equipment, </a:t>
            </a:r>
            <a:r>
              <a:rPr dirty="0" sz="1100" spc="10">
                <a:latin typeface="Times New Roman"/>
                <a:cs typeface="Times New Roman"/>
              </a:rPr>
              <a:t>racks, </a:t>
            </a:r>
            <a:r>
              <a:rPr dirty="0" sz="1100" spc="5">
                <a:latin typeface="Times New Roman"/>
                <a:cs typeface="Times New Roman"/>
              </a:rPr>
              <a:t>furniture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facilities used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Obsolescence of items 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Deterioration, </a:t>
            </a:r>
            <a:r>
              <a:rPr dirty="0" sz="1100" spc="10">
                <a:latin typeface="Times New Roman"/>
                <a:cs typeface="Times New Roman"/>
              </a:rPr>
              <a:t>damage and </a:t>
            </a:r>
            <a:r>
              <a:rPr dirty="0" sz="1100" spc="5">
                <a:latin typeface="Times New Roman"/>
                <a:cs typeface="Times New Roman"/>
              </a:rPr>
              <a:t>pilferage of items </a:t>
            </a:r>
            <a:r>
              <a:rPr dirty="0" sz="1100" spc="10">
                <a:latin typeface="Times New Roman"/>
                <a:cs typeface="Times New Roman"/>
              </a:rPr>
              <a:t>during </a:t>
            </a:r>
            <a:r>
              <a:rPr dirty="0" sz="1100" spc="5">
                <a:latin typeface="Times New Roman"/>
                <a:cs typeface="Times New Roman"/>
              </a:rPr>
              <a:t>storage.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Telephone, telex, postage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stationery used by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Handling expenses paid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contractors, transporters,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Insurance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taxes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Electricity, </a:t>
            </a:r>
            <a:r>
              <a:rPr dirty="0" sz="1100" spc="5">
                <a:latin typeface="Times New Roman"/>
                <a:cs typeface="Times New Roman"/>
              </a:rPr>
              <a:t>oil, water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service charges 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other cost relating to holding of stocks in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836724"/>
            <a:ext cx="5421630" cy="52768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The method </a:t>
            </a:r>
            <a:r>
              <a:rPr dirty="0" sz="1100" spc="5">
                <a:latin typeface="Times New Roman"/>
                <a:cs typeface="Times New Roman"/>
              </a:rPr>
              <a:t>of calculating </a:t>
            </a:r>
            <a:r>
              <a:rPr dirty="0" sz="1100" spc="10">
                <a:latin typeface="Times New Roman"/>
                <a:cs typeface="Times New Roman"/>
              </a:rPr>
              <a:t>ICC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estimate cost against each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above </a:t>
            </a:r>
            <a:r>
              <a:rPr dirty="0" sz="1100" spc="5">
                <a:latin typeface="Times New Roman"/>
                <a:cs typeface="Times New Roman"/>
              </a:rPr>
              <a:t>elements  during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past </a:t>
            </a:r>
            <a:r>
              <a:rPr dirty="0" sz="1100" spc="10">
                <a:latin typeface="Times New Roman"/>
                <a:cs typeface="Times New Roman"/>
              </a:rPr>
              <a:t>year and </a:t>
            </a:r>
            <a:r>
              <a:rPr dirty="0" sz="1100" spc="5">
                <a:latin typeface="Times New Roman"/>
                <a:cs typeface="Times New Roman"/>
              </a:rPr>
              <a:t>divide it with </a:t>
            </a:r>
            <a:r>
              <a:rPr dirty="0" sz="1100" spc="10">
                <a:latin typeface="Times New Roman"/>
                <a:cs typeface="Times New Roman"/>
              </a:rPr>
              <a:t>the average inventory during </a:t>
            </a:r>
            <a:r>
              <a:rPr dirty="0" sz="1100" spc="5">
                <a:latin typeface="Times New Roman"/>
                <a:cs typeface="Times New Roman"/>
              </a:rPr>
              <a:t>that year.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Average  </a:t>
            </a:r>
            <a:r>
              <a:rPr dirty="0" sz="1100" spc="5">
                <a:latin typeface="Times New Roman"/>
                <a:cs typeface="Times New Roman"/>
              </a:rPr>
              <a:t>inventory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calculated as </a:t>
            </a:r>
            <a:r>
              <a:rPr dirty="0" sz="1100" spc="10">
                <a:latin typeface="Times New Roman"/>
                <a:cs typeface="Times New Roman"/>
              </a:rPr>
              <a:t>follows: </a:t>
            </a:r>
            <a:r>
              <a:rPr dirty="0" sz="1100" spc="5"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37488" y="1520189"/>
          <a:ext cx="5299710" cy="512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244"/>
                <a:gridCol w="4473575"/>
              </a:tblGrid>
              <a:tr h="335279">
                <a:tc row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Av.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Inv.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75"/>
                        </a:lnSpc>
                      </a:pP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Opening Stock </a:t>
                      </a:r>
                      <a:r>
                        <a:rPr dirty="0" u="sng" sz="1100" spc="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+ </a:t>
                      </a: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Closing</a:t>
                      </a:r>
                      <a:r>
                        <a:rPr dirty="0" u="sng" sz="1100" spc="-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1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Stock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3735">
                        <a:lnSpc>
                          <a:spcPts val="126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6019" y="2174078"/>
            <a:ext cx="5421630" cy="85661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6985">
              <a:lnSpc>
                <a:spcPts val="1300"/>
              </a:lnSpc>
              <a:spcBef>
                <a:spcPts val="185"/>
              </a:spcBef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better estimate of </a:t>
            </a:r>
            <a:r>
              <a:rPr dirty="0" sz="1100" spc="10">
                <a:latin typeface="Times New Roman"/>
                <a:cs typeface="Times New Roman"/>
              </a:rPr>
              <a:t>average inventory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made by </a:t>
            </a:r>
            <a:r>
              <a:rPr dirty="0" sz="1100" spc="5">
                <a:latin typeface="Times New Roman"/>
                <a:cs typeface="Times New Roman"/>
              </a:rPr>
              <a:t>adding stock </a:t>
            </a:r>
            <a:r>
              <a:rPr dirty="0" sz="1100" spc="10">
                <a:latin typeface="Times New Roman"/>
                <a:cs typeface="Times New Roman"/>
              </a:rPr>
              <a:t>balance on the </a:t>
            </a:r>
            <a:r>
              <a:rPr dirty="0" sz="1100" spc="5">
                <a:latin typeface="Times New Roman"/>
                <a:cs typeface="Times New Roman"/>
              </a:rPr>
              <a:t>last </a:t>
            </a:r>
            <a:r>
              <a:rPr dirty="0" sz="1100" spc="10">
                <a:latin typeface="Times New Roman"/>
                <a:cs typeface="Times New Roman"/>
              </a:rPr>
              <a:t>day  </a:t>
            </a:r>
            <a:r>
              <a:rPr dirty="0" sz="1100" spc="5">
                <a:latin typeface="Times New Roman"/>
                <a:cs typeface="Times New Roman"/>
              </a:rPr>
              <a:t>of each </a:t>
            </a:r>
            <a:r>
              <a:rPr dirty="0" sz="1100" spc="10">
                <a:latin typeface="Times New Roman"/>
                <a:cs typeface="Times New Roman"/>
              </a:rPr>
              <a:t>month of </a:t>
            </a:r>
            <a:r>
              <a:rPr dirty="0" sz="1100" spc="5">
                <a:latin typeface="Times New Roman"/>
                <a:cs typeface="Times New Roman"/>
              </a:rPr>
              <a:t>the previous </a:t>
            </a:r>
            <a:r>
              <a:rPr dirty="0" sz="1100" spc="10">
                <a:latin typeface="Times New Roman"/>
                <a:cs typeface="Times New Roman"/>
              </a:rPr>
              <a:t>year and </a:t>
            </a:r>
            <a:r>
              <a:rPr dirty="0" sz="1100" spc="5">
                <a:latin typeface="Times New Roman"/>
                <a:cs typeface="Times New Roman"/>
              </a:rPr>
              <a:t>dividing it </a:t>
            </a:r>
            <a:r>
              <a:rPr dirty="0" sz="1100" spc="10">
                <a:latin typeface="Times New Roman"/>
                <a:cs typeface="Times New Roman"/>
              </a:rPr>
              <a:t>by</a:t>
            </a:r>
            <a:r>
              <a:rPr dirty="0" sz="1100" spc="5">
                <a:latin typeface="Times New Roman"/>
                <a:cs typeface="Times New Roman"/>
              </a:rPr>
              <a:t> 12.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Let </a:t>
            </a:r>
            <a:r>
              <a:rPr dirty="0" sz="1100" spc="10">
                <a:latin typeface="Times New Roman"/>
                <a:cs typeface="Times New Roman"/>
              </a:rPr>
              <a:t>us take an example </a:t>
            </a:r>
            <a:r>
              <a:rPr dirty="0" sz="1100" spc="5">
                <a:latin typeface="Times New Roman"/>
                <a:cs typeface="Times New Roman"/>
              </a:rPr>
              <a:t>to explain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method of calculating </a:t>
            </a:r>
            <a:r>
              <a:rPr dirty="0" sz="1100" spc="10">
                <a:latin typeface="Times New Roman"/>
                <a:cs typeface="Times New Roman"/>
              </a:rPr>
              <a:t>ICC. </a:t>
            </a:r>
            <a:r>
              <a:rPr dirty="0" sz="1100" spc="5">
                <a:latin typeface="Times New Roman"/>
                <a:cs typeface="Times New Roman"/>
              </a:rPr>
              <a:t>If the stock </a:t>
            </a:r>
            <a:r>
              <a:rPr dirty="0" sz="1100" spc="10">
                <a:latin typeface="Times New Roman"/>
                <a:cs typeface="Times New Roman"/>
              </a:rPr>
              <a:t>balance on the  </a:t>
            </a:r>
            <a:r>
              <a:rPr dirty="0" sz="1100" spc="5">
                <a:latin typeface="Times New Roman"/>
                <a:cs typeface="Times New Roman"/>
              </a:rPr>
              <a:t>last </a:t>
            </a:r>
            <a:r>
              <a:rPr dirty="0" sz="1100" spc="10">
                <a:latin typeface="Times New Roman"/>
                <a:cs typeface="Times New Roman"/>
              </a:rPr>
              <a:t>day </a:t>
            </a:r>
            <a:r>
              <a:rPr dirty="0" sz="1100" spc="5">
                <a:latin typeface="Times New Roman"/>
                <a:cs typeface="Times New Roman"/>
              </a:rPr>
              <a:t>of each </a:t>
            </a:r>
            <a:r>
              <a:rPr dirty="0" sz="1100" spc="10">
                <a:latin typeface="Times New Roman"/>
                <a:cs typeface="Times New Roman"/>
              </a:rPr>
              <a:t>month </a:t>
            </a:r>
            <a:r>
              <a:rPr dirty="0" sz="1100" spc="5">
                <a:latin typeface="Times New Roman"/>
                <a:cs typeface="Times New Roman"/>
              </a:rPr>
              <a:t>for previous </a:t>
            </a:r>
            <a:r>
              <a:rPr dirty="0" sz="1100" spc="10">
                <a:latin typeface="Times New Roman"/>
                <a:cs typeface="Times New Roman"/>
              </a:rPr>
              <a:t>year </a:t>
            </a:r>
            <a:r>
              <a:rPr dirty="0" sz="1100" spc="5">
                <a:latin typeface="Times New Roman"/>
                <a:cs typeface="Times New Roman"/>
              </a:rPr>
              <a:t>is 4, 4.5, 3, 6, 5, 4.5, 4, 4.5,5.5,3,3,3 lakhs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then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37488" y="3186683"/>
          <a:ext cx="5299710" cy="513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244"/>
                <a:gridCol w="4473575"/>
              </a:tblGrid>
              <a:tr h="335280">
                <a:tc row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Av.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Inv.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75"/>
                        </a:lnSpc>
                      </a:pP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4+4.5+3+6+5+4.5+4+4.5+5.5+3+2+2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31875">
                        <a:lnSpc>
                          <a:spcPts val="126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4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6019" y="3840618"/>
            <a:ext cx="5421630" cy="692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4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Lakhs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If the </a:t>
            </a:r>
            <a:r>
              <a:rPr dirty="0" sz="1100" spc="10">
                <a:latin typeface="Times New Roman"/>
                <a:cs typeface="Times New Roman"/>
              </a:rPr>
              <a:t>bank </a:t>
            </a:r>
            <a:r>
              <a:rPr dirty="0" sz="1100" spc="5">
                <a:latin typeface="Times New Roman"/>
                <a:cs typeface="Times New Roman"/>
              </a:rPr>
              <a:t>interest </a:t>
            </a:r>
            <a:r>
              <a:rPr dirty="0" sz="1100" spc="10">
                <a:latin typeface="Times New Roman"/>
                <a:cs typeface="Times New Roman"/>
              </a:rPr>
              <a:t>on working </a:t>
            </a:r>
            <a:r>
              <a:rPr dirty="0" sz="1100" spc="5">
                <a:latin typeface="Times New Roman"/>
                <a:cs typeface="Times New Roman"/>
              </a:rPr>
              <a:t>capital is </a:t>
            </a:r>
            <a:r>
              <a:rPr dirty="0" sz="1100" spc="10">
                <a:latin typeface="Times New Roman"/>
                <a:cs typeface="Times New Roman"/>
              </a:rPr>
              <a:t>18% and </a:t>
            </a:r>
            <a:r>
              <a:rPr dirty="0" sz="1100" spc="5">
                <a:latin typeface="Times New Roman"/>
                <a:cs typeface="Times New Roman"/>
              </a:rPr>
              <a:t>total inventory holding </a:t>
            </a:r>
            <a:r>
              <a:rPr dirty="0" sz="1100" spc="10">
                <a:latin typeface="Times New Roman"/>
                <a:cs typeface="Times New Roman"/>
              </a:rPr>
              <a:t>cost against </a:t>
            </a:r>
            <a:r>
              <a:rPr dirty="0" sz="1100" spc="5">
                <a:latin typeface="Times New Roman"/>
                <a:cs typeface="Times New Roman"/>
              </a:rPr>
              <a:t>all  </a:t>
            </a:r>
            <a:r>
              <a:rPr dirty="0" sz="1100" spc="10">
                <a:latin typeface="Times New Roman"/>
                <a:cs typeface="Times New Roman"/>
              </a:rPr>
              <a:t>elements </a:t>
            </a:r>
            <a:r>
              <a:rPr dirty="0" sz="1100" spc="5">
                <a:latin typeface="Times New Roman"/>
                <a:cs typeface="Times New Roman"/>
              </a:rPr>
              <a:t>listed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(ii) </a:t>
            </a:r>
            <a:r>
              <a:rPr dirty="0" sz="1100" spc="10">
                <a:latin typeface="Times New Roman"/>
                <a:cs typeface="Times New Roman"/>
              </a:rPr>
              <a:t>to (ix) above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Rs. </a:t>
            </a:r>
            <a:r>
              <a:rPr dirty="0" sz="1100" spc="15">
                <a:latin typeface="Times New Roman"/>
                <a:cs typeface="Times New Roman"/>
              </a:rPr>
              <a:t>40,000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then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02436" y="4688585"/>
          <a:ext cx="5370830" cy="34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8365"/>
                <a:gridCol w="4472940"/>
              </a:tblGrid>
              <a:tr h="170687">
                <a:tc row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I.C.C.=0.18+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u="sng" sz="11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06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4,00,000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76019" y="5177166"/>
            <a:ext cx="5419090" cy="13519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0.18 </a:t>
            </a:r>
            <a:r>
              <a:rPr dirty="0" sz="1100" spc="15">
                <a:latin typeface="Times New Roman"/>
                <a:cs typeface="Times New Roman"/>
              </a:rPr>
              <a:t>+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0.1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0.28 or 28% of Av.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I.C.C. </a:t>
            </a:r>
            <a:r>
              <a:rPr dirty="0" sz="1100" spc="10">
                <a:latin typeface="Times New Roman"/>
                <a:cs typeface="Times New Roman"/>
              </a:rPr>
              <a:t>has a </a:t>
            </a:r>
            <a:r>
              <a:rPr dirty="0" sz="1100" spc="5">
                <a:latin typeface="Times New Roman"/>
                <a:cs typeface="Times New Roman"/>
              </a:rPr>
              <a:t>straight line relationship </a:t>
            </a:r>
            <a:r>
              <a:rPr dirty="0" sz="1100" spc="10">
                <a:latin typeface="Times New Roman"/>
                <a:cs typeface="Times New Roman"/>
              </a:rPr>
              <a:t>with the </a:t>
            </a:r>
            <a:r>
              <a:rPr dirty="0" sz="1100" spc="5">
                <a:latin typeface="Times New Roman"/>
                <a:cs typeface="Times New Roman"/>
              </a:rPr>
              <a:t>average inventory as </a:t>
            </a:r>
            <a:r>
              <a:rPr dirty="0" sz="1100" spc="10">
                <a:latin typeface="Times New Roman"/>
                <a:cs typeface="Times New Roman"/>
              </a:rPr>
              <a:t>shown </a:t>
            </a:r>
            <a:r>
              <a:rPr dirty="0" sz="1100" spc="5">
                <a:latin typeface="Times New Roman"/>
                <a:cs typeface="Times New Roman"/>
              </a:rPr>
              <a:t>in figure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8.2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Economic order </a:t>
            </a:r>
            <a:r>
              <a:rPr dirty="0" sz="1100" spc="5">
                <a:latin typeface="Times New Roman"/>
                <a:cs typeface="Times New Roman"/>
              </a:rPr>
              <a:t>quantity is defined </a:t>
            </a:r>
            <a:r>
              <a:rPr dirty="0" sz="1100" spc="10">
                <a:latin typeface="Times New Roman"/>
                <a:cs typeface="Times New Roman"/>
              </a:rPr>
              <a:t>as the order quantity against which total of </a:t>
            </a:r>
            <a:r>
              <a:rPr dirty="0" sz="1100" spc="15">
                <a:latin typeface="Times New Roman"/>
                <a:cs typeface="Times New Roman"/>
              </a:rPr>
              <a:t>OC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15">
                <a:latin typeface="Times New Roman"/>
                <a:cs typeface="Times New Roman"/>
              </a:rPr>
              <a:t>ICC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minimum.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As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shown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figure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EOQ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will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order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quantity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where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both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ICC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OC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56969" y="6524435"/>
          <a:ext cx="5459095" cy="2632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175"/>
                <a:gridCol w="422275"/>
                <a:gridCol w="3763010"/>
              </a:tblGrid>
              <a:tr h="408951">
                <a:tc>
                  <a:txBody>
                    <a:bodyPr/>
                    <a:lstStyle/>
                    <a:p>
                      <a:pPr marL="31750">
                        <a:lnSpc>
                          <a:spcPts val="121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curves interest</a:t>
                      </a:r>
                      <a:r>
                        <a:rPr dirty="0" sz="110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each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31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formula: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other.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Mathematically this quantity is calculated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following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77611">
                <a:tc>
                  <a:txBody>
                    <a:bodyPr/>
                    <a:lstStyle/>
                    <a:p>
                      <a:pPr algn="ctr" marR="85725">
                        <a:lnSpc>
                          <a:spcPts val="1310"/>
                        </a:lnSpc>
                        <a:spcBef>
                          <a:spcPts val="580"/>
                        </a:spcBef>
                      </a:pPr>
                      <a:r>
                        <a:rPr dirty="0" u="sng" sz="1100" spc="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2AS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628015">
                        <a:lnSpc>
                          <a:spcPts val="1310"/>
                        </a:lnSpc>
                        <a:tabLst>
                          <a:tab pos="429895" algn="l"/>
                        </a:tabLst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=	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CI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12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 marR="269240">
                        <a:lnSpc>
                          <a:spcPct val="100000"/>
                        </a:lnSpc>
                        <a:tabLst>
                          <a:tab pos="860425" algn="l"/>
                        </a:tabLst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Q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EOQ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/>
                </a:tc>
              </a:tr>
              <a:tr h="329559">
                <a:tc>
                  <a:txBody>
                    <a:bodyPr/>
                    <a:lstStyle/>
                    <a:p>
                      <a:pPr algn="r" marR="2698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Annual Consumption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the item in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units.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</a:tr>
              <a:tr h="329559">
                <a:tc>
                  <a:txBody>
                    <a:bodyPr/>
                    <a:lstStyle/>
                    <a:p>
                      <a:pPr algn="r" marR="2933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Ordering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Cost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</a:tr>
              <a:tr h="329918">
                <a:tc>
                  <a:txBody>
                    <a:bodyPr/>
                    <a:lstStyle/>
                    <a:p>
                      <a:pPr algn="r" marR="32512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Inventory carrying cost as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fraction of the Iv.</a:t>
                      </a:r>
                      <a:r>
                        <a:rPr dirty="0" sz="11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Inv.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</a:tr>
              <a:tr h="244350">
                <a:tc>
                  <a:txBody>
                    <a:bodyPr/>
                    <a:lstStyle/>
                    <a:p>
                      <a:pPr algn="r" marR="277495">
                        <a:lnSpc>
                          <a:spcPts val="1245"/>
                        </a:lnSpc>
                        <a:spcBef>
                          <a:spcPts val="5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245"/>
                        </a:lnSpc>
                        <a:spcBef>
                          <a:spcPts val="5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245"/>
                        </a:lnSpc>
                        <a:spcBef>
                          <a:spcPts val="580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Unit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cost of the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item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403603" y="7014209"/>
            <a:ext cx="538480" cy="429895"/>
          </a:xfrm>
          <a:custGeom>
            <a:avLst/>
            <a:gdLst/>
            <a:ahLst/>
            <a:cxnLst/>
            <a:rect l="l" t="t" r="r" b="b"/>
            <a:pathLst>
              <a:path w="538480" h="429895">
                <a:moveTo>
                  <a:pt x="0" y="322326"/>
                </a:moveTo>
                <a:lnTo>
                  <a:pt x="107442" y="429768"/>
                </a:lnTo>
                <a:lnTo>
                  <a:pt x="107442" y="0"/>
                </a:lnTo>
                <a:lnTo>
                  <a:pt x="537972" y="0"/>
                </a:lnTo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125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3109734"/>
            <a:ext cx="5422265" cy="39903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Figure</a:t>
            </a:r>
            <a:r>
              <a:rPr dirty="0" sz="1100" spc="28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8.2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Let </a:t>
            </a:r>
            <a:r>
              <a:rPr dirty="0" sz="1100" spc="10">
                <a:latin typeface="Times New Roman"/>
                <a:cs typeface="Times New Roman"/>
              </a:rPr>
              <a:t>us say </a:t>
            </a:r>
            <a:r>
              <a:rPr dirty="0" sz="1100" spc="5">
                <a:latin typeface="Times New Roman"/>
                <a:cs typeface="Times New Roman"/>
              </a:rPr>
              <a:t>that during </a:t>
            </a:r>
            <a:r>
              <a:rPr dirty="0" sz="1100" spc="10">
                <a:latin typeface="Times New Roman"/>
                <a:cs typeface="Times New Roman"/>
              </a:rPr>
              <a:t>the next </a:t>
            </a:r>
            <a:r>
              <a:rPr dirty="0" sz="1100" spc="15">
                <a:latin typeface="Times New Roman"/>
                <a:cs typeface="Times New Roman"/>
              </a:rPr>
              <a:t>year </a:t>
            </a:r>
            <a:r>
              <a:rPr dirty="0" sz="1100" spc="5">
                <a:latin typeface="Times New Roman"/>
                <a:cs typeface="Times New Roman"/>
              </a:rPr>
              <a:t>forecast of </a:t>
            </a:r>
            <a:r>
              <a:rPr dirty="0" sz="1100" spc="10">
                <a:latin typeface="Times New Roman"/>
                <a:cs typeface="Times New Roman"/>
              </a:rPr>
              <a:t>consumption </a:t>
            </a:r>
            <a:r>
              <a:rPr dirty="0" sz="1100" spc="5">
                <a:latin typeface="Times New Roman"/>
                <a:cs typeface="Times New Roman"/>
              </a:rPr>
              <a:t>of an </a:t>
            </a:r>
            <a:r>
              <a:rPr dirty="0" sz="1100" spc="10">
                <a:latin typeface="Times New Roman"/>
                <a:cs typeface="Times New Roman"/>
              </a:rPr>
              <a:t>item </a:t>
            </a:r>
            <a:r>
              <a:rPr dirty="0" sz="1100" spc="5">
                <a:latin typeface="Times New Roman"/>
                <a:cs typeface="Times New Roman"/>
              </a:rPr>
              <a:t>is 5,000 units, </a:t>
            </a:r>
            <a:r>
              <a:rPr dirty="0" sz="1100" spc="15">
                <a:latin typeface="Times New Roman"/>
                <a:cs typeface="Times New Roman"/>
              </a:rPr>
              <a:t>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  calculated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basis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last </a:t>
            </a:r>
            <a:r>
              <a:rPr dirty="0" sz="1100" spc="10">
                <a:latin typeface="Times New Roman"/>
                <a:cs typeface="Times New Roman"/>
              </a:rPr>
              <a:t>year </a:t>
            </a:r>
            <a:r>
              <a:rPr dirty="0" sz="1100" spc="5">
                <a:latin typeface="Times New Roman"/>
                <a:cs typeface="Times New Roman"/>
              </a:rPr>
              <a:t>data are Rs. </a:t>
            </a:r>
            <a:r>
              <a:rPr dirty="0" sz="1100" spc="10">
                <a:latin typeface="Times New Roman"/>
                <a:cs typeface="Times New Roman"/>
              </a:rPr>
              <a:t>50/- and </a:t>
            </a:r>
            <a:r>
              <a:rPr dirty="0" sz="1100" spc="5">
                <a:latin typeface="Times New Roman"/>
                <a:cs typeface="Times New Roman"/>
              </a:rPr>
              <a:t>0.25 respectively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unit price of  the </a:t>
            </a:r>
            <a:r>
              <a:rPr dirty="0" sz="1100" spc="10">
                <a:latin typeface="Times New Roman"/>
                <a:cs typeface="Times New Roman"/>
              </a:rPr>
              <a:t>item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Rs. 2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443230">
              <a:lnSpc>
                <a:spcPts val="1310"/>
              </a:lnSpc>
            </a:pP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 x 5000 x</a:t>
            </a:r>
            <a:r>
              <a:rPr dirty="0" u="sng" sz="1100" spc="-8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50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310"/>
              </a:lnSpc>
            </a:pPr>
            <a:r>
              <a:rPr dirty="0" sz="1100" spc="20">
                <a:latin typeface="Times New Roman"/>
                <a:cs typeface="Times New Roman"/>
              </a:rPr>
              <a:t>Q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2 x</a:t>
            </a:r>
            <a:r>
              <a:rPr dirty="0" sz="1100" spc="-1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0.25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20">
                <a:latin typeface="Times New Roman"/>
                <a:cs typeface="Times New Roman"/>
              </a:rPr>
              <a:t>Q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1000000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20">
                <a:latin typeface="Times New Roman"/>
                <a:cs typeface="Times New Roman"/>
              </a:rPr>
              <a:t>Q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1000</a:t>
            </a:r>
            <a:r>
              <a:rPr dirty="0" sz="1100" spc="-10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Units.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we assume the </a:t>
            </a:r>
            <a:r>
              <a:rPr dirty="0" sz="1100" spc="5">
                <a:latin typeface="Times New Roman"/>
                <a:cs typeface="Times New Roman"/>
              </a:rPr>
              <a:t>ordering cost </a:t>
            </a:r>
            <a:r>
              <a:rPr dirty="0" sz="1100" spc="15">
                <a:latin typeface="Times New Roman"/>
                <a:cs typeface="Times New Roman"/>
              </a:rPr>
              <a:t>S = </a:t>
            </a:r>
            <a:r>
              <a:rPr dirty="0" sz="1100" spc="10">
                <a:latin typeface="Times New Roman"/>
                <a:cs typeface="Times New Roman"/>
              </a:rPr>
              <a:t>10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inventory carrying cost I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20 </a:t>
            </a:r>
            <a:r>
              <a:rPr dirty="0" sz="1100" spc="5">
                <a:latin typeface="Times New Roman"/>
                <a:cs typeface="Times New Roman"/>
              </a:rPr>
              <a:t>percent or 0.20,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everyday </a:t>
            </a:r>
            <a:r>
              <a:rPr dirty="0" sz="1100" spc="5">
                <a:latin typeface="Times New Roman"/>
                <a:cs typeface="Times New Roman"/>
              </a:rPr>
              <a:t>use it is possible to </a:t>
            </a:r>
            <a:r>
              <a:rPr dirty="0" sz="1100" spc="10">
                <a:latin typeface="Times New Roman"/>
                <a:cs typeface="Times New Roman"/>
              </a:rPr>
              <a:t>workout </a:t>
            </a:r>
            <a:r>
              <a:rPr dirty="0" sz="1100" spc="15">
                <a:latin typeface="Times New Roman"/>
                <a:cs typeface="Times New Roman"/>
              </a:rPr>
              <a:t>EOQ </a:t>
            </a:r>
            <a:r>
              <a:rPr dirty="0" sz="1100" spc="5">
                <a:latin typeface="Times New Roman"/>
                <a:cs typeface="Times New Roman"/>
              </a:rPr>
              <a:t>data for different levels of annual  </a:t>
            </a:r>
            <a:r>
              <a:rPr dirty="0" sz="1100" spc="10">
                <a:latin typeface="Times New Roman"/>
                <a:cs typeface="Times New Roman"/>
              </a:rPr>
              <a:t>consumption.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necessary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calculate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EOQ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each and </a:t>
            </a:r>
            <a:r>
              <a:rPr dirty="0" sz="1100" spc="5">
                <a:latin typeface="Times New Roman"/>
                <a:cs typeface="Times New Roman"/>
              </a:rPr>
              <a:t>every item, since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ordering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and carrying cost </a:t>
            </a:r>
            <a:r>
              <a:rPr dirty="0" sz="1100" spc="10">
                <a:latin typeface="Times New Roman"/>
                <a:cs typeface="Times New Roman"/>
              </a:rPr>
              <a:t>vary </a:t>
            </a:r>
            <a:r>
              <a:rPr dirty="0" sz="1100" spc="5">
                <a:latin typeface="Times New Roman"/>
                <a:cs typeface="Times New Roman"/>
              </a:rPr>
              <a:t>only with </a:t>
            </a:r>
            <a:r>
              <a:rPr dirty="0" sz="1100" spc="10">
                <a:latin typeface="Times New Roman"/>
                <a:cs typeface="Times New Roman"/>
              </a:rPr>
              <a:t>number or </a:t>
            </a:r>
            <a:r>
              <a:rPr dirty="0" sz="1100" spc="5">
                <a:latin typeface="Times New Roman"/>
                <a:cs typeface="Times New Roman"/>
              </a:rPr>
              <a:t>orders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value of purchase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not with the nature of the item </a:t>
            </a:r>
            <a:r>
              <a:rPr dirty="0" sz="1100" spc="10">
                <a:latin typeface="Times New Roman"/>
                <a:cs typeface="Times New Roman"/>
              </a:rPr>
              <a:t>to be </a:t>
            </a:r>
            <a:r>
              <a:rPr dirty="0" sz="1100" spc="5">
                <a:latin typeface="Times New Roman"/>
                <a:cs typeface="Times New Roman"/>
              </a:rPr>
              <a:t>purchased.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 illustr4ative table incorporating  </a:t>
            </a:r>
            <a:r>
              <a:rPr dirty="0" sz="1100" spc="10">
                <a:latin typeface="Times New Roman"/>
                <a:cs typeface="Times New Roman"/>
              </a:rPr>
              <a:t>economic order </a:t>
            </a:r>
            <a:r>
              <a:rPr dirty="0" sz="1100" spc="5">
                <a:latin typeface="Times New Roman"/>
                <a:cs typeface="Times New Roman"/>
              </a:rPr>
              <a:t>quantity </a:t>
            </a:r>
            <a:r>
              <a:rPr dirty="0" sz="1100" spc="10">
                <a:latin typeface="Times New Roman"/>
                <a:cs typeface="Times New Roman"/>
              </a:rPr>
              <a:t>and cost data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seven values of annual usage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given in </a:t>
            </a:r>
            <a:r>
              <a:rPr dirty="0" sz="1100" spc="5">
                <a:latin typeface="Times New Roman"/>
                <a:cs typeface="Times New Roman"/>
              </a:rPr>
              <a:t>table  </a:t>
            </a:r>
            <a:r>
              <a:rPr dirty="0" sz="1100" spc="10">
                <a:latin typeface="Times New Roman"/>
                <a:cs typeface="Times New Roman"/>
              </a:rPr>
              <a:t>below </a:t>
            </a:r>
            <a:r>
              <a:rPr dirty="0" sz="1100" spc="5">
                <a:latin typeface="Times New Roman"/>
                <a:cs typeface="Times New Roman"/>
              </a:rPr>
              <a:t>: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(EOQ </a:t>
            </a:r>
            <a:r>
              <a:rPr dirty="0" sz="1100" spc="5">
                <a:latin typeface="Times New Roman"/>
                <a:cs typeface="Times New Roman"/>
              </a:rPr>
              <a:t>data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5">
                <a:latin typeface="Times New Roman"/>
                <a:cs typeface="Times New Roman"/>
              </a:rPr>
              <a:t>Rs. </a:t>
            </a:r>
            <a:r>
              <a:rPr dirty="0" sz="1100" spc="15">
                <a:latin typeface="Times New Roman"/>
                <a:cs typeface="Times New Roman"/>
              </a:rPr>
              <a:t>10 </a:t>
            </a:r>
            <a:r>
              <a:rPr dirty="0" sz="1100" spc="5">
                <a:latin typeface="Times New Roman"/>
                <a:cs typeface="Times New Roman"/>
              </a:rPr>
              <a:t>per order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20 </a:t>
            </a:r>
            <a:r>
              <a:rPr dirty="0" sz="1100" spc="5">
                <a:latin typeface="Times New Roman"/>
                <a:cs typeface="Times New Roman"/>
              </a:rPr>
              <a:t>percent or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0.20)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1233" y="4228338"/>
            <a:ext cx="972819" cy="445134"/>
          </a:xfrm>
          <a:custGeom>
            <a:avLst/>
            <a:gdLst/>
            <a:ahLst/>
            <a:cxnLst/>
            <a:rect l="l" t="t" r="r" b="b"/>
            <a:pathLst>
              <a:path w="972819" h="445135">
                <a:moveTo>
                  <a:pt x="0" y="337565"/>
                </a:moveTo>
                <a:lnTo>
                  <a:pt x="107442" y="445007"/>
                </a:lnTo>
                <a:lnTo>
                  <a:pt x="107442" y="15239"/>
                </a:lnTo>
                <a:lnTo>
                  <a:pt x="972312" y="0"/>
                </a:lnTo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11046" y="4888229"/>
            <a:ext cx="538480" cy="302895"/>
          </a:xfrm>
          <a:custGeom>
            <a:avLst/>
            <a:gdLst/>
            <a:ahLst/>
            <a:cxnLst/>
            <a:rect l="l" t="t" r="r" b="b"/>
            <a:pathLst>
              <a:path w="538480" h="302895">
                <a:moveTo>
                  <a:pt x="0" y="195072"/>
                </a:moveTo>
                <a:lnTo>
                  <a:pt x="107441" y="302514"/>
                </a:lnTo>
                <a:lnTo>
                  <a:pt x="92963" y="0"/>
                </a:lnTo>
              </a:path>
              <a:path w="538480" h="302895">
                <a:moveTo>
                  <a:pt x="107441" y="0"/>
                </a:moveTo>
                <a:lnTo>
                  <a:pt x="537972" y="0"/>
                </a:lnTo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75232" y="1247394"/>
            <a:ext cx="5233416" cy="1720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126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37488" y="1024889"/>
          <a:ext cx="5299710" cy="1703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2705"/>
                <a:gridCol w="1323340"/>
                <a:gridCol w="1323339"/>
                <a:gridCol w="1322705"/>
              </a:tblGrid>
              <a:tr h="500633">
                <a:tc>
                  <a:txBody>
                    <a:bodyPr/>
                    <a:lstStyle/>
                    <a:p>
                      <a:pPr marL="246379">
                        <a:lnSpc>
                          <a:spcPts val="127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Annual-Usage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ts val="131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(A)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Rs.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 marR="174625" indent="381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Economic</a:t>
                      </a:r>
                      <a:r>
                        <a:rPr dirty="0" sz="11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Order 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Quantity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(Q)</a:t>
                      </a:r>
                      <a:r>
                        <a:rPr dirty="0" sz="11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Supply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4620" marR="12890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Orders  Per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Year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1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(A/Q)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40,000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2,000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days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306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weeks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9915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8,100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900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weeks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5475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4,900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700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7.5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weeks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1,600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months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900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months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069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Year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188719" y="5960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3034386"/>
            <a:ext cx="5422265" cy="583057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350">
              <a:lnSpc>
                <a:spcPct val="983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table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easily seen that for </a:t>
            </a:r>
            <a:r>
              <a:rPr dirty="0" sz="1100" spc="15">
                <a:latin typeface="Times New Roman"/>
                <a:cs typeface="Times New Roman"/>
              </a:rPr>
              <a:t>C </a:t>
            </a:r>
            <a:r>
              <a:rPr dirty="0" sz="1100" spc="5">
                <a:latin typeface="Times New Roman"/>
                <a:cs typeface="Times New Roman"/>
              </a:rPr>
              <a:t>items,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of carrying inventory is naturally  small </a:t>
            </a:r>
            <a:r>
              <a:rPr dirty="0" sz="1100" spc="10">
                <a:latin typeface="Times New Roman"/>
                <a:cs typeface="Times New Roman"/>
              </a:rPr>
              <a:t>and, for minimizing total </a:t>
            </a:r>
            <a:r>
              <a:rPr dirty="0" sz="1100" spc="5">
                <a:latin typeface="Times New Roman"/>
                <a:cs typeface="Times New Roman"/>
              </a:rPr>
              <a:t>cost, </a:t>
            </a:r>
            <a:r>
              <a:rPr dirty="0" sz="1100" spc="10">
                <a:latin typeface="Times New Roman"/>
                <a:cs typeface="Times New Roman"/>
              </a:rPr>
              <a:t>the ordering </a:t>
            </a:r>
            <a:r>
              <a:rPr dirty="0" sz="1100" spc="5">
                <a:latin typeface="Times New Roman"/>
                <a:cs typeface="Times New Roman"/>
              </a:rPr>
              <a:t>cost has to </a:t>
            </a:r>
            <a:r>
              <a:rPr dirty="0" sz="1100" spc="10">
                <a:latin typeface="Times New Roman"/>
                <a:cs typeface="Times New Roman"/>
              </a:rPr>
              <a:t>be kept low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items  </a:t>
            </a:r>
            <a:r>
              <a:rPr dirty="0" sz="1100" spc="5">
                <a:latin typeface="Times New Roman"/>
                <a:cs typeface="Times New Roman"/>
              </a:rPr>
              <a:t>are ordered as in frequently as </a:t>
            </a:r>
            <a:r>
              <a:rPr dirty="0" sz="1100" spc="10">
                <a:latin typeface="Times New Roman"/>
                <a:cs typeface="Times New Roman"/>
              </a:rPr>
              <a:t>once </a:t>
            </a:r>
            <a:r>
              <a:rPr dirty="0" sz="1100" spc="5">
                <a:latin typeface="Times New Roman"/>
                <a:cs typeface="Times New Roman"/>
              </a:rPr>
              <a:t>or twice </a:t>
            </a:r>
            <a:r>
              <a:rPr dirty="0" sz="1100" spc="10">
                <a:latin typeface="Times New Roman"/>
                <a:cs typeface="Times New Roman"/>
              </a:rPr>
              <a:t>a year. </a:t>
            </a:r>
            <a:r>
              <a:rPr dirty="0" sz="1100" spc="2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other </a:t>
            </a:r>
            <a:r>
              <a:rPr dirty="0" sz="1100" spc="10">
                <a:latin typeface="Times New Roman"/>
                <a:cs typeface="Times New Roman"/>
              </a:rPr>
              <a:t>hand,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items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inventory - carrying cost is </a:t>
            </a:r>
            <a:r>
              <a:rPr dirty="0" sz="1100" spc="10">
                <a:latin typeface="Times New Roman"/>
                <a:cs typeface="Times New Roman"/>
              </a:rPr>
              <a:t>high and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minimum </a:t>
            </a:r>
            <a:r>
              <a:rPr dirty="0" sz="1100" spc="5">
                <a:latin typeface="Times New Roman"/>
                <a:cs typeface="Times New Roman"/>
              </a:rPr>
              <a:t>total cost,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ordering cost </a:t>
            </a:r>
            <a:r>
              <a:rPr dirty="0" sz="1100" spc="10">
                <a:latin typeface="Times New Roman"/>
                <a:cs typeface="Times New Roman"/>
              </a:rPr>
              <a:t>should be very  </a:t>
            </a:r>
            <a:r>
              <a:rPr dirty="0" sz="1100" spc="5">
                <a:latin typeface="Times New Roman"/>
                <a:cs typeface="Times New Roman"/>
              </a:rPr>
              <a:t>nearly </a:t>
            </a:r>
            <a:r>
              <a:rPr dirty="0" sz="1100" spc="10">
                <a:latin typeface="Times New Roman"/>
                <a:cs typeface="Times New Roman"/>
              </a:rPr>
              <a:t>equal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it. </a:t>
            </a:r>
            <a:r>
              <a:rPr dirty="0" sz="1100" spc="10">
                <a:latin typeface="Times New Roman"/>
                <a:cs typeface="Times New Roman"/>
              </a:rPr>
              <a:t>This means that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orders should </a:t>
            </a:r>
            <a:r>
              <a:rPr dirty="0" sz="1100" spc="10">
                <a:latin typeface="Times New Roman"/>
                <a:cs typeface="Times New Roman"/>
              </a:rPr>
              <a:t>be greater and purchases 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made </a:t>
            </a:r>
            <a:r>
              <a:rPr dirty="0" sz="1100" spc="5">
                <a:latin typeface="Times New Roman"/>
                <a:cs typeface="Times New Roman"/>
              </a:rPr>
              <a:t>more frequently in small lots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that inventories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carried at </a:t>
            </a:r>
            <a:r>
              <a:rPr dirty="0" sz="1100" spc="10">
                <a:latin typeface="Times New Roman"/>
                <a:cs typeface="Times New Roman"/>
              </a:rPr>
              <a:t>a low </a:t>
            </a:r>
            <a:r>
              <a:rPr dirty="0" sz="1100" spc="5">
                <a:latin typeface="Times New Roman"/>
                <a:cs typeface="Times New Roman"/>
              </a:rPr>
              <a:t>level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a low </a:t>
            </a:r>
            <a:r>
              <a:rPr dirty="0" sz="1100" spc="5">
                <a:latin typeface="Times New Roman"/>
                <a:cs typeface="Times New Roman"/>
              </a:rPr>
              <a:t>total cost.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While, </a:t>
            </a:r>
            <a:r>
              <a:rPr dirty="0" sz="1100" spc="10">
                <a:latin typeface="Times New Roman"/>
                <a:cs typeface="Times New Roman"/>
              </a:rPr>
              <a:t>normally, </a:t>
            </a:r>
            <a:r>
              <a:rPr dirty="0" sz="1100" spc="5">
                <a:latin typeface="Times New Roman"/>
                <a:cs typeface="Times New Roman"/>
              </a:rPr>
              <a:t>purchases </a:t>
            </a:r>
            <a:r>
              <a:rPr dirty="0" sz="1100" spc="10">
                <a:latin typeface="Times New Roman"/>
                <a:cs typeface="Times New Roman"/>
              </a:rPr>
              <a:t>should be guided </a:t>
            </a:r>
            <a:r>
              <a:rPr dirty="0" sz="1100" spc="5">
                <a:latin typeface="Times New Roman"/>
                <a:cs typeface="Times New Roman"/>
              </a:rPr>
              <a:t>by the </a:t>
            </a:r>
            <a:r>
              <a:rPr dirty="0" sz="1100" spc="15">
                <a:latin typeface="Times New Roman"/>
                <a:cs typeface="Times New Roman"/>
              </a:rPr>
              <a:t>EOQ </a:t>
            </a:r>
            <a:r>
              <a:rPr dirty="0" sz="1100" spc="5">
                <a:latin typeface="Times New Roman"/>
                <a:cs typeface="Times New Roman"/>
              </a:rPr>
              <a:t>data similar to that </a:t>
            </a:r>
            <a:r>
              <a:rPr dirty="0" sz="1100" spc="10">
                <a:latin typeface="Times New Roman"/>
                <a:cs typeface="Times New Roman"/>
              </a:rPr>
              <a:t>shown </a:t>
            </a:r>
            <a:r>
              <a:rPr dirty="0" sz="1100" spc="5">
                <a:latin typeface="Times New Roman"/>
                <a:cs typeface="Times New Roman"/>
              </a:rPr>
              <a:t>above,  departures </a:t>
            </a:r>
            <a:r>
              <a:rPr dirty="0" sz="1100" spc="10">
                <a:latin typeface="Times New Roman"/>
                <a:cs typeface="Times New Roman"/>
              </a:rPr>
              <a:t>can be made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god and </a:t>
            </a:r>
            <a:r>
              <a:rPr dirty="0" sz="1100" spc="5">
                <a:latin typeface="Times New Roman"/>
                <a:cs typeface="Times New Roman"/>
              </a:rPr>
              <a:t>valid </a:t>
            </a:r>
            <a:r>
              <a:rPr dirty="0" sz="1100" spc="10">
                <a:latin typeface="Times New Roman"/>
                <a:cs typeface="Times New Roman"/>
              </a:rPr>
              <a:t>reasons.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practical order quantity may be  </a:t>
            </a:r>
            <a:r>
              <a:rPr dirty="0" sz="1100" spc="5">
                <a:latin typeface="Times New Roman"/>
                <a:cs typeface="Times New Roman"/>
              </a:rPr>
              <a:t>slightly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or less </a:t>
            </a:r>
            <a:r>
              <a:rPr dirty="0" sz="1100" spc="10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critically </a:t>
            </a:r>
            <a:r>
              <a:rPr dirty="0" sz="1100" spc="10">
                <a:latin typeface="Times New Roman"/>
                <a:cs typeface="Times New Roman"/>
              </a:rPr>
              <a:t>calculated. </a:t>
            </a:r>
            <a:r>
              <a:rPr dirty="0" sz="1100" spc="5">
                <a:latin typeface="Times New Roman"/>
                <a:cs typeface="Times New Roman"/>
              </a:rPr>
              <a:t>It 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noted that the </a:t>
            </a: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cost  </a:t>
            </a:r>
            <a:r>
              <a:rPr dirty="0" sz="1100" spc="5">
                <a:latin typeface="Times New Roman"/>
                <a:cs typeface="Times New Roman"/>
              </a:rPr>
              <a:t>curve is flat 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bottom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total cost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therefore relatively insensitive over an  appreciable range around the theoretically calculated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quantity.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Normally the </a:t>
            </a:r>
            <a:r>
              <a:rPr dirty="0" sz="1100" spc="10">
                <a:latin typeface="Times New Roman"/>
                <a:cs typeface="Times New Roman"/>
              </a:rPr>
              <a:t>aim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to </a:t>
            </a:r>
            <a:r>
              <a:rPr dirty="0" sz="1100" spc="5">
                <a:latin typeface="Times New Roman"/>
                <a:cs typeface="Times New Roman"/>
              </a:rPr>
              <a:t>order the nearest </a:t>
            </a:r>
            <a:r>
              <a:rPr dirty="0" sz="1100" spc="10">
                <a:latin typeface="Times New Roman"/>
                <a:cs typeface="Times New Roman"/>
              </a:rPr>
              <a:t>practical </a:t>
            </a:r>
            <a:r>
              <a:rPr dirty="0" sz="1100" spc="5">
                <a:latin typeface="Times New Roman"/>
                <a:cs typeface="Times New Roman"/>
              </a:rPr>
              <a:t>quantity approximately </a:t>
            </a:r>
            <a:r>
              <a:rPr dirty="0" sz="1100" spc="10">
                <a:latin typeface="Times New Roman"/>
                <a:cs typeface="Times New Roman"/>
              </a:rPr>
              <a:t>to the </a:t>
            </a:r>
            <a:r>
              <a:rPr dirty="0" sz="1100" spc="15">
                <a:latin typeface="Times New Roman"/>
                <a:cs typeface="Times New Roman"/>
              </a:rPr>
              <a:t>EOQ.  Where </a:t>
            </a:r>
            <a:r>
              <a:rPr dirty="0" sz="1100" spc="5">
                <a:latin typeface="Times New Roman"/>
                <a:cs typeface="Times New Roman"/>
              </a:rPr>
              <a:t>large deviations </a:t>
            </a:r>
            <a:r>
              <a:rPr dirty="0" sz="1100" spc="10">
                <a:latin typeface="Times New Roman"/>
                <a:cs typeface="Times New Roman"/>
              </a:rPr>
              <a:t>are considered </a:t>
            </a:r>
            <a:r>
              <a:rPr dirty="0" sz="1100" spc="5">
                <a:latin typeface="Times New Roman"/>
                <a:cs typeface="Times New Roman"/>
              </a:rPr>
              <a:t>necessary, each case 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examined </a:t>
            </a:r>
            <a:r>
              <a:rPr dirty="0" sz="1100" spc="5">
                <a:latin typeface="Times New Roman"/>
                <a:cs typeface="Times New Roman"/>
              </a:rPr>
              <a:t>carefully </a:t>
            </a:r>
            <a:r>
              <a:rPr dirty="0" sz="1100" spc="10">
                <a:latin typeface="Times New Roman"/>
                <a:cs typeface="Times New Roman"/>
              </a:rPr>
              <a:t>to  ensure that the </a:t>
            </a:r>
            <a:r>
              <a:rPr dirty="0" sz="1100" spc="5">
                <a:latin typeface="Times New Roman"/>
                <a:cs typeface="Times New Roman"/>
              </a:rPr>
              <a:t>deviation </a:t>
            </a:r>
            <a:r>
              <a:rPr dirty="0" sz="1100" spc="10">
                <a:latin typeface="Times New Roman"/>
                <a:cs typeface="Times New Roman"/>
              </a:rPr>
              <a:t>from the </a:t>
            </a:r>
            <a:r>
              <a:rPr dirty="0" sz="1100" spc="15">
                <a:latin typeface="Times New Roman"/>
                <a:cs typeface="Times New Roman"/>
              </a:rPr>
              <a:t>EOQ </a:t>
            </a:r>
            <a:r>
              <a:rPr dirty="0" sz="1100" spc="10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actually benefit the </a:t>
            </a:r>
            <a:r>
              <a:rPr dirty="0" sz="1100" spc="10">
                <a:latin typeface="Times New Roman"/>
                <a:cs typeface="Times New Roman"/>
              </a:rPr>
              <a:t>undertaking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long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run.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00" spc="5" b="1">
                <a:latin typeface="Times New Roman"/>
                <a:cs typeface="Times New Roman"/>
              </a:rPr>
              <a:t>8.3 </a:t>
            </a:r>
            <a:r>
              <a:rPr dirty="0" sz="1300" spc="10" b="1">
                <a:latin typeface="Times New Roman"/>
                <a:cs typeface="Times New Roman"/>
              </a:rPr>
              <a:t>QUANTITY </a:t>
            </a:r>
            <a:r>
              <a:rPr dirty="0" sz="1300" spc="5" b="1">
                <a:latin typeface="Times New Roman"/>
                <a:cs typeface="Times New Roman"/>
              </a:rPr>
              <a:t>DISCOUNT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MODEL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Quantity Discounts: </a:t>
            </a:r>
            <a:r>
              <a:rPr dirty="0" sz="1100" spc="10">
                <a:latin typeface="Times New Roman"/>
                <a:cs typeface="Times New Roman"/>
              </a:rPr>
              <a:t>Whenever </a:t>
            </a:r>
            <a:r>
              <a:rPr dirty="0" sz="1100" spc="5">
                <a:latin typeface="Times New Roman"/>
                <a:cs typeface="Times New Roman"/>
              </a:rPr>
              <a:t>discounts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offered for bulk purchases, each case should 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considered in items of its </a:t>
            </a:r>
            <a:r>
              <a:rPr dirty="0" sz="1100" spc="10">
                <a:latin typeface="Times New Roman"/>
                <a:cs typeface="Times New Roman"/>
              </a:rPr>
              <a:t>ultimate </a:t>
            </a:r>
            <a:r>
              <a:rPr dirty="0" sz="1100" spc="5">
                <a:latin typeface="Times New Roman"/>
                <a:cs typeface="Times New Roman"/>
              </a:rPr>
              <a:t>cost.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rough and ready </a:t>
            </a:r>
            <a:r>
              <a:rPr dirty="0" sz="1100" spc="10">
                <a:latin typeface="Times New Roman"/>
                <a:cs typeface="Times New Roman"/>
              </a:rPr>
              <a:t>formula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deciding </a:t>
            </a:r>
            <a:r>
              <a:rPr dirty="0" sz="1100" spc="5">
                <a:latin typeface="Times New Roman"/>
                <a:cs typeface="Times New Roman"/>
              </a:rPr>
              <a:t>such  cases can </a:t>
            </a:r>
            <a:r>
              <a:rPr dirty="0" sz="1100" spc="10">
                <a:latin typeface="Times New Roman"/>
                <a:cs typeface="Times New Roman"/>
              </a:rPr>
              <a:t>be worked out </a:t>
            </a:r>
            <a:r>
              <a:rPr dirty="0" sz="1100" spc="5">
                <a:latin typeface="Times New Roman"/>
                <a:cs typeface="Times New Roman"/>
              </a:rPr>
              <a:t>if, to simplify matters,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assume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ordering cost is </a:t>
            </a:r>
            <a:r>
              <a:rPr dirty="0" sz="1100" spc="10">
                <a:latin typeface="Times New Roman"/>
                <a:cs typeface="Times New Roman"/>
              </a:rPr>
              <a:t>negligible  compared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other factors involved. If </a:t>
            </a:r>
            <a:r>
              <a:rPr dirty="0" sz="1100" spc="10">
                <a:latin typeface="Times New Roman"/>
                <a:cs typeface="Times New Roman"/>
              </a:rPr>
              <a:t>one month's usage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item is </a:t>
            </a:r>
            <a:r>
              <a:rPr dirty="0" sz="1100" spc="10">
                <a:latin typeface="Times New Roman"/>
                <a:cs typeface="Times New Roman"/>
              </a:rPr>
              <a:t>added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EOQ  </a:t>
            </a:r>
            <a:r>
              <a:rPr dirty="0" sz="1100" spc="5">
                <a:latin typeface="Times New Roman"/>
                <a:cs typeface="Times New Roman"/>
              </a:rPr>
              <a:t>by bulk purchase, </a:t>
            </a:r>
            <a:r>
              <a:rPr dirty="0" sz="1100" spc="10">
                <a:latin typeface="Times New Roman"/>
                <a:cs typeface="Times New Roman"/>
              </a:rPr>
              <a:t>the average </a:t>
            </a:r>
            <a:r>
              <a:rPr dirty="0" sz="1100" spc="5">
                <a:latin typeface="Times New Roman"/>
                <a:cs typeface="Times New Roman"/>
              </a:rPr>
              <a:t>inventory cost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item </a:t>
            </a:r>
            <a:r>
              <a:rPr dirty="0" sz="1100" spc="5">
                <a:latin typeface="Times New Roman"/>
                <a:cs typeface="Times New Roman"/>
              </a:rPr>
              <a:t>is increased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half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month's </a:t>
            </a:r>
            <a:r>
              <a:rPr dirty="0" sz="1100" spc="10">
                <a:latin typeface="Times New Roman"/>
                <a:cs typeface="Times New Roman"/>
              </a:rPr>
              <a:t>usage  </a:t>
            </a:r>
            <a:r>
              <a:rPr dirty="0" sz="1100">
                <a:latin typeface="Times New Roman"/>
                <a:cs typeface="Times New Roman"/>
              </a:rPr>
              <a:t>i.e., </a:t>
            </a:r>
            <a:r>
              <a:rPr dirty="0" sz="1100" spc="10">
                <a:latin typeface="Times New Roman"/>
                <a:cs typeface="Times New Roman"/>
              </a:rPr>
              <a:t>by A/24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year's usage </a:t>
            </a: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is, as before, the </a:t>
            </a:r>
            <a:r>
              <a:rPr dirty="0" sz="1100" spc="10">
                <a:latin typeface="Times New Roman"/>
                <a:cs typeface="Times New Roman"/>
              </a:rPr>
              <a:t>annual </a:t>
            </a:r>
            <a:r>
              <a:rPr dirty="0" sz="1100" spc="5">
                <a:latin typeface="Times New Roman"/>
                <a:cs typeface="Times New Roman"/>
              </a:rPr>
              <a:t>consumption value 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item.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a month's usage </a:t>
            </a:r>
            <a:r>
              <a:rPr dirty="0" sz="1100" spc="5">
                <a:latin typeface="Times New Roman"/>
                <a:cs typeface="Times New Roman"/>
              </a:rPr>
              <a:t>is added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EOQ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average inventory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increased by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mA/24 </a:t>
            </a:r>
            <a:r>
              <a:rPr dirty="0" sz="1100" spc="5">
                <a:latin typeface="Times New Roman"/>
                <a:cs typeface="Times New Roman"/>
              </a:rPr>
              <a:t>rupees.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increase in inventory-carrying cost expressed as a fraction of the  </a:t>
            </a:r>
            <a:r>
              <a:rPr dirty="0" sz="1100" spc="5">
                <a:latin typeface="Times New Roman"/>
                <a:cs typeface="Times New Roman"/>
              </a:rPr>
              <a:t>inventory cost.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reduction in cost offered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the discount 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than this increase.  If </a:t>
            </a:r>
            <a:r>
              <a:rPr dirty="0" sz="1100" spc="10">
                <a:latin typeface="Times New Roman"/>
                <a:cs typeface="Times New Roman"/>
              </a:rPr>
              <a:t>x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reduction (expressed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fraction) offered per </a:t>
            </a:r>
            <a:r>
              <a:rPr dirty="0" sz="1100" spc="10">
                <a:latin typeface="Times New Roman"/>
                <a:cs typeface="Times New Roman"/>
              </a:rPr>
              <a:t>rupee3-worth </a:t>
            </a:r>
            <a:r>
              <a:rPr dirty="0" sz="1100" spc="5">
                <a:latin typeface="Times New Roman"/>
                <a:cs typeface="Times New Roman"/>
              </a:rPr>
              <a:t>of material, </a:t>
            </a:r>
            <a:r>
              <a:rPr dirty="0" sz="1100" spc="10">
                <a:latin typeface="Times New Roman"/>
                <a:cs typeface="Times New Roman"/>
              </a:rPr>
              <a:t>the annual  cost </a:t>
            </a:r>
            <a:r>
              <a:rPr dirty="0" sz="1100" spc="5">
                <a:latin typeface="Times New Roman"/>
                <a:cs typeface="Times New Roman"/>
              </a:rPr>
              <a:t>reduction </a:t>
            </a:r>
            <a:r>
              <a:rPr dirty="0" sz="1100" spc="10">
                <a:latin typeface="Times New Roman"/>
                <a:cs typeface="Times New Roman"/>
              </a:rPr>
              <a:t>dure to bulk </a:t>
            </a:r>
            <a:r>
              <a:rPr dirty="0" sz="1100" spc="5">
                <a:latin typeface="Times New Roman"/>
                <a:cs typeface="Times New Roman"/>
              </a:rPr>
              <a:t>discount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x </a:t>
            </a:r>
            <a:r>
              <a:rPr dirty="0" sz="1100" spc="20">
                <a:latin typeface="Times New Roman"/>
                <a:cs typeface="Times New Roman"/>
              </a:rPr>
              <a:t>A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rupees.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442595">
              <a:lnSpc>
                <a:spcPct val="100000"/>
              </a:lnSpc>
              <a:tabLst>
                <a:tab pos="872490" algn="l"/>
                <a:tab pos="1303020" algn="l"/>
              </a:tabLst>
            </a:pPr>
            <a:r>
              <a:rPr dirty="0" sz="1100" spc="15">
                <a:latin typeface="Times New Roman"/>
                <a:cs typeface="Times New Roman"/>
              </a:rPr>
              <a:t>XA	&gt;	</a:t>
            </a:r>
            <a:r>
              <a:rPr dirty="0" sz="1100" spc="10">
                <a:latin typeface="Times New Roman"/>
                <a:cs typeface="Times New Roman"/>
              </a:rPr>
              <a:t>mA1/24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442595">
              <a:lnSpc>
                <a:spcPct val="100000"/>
              </a:lnSpc>
              <a:tabLst>
                <a:tab pos="872490" algn="l"/>
                <a:tab pos="1303655" algn="l"/>
              </a:tabLst>
            </a:pPr>
            <a:r>
              <a:rPr dirty="0" sz="1100" spc="10">
                <a:latin typeface="Times New Roman"/>
                <a:cs typeface="Times New Roman"/>
              </a:rPr>
              <a:t>x	</a:t>
            </a:r>
            <a:r>
              <a:rPr dirty="0" sz="1100" spc="15">
                <a:latin typeface="Times New Roman"/>
                <a:cs typeface="Times New Roman"/>
              </a:rPr>
              <a:t>&gt;	</a:t>
            </a:r>
            <a:r>
              <a:rPr dirty="0" sz="1100" spc="10">
                <a:latin typeface="Times New Roman"/>
                <a:cs typeface="Times New Roman"/>
              </a:rPr>
              <a:t>mI/24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127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128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1166642"/>
            <a:ext cx="191770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If I is taken as </a:t>
            </a:r>
            <a:r>
              <a:rPr dirty="0" sz="1100" spc="10">
                <a:latin typeface="Times New Roman"/>
                <a:cs typeface="Times New Roman"/>
              </a:rPr>
              <a:t>24 percent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0.24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6306" y="1496561"/>
            <a:ext cx="1250950" cy="5270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42595" algn="l"/>
                <a:tab pos="873125" algn="l"/>
              </a:tabLst>
            </a:pPr>
            <a:r>
              <a:rPr dirty="0" sz="1100" spc="10">
                <a:latin typeface="Times New Roman"/>
                <a:cs typeface="Times New Roman"/>
              </a:rPr>
              <a:t>x</a:t>
            </a:r>
            <a:r>
              <a:rPr dirty="0" sz="1100" spc="10">
                <a:latin typeface="Times New Roman"/>
                <a:cs typeface="Times New Roman"/>
              </a:rPr>
              <a:t>	</a:t>
            </a:r>
            <a:r>
              <a:rPr dirty="0" sz="1100" spc="15">
                <a:latin typeface="Times New Roman"/>
                <a:cs typeface="Times New Roman"/>
              </a:rPr>
              <a:t>&gt;</a:t>
            </a:r>
            <a:r>
              <a:rPr dirty="0" sz="1100" spc="15">
                <a:latin typeface="Times New Roman"/>
                <a:cs typeface="Times New Roman"/>
              </a:rPr>
              <a:t>	</a:t>
            </a:r>
            <a:r>
              <a:rPr dirty="0" sz="1100" spc="5">
                <a:latin typeface="Times New Roman"/>
                <a:cs typeface="Times New Roman"/>
              </a:rPr>
              <a:t>m</a:t>
            </a:r>
            <a:r>
              <a:rPr dirty="0" sz="1100" spc="5">
                <a:latin typeface="Times New Roman"/>
                <a:cs typeface="Times New Roman"/>
              </a:rPr>
              <a:t>/</a:t>
            </a:r>
            <a:r>
              <a:rPr dirty="0" sz="1100" spc="5">
                <a:latin typeface="Times New Roman"/>
                <a:cs typeface="Times New Roman"/>
              </a:rPr>
              <a:t>100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73125" algn="l"/>
              </a:tabLst>
            </a:pPr>
            <a:r>
              <a:rPr dirty="0" sz="1100" spc="10">
                <a:latin typeface="Times New Roman"/>
                <a:cs typeface="Times New Roman"/>
              </a:rPr>
              <a:t>100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x </a:t>
            </a:r>
            <a:r>
              <a:rPr dirty="0" sz="1100" spc="29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&gt;	</a:t>
            </a:r>
            <a:r>
              <a:rPr dirty="0" sz="1100" spc="20">
                <a:latin typeface="Times New Roman"/>
                <a:cs typeface="Times New Roman"/>
              </a:rPr>
              <a:t>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5991" y="1825762"/>
            <a:ext cx="14478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5991" y="2155681"/>
            <a:ext cx="5419725" cy="6921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This indicated that bulk purchases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profitably </a:t>
            </a:r>
            <a:r>
              <a:rPr dirty="0" sz="1100" spc="10">
                <a:latin typeface="Times New Roman"/>
                <a:cs typeface="Times New Roman"/>
              </a:rPr>
              <a:t>made </a:t>
            </a:r>
            <a:r>
              <a:rPr dirty="0" sz="1100" spc="5">
                <a:latin typeface="Times New Roman"/>
                <a:cs typeface="Times New Roman"/>
              </a:rPr>
              <a:t>if the percent discount offered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grater </a:t>
            </a:r>
            <a:r>
              <a:rPr dirty="0" sz="1100" spc="10">
                <a:latin typeface="Times New Roman"/>
                <a:cs typeface="Times New Roman"/>
              </a:rPr>
              <a:t>than the number of </a:t>
            </a:r>
            <a:r>
              <a:rPr dirty="0" sz="1100" spc="5">
                <a:latin typeface="Times New Roman"/>
                <a:cs typeface="Times New Roman"/>
              </a:rPr>
              <a:t>month's </a:t>
            </a:r>
            <a:r>
              <a:rPr dirty="0" sz="1100" spc="10">
                <a:latin typeface="Times New Roman"/>
                <a:cs typeface="Times New Roman"/>
              </a:rPr>
              <a:t>usage added </a:t>
            </a:r>
            <a:r>
              <a:rPr dirty="0" sz="1100" spc="5">
                <a:latin typeface="Times New Roman"/>
                <a:cs typeface="Times New Roman"/>
              </a:rPr>
              <a:t>to 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EOQ.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44323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Example: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price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discount pattern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item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as follows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37488" y="3003804"/>
          <a:ext cx="5299710" cy="688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3395"/>
                <a:gridCol w="1764030"/>
                <a:gridCol w="1764029"/>
              </a:tblGrid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Quantity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Unit Price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(Rs.)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Discount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306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1-99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100-999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95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cent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1000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85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cent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176019" y="3834477"/>
            <a:ext cx="5419725" cy="6921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If the </a:t>
            </a:r>
            <a:r>
              <a:rPr dirty="0" sz="1100" spc="10">
                <a:latin typeface="Times New Roman"/>
                <a:cs typeface="Times New Roman"/>
              </a:rPr>
              <a:t>monthly </a:t>
            </a:r>
            <a:r>
              <a:rPr dirty="0" sz="1100" spc="5">
                <a:latin typeface="Times New Roman"/>
                <a:cs typeface="Times New Roman"/>
              </a:rPr>
              <a:t>usage of the </a:t>
            </a:r>
            <a:r>
              <a:rPr dirty="0" sz="1100" spc="10">
                <a:latin typeface="Times New Roman"/>
                <a:cs typeface="Times New Roman"/>
              </a:rPr>
              <a:t>item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5">
                <a:latin typeface="Times New Roman"/>
                <a:cs typeface="Times New Roman"/>
              </a:rPr>
              <a:t>150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15">
                <a:latin typeface="Times New Roman"/>
                <a:cs typeface="Times New Roman"/>
              </a:rPr>
              <a:t>EOQ </a:t>
            </a:r>
            <a:r>
              <a:rPr dirty="0" sz="1100" spc="5">
                <a:latin typeface="Times New Roman"/>
                <a:cs typeface="Times New Roman"/>
              </a:rPr>
              <a:t>is 500,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advisable to </a:t>
            </a:r>
            <a:r>
              <a:rPr dirty="0" sz="1100" spc="10">
                <a:latin typeface="Times New Roman"/>
                <a:cs typeface="Times New Roman"/>
              </a:rPr>
              <a:t>increase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order </a:t>
            </a:r>
            <a:r>
              <a:rPr dirty="0" sz="1100" spc="5">
                <a:latin typeface="Times New Roman"/>
                <a:cs typeface="Times New Roman"/>
              </a:rPr>
              <a:t>quantity to </a:t>
            </a:r>
            <a:r>
              <a:rPr dirty="0" sz="1100" spc="10">
                <a:latin typeface="Times New Roman"/>
                <a:cs typeface="Times New Roman"/>
              </a:rPr>
              <a:t>1000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take advantage </a:t>
            </a:r>
            <a:r>
              <a:rPr dirty="0" sz="1100" spc="5">
                <a:latin typeface="Times New Roman"/>
                <a:cs typeface="Times New Roman"/>
              </a:rPr>
              <a:t>of the bulk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discount?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Percent discount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1000 </a:t>
            </a:r>
            <a:r>
              <a:rPr dirty="0" sz="1100" spc="5">
                <a:latin typeface="Times New Roman"/>
                <a:cs typeface="Times New Roman"/>
              </a:rPr>
              <a:t>units are </a:t>
            </a:r>
            <a:r>
              <a:rPr dirty="0" sz="1100" spc="10">
                <a:latin typeface="Times New Roman"/>
                <a:cs typeface="Times New Roman"/>
              </a:rPr>
              <a:t>ordered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time instead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121663" y="4682490"/>
          <a:ext cx="2331085" cy="34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80"/>
                <a:gridCol w="753109"/>
                <a:gridCol w="967739"/>
              </a:tblGrid>
              <a:tr h="171069">
                <a:tc rowSpan="2">
                  <a:txBody>
                    <a:bodyPr/>
                    <a:lstStyle/>
                    <a:p>
                      <a:pPr marL="64135">
                        <a:lnSpc>
                          <a:spcPts val="128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500=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(95-85)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9695">
                        <a:lnSpc>
                          <a:spcPts val="128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x 100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95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176019" y="5171070"/>
            <a:ext cx="481774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Number of month's usage added to the </a:t>
            </a:r>
            <a:r>
              <a:rPr dirty="0" sz="1100" spc="15">
                <a:latin typeface="Times New Roman"/>
                <a:cs typeface="Times New Roman"/>
              </a:rPr>
              <a:t>EOQ </a:t>
            </a:r>
            <a:r>
              <a:rPr dirty="0" sz="1100" spc="5">
                <a:latin typeface="Times New Roman"/>
                <a:cs typeface="Times New Roman"/>
              </a:rPr>
              <a:t>by purchasing </a:t>
            </a:r>
            <a:r>
              <a:rPr dirty="0" sz="1100" spc="10">
                <a:latin typeface="Times New Roman"/>
                <a:cs typeface="Times New Roman"/>
              </a:rPr>
              <a:t>1000 </a:t>
            </a:r>
            <a:r>
              <a:rPr dirty="0" sz="1100" spc="5">
                <a:latin typeface="Times New Roman"/>
                <a:cs typeface="Times New Roman"/>
              </a:rPr>
              <a:t>instead of </a:t>
            </a:r>
            <a:r>
              <a:rPr dirty="0" sz="1100" spc="10">
                <a:latin typeface="Times New Roman"/>
                <a:cs typeface="Times New Roman"/>
              </a:rPr>
              <a:t>500 </a:t>
            </a:r>
            <a:r>
              <a:rPr dirty="0" sz="1100" spc="5">
                <a:latin typeface="Times New Roman"/>
                <a:cs typeface="Times New Roman"/>
              </a:rPr>
              <a:t>at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121663" y="5524500"/>
          <a:ext cx="2331085" cy="34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80"/>
                <a:gridCol w="753109"/>
                <a:gridCol w="967739"/>
              </a:tblGrid>
              <a:tr h="170687">
                <a:tc row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time=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1000-500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=3.3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months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06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176019" y="6013797"/>
            <a:ext cx="5421630" cy="286321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10.5 is greater than 3.3, order quantity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raised </a:t>
            </a:r>
            <a:r>
              <a:rPr dirty="0" sz="1100" spc="10">
                <a:latin typeface="Times New Roman"/>
                <a:cs typeface="Times New Roman"/>
              </a:rPr>
              <a:t>from 500 to 1000 to take advantage  </a:t>
            </a:r>
            <a:r>
              <a:rPr dirty="0" sz="1100" spc="5">
                <a:latin typeface="Times New Roman"/>
                <a:cs typeface="Times New Roman"/>
              </a:rPr>
              <a:t>of 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discount.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25"/>
              </a:lnSpc>
            </a:pPr>
            <a:r>
              <a:rPr dirty="0" sz="1300" spc="5" b="1">
                <a:latin typeface="Times New Roman"/>
                <a:cs typeface="Times New Roman"/>
              </a:rPr>
              <a:t>8.4 SPARE </a:t>
            </a:r>
            <a:r>
              <a:rPr dirty="0" sz="1300" spc="10" b="1">
                <a:latin typeface="Times New Roman"/>
                <a:cs typeface="Times New Roman"/>
              </a:rPr>
              <a:t>PARTS</a:t>
            </a:r>
            <a:r>
              <a:rPr dirty="0" sz="130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INVENTORY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15"/>
              </a:spcBef>
            </a:pPr>
            <a:r>
              <a:rPr dirty="0" sz="1100" spc="10" b="1">
                <a:latin typeface="Times New Roman"/>
                <a:cs typeface="Times New Roman"/>
              </a:rPr>
              <a:t>Spare Parts </a:t>
            </a:r>
            <a:r>
              <a:rPr dirty="0" sz="1100" spc="5" b="1">
                <a:latin typeface="Times New Roman"/>
                <a:cs typeface="Times New Roman"/>
              </a:rPr>
              <a:t>Inventory </a:t>
            </a:r>
            <a:r>
              <a:rPr dirty="0" sz="1100" spc="10" b="1">
                <a:latin typeface="Times New Roman"/>
                <a:cs typeface="Times New Roman"/>
              </a:rPr>
              <a:t>Management: </a:t>
            </a:r>
            <a:r>
              <a:rPr dirty="0" sz="1100" spc="5">
                <a:latin typeface="Times New Roman"/>
                <a:cs typeface="Times New Roman"/>
              </a:rPr>
              <a:t>Spare parts </a:t>
            </a:r>
            <a:r>
              <a:rPr dirty="0" sz="1100" spc="10">
                <a:latin typeface="Times New Roman"/>
                <a:cs typeface="Times New Roman"/>
              </a:rPr>
              <a:t>management needs </a:t>
            </a:r>
            <a:r>
              <a:rPr dirty="0" sz="1100" spc="5">
                <a:latin typeface="Times New Roman"/>
                <a:cs typeface="Times New Roman"/>
              </a:rPr>
              <a:t>special </a:t>
            </a:r>
            <a:r>
              <a:rPr dirty="0" sz="1100" spc="10">
                <a:latin typeface="Times New Roman"/>
                <a:cs typeface="Times New Roman"/>
              </a:rPr>
              <a:t>treatment,  somewhat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from the </a:t>
            </a:r>
            <a:r>
              <a:rPr dirty="0" sz="1100" spc="5">
                <a:latin typeface="Times New Roman"/>
                <a:cs typeface="Times New Roman"/>
              </a:rPr>
              <a:t>inventory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of regular items.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because the  </a:t>
            </a:r>
            <a:r>
              <a:rPr dirty="0" sz="1100" spc="5">
                <a:latin typeface="Times New Roman"/>
                <a:cs typeface="Times New Roman"/>
              </a:rPr>
              <a:t>purpose of keeping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stock of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I </a:t>
            </a:r>
            <a:r>
              <a:rPr dirty="0" sz="1100" spc="10">
                <a:latin typeface="Times New Roman"/>
                <a:cs typeface="Times New Roman"/>
              </a:rPr>
              <a:t>different </a:t>
            </a:r>
            <a:r>
              <a:rPr dirty="0" sz="1100" spc="5">
                <a:latin typeface="Times New Roman"/>
                <a:cs typeface="Times New Roman"/>
              </a:rPr>
              <a:t>- </a:t>
            </a:r>
            <a:r>
              <a:rPr dirty="0" sz="1100" spc="10">
                <a:latin typeface="Times New Roman"/>
                <a:cs typeface="Times New Roman"/>
              </a:rPr>
              <a:t>to serve as a replacement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worn-out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parts in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machinery.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principle that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class </a:t>
            </a:r>
            <a:r>
              <a:rPr dirty="0" sz="1100" spc="5">
                <a:latin typeface="Times New Roman"/>
                <a:cs typeface="Times New Roman"/>
              </a:rPr>
              <a:t>items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stocked lower than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B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15">
                <a:latin typeface="Times New Roman"/>
                <a:cs typeface="Times New Roman"/>
              </a:rPr>
              <a:t>C </a:t>
            </a:r>
            <a:r>
              <a:rPr dirty="0" sz="1100" spc="5">
                <a:latin typeface="Times New Roman"/>
                <a:cs typeface="Times New Roman"/>
              </a:rPr>
              <a:t>class </a:t>
            </a:r>
            <a:r>
              <a:rPr dirty="0" sz="1100" spc="10">
                <a:latin typeface="Times New Roman"/>
                <a:cs typeface="Times New Roman"/>
              </a:rPr>
              <a:t>items, </a:t>
            </a:r>
            <a:r>
              <a:rPr dirty="0" sz="1100" spc="5">
                <a:latin typeface="Times New Roman"/>
                <a:cs typeface="Times New Roman"/>
              </a:rPr>
              <a:t>will  provide important guidelines to </a:t>
            </a:r>
            <a:r>
              <a:rPr dirty="0" sz="1100" spc="10">
                <a:latin typeface="Times New Roman"/>
                <a:cs typeface="Times New Roman"/>
              </a:rPr>
              <a:t>spare </a:t>
            </a:r>
            <a:r>
              <a:rPr dirty="0" sz="1100" spc="5">
                <a:latin typeface="Times New Roman"/>
                <a:cs typeface="Times New Roman"/>
              </a:rPr>
              <a:t>parts </a:t>
            </a:r>
            <a:r>
              <a:rPr dirty="0" sz="1100" spc="10">
                <a:latin typeface="Times New Roman"/>
                <a:cs typeface="Times New Roman"/>
              </a:rPr>
              <a:t>inventory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inventory </a:t>
            </a:r>
            <a:r>
              <a:rPr dirty="0" sz="1100" spc="5">
                <a:latin typeface="Times New Roman"/>
                <a:cs typeface="Times New Roman"/>
              </a:rPr>
              <a:t>models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have discussed can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applied to spare parts control. Just as the  behavior of the </a:t>
            </a:r>
            <a:r>
              <a:rPr dirty="0" sz="1100" spc="10">
                <a:latin typeface="Times New Roman"/>
                <a:cs typeface="Times New Roman"/>
              </a:rPr>
              <a:t>consumption of </a:t>
            </a:r>
            <a:r>
              <a:rPr dirty="0" sz="1100" spc="5">
                <a:latin typeface="Times New Roman"/>
                <a:cs typeface="Times New Roman"/>
              </a:rPr>
              <a:t>spares is different </a:t>
            </a:r>
            <a:r>
              <a:rPr dirty="0" sz="1100" spc="10">
                <a:latin typeface="Times New Roman"/>
                <a:cs typeface="Times New Roman"/>
              </a:rPr>
              <a:t>from the consumption </a:t>
            </a:r>
            <a:r>
              <a:rPr dirty="0" sz="1100" spc="5">
                <a:latin typeface="Times New Roman"/>
                <a:cs typeface="Times New Roman"/>
              </a:rPr>
              <a:t>of the regular items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 inventory, so also the </a:t>
            </a:r>
            <a:r>
              <a:rPr dirty="0" sz="1100" spc="5">
                <a:latin typeface="Times New Roman"/>
                <a:cs typeface="Times New Roman"/>
              </a:rPr>
              <a:t>supply of spares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from the regular </a:t>
            </a:r>
            <a:r>
              <a:rPr dirty="0" sz="1100" spc="5">
                <a:latin typeface="Times New Roman"/>
                <a:cs typeface="Times New Roman"/>
              </a:rPr>
              <a:t>items. </a:t>
            </a:r>
            <a:r>
              <a:rPr dirty="0" sz="1100" spc="10">
                <a:latin typeface="Times New Roman"/>
                <a:cs typeface="Times New Roman"/>
              </a:rPr>
              <a:t>This being </a:t>
            </a:r>
            <a:r>
              <a:rPr dirty="0" sz="1100" spc="5">
                <a:latin typeface="Times New Roman"/>
                <a:cs typeface="Times New Roman"/>
              </a:rPr>
              <a:t>so,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modifications </a:t>
            </a:r>
            <a:r>
              <a:rPr dirty="0" sz="1100" spc="10">
                <a:latin typeface="Times New Roman"/>
                <a:cs typeface="Times New Roman"/>
              </a:rPr>
              <a:t>are necessary </a:t>
            </a:r>
            <a:r>
              <a:rPr dirty="0" sz="1100" spc="5">
                <a:latin typeface="Times New Roman"/>
                <a:cs typeface="Times New Roman"/>
              </a:rPr>
              <a:t>to the conventional </a:t>
            </a:r>
            <a:r>
              <a:rPr dirty="0" sz="1100" spc="10">
                <a:latin typeface="Times New Roman"/>
                <a:cs typeface="Times New Roman"/>
              </a:rPr>
              <a:t>inventory and </a:t>
            </a:r>
            <a:r>
              <a:rPr dirty="0" sz="1100" spc="5">
                <a:latin typeface="Times New Roman"/>
                <a:cs typeface="Times New Roman"/>
              </a:rPr>
              <a:t>safety stock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models.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129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335978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Spares parts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classified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stocking policy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analysis.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0262" y="1177396"/>
            <a:ext cx="5320665" cy="799782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278765" marR="68580" indent="-215900">
              <a:lnSpc>
                <a:spcPct val="98300"/>
              </a:lnSpc>
              <a:spcBef>
                <a:spcPts val="150"/>
              </a:spcBef>
              <a:buFont typeface="Symbol"/>
              <a:buChar char=""/>
              <a:tabLst>
                <a:tab pos="2794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Maintenance </a:t>
            </a:r>
            <a:r>
              <a:rPr dirty="0" sz="1100" spc="15" b="1">
                <a:latin typeface="Times New Roman"/>
                <a:cs typeface="Times New Roman"/>
              </a:rPr>
              <a:t>or </a:t>
            </a:r>
            <a:r>
              <a:rPr dirty="0" sz="1100" spc="10" b="1">
                <a:latin typeface="Times New Roman"/>
                <a:cs typeface="Times New Roman"/>
              </a:rPr>
              <a:t>breakdown </a:t>
            </a:r>
            <a:r>
              <a:rPr dirty="0" sz="1100" spc="5" b="1">
                <a:latin typeface="Times New Roman"/>
                <a:cs typeface="Times New Roman"/>
              </a:rPr>
              <a:t>spares: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are the </a:t>
            </a:r>
            <a:r>
              <a:rPr dirty="0" sz="1100" spc="5">
                <a:latin typeface="Times New Roman"/>
                <a:cs typeface="Times New Roman"/>
              </a:rPr>
              <a:t>spares </a:t>
            </a:r>
            <a:r>
              <a:rPr dirty="0" sz="1100" spc="10">
                <a:latin typeface="Times New Roman"/>
                <a:cs typeface="Times New Roman"/>
              </a:rPr>
              <a:t>which are </a:t>
            </a:r>
            <a:r>
              <a:rPr dirty="0" sz="1100" spc="5">
                <a:latin typeface="Times New Roman"/>
                <a:cs typeface="Times New Roman"/>
              </a:rPr>
              <a:t>required in large  quantities </a:t>
            </a:r>
            <a:r>
              <a:rPr dirty="0" sz="1100" spc="10">
                <a:latin typeface="Times New Roman"/>
                <a:cs typeface="Times New Roman"/>
              </a:rPr>
              <a:t>at more </a:t>
            </a:r>
            <a:r>
              <a:rPr dirty="0" sz="1100" spc="5">
                <a:latin typeface="Times New Roman"/>
                <a:cs typeface="Times New Roman"/>
              </a:rPr>
              <a:t>or less frequent periodic </a:t>
            </a:r>
            <a:r>
              <a:rPr dirty="0" sz="1100" spc="10">
                <a:latin typeface="Times New Roman"/>
                <a:cs typeface="Times New Roman"/>
              </a:rPr>
              <a:t>intervals as and when the </a:t>
            </a:r>
            <a:r>
              <a:rPr dirty="0" sz="1100" spc="5">
                <a:latin typeface="Times New Roman"/>
                <a:cs typeface="Times New Roman"/>
              </a:rPr>
              <a:t>breakdowns  occur. </a:t>
            </a:r>
            <a:r>
              <a:rPr dirty="0" sz="1100" spc="10">
                <a:latin typeface="Times New Roman"/>
                <a:cs typeface="Times New Roman"/>
              </a:rPr>
              <a:t>These resemble, somewhat, </a:t>
            </a:r>
            <a:r>
              <a:rPr dirty="0" sz="1100" spc="5">
                <a:latin typeface="Times New Roman"/>
                <a:cs typeface="Times New Roman"/>
              </a:rPr>
              <a:t>the regular inventory items in their </a:t>
            </a:r>
            <a:r>
              <a:rPr dirty="0" sz="1100" spc="10">
                <a:latin typeface="Times New Roman"/>
                <a:cs typeface="Times New Roman"/>
              </a:rPr>
              <a:t>consumption  </a:t>
            </a:r>
            <a:r>
              <a:rPr dirty="0" sz="1100" spc="5">
                <a:latin typeface="Times New Roman"/>
                <a:cs typeface="Times New Roman"/>
              </a:rPr>
              <a:t>patterns. </a:t>
            </a:r>
            <a:r>
              <a:rPr dirty="0" sz="1100" spc="10">
                <a:latin typeface="Times New Roman"/>
                <a:cs typeface="Times New Roman"/>
              </a:rPr>
              <a:t>To some </a:t>
            </a:r>
            <a:r>
              <a:rPr dirty="0" sz="1100" spc="5">
                <a:latin typeface="Times New Roman"/>
                <a:cs typeface="Times New Roman"/>
              </a:rPr>
              <a:t>extent,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analysis for stocking policies of the spares </a:t>
            </a:r>
            <a:r>
              <a:rPr dirty="0" sz="1100" spc="10">
                <a:latin typeface="Times New Roman"/>
                <a:cs typeface="Times New Roman"/>
              </a:rPr>
              <a:t>could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similar to that of </a:t>
            </a:r>
            <a:r>
              <a:rPr dirty="0" sz="1100" spc="10">
                <a:latin typeface="Times New Roman"/>
                <a:cs typeface="Times New Roman"/>
              </a:rPr>
              <a:t>the regular </a:t>
            </a:r>
            <a:r>
              <a:rPr dirty="0" sz="1100" spc="5">
                <a:latin typeface="Times New Roman"/>
                <a:cs typeface="Times New Roman"/>
              </a:rPr>
              <a:t>items in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inventory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278765" marR="68580" indent="-215900">
              <a:lnSpc>
                <a:spcPct val="98300"/>
              </a:lnSpc>
              <a:buFont typeface="Symbol"/>
              <a:buChar char=""/>
              <a:tabLst>
                <a:tab pos="27940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Insurance </a:t>
            </a:r>
            <a:r>
              <a:rPr dirty="0" sz="1100" spc="10" b="1">
                <a:latin typeface="Times New Roman"/>
                <a:cs typeface="Times New Roman"/>
              </a:rPr>
              <a:t>spares</a:t>
            </a:r>
            <a:r>
              <a:rPr dirty="0" sz="1100" spc="10">
                <a:latin typeface="Times New Roman"/>
                <a:cs typeface="Times New Roman"/>
              </a:rPr>
              <a:t>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purpose </a:t>
            </a:r>
            <a:r>
              <a:rPr dirty="0" sz="1100" spc="5">
                <a:latin typeface="Times New Roman"/>
                <a:cs typeface="Times New Roman"/>
              </a:rPr>
              <a:t>of these </a:t>
            </a:r>
            <a:r>
              <a:rPr dirty="0" sz="1100" spc="10">
                <a:latin typeface="Times New Roman"/>
                <a:cs typeface="Times New Roman"/>
              </a:rPr>
              <a:t>spares </a:t>
            </a:r>
            <a:r>
              <a:rPr dirty="0" sz="1100" spc="5">
                <a:latin typeface="Times New Roman"/>
                <a:cs typeface="Times New Roman"/>
              </a:rPr>
              <a:t>is to provide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insurance against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relatively remotely possible </a:t>
            </a:r>
            <a:r>
              <a:rPr dirty="0" sz="1100" spc="10">
                <a:latin typeface="Times New Roman"/>
                <a:cs typeface="Times New Roman"/>
              </a:rPr>
              <a:t>breakdown </a:t>
            </a:r>
            <a:r>
              <a:rPr dirty="0" sz="1100" spc="5">
                <a:latin typeface="Times New Roman"/>
                <a:cs typeface="Times New Roman"/>
              </a:rPr>
              <a:t>or failure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 spc="5">
                <a:latin typeface="Times New Roman"/>
                <a:cs typeface="Times New Roman"/>
              </a:rPr>
              <a:t>/ </a:t>
            </a:r>
            <a:r>
              <a:rPr dirty="0" sz="1100" spc="10">
                <a:latin typeface="Times New Roman"/>
                <a:cs typeface="Times New Roman"/>
              </a:rPr>
              <a:t>component. The  </a:t>
            </a:r>
            <a:r>
              <a:rPr dirty="0" sz="1100" spc="5">
                <a:latin typeface="Times New Roman"/>
                <a:cs typeface="Times New Roman"/>
              </a:rPr>
              <a:t>probability that </a:t>
            </a:r>
            <a:r>
              <a:rPr dirty="0" sz="1100" spc="10">
                <a:latin typeface="Times New Roman"/>
                <a:cs typeface="Times New Roman"/>
              </a:rPr>
              <a:t>such a component </a:t>
            </a:r>
            <a:r>
              <a:rPr dirty="0" sz="1100" spc="5">
                <a:latin typeface="Times New Roman"/>
                <a:cs typeface="Times New Roman"/>
              </a:rPr>
              <a:t>/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 spc="5">
                <a:latin typeface="Times New Roman"/>
                <a:cs typeface="Times New Roman"/>
              </a:rPr>
              <a:t>will survive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life-time of </a:t>
            </a:r>
            <a:r>
              <a:rPr dirty="0" sz="1100" spc="10">
                <a:latin typeface="Times New Roman"/>
                <a:cs typeface="Times New Roman"/>
              </a:rPr>
              <a:t>the  machinery </a:t>
            </a:r>
            <a:r>
              <a:rPr dirty="0" sz="1100" spc="5">
                <a:latin typeface="Times New Roman"/>
                <a:cs typeface="Times New Roman"/>
              </a:rPr>
              <a:t>or plant is quite high.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reliability of such spares has been observed </a:t>
            </a:r>
            <a:r>
              <a:rPr dirty="0" sz="1100" spc="10">
                <a:latin typeface="Times New Roman"/>
                <a:cs typeface="Times New Roman"/>
              </a:rPr>
              <a:t>to  be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high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95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99% </a:t>
            </a:r>
            <a:r>
              <a:rPr dirty="0" sz="1100" spc="10">
                <a:latin typeface="Times New Roman"/>
                <a:cs typeface="Times New Roman"/>
              </a:rPr>
              <a:t>over </a:t>
            </a:r>
            <a:r>
              <a:rPr dirty="0" sz="1100" spc="5">
                <a:latin typeface="Times New Roman"/>
                <a:cs typeface="Times New Roman"/>
              </a:rPr>
              <a:t>the life </a:t>
            </a:r>
            <a:r>
              <a:rPr dirty="0" sz="1100" spc="10">
                <a:latin typeface="Times New Roman"/>
                <a:cs typeface="Times New Roman"/>
              </a:rPr>
              <a:t>span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machinery. These </a:t>
            </a:r>
            <a:r>
              <a:rPr dirty="0" sz="1100" spc="5">
                <a:latin typeface="Times New Roman"/>
                <a:cs typeface="Times New Roman"/>
              </a:rPr>
              <a:t>spares are  sparingly needed. </a:t>
            </a:r>
            <a:r>
              <a:rPr dirty="0" sz="1100" spc="15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they are </a:t>
            </a:r>
            <a:r>
              <a:rPr dirty="0" sz="1100" spc="10">
                <a:latin typeface="Times New Roman"/>
                <a:cs typeface="Times New Roman"/>
              </a:rPr>
              <a:t>needed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the same because </a:t>
            </a:r>
            <a:r>
              <a:rPr dirty="0" sz="1100" spc="5">
                <a:latin typeface="Times New Roman"/>
                <a:cs typeface="Times New Roman"/>
              </a:rPr>
              <a:t>they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hold up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 resulting in considerable </a:t>
            </a:r>
            <a:r>
              <a:rPr dirty="0" sz="1100" spc="10">
                <a:latin typeface="Times New Roman"/>
                <a:cs typeface="Times New Roman"/>
              </a:rPr>
              <a:t>losses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want </a:t>
            </a:r>
            <a:r>
              <a:rPr dirty="0" sz="1100" spc="5">
                <a:latin typeface="Times New Roman"/>
                <a:cs typeface="Times New Roman"/>
              </a:rPr>
              <a:t>of them.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spares  are, also </a:t>
            </a:r>
            <a:r>
              <a:rPr dirty="0" sz="1100" spc="10">
                <a:latin typeface="Times New Roman"/>
                <a:cs typeface="Times New Roman"/>
              </a:rPr>
              <a:t>high value </a:t>
            </a:r>
            <a:r>
              <a:rPr dirty="0" sz="1100" spc="5">
                <a:latin typeface="Times New Roman"/>
                <a:cs typeface="Times New Roman"/>
              </a:rPr>
              <a:t>items.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spares are,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large, procured along with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capital </a:t>
            </a:r>
            <a:r>
              <a:rPr dirty="0" sz="1100" spc="10">
                <a:latin typeface="Times New Roman"/>
                <a:cs typeface="Times New Roman"/>
              </a:rPr>
              <a:t>equipments. </a:t>
            </a:r>
            <a:r>
              <a:rPr dirty="0" sz="1100" spc="15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purchase </a:t>
            </a:r>
            <a:r>
              <a:rPr dirty="0" sz="1100" spc="5">
                <a:latin typeface="Times New Roman"/>
                <a:cs typeface="Times New Roman"/>
              </a:rPr>
              <a:t>of the capital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 spc="5">
                <a:latin typeface="Times New Roman"/>
                <a:cs typeface="Times New Roman"/>
              </a:rPr>
              <a:t>itself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decision regarding </a:t>
            </a:r>
            <a:r>
              <a:rPr dirty="0" sz="1100" spc="10">
                <a:latin typeface="Times New Roman"/>
                <a:cs typeface="Times New Roman"/>
              </a:rPr>
              <a:t>the purchase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insurance </a:t>
            </a:r>
            <a:r>
              <a:rPr dirty="0" sz="1100" spc="10">
                <a:latin typeface="Times New Roman"/>
                <a:cs typeface="Times New Roman"/>
              </a:rPr>
              <a:t>spare </a:t>
            </a:r>
            <a:r>
              <a:rPr dirty="0" sz="1100" spc="5">
                <a:latin typeface="Times New Roman"/>
                <a:cs typeface="Times New Roman"/>
              </a:rPr>
              <a:t>is also </a:t>
            </a:r>
            <a:r>
              <a:rPr dirty="0" sz="1100" spc="10">
                <a:latin typeface="Times New Roman"/>
                <a:cs typeface="Times New Roman"/>
              </a:rPr>
              <a:t>made. Generally,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decision with regard to insurance spares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to buy either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5">
                <a:latin typeface="Times New Roman"/>
                <a:cs typeface="Times New Roman"/>
              </a:rPr>
              <a:t>spare or to buy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spare.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278765" marR="69850" indent="-215900">
              <a:lnSpc>
                <a:spcPct val="98400"/>
              </a:lnSpc>
              <a:buFont typeface="Symbol"/>
              <a:buChar char=""/>
              <a:tabLst>
                <a:tab pos="2794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Capital </a:t>
            </a:r>
            <a:r>
              <a:rPr dirty="0" sz="1100" spc="5" b="1">
                <a:latin typeface="Times New Roman"/>
                <a:cs typeface="Times New Roman"/>
              </a:rPr>
              <a:t>spares: </a:t>
            </a:r>
            <a:r>
              <a:rPr dirty="0" sz="1100" spc="5">
                <a:latin typeface="Times New Roman"/>
                <a:cs typeface="Times New Roman"/>
              </a:rPr>
              <a:t>These are also high-reliability spares, but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as high as </a:t>
            </a:r>
            <a:r>
              <a:rPr dirty="0" sz="1100" spc="10">
                <a:latin typeface="Times New Roman"/>
                <a:cs typeface="Times New Roman"/>
              </a:rPr>
              <a:t>the insurance  </a:t>
            </a:r>
            <a:r>
              <a:rPr dirty="0" sz="1100" spc="5">
                <a:latin typeface="Times New Roman"/>
                <a:cs typeface="Times New Roman"/>
              </a:rPr>
              <a:t>spares.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reliability is not as </a:t>
            </a:r>
            <a:r>
              <a:rPr dirty="0" sz="1100" spc="10">
                <a:latin typeface="Times New Roman"/>
                <a:cs typeface="Times New Roman"/>
              </a:rPr>
              <a:t>low </a:t>
            </a:r>
            <a:r>
              <a:rPr dirty="0" sz="1100" spc="5">
                <a:latin typeface="Times New Roman"/>
                <a:cs typeface="Times New Roman"/>
              </a:rPr>
              <a:t>as that of the </a:t>
            </a:r>
            <a:r>
              <a:rPr dirty="0" sz="1100" spc="10">
                <a:latin typeface="Times New Roman"/>
                <a:cs typeface="Times New Roman"/>
              </a:rPr>
              <a:t>maintenance spares </a:t>
            </a:r>
            <a:r>
              <a:rPr dirty="0" sz="1100" spc="5">
                <a:latin typeface="Times New Roman"/>
                <a:cs typeface="Times New Roman"/>
              </a:rPr>
              <a:t>as well.  Moreover, these spares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relatively higher purchase cost </a:t>
            </a:r>
            <a:r>
              <a:rPr dirty="0" sz="1100" spc="10">
                <a:latin typeface="Times New Roman"/>
                <a:cs typeface="Times New Roman"/>
              </a:rPr>
              <a:t>than the breakdown  </a:t>
            </a:r>
            <a:r>
              <a:rPr dirty="0" sz="1100" spc="5">
                <a:latin typeface="Times New Roman"/>
                <a:cs typeface="Times New Roman"/>
              </a:rPr>
              <a:t>spares.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decision regarding these spares is usually </a:t>
            </a:r>
            <a:r>
              <a:rPr dirty="0" sz="1100" spc="10">
                <a:latin typeface="Times New Roman"/>
                <a:cs typeface="Times New Roman"/>
              </a:rPr>
              <a:t>made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the time of </a:t>
            </a:r>
            <a:r>
              <a:rPr dirty="0" sz="1100" spc="5">
                <a:latin typeface="Times New Roman"/>
                <a:cs typeface="Times New Roman"/>
              </a:rPr>
              <a:t>purchase </a:t>
            </a:r>
            <a:r>
              <a:rPr dirty="0" sz="1100" spc="10">
                <a:latin typeface="Times New Roman"/>
                <a:cs typeface="Times New Roman"/>
              </a:rPr>
              <a:t>of  </a:t>
            </a:r>
            <a:r>
              <a:rPr dirty="0" sz="1100" spc="5">
                <a:latin typeface="Times New Roman"/>
                <a:cs typeface="Times New Roman"/>
              </a:rPr>
              <a:t>the capital equipment itself. </a:t>
            </a:r>
            <a:r>
              <a:rPr dirty="0" sz="1100" spc="10">
                <a:latin typeface="Times New Roman"/>
                <a:cs typeface="Times New Roman"/>
              </a:rPr>
              <a:t>But the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to buy </a:t>
            </a:r>
            <a:r>
              <a:rPr dirty="0" sz="1100" spc="10">
                <a:latin typeface="Times New Roman"/>
                <a:cs typeface="Times New Roman"/>
              </a:rPr>
              <a:t>anywhere from 0 </a:t>
            </a:r>
            <a:r>
              <a:rPr dirty="0" sz="1100" spc="5">
                <a:latin typeface="Times New Roman"/>
                <a:cs typeface="Times New Roman"/>
              </a:rPr>
              <a:t>to say </a:t>
            </a:r>
            <a:r>
              <a:rPr dirty="0" sz="1100" spc="10">
                <a:latin typeface="Times New Roman"/>
                <a:cs typeface="Times New Roman"/>
              </a:rPr>
              <a:t>6 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7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spares.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278765" marR="69215" indent="-215900">
              <a:lnSpc>
                <a:spcPct val="98300"/>
              </a:lnSpc>
              <a:spcBef>
                <a:spcPts val="5"/>
              </a:spcBef>
              <a:buFont typeface="Symbol"/>
              <a:buChar char=""/>
              <a:tabLst>
                <a:tab pos="2794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Ratable spares: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are the </a:t>
            </a:r>
            <a:r>
              <a:rPr dirty="0" sz="1100" spc="5">
                <a:latin typeface="Times New Roman"/>
                <a:cs typeface="Times New Roman"/>
              </a:rPr>
              <a:t>reusable </a:t>
            </a:r>
            <a:r>
              <a:rPr dirty="0" sz="1100" spc="10">
                <a:latin typeface="Times New Roman"/>
                <a:cs typeface="Times New Roman"/>
              </a:rPr>
              <a:t>spare </a:t>
            </a:r>
            <a:r>
              <a:rPr dirty="0" sz="1100" spc="5">
                <a:latin typeface="Times New Roman"/>
                <a:cs typeface="Times New Roman"/>
              </a:rPr>
              <a:t>parts,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after their </a:t>
            </a:r>
            <a:r>
              <a:rPr dirty="0" sz="1100" spc="10">
                <a:latin typeface="Times New Roman"/>
                <a:cs typeface="Times New Roman"/>
              </a:rPr>
              <a:t>breakdown can  be </a:t>
            </a:r>
            <a:r>
              <a:rPr dirty="0" sz="1100" spc="5">
                <a:latin typeface="Times New Roman"/>
                <a:cs typeface="Times New Roman"/>
              </a:rPr>
              <a:t>reconditioned and re-used. Typical </a:t>
            </a:r>
            <a:r>
              <a:rPr dirty="0" sz="1100" spc="10">
                <a:latin typeface="Times New Roman"/>
                <a:cs typeface="Times New Roman"/>
              </a:rPr>
              <a:t>examples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step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in the car, jet-engine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 aircraft, </a:t>
            </a:r>
            <a:r>
              <a:rPr dirty="0" sz="1100" spc="10">
                <a:latin typeface="Times New Roman"/>
                <a:cs typeface="Times New Roman"/>
              </a:rPr>
              <a:t>tyre </a:t>
            </a:r>
            <a:r>
              <a:rPr dirty="0" sz="1100" spc="5">
                <a:latin typeface="Times New Roman"/>
                <a:cs typeface="Times New Roman"/>
              </a:rPr>
              <a:t>tubes in cycles, electrical motors, etc. Since these </a:t>
            </a:r>
            <a:r>
              <a:rPr dirty="0" sz="1100" spc="10">
                <a:latin typeface="Times New Roman"/>
                <a:cs typeface="Times New Roman"/>
              </a:rPr>
              <a:t>have more than </a:t>
            </a:r>
            <a:r>
              <a:rPr dirty="0" sz="1100" spc="5">
                <a:latin typeface="Times New Roman"/>
                <a:cs typeface="Times New Roman"/>
              </a:rPr>
              <a:t>one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life, </a:t>
            </a:r>
            <a:r>
              <a:rPr dirty="0" sz="1100" spc="10">
                <a:latin typeface="Times New Roman"/>
                <a:cs typeface="Times New Roman"/>
              </a:rPr>
              <a:t>the cycle </a:t>
            </a:r>
            <a:r>
              <a:rPr dirty="0" sz="1100" spc="5">
                <a:latin typeface="Times New Roman"/>
                <a:cs typeface="Times New Roman"/>
              </a:rPr>
              <a:t>of their various lives needs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taken </a:t>
            </a:r>
            <a:r>
              <a:rPr dirty="0" sz="1100" spc="10">
                <a:latin typeface="Times New Roman"/>
                <a:cs typeface="Times New Roman"/>
              </a:rPr>
              <a:t>into </a:t>
            </a:r>
            <a:r>
              <a:rPr dirty="0" sz="1100" spc="5">
                <a:latin typeface="Times New Roman"/>
                <a:cs typeface="Times New Roman"/>
              </a:rPr>
              <a:t>consideration in the analysis  of their inventory policy. </a:t>
            </a:r>
            <a:r>
              <a:rPr dirty="0" sz="1100" spc="10">
                <a:latin typeface="Times New Roman"/>
                <a:cs typeface="Times New Roman"/>
              </a:rPr>
              <a:t>After Spare </a:t>
            </a:r>
            <a:r>
              <a:rPr dirty="0" sz="1100" spc="5">
                <a:latin typeface="Times New Roman"/>
                <a:cs typeface="Times New Roman"/>
              </a:rPr>
              <a:t>Parts </a:t>
            </a:r>
            <a:r>
              <a:rPr dirty="0" sz="1100" spc="10">
                <a:latin typeface="Times New Roman"/>
                <a:cs typeface="Times New Roman"/>
              </a:rPr>
              <a:t>Inventory Management,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now </a:t>
            </a:r>
            <a:r>
              <a:rPr dirty="0" sz="1100" spc="5">
                <a:latin typeface="Times New Roman"/>
                <a:cs typeface="Times New Roman"/>
              </a:rPr>
              <a:t>turn our  attention to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:-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278765" marR="68580" indent="-215900">
              <a:lnSpc>
                <a:spcPct val="98300"/>
              </a:lnSpc>
              <a:buFont typeface="Symbol"/>
              <a:buChar char=""/>
              <a:tabLst>
                <a:tab pos="2794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Maintenance </a:t>
            </a:r>
            <a:r>
              <a:rPr dirty="0" sz="1100" spc="15" b="1">
                <a:latin typeface="Times New Roman"/>
                <a:cs typeface="Times New Roman"/>
              </a:rPr>
              <a:t>or </a:t>
            </a:r>
            <a:r>
              <a:rPr dirty="0" sz="1100" spc="10" b="1">
                <a:latin typeface="Times New Roman"/>
                <a:cs typeface="Times New Roman"/>
              </a:rPr>
              <a:t>Breakdown Spares: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rate of </a:t>
            </a:r>
            <a:r>
              <a:rPr dirty="0" sz="1100" spc="10">
                <a:latin typeface="Times New Roman"/>
                <a:cs typeface="Times New Roman"/>
              </a:rPr>
              <a:t>consumption </a:t>
            </a:r>
            <a:r>
              <a:rPr dirty="0" sz="1100" spc="5">
                <a:latin typeface="Times New Roman"/>
                <a:cs typeface="Times New Roman"/>
              </a:rPr>
              <a:t>or usage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spares can  </a:t>
            </a:r>
            <a:r>
              <a:rPr dirty="0" sz="1100" spc="10">
                <a:latin typeface="Times New Roman"/>
                <a:cs typeface="Times New Roman"/>
              </a:rPr>
              <a:t>be derived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historical data regarding failure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components in the  machinery. </a:t>
            </a:r>
            <a:r>
              <a:rPr dirty="0" sz="1100" spc="5">
                <a:latin typeface="Times New Roman"/>
                <a:cs typeface="Times New Roman"/>
              </a:rPr>
              <a:t>Failure statistics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important basic information for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analysis. If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failure </a:t>
            </a:r>
            <a:r>
              <a:rPr dirty="0" sz="1100" spc="10">
                <a:latin typeface="Times New Roman"/>
                <a:cs typeface="Times New Roman"/>
              </a:rPr>
              <a:t>times show a negative </a:t>
            </a:r>
            <a:r>
              <a:rPr dirty="0" sz="1100" spc="5">
                <a:latin typeface="Times New Roman"/>
                <a:cs typeface="Times New Roman"/>
              </a:rPr>
              <a:t>exponential distribution,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failure rates are distributed  by </a:t>
            </a:r>
            <a:r>
              <a:rPr dirty="0" sz="1100" spc="10">
                <a:latin typeface="Times New Roman"/>
                <a:cs typeface="Times New Roman"/>
              </a:rPr>
              <a:t>means of Poisson </a:t>
            </a:r>
            <a:r>
              <a:rPr dirty="0" sz="1100" spc="5">
                <a:latin typeface="Times New Roman"/>
                <a:cs typeface="Times New Roman"/>
              </a:rPr>
              <a:t>distribution. If </a:t>
            </a:r>
            <a:r>
              <a:rPr dirty="0" sz="1100" spc="10">
                <a:latin typeface="Times New Roman"/>
                <a:cs typeface="Times New Roman"/>
              </a:rPr>
              <a:t>the failure times show a normal </a:t>
            </a:r>
            <a:r>
              <a:rPr dirty="0" sz="1100" spc="5">
                <a:latin typeface="Times New Roman"/>
                <a:cs typeface="Times New Roman"/>
              </a:rPr>
              <a:t>distribution </a:t>
            </a:r>
            <a:r>
              <a:rPr dirty="0" sz="1100" spc="15">
                <a:latin typeface="Times New Roman"/>
                <a:cs typeface="Times New Roman"/>
              </a:rPr>
              <a:t>due 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aging </a:t>
            </a:r>
            <a:r>
              <a:rPr dirty="0" sz="1100" spc="5">
                <a:latin typeface="Times New Roman"/>
                <a:cs typeface="Times New Roman"/>
              </a:rPr>
              <a:t>or wear, </a:t>
            </a:r>
            <a:r>
              <a:rPr dirty="0" sz="1100" spc="10">
                <a:latin typeface="Times New Roman"/>
                <a:cs typeface="Times New Roman"/>
              </a:rPr>
              <a:t>then the </a:t>
            </a:r>
            <a:r>
              <a:rPr dirty="0" sz="1100" spc="5">
                <a:latin typeface="Times New Roman"/>
                <a:cs typeface="Times New Roman"/>
              </a:rPr>
              <a:t>failure rates will also </a:t>
            </a:r>
            <a:r>
              <a:rPr dirty="0" sz="1100" spc="10">
                <a:latin typeface="Times New Roman"/>
                <a:cs typeface="Times New Roman"/>
              </a:rPr>
              <a:t>show a normal </a:t>
            </a:r>
            <a:r>
              <a:rPr dirty="0" sz="1100" spc="5">
                <a:latin typeface="Times New Roman"/>
                <a:cs typeface="Times New Roman"/>
              </a:rPr>
              <a:t>distribution.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failure statistics </a:t>
            </a:r>
            <a:r>
              <a:rPr dirty="0" sz="1100" spc="10">
                <a:latin typeface="Times New Roman"/>
                <a:cs typeface="Times New Roman"/>
              </a:rPr>
              <a:t>one can know the mean consumption </a:t>
            </a:r>
            <a:r>
              <a:rPr dirty="0" sz="1100" spc="5">
                <a:latin typeface="Times New Roman"/>
                <a:cs typeface="Times New Roman"/>
              </a:rPr>
              <a:t>rate of these </a:t>
            </a:r>
            <a:r>
              <a:rPr dirty="0" sz="1100" spc="10">
                <a:latin typeface="Times New Roman"/>
                <a:cs typeface="Times New Roman"/>
              </a:rPr>
              <a:t>spares and </a:t>
            </a:r>
            <a:r>
              <a:rPr dirty="0" sz="1100" spc="5">
                <a:latin typeface="Times New Roman"/>
                <a:cs typeface="Times New Roman"/>
              </a:rPr>
              <a:t>also  find </a:t>
            </a:r>
            <a:r>
              <a:rPr dirty="0" sz="1100" spc="10">
                <a:latin typeface="Times New Roman"/>
                <a:cs typeface="Times New Roman"/>
              </a:rPr>
              <a:t>the level of consumption expected with a corresponding probability of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occurrence. </a:t>
            </a:r>
            <a:r>
              <a:rPr dirty="0" sz="1100" spc="10">
                <a:latin typeface="Times New Roman"/>
                <a:cs typeface="Times New Roman"/>
              </a:rPr>
              <a:t>Based on </a:t>
            </a:r>
            <a:r>
              <a:rPr dirty="0" sz="1100" spc="5">
                <a:latin typeface="Times New Roman"/>
                <a:cs typeface="Times New Roman"/>
              </a:rPr>
              <a:t>service level, the </a:t>
            </a:r>
            <a:r>
              <a:rPr dirty="0" sz="1100" spc="10">
                <a:latin typeface="Times New Roman"/>
                <a:cs typeface="Times New Roman"/>
              </a:rPr>
              <a:t>inventory </a:t>
            </a:r>
            <a:r>
              <a:rPr dirty="0" sz="1100" spc="5">
                <a:latin typeface="Times New Roman"/>
                <a:cs typeface="Times New Roman"/>
              </a:rPr>
              <a:t>level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easily arrived at.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service level is </a:t>
            </a:r>
            <a:r>
              <a:rPr dirty="0" sz="1100" spc="10">
                <a:latin typeface="Times New Roman"/>
                <a:cs typeface="Times New Roman"/>
              </a:rPr>
              <a:t>given by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formula </a:t>
            </a:r>
            <a:r>
              <a:rPr dirty="0" sz="1100" spc="5">
                <a:latin typeface="Times New Roman"/>
                <a:cs typeface="Times New Roman"/>
              </a:rPr>
              <a:t>: Service level </a:t>
            </a:r>
            <a:r>
              <a:rPr dirty="0" sz="1100" spc="15">
                <a:latin typeface="Times New Roman"/>
                <a:cs typeface="Times New Roman"/>
              </a:rPr>
              <a:t>= Ku/ </a:t>
            </a:r>
            <a:r>
              <a:rPr dirty="0" sz="1100" spc="5">
                <a:latin typeface="Times New Roman"/>
                <a:cs typeface="Times New Roman"/>
              </a:rPr>
              <a:t>(K</a:t>
            </a:r>
            <a:r>
              <a:rPr dirty="0" baseline="-11111" sz="1125" spc="7">
                <a:latin typeface="Times New Roman"/>
                <a:cs typeface="Times New Roman"/>
              </a:rPr>
              <a:t>u</a:t>
            </a:r>
            <a:r>
              <a:rPr dirty="0" sz="1100" spc="5">
                <a:latin typeface="Times New Roman"/>
                <a:cs typeface="Times New Roman"/>
              </a:rPr>
              <a:t>+K</a:t>
            </a:r>
            <a:r>
              <a:rPr dirty="0" baseline="-11111" sz="1125" spc="7">
                <a:latin typeface="Times New Roman"/>
                <a:cs typeface="Times New Roman"/>
              </a:rPr>
              <a:t>0</a:t>
            </a:r>
            <a:r>
              <a:rPr dirty="0" sz="1100" spc="5">
                <a:latin typeface="Times New Roman"/>
                <a:cs typeface="Times New Roman"/>
              </a:rPr>
              <a:t>)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where,</a:t>
            </a:r>
            <a:endParaRPr sz="1100">
              <a:latin typeface="Times New Roman"/>
              <a:cs typeface="Times New Roman"/>
            </a:endParaRPr>
          </a:p>
          <a:p>
            <a:pPr algn="just" marL="278765" marR="2275205">
              <a:lnSpc>
                <a:spcPts val="1300"/>
              </a:lnSpc>
              <a:spcBef>
                <a:spcPts val="45"/>
              </a:spcBef>
            </a:pPr>
            <a:r>
              <a:rPr dirty="0" sz="1100" spc="10">
                <a:latin typeface="Times New Roman"/>
                <a:cs typeface="Times New Roman"/>
              </a:rPr>
              <a:t>K</a:t>
            </a:r>
            <a:r>
              <a:rPr dirty="0" baseline="-11111" sz="1125" spc="15">
                <a:latin typeface="Times New Roman"/>
                <a:cs typeface="Times New Roman"/>
              </a:rPr>
              <a:t>u</a:t>
            </a:r>
            <a:r>
              <a:rPr dirty="0" sz="1100" spc="10">
                <a:latin typeface="Times New Roman"/>
                <a:cs typeface="Times New Roman"/>
              </a:rPr>
              <a:t>= </a:t>
            </a:r>
            <a:r>
              <a:rPr dirty="0" sz="1100" spc="5">
                <a:latin typeface="Times New Roman"/>
                <a:cs typeface="Times New Roman"/>
              </a:rPr>
              <a:t>Opportunity cost of under-stock of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unit  </a:t>
            </a:r>
            <a:r>
              <a:rPr dirty="0" sz="1100" spc="10">
                <a:latin typeface="Times New Roman"/>
                <a:cs typeface="Times New Roman"/>
              </a:rPr>
              <a:t>K</a:t>
            </a:r>
            <a:r>
              <a:rPr dirty="0" baseline="-11111" sz="1125" spc="15">
                <a:latin typeface="Times New Roman"/>
                <a:cs typeface="Times New Roman"/>
              </a:rPr>
              <a:t>0</a:t>
            </a:r>
            <a:r>
              <a:rPr dirty="0" sz="1100" spc="10">
                <a:latin typeface="Times New Roman"/>
                <a:cs typeface="Times New Roman"/>
              </a:rPr>
              <a:t>= </a:t>
            </a:r>
            <a:r>
              <a:rPr dirty="0" sz="1100" spc="5">
                <a:latin typeface="Times New Roman"/>
                <a:cs typeface="Times New Roman"/>
              </a:rPr>
              <a:t>Opportunity cost of overstock </a:t>
            </a:r>
            <a:r>
              <a:rPr dirty="0" sz="1100" spc="10">
                <a:latin typeface="Times New Roman"/>
                <a:cs typeface="Times New Roman"/>
              </a:rPr>
              <a:t>of one </a:t>
            </a:r>
            <a:r>
              <a:rPr dirty="0" sz="1100" spc="5">
                <a:latin typeface="Times New Roman"/>
                <a:cs typeface="Times New Roman"/>
              </a:rPr>
              <a:t>unit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278765" marR="70485" indent="-215900">
              <a:lnSpc>
                <a:spcPts val="1290"/>
              </a:lnSpc>
              <a:buFont typeface="Symbol"/>
              <a:buChar char=""/>
              <a:tabLst>
                <a:tab pos="2794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Capital Spares: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mentioned earlier,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here </a:t>
            </a:r>
            <a:r>
              <a:rPr dirty="0" sz="1100" spc="5">
                <a:latin typeface="Times New Roman"/>
                <a:cs typeface="Times New Roman"/>
              </a:rPr>
              <a:t>is to buy spares ranging  </a:t>
            </a:r>
            <a:r>
              <a:rPr dirty="0" sz="1100" spc="10">
                <a:latin typeface="Times New Roman"/>
                <a:cs typeface="Times New Roman"/>
              </a:rPr>
              <a:t>anywhere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from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0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say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7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spares.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These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spares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bought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along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with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capital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5991" y="2001117"/>
            <a:ext cx="61594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6563" y="836724"/>
            <a:ext cx="4989195" cy="3625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equipment.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reliabilities of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spares </a:t>
            </a:r>
            <a:r>
              <a:rPr dirty="0" sz="1100" spc="10">
                <a:latin typeface="Times New Roman"/>
                <a:cs typeface="Times New Roman"/>
              </a:rPr>
              <a:t>are much </a:t>
            </a:r>
            <a:r>
              <a:rPr dirty="0" sz="1100" spc="5">
                <a:latin typeface="Times New Roman"/>
                <a:cs typeface="Times New Roman"/>
              </a:rPr>
              <a:t>higher </a:t>
            </a:r>
            <a:r>
              <a:rPr dirty="0" sz="1100" spc="10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those of the  </a:t>
            </a:r>
            <a:r>
              <a:rPr dirty="0" sz="1100" spc="10">
                <a:latin typeface="Times New Roman"/>
                <a:cs typeface="Times New Roman"/>
              </a:rPr>
              <a:t>maintenance </a:t>
            </a:r>
            <a:r>
              <a:rPr dirty="0" sz="1100" spc="5">
                <a:latin typeface="Times New Roman"/>
                <a:cs typeface="Times New Roman"/>
              </a:rPr>
              <a:t>spares. </a:t>
            </a:r>
            <a:r>
              <a:rPr dirty="0" sz="1100" spc="10">
                <a:latin typeface="Times New Roman"/>
                <a:cs typeface="Times New Roman"/>
              </a:rPr>
              <a:t>Let us have the following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notation: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87461" y="1359555"/>
          <a:ext cx="4875530" cy="983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820"/>
                <a:gridCol w="379095"/>
                <a:gridCol w="4157979"/>
              </a:tblGrid>
              <a:tr h="162050">
                <a:tc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17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17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Cost 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spare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parts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8663">
                <a:tc>
                  <a:txBody>
                    <a:bodyPr/>
                    <a:lstStyle/>
                    <a:p>
                      <a:pPr marL="31750">
                        <a:lnSpc>
                          <a:spcPts val="123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baseline="-11111" sz="1125" spc="7">
                          <a:latin typeface="Times New Roman"/>
                          <a:cs typeface="Times New Roman"/>
                        </a:rPr>
                        <a:t>s</a:t>
                      </a:r>
                      <a:endParaRPr baseline="-11111" sz="11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23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23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Cost of shortage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unit,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1032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17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17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Salvage value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the spare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parts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when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they are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salvaged,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4959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Pi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2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Probability that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the demand for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the capital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spare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parts is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'i'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4959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2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Optimal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spares required, and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1691">
                <a:tc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TC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117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17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cost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stocking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items.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88639" y="326939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75939" y="2485735"/>
            <a:ext cx="5421630" cy="616013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350">
              <a:lnSpc>
                <a:spcPct val="98300"/>
              </a:lnSpc>
              <a:spcBef>
                <a:spcPts val="150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demand may be </a:t>
            </a:r>
            <a:r>
              <a:rPr dirty="0" sz="1100" spc="5">
                <a:latin typeface="Times New Roman"/>
                <a:cs typeface="Times New Roman"/>
              </a:rPr>
              <a:t>either more </a:t>
            </a:r>
            <a:r>
              <a:rPr dirty="0" sz="1100" spc="10">
                <a:latin typeface="Times New Roman"/>
                <a:cs typeface="Times New Roman"/>
              </a:rPr>
              <a:t>than the </a:t>
            </a:r>
            <a:r>
              <a:rPr dirty="0" sz="1100" spc="5">
                <a:latin typeface="Times New Roman"/>
                <a:cs typeface="Times New Roman"/>
              </a:rPr>
              <a:t>optimal </a:t>
            </a:r>
            <a:r>
              <a:rPr dirty="0" sz="1100" spc="10">
                <a:latin typeface="Times New Roman"/>
                <a:cs typeface="Times New Roman"/>
              </a:rPr>
              <a:t>number N,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less </a:t>
            </a:r>
            <a:r>
              <a:rPr dirty="0" sz="1100" spc="5">
                <a:latin typeface="Times New Roman"/>
                <a:cs typeface="Times New Roman"/>
              </a:rPr>
              <a:t>than or equal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optimal 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15">
                <a:latin typeface="Times New Roman"/>
                <a:cs typeface="Times New Roman"/>
              </a:rPr>
              <a:t>N.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the two </a:t>
            </a:r>
            <a:r>
              <a:rPr dirty="0" sz="1100" spc="5">
                <a:latin typeface="Times New Roman"/>
                <a:cs typeface="Times New Roman"/>
              </a:rPr>
              <a:t>situations that are considered </a:t>
            </a:r>
            <a:r>
              <a:rPr dirty="0" sz="1100" spc="10">
                <a:latin typeface="Times New Roman"/>
                <a:cs typeface="Times New Roman"/>
              </a:rPr>
              <a:t>which have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own </a:t>
            </a:r>
            <a:r>
              <a:rPr dirty="0" sz="1100" spc="5">
                <a:latin typeface="Times New Roman"/>
                <a:cs typeface="Times New Roman"/>
              </a:rPr>
              <a:t>associated  costs.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policy of buying </a:t>
            </a:r>
            <a:r>
              <a:rPr dirty="0" sz="1100" spc="20">
                <a:latin typeface="Times New Roman"/>
                <a:cs typeface="Times New Roman"/>
              </a:rPr>
              <a:t>N </a:t>
            </a:r>
            <a:r>
              <a:rPr dirty="0" sz="1100" spc="10">
                <a:latin typeface="Times New Roman"/>
                <a:cs typeface="Times New Roman"/>
              </a:rPr>
              <a:t>spare </a:t>
            </a:r>
            <a:r>
              <a:rPr dirty="0" sz="1100" spc="5">
                <a:latin typeface="Times New Roman"/>
                <a:cs typeface="Times New Roman"/>
              </a:rPr>
              <a:t>parts 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total costs </a:t>
            </a:r>
            <a:r>
              <a:rPr dirty="0" sz="1100">
                <a:latin typeface="Times New Roman"/>
                <a:cs typeface="Times New Roman"/>
              </a:rPr>
              <a:t>(i.e. </a:t>
            </a:r>
            <a:r>
              <a:rPr dirty="0" sz="1100" spc="5">
                <a:latin typeface="Times New Roman"/>
                <a:cs typeface="Times New Roman"/>
              </a:rPr>
              <a:t>summation  for both the aforesaid situations) are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minimum.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45"/>
              </a:lnSpc>
            </a:pPr>
            <a:r>
              <a:rPr dirty="0" sz="1300" spc="5" b="1">
                <a:latin typeface="Times New Roman"/>
                <a:cs typeface="Times New Roman"/>
              </a:rPr>
              <a:t>8.5 </a:t>
            </a:r>
            <a:r>
              <a:rPr dirty="0" sz="1300" spc="10" b="1">
                <a:latin typeface="Times New Roman"/>
                <a:cs typeface="Times New Roman"/>
              </a:rPr>
              <a:t>MATERIAL </a:t>
            </a:r>
            <a:r>
              <a:rPr dirty="0" sz="1300" spc="5" b="1">
                <a:latin typeface="Times New Roman"/>
                <a:cs typeface="Times New Roman"/>
              </a:rPr>
              <a:t>RESOURCE</a:t>
            </a:r>
            <a:r>
              <a:rPr dirty="0" sz="1300" spc="-1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PLANNING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Material Resource Planning </a:t>
            </a:r>
            <a:r>
              <a:rPr dirty="0" sz="1100" spc="10">
                <a:latin typeface="Times New Roman"/>
                <a:cs typeface="Times New Roman"/>
              </a:rPr>
              <a:t>(MRP)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become a </a:t>
            </a:r>
            <a:r>
              <a:rPr dirty="0" sz="1100" spc="5">
                <a:latin typeface="Times New Roman"/>
                <a:cs typeface="Times New Roman"/>
              </a:rPr>
              <a:t>centerpiece for all manufacturing system.  </a:t>
            </a:r>
            <a:r>
              <a:rPr dirty="0" sz="1100" spc="10">
                <a:latin typeface="Times New Roman"/>
                <a:cs typeface="Times New Roman"/>
              </a:rPr>
              <a:t>The key </a:t>
            </a:r>
            <a:r>
              <a:rPr dirty="0" sz="1100" spc="5">
                <a:latin typeface="Times New Roman"/>
                <a:cs typeface="Times New Roman"/>
              </a:rPr>
              <a:t>to successful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company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balancing </a:t>
            </a:r>
            <a:r>
              <a:rPr dirty="0" sz="1100" spc="5">
                <a:latin typeface="Times New Roman"/>
                <a:cs typeface="Times New Roman"/>
              </a:rPr>
              <a:t>of requirements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capacities. </a:t>
            </a:r>
            <a:r>
              <a:rPr dirty="0" sz="1100">
                <a:latin typeface="Times New Roman"/>
                <a:cs typeface="Times New Roman"/>
              </a:rPr>
              <a:t>It's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simple and yet </a:t>
            </a:r>
            <a:r>
              <a:rPr dirty="0" sz="1100" spc="5">
                <a:latin typeface="Times New Roman"/>
                <a:cs typeface="Times New Roman"/>
              </a:rPr>
              <a:t>very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challenging.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understand it is </a:t>
            </a:r>
            <a:r>
              <a:rPr dirty="0" sz="1100" spc="10">
                <a:latin typeface="Times New Roman"/>
                <a:cs typeface="Times New Roman"/>
              </a:rPr>
              <a:t>essential and to </a:t>
            </a:r>
            <a:r>
              <a:rPr dirty="0" sz="1100" spc="5">
                <a:latin typeface="Times New Roman"/>
                <a:cs typeface="Times New Roman"/>
              </a:rPr>
              <a:t>practice it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lot of fun. </a:t>
            </a:r>
            <a:r>
              <a:rPr dirty="0" sz="1100" spc="10">
                <a:latin typeface="Times New Roman"/>
                <a:cs typeface="Times New Roman"/>
              </a:rPr>
              <a:t>Remember what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trying to do: Meet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needs of </a:t>
            </a:r>
            <a:r>
              <a:rPr dirty="0" sz="1100" spc="10">
                <a:latin typeface="Times New Roman"/>
                <a:cs typeface="Times New Roman"/>
              </a:rPr>
              <a:t>your </a:t>
            </a:r>
            <a:r>
              <a:rPr dirty="0" sz="1100" spc="5">
                <a:latin typeface="Times New Roman"/>
                <a:cs typeface="Times New Roman"/>
              </a:rPr>
              <a:t>customers. </a:t>
            </a:r>
            <a:r>
              <a:rPr dirty="0" sz="1100" spc="10">
                <a:latin typeface="Times New Roman"/>
                <a:cs typeface="Times New Roman"/>
              </a:rPr>
              <a:t>How? By </a:t>
            </a:r>
            <a:r>
              <a:rPr dirty="0" sz="1100" spc="5">
                <a:latin typeface="Times New Roman"/>
                <a:cs typeface="Times New Roman"/>
              </a:rPr>
              <a:t>having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available </a:t>
            </a:r>
            <a:r>
              <a:rPr dirty="0" sz="1100" spc="10">
                <a:latin typeface="Times New Roman"/>
                <a:cs typeface="Times New Roman"/>
              </a:rPr>
              <a:t>when 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wanted. In production management,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do this by </a:t>
            </a:r>
            <a:r>
              <a:rPr dirty="0" sz="1100" spc="5">
                <a:latin typeface="Times New Roman"/>
                <a:cs typeface="Times New Roman"/>
              </a:rPr>
              <a:t>knowing planning </a:t>
            </a:r>
            <a:r>
              <a:rPr dirty="0" sz="1100" spc="10">
                <a:latin typeface="Times New Roman"/>
                <a:cs typeface="Times New Roman"/>
              </a:rPr>
              <a:t>ahead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have the  capacity </a:t>
            </a:r>
            <a:r>
              <a:rPr dirty="0" sz="1100" spc="5">
                <a:latin typeface="Times New Roman"/>
                <a:cs typeface="Times New Roman"/>
              </a:rPr>
              <a:t>available.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begin with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shall </a:t>
            </a:r>
            <a:r>
              <a:rPr dirty="0" sz="1100" spc="10">
                <a:latin typeface="Times New Roman"/>
                <a:cs typeface="Times New Roman"/>
              </a:rPr>
              <a:t>define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MRP.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Material requirements planning </a:t>
            </a:r>
            <a:r>
              <a:rPr dirty="0" sz="1100" spc="15">
                <a:latin typeface="Times New Roman"/>
                <a:cs typeface="Times New Roman"/>
              </a:rPr>
              <a:t>(MRP)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system of planning and scheduling the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phased  materials requirement for production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operations.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Planning for Materials Needs: </a:t>
            </a:r>
            <a:r>
              <a:rPr dirty="0" sz="1100" spc="10">
                <a:latin typeface="Times New Roman"/>
                <a:cs typeface="Times New Roman"/>
              </a:rPr>
              <a:t>In recent years material requirements planning </a:t>
            </a:r>
            <a:r>
              <a:rPr dirty="0" sz="1100" spc="5">
                <a:latin typeface="Times New Roman"/>
                <a:cs typeface="Times New Roman"/>
              </a:rPr>
              <a:t>systems </a:t>
            </a:r>
            <a:r>
              <a:rPr dirty="0" sz="1100" spc="15">
                <a:latin typeface="Times New Roman"/>
                <a:cs typeface="Times New Roman"/>
              </a:rPr>
              <a:t>have  </a:t>
            </a:r>
            <a:r>
              <a:rPr dirty="0" sz="1100" spc="5">
                <a:latin typeface="Times New Roman"/>
                <a:cs typeface="Times New Roman"/>
              </a:rPr>
              <a:t>replaced reactive inventory systems in many organizations. </a:t>
            </a:r>
            <a:r>
              <a:rPr dirty="0" sz="1100" spc="10">
                <a:latin typeface="Times New Roman"/>
                <a:cs typeface="Times New Roman"/>
              </a:rPr>
              <a:t>Managers using reactive systems  </a:t>
            </a:r>
            <a:r>
              <a:rPr dirty="0" sz="1100" spc="5">
                <a:latin typeface="Times New Roman"/>
                <a:cs typeface="Times New Roman"/>
              </a:rPr>
              <a:t>ask,”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should I </a:t>
            </a:r>
            <a:r>
              <a:rPr dirty="0" sz="1100" spc="10">
                <a:latin typeface="Times New Roman"/>
                <a:cs typeface="Times New Roman"/>
              </a:rPr>
              <a:t>do now? </a:t>
            </a:r>
            <a:r>
              <a:rPr dirty="0" sz="1100" spc="5">
                <a:latin typeface="Times New Roman"/>
                <a:cs typeface="Times New Roman"/>
              </a:rPr>
              <a:t>“Whereas </a:t>
            </a:r>
            <a:r>
              <a:rPr dirty="0" sz="1100" spc="10">
                <a:latin typeface="Times New Roman"/>
                <a:cs typeface="Times New Roman"/>
              </a:rPr>
              <a:t>managers </a:t>
            </a:r>
            <a:r>
              <a:rPr dirty="0" sz="1100" spc="5">
                <a:latin typeface="Times New Roman"/>
                <a:cs typeface="Times New Roman"/>
              </a:rPr>
              <a:t>using planning systems look ahead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ask,"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will I </a:t>
            </a:r>
            <a:r>
              <a:rPr dirty="0" sz="1100" spc="10">
                <a:latin typeface="Times New Roman"/>
                <a:cs typeface="Times New Roman"/>
              </a:rPr>
              <a:t>be needing </a:t>
            </a:r>
            <a:r>
              <a:rPr dirty="0" sz="1100" spc="5">
                <a:latin typeface="Times New Roman"/>
                <a:cs typeface="Times New Roman"/>
              </a:rPr>
              <a:t>in the future?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much 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when?"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Improved customer service and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advantages come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cost, </a:t>
            </a:r>
            <a:r>
              <a:rPr dirty="0" sz="1100" spc="10">
                <a:latin typeface="Times New Roman"/>
                <a:cs typeface="Times New Roman"/>
              </a:rPr>
              <a:t>however. They </a:t>
            </a:r>
            <a:r>
              <a:rPr dirty="0" sz="1100" spc="5">
                <a:latin typeface="Times New Roman"/>
                <a:cs typeface="Times New Roman"/>
              </a:rPr>
              <a:t>require </a:t>
            </a:r>
            <a:r>
              <a:rPr dirty="0" sz="1100" spc="10">
                <a:latin typeface="Times New Roman"/>
                <a:cs typeface="Times New Roman"/>
              </a:rPr>
              <a:t>a  system for accurate inventory and product buildup information. They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require a </a:t>
            </a:r>
            <a:r>
              <a:rPr dirty="0" sz="1100" spc="5">
                <a:latin typeface="Times New Roman"/>
                <a:cs typeface="Times New Roman"/>
              </a:rPr>
              <a:t>realistic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master production </a:t>
            </a:r>
            <a:r>
              <a:rPr dirty="0" sz="1100" spc="10">
                <a:latin typeface="Times New Roman"/>
                <a:cs typeface="Times New Roman"/>
              </a:rPr>
              <a:t>schedule (MPS) </a:t>
            </a:r>
            <a:r>
              <a:rPr dirty="0" sz="1100" spc="5">
                <a:latin typeface="Times New Roman"/>
                <a:cs typeface="Times New Roman"/>
              </a:rPr>
              <a:t>to specify </a:t>
            </a:r>
            <a:r>
              <a:rPr dirty="0" sz="1100" spc="15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various quantities of </a:t>
            </a:r>
            <a:r>
              <a:rPr dirty="0" sz="1100" spc="10">
                <a:latin typeface="Times New Roman"/>
                <a:cs typeface="Times New Roman"/>
              </a:rPr>
              <a:t>end items </a:t>
            </a:r>
            <a:r>
              <a:rPr dirty="0" sz="1100" spc="5">
                <a:latin typeface="Times New Roman"/>
                <a:cs typeface="Times New Roman"/>
              </a:rPr>
              <a:t>will be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completed.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5" b="1">
                <a:latin typeface="Times New Roman"/>
                <a:cs typeface="Times New Roman"/>
              </a:rPr>
              <a:t>Demand </a:t>
            </a:r>
            <a:r>
              <a:rPr dirty="0" sz="1100" spc="10" b="1">
                <a:latin typeface="Times New Roman"/>
                <a:cs typeface="Times New Roman"/>
              </a:rPr>
              <a:t>Dependency: </a:t>
            </a:r>
            <a:r>
              <a:rPr dirty="0" sz="1100" spc="10">
                <a:latin typeface="Times New Roman"/>
                <a:cs typeface="Times New Roman"/>
              </a:rPr>
              <a:t>Demand dependency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important </a:t>
            </a:r>
            <a:r>
              <a:rPr dirty="0" sz="1100" spc="5">
                <a:latin typeface="Times New Roman"/>
                <a:cs typeface="Times New Roman"/>
              </a:rPr>
              <a:t>consideration in </a:t>
            </a:r>
            <a:r>
              <a:rPr dirty="0" sz="1100" spc="10">
                <a:latin typeface="Times New Roman"/>
                <a:cs typeface="Times New Roman"/>
              </a:rPr>
              <a:t>choosing  between </a:t>
            </a:r>
            <a:r>
              <a:rPr dirty="0" sz="1100" spc="5">
                <a:latin typeface="Times New Roman"/>
                <a:cs typeface="Times New Roman"/>
              </a:rPr>
              <a:t>reactive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planning systems. </a:t>
            </a:r>
            <a:r>
              <a:rPr dirty="0" sz="1100" spc="10">
                <a:latin typeface="Times New Roman"/>
                <a:cs typeface="Times New Roman"/>
              </a:rPr>
              <a:t>Demand dependency </a:t>
            </a:r>
            <a:r>
              <a:rPr dirty="0" sz="1100" spc="5">
                <a:latin typeface="Times New Roman"/>
                <a:cs typeface="Times New Roman"/>
              </a:rPr>
              <a:t>is the degree to </a:t>
            </a:r>
            <a:r>
              <a:rPr dirty="0" sz="1100" spc="10">
                <a:latin typeface="Times New Roman"/>
                <a:cs typeface="Times New Roman"/>
              </a:rPr>
              <a:t>which the  demand for some item is associated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the demand for another </a:t>
            </a:r>
            <a:r>
              <a:rPr dirty="0" sz="1100" spc="5">
                <a:latin typeface="Times New Roman"/>
                <a:cs typeface="Times New Roman"/>
              </a:rPr>
              <a:t>items.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With independent  demand, demand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one item </a:t>
            </a:r>
            <a:r>
              <a:rPr dirty="0" sz="1100" spc="5">
                <a:latin typeface="Times New Roman"/>
                <a:cs typeface="Times New Roman"/>
              </a:rPr>
              <a:t>is unrelated to </a:t>
            </a:r>
            <a:r>
              <a:rPr dirty="0" sz="1100" spc="10">
                <a:latin typeface="Times New Roman"/>
                <a:cs typeface="Times New Roman"/>
              </a:rPr>
              <a:t>the demand for </a:t>
            </a:r>
            <a:r>
              <a:rPr dirty="0" sz="1100" spc="5">
                <a:latin typeface="Times New Roman"/>
                <a:cs typeface="Times New Roman"/>
              </a:rPr>
              <a:t>others. </a:t>
            </a:r>
            <a:r>
              <a:rPr dirty="0" sz="1100" spc="10">
                <a:latin typeface="Times New Roman"/>
                <a:cs typeface="Times New Roman"/>
              </a:rPr>
              <a:t>In the dependent demand  </a:t>
            </a:r>
            <a:r>
              <a:rPr dirty="0" sz="1100" spc="5">
                <a:latin typeface="Times New Roman"/>
                <a:cs typeface="Times New Roman"/>
              </a:rPr>
              <a:t>situation, if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know the demand for one </a:t>
            </a:r>
            <a:r>
              <a:rPr dirty="0" sz="1100" spc="5">
                <a:latin typeface="Times New Roman"/>
                <a:cs typeface="Times New Roman"/>
              </a:rPr>
              <a:t>item, </a:t>
            </a:r>
            <a:r>
              <a:rPr dirty="0" sz="1100" spc="10">
                <a:latin typeface="Times New Roman"/>
                <a:cs typeface="Times New Roman"/>
              </a:rPr>
              <a:t>we can deduce the demand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more  </a:t>
            </a:r>
            <a:r>
              <a:rPr dirty="0" sz="1100" spc="5">
                <a:latin typeface="Times New Roman"/>
                <a:cs typeface="Times New Roman"/>
              </a:rPr>
              <a:t>related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items.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130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836724"/>
            <a:ext cx="5420995" cy="35369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 b="1">
                <a:latin typeface="Times New Roman"/>
                <a:cs typeface="Times New Roman"/>
              </a:rPr>
              <a:t>Appling </a:t>
            </a:r>
            <a:r>
              <a:rPr dirty="0" sz="1100" spc="15" b="1">
                <a:latin typeface="Times New Roman"/>
                <a:cs typeface="Times New Roman"/>
              </a:rPr>
              <a:t>MRP </a:t>
            </a:r>
            <a:r>
              <a:rPr dirty="0" sz="1100" spc="10" b="1">
                <a:latin typeface="Times New Roman"/>
                <a:cs typeface="Times New Roman"/>
              </a:rPr>
              <a:t>as a </a:t>
            </a:r>
            <a:r>
              <a:rPr dirty="0" sz="1100" spc="5" b="1">
                <a:latin typeface="Times New Roman"/>
                <a:cs typeface="Times New Roman"/>
              </a:rPr>
              <a:t>Scheduling </a:t>
            </a:r>
            <a:r>
              <a:rPr dirty="0" sz="1100" spc="10" b="1">
                <a:latin typeface="Times New Roman"/>
                <a:cs typeface="Times New Roman"/>
              </a:rPr>
              <a:t>and Ordering </a:t>
            </a:r>
            <a:r>
              <a:rPr dirty="0" sz="1100" spc="5" b="1">
                <a:latin typeface="Times New Roman"/>
                <a:cs typeface="Times New Roman"/>
              </a:rPr>
              <a:t>System: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system </a:t>
            </a:r>
            <a:r>
              <a:rPr dirty="0" sz="1100" spc="5">
                <a:latin typeface="Times New Roman"/>
                <a:cs typeface="Times New Roman"/>
              </a:rPr>
              <a:t>of planning 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scheduling the time </a:t>
            </a:r>
            <a:r>
              <a:rPr dirty="0" sz="1100" spc="10">
                <a:latin typeface="Times New Roman"/>
                <a:cs typeface="Times New Roman"/>
              </a:rPr>
              <a:t>phased </a:t>
            </a:r>
            <a:r>
              <a:rPr dirty="0" sz="1100" spc="5">
                <a:latin typeface="Times New Roman"/>
                <a:cs typeface="Times New Roman"/>
              </a:rPr>
              <a:t>materials requirements </a:t>
            </a:r>
            <a:r>
              <a:rPr dirty="0" sz="1100" spc="10">
                <a:latin typeface="Times New Roman"/>
                <a:cs typeface="Times New Roman"/>
              </a:rPr>
              <a:t>for production operations.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such,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is  geared </a:t>
            </a:r>
            <a:r>
              <a:rPr dirty="0" sz="1100" spc="10">
                <a:latin typeface="Times New Roman"/>
                <a:cs typeface="Times New Roman"/>
              </a:rPr>
              <a:t>toward </a:t>
            </a:r>
            <a:r>
              <a:rPr dirty="0" sz="1100" spc="5">
                <a:latin typeface="Times New Roman"/>
                <a:cs typeface="Times New Roman"/>
              </a:rPr>
              <a:t>meeting </a:t>
            </a:r>
            <a:r>
              <a:rPr dirty="0" sz="1100" spc="10">
                <a:latin typeface="Times New Roman"/>
                <a:cs typeface="Times New Roman"/>
              </a:rPr>
              <a:t>the end </a:t>
            </a:r>
            <a:r>
              <a:rPr dirty="0" sz="1100" spc="5">
                <a:latin typeface="Times New Roman"/>
                <a:cs typeface="Times New Roman"/>
              </a:rPr>
              <a:t>item outputs </a:t>
            </a:r>
            <a:r>
              <a:rPr dirty="0" sz="1100" spc="10">
                <a:latin typeface="Times New Roman"/>
                <a:cs typeface="Times New Roman"/>
              </a:rPr>
              <a:t>prescribed in the </a:t>
            </a:r>
            <a:r>
              <a:rPr dirty="0" sz="1100" spc="5">
                <a:latin typeface="Times New Roman"/>
                <a:cs typeface="Times New Roman"/>
              </a:rPr>
              <a:t>master production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schedule.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5" b="1">
                <a:latin typeface="Times New Roman"/>
                <a:cs typeface="Times New Roman"/>
              </a:rPr>
              <a:t>MRP </a:t>
            </a:r>
            <a:r>
              <a:rPr dirty="0" sz="1100" spc="10" b="1">
                <a:latin typeface="Times New Roman"/>
                <a:cs typeface="Times New Roman"/>
              </a:rPr>
              <a:t>Objectives and Methods: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provides the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following: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Inventory reduction: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determines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many of </a:t>
            </a:r>
            <a:r>
              <a:rPr dirty="0" sz="1100" spc="10">
                <a:latin typeface="Times New Roman"/>
                <a:cs typeface="Times New Roman"/>
              </a:rPr>
              <a:t>a component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needed and when,  </a:t>
            </a:r>
            <a:r>
              <a:rPr dirty="0" sz="1100" spc="5">
                <a:latin typeface="Times New Roman"/>
                <a:cs typeface="Times New Roman"/>
              </a:rPr>
              <a:t>in order to </a:t>
            </a:r>
            <a:r>
              <a:rPr dirty="0" sz="1100" spc="10">
                <a:latin typeface="Times New Roman"/>
                <a:cs typeface="Times New Roman"/>
              </a:rPr>
              <a:t>meet the </a:t>
            </a:r>
            <a:r>
              <a:rPr dirty="0" sz="1100" spc="5">
                <a:latin typeface="Times New Roman"/>
                <a:cs typeface="Times New Roman"/>
              </a:rPr>
              <a:t>master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schedule.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Reduction in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delivery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times: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identifies materials </a:t>
            </a:r>
            <a:r>
              <a:rPr dirty="0" sz="1100" spc="10">
                <a:latin typeface="Times New Roman"/>
                <a:cs typeface="Times New Roman"/>
              </a:rPr>
              <a:t>and  components </a:t>
            </a:r>
            <a:r>
              <a:rPr dirty="0" sz="1100" spc="5">
                <a:latin typeface="Times New Roman"/>
                <a:cs typeface="Times New Roman"/>
              </a:rPr>
              <a:t>quantities,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timings,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availabilities,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procurement and production  </a:t>
            </a:r>
            <a:r>
              <a:rPr dirty="0" sz="1100" spc="5">
                <a:latin typeface="Times New Roman"/>
                <a:cs typeface="Times New Roman"/>
              </a:rPr>
              <a:t>actions required to meet delivery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dealings.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400"/>
              </a:lnSpc>
              <a:spcBef>
                <a:spcPts val="3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Realistic </a:t>
            </a:r>
            <a:r>
              <a:rPr dirty="0" sz="1100" spc="10">
                <a:latin typeface="Times New Roman"/>
                <a:cs typeface="Times New Roman"/>
              </a:rPr>
              <a:t>commitments: </a:t>
            </a:r>
            <a:r>
              <a:rPr dirty="0" sz="1100" spc="5">
                <a:latin typeface="Times New Roman"/>
                <a:cs typeface="Times New Roman"/>
              </a:rPr>
              <a:t>Realistic delivery promises </a:t>
            </a:r>
            <a:r>
              <a:rPr dirty="0" sz="1100" spc="10">
                <a:latin typeface="Times New Roman"/>
                <a:cs typeface="Times New Roman"/>
              </a:rPr>
              <a:t>can enhance customer  </a:t>
            </a:r>
            <a:r>
              <a:rPr dirty="0" sz="1100" spc="5">
                <a:latin typeface="Times New Roman"/>
                <a:cs typeface="Times New Roman"/>
              </a:rPr>
              <a:t>satisfaction. </a:t>
            </a:r>
            <a:r>
              <a:rPr dirty="0" sz="1100" spc="10">
                <a:latin typeface="Times New Roman"/>
                <a:cs typeface="Times New Roman"/>
              </a:rPr>
              <a:t>By using MRP,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give marketing timely information </a:t>
            </a:r>
            <a:r>
              <a:rPr dirty="0" sz="1100" spc="10">
                <a:latin typeface="Times New Roman"/>
                <a:cs typeface="Times New Roman"/>
              </a:rPr>
              <a:t>about  </a:t>
            </a:r>
            <a:r>
              <a:rPr dirty="0" sz="1100" spc="5">
                <a:latin typeface="Times New Roman"/>
                <a:cs typeface="Times New Roman"/>
              </a:rPr>
              <a:t>likely delivery times to </a:t>
            </a:r>
            <a:r>
              <a:rPr dirty="0" sz="1100" spc="10">
                <a:latin typeface="Times New Roman"/>
                <a:cs typeface="Times New Roman"/>
              </a:rPr>
              <a:t>prospective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customers.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Increased efficiency: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provides close coordination </a:t>
            </a:r>
            <a:r>
              <a:rPr dirty="0" sz="1100" spc="10">
                <a:latin typeface="Times New Roman"/>
                <a:cs typeface="Times New Roman"/>
              </a:rPr>
              <a:t>among </a:t>
            </a:r>
            <a:r>
              <a:rPr dirty="0" sz="1100" spc="5">
                <a:latin typeface="Times New Roman"/>
                <a:cs typeface="Times New Roman"/>
              </a:rPr>
              <a:t>various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centers  as products progress through 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20" b="1">
                <a:latin typeface="Times New Roman"/>
                <a:cs typeface="Times New Roman"/>
              </a:rPr>
              <a:t>MRP </a:t>
            </a:r>
            <a:r>
              <a:rPr dirty="0" sz="1100" spc="10" b="1">
                <a:latin typeface="Times New Roman"/>
                <a:cs typeface="Times New Roman"/>
              </a:rPr>
              <a:t>System Components: </a:t>
            </a:r>
            <a:r>
              <a:rPr dirty="0" sz="1100" spc="10">
                <a:latin typeface="Times New Roman"/>
                <a:cs typeface="Times New Roman"/>
              </a:rPr>
              <a:t>Shows </a:t>
            </a:r>
            <a:r>
              <a:rPr dirty="0" sz="1100" spc="5">
                <a:latin typeface="Times New Roman"/>
                <a:cs typeface="Times New Roman"/>
              </a:rPr>
              <a:t>the basic </a:t>
            </a:r>
            <a:r>
              <a:rPr dirty="0" sz="1100" spc="10">
                <a:latin typeface="Times New Roman"/>
                <a:cs typeface="Times New Roman"/>
              </a:rPr>
              <a:t>components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15">
                <a:latin typeface="Times New Roman"/>
                <a:cs typeface="Times New Roman"/>
              </a:rPr>
              <a:t>MRP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Master production schedule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(MPS)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5991" y="4834888"/>
            <a:ext cx="122745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Inventory status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files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7200" y="4834888"/>
            <a:ext cx="1394460" cy="52768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 indent="429259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Materials  </a:t>
            </a:r>
            <a:r>
              <a:rPr dirty="0" sz="1100" spc="10">
                <a:latin typeface="Times New Roman"/>
                <a:cs typeface="Times New Roman"/>
              </a:rPr>
              <a:t>Requirements planning  (MRP) </a:t>
            </a:r>
            <a:r>
              <a:rPr dirty="0" sz="1100" spc="5">
                <a:latin typeface="Times New Roman"/>
                <a:cs typeface="Times New Roman"/>
              </a:rPr>
              <a:t>processing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logic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8141" y="4834888"/>
            <a:ext cx="118364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Bill of materials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file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56941" y="5852239"/>
          <a:ext cx="5214620" cy="488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8995"/>
                <a:gridCol w="1995805"/>
                <a:gridCol w="1099185"/>
              </a:tblGrid>
              <a:tr h="162050">
                <a:tc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Order release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requirements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4030">
                        <a:lnSpc>
                          <a:spcPts val="117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rescheduling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17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planned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orders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4959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(Orders to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released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now)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12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(Expedite,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deexpedite,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ts val="120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(future)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1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117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Cancel open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orders)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175991" y="6648508"/>
            <a:ext cx="5420995" cy="217678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6350">
              <a:lnSpc>
                <a:spcPct val="98500"/>
              </a:lnSpc>
              <a:spcBef>
                <a:spcPts val="145"/>
              </a:spcBef>
            </a:pPr>
            <a:r>
              <a:rPr dirty="0" sz="1100" spc="10" b="1">
                <a:latin typeface="Times New Roman"/>
                <a:cs typeface="Times New Roman"/>
              </a:rPr>
              <a:t>Master Production Schedule (MPS):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MPS </a:t>
            </a:r>
            <a:r>
              <a:rPr dirty="0" sz="1100" spc="5">
                <a:latin typeface="Times New Roman"/>
                <a:cs typeface="Times New Roman"/>
              </a:rPr>
              <a:t>is initially </a:t>
            </a:r>
            <a:r>
              <a:rPr dirty="0" sz="1100" spc="10">
                <a:latin typeface="Times New Roman"/>
                <a:cs typeface="Times New Roman"/>
              </a:rPr>
              <a:t>developed from firm </a:t>
            </a:r>
            <a:r>
              <a:rPr dirty="0" sz="1100" spc="5">
                <a:latin typeface="Times New Roman"/>
                <a:cs typeface="Times New Roman"/>
              </a:rPr>
              <a:t>customer  </a:t>
            </a:r>
            <a:r>
              <a:rPr dirty="0" sz="1100" spc="10">
                <a:latin typeface="Times New Roman"/>
                <a:cs typeface="Times New Roman"/>
              </a:rPr>
              <a:t>orders or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forecasts of demand before the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system. </a:t>
            </a:r>
            <a:r>
              <a:rPr dirty="0" sz="1100" spc="10">
                <a:latin typeface="Times New Roman"/>
                <a:cs typeface="Times New Roman"/>
              </a:rPr>
              <a:t>Designed to </a:t>
            </a:r>
            <a:r>
              <a:rPr dirty="0" sz="1100" spc="5">
                <a:latin typeface="Times New Roman"/>
                <a:cs typeface="Times New Roman"/>
              </a:rPr>
              <a:t>meet </a:t>
            </a:r>
            <a:r>
              <a:rPr dirty="0" sz="1100" spc="10">
                <a:latin typeface="Times New Roman"/>
                <a:cs typeface="Times New Roman"/>
              </a:rPr>
              <a:t>market  demand, the </a:t>
            </a:r>
            <a:r>
              <a:rPr dirty="0" sz="1100" spc="15">
                <a:latin typeface="Times New Roman"/>
                <a:cs typeface="Times New Roman"/>
              </a:rPr>
              <a:t>MPS </a:t>
            </a:r>
            <a:r>
              <a:rPr dirty="0" sz="1100" spc="5">
                <a:latin typeface="Times New Roman"/>
                <a:cs typeface="Times New Roman"/>
              </a:rPr>
              <a:t>identifies </a:t>
            </a:r>
            <a:r>
              <a:rPr dirty="0" sz="1100" spc="10">
                <a:latin typeface="Times New Roman"/>
                <a:cs typeface="Times New Roman"/>
              </a:rPr>
              <a:t>the quantity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each end </a:t>
            </a:r>
            <a:r>
              <a:rPr dirty="0" sz="1100" spc="5">
                <a:latin typeface="Times New Roman"/>
                <a:cs typeface="Times New Roman"/>
              </a:rPr>
              <a:t>product (end </a:t>
            </a:r>
            <a:r>
              <a:rPr dirty="0" sz="1100" spc="10">
                <a:latin typeface="Times New Roman"/>
                <a:cs typeface="Times New Roman"/>
              </a:rPr>
              <a:t>item)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it needs </a:t>
            </a:r>
            <a:r>
              <a:rPr dirty="0" sz="1100" spc="10">
                <a:latin typeface="Times New Roman"/>
                <a:cs typeface="Times New Roman"/>
              </a:rPr>
              <a:t>to  be </a:t>
            </a:r>
            <a:r>
              <a:rPr dirty="0" sz="1100" spc="5">
                <a:latin typeface="Times New Roman"/>
                <a:cs typeface="Times New Roman"/>
              </a:rPr>
              <a:t>produced during each future period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planning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horizon.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Bill of Materials </a:t>
            </a:r>
            <a:r>
              <a:rPr dirty="0" sz="1100" spc="15" b="1">
                <a:latin typeface="Times New Roman"/>
                <a:cs typeface="Times New Roman"/>
              </a:rPr>
              <a:t>(BOM):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20">
                <a:latin typeface="Times New Roman"/>
                <a:cs typeface="Times New Roman"/>
              </a:rPr>
              <a:t>BOM </a:t>
            </a:r>
            <a:r>
              <a:rPr dirty="0" sz="1100" spc="5">
                <a:latin typeface="Times New Roman"/>
                <a:cs typeface="Times New Roman"/>
              </a:rPr>
              <a:t>identifies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each end product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manufactured,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specifying all </a:t>
            </a:r>
            <a:r>
              <a:rPr dirty="0" sz="1100" spc="10">
                <a:latin typeface="Times New Roman"/>
                <a:cs typeface="Times New Roman"/>
              </a:rPr>
              <a:t>subcomponents </a:t>
            </a:r>
            <a:r>
              <a:rPr dirty="0" sz="1100" spc="5">
                <a:latin typeface="Times New Roman"/>
                <a:cs typeface="Times New Roman"/>
              </a:rPr>
              <a:t>items, their </a:t>
            </a:r>
            <a:r>
              <a:rPr dirty="0" sz="1100" spc="10">
                <a:latin typeface="Times New Roman"/>
                <a:cs typeface="Times New Roman"/>
              </a:rPr>
              <a:t>sequence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buildup, </a:t>
            </a:r>
            <a:r>
              <a:rPr dirty="0" sz="1100" spc="5">
                <a:latin typeface="Times New Roman"/>
                <a:cs typeface="Times New Roman"/>
              </a:rPr>
              <a:t>their quantity in each finished  unit, </a:t>
            </a:r>
            <a:r>
              <a:rPr dirty="0" sz="1100" spc="10">
                <a:latin typeface="Times New Roman"/>
                <a:cs typeface="Times New Roman"/>
              </a:rPr>
              <a:t>and the work </a:t>
            </a:r>
            <a:r>
              <a:rPr dirty="0" sz="1100" spc="5">
                <a:latin typeface="Times New Roman"/>
                <a:cs typeface="Times New Roman"/>
              </a:rPr>
              <a:t>centers performing the </a:t>
            </a:r>
            <a:r>
              <a:rPr dirty="0" sz="1100" spc="10">
                <a:latin typeface="Times New Roman"/>
                <a:cs typeface="Times New Roman"/>
              </a:rPr>
              <a:t>buildup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sequence.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Inventory </a:t>
            </a:r>
            <a:r>
              <a:rPr dirty="0" sz="1100" spc="5" b="1">
                <a:latin typeface="Times New Roman"/>
                <a:cs typeface="Times New Roman"/>
              </a:rPr>
              <a:t>Status File: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10">
                <a:latin typeface="Times New Roman"/>
                <a:cs typeface="Times New Roman"/>
              </a:rPr>
              <a:t>system must </a:t>
            </a:r>
            <a:r>
              <a:rPr dirty="0" sz="1100" spc="5">
                <a:latin typeface="Times New Roman"/>
                <a:cs typeface="Times New Roman"/>
              </a:rPr>
              <a:t>retain </a:t>
            </a:r>
            <a:r>
              <a:rPr dirty="0" sz="1100" spc="10">
                <a:latin typeface="Times New Roman"/>
                <a:cs typeface="Times New Roman"/>
              </a:rPr>
              <a:t>an up to </a:t>
            </a:r>
            <a:r>
              <a:rPr dirty="0" sz="1100" spc="5">
                <a:latin typeface="Times New Roman"/>
                <a:cs typeface="Times New Roman"/>
              </a:rPr>
              <a:t>date file of the </a:t>
            </a:r>
            <a:r>
              <a:rPr dirty="0" sz="1100" spc="10">
                <a:latin typeface="Times New Roman"/>
                <a:cs typeface="Times New Roman"/>
              </a:rPr>
              <a:t>inventory </a:t>
            </a:r>
            <a:r>
              <a:rPr dirty="0" sz="1100" spc="5">
                <a:latin typeface="Times New Roman"/>
                <a:cs typeface="Times New Roman"/>
              </a:rPr>
              <a:t>status  </a:t>
            </a:r>
            <a:r>
              <a:rPr dirty="0" sz="1100" spc="10">
                <a:latin typeface="Times New Roman"/>
                <a:cs typeface="Times New Roman"/>
              </a:rPr>
              <a:t>of each item in the product </a:t>
            </a:r>
            <a:r>
              <a:rPr dirty="0" sz="1100" spc="5">
                <a:latin typeface="Times New Roman"/>
                <a:cs typeface="Times New Roman"/>
              </a:rPr>
              <a:t>structure.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file </a:t>
            </a:r>
            <a:r>
              <a:rPr dirty="0" sz="1100" spc="10">
                <a:latin typeface="Times New Roman"/>
                <a:cs typeface="Times New Roman"/>
              </a:rPr>
              <a:t>provides accurate information about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availability of every items controlled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10">
                <a:latin typeface="Times New Roman"/>
                <a:cs typeface="Times New Roman"/>
              </a:rPr>
              <a:t>system which can then </a:t>
            </a:r>
            <a:r>
              <a:rPr dirty="0" sz="1100" spc="5">
                <a:latin typeface="Times New Roman"/>
                <a:cs typeface="Times New Roman"/>
              </a:rPr>
              <a:t>maintain an  accurate </a:t>
            </a:r>
            <a:r>
              <a:rPr dirty="0" sz="1100" spc="10">
                <a:latin typeface="Times New Roman"/>
                <a:cs typeface="Times New Roman"/>
              </a:rPr>
              <a:t>accounting </a:t>
            </a:r>
            <a:r>
              <a:rPr dirty="0" sz="1100" spc="5">
                <a:latin typeface="Times New Roman"/>
                <a:cs typeface="Times New Roman"/>
              </a:rPr>
              <a:t>of all inventory transaction,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5">
                <a:latin typeface="Times New Roman"/>
                <a:cs typeface="Times New Roman"/>
              </a:rPr>
              <a:t>actual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7055" y="4418076"/>
            <a:ext cx="71755" cy="434340"/>
          </a:xfrm>
          <a:custGeom>
            <a:avLst/>
            <a:gdLst/>
            <a:ahLst/>
            <a:cxnLst/>
            <a:rect l="l" t="t" r="r" b="b"/>
            <a:pathLst>
              <a:path w="71754" h="434339">
                <a:moveTo>
                  <a:pt x="31242" y="362712"/>
                </a:moveTo>
                <a:lnTo>
                  <a:pt x="0" y="362712"/>
                </a:lnTo>
                <a:lnTo>
                  <a:pt x="35814" y="434340"/>
                </a:lnTo>
                <a:lnTo>
                  <a:pt x="63246" y="379476"/>
                </a:lnTo>
                <a:lnTo>
                  <a:pt x="35814" y="379476"/>
                </a:lnTo>
                <a:lnTo>
                  <a:pt x="32766" y="377952"/>
                </a:lnTo>
                <a:lnTo>
                  <a:pt x="31242" y="374904"/>
                </a:lnTo>
                <a:lnTo>
                  <a:pt x="31242" y="362712"/>
                </a:lnTo>
                <a:close/>
              </a:path>
              <a:path w="71754" h="434339">
                <a:moveTo>
                  <a:pt x="35814" y="0"/>
                </a:moveTo>
                <a:lnTo>
                  <a:pt x="32766" y="1524"/>
                </a:lnTo>
                <a:lnTo>
                  <a:pt x="31242" y="4572"/>
                </a:lnTo>
                <a:lnTo>
                  <a:pt x="31242" y="374904"/>
                </a:lnTo>
                <a:lnTo>
                  <a:pt x="32766" y="377952"/>
                </a:lnTo>
                <a:lnTo>
                  <a:pt x="35814" y="379476"/>
                </a:lnTo>
                <a:lnTo>
                  <a:pt x="38862" y="377952"/>
                </a:lnTo>
                <a:lnTo>
                  <a:pt x="40386" y="374904"/>
                </a:lnTo>
                <a:lnTo>
                  <a:pt x="40386" y="4572"/>
                </a:lnTo>
                <a:lnTo>
                  <a:pt x="38862" y="1524"/>
                </a:lnTo>
                <a:lnTo>
                  <a:pt x="35814" y="0"/>
                </a:lnTo>
                <a:close/>
              </a:path>
              <a:path w="71754" h="434339">
                <a:moveTo>
                  <a:pt x="71628" y="362712"/>
                </a:moveTo>
                <a:lnTo>
                  <a:pt x="40386" y="362712"/>
                </a:lnTo>
                <a:lnTo>
                  <a:pt x="40386" y="374904"/>
                </a:lnTo>
                <a:lnTo>
                  <a:pt x="38862" y="377952"/>
                </a:lnTo>
                <a:lnTo>
                  <a:pt x="35814" y="379476"/>
                </a:lnTo>
                <a:lnTo>
                  <a:pt x="63246" y="379476"/>
                </a:lnTo>
                <a:lnTo>
                  <a:pt x="71628" y="36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30957" y="4910328"/>
            <a:ext cx="1403350" cy="72390"/>
          </a:xfrm>
          <a:custGeom>
            <a:avLst/>
            <a:gdLst/>
            <a:ahLst/>
            <a:cxnLst/>
            <a:rect l="l" t="t" r="r" b="b"/>
            <a:pathLst>
              <a:path w="1403350" h="72389">
                <a:moveTo>
                  <a:pt x="1331214" y="0"/>
                </a:moveTo>
                <a:lnTo>
                  <a:pt x="1331214" y="72389"/>
                </a:lnTo>
                <a:lnTo>
                  <a:pt x="1395222" y="40385"/>
                </a:lnTo>
                <a:lnTo>
                  <a:pt x="1342644" y="40385"/>
                </a:lnTo>
                <a:lnTo>
                  <a:pt x="1346454" y="39623"/>
                </a:lnTo>
                <a:lnTo>
                  <a:pt x="1347216" y="36575"/>
                </a:lnTo>
                <a:lnTo>
                  <a:pt x="1346454" y="32765"/>
                </a:lnTo>
                <a:lnTo>
                  <a:pt x="1342644" y="32003"/>
                </a:lnTo>
                <a:lnTo>
                  <a:pt x="1393888" y="32003"/>
                </a:lnTo>
                <a:lnTo>
                  <a:pt x="1331214" y="0"/>
                </a:lnTo>
                <a:close/>
              </a:path>
              <a:path w="1403350" h="72389">
                <a:moveTo>
                  <a:pt x="1331214" y="32003"/>
                </a:moveTo>
                <a:lnTo>
                  <a:pt x="4572" y="32003"/>
                </a:lnTo>
                <a:lnTo>
                  <a:pt x="1524" y="32765"/>
                </a:lnTo>
                <a:lnTo>
                  <a:pt x="0" y="36575"/>
                </a:lnTo>
                <a:lnTo>
                  <a:pt x="1524" y="39623"/>
                </a:lnTo>
                <a:lnTo>
                  <a:pt x="4572" y="40385"/>
                </a:lnTo>
                <a:lnTo>
                  <a:pt x="1331214" y="40385"/>
                </a:lnTo>
                <a:lnTo>
                  <a:pt x="1331214" y="32003"/>
                </a:lnTo>
                <a:close/>
              </a:path>
              <a:path w="1403350" h="72389">
                <a:moveTo>
                  <a:pt x="1393888" y="32003"/>
                </a:moveTo>
                <a:lnTo>
                  <a:pt x="1342644" y="32003"/>
                </a:lnTo>
                <a:lnTo>
                  <a:pt x="1346454" y="32765"/>
                </a:lnTo>
                <a:lnTo>
                  <a:pt x="1347216" y="36575"/>
                </a:lnTo>
                <a:lnTo>
                  <a:pt x="1346454" y="39623"/>
                </a:lnTo>
                <a:lnTo>
                  <a:pt x="1342644" y="40385"/>
                </a:lnTo>
                <a:lnTo>
                  <a:pt x="1395222" y="40385"/>
                </a:lnTo>
                <a:lnTo>
                  <a:pt x="1402842" y="36575"/>
                </a:lnTo>
                <a:lnTo>
                  <a:pt x="1393888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71009" y="4910328"/>
            <a:ext cx="757555" cy="72390"/>
          </a:xfrm>
          <a:custGeom>
            <a:avLst/>
            <a:gdLst/>
            <a:ahLst/>
            <a:cxnLst/>
            <a:rect l="l" t="t" r="r" b="b"/>
            <a:pathLst>
              <a:path w="757554" h="72389">
                <a:moveTo>
                  <a:pt x="71628" y="0"/>
                </a:moveTo>
                <a:lnTo>
                  <a:pt x="0" y="36576"/>
                </a:lnTo>
                <a:lnTo>
                  <a:pt x="71628" y="72390"/>
                </a:lnTo>
                <a:lnTo>
                  <a:pt x="71628" y="40386"/>
                </a:lnTo>
                <a:lnTo>
                  <a:pt x="60198" y="40386"/>
                </a:lnTo>
                <a:lnTo>
                  <a:pt x="57150" y="39624"/>
                </a:lnTo>
                <a:lnTo>
                  <a:pt x="55626" y="36576"/>
                </a:lnTo>
                <a:lnTo>
                  <a:pt x="57150" y="32766"/>
                </a:lnTo>
                <a:lnTo>
                  <a:pt x="60198" y="32004"/>
                </a:lnTo>
                <a:lnTo>
                  <a:pt x="71628" y="32004"/>
                </a:lnTo>
                <a:lnTo>
                  <a:pt x="71628" y="0"/>
                </a:lnTo>
                <a:close/>
              </a:path>
              <a:path w="757554" h="72389">
                <a:moveTo>
                  <a:pt x="71628" y="32004"/>
                </a:moveTo>
                <a:lnTo>
                  <a:pt x="60198" y="32004"/>
                </a:lnTo>
                <a:lnTo>
                  <a:pt x="57150" y="32766"/>
                </a:lnTo>
                <a:lnTo>
                  <a:pt x="55626" y="36576"/>
                </a:lnTo>
                <a:lnTo>
                  <a:pt x="57150" y="39624"/>
                </a:lnTo>
                <a:lnTo>
                  <a:pt x="60198" y="40386"/>
                </a:lnTo>
                <a:lnTo>
                  <a:pt x="71628" y="40386"/>
                </a:lnTo>
                <a:lnTo>
                  <a:pt x="71628" y="32004"/>
                </a:lnTo>
                <a:close/>
              </a:path>
              <a:path w="757554" h="72389">
                <a:moveTo>
                  <a:pt x="752856" y="32004"/>
                </a:moveTo>
                <a:lnTo>
                  <a:pt x="71628" y="32004"/>
                </a:lnTo>
                <a:lnTo>
                  <a:pt x="71628" y="40386"/>
                </a:lnTo>
                <a:lnTo>
                  <a:pt x="752856" y="40386"/>
                </a:lnTo>
                <a:lnTo>
                  <a:pt x="755904" y="39624"/>
                </a:lnTo>
                <a:lnTo>
                  <a:pt x="757428" y="36576"/>
                </a:lnTo>
                <a:lnTo>
                  <a:pt x="755904" y="32766"/>
                </a:lnTo>
                <a:lnTo>
                  <a:pt x="752856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2013204" y="5479541"/>
            <a:ext cx="3835400" cy="340360"/>
            <a:chOff x="2013204" y="5479541"/>
            <a:chExt cx="3835400" cy="340360"/>
          </a:xfrm>
        </p:grpSpPr>
        <p:sp>
          <p:nvSpPr>
            <p:cNvPr id="12" name="object 12"/>
            <p:cNvSpPr/>
            <p:nvPr/>
          </p:nvSpPr>
          <p:spPr>
            <a:xfrm>
              <a:off x="3948683" y="5479541"/>
              <a:ext cx="71755" cy="327025"/>
            </a:xfrm>
            <a:custGeom>
              <a:avLst/>
              <a:gdLst/>
              <a:ahLst/>
              <a:cxnLst/>
              <a:rect l="l" t="t" r="r" b="b"/>
              <a:pathLst>
                <a:path w="71754" h="327025">
                  <a:moveTo>
                    <a:pt x="31242" y="255270"/>
                  </a:moveTo>
                  <a:lnTo>
                    <a:pt x="0" y="255270"/>
                  </a:lnTo>
                  <a:lnTo>
                    <a:pt x="35814" y="326898"/>
                  </a:lnTo>
                  <a:lnTo>
                    <a:pt x="63246" y="272034"/>
                  </a:lnTo>
                  <a:lnTo>
                    <a:pt x="35814" y="272034"/>
                  </a:lnTo>
                  <a:lnTo>
                    <a:pt x="32766" y="270510"/>
                  </a:lnTo>
                  <a:lnTo>
                    <a:pt x="31242" y="267462"/>
                  </a:lnTo>
                  <a:lnTo>
                    <a:pt x="31242" y="255270"/>
                  </a:lnTo>
                  <a:close/>
                </a:path>
                <a:path w="71754" h="327025">
                  <a:moveTo>
                    <a:pt x="35814" y="0"/>
                  </a:moveTo>
                  <a:lnTo>
                    <a:pt x="32766" y="1524"/>
                  </a:lnTo>
                  <a:lnTo>
                    <a:pt x="31242" y="4572"/>
                  </a:lnTo>
                  <a:lnTo>
                    <a:pt x="31242" y="267462"/>
                  </a:lnTo>
                  <a:lnTo>
                    <a:pt x="32766" y="270510"/>
                  </a:lnTo>
                  <a:lnTo>
                    <a:pt x="35814" y="272034"/>
                  </a:lnTo>
                  <a:lnTo>
                    <a:pt x="38862" y="270510"/>
                  </a:lnTo>
                  <a:lnTo>
                    <a:pt x="40386" y="267462"/>
                  </a:lnTo>
                  <a:lnTo>
                    <a:pt x="40386" y="4572"/>
                  </a:lnTo>
                  <a:lnTo>
                    <a:pt x="38862" y="1524"/>
                  </a:lnTo>
                  <a:lnTo>
                    <a:pt x="35814" y="0"/>
                  </a:lnTo>
                  <a:close/>
                </a:path>
                <a:path w="71754" h="327025">
                  <a:moveTo>
                    <a:pt x="71628" y="255270"/>
                  </a:moveTo>
                  <a:lnTo>
                    <a:pt x="40386" y="255270"/>
                  </a:lnTo>
                  <a:lnTo>
                    <a:pt x="40386" y="267462"/>
                  </a:lnTo>
                  <a:lnTo>
                    <a:pt x="38862" y="270510"/>
                  </a:lnTo>
                  <a:lnTo>
                    <a:pt x="35814" y="272034"/>
                  </a:lnTo>
                  <a:lnTo>
                    <a:pt x="63246" y="272034"/>
                  </a:lnTo>
                  <a:lnTo>
                    <a:pt x="71628" y="255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9018" y="5497067"/>
              <a:ext cx="3763645" cy="0"/>
            </a:xfrm>
            <a:custGeom>
              <a:avLst/>
              <a:gdLst/>
              <a:ahLst/>
              <a:cxnLst/>
              <a:rect l="l" t="t" r="r" b="b"/>
              <a:pathLst>
                <a:path w="3763645" h="0">
                  <a:moveTo>
                    <a:pt x="0" y="0"/>
                  </a:moveTo>
                  <a:lnTo>
                    <a:pt x="3763517" y="0"/>
                  </a:lnTo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13204" y="5492495"/>
              <a:ext cx="3835400" cy="327025"/>
            </a:xfrm>
            <a:custGeom>
              <a:avLst/>
              <a:gdLst/>
              <a:ahLst/>
              <a:cxnLst/>
              <a:rect l="l" t="t" r="r" b="b"/>
              <a:pathLst>
                <a:path w="3835400" h="327025">
                  <a:moveTo>
                    <a:pt x="71628" y="255270"/>
                  </a:moveTo>
                  <a:lnTo>
                    <a:pt x="40386" y="255270"/>
                  </a:lnTo>
                  <a:lnTo>
                    <a:pt x="40386" y="4572"/>
                  </a:lnTo>
                  <a:lnTo>
                    <a:pt x="38862" y="762"/>
                  </a:lnTo>
                  <a:lnTo>
                    <a:pt x="35814" y="0"/>
                  </a:lnTo>
                  <a:lnTo>
                    <a:pt x="32766" y="762"/>
                  </a:lnTo>
                  <a:lnTo>
                    <a:pt x="31242" y="4572"/>
                  </a:lnTo>
                  <a:lnTo>
                    <a:pt x="31242" y="255270"/>
                  </a:lnTo>
                  <a:lnTo>
                    <a:pt x="0" y="255270"/>
                  </a:lnTo>
                  <a:lnTo>
                    <a:pt x="35814" y="326898"/>
                  </a:lnTo>
                  <a:lnTo>
                    <a:pt x="63627" y="271272"/>
                  </a:lnTo>
                  <a:lnTo>
                    <a:pt x="71628" y="255270"/>
                  </a:lnTo>
                  <a:close/>
                </a:path>
                <a:path w="3835400" h="327025">
                  <a:moveTo>
                    <a:pt x="3835146" y="255270"/>
                  </a:moveTo>
                  <a:lnTo>
                    <a:pt x="3803904" y="255270"/>
                  </a:lnTo>
                  <a:lnTo>
                    <a:pt x="3803904" y="4572"/>
                  </a:lnTo>
                  <a:lnTo>
                    <a:pt x="3802380" y="762"/>
                  </a:lnTo>
                  <a:lnTo>
                    <a:pt x="3799332" y="0"/>
                  </a:lnTo>
                  <a:lnTo>
                    <a:pt x="3796284" y="762"/>
                  </a:lnTo>
                  <a:lnTo>
                    <a:pt x="3794760" y="4572"/>
                  </a:lnTo>
                  <a:lnTo>
                    <a:pt x="3794760" y="255270"/>
                  </a:lnTo>
                  <a:lnTo>
                    <a:pt x="3763518" y="255270"/>
                  </a:lnTo>
                  <a:lnTo>
                    <a:pt x="3799332" y="326898"/>
                  </a:lnTo>
                  <a:lnTo>
                    <a:pt x="3827145" y="271272"/>
                  </a:lnTo>
                  <a:lnTo>
                    <a:pt x="3835146" y="255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131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429958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465632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91" y="847477"/>
            <a:ext cx="5422265" cy="8211184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443230" marR="6350" indent="-215900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Organizing: </a:t>
            </a:r>
            <a:r>
              <a:rPr dirty="0" sz="1100" spc="5">
                <a:latin typeface="Times New Roman"/>
                <a:cs typeface="Times New Roman"/>
              </a:rPr>
              <a:t>Operation  </a:t>
            </a:r>
            <a:r>
              <a:rPr dirty="0" sz="1100" spc="10">
                <a:latin typeface="Times New Roman"/>
                <a:cs typeface="Times New Roman"/>
              </a:rPr>
              <a:t>managers </a:t>
            </a:r>
            <a:r>
              <a:rPr dirty="0" sz="1100" spc="5">
                <a:latin typeface="Times New Roman"/>
                <a:cs typeface="Times New Roman"/>
              </a:rPr>
              <a:t>establish 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structure  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roles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flow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 information within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subsystem. They </a:t>
            </a:r>
            <a:r>
              <a:rPr dirty="0" sz="1100" spc="5">
                <a:latin typeface="Times New Roman"/>
                <a:cs typeface="Times New Roman"/>
              </a:rPr>
              <a:t>determine the activities required 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achieve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operation’s subsystem’s goals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assign responsibility authority for  carrying </a:t>
            </a:r>
            <a:r>
              <a:rPr dirty="0" sz="1100" spc="10">
                <a:latin typeface="Times New Roman"/>
                <a:cs typeface="Times New Roman"/>
              </a:rPr>
              <a:t>them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out.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300"/>
              </a:lnSpc>
              <a:spcBef>
                <a:spcPts val="4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Controlling: </a:t>
            </a:r>
            <a:r>
              <a:rPr dirty="0" sz="1100" spc="10">
                <a:latin typeface="Times New Roman"/>
                <a:cs typeface="Times New Roman"/>
              </a:rPr>
              <a:t>To ensure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plans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subsystem are accomplished,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operation manager must also exercise control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measuring </a:t>
            </a:r>
            <a:r>
              <a:rPr dirty="0" sz="1100" spc="5">
                <a:latin typeface="Times New Roman"/>
                <a:cs typeface="Times New Roman"/>
              </a:rPr>
              <a:t>actual </a:t>
            </a:r>
            <a:r>
              <a:rPr dirty="0" sz="1100" spc="10">
                <a:latin typeface="Times New Roman"/>
                <a:cs typeface="Times New Roman"/>
              </a:rPr>
              <a:t>output and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comparing them to planned </a:t>
            </a:r>
            <a:r>
              <a:rPr dirty="0" sz="1100" spc="5">
                <a:latin typeface="Times New Roman"/>
                <a:cs typeface="Times New Roman"/>
              </a:rPr>
              <a:t>output. Controlling costs, </a:t>
            </a:r>
            <a:r>
              <a:rPr dirty="0" sz="1100" spc="10">
                <a:latin typeface="Times New Roman"/>
                <a:cs typeface="Times New Roman"/>
              </a:rPr>
              <a:t>quality </a:t>
            </a:r>
            <a:r>
              <a:rPr dirty="0" sz="1100" spc="5">
                <a:latin typeface="Times New Roman"/>
                <a:cs typeface="Times New Roman"/>
              </a:rPr>
              <a:t>and schedules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very heart of operations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Beside planning, organizing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controlling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various activities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subsystem,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Operation manager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concerned with the </a:t>
            </a:r>
            <a:r>
              <a:rPr dirty="0" sz="1100" spc="5">
                <a:latin typeface="Times New Roman"/>
                <a:cs typeface="Times New Roman"/>
              </a:rPr>
              <a:t>following </a:t>
            </a:r>
            <a:r>
              <a:rPr dirty="0" sz="1100" spc="10">
                <a:latin typeface="Times New Roman"/>
                <a:cs typeface="Times New Roman"/>
              </a:rPr>
              <a:t>two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approaches;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Behavior: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managers are concerned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their efforts to plan </a:t>
            </a:r>
            <a:r>
              <a:rPr dirty="0" sz="1100" spc="10">
                <a:latin typeface="Times New Roman"/>
                <a:cs typeface="Times New Roman"/>
              </a:rPr>
              <a:t>organize  </a:t>
            </a:r>
            <a:r>
              <a:rPr dirty="0" sz="1100" spc="5">
                <a:latin typeface="Times New Roman"/>
                <a:cs typeface="Times New Roman"/>
              </a:rPr>
              <a:t>and control effect </a:t>
            </a:r>
            <a:r>
              <a:rPr dirty="0" sz="1100" spc="10">
                <a:latin typeface="Times New Roman"/>
                <a:cs typeface="Times New Roman"/>
              </a:rPr>
              <a:t>human </a:t>
            </a:r>
            <a:r>
              <a:rPr dirty="0" sz="1100" spc="5">
                <a:latin typeface="Times New Roman"/>
                <a:cs typeface="Times New Roman"/>
              </a:rPr>
              <a:t>behavior.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want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know how </a:t>
            </a:r>
            <a:r>
              <a:rPr dirty="0" sz="1100" spc="5">
                <a:latin typeface="Times New Roman"/>
                <a:cs typeface="Times New Roman"/>
              </a:rPr>
              <a:t>the behavior of  subordinates </a:t>
            </a:r>
            <a:r>
              <a:rPr dirty="0" sz="1100" spc="10">
                <a:latin typeface="Times New Roman"/>
                <a:cs typeface="Times New Roman"/>
              </a:rPr>
              <a:t>can affect management’s planning, organizing and controlling actions. In 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are interested in </a:t>
            </a:r>
            <a:r>
              <a:rPr dirty="0" sz="1100" spc="10">
                <a:latin typeface="Times New Roman"/>
                <a:cs typeface="Times New Roman"/>
              </a:rPr>
              <a:t>the behavior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managers as well especially </a:t>
            </a:r>
            <a:r>
              <a:rPr dirty="0" sz="1100" spc="5">
                <a:latin typeface="Times New Roman"/>
                <a:cs typeface="Times New Roman"/>
              </a:rPr>
              <a:t>their  decision </a:t>
            </a:r>
            <a:r>
              <a:rPr dirty="0" sz="1100" spc="10">
                <a:latin typeface="Times New Roman"/>
                <a:cs typeface="Times New Roman"/>
              </a:rPr>
              <a:t>making behavior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Models: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plans, organizes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controls </a:t>
            </a:r>
            <a:r>
              <a:rPr dirty="0" sz="1100" spc="10">
                <a:latin typeface="Times New Roman"/>
                <a:cs typeface="Times New Roman"/>
              </a:rPr>
              <a:t>the conversion </a:t>
            </a:r>
            <a:r>
              <a:rPr dirty="0" sz="1100" spc="5">
                <a:latin typeface="Times New Roman"/>
                <a:cs typeface="Times New Roman"/>
              </a:rPr>
              <a:t>process,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he encounters </a:t>
            </a:r>
            <a:r>
              <a:rPr dirty="0" sz="1100" spc="5">
                <a:latin typeface="Times New Roman"/>
                <a:cs typeface="Times New Roman"/>
              </a:rPr>
              <a:t>many Problems </a:t>
            </a:r>
            <a:r>
              <a:rPr dirty="0" sz="1100" spc="10">
                <a:latin typeface="Times New Roman"/>
                <a:cs typeface="Times New Roman"/>
              </a:rPr>
              <a:t>and must make many </a:t>
            </a:r>
            <a:r>
              <a:rPr dirty="0" sz="1100" spc="5">
                <a:latin typeface="Times New Roman"/>
                <a:cs typeface="Times New Roman"/>
              </a:rPr>
              <a:t>decisions. They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frequently  simplify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difficulties by using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models.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buAutoNum type="arabicPeriod" startAt="5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OPERATION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STRATEGY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 startAt="5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environment </a:t>
            </a:r>
            <a:r>
              <a:rPr dirty="0" sz="1100" spc="5">
                <a:latin typeface="Times New Roman"/>
                <a:cs typeface="Times New Roman"/>
              </a:rPr>
              <a:t>of organizations is </a:t>
            </a:r>
            <a:r>
              <a:rPr dirty="0" sz="1100" spc="10">
                <a:latin typeface="Times New Roman"/>
                <a:cs typeface="Times New Roman"/>
              </a:rPr>
              <a:t>becoming more and more complex </a:t>
            </a:r>
            <a:r>
              <a:rPr dirty="0" sz="1100" spc="5">
                <a:latin typeface="Times New Roman"/>
                <a:cs typeface="Times New Roman"/>
              </a:rPr>
              <a:t>because of increased  rate of environmental, social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technological </a:t>
            </a:r>
            <a:r>
              <a:rPr dirty="0" sz="1100" spc="10">
                <a:latin typeface="Times New Roman"/>
                <a:cs typeface="Times New Roman"/>
              </a:rPr>
              <a:t>change, the increased </a:t>
            </a:r>
            <a:r>
              <a:rPr dirty="0" sz="1100" spc="5">
                <a:latin typeface="Times New Roman"/>
                <a:cs typeface="Times New Roman"/>
              </a:rPr>
              <a:t>internalization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business organizations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increased scarcity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of natural recourses. </a:t>
            </a: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analysis of the  competitive </a:t>
            </a:r>
            <a:r>
              <a:rPr dirty="0" sz="1100" spc="5">
                <a:latin typeface="Times New Roman"/>
                <a:cs typeface="Times New Roman"/>
              </a:rPr>
              <a:t>scenario in our country in the last </a:t>
            </a:r>
            <a:r>
              <a:rPr dirty="0" sz="1100" spc="10">
                <a:latin typeface="Times New Roman"/>
                <a:cs typeface="Times New Roman"/>
              </a:rPr>
              <a:t>ten years </a:t>
            </a:r>
            <a:r>
              <a:rPr dirty="0" sz="1100" spc="5">
                <a:latin typeface="Times New Roman"/>
                <a:cs typeface="Times New Roman"/>
              </a:rPr>
              <a:t>reveals that it is inevitable for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organizations </a:t>
            </a:r>
            <a:r>
              <a:rPr dirty="0" sz="1100" spc="10">
                <a:latin typeface="Times New Roman"/>
                <a:cs typeface="Times New Roman"/>
              </a:rPr>
              <a:t>to have a good operation </a:t>
            </a:r>
            <a:r>
              <a:rPr dirty="0" sz="1100" spc="5">
                <a:latin typeface="Times New Roman"/>
                <a:cs typeface="Times New Roman"/>
              </a:rPr>
              <a:t>strategy. </a:t>
            </a:r>
            <a:r>
              <a:rPr dirty="0" sz="1100" spc="10">
                <a:latin typeface="Times New Roman"/>
                <a:cs typeface="Times New Roman"/>
              </a:rPr>
              <a:t>Due to the </a:t>
            </a:r>
            <a:r>
              <a:rPr dirty="0" sz="1100" spc="5">
                <a:latin typeface="Times New Roman"/>
                <a:cs typeface="Times New Roman"/>
              </a:rPr>
              <a:t>liberalization </a:t>
            </a:r>
            <a:r>
              <a:rPr dirty="0" sz="1100" spc="10">
                <a:latin typeface="Times New Roman"/>
                <a:cs typeface="Times New Roman"/>
              </a:rPr>
              <a:t>and globalization  policies of the Union Government, Indian manufacturing and service firms have faced  </a:t>
            </a:r>
            <a:r>
              <a:rPr dirty="0" sz="1100" spc="5">
                <a:latin typeface="Times New Roman"/>
                <a:cs typeface="Times New Roman"/>
              </a:rPr>
              <a:t>competition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other parts of the world.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new and </a:t>
            </a:r>
            <a:r>
              <a:rPr dirty="0" sz="1100" spc="5">
                <a:latin typeface="Times New Roman"/>
                <a:cs typeface="Times New Roman"/>
              </a:rPr>
              <a:t>required to </a:t>
            </a:r>
            <a:r>
              <a:rPr dirty="0" sz="1100" spc="10">
                <a:latin typeface="Times New Roman"/>
                <a:cs typeface="Times New Roman"/>
              </a:rPr>
              <a:t>have a </a:t>
            </a:r>
            <a:r>
              <a:rPr dirty="0" sz="1100" spc="5">
                <a:latin typeface="Times New Roman"/>
                <a:cs typeface="Times New Roman"/>
              </a:rPr>
              <a:t>global  outlook as </a:t>
            </a:r>
            <a:r>
              <a:rPr dirty="0" sz="1100" spc="10">
                <a:latin typeface="Times New Roman"/>
                <a:cs typeface="Times New Roman"/>
              </a:rPr>
              <a:t>opposed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traditional </a:t>
            </a:r>
            <a:r>
              <a:rPr dirty="0" sz="1100" spc="10">
                <a:latin typeface="Times New Roman"/>
                <a:cs typeface="Times New Roman"/>
              </a:rPr>
              <a:t>domestic </a:t>
            </a:r>
            <a:r>
              <a:rPr dirty="0" sz="1100" spc="5">
                <a:latin typeface="Times New Roman"/>
                <a:cs typeface="Times New Roman"/>
              </a:rPr>
              <a:t>outlook.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It also signaled </a:t>
            </a:r>
            <a:r>
              <a:rPr dirty="0" sz="1100" spc="10">
                <a:latin typeface="Times New Roman"/>
                <a:cs typeface="Times New Roman"/>
              </a:rPr>
              <a:t>the end </a:t>
            </a:r>
            <a:r>
              <a:rPr dirty="0" sz="1100" spc="5">
                <a:latin typeface="Times New Roman"/>
                <a:cs typeface="Times New Roman"/>
              </a:rPr>
              <a:t>of an era </a:t>
            </a:r>
            <a:r>
              <a:rPr dirty="0" sz="1100" spc="10">
                <a:latin typeface="Times New Roman"/>
                <a:cs typeface="Times New Roman"/>
              </a:rPr>
              <a:t>when customer </a:t>
            </a:r>
            <a:r>
              <a:rPr dirty="0" sz="1100" spc="5">
                <a:latin typeface="Times New Roman"/>
                <a:cs typeface="Times New Roman"/>
              </a:rPr>
              <a:t>orientation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for cost cutting  </a:t>
            </a:r>
            <a:r>
              <a:rPr dirty="0" sz="1100" spc="10">
                <a:latin typeface="Times New Roman"/>
                <a:cs typeface="Times New Roman"/>
              </a:rPr>
              <a:t>were not </a:t>
            </a:r>
            <a:r>
              <a:rPr dirty="0" sz="1100" spc="5">
                <a:latin typeface="Times New Roman"/>
                <a:cs typeface="Times New Roman"/>
              </a:rPr>
              <a:t>all that </a:t>
            </a:r>
            <a:r>
              <a:rPr dirty="0" sz="1100" spc="10">
                <a:latin typeface="Times New Roman"/>
                <a:cs typeface="Times New Roman"/>
              </a:rPr>
              <a:t>important. Today the primary goals are related to market opportunities and  customer </a:t>
            </a:r>
            <a:r>
              <a:rPr dirty="0" sz="1100" spc="5">
                <a:latin typeface="Times New Roman"/>
                <a:cs typeface="Times New Roman"/>
              </a:rPr>
              <a:t>satisfaction.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general </a:t>
            </a:r>
            <a:r>
              <a:rPr dirty="0" sz="1100" spc="5">
                <a:latin typeface="Times New Roman"/>
                <a:cs typeface="Times New Roman"/>
              </a:rPr>
              <a:t>thrust of the operation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is guided </a:t>
            </a:r>
            <a:r>
              <a:rPr dirty="0" sz="1100" spc="10">
                <a:latin typeface="Times New Roman"/>
                <a:cs typeface="Times New Roman"/>
              </a:rPr>
              <a:t>by  </a:t>
            </a:r>
            <a:r>
              <a:rPr dirty="0" sz="1100" spc="5">
                <a:latin typeface="Times New Roman"/>
                <a:cs typeface="Times New Roman"/>
              </a:rPr>
              <a:t>competitive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market condition of </a:t>
            </a:r>
            <a:r>
              <a:rPr dirty="0" sz="1100" spc="10">
                <a:latin typeface="Times New Roman"/>
                <a:cs typeface="Times New Roman"/>
              </a:rPr>
              <a:t>the industry, which </a:t>
            </a:r>
            <a:r>
              <a:rPr dirty="0" sz="1100" spc="5">
                <a:latin typeface="Times New Roman"/>
                <a:cs typeface="Times New Roman"/>
              </a:rPr>
              <a:t>provides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basis for determining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organization’s strategy. </a:t>
            </a:r>
            <a:r>
              <a:rPr dirty="0" sz="1100" spc="15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industry now, and where </a:t>
            </a:r>
            <a:r>
              <a:rPr dirty="0" sz="1100" spc="5">
                <a:latin typeface="Times New Roman"/>
                <a:cs typeface="Times New Roman"/>
              </a:rPr>
              <a:t>will it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future? </a:t>
            </a:r>
            <a:r>
              <a:rPr dirty="0" sz="1100" spc="15">
                <a:latin typeface="Times New Roman"/>
                <a:cs typeface="Times New Roman"/>
              </a:rPr>
              <a:t>What  </a:t>
            </a:r>
            <a:r>
              <a:rPr dirty="0" sz="1100" spc="5">
                <a:latin typeface="Times New Roman"/>
                <a:cs typeface="Times New Roman"/>
              </a:rPr>
              <a:t>are existing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potential markets? </a:t>
            </a:r>
            <a:r>
              <a:rPr dirty="0" sz="1100" spc="10">
                <a:latin typeface="Times New Roman"/>
                <a:cs typeface="Times New Roman"/>
              </a:rPr>
              <a:t>What market gap </a:t>
            </a:r>
            <a:r>
              <a:rPr dirty="0" sz="1100" spc="5">
                <a:latin typeface="Times New Roman"/>
                <a:cs typeface="Times New Roman"/>
              </a:rPr>
              <a:t>exists </a:t>
            </a:r>
            <a:r>
              <a:rPr dirty="0" sz="1100" spc="10">
                <a:latin typeface="Times New Roman"/>
                <a:cs typeface="Times New Roman"/>
              </a:rPr>
              <a:t>and what competencies do we  have </a:t>
            </a:r>
            <a:r>
              <a:rPr dirty="0" sz="1100" spc="5">
                <a:latin typeface="Times New Roman"/>
                <a:cs typeface="Times New Roman"/>
              </a:rPr>
              <a:t>for filling </a:t>
            </a:r>
            <a:r>
              <a:rPr dirty="0" sz="1100" spc="10">
                <a:latin typeface="Times New Roman"/>
                <a:cs typeface="Times New Roman"/>
              </a:rPr>
              <a:t>them?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careful analysis of market </a:t>
            </a:r>
            <a:r>
              <a:rPr dirty="0" sz="1100" spc="10">
                <a:latin typeface="Times New Roman"/>
                <a:cs typeface="Times New Roman"/>
              </a:rPr>
              <a:t>segments and </a:t>
            </a:r>
            <a:r>
              <a:rPr dirty="0" sz="1100" spc="5">
                <a:latin typeface="Times New Roman"/>
                <a:cs typeface="Times New Roman"/>
              </a:rPr>
              <a:t>the ability of our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competitors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ourselves to meet </a:t>
            </a:r>
            <a:r>
              <a:rPr dirty="0" sz="1100" spc="10">
                <a:latin typeface="Times New Roman"/>
                <a:cs typeface="Times New Roman"/>
              </a:rPr>
              <a:t>the needs </a:t>
            </a:r>
            <a:r>
              <a:rPr dirty="0" sz="1100" spc="5">
                <a:latin typeface="Times New Roman"/>
                <a:cs typeface="Times New Roman"/>
              </a:rPr>
              <a:t>of these </a:t>
            </a:r>
            <a:r>
              <a:rPr dirty="0" sz="1100" spc="10">
                <a:latin typeface="Times New Roman"/>
                <a:cs typeface="Times New Roman"/>
              </a:rPr>
              <a:t>segments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determine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best  direction for focusing an organization’ </a:t>
            </a:r>
            <a:r>
              <a:rPr dirty="0" sz="1100" spc="5">
                <a:latin typeface="Times New Roman"/>
                <a:cs typeface="Times New Roman"/>
              </a:rPr>
              <a:t>efforts. After assessing the potential within </a:t>
            </a:r>
            <a:r>
              <a:rPr dirty="0" sz="1100" spc="10">
                <a:latin typeface="Times New Roman"/>
                <a:cs typeface="Times New Roman"/>
              </a:rPr>
              <a:t>the  industry, </a:t>
            </a:r>
            <a:r>
              <a:rPr dirty="0" sz="1100" spc="5">
                <a:latin typeface="Times New Roman"/>
                <a:cs typeface="Times New Roman"/>
              </a:rPr>
              <a:t>an overall organizational strategy must </a:t>
            </a:r>
            <a:r>
              <a:rPr dirty="0" sz="1100" spc="10">
                <a:latin typeface="Times New Roman"/>
                <a:cs typeface="Times New Roman"/>
              </a:rPr>
              <a:t>be developed, </a:t>
            </a:r>
            <a:r>
              <a:rPr dirty="0" sz="1100" spc="5">
                <a:latin typeface="Times New Roman"/>
                <a:cs typeface="Times New Roman"/>
              </a:rPr>
              <a:t>including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basic choices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primary </a:t>
            </a:r>
            <a:r>
              <a:rPr dirty="0" sz="1100" spc="5">
                <a:latin typeface="Times New Roman"/>
                <a:cs typeface="Times New Roman"/>
              </a:rPr>
              <a:t>basis </a:t>
            </a:r>
            <a:r>
              <a:rPr dirty="0" sz="1100" spc="10">
                <a:latin typeface="Times New Roman"/>
                <a:cs typeface="Times New Roman"/>
              </a:rPr>
              <a:t>for competing. In doing </a:t>
            </a:r>
            <a:r>
              <a:rPr dirty="0" sz="1100" spc="5">
                <a:latin typeface="Times New Roman"/>
                <a:cs typeface="Times New Roman"/>
              </a:rPr>
              <a:t>so, priorities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established </a:t>
            </a:r>
            <a:r>
              <a:rPr dirty="0" sz="1100" spc="10">
                <a:latin typeface="Times New Roman"/>
                <a:cs typeface="Times New Roman"/>
              </a:rPr>
              <a:t>among the  following four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characteristics;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Quality </a:t>
            </a:r>
            <a:r>
              <a:rPr dirty="0" sz="1100" spc="5">
                <a:latin typeface="Times New Roman"/>
                <a:cs typeface="Times New Roman"/>
              </a:rPr>
              <a:t>( </a:t>
            </a:r>
            <a:r>
              <a:rPr dirty="0" sz="1100" spc="10">
                <a:latin typeface="Times New Roman"/>
                <a:cs typeface="Times New Roman"/>
              </a:rPr>
              <a:t>product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performance)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efficiency </a:t>
            </a:r>
            <a:r>
              <a:rPr dirty="0" sz="1100" spc="5">
                <a:latin typeface="Times New Roman"/>
                <a:cs typeface="Times New Roman"/>
              </a:rPr>
              <a:t>( </a:t>
            </a:r>
            <a:r>
              <a:rPr dirty="0" sz="1100" spc="10">
                <a:latin typeface="Times New Roman"/>
                <a:cs typeface="Times New Roman"/>
              </a:rPr>
              <a:t>low </a:t>
            </a:r>
            <a:r>
              <a:rPr dirty="0" sz="1100" spc="5">
                <a:latin typeface="Times New Roman"/>
                <a:cs typeface="Times New Roman"/>
              </a:rPr>
              <a:t>product price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Dependability ( reliable; timely delivery of orders to </a:t>
            </a:r>
            <a:r>
              <a:rPr dirty="0" sz="1100" spc="10">
                <a:latin typeface="Times New Roman"/>
                <a:cs typeface="Times New Roman"/>
              </a:rPr>
              <a:t>customers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Flexibity ( responding </a:t>
            </a:r>
            <a:r>
              <a:rPr dirty="0" sz="1100" spc="10">
                <a:latin typeface="Times New Roman"/>
                <a:cs typeface="Times New Roman"/>
              </a:rPr>
              <a:t>rapidly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products or changes in </a:t>
            </a:r>
            <a:r>
              <a:rPr dirty="0" sz="1100" spc="10">
                <a:latin typeface="Times New Roman"/>
                <a:cs typeface="Times New Roman"/>
              </a:rPr>
              <a:t>output volumes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15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7761940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811885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1630" cy="834580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715">
              <a:lnSpc>
                <a:spcPct val="98400"/>
              </a:lnSpc>
              <a:spcBef>
                <a:spcPts val="150"/>
              </a:spcBef>
            </a:pPr>
            <a:r>
              <a:rPr dirty="0" sz="1100" spc="15" b="1">
                <a:latin typeface="Times New Roman"/>
                <a:cs typeface="Times New Roman"/>
              </a:rPr>
              <a:t>The MRP </a:t>
            </a:r>
            <a:r>
              <a:rPr dirty="0" sz="1100" spc="10" b="1">
                <a:latin typeface="Times New Roman"/>
                <a:cs typeface="Times New Roman"/>
              </a:rPr>
              <a:t>Processing </a:t>
            </a:r>
            <a:r>
              <a:rPr dirty="0" sz="1100" spc="5" b="1">
                <a:latin typeface="Times New Roman"/>
                <a:cs typeface="Times New Roman"/>
              </a:rPr>
              <a:t>Logic: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processing logic </a:t>
            </a:r>
            <a:r>
              <a:rPr dirty="0" sz="1100" spc="10">
                <a:latin typeface="Times New Roman"/>
                <a:cs typeface="Times New Roman"/>
              </a:rPr>
              <a:t>accepts the master schedule and  determines the components schedules and determines the components schedules </a:t>
            </a:r>
            <a:r>
              <a:rPr dirty="0" sz="1100" spc="5">
                <a:latin typeface="Times New Roman"/>
                <a:cs typeface="Times New Roman"/>
              </a:rPr>
              <a:t>for  </a:t>
            </a:r>
            <a:r>
              <a:rPr dirty="0" sz="1100" spc="10">
                <a:latin typeface="Times New Roman"/>
                <a:cs typeface="Times New Roman"/>
              </a:rPr>
              <a:t>successively lower level </a:t>
            </a:r>
            <a:r>
              <a:rPr dirty="0" sz="1100" spc="5">
                <a:latin typeface="Times New Roman"/>
                <a:cs typeface="Times New Roman"/>
              </a:rPr>
              <a:t>items </a:t>
            </a:r>
            <a:r>
              <a:rPr dirty="0" sz="1100" spc="10">
                <a:latin typeface="Times New Roman"/>
                <a:cs typeface="Times New Roman"/>
              </a:rPr>
              <a:t>of the product structures.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calculates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each item in </a:t>
            </a:r>
            <a:r>
              <a:rPr dirty="0" sz="1100" spc="5">
                <a:latin typeface="Times New Roman"/>
                <a:cs typeface="Times New Roman"/>
              </a:rPr>
              <a:t>each  product structure </a:t>
            </a:r>
            <a:r>
              <a:rPr dirty="0" sz="1100" spc="10">
                <a:latin typeface="Times New Roman"/>
                <a:cs typeface="Times New Roman"/>
              </a:rPr>
              <a:t>and for </a:t>
            </a:r>
            <a:r>
              <a:rPr dirty="0" sz="1100" spc="5">
                <a:latin typeface="Times New Roman"/>
                <a:cs typeface="Times New Roman"/>
              </a:rPr>
              <a:t>each time period (typically </a:t>
            </a:r>
            <a:r>
              <a:rPr dirty="0" sz="1100" spc="10">
                <a:latin typeface="Times New Roman"/>
                <a:cs typeface="Times New Roman"/>
              </a:rPr>
              <a:t>one week) in the </a:t>
            </a:r>
            <a:r>
              <a:rPr dirty="0" sz="1100" spc="5">
                <a:latin typeface="Times New Roman"/>
                <a:cs typeface="Times New Roman"/>
              </a:rPr>
              <a:t>planning horizon </a:t>
            </a:r>
            <a:r>
              <a:rPr dirty="0" sz="1100" spc="10">
                <a:latin typeface="Times New Roman"/>
                <a:cs typeface="Times New Roman"/>
              </a:rPr>
              <a:t>how  many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item are needed </a:t>
            </a:r>
            <a:r>
              <a:rPr dirty="0" sz="1100" spc="5">
                <a:latin typeface="Times New Roman"/>
                <a:cs typeface="Times New Roman"/>
              </a:rPr>
              <a:t>(gross requirements), </a:t>
            </a:r>
            <a:r>
              <a:rPr dirty="0" sz="1100" spc="10">
                <a:latin typeface="Times New Roman"/>
                <a:cs typeface="Times New Roman"/>
              </a:rPr>
              <a:t>how many </a:t>
            </a:r>
            <a:r>
              <a:rPr dirty="0" sz="1100" spc="5">
                <a:latin typeface="Times New Roman"/>
                <a:cs typeface="Times New Roman"/>
              </a:rPr>
              <a:t>units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inventory </a:t>
            </a:r>
            <a:r>
              <a:rPr dirty="0" sz="1100" spc="10">
                <a:latin typeface="Times New Roman"/>
                <a:cs typeface="Times New Roman"/>
              </a:rPr>
              <a:t>are  </a:t>
            </a:r>
            <a:r>
              <a:rPr dirty="0" sz="1100" spc="5">
                <a:latin typeface="Times New Roman"/>
                <a:cs typeface="Times New Roman"/>
              </a:rPr>
              <a:t>already available, the </a:t>
            </a:r>
            <a:r>
              <a:rPr dirty="0" sz="1100" spc="10">
                <a:latin typeface="Times New Roman"/>
                <a:cs typeface="Times New Roman"/>
              </a:rPr>
              <a:t>net </a:t>
            </a:r>
            <a:r>
              <a:rPr dirty="0" sz="1100" spc="5">
                <a:latin typeface="Times New Roman"/>
                <a:cs typeface="Times New Roman"/>
              </a:rPr>
              <a:t>quantity that </a:t>
            </a:r>
            <a:r>
              <a:rPr dirty="0" sz="1100" spc="10">
                <a:latin typeface="Times New Roman"/>
                <a:cs typeface="Times New Roman"/>
              </a:rPr>
              <a:t>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planned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receiving in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10">
                <a:latin typeface="Times New Roman"/>
                <a:cs typeface="Times New Roman"/>
              </a:rPr>
              <a:t>shipments  </a:t>
            </a:r>
            <a:r>
              <a:rPr dirty="0" sz="1100" spc="5">
                <a:latin typeface="Times New Roman"/>
                <a:cs typeface="Times New Roman"/>
              </a:rPr>
              <a:t>(planned order receipts), </a:t>
            </a:r>
            <a:r>
              <a:rPr dirty="0" sz="1100" spc="10">
                <a:latin typeface="Times New Roman"/>
                <a:cs typeface="Times New Roman"/>
              </a:rPr>
              <a:t>and when </a:t>
            </a:r>
            <a:r>
              <a:rPr dirty="0" sz="1100" spc="5">
                <a:latin typeface="Times New Roman"/>
                <a:cs typeface="Times New Roman"/>
              </a:rPr>
              <a:t>orders for the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shipments must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placed (planned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order releases)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that all materials arrive just </a:t>
            </a:r>
            <a:r>
              <a:rPr dirty="0" sz="1100" spc="10">
                <a:latin typeface="Times New Roman"/>
                <a:cs typeface="Times New Roman"/>
              </a:rPr>
              <a:t>when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needed.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dirty="0" sz="1100" spc="15" b="1">
                <a:latin typeface="Times New Roman"/>
                <a:cs typeface="Times New Roman"/>
              </a:rPr>
              <a:t>The </a:t>
            </a:r>
            <a:r>
              <a:rPr dirty="0" sz="1100" spc="20" b="1">
                <a:latin typeface="Times New Roman"/>
                <a:cs typeface="Times New Roman"/>
              </a:rPr>
              <a:t>MRP </a:t>
            </a:r>
            <a:r>
              <a:rPr dirty="0" sz="1100" spc="10" b="1">
                <a:latin typeface="Times New Roman"/>
                <a:cs typeface="Times New Roman"/>
              </a:rPr>
              <a:t>Computational Procedure: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20">
                <a:latin typeface="Times New Roman"/>
                <a:cs typeface="Times New Roman"/>
              </a:rPr>
              <a:t>MRP </a:t>
            </a:r>
            <a:r>
              <a:rPr dirty="0" sz="1100" spc="10">
                <a:latin typeface="Times New Roman"/>
                <a:cs typeface="Times New Roman"/>
              </a:rPr>
              <a:t>computational </a:t>
            </a:r>
            <a:r>
              <a:rPr dirty="0" sz="1100" spc="5">
                <a:latin typeface="Times New Roman"/>
                <a:cs typeface="Times New Roman"/>
              </a:rPr>
              <a:t>procedure uses </a:t>
            </a:r>
            <a:r>
              <a:rPr dirty="0" sz="1100" spc="10">
                <a:latin typeface="Times New Roman"/>
                <a:cs typeface="Times New Roman"/>
              </a:rPr>
              <a:t>the input  </a:t>
            </a:r>
            <a:r>
              <a:rPr dirty="0" sz="1100" spc="5">
                <a:latin typeface="Times New Roman"/>
                <a:cs typeface="Times New Roman"/>
              </a:rPr>
              <a:t>information to calculate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current records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each </a:t>
            </a:r>
            <a:r>
              <a:rPr dirty="0" sz="1100" spc="10">
                <a:latin typeface="Times New Roman"/>
                <a:cs typeface="Times New Roman"/>
              </a:rPr>
              <a:t>component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Information Processing Sequence: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processing logic is applied first to the </a:t>
            </a:r>
            <a:r>
              <a:rPr dirty="0" sz="1100" spc="10">
                <a:latin typeface="Times New Roman"/>
                <a:cs typeface="Times New Roman"/>
              </a:rPr>
              <a:t>high  </a:t>
            </a:r>
            <a:r>
              <a:rPr dirty="0" sz="1100" spc="5">
                <a:latin typeface="Times New Roman"/>
                <a:cs typeface="Times New Roman"/>
              </a:rPr>
              <a:t>level items </a:t>
            </a:r>
            <a:r>
              <a:rPr dirty="0" sz="1100" spc="10">
                <a:latin typeface="Times New Roman"/>
                <a:cs typeface="Times New Roman"/>
              </a:rPr>
              <a:t>(end </a:t>
            </a:r>
            <a:r>
              <a:rPr dirty="0" sz="1100" spc="5">
                <a:latin typeface="Times New Roman"/>
                <a:cs typeface="Times New Roman"/>
              </a:rPr>
              <a:t>products) in the </a:t>
            </a:r>
            <a:r>
              <a:rPr dirty="0" sz="1100" spc="10">
                <a:latin typeface="Times New Roman"/>
                <a:cs typeface="Times New Roman"/>
              </a:rPr>
              <a:t>product </a:t>
            </a:r>
            <a:r>
              <a:rPr dirty="0" sz="1100" spc="5">
                <a:latin typeface="Times New Roman"/>
                <a:cs typeface="Times New Roman"/>
              </a:rPr>
              <a:t>structure, </a:t>
            </a:r>
            <a:r>
              <a:rPr dirty="0" sz="1100" spc="10">
                <a:latin typeface="Times New Roman"/>
                <a:cs typeface="Times New Roman"/>
              </a:rPr>
              <a:t>then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items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next lower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level.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</a:pPr>
            <a:r>
              <a:rPr dirty="0" sz="1100" spc="5" b="1">
                <a:latin typeface="Times New Roman"/>
                <a:cs typeface="Times New Roman"/>
              </a:rPr>
              <a:t>Indented Bill of Materials: </a:t>
            </a:r>
            <a:r>
              <a:rPr dirty="0" sz="1100" spc="10">
                <a:latin typeface="Times New Roman"/>
                <a:cs typeface="Times New Roman"/>
              </a:rPr>
              <a:t>To do </a:t>
            </a:r>
            <a:r>
              <a:rPr dirty="0" sz="1100" spc="5">
                <a:latin typeface="Times New Roman"/>
                <a:cs typeface="Times New Roman"/>
              </a:rPr>
              <a:t>its level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level calculations,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10">
                <a:latin typeface="Times New Roman"/>
                <a:cs typeface="Times New Roman"/>
              </a:rPr>
              <a:t>processing </a:t>
            </a:r>
            <a:r>
              <a:rPr dirty="0" sz="1100" spc="5">
                <a:latin typeface="Times New Roman"/>
                <a:cs typeface="Times New Roman"/>
              </a:rPr>
              <a:t>logic  </a:t>
            </a:r>
            <a:r>
              <a:rPr dirty="0" sz="1100" spc="10">
                <a:latin typeface="Times New Roman"/>
                <a:cs typeface="Times New Roman"/>
              </a:rPr>
              <a:t>obviously needs information about an end item's </a:t>
            </a:r>
            <a:r>
              <a:rPr dirty="0" sz="1100" spc="5">
                <a:latin typeface="Times New Roman"/>
                <a:cs typeface="Times New Roman"/>
              </a:rPr>
              <a:t>relationship to all its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subcomponents.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Product Explosion: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create </a:t>
            </a:r>
            <a:r>
              <a:rPr dirty="0" sz="1100" spc="10">
                <a:latin typeface="Times New Roman"/>
                <a:cs typeface="Times New Roman"/>
              </a:rPr>
              <a:t>a parent item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multiple units of </a:t>
            </a:r>
            <a:r>
              <a:rPr dirty="0" sz="1100" spc="10">
                <a:latin typeface="Times New Roman"/>
                <a:cs typeface="Times New Roman"/>
              </a:rPr>
              <a:t>a lower </a:t>
            </a:r>
            <a:r>
              <a:rPr dirty="0" sz="1100" spc="5">
                <a:latin typeface="Times New Roman"/>
                <a:cs typeface="Times New Roman"/>
              </a:rPr>
              <a:t>level  item.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dirty="0" sz="1100" spc="15" b="1">
                <a:latin typeface="Times New Roman"/>
                <a:cs typeface="Times New Roman"/>
              </a:rPr>
              <a:t>Low </a:t>
            </a:r>
            <a:r>
              <a:rPr dirty="0" sz="1100" spc="10" b="1">
                <a:latin typeface="Times New Roman"/>
                <a:cs typeface="Times New Roman"/>
              </a:rPr>
              <a:t>Level Coding: </a:t>
            </a: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single item is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product structure of several </a:t>
            </a:r>
            <a:r>
              <a:rPr dirty="0" sz="1100" spc="10">
                <a:latin typeface="Times New Roman"/>
                <a:cs typeface="Times New Roman"/>
              </a:rPr>
              <a:t>end </a:t>
            </a:r>
            <a:r>
              <a:rPr dirty="0" sz="1100" spc="5">
                <a:latin typeface="Times New Roman"/>
                <a:cs typeface="Times New Roman"/>
              </a:rPr>
              <a:t>items, or it  </a:t>
            </a:r>
            <a:r>
              <a:rPr dirty="0" sz="1100" spc="10">
                <a:latin typeface="Times New Roman"/>
                <a:cs typeface="Times New Roman"/>
              </a:rPr>
              <a:t>exists in </a:t>
            </a:r>
            <a:r>
              <a:rPr dirty="0" sz="1100" spc="5">
                <a:latin typeface="Times New Roman"/>
                <a:cs typeface="Times New Roman"/>
              </a:rPr>
              <a:t>several levels </a:t>
            </a:r>
            <a:r>
              <a:rPr dirty="0" sz="1100" spc="10">
                <a:latin typeface="Times New Roman"/>
                <a:cs typeface="Times New Roman"/>
              </a:rPr>
              <a:t>of one </a:t>
            </a:r>
            <a:r>
              <a:rPr dirty="0" sz="1100" spc="5">
                <a:latin typeface="Times New Roman"/>
                <a:cs typeface="Times New Roman"/>
              </a:rPr>
              <a:t>product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structure.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200"/>
              </a:lnSpc>
            </a:pPr>
            <a:r>
              <a:rPr dirty="0" sz="1100" spc="10" b="1">
                <a:latin typeface="Times New Roman"/>
                <a:cs typeface="Times New Roman"/>
              </a:rPr>
              <a:t>Using </a:t>
            </a:r>
            <a:r>
              <a:rPr dirty="0" sz="1100" spc="20" b="1">
                <a:latin typeface="Times New Roman"/>
                <a:cs typeface="Times New Roman"/>
              </a:rPr>
              <a:t>MRP </a:t>
            </a:r>
            <a:r>
              <a:rPr dirty="0" sz="1100" spc="10" b="1">
                <a:latin typeface="Times New Roman"/>
                <a:cs typeface="Times New Roman"/>
              </a:rPr>
              <a:t>Outputs for Materials Decision: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merely indicates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actions are  needed to meet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MPS </a:t>
            </a:r>
            <a:r>
              <a:rPr dirty="0" sz="1100" spc="5">
                <a:latin typeface="Times New Roman"/>
                <a:cs typeface="Times New Roman"/>
              </a:rPr>
              <a:t>goal; </a:t>
            </a:r>
            <a:r>
              <a:rPr dirty="0" sz="1100" spc="10">
                <a:latin typeface="Times New Roman"/>
                <a:cs typeface="Times New Roman"/>
              </a:rPr>
              <a:t>now management </a:t>
            </a:r>
            <a:r>
              <a:rPr dirty="0" sz="1100" spc="5">
                <a:latin typeface="Times New Roman"/>
                <a:cs typeface="Times New Roman"/>
              </a:rPr>
              <a:t>must act to </a:t>
            </a:r>
            <a:r>
              <a:rPr dirty="0" sz="1100" spc="10">
                <a:latin typeface="Times New Roman"/>
                <a:cs typeface="Times New Roman"/>
              </a:rPr>
              <a:t>"Make </a:t>
            </a:r>
            <a:r>
              <a:rPr dirty="0" sz="1100" spc="5">
                <a:latin typeface="Times New Roman"/>
                <a:cs typeface="Times New Roman"/>
              </a:rPr>
              <a:t>things happen" to cause  (control)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productive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execute so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gets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results </a:t>
            </a:r>
            <a:r>
              <a:rPr dirty="0" sz="1100">
                <a:latin typeface="Times New Roman"/>
                <a:cs typeface="Times New Roman"/>
              </a:rPr>
              <a:t>it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wants.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Keeping </a:t>
            </a:r>
            <a:r>
              <a:rPr dirty="0" sz="1100" spc="20" b="1">
                <a:latin typeface="Times New Roman"/>
                <a:cs typeface="Times New Roman"/>
              </a:rPr>
              <a:t>MRP </a:t>
            </a:r>
            <a:r>
              <a:rPr dirty="0" sz="1100" spc="10" b="1">
                <a:latin typeface="Times New Roman"/>
                <a:cs typeface="Times New Roman"/>
              </a:rPr>
              <a:t>Current </a:t>
            </a:r>
            <a:r>
              <a:rPr dirty="0" sz="1100" spc="5" b="1">
                <a:latin typeface="Times New Roman"/>
                <a:cs typeface="Times New Roman"/>
              </a:rPr>
              <a:t>in </a:t>
            </a:r>
            <a:r>
              <a:rPr dirty="0" sz="1100" spc="10" b="1">
                <a:latin typeface="Times New Roman"/>
                <a:cs typeface="Times New Roman"/>
              </a:rPr>
              <a:t>a Changing Environment: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is not state; it is responsive to 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job orders </a:t>
            </a:r>
            <a:r>
              <a:rPr dirty="0" sz="1100" spc="10">
                <a:latin typeface="Times New Roman"/>
                <a:cs typeface="Times New Roman"/>
              </a:rPr>
              <a:t>from customers and </a:t>
            </a:r>
            <a:r>
              <a:rPr dirty="0" sz="1100" spc="5">
                <a:latin typeface="Times New Roman"/>
                <a:cs typeface="Times New Roman"/>
              </a:rPr>
              <a:t>current </a:t>
            </a:r>
            <a:r>
              <a:rPr dirty="0" sz="1100" spc="10">
                <a:latin typeface="Times New Roman"/>
                <a:cs typeface="Times New Roman"/>
              </a:rPr>
              <a:t>shop </a:t>
            </a:r>
            <a:r>
              <a:rPr dirty="0" sz="1100" spc="5">
                <a:latin typeface="Times New Roman"/>
                <a:cs typeface="Times New Roman"/>
              </a:rPr>
              <a:t>conditions, as well as </a:t>
            </a:r>
            <a:r>
              <a:rPr dirty="0" sz="1100" spc="10">
                <a:latin typeface="Times New Roman"/>
                <a:cs typeface="Times New Roman"/>
              </a:rPr>
              <a:t>changes </a:t>
            </a:r>
            <a:r>
              <a:rPr dirty="0" sz="1100" spc="5">
                <a:latin typeface="Times New Roman"/>
                <a:cs typeface="Times New Roman"/>
              </a:rPr>
              <a:t>anticipated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future.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4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Pegging: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of tracing </a:t>
            </a:r>
            <a:r>
              <a:rPr dirty="0" sz="1100" spc="10">
                <a:latin typeface="Times New Roman"/>
                <a:cs typeface="Times New Roman"/>
              </a:rPr>
              <a:t>through the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records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all </a:t>
            </a:r>
            <a:r>
              <a:rPr dirty="0" sz="1100" spc="5">
                <a:latin typeface="Times New Roman"/>
                <a:cs typeface="Times New Roman"/>
              </a:rPr>
              <a:t>levels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 structure to identify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changes in the </a:t>
            </a:r>
            <a:r>
              <a:rPr dirty="0" sz="1100" spc="10">
                <a:latin typeface="Times New Roman"/>
                <a:cs typeface="Times New Roman"/>
              </a:rPr>
              <a:t>records of one component </a:t>
            </a:r>
            <a:r>
              <a:rPr dirty="0" sz="1100" spc="5">
                <a:latin typeface="Times New Roman"/>
                <a:cs typeface="Times New Roman"/>
              </a:rPr>
              <a:t>will affect the  </a:t>
            </a:r>
            <a:r>
              <a:rPr dirty="0" sz="1100" spc="10">
                <a:latin typeface="Times New Roman"/>
                <a:cs typeface="Times New Roman"/>
              </a:rPr>
              <a:t>records of other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components.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Cycle counting: </a:t>
            </a:r>
            <a:r>
              <a:rPr dirty="0" sz="1100" spc="10">
                <a:latin typeface="Times New Roman"/>
                <a:cs typeface="Times New Roman"/>
              </a:rPr>
              <a:t>Counting on hand </a:t>
            </a:r>
            <a:r>
              <a:rPr dirty="0" sz="1100" spc="5">
                <a:latin typeface="Times New Roman"/>
                <a:cs typeface="Times New Roman"/>
              </a:rPr>
              <a:t>inventories at regular intervals to verify inventory  quantities </a:t>
            </a:r>
            <a:r>
              <a:rPr dirty="0" sz="1100" spc="10">
                <a:latin typeface="Times New Roman"/>
                <a:cs typeface="Times New Roman"/>
              </a:rPr>
              <a:t>shown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MRP.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8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Regenerative </a:t>
            </a:r>
            <a:r>
              <a:rPr dirty="0" sz="1100" spc="10" b="1">
                <a:latin typeface="Times New Roman"/>
                <a:cs typeface="Times New Roman"/>
              </a:rPr>
              <a:t>method: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procedure, used at regular intervals, to update the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by  completely reprocessing the entire set of </a:t>
            </a:r>
            <a:r>
              <a:rPr dirty="0" sz="1100" spc="10">
                <a:latin typeface="Times New Roman"/>
                <a:cs typeface="Times New Roman"/>
              </a:rPr>
              <a:t>information and </a:t>
            </a:r>
            <a:r>
              <a:rPr dirty="0" sz="1100" spc="5">
                <a:latin typeface="Times New Roman"/>
                <a:cs typeface="Times New Roman"/>
              </a:rPr>
              <a:t>recreating </a:t>
            </a:r>
            <a:r>
              <a:rPr dirty="0" sz="1100" spc="10">
                <a:latin typeface="Times New Roman"/>
                <a:cs typeface="Times New Roman"/>
              </a:rPr>
              <a:t>the entire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MRP.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Time </a:t>
            </a:r>
            <a:r>
              <a:rPr dirty="0" sz="1100" spc="5" b="1">
                <a:latin typeface="Times New Roman"/>
                <a:cs typeface="Times New Roman"/>
              </a:rPr>
              <a:t>fence: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designated length of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must pass without </a:t>
            </a:r>
            <a:r>
              <a:rPr dirty="0" sz="1100" spc="5">
                <a:latin typeface="Times New Roman"/>
                <a:cs typeface="Times New Roman"/>
              </a:rPr>
              <a:t>changing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MPS, to  </a:t>
            </a:r>
            <a:r>
              <a:rPr dirty="0" sz="1100" spc="5">
                <a:latin typeface="Times New Roman"/>
                <a:cs typeface="Times New Roman"/>
              </a:rPr>
              <a:t>stabilize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system; afterward, the </a:t>
            </a:r>
            <a:r>
              <a:rPr dirty="0" sz="1100" spc="15">
                <a:latin typeface="Times New Roman"/>
                <a:cs typeface="Times New Roman"/>
              </a:rPr>
              <a:t>MPS </a:t>
            </a:r>
            <a:r>
              <a:rPr dirty="0" sz="1100" spc="5">
                <a:latin typeface="Times New Roman"/>
                <a:cs typeface="Times New Roman"/>
              </a:rPr>
              <a:t>is allowed to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 b="1">
                <a:latin typeface="Times New Roman"/>
                <a:cs typeface="Times New Roman"/>
              </a:rPr>
              <a:t>8.6 </a:t>
            </a:r>
            <a:r>
              <a:rPr dirty="0" sz="1300" spc="10" b="1">
                <a:latin typeface="Times New Roman"/>
                <a:cs typeface="Times New Roman"/>
              </a:rPr>
              <a:t>MANUFACTURING RESOURCE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PLANNING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Historically,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systems </a:t>
            </a:r>
            <a:r>
              <a:rPr dirty="0" sz="1100" spc="10">
                <a:latin typeface="Times New Roman"/>
                <a:cs typeface="Times New Roman"/>
              </a:rPr>
              <a:t>typically were developed on a </a:t>
            </a:r>
            <a:r>
              <a:rPr dirty="0" sz="1100" spc="5">
                <a:latin typeface="Times New Roman"/>
                <a:cs typeface="Times New Roman"/>
              </a:rPr>
              <a:t>segregated basis, </a:t>
            </a:r>
            <a:r>
              <a:rPr dirty="0" sz="1100" spc="10">
                <a:latin typeface="Times New Roman"/>
                <a:cs typeface="Times New Roman"/>
              </a:rPr>
              <a:t>rather than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part  of highly integrated information system. </a:t>
            </a:r>
            <a:r>
              <a:rPr dirty="0" sz="1100" spc="15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recently, </a:t>
            </a:r>
            <a:r>
              <a:rPr dirty="0" sz="1100" spc="10">
                <a:latin typeface="Times New Roman"/>
                <a:cs typeface="Times New Roman"/>
              </a:rPr>
              <a:t>however, companies are </a:t>
            </a:r>
            <a:r>
              <a:rPr dirty="0" sz="1100" spc="5">
                <a:latin typeface="Times New Roman"/>
                <a:cs typeface="Times New Roman"/>
              </a:rPr>
              <a:t>beginning to  logically relate many of their information </a:t>
            </a:r>
            <a:r>
              <a:rPr dirty="0" sz="1100" spc="10">
                <a:latin typeface="Times New Roman"/>
                <a:cs typeface="Times New Roman"/>
              </a:rPr>
              <a:t>subsystems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system. Bills of materials  data, for </a:t>
            </a:r>
            <a:r>
              <a:rPr dirty="0" sz="1100" spc="10">
                <a:latin typeface="Times New Roman"/>
                <a:cs typeface="Times New Roman"/>
              </a:rPr>
              <a:t>example, can be </a:t>
            </a:r>
            <a:r>
              <a:rPr dirty="0" sz="1100" spc="5">
                <a:latin typeface="Times New Roman"/>
                <a:cs typeface="Times New Roman"/>
              </a:rPr>
              <a:t>shared with </a:t>
            </a:r>
            <a:r>
              <a:rPr dirty="0" sz="1100" spc="10">
                <a:latin typeface="Times New Roman"/>
                <a:cs typeface="Times New Roman"/>
              </a:rPr>
              <a:t>an engineering information system data </a:t>
            </a:r>
            <a:r>
              <a:rPr dirty="0" sz="1100" spc="5">
                <a:latin typeface="Times New Roman"/>
                <a:cs typeface="Times New Roman"/>
              </a:rPr>
              <a:t>base; </a:t>
            </a:r>
            <a:r>
              <a:rPr dirty="0" sz="1100" spc="10">
                <a:latin typeface="Times New Roman"/>
                <a:cs typeface="Times New Roman"/>
              </a:rPr>
              <a:t>order  release and order receipts data can be </a:t>
            </a:r>
            <a:r>
              <a:rPr dirty="0" sz="1100" spc="5">
                <a:latin typeface="Times New Roman"/>
                <a:cs typeface="Times New Roman"/>
              </a:rPr>
              <a:t>shared by the order billing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accounts payable  </a:t>
            </a:r>
            <a:r>
              <a:rPr dirty="0" sz="1100" spc="10">
                <a:latin typeface="Times New Roman"/>
                <a:cs typeface="Times New Roman"/>
              </a:rPr>
              <a:t>information </a:t>
            </a:r>
            <a:r>
              <a:rPr dirty="0" sz="1100" spc="5">
                <a:latin typeface="Times New Roman"/>
                <a:cs typeface="Times New Roman"/>
              </a:rPr>
              <a:t>systems; </a:t>
            </a:r>
            <a:r>
              <a:rPr dirty="0" sz="1100" spc="10">
                <a:latin typeface="Times New Roman"/>
                <a:cs typeface="Times New Roman"/>
              </a:rPr>
              <a:t>and inventory </a:t>
            </a:r>
            <a:r>
              <a:rPr dirty="0" sz="1100" spc="5">
                <a:latin typeface="Times New Roman"/>
                <a:cs typeface="Times New Roman"/>
              </a:rPr>
              <a:t>status </a:t>
            </a:r>
            <a:r>
              <a:rPr dirty="0" sz="1100" spc="10">
                <a:latin typeface="Times New Roman"/>
                <a:cs typeface="Times New Roman"/>
              </a:rPr>
              <a:t>data </a:t>
            </a:r>
            <a:r>
              <a:rPr dirty="0" sz="1100" spc="15">
                <a:latin typeface="Times New Roman"/>
                <a:cs typeface="Times New Roman"/>
              </a:rPr>
              <a:t>from MRP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part of marketing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132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836724"/>
            <a:ext cx="5422900" cy="464947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6350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purchasing information </a:t>
            </a:r>
            <a:r>
              <a:rPr dirty="0" sz="1100" spc="5">
                <a:latin typeface="Times New Roman"/>
                <a:cs typeface="Times New Roman"/>
              </a:rPr>
              <a:t>system. </a:t>
            </a:r>
            <a:r>
              <a:rPr dirty="0" sz="1100" spc="10">
                <a:latin typeface="Times New Roman"/>
                <a:cs typeface="Times New Roman"/>
              </a:rPr>
              <a:t>This type of </a:t>
            </a:r>
            <a:r>
              <a:rPr dirty="0" sz="1100" spc="5">
                <a:latin typeface="Times New Roman"/>
                <a:cs typeface="Times New Roman"/>
              </a:rPr>
              <a:t>information integration, in fact, is exactly the  </a:t>
            </a:r>
            <a:r>
              <a:rPr dirty="0" sz="1100" spc="10">
                <a:latin typeface="Times New Roman"/>
                <a:cs typeface="Times New Roman"/>
              </a:rPr>
              <a:t>impetus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10">
                <a:latin typeface="Times New Roman"/>
                <a:cs typeface="Times New Roman"/>
              </a:rPr>
              <a:t>generation </a:t>
            </a:r>
            <a:r>
              <a:rPr dirty="0" sz="1100" spc="5">
                <a:latin typeface="Times New Roman"/>
                <a:cs typeface="Times New Roman"/>
              </a:rPr>
              <a:t>of manufacturing </a:t>
            </a:r>
            <a:r>
              <a:rPr dirty="0" sz="1100" spc="10">
                <a:latin typeface="Times New Roman"/>
                <a:cs typeface="Times New Roman"/>
              </a:rPr>
              <a:t>planning and control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Manufacturing resource planning </a:t>
            </a:r>
            <a:r>
              <a:rPr dirty="0" sz="1100" spc="15">
                <a:latin typeface="Times New Roman"/>
                <a:cs typeface="Times New Roman"/>
              </a:rPr>
              <a:t>(MRP </a:t>
            </a:r>
            <a:r>
              <a:rPr dirty="0" sz="1100" spc="10">
                <a:latin typeface="Times New Roman"/>
                <a:cs typeface="Times New Roman"/>
              </a:rPr>
              <a:t>II, or </a:t>
            </a:r>
            <a:r>
              <a:rPr dirty="0" sz="1100" spc="5">
                <a:latin typeface="Times New Roman"/>
                <a:cs typeface="Times New Roman"/>
              </a:rPr>
              <a:t>"closed  </a:t>
            </a:r>
            <a:r>
              <a:rPr dirty="0" sz="1100" spc="10">
                <a:latin typeface="Times New Roman"/>
                <a:cs typeface="Times New Roman"/>
              </a:rPr>
              <a:t>loop" MRP) </a:t>
            </a:r>
            <a:r>
              <a:rPr dirty="0" sz="1100" spc="5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integrated   information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that steps </a:t>
            </a:r>
            <a:r>
              <a:rPr dirty="0" sz="1100" spc="10">
                <a:latin typeface="Times New Roman"/>
                <a:cs typeface="Times New Roman"/>
              </a:rPr>
              <a:t>beyond </a:t>
            </a:r>
            <a:r>
              <a:rPr dirty="0" sz="1100" spc="5">
                <a:latin typeface="Times New Roman"/>
                <a:cs typeface="Times New Roman"/>
              </a:rPr>
              <a:t>first generation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to synchronize all aspects (not  just manufacturing) of the business.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20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II </a:t>
            </a:r>
            <a:r>
              <a:rPr dirty="0" sz="1100" spc="10">
                <a:latin typeface="Times New Roman"/>
                <a:cs typeface="Times New Roman"/>
              </a:rPr>
              <a:t>system coordinates </a:t>
            </a:r>
            <a:r>
              <a:rPr dirty="0" sz="1100" spc="5">
                <a:latin typeface="Times New Roman"/>
                <a:cs typeface="Times New Roman"/>
              </a:rPr>
              <a:t>sales, </a:t>
            </a:r>
            <a:r>
              <a:rPr dirty="0" sz="1100" spc="10">
                <a:latin typeface="Times New Roman"/>
                <a:cs typeface="Times New Roman"/>
              </a:rPr>
              <a:t>purchasing,  </a:t>
            </a:r>
            <a:r>
              <a:rPr dirty="0" sz="1100" spc="5">
                <a:latin typeface="Times New Roman"/>
                <a:cs typeface="Times New Roman"/>
              </a:rPr>
              <a:t>manufacturing, finance,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engineering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adopting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focal </a:t>
            </a: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plan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by using  </a:t>
            </a:r>
            <a:r>
              <a:rPr dirty="0" sz="1100" spc="10">
                <a:latin typeface="Times New Roman"/>
                <a:cs typeface="Times New Roman"/>
              </a:rPr>
              <a:t>one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unified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data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base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update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activities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all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systems.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As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shown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figure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5"/>
              </a:lnSpc>
            </a:pPr>
            <a:r>
              <a:rPr dirty="0" sz="1100" spc="5">
                <a:latin typeface="Times New Roman"/>
                <a:cs typeface="Times New Roman"/>
              </a:rPr>
              <a:t>8.3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process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involves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developing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plan</a:t>
            </a:r>
            <a:r>
              <a:rPr dirty="0" sz="1100" spc="2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from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business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</a:t>
            </a:r>
            <a:r>
              <a:rPr dirty="0" sz="1100" spc="2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specify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15"/>
              </a:spcBef>
            </a:pPr>
            <a:r>
              <a:rPr dirty="0" sz="1100" spc="10">
                <a:latin typeface="Times New Roman"/>
                <a:cs typeface="Times New Roman"/>
              </a:rPr>
              <a:t>monthly </a:t>
            </a:r>
            <a:r>
              <a:rPr dirty="0" sz="1100" spc="5">
                <a:latin typeface="Times New Roman"/>
                <a:cs typeface="Times New Roman"/>
              </a:rPr>
              <a:t>levels of production for each </a:t>
            </a:r>
            <a:r>
              <a:rPr dirty="0" sz="1100" spc="10">
                <a:latin typeface="Times New Roman"/>
                <a:cs typeface="Times New Roman"/>
              </a:rPr>
              <a:t>product </a:t>
            </a:r>
            <a:r>
              <a:rPr dirty="0" sz="1100" spc="5">
                <a:latin typeface="Times New Roman"/>
                <a:cs typeface="Times New Roman"/>
              </a:rPr>
              <a:t>line over </a:t>
            </a:r>
            <a:r>
              <a:rPr dirty="0" sz="1100" spc="10">
                <a:latin typeface="Times New Roman"/>
                <a:cs typeface="Times New Roman"/>
              </a:rPr>
              <a:t>the next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to five years. Since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production plan affects 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functional departments, it is developed by the </a:t>
            </a:r>
            <a:r>
              <a:rPr dirty="0" sz="1100" spc="10">
                <a:latin typeface="Times New Roman"/>
                <a:cs typeface="Times New Roman"/>
              </a:rPr>
              <a:t>consensus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executives and becomes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"game </a:t>
            </a:r>
            <a:r>
              <a:rPr dirty="0" sz="1100" spc="5">
                <a:latin typeface="Times New Roman"/>
                <a:cs typeface="Times New Roman"/>
              </a:rPr>
              <a:t>plan" for operations.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production department </a:t>
            </a:r>
            <a:r>
              <a:rPr dirty="0" sz="1100" spc="5">
                <a:latin typeface="Times New Roman"/>
                <a:cs typeface="Times New Roman"/>
              </a:rPr>
              <a:t>then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expected to </a:t>
            </a:r>
            <a:r>
              <a:rPr dirty="0" sz="1100" spc="10">
                <a:latin typeface="Times New Roman"/>
                <a:cs typeface="Times New Roman"/>
              </a:rPr>
              <a:t>produce </a:t>
            </a:r>
            <a:r>
              <a:rPr dirty="0" sz="1100" spc="5">
                <a:latin typeface="Times New Roman"/>
                <a:cs typeface="Times New Roman"/>
              </a:rPr>
              <a:t>at the </a:t>
            </a:r>
            <a:r>
              <a:rPr dirty="0" sz="1100" spc="10">
                <a:latin typeface="Times New Roman"/>
                <a:cs typeface="Times New Roman"/>
              </a:rPr>
              <a:t>committed </a:t>
            </a:r>
            <a:r>
              <a:rPr dirty="0" sz="1100" spc="5">
                <a:latin typeface="Times New Roman"/>
                <a:cs typeface="Times New Roman"/>
              </a:rPr>
              <a:t>levels, the sales </a:t>
            </a:r>
            <a:r>
              <a:rPr dirty="0" sz="1100" spc="10">
                <a:latin typeface="Times New Roman"/>
                <a:cs typeface="Times New Roman"/>
              </a:rPr>
              <a:t>department to sell at these levels, and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finance department to ensure adequate financial </a:t>
            </a:r>
            <a:r>
              <a:rPr dirty="0" sz="1100" spc="5">
                <a:latin typeface="Times New Roman"/>
                <a:cs typeface="Times New Roman"/>
              </a:rPr>
              <a:t>resource for these levels. </a:t>
            </a:r>
            <a:r>
              <a:rPr dirty="0" sz="1100" spc="10">
                <a:latin typeface="Times New Roman"/>
                <a:cs typeface="Times New Roman"/>
              </a:rPr>
              <a:t>Guided by </a:t>
            </a:r>
            <a:r>
              <a:rPr dirty="0" sz="1100" spc="5">
                <a:latin typeface="Times New Roman"/>
                <a:cs typeface="Times New Roman"/>
              </a:rPr>
              <a:t>the  production plan, the master production </a:t>
            </a:r>
            <a:r>
              <a:rPr dirty="0" sz="1100" spc="10">
                <a:latin typeface="Times New Roman"/>
                <a:cs typeface="Times New Roman"/>
              </a:rPr>
              <a:t>schedule specifies the weekly </a:t>
            </a:r>
            <a:r>
              <a:rPr dirty="0" sz="1100" spc="5">
                <a:latin typeface="Times New Roman"/>
                <a:cs typeface="Times New Roman"/>
              </a:rPr>
              <a:t>quantities of specific  products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built. </a:t>
            </a:r>
            <a:r>
              <a:rPr dirty="0" sz="1100" spc="15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this point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check is </a:t>
            </a:r>
            <a:r>
              <a:rPr dirty="0" sz="1100" spc="10">
                <a:latin typeface="Times New Roman"/>
                <a:cs typeface="Times New Roman"/>
              </a:rPr>
              <a:t>made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determine </a:t>
            </a:r>
            <a:r>
              <a:rPr dirty="0" sz="1100" spc="5">
                <a:latin typeface="Times New Roman"/>
                <a:cs typeface="Times New Roman"/>
              </a:rPr>
              <a:t>whether the capacity available  is roughly adequate to sustain </a:t>
            </a:r>
            <a:r>
              <a:rPr dirty="0" sz="1100" spc="10">
                <a:latin typeface="Times New Roman"/>
                <a:cs typeface="Times New Roman"/>
              </a:rPr>
              <a:t>the proposed </a:t>
            </a:r>
            <a:r>
              <a:rPr dirty="0" sz="1100" spc="5">
                <a:latin typeface="Times New Roman"/>
                <a:cs typeface="Times New Roman"/>
              </a:rPr>
              <a:t>master schedule. If not, either the capacity or the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master schedule </a:t>
            </a:r>
            <a:r>
              <a:rPr dirty="0" sz="1100" spc="5">
                <a:latin typeface="Times New Roman"/>
                <a:cs typeface="Times New Roman"/>
              </a:rPr>
              <a:t>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changed. Once </a:t>
            </a:r>
            <a:r>
              <a:rPr dirty="0" sz="1100" spc="5">
                <a:latin typeface="Times New Roman"/>
                <a:cs typeface="Times New Roman"/>
              </a:rPr>
              <a:t>settled,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master schedule is </a:t>
            </a:r>
            <a:r>
              <a:rPr dirty="0" sz="1100" spc="1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20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logic,  as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previously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described,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create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requirements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priority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schedules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  production. Then, </a:t>
            </a:r>
            <a:r>
              <a:rPr dirty="0" sz="1100" spc="10">
                <a:latin typeface="Times New Roman"/>
                <a:cs typeface="Times New Roman"/>
              </a:rPr>
              <a:t>an analysis </a:t>
            </a:r>
            <a:r>
              <a:rPr dirty="0" sz="1100" spc="5">
                <a:latin typeface="Times New Roman"/>
                <a:cs typeface="Times New Roman"/>
              </a:rPr>
              <a:t>of detailed capacity </a:t>
            </a:r>
            <a:r>
              <a:rPr dirty="0" sz="1100" spc="10">
                <a:latin typeface="Times New Roman"/>
                <a:cs typeface="Times New Roman"/>
              </a:rPr>
              <a:t>requirements determines whether capacity  </a:t>
            </a:r>
            <a:r>
              <a:rPr dirty="0" sz="1100" spc="5">
                <a:latin typeface="Times New Roman"/>
                <a:cs typeface="Times New Roman"/>
              </a:rPr>
              <a:t>is sufficient for producing the specific </a:t>
            </a:r>
            <a:r>
              <a:rPr dirty="0" sz="1100" spc="10">
                <a:latin typeface="Times New Roman"/>
                <a:cs typeface="Times New Roman"/>
              </a:rPr>
              <a:t>components </a:t>
            </a:r>
            <a:r>
              <a:rPr dirty="0" sz="1100" spc="5">
                <a:latin typeface="Times New Roman"/>
                <a:cs typeface="Times New Roman"/>
              </a:rPr>
              <a:t>at each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center during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scheduled  time periods. If not, the master schedule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revised to reflect the limited available capacity.  After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realistic,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 spc="5">
                <a:latin typeface="Times New Roman"/>
                <a:cs typeface="Times New Roman"/>
              </a:rPr>
              <a:t>feasible schedule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developed, the emphasis </a:t>
            </a:r>
            <a:r>
              <a:rPr dirty="0" sz="1100" spc="5">
                <a:latin typeface="Times New Roman"/>
                <a:cs typeface="Times New Roman"/>
              </a:rPr>
              <a:t>shifts to execution of  plan: </a:t>
            </a:r>
            <a:r>
              <a:rPr dirty="0" sz="1100" spc="10">
                <a:latin typeface="Times New Roman"/>
                <a:cs typeface="Times New Roman"/>
              </a:rPr>
              <a:t>purchase schedules </a:t>
            </a:r>
            <a:r>
              <a:rPr dirty="0" sz="1100" spc="5">
                <a:latin typeface="Times New Roman"/>
                <a:cs typeface="Times New Roman"/>
              </a:rPr>
              <a:t>and shop schedules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generated.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schedules, work  </a:t>
            </a:r>
            <a:r>
              <a:rPr dirty="0" sz="1100" spc="5">
                <a:latin typeface="Times New Roman"/>
                <a:cs typeface="Times New Roman"/>
              </a:rPr>
              <a:t>center loadings, shop floor control, </a:t>
            </a:r>
            <a:r>
              <a:rPr dirty="0" sz="1100" spc="10">
                <a:latin typeface="Times New Roman"/>
                <a:cs typeface="Times New Roman"/>
              </a:rPr>
              <a:t>and vendor follow-up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can be determined to  </a:t>
            </a:r>
            <a:r>
              <a:rPr dirty="0" sz="1100" spc="5">
                <a:latin typeface="Times New Roman"/>
                <a:cs typeface="Times New Roman"/>
              </a:rPr>
              <a:t>ensure that the master schedule is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use of the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II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evaluate various business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proposals.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10189" y="5641085"/>
            <a:ext cx="3296606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562538" y="8362266"/>
            <a:ext cx="64643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Figure</a:t>
            </a:r>
            <a:r>
              <a:rPr dirty="0" sz="1100" spc="-4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8.3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133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134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1002185"/>
            <a:ext cx="5422900" cy="8014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lvl="1" marL="263525" indent="-251460">
              <a:lnSpc>
                <a:spcPts val="1525"/>
              </a:lnSpc>
              <a:buAutoNum type="arabicPeriod" startAt="7"/>
              <a:tabLst>
                <a:tab pos="264160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PURCHASING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OBJECTIVES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  <a:spcBef>
                <a:spcPts val="10"/>
              </a:spcBef>
            </a:pP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brings together under </a:t>
            </a:r>
            <a:r>
              <a:rPr dirty="0" sz="1100" spc="10">
                <a:latin typeface="Times New Roman"/>
                <a:cs typeface="Times New Roman"/>
              </a:rPr>
              <a:t>one manager </a:t>
            </a:r>
            <a:r>
              <a:rPr dirty="0" sz="1100" spc="5">
                <a:latin typeface="Times New Roman"/>
                <a:cs typeface="Times New Roman"/>
              </a:rPr>
              <a:t>all the </a:t>
            </a:r>
            <a:r>
              <a:rPr dirty="0" sz="1100" spc="10">
                <a:latin typeface="Times New Roman"/>
                <a:cs typeface="Times New Roman"/>
              </a:rPr>
              <a:t>planning, </a:t>
            </a:r>
            <a:r>
              <a:rPr dirty="0" sz="1100" spc="5">
                <a:latin typeface="Times New Roman"/>
                <a:cs typeface="Times New Roman"/>
              </a:rPr>
              <a:t>organizing, and  control activities associated </a:t>
            </a:r>
            <a:r>
              <a:rPr dirty="0" sz="1100" spc="10">
                <a:latin typeface="Times New Roman"/>
                <a:cs typeface="Times New Roman"/>
              </a:rPr>
              <a:t>with the </a:t>
            </a:r>
            <a:r>
              <a:rPr dirty="0" sz="1100" spc="5">
                <a:latin typeface="Times New Roman"/>
                <a:cs typeface="Times New Roman"/>
              </a:rPr>
              <a:t>planning, </a:t>
            </a:r>
            <a:r>
              <a:rPr dirty="0" sz="1100" spc="10">
                <a:latin typeface="Times New Roman"/>
                <a:cs typeface="Times New Roman"/>
              </a:rPr>
              <a:t>organizing, and through an </a:t>
            </a:r>
            <a:r>
              <a:rPr dirty="0" sz="1100" spc="5">
                <a:latin typeface="Times New Roman"/>
                <a:cs typeface="Times New Roman"/>
              </a:rPr>
              <a:t>organization.  Physical distribution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even broader, encompassing managing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flow of </a:t>
            </a:r>
            <a:r>
              <a:rPr dirty="0" sz="1100" spc="5">
                <a:latin typeface="Times New Roman"/>
                <a:cs typeface="Times New Roman"/>
              </a:rPr>
              <a:t>materials  into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through an </a:t>
            </a:r>
            <a:r>
              <a:rPr dirty="0" sz="1100" spc="5">
                <a:latin typeface="Times New Roman"/>
                <a:cs typeface="Times New Roman"/>
              </a:rPr>
              <a:t>organization.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Physical distribution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 even </a:t>
            </a:r>
            <a:r>
              <a:rPr dirty="0" sz="1100" spc="10">
                <a:latin typeface="Times New Roman"/>
                <a:cs typeface="Times New Roman"/>
              </a:rPr>
              <a:t>broader, encompassing  managing </a:t>
            </a:r>
            <a:r>
              <a:rPr dirty="0" sz="1100" spc="5">
                <a:latin typeface="Times New Roman"/>
                <a:cs typeface="Times New Roman"/>
              </a:rPr>
              <a:t>materials storage </a:t>
            </a:r>
            <a:r>
              <a:rPr dirty="0" sz="1100" spc="10">
                <a:latin typeface="Times New Roman"/>
                <a:cs typeface="Times New Roman"/>
              </a:rPr>
              <a:t>and transportation flow </a:t>
            </a:r>
            <a:r>
              <a:rPr dirty="0" sz="1100" spc="5">
                <a:latin typeface="Times New Roman"/>
                <a:cs typeface="Times New Roman"/>
              </a:rPr>
              <a:t>out as finished products. In the </a:t>
            </a:r>
            <a:r>
              <a:rPr dirty="0" sz="1100" spc="10">
                <a:latin typeface="Times New Roman"/>
                <a:cs typeface="Times New Roman"/>
              </a:rPr>
              <a:t>context </a:t>
            </a:r>
            <a:r>
              <a:rPr dirty="0" sz="1100" spc="5">
                <a:latin typeface="Times New Roman"/>
                <a:cs typeface="Times New Roman"/>
              </a:rPr>
              <a:t>of  operations </a:t>
            </a:r>
            <a:r>
              <a:rPr dirty="0" sz="1100" spc="10">
                <a:latin typeface="Times New Roman"/>
                <a:cs typeface="Times New Roman"/>
              </a:rPr>
              <a:t>management,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focus </a:t>
            </a:r>
            <a:r>
              <a:rPr dirty="0" sz="1100" spc="10">
                <a:latin typeface="Times New Roman"/>
                <a:cs typeface="Times New Roman"/>
              </a:rPr>
              <a:t>here 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narrower purchasing function, which </a:t>
            </a:r>
            <a:r>
              <a:rPr dirty="0" sz="1100" spc="5">
                <a:latin typeface="Times New Roman"/>
                <a:cs typeface="Times New Roman"/>
              </a:rPr>
              <a:t>provides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materials, supplies,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services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outside </a:t>
            </a:r>
            <a:r>
              <a:rPr dirty="0" sz="1100" spc="10">
                <a:latin typeface="Times New Roman"/>
                <a:cs typeface="Times New Roman"/>
              </a:rPr>
              <a:t>vendors (suppliers). Accordingly, purchasing in  an important boundary function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supports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by acquiring major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for the  conversion </a:t>
            </a:r>
            <a:r>
              <a:rPr dirty="0" sz="1100" spc="5">
                <a:latin typeface="Times New Roman"/>
                <a:cs typeface="Times New Roman"/>
              </a:rPr>
              <a:t>process.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manufacturing firms </a:t>
            </a:r>
            <a:r>
              <a:rPr dirty="0" sz="1100" spc="10">
                <a:latin typeface="Times New Roman"/>
                <a:cs typeface="Times New Roman"/>
              </a:rPr>
              <a:t>involved in assembly,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is not unusual for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cost of purchased materials to exceed,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percent of total product cost, </a:t>
            </a:r>
            <a:r>
              <a:rPr dirty="0" sz="1100" spc="10">
                <a:latin typeface="Times New Roman"/>
                <a:cs typeface="Times New Roman"/>
              </a:rPr>
              <a:t>the value added  </a:t>
            </a:r>
            <a:r>
              <a:rPr dirty="0" sz="1100" spc="5">
                <a:latin typeface="Times New Roman"/>
                <a:cs typeface="Times New Roman"/>
              </a:rPr>
              <a:t>internally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 the product through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and assembly. The importance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purchasing function </a:t>
            </a:r>
            <a:r>
              <a:rPr dirty="0" sz="1100" spc="10">
                <a:latin typeface="Times New Roman"/>
                <a:cs typeface="Times New Roman"/>
              </a:rPr>
              <a:t>to the </a:t>
            </a:r>
            <a:r>
              <a:rPr dirty="0" sz="1100" spc="5">
                <a:latin typeface="Times New Roman"/>
                <a:cs typeface="Times New Roman"/>
              </a:rPr>
              <a:t>firm's </a:t>
            </a:r>
            <a:r>
              <a:rPr dirty="0" sz="1100" spc="10">
                <a:latin typeface="Times New Roman"/>
                <a:cs typeface="Times New Roman"/>
              </a:rPr>
              <a:t>performance and to </a:t>
            </a:r>
            <a:r>
              <a:rPr dirty="0" sz="1100" spc="5">
                <a:latin typeface="Times New Roman"/>
                <a:cs typeface="Times New Roman"/>
              </a:rPr>
              <a:t>operations performance is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substantial.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lvl="2" marL="443230" marR="5080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brought-out </a:t>
            </a:r>
            <a:r>
              <a:rPr dirty="0" sz="1100" spc="10">
                <a:latin typeface="Times New Roman"/>
                <a:cs typeface="Times New Roman"/>
              </a:rPr>
              <a:t>components usually </a:t>
            </a:r>
            <a:r>
              <a:rPr dirty="0" sz="1100" spc="5">
                <a:latin typeface="Times New Roman"/>
                <a:cs typeface="Times New Roman"/>
              </a:rPr>
              <a:t>constitute </a:t>
            </a:r>
            <a:r>
              <a:rPr dirty="0" sz="1100" spc="10">
                <a:latin typeface="Times New Roman"/>
                <a:cs typeface="Times New Roman"/>
              </a:rPr>
              <a:t>a high proportion of the  </a:t>
            </a: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of sales of most manufacturing organization.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Depending </a:t>
            </a:r>
            <a:r>
              <a:rPr dirty="0" sz="1100" spc="10">
                <a:latin typeface="Times New Roman"/>
                <a:cs typeface="Times New Roman"/>
              </a:rPr>
              <a:t>upon </a:t>
            </a:r>
            <a:r>
              <a:rPr dirty="0" sz="1100" spc="5">
                <a:latin typeface="Times New Roman"/>
                <a:cs typeface="Times New Roman"/>
              </a:rPr>
              <a:t>the industry,  the ratio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materials costs </a:t>
            </a:r>
            <a:r>
              <a:rPr dirty="0" sz="1100" spc="10">
                <a:latin typeface="Times New Roman"/>
                <a:cs typeface="Times New Roman"/>
              </a:rPr>
              <a:t>to labor costs varies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2.5 to 4.0. Manufacturing 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material is </a:t>
            </a:r>
            <a:r>
              <a:rPr dirty="0" sz="1100" spc="10">
                <a:latin typeface="Times New Roman"/>
                <a:cs typeface="Times New Roman"/>
              </a:rPr>
              <a:t>33 </a:t>
            </a:r>
            <a:r>
              <a:rPr dirty="0" sz="1100" spc="5">
                <a:latin typeface="Times New Roman"/>
                <a:cs typeface="Times New Roman"/>
              </a:rPr>
              <a:t>percent or more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costs are quite  </a:t>
            </a:r>
            <a:r>
              <a:rPr dirty="0" sz="1100" spc="10">
                <a:latin typeface="Times New Roman"/>
                <a:cs typeface="Times New Roman"/>
              </a:rPr>
              <a:t>common. the productivity of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significant </a:t>
            </a:r>
            <a:r>
              <a:rPr dirty="0" sz="1100" spc="10">
                <a:latin typeface="Times New Roman"/>
                <a:cs typeface="Times New Roman"/>
              </a:rPr>
              <a:t>than that of labor in  reducing </a:t>
            </a:r>
            <a:r>
              <a:rPr dirty="0" sz="1100" spc="5">
                <a:latin typeface="Times New Roman"/>
                <a:cs typeface="Times New Roman"/>
              </a:rPr>
              <a:t>overall costs.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 justifies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correspondingly high degree of analysis and  control.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lvl="2" marL="443230" marR="6350" indent="-215900">
              <a:lnSpc>
                <a:spcPct val="984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Where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concerted effort to </a:t>
            </a:r>
            <a:r>
              <a:rPr dirty="0" sz="1100" spc="10">
                <a:latin typeface="Times New Roman"/>
                <a:cs typeface="Times New Roman"/>
              </a:rPr>
              <a:t>improve materials </a:t>
            </a:r>
            <a:r>
              <a:rPr dirty="0" sz="1100" spc="5">
                <a:latin typeface="Times New Roman"/>
                <a:cs typeface="Times New Roman"/>
              </a:rPr>
              <a:t>productivity has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been </a:t>
            </a:r>
            <a:r>
              <a:rPr dirty="0" sz="1100" spc="10">
                <a:latin typeface="Times New Roman"/>
                <a:cs typeface="Times New Roman"/>
              </a:rPr>
              <a:t>made in the  </a:t>
            </a:r>
            <a:r>
              <a:rPr dirty="0" sz="1100" spc="5">
                <a:latin typeface="Times New Roman"/>
                <a:cs typeface="Times New Roman"/>
              </a:rPr>
              <a:t>last five years, gains of </a:t>
            </a:r>
            <a:r>
              <a:rPr dirty="0" sz="1100" spc="10">
                <a:latin typeface="Times New Roman"/>
                <a:cs typeface="Times New Roman"/>
              </a:rPr>
              <a:t>3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8 </a:t>
            </a:r>
            <a:r>
              <a:rPr dirty="0" sz="1100" spc="5">
                <a:latin typeface="Times New Roman"/>
                <a:cs typeface="Times New Roman"/>
              </a:rPr>
              <a:t>per cent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total materials </a:t>
            </a:r>
            <a:r>
              <a:rPr dirty="0" sz="1100">
                <a:latin typeface="Times New Roman"/>
                <a:cs typeface="Times New Roman"/>
              </a:rPr>
              <a:t>bill </a:t>
            </a:r>
            <a:r>
              <a:rPr dirty="0" sz="1100" spc="10">
                <a:latin typeface="Times New Roman"/>
                <a:cs typeface="Times New Roman"/>
              </a:rPr>
              <a:t>have been </a:t>
            </a:r>
            <a:r>
              <a:rPr dirty="0" sz="1100" spc="5">
                <a:latin typeface="Times New Roman"/>
                <a:cs typeface="Times New Roman"/>
              </a:rPr>
              <a:t>achieved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frequently.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lvl="2" marL="443230" marR="5080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demanding nature of </a:t>
            </a:r>
            <a:r>
              <a:rPr dirty="0" sz="1100" spc="5">
                <a:latin typeface="Times New Roman"/>
                <a:cs typeface="Times New Roman"/>
              </a:rPr>
              <a:t>current production </a:t>
            </a:r>
            <a:r>
              <a:rPr dirty="0" sz="1100" spc="10">
                <a:latin typeface="Times New Roman"/>
                <a:cs typeface="Times New Roman"/>
              </a:rPr>
              <a:t>problems </a:t>
            </a:r>
            <a:r>
              <a:rPr dirty="0" sz="1100" spc="5">
                <a:latin typeface="Times New Roman"/>
                <a:cs typeface="Times New Roman"/>
              </a:rPr>
              <a:t>leads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technical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to  concentrate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nearly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inevitably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industrial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relations,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payment  problems </a:t>
            </a:r>
            <a:r>
              <a:rPr dirty="0" sz="1100" spc="10">
                <a:latin typeface="Times New Roman"/>
                <a:cs typeface="Times New Roman"/>
              </a:rPr>
              <a:t>and related output. </a:t>
            </a:r>
            <a:r>
              <a:rPr dirty="0" sz="1100" spc="5">
                <a:latin typeface="Times New Roman"/>
                <a:cs typeface="Times New Roman"/>
              </a:rPr>
              <a:t>Investigations </a:t>
            </a:r>
            <a:r>
              <a:rPr dirty="0" sz="1100" spc="10">
                <a:latin typeface="Times New Roman"/>
                <a:cs typeface="Times New Roman"/>
              </a:rPr>
              <a:t>to improve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productivity do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endParaRPr sz="1100">
              <a:latin typeface="Times New Roman"/>
              <a:cs typeface="Times New Roman"/>
            </a:endParaRPr>
          </a:p>
          <a:p>
            <a:pPr algn="just" marL="443230">
              <a:lnSpc>
                <a:spcPts val="1240"/>
              </a:lnSpc>
            </a:pPr>
            <a:r>
              <a:rPr dirty="0" sz="1100" spc="5">
                <a:latin typeface="Times New Roman"/>
                <a:cs typeface="Times New Roman"/>
              </a:rPr>
              <a:t>- </a:t>
            </a:r>
            <a:r>
              <a:rPr dirty="0" sz="1100" spc="10">
                <a:latin typeface="Times New Roman"/>
                <a:cs typeface="Times New Roman"/>
              </a:rPr>
              <a:t>normally </a:t>
            </a:r>
            <a:r>
              <a:rPr dirty="0" sz="1100" spc="5">
                <a:latin typeface="Times New Roman"/>
                <a:cs typeface="Times New Roman"/>
              </a:rPr>
              <a:t>- raise </a:t>
            </a:r>
            <a:r>
              <a:rPr dirty="0" sz="1100" spc="10">
                <a:latin typeface="Times New Roman"/>
                <a:cs typeface="Times New Roman"/>
              </a:rPr>
              <a:t>emotional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fundamental </a:t>
            </a:r>
            <a:r>
              <a:rPr dirty="0" sz="1100" spc="5">
                <a:latin typeface="Times New Roman"/>
                <a:cs typeface="Times New Roman"/>
              </a:rPr>
              <a:t>industrial </a:t>
            </a:r>
            <a:r>
              <a:rPr dirty="0" sz="1100" spc="10">
                <a:latin typeface="Times New Roman"/>
                <a:cs typeface="Times New Roman"/>
              </a:rPr>
              <a:t>relations problems. In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practice,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>
              <a:lnSpc>
                <a:spcPts val="1300"/>
              </a:lnSpc>
              <a:spcBef>
                <a:spcPts val="45"/>
              </a:spcBef>
            </a:pPr>
            <a:r>
              <a:rPr dirty="0" sz="1100" spc="5">
                <a:latin typeface="Times New Roman"/>
                <a:cs typeface="Times New Roman"/>
              </a:rPr>
              <a:t>therefore, materials </a:t>
            </a:r>
            <a:r>
              <a:rPr dirty="0" sz="1100" spc="10">
                <a:latin typeface="Times New Roman"/>
                <a:cs typeface="Times New Roman"/>
              </a:rPr>
              <a:t>improvement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most </a:t>
            </a:r>
            <a:r>
              <a:rPr dirty="0" sz="1100" spc="5">
                <a:latin typeface="Times New Roman"/>
                <a:cs typeface="Times New Roman"/>
              </a:rPr>
              <a:t>easily </a:t>
            </a:r>
            <a:r>
              <a:rPr dirty="0" sz="1100" spc="10">
                <a:latin typeface="Times New Roman"/>
                <a:cs typeface="Times New Roman"/>
              </a:rPr>
              <a:t>achieved </a:t>
            </a:r>
            <a:r>
              <a:rPr dirty="0" sz="1100" spc="5">
                <a:latin typeface="Times New Roman"/>
                <a:cs typeface="Times New Roman"/>
              </a:rPr>
              <a:t>major </a:t>
            </a:r>
            <a:r>
              <a:rPr dirty="0" sz="1100" spc="10">
                <a:latin typeface="Times New Roman"/>
                <a:cs typeface="Times New Roman"/>
              </a:rPr>
              <a:t>savings,  even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most </a:t>
            </a:r>
            <a:r>
              <a:rPr dirty="0" sz="1100" spc="5">
                <a:latin typeface="Times New Roman"/>
                <a:cs typeface="Times New Roman"/>
              </a:rPr>
              <a:t>belligerent industrial relations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environments.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lvl="2" marL="443230" marR="6350" indent="-215900">
              <a:lnSpc>
                <a:spcPct val="982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Experience also suggests that </a:t>
            </a:r>
            <a:r>
              <a:rPr dirty="0" sz="1100" spc="10">
                <a:latin typeface="Times New Roman"/>
                <a:cs typeface="Times New Roman"/>
              </a:rPr>
              <a:t>the measurement of materials productivity </a:t>
            </a:r>
            <a:r>
              <a:rPr dirty="0" sz="1100" spc="5">
                <a:latin typeface="Times New Roman"/>
                <a:cs typeface="Times New Roman"/>
              </a:rPr>
              <a:t>is best </a:t>
            </a:r>
            <a:r>
              <a:rPr dirty="0" sz="1100" spc="10">
                <a:latin typeface="Times New Roman"/>
                <a:cs typeface="Times New Roman"/>
              </a:rPr>
              <a:t>done  </a:t>
            </a:r>
            <a:r>
              <a:rPr dirty="0" sz="1100" spc="5">
                <a:latin typeface="Times New Roman"/>
                <a:cs typeface="Times New Roman"/>
              </a:rPr>
              <a:t>as 'material yield'.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'Yield' is </a:t>
            </a:r>
            <a:r>
              <a:rPr dirty="0" sz="1100" spc="10">
                <a:latin typeface="Times New Roman"/>
                <a:cs typeface="Times New Roman"/>
              </a:rPr>
              <a:t>the weight </a:t>
            </a:r>
            <a:r>
              <a:rPr dirty="0" sz="1100" spc="5">
                <a:latin typeface="Times New Roman"/>
                <a:cs typeface="Times New Roman"/>
              </a:rPr>
              <a:t>of finished products accepted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customers  </a:t>
            </a:r>
            <a:r>
              <a:rPr dirty="0" sz="1100" spc="10">
                <a:latin typeface="Times New Roman"/>
                <a:cs typeface="Times New Roman"/>
              </a:rPr>
              <a:t>when compared </a:t>
            </a:r>
            <a:r>
              <a:rPr dirty="0" sz="1100" spc="5">
                <a:latin typeface="Times New Roman"/>
                <a:cs typeface="Times New Roman"/>
              </a:rPr>
              <a:t>with the </a:t>
            </a:r>
            <a:r>
              <a:rPr dirty="0" sz="1100" spc="10">
                <a:latin typeface="Times New Roman"/>
                <a:cs typeface="Times New Roman"/>
              </a:rPr>
              <a:t>weight </a:t>
            </a:r>
            <a:r>
              <a:rPr dirty="0" sz="1100" spc="5">
                <a:latin typeface="Times New Roman"/>
                <a:cs typeface="Times New Roman"/>
              </a:rPr>
              <a:t>of all materials issued for production purposes.  Percentage yields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calculated both for </a:t>
            </a:r>
            <a:r>
              <a:rPr dirty="0" sz="1100" spc="10">
                <a:latin typeface="Times New Roman"/>
                <a:cs typeface="Times New Roman"/>
              </a:rPr>
              <a:t>individual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for each  production </a:t>
            </a:r>
            <a:r>
              <a:rPr dirty="0" sz="1100" spc="10">
                <a:latin typeface="Times New Roman"/>
                <a:cs typeface="Times New Roman"/>
              </a:rPr>
              <a:t>line being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studied.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Materials Productivity </a:t>
            </a:r>
            <a:r>
              <a:rPr dirty="0" sz="1100" spc="5" b="1">
                <a:latin typeface="Times New Roman"/>
                <a:cs typeface="Times New Roman"/>
              </a:rPr>
              <a:t>- </a:t>
            </a:r>
            <a:r>
              <a:rPr dirty="0" sz="1100" spc="10" b="1">
                <a:latin typeface="Times New Roman"/>
                <a:cs typeface="Times New Roman"/>
              </a:rPr>
              <a:t>relationships </a:t>
            </a:r>
            <a:r>
              <a:rPr dirty="0" sz="1100" spc="5" b="1">
                <a:latin typeface="Times New Roman"/>
                <a:cs typeface="Times New Roman"/>
              </a:rPr>
              <a:t>with </a:t>
            </a:r>
            <a:r>
              <a:rPr dirty="0" sz="1100" spc="10" b="1">
                <a:latin typeface="Times New Roman"/>
                <a:cs typeface="Times New Roman"/>
              </a:rPr>
              <a:t>other measurements and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activities</a:t>
            </a:r>
            <a:r>
              <a:rPr dirty="0" sz="1100" spc="1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Improving </a:t>
            </a:r>
            <a:r>
              <a:rPr dirty="0" sz="1100" spc="5">
                <a:latin typeface="Times New Roman"/>
                <a:cs typeface="Times New Roman"/>
              </a:rPr>
              <a:t>materials productivity is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most direct </a:t>
            </a:r>
            <a:r>
              <a:rPr dirty="0" sz="1100" spc="10">
                <a:latin typeface="Times New Roman"/>
                <a:cs typeface="Times New Roman"/>
              </a:rPr>
              <a:t>and important </a:t>
            </a:r>
            <a:r>
              <a:rPr dirty="0" sz="1100" spc="15">
                <a:latin typeface="Times New Roman"/>
                <a:cs typeface="Times New Roman"/>
              </a:rPr>
              <a:t>ways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enhancing added value.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Gaining </a:t>
            </a:r>
            <a:r>
              <a:rPr dirty="0" sz="1100" spc="10">
                <a:latin typeface="Times New Roman"/>
                <a:cs typeface="Times New Roman"/>
              </a:rPr>
              <a:t>information on </a:t>
            </a:r>
            <a:r>
              <a:rPr dirty="0" sz="1100" spc="5">
                <a:latin typeface="Times New Roman"/>
                <a:cs typeface="Times New Roman"/>
              </a:rPr>
              <a:t>material losses </a:t>
            </a:r>
            <a:r>
              <a:rPr dirty="0" sz="1100" spc="10">
                <a:latin typeface="Times New Roman"/>
                <a:cs typeface="Times New Roman"/>
              </a:rPr>
              <a:t>can help in establishing general data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</a:t>
            </a:r>
            <a:endParaRPr sz="1100">
              <a:latin typeface="Times New Roman"/>
              <a:cs typeface="Times New Roman"/>
            </a:endParaRPr>
          </a:p>
          <a:p>
            <a:pPr marL="443230" marR="5715">
              <a:lnSpc>
                <a:spcPts val="1300"/>
              </a:lnSpc>
              <a:spcBef>
                <a:spcPts val="50"/>
              </a:spcBef>
            </a:pP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control and costing purposes, so </a:t>
            </a:r>
            <a:r>
              <a:rPr dirty="0" sz="1100" spc="5">
                <a:latin typeface="Times New Roman"/>
                <a:cs typeface="Times New Roman"/>
              </a:rPr>
              <a:t>providing </a:t>
            </a:r>
            <a:r>
              <a:rPr dirty="0" sz="1100" spc="10">
                <a:latin typeface="Times New Roman"/>
                <a:cs typeface="Times New Roman"/>
              </a:rPr>
              <a:t>the means to </a:t>
            </a:r>
            <a:r>
              <a:rPr dirty="0" sz="1100" spc="5">
                <a:latin typeface="Times New Roman"/>
                <a:cs typeface="Times New Roman"/>
              </a:rPr>
              <a:t>improve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 of production resources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generally.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135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848" y="836724"/>
            <a:ext cx="5421630" cy="786447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443230" marR="5715" indent="-21590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3.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 losses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related to incentive </a:t>
            </a:r>
            <a:r>
              <a:rPr dirty="0" sz="1100" spc="10">
                <a:latin typeface="Times New Roman"/>
                <a:cs typeface="Times New Roman"/>
              </a:rPr>
              <a:t>payments and </a:t>
            </a:r>
            <a:r>
              <a:rPr dirty="0" sz="1100" spc="5">
                <a:latin typeface="Times New Roman"/>
                <a:cs typeface="Times New Roman"/>
              </a:rPr>
              <a:t>help to increase their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effectiveness.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5" b="1">
                <a:latin typeface="Times New Roman"/>
                <a:cs typeface="Times New Roman"/>
              </a:rPr>
              <a:t>The </a:t>
            </a:r>
            <a:r>
              <a:rPr dirty="0" sz="1100" spc="10" b="1">
                <a:latin typeface="Times New Roman"/>
                <a:cs typeface="Times New Roman"/>
              </a:rPr>
              <a:t>importance </a:t>
            </a:r>
            <a:r>
              <a:rPr dirty="0" sz="1100" spc="5" b="1">
                <a:latin typeface="Times New Roman"/>
                <a:cs typeface="Times New Roman"/>
              </a:rPr>
              <a:t>of data </a:t>
            </a:r>
            <a:r>
              <a:rPr dirty="0" sz="1100" spc="10" b="1">
                <a:latin typeface="Times New Roman"/>
                <a:cs typeface="Times New Roman"/>
              </a:rPr>
              <a:t>in improving </a:t>
            </a:r>
            <a:r>
              <a:rPr dirty="0" sz="1100" spc="5" b="1">
                <a:latin typeface="Times New Roman"/>
                <a:cs typeface="Times New Roman"/>
              </a:rPr>
              <a:t>materials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productivity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data book: Usually where </a:t>
            </a:r>
            <a:r>
              <a:rPr dirty="0" sz="1100" spc="5">
                <a:latin typeface="Times New Roman"/>
                <a:cs typeface="Times New Roman"/>
              </a:rPr>
              <a:t>materials productivity has </a:t>
            </a:r>
            <a:r>
              <a:rPr dirty="0" sz="1100" spc="10">
                <a:latin typeface="Times New Roman"/>
                <a:cs typeface="Times New Roman"/>
              </a:rPr>
              <a:t>been improved </a:t>
            </a:r>
            <a:r>
              <a:rPr dirty="0" sz="1100" spc="5">
                <a:latin typeface="Times New Roman"/>
                <a:cs typeface="Times New Roman"/>
              </a:rPr>
              <a:t>considerably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first  </a:t>
            </a:r>
            <a:r>
              <a:rPr dirty="0" sz="1100" spc="5">
                <a:latin typeface="Times New Roman"/>
                <a:cs typeface="Times New Roman"/>
              </a:rPr>
              <a:t>step </a:t>
            </a:r>
            <a:r>
              <a:rPr dirty="0" sz="1100" spc="10">
                <a:latin typeface="Times New Roman"/>
                <a:cs typeface="Times New Roman"/>
              </a:rPr>
              <a:t>has been </a:t>
            </a:r>
            <a:r>
              <a:rPr dirty="0" sz="1100" spc="5">
                <a:latin typeface="Times New Roman"/>
                <a:cs typeface="Times New Roman"/>
              </a:rPr>
              <a:t>to record </a:t>
            </a:r>
            <a:r>
              <a:rPr dirty="0" sz="1100" spc="10">
                <a:latin typeface="Times New Roman"/>
                <a:cs typeface="Times New Roman"/>
              </a:rPr>
              <a:t>how much and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what stage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manufacturing </a:t>
            </a:r>
            <a:r>
              <a:rPr dirty="0" sz="1100" spc="5">
                <a:latin typeface="Times New Roman"/>
                <a:cs typeface="Times New Roman"/>
              </a:rPr>
              <a:t>process material  </a:t>
            </a:r>
            <a:r>
              <a:rPr dirty="0" sz="1100" spc="10">
                <a:latin typeface="Times New Roman"/>
                <a:cs typeface="Times New Roman"/>
              </a:rPr>
              <a:t>loss occurs. Such information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10">
                <a:latin typeface="Times New Roman"/>
                <a:cs typeface="Times New Roman"/>
              </a:rPr>
              <a:t>entered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'data </a:t>
            </a:r>
            <a:r>
              <a:rPr dirty="0" sz="1100" spc="10">
                <a:latin typeface="Times New Roman"/>
                <a:cs typeface="Times New Roman"/>
              </a:rPr>
              <a:t>book' </a:t>
            </a:r>
            <a:r>
              <a:rPr dirty="0" sz="1100" spc="5">
                <a:latin typeface="Times New Roman"/>
                <a:cs typeface="Times New Roman"/>
              </a:rPr>
              <a:t>containing </a:t>
            </a:r>
            <a:r>
              <a:rPr dirty="0" sz="1100" spc="10">
                <a:latin typeface="Times New Roman"/>
                <a:cs typeface="Times New Roman"/>
              </a:rPr>
              <a:t>other relevant  manufacturing information, which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basis for standard </a:t>
            </a:r>
            <a:r>
              <a:rPr dirty="0" sz="1100" spc="5">
                <a:latin typeface="Times New Roman"/>
                <a:cs typeface="Times New Roman"/>
              </a:rPr>
              <a:t>costs.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(So considerable relevant  </a:t>
            </a:r>
            <a:r>
              <a:rPr dirty="0" sz="1100" spc="5">
                <a:latin typeface="Times New Roman"/>
                <a:cs typeface="Times New Roman"/>
              </a:rPr>
              <a:t>information </a:t>
            </a:r>
            <a:r>
              <a:rPr dirty="0" sz="1100" spc="10">
                <a:latin typeface="Times New Roman"/>
                <a:cs typeface="Times New Roman"/>
              </a:rPr>
              <a:t>could already be</a:t>
            </a:r>
            <a:r>
              <a:rPr dirty="0" sz="1100" spc="5">
                <a:latin typeface="Times New Roman"/>
                <a:cs typeface="Times New Roman"/>
              </a:rPr>
              <a:t> available).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5" b="1">
                <a:latin typeface="Times New Roman"/>
                <a:cs typeface="Times New Roman"/>
              </a:rPr>
              <a:t>Use </a:t>
            </a:r>
            <a:r>
              <a:rPr dirty="0" sz="1100" spc="10" b="1">
                <a:latin typeface="Times New Roman"/>
                <a:cs typeface="Times New Roman"/>
              </a:rPr>
              <a:t>of materials productivity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data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highlighting anomalies that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remain hidden otherwise, </a:t>
            </a:r>
            <a:r>
              <a:rPr dirty="0" sz="1100" spc="10">
                <a:latin typeface="Times New Roman"/>
                <a:cs typeface="Times New Roman"/>
              </a:rPr>
              <a:t>data </a:t>
            </a:r>
            <a:r>
              <a:rPr dirty="0" sz="1100" spc="5">
                <a:latin typeface="Times New Roman"/>
                <a:cs typeface="Times New Roman"/>
              </a:rPr>
              <a:t>collection often  produces </a:t>
            </a:r>
            <a:r>
              <a:rPr dirty="0" sz="1100" spc="10">
                <a:latin typeface="Times New Roman"/>
                <a:cs typeface="Times New Roman"/>
              </a:rPr>
              <a:t>immediate </a:t>
            </a:r>
            <a:r>
              <a:rPr dirty="0" sz="1100" spc="5">
                <a:latin typeface="Times New Roman"/>
                <a:cs typeface="Times New Roman"/>
              </a:rPr>
              <a:t>benefits. </a:t>
            </a:r>
            <a:r>
              <a:rPr dirty="0" sz="1100" spc="10">
                <a:latin typeface="Times New Roman"/>
                <a:cs typeface="Times New Roman"/>
              </a:rPr>
              <a:t>While </a:t>
            </a:r>
            <a:r>
              <a:rPr dirty="0" sz="1100" spc="5">
                <a:latin typeface="Times New Roman"/>
                <a:cs typeface="Times New Roman"/>
              </a:rPr>
              <a:t>line </a:t>
            </a:r>
            <a:r>
              <a:rPr dirty="0" sz="1100" spc="10">
                <a:latin typeface="Times New Roman"/>
                <a:cs typeface="Times New Roman"/>
              </a:rPr>
              <a:t>managers are </a:t>
            </a:r>
            <a:r>
              <a:rPr dirty="0" sz="1100" spc="5">
                <a:latin typeface="Times New Roman"/>
                <a:cs typeface="Times New Roman"/>
              </a:rPr>
              <a:t>usually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aware </a:t>
            </a:r>
            <a:r>
              <a:rPr dirty="0" sz="1100" spc="5">
                <a:latin typeface="Times New Roman"/>
                <a:cs typeface="Times New Roman"/>
              </a:rPr>
              <a:t>of their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materials productivity in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degree,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'data </a:t>
            </a:r>
            <a:r>
              <a:rPr dirty="0" sz="1100" spc="10">
                <a:latin typeface="Times New Roman"/>
                <a:cs typeface="Times New Roman"/>
              </a:rPr>
              <a:t>book' </a:t>
            </a:r>
            <a:r>
              <a:rPr dirty="0" sz="1100" spc="5">
                <a:latin typeface="Times New Roman"/>
                <a:cs typeface="Times New Roman"/>
              </a:rPr>
              <a:t>should provide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studied record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 practical </a:t>
            </a:r>
            <a:r>
              <a:rPr dirty="0" sz="1100" spc="10">
                <a:latin typeface="Times New Roman"/>
                <a:cs typeface="Times New Roman"/>
              </a:rPr>
              <a:t>evidence of where an immediate improvement </a:t>
            </a:r>
            <a:r>
              <a:rPr dirty="0" sz="1100" spc="5">
                <a:latin typeface="Times New Roman"/>
                <a:cs typeface="Times New Roman"/>
              </a:rPr>
              <a:t>could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made.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ts val="1290"/>
              </a:lnSpc>
              <a:spcBef>
                <a:spcPts val="12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productivity </a:t>
            </a:r>
            <a:r>
              <a:rPr dirty="0" sz="1100" spc="5">
                <a:latin typeface="Times New Roman"/>
                <a:cs typeface="Times New Roman"/>
              </a:rPr>
              <a:t>data </a:t>
            </a:r>
            <a:r>
              <a:rPr dirty="0" sz="1100" spc="10">
                <a:latin typeface="Times New Roman"/>
                <a:cs typeface="Times New Roman"/>
              </a:rPr>
              <a:t>should </a:t>
            </a:r>
            <a:r>
              <a:rPr dirty="0" sz="1100" spc="5">
                <a:latin typeface="Times New Roman"/>
                <a:cs typeface="Times New Roman"/>
              </a:rPr>
              <a:t>also provide </a:t>
            </a:r>
            <a:r>
              <a:rPr dirty="0" sz="1100" spc="10">
                <a:latin typeface="Times New Roman"/>
                <a:cs typeface="Times New Roman"/>
              </a:rPr>
              <a:t>a means for </a:t>
            </a:r>
            <a:r>
              <a:rPr dirty="0" sz="1100" spc="5">
                <a:latin typeface="Times New Roman"/>
                <a:cs typeface="Times New Roman"/>
              </a:rPr>
              <a:t>initiating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guiding  </a:t>
            </a:r>
            <a:r>
              <a:rPr dirty="0" sz="1100" spc="10">
                <a:latin typeface="Times New Roman"/>
                <a:cs typeface="Times New Roman"/>
              </a:rPr>
              <a:t>action and for measuring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recording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improvements.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The use </a:t>
            </a:r>
            <a:r>
              <a:rPr dirty="0" sz="1100" spc="10">
                <a:latin typeface="Times New Roman"/>
                <a:cs typeface="Times New Roman"/>
              </a:rPr>
              <a:t>of information on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productivity </a:t>
            </a:r>
            <a:r>
              <a:rPr dirty="0" sz="1100" spc="5">
                <a:latin typeface="Times New Roman"/>
                <a:cs typeface="Times New Roman"/>
              </a:rPr>
              <a:t>is therefore invaluable in setting  </a:t>
            </a:r>
            <a:r>
              <a:rPr dirty="0" sz="1100" spc="10">
                <a:latin typeface="Times New Roman"/>
                <a:cs typeface="Times New Roman"/>
              </a:rPr>
              <a:t>objectives and measuring production performance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generally.</a:t>
            </a:r>
            <a:endParaRPr sz="1100">
              <a:latin typeface="Times New Roman"/>
              <a:cs typeface="Times New Roman"/>
            </a:endParaRPr>
          </a:p>
          <a:p>
            <a:pPr algn="just" marL="12700" marR="375920">
              <a:lnSpc>
                <a:spcPts val="2600"/>
              </a:lnSpc>
              <a:spcBef>
                <a:spcPts val="254"/>
              </a:spcBef>
            </a:pPr>
            <a:r>
              <a:rPr dirty="0" sz="1100" spc="10" b="1">
                <a:latin typeface="Times New Roman"/>
                <a:cs typeface="Times New Roman"/>
              </a:rPr>
              <a:t>Considering improvements </a:t>
            </a:r>
            <a:r>
              <a:rPr dirty="0" sz="1100" spc="5" b="1">
                <a:latin typeface="Times New Roman"/>
                <a:cs typeface="Times New Roman"/>
              </a:rPr>
              <a:t>in </a:t>
            </a:r>
            <a:r>
              <a:rPr dirty="0" sz="1100" spc="10" b="1">
                <a:latin typeface="Times New Roman"/>
                <a:cs typeface="Times New Roman"/>
              </a:rPr>
              <a:t>materials productivity</a:t>
            </a:r>
            <a:r>
              <a:rPr dirty="0" sz="1100" spc="10">
                <a:latin typeface="Times New Roman"/>
                <a:cs typeface="Times New Roman"/>
              </a:rPr>
              <a:t>: Types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information </a:t>
            </a:r>
            <a:r>
              <a:rPr dirty="0" sz="1100" spc="5">
                <a:latin typeface="Times New Roman"/>
                <a:cs typeface="Times New Roman"/>
              </a:rPr>
              <a:t>required  Material losses mainly result </a:t>
            </a:r>
            <a:r>
              <a:rPr dirty="0" sz="1100" spc="10">
                <a:latin typeface="Times New Roman"/>
                <a:cs typeface="Times New Roman"/>
              </a:rPr>
              <a:t>from two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causes: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443230" marR="7620" indent="-215900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Technical losses - these are </a:t>
            </a:r>
            <a:r>
              <a:rPr dirty="0" sz="1100" spc="10">
                <a:latin typeface="Times New Roman"/>
                <a:cs typeface="Times New Roman"/>
              </a:rPr>
              <a:t>considered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part </a:t>
            </a:r>
            <a:r>
              <a:rPr dirty="0" sz="1100" spc="10">
                <a:latin typeface="Times New Roman"/>
                <a:cs typeface="Times New Roman"/>
              </a:rPr>
              <a:t>of the production </a:t>
            </a:r>
            <a:r>
              <a:rPr dirty="0" sz="1100" spc="5">
                <a:latin typeface="Times New Roman"/>
                <a:cs typeface="Times New Roman"/>
              </a:rPr>
              <a:t>process (grinding,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pressing, </a:t>
            </a:r>
            <a:r>
              <a:rPr dirty="0" sz="1100" spc="10">
                <a:latin typeface="Times New Roman"/>
                <a:cs typeface="Times New Roman"/>
              </a:rPr>
              <a:t>cutting, trimming,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etc).</a:t>
            </a:r>
            <a:endParaRPr sz="1100">
              <a:latin typeface="Times New Roman"/>
              <a:cs typeface="Times New Roman"/>
            </a:endParaRPr>
          </a:p>
          <a:p>
            <a:pPr algn="just" marL="442595" marR="5080" indent="-215900">
              <a:lnSpc>
                <a:spcPct val="98300"/>
              </a:lnSpc>
              <a:spcBef>
                <a:spcPts val="5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Operational losses - these </a:t>
            </a:r>
            <a:r>
              <a:rPr dirty="0" sz="1100" spc="10">
                <a:latin typeface="Times New Roman"/>
                <a:cs typeface="Times New Roman"/>
              </a:rPr>
              <a:t>occur </a:t>
            </a:r>
            <a:r>
              <a:rPr dirty="0" sz="1100" spc="5">
                <a:latin typeface="Times New Roman"/>
                <a:cs typeface="Times New Roman"/>
              </a:rPr>
              <a:t>during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of manufacturing </a:t>
            </a:r>
            <a:r>
              <a:rPr dirty="0" sz="1100" spc="10">
                <a:latin typeface="Times New Roman"/>
                <a:cs typeface="Times New Roman"/>
              </a:rPr>
              <a:t>and can </a:t>
            </a:r>
            <a:r>
              <a:rPr dirty="0" sz="1100" spc="15">
                <a:latin typeface="Times New Roman"/>
                <a:cs typeface="Times New Roman"/>
              </a:rPr>
              <a:t>be due  </a:t>
            </a:r>
            <a:r>
              <a:rPr dirty="0" sz="1100" spc="5">
                <a:latin typeface="Times New Roman"/>
                <a:cs typeface="Times New Roman"/>
              </a:rPr>
              <a:t>to material quality defects, </a:t>
            </a:r>
            <a:r>
              <a:rPr dirty="0" sz="1100" spc="10">
                <a:latin typeface="Times New Roman"/>
                <a:cs typeface="Times New Roman"/>
              </a:rPr>
              <a:t>poor workmanship or </a:t>
            </a:r>
            <a:r>
              <a:rPr dirty="0" sz="1100" spc="5">
                <a:latin typeface="Times New Roman"/>
                <a:cs typeface="Times New Roman"/>
              </a:rPr>
              <a:t>machine/manufacturing deficiencies.  Information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collected </a:t>
            </a:r>
            <a:r>
              <a:rPr dirty="0" sz="1100" spc="10">
                <a:latin typeface="Times New Roman"/>
                <a:cs typeface="Times New Roman"/>
              </a:rPr>
              <a:t>under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main headings, as </a:t>
            </a:r>
            <a:r>
              <a:rPr dirty="0" sz="1100" spc="10">
                <a:latin typeface="Times New Roman"/>
                <a:cs typeface="Times New Roman"/>
              </a:rPr>
              <a:t>the approach </a:t>
            </a:r>
            <a:r>
              <a:rPr dirty="0" sz="1100" spc="5">
                <a:latin typeface="Times New Roman"/>
                <a:cs typeface="Times New Roman"/>
              </a:rPr>
              <a:t>to  improving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productivity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could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substantially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in each </a:t>
            </a:r>
            <a:r>
              <a:rPr dirty="0" sz="1100" spc="5">
                <a:latin typeface="Times New Roman"/>
                <a:cs typeface="Times New Roman"/>
              </a:rPr>
              <a:t>case.  Problems </a:t>
            </a:r>
            <a:r>
              <a:rPr dirty="0" sz="1100" spc="10">
                <a:latin typeface="Times New Roman"/>
                <a:cs typeface="Times New Roman"/>
              </a:rPr>
              <a:t>intrinsic to the </a:t>
            </a:r>
            <a:r>
              <a:rPr dirty="0" sz="1100" spc="5">
                <a:latin typeface="Times New Roman"/>
                <a:cs typeface="Times New Roman"/>
              </a:rPr>
              <a:t>production activities </a:t>
            </a:r>
            <a:r>
              <a:rPr dirty="0" sz="1100" spc="15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require </a:t>
            </a:r>
            <a:r>
              <a:rPr dirty="0" sz="1100" spc="10">
                <a:latin typeface="Times New Roman"/>
                <a:cs typeface="Times New Roman"/>
              </a:rPr>
              <a:t>technical improvements to  </a:t>
            </a:r>
            <a:r>
              <a:rPr dirty="0" sz="1100" spc="5">
                <a:latin typeface="Times New Roman"/>
                <a:cs typeface="Times New Roman"/>
              </a:rPr>
              <a:t>the plant. Operational losses </a:t>
            </a:r>
            <a:r>
              <a:rPr dirty="0" sz="1100" spc="10">
                <a:latin typeface="Times New Roman"/>
                <a:cs typeface="Times New Roman"/>
              </a:rPr>
              <a:t>may emphasize the need </a:t>
            </a:r>
            <a:r>
              <a:rPr dirty="0" sz="1100" spc="5">
                <a:latin typeface="Times New Roman"/>
                <a:cs typeface="Times New Roman"/>
              </a:rPr>
              <a:t>for tighter control </a:t>
            </a:r>
            <a:r>
              <a:rPr dirty="0" sz="1100" spc="10">
                <a:latin typeface="Times New Roman"/>
                <a:cs typeface="Times New Roman"/>
              </a:rPr>
              <a:t>over 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product quality than has existed hitherto and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systems approach </a:t>
            </a:r>
            <a:r>
              <a:rPr dirty="0" sz="1100" spc="10">
                <a:latin typeface="Times New Roman"/>
                <a:cs typeface="Times New Roman"/>
              </a:rPr>
              <a:t>may  </a:t>
            </a:r>
            <a:r>
              <a:rPr dirty="0" sz="1100" spc="5">
                <a:latin typeface="Times New Roman"/>
                <a:cs typeface="Times New Roman"/>
              </a:rPr>
              <a:t>therefore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5">
                <a:latin typeface="Times New Roman"/>
                <a:cs typeface="Times New Roman"/>
              </a:rPr>
              <a:t> appropriate.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It is further suggested </a:t>
            </a:r>
            <a:r>
              <a:rPr dirty="0" sz="1100" spc="10">
                <a:latin typeface="Times New Roman"/>
                <a:cs typeface="Times New Roman"/>
              </a:rPr>
              <a:t>that data should be </a:t>
            </a:r>
            <a:r>
              <a:rPr dirty="0" sz="1100" spc="5">
                <a:latin typeface="Times New Roman"/>
                <a:cs typeface="Times New Roman"/>
              </a:rPr>
              <a:t>collated </a:t>
            </a:r>
            <a:r>
              <a:rPr dirty="0" sz="1100" spc="10">
                <a:latin typeface="Times New Roman"/>
                <a:cs typeface="Times New Roman"/>
              </a:rPr>
              <a:t>to answer three</a:t>
            </a:r>
            <a:r>
              <a:rPr dirty="0" sz="1100" spc="5">
                <a:latin typeface="Times New Roman"/>
                <a:cs typeface="Times New Roman"/>
              </a:rPr>
              <a:t> questions: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3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we have a problem? </a:t>
            </a:r>
            <a:r>
              <a:rPr dirty="0" sz="1100" spc="5">
                <a:latin typeface="Times New Roman"/>
                <a:cs typeface="Times New Roman"/>
              </a:rPr>
              <a:t>- Often </a:t>
            </a:r>
            <a:r>
              <a:rPr dirty="0" sz="1100" spc="10">
                <a:latin typeface="Times New Roman"/>
                <a:cs typeface="Times New Roman"/>
              </a:rPr>
              <a:t>the problem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hidden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a lack of </a:t>
            </a:r>
            <a:r>
              <a:rPr dirty="0" sz="1100" spc="5">
                <a:latin typeface="Times New Roman"/>
                <a:cs typeface="Times New Roman"/>
              </a:rPr>
              <a:t>data.  </a:t>
            </a:r>
            <a:r>
              <a:rPr dirty="0" sz="1100" spc="10">
                <a:latin typeface="Times New Roman"/>
                <a:cs typeface="Times New Roman"/>
              </a:rPr>
              <a:t>For  example, </a:t>
            </a:r>
            <a:r>
              <a:rPr dirty="0" sz="1100" spc="5">
                <a:latin typeface="Times New Roman"/>
                <a:cs typeface="Times New Roman"/>
              </a:rPr>
              <a:t>'Yield figures' are not regularly produced.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Occasionally the </a:t>
            </a:r>
            <a:r>
              <a:rPr dirty="0" sz="1100" spc="5">
                <a:latin typeface="Times New Roman"/>
                <a:cs typeface="Times New Roman"/>
              </a:rPr>
              <a:t>comparative  costs of labor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known </a:t>
            </a:r>
            <a:r>
              <a:rPr dirty="0" sz="1100" spc="5">
                <a:latin typeface="Times New Roman"/>
                <a:cs typeface="Times New Roman"/>
              </a:rPr>
              <a:t>by the </a:t>
            </a:r>
            <a:r>
              <a:rPr dirty="0" sz="1100" spc="10">
                <a:latin typeface="Times New Roman"/>
                <a:cs typeface="Times New Roman"/>
              </a:rPr>
              <a:t>managers </a:t>
            </a:r>
            <a:r>
              <a:rPr dirty="0" sz="1100" spc="15">
                <a:latin typeface="Times New Roman"/>
                <a:cs typeface="Times New Roman"/>
              </a:rPr>
              <a:t>who </a:t>
            </a:r>
            <a:r>
              <a:rPr dirty="0" sz="1100" spc="5">
                <a:latin typeface="Times New Roman"/>
                <a:cs typeface="Times New Roman"/>
              </a:rPr>
              <a:t>control these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resources.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Where </a:t>
            </a:r>
            <a:r>
              <a:rPr dirty="0" sz="1100" spc="10">
                <a:latin typeface="Times New Roman"/>
                <a:cs typeface="Times New Roman"/>
              </a:rPr>
              <a:t>do we have a </a:t>
            </a:r>
            <a:r>
              <a:rPr dirty="0" sz="1100" spc="5">
                <a:latin typeface="Times New Roman"/>
                <a:cs typeface="Times New Roman"/>
              </a:rPr>
              <a:t>problem?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- Pinpointing </a:t>
            </a: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material losses </a:t>
            </a:r>
            <a:r>
              <a:rPr dirty="0" sz="1100" spc="10">
                <a:latin typeface="Times New Roman"/>
                <a:cs typeface="Times New Roman"/>
              </a:rPr>
              <a:t>occur </a:t>
            </a:r>
            <a:r>
              <a:rPr dirty="0" sz="1100" spc="5">
                <a:latin typeface="Times New Roman"/>
                <a:cs typeface="Times New Roman"/>
              </a:rPr>
              <a:t>is usually  </a:t>
            </a:r>
            <a:r>
              <a:rPr dirty="0" sz="1100" spc="10">
                <a:latin typeface="Times New Roman"/>
                <a:cs typeface="Times New Roman"/>
              </a:rPr>
              <a:t>halfway towards improving </a:t>
            </a:r>
            <a:r>
              <a:rPr dirty="0" sz="1100" spc="5">
                <a:latin typeface="Times New Roman"/>
                <a:cs typeface="Times New Roman"/>
              </a:rPr>
              <a:t>materials</a:t>
            </a:r>
            <a:r>
              <a:rPr dirty="0" sz="1100" spc="10">
                <a:latin typeface="Times New Roman"/>
                <a:cs typeface="Times New Roman"/>
              </a:rPr>
              <a:t> productivity.</a:t>
            </a:r>
            <a:endParaRPr sz="1100">
              <a:latin typeface="Times New Roman"/>
              <a:cs typeface="Times New Roman"/>
            </a:endParaRPr>
          </a:p>
          <a:p>
            <a:pPr algn="just" marL="443230" marR="7620" indent="-215900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Why do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have a </a:t>
            </a:r>
            <a:r>
              <a:rPr dirty="0" sz="1100" spc="5">
                <a:latin typeface="Times New Roman"/>
                <a:cs typeface="Times New Roman"/>
              </a:rPr>
              <a:t>problem?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-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Frequently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far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most difficult question to  </a:t>
            </a:r>
            <a:r>
              <a:rPr dirty="0" sz="1100" spc="10">
                <a:latin typeface="Times New Roman"/>
                <a:cs typeface="Times New Roman"/>
              </a:rPr>
              <a:t>answer.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136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1001324"/>
            <a:ext cx="5421630" cy="23520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ts val="131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have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problem?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15"/>
              </a:spcBef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broad </a:t>
            </a:r>
            <a:r>
              <a:rPr dirty="0" sz="1100" spc="10">
                <a:latin typeface="Times New Roman"/>
                <a:cs typeface="Times New Roman"/>
              </a:rPr>
              <a:t>indication </a:t>
            </a:r>
            <a:r>
              <a:rPr dirty="0" sz="1100" spc="5">
                <a:latin typeface="Times New Roman"/>
                <a:cs typeface="Times New Roman"/>
              </a:rPr>
              <a:t>of materials productivity </a:t>
            </a:r>
            <a:r>
              <a:rPr dirty="0" sz="1100" spc="10">
                <a:latin typeface="Times New Roman"/>
                <a:cs typeface="Times New Roman"/>
              </a:rPr>
              <a:t>and the degree </a:t>
            </a:r>
            <a:r>
              <a:rPr dirty="0" sz="1100" spc="5">
                <a:latin typeface="Times New Roman"/>
                <a:cs typeface="Times New Roman"/>
              </a:rPr>
              <a:t>of possible </a:t>
            </a:r>
            <a:r>
              <a:rPr dirty="0" sz="1100" spc="10">
                <a:latin typeface="Times New Roman"/>
                <a:cs typeface="Times New Roman"/>
              </a:rPr>
              <a:t>improvement can </a:t>
            </a:r>
            <a:r>
              <a:rPr dirty="0" sz="1100" spc="5">
                <a:latin typeface="Times New Roman"/>
                <a:cs typeface="Times New Roman"/>
              </a:rPr>
              <a:t>be  acquired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obtaining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value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various </a:t>
            </a:r>
            <a:r>
              <a:rPr dirty="0" sz="1100" spc="10">
                <a:latin typeface="Times New Roman"/>
                <a:cs typeface="Times New Roman"/>
              </a:rPr>
              <a:t>major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from their </a:t>
            </a:r>
            <a:r>
              <a:rPr dirty="0" sz="1100" spc="5">
                <a:latin typeface="Times New Roman"/>
                <a:cs typeface="Times New Roman"/>
              </a:rPr>
              <a:t>use,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associated </a:t>
            </a:r>
            <a:r>
              <a:rPr dirty="0" sz="1100" spc="10">
                <a:latin typeface="Times New Roman"/>
                <a:cs typeface="Times New Roman"/>
              </a:rPr>
              <a:t>lab  </a:t>
            </a:r>
            <a:r>
              <a:rPr dirty="0" sz="1100" spc="5">
                <a:latin typeface="Times New Roman"/>
                <a:cs typeface="Times New Roman"/>
              </a:rPr>
              <a:t>our cost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eventually the materials yield.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information could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particularly valuable </a:t>
            </a:r>
            <a:r>
              <a:rPr dirty="0" sz="1100">
                <a:latin typeface="Times New Roman"/>
                <a:cs typeface="Times New Roman"/>
              </a:rPr>
              <a:t>if  </a:t>
            </a:r>
            <a:r>
              <a:rPr dirty="0" sz="1100" spc="5">
                <a:latin typeface="Times New Roman"/>
                <a:cs typeface="Times New Roman"/>
              </a:rPr>
              <a:t>it 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calculated for the </a:t>
            </a:r>
            <a:r>
              <a:rPr dirty="0" sz="1100" spc="10">
                <a:latin typeface="Times New Roman"/>
                <a:cs typeface="Times New Roman"/>
              </a:rPr>
              <a:t>key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the organization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manufactures.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Where do we have a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problem?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2595" marR="5715" indent="-215900">
              <a:lnSpc>
                <a:spcPct val="98200"/>
              </a:lnSpc>
              <a:buFont typeface="Symbol"/>
              <a:buChar char=""/>
              <a:tabLst>
                <a:tab pos="443230" algn="l"/>
              </a:tabLst>
            </a:pPr>
            <a:r>
              <a:rPr dirty="0" sz="1100" spc="10">
                <a:latin typeface="Times New Roman"/>
                <a:cs typeface="Times New Roman"/>
              </a:rPr>
              <a:t>Technical and </a:t>
            </a:r>
            <a:r>
              <a:rPr dirty="0" sz="1100" spc="5">
                <a:latin typeface="Times New Roman"/>
                <a:cs typeface="Times New Roman"/>
              </a:rPr>
              <a:t>operational </a:t>
            </a:r>
            <a:r>
              <a:rPr dirty="0" sz="1100" spc="10">
                <a:latin typeface="Times New Roman"/>
                <a:cs typeface="Times New Roman"/>
              </a:rPr>
              <a:t>losses </a:t>
            </a:r>
            <a:r>
              <a:rPr dirty="0" sz="1100" spc="5">
                <a:latin typeface="Times New Roman"/>
                <a:cs typeface="Times New Roman"/>
              </a:rPr>
              <a:t>usually occur unevenly both throughout the product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range </a:t>
            </a:r>
            <a:r>
              <a:rPr dirty="0" sz="1100" spc="10">
                <a:latin typeface="Times New Roman"/>
                <a:cs typeface="Times New Roman"/>
              </a:rPr>
              <a:t>and at </a:t>
            </a:r>
            <a:r>
              <a:rPr dirty="0" sz="1100" spc="5">
                <a:latin typeface="Times New Roman"/>
                <a:cs typeface="Times New Roman"/>
              </a:rPr>
              <a:t>operations or processes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manufacture.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 is important </a:t>
            </a:r>
            <a:r>
              <a:rPr dirty="0" sz="1100" spc="10">
                <a:latin typeface="Times New Roman"/>
                <a:cs typeface="Times New Roman"/>
              </a:rPr>
              <a:t>to determine  which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least yield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what operations or processes most loss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occurs.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442595" marR="508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need to categorize </a:t>
            </a:r>
            <a:r>
              <a:rPr dirty="0" sz="1100" spc="15">
                <a:latin typeface="Times New Roman"/>
                <a:cs typeface="Times New Roman"/>
              </a:rPr>
              <a:t>why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losses occur to gain a rough </a:t>
            </a:r>
            <a:r>
              <a:rPr dirty="0" sz="1100" spc="5">
                <a:latin typeface="Times New Roman"/>
                <a:cs typeface="Times New Roman"/>
              </a:rPr>
              <a:t>first </a:t>
            </a:r>
            <a:r>
              <a:rPr dirty="0" sz="1100" spc="10">
                <a:latin typeface="Times New Roman"/>
                <a:cs typeface="Times New Roman"/>
              </a:rPr>
              <a:t>indication  </a:t>
            </a:r>
            <a:r>
              <a:rPr dirty="0" sz="1100" spc="5">
                <a:latin typeface="Times New Roman"/>
                <a:cs typeface="Times New Roman"/>
              </a:rPr>
              <a:t>of 'where </a:t>
            </a:r>
            <a:r>
              <a:rPr dirty="0" sz="1100" spc="10">
                <a:latin typeface="Times New Roman"/>
                <a:cs typeface="Times New Roman"/>
              </a:rPr>
              <a:t>do we have a </a:t>
            </a:r>
            <a:r>
              <a:rPr dirty="0" sz="1100" spc="5">
                <a:latin typeface="Times New Roman"/>
                <a:cs typeface="Times New Roman"/>
              </a:rPr>
              <a:t>problem' -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e.g.: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6276" y="3485248"/>
            <a:ext cx="2677160" cy="11868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Technical losses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  <a:spcBef>
                <a:spcPts val="50"/>
              </a:spcBef>
            </a:pPr>
            <a:r>
              <a:rPr dirty="0" sz="1100" spc="10">
                <a:latin typeface="Times New Roman"/>
                <a:cs typeface="Times New Roman"/>
              </a:rPr>
              <a:t>Machine </a:t>
            </a:r>
            <a:r>
              <a:rPr dirty="0" sz="1100" spc="5">
                <a:latin typeface="Times New Roman"/>
                <a:cs typeface="Times New Roman"/>
              </a:rPr>
              <a:t>limitations - (due to </a:t>
            </a:r>
            <a:r>
              <a:rPr dirty="0" sz="1100" spc="10">
                <a:latin typeface="Times New Roman"/>
                <a:cs typeface="Times New Roman"/>
              </a:rPr>
              <a:t>machine </a:t>
            </a:r>
            <a:r>
              <a:rPr dirty="0" sz="1100" spc="5">
                <a:latin typeface="Times New Roman"/>
                <a:cs typeface="Times New Roman"/>
              </a:rPr>
              <a:t>design)  </a:t>
            </a:r>
            <a:r>
              <a:rPr dirty="0" sz="1100" spc="10">
                <a:latin typeface="Times New Roman"/>
                <a:cs typeface="Times New Roman"/>
              </a:rPr>
              <a:t>Methods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failure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5"/>
              </a:lnSpc>
            </a:pP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 quality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losses</a:t>
            </a:r>
            <a:endParaRPr sz="1100">
              <a:latin typeface="Times New Roman"/>
              <a:cs typeface="Times New Roman"/>
            </a:endParaRPr>
          </a:p>
          <a:p>
            <a:pPr marL="12700" marR="1096645">
              <a:lnSpc>
                <a:spcPts val="1300"/>
              </a:lnSpc>
              <a:spcBef>
                <a:spcPts val="50"/>
              </a:spcBef>
            </a:pPr>
            <a:r>
              <a:rPr dirty="0" sz="1100" spc="5">
                <a:latin typeface="Times New Roman"/>
                <a:cs typeface="Times New Roman"/>
              </a:rPr>
              <a:t>General </a:t>
            </a:r>
            <a:r>
              <a:rPr dirty="0" sz="1100" spc="10">
                <a:latin typeface="Times New Roman"/>
                <a:cs typeface="Times New Roman"/>
              </a:rPr>
              <a:t>material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chemistry  </a:t>
            </a:r>
            <a:r>
              <a:rPr dirty="0" sz="1100" spc="5">
                <a:latin typeface="Times New Roman"/>
                <a:cs typeface="Times New Roman"/>
              </a:rPr>
              <a:t>Products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design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dirty="0" sz="1100" spc="5">
                <a:latin typeface="Times New Roman"/>
                <a:cs typeface="Times New Roman"/>
              </a:rPr>
              <a:t>Standards </a:t>
            </a:r>
            <a:r>
              <a:rPr dirty="0" sz="1100" spc="10">
                <a:latin typeface="Times New Roman"/>
                <a:cs typeface="Times New Roman"/>
              </a:rPr>
              <a:t>too </a:t>
            </a:r>
            <a:r>
              <a:rPr dirty="0" sz="1100" spc="5">
                <a:latin typeface="Times New Roman"/>
                <a:cs typeface="Times New Roman"/>
              </a:rPr>
              <a:t>high for </a:t>
            </a:r>
            <a:r>
              <a:rPr dirty="0" sz="1100" spc="10">
                <a:latin typeface="Times New Roman"/>
                <a:cs typeface="Times New Roman"/>
              </a:rPr>
              <a:t>material and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products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6257" y="3485248"/>
            <a:ext cx="1080135" cy="5270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1905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Operational losses  Operative errors  </a:t>
            </a:r>
            <a:r>
              <a:rPr dirty="0" sz="1100" spc="10">
                <a:latin typeface="Times New Roman"/>
                <a:cs typeface="Times New Roman"/>
              </a:rPr>
              <a:t>Machine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faults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5848" y="4814958"/>
            <a:ext cx="5422265" cy="382397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442595" marR="5080" indent="-215900">
              <a:lnSpc>
                <a:spcPct val="98300"/>
              </a:lnSpc>
              <a:spcBef>
                <a:spcPts val="150"/>
              </a:spcBef>
              <a:buFont typeface="Symbol"/>
              <a:buChar char=""/>
              <a:tabLst>
                <a:tab pos="443230" algn="l"/>
              </a:tabLst>
            </a:pPr>
            <a:r>
              <a:rPr dirty="0" sz="1100" spc="5">
                <a:latin typeface="Times New Roman"/>
                <a:cs typeface="Times New Roman"/>
              </a:rPr>
              <a:t>Possibilities </a:t>
            </a:r>
            <a:r>
              <a:rPr dirty="0" sz="1100" spc="10">
                <a:latin typeface="Times New Roman"/>
                <a:cs typeface="Times New Roman"/>
              </a:rPr>
              <a:t>of obtaining </a:t>
            </a:r>
            <a:r>
              <a:rPr dirty="0" sz="1100" spc="5">
                <a:latin typeface="Times New Roman"/>
                <a:cs typeface="Times New Roman"/>
              </a:rPr>
              <a:t>speedy results.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products </a:t>
            </a:r>
            <a:r>
              <a:rPr dirty="0" sz="1100" spc="5">
                <a:latin typeface="Times New Roman"/>
                <a:cs typeface="Times New Roman"/>
              </a:rPr>
              <a:t>comprising </a:t>
            </a:r>
            <a:r>
              <a:rPr dirty="0" sz="1100" spc="10">
                <a:latin typeface="Times New Roman"/>
                <a:cs typeface="Times New Roman"/>
              </a:rPr>
              <a:t>eighty percent  </a:t>
            </a:r>
            <a:r>
              <a:rPr dirty="0" sz="1100" spc="5">
                <a:latin typeface="Times New Roman"/>
                <a:cs typeface="Times New Roman"/>
              </a:rPr>
              <a:t>of the product </a:t>
            </a:r>
            <a:r>
              <a:rPr dirty="0" sz="1100" spc="10">
                <a:latin typeface="Times New Roman"/>
                <a:cs typeface="Times New Roman"/>
              </a:rPr>
              <a:t>range should </a:t>
            </a:r>
            <a:r>
              <a:rPr dirty="0" sz="1100" spc="5">
                <a:latin typeface="Times New Roman"/>
                <a:cs typeface="Times New Roman"/>
              </a:rPr>
              <a:t>initially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measured as proposed. Sampling should be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carried out to indicate </a:t>
            </a:r>
            <a:r>
              <a:rPr dirty="0" sz="1100" spc="10">
                <a:latin typeface="Times New Roman"/>
                <a:cs typeface="Times New Roman"/>
              </a:rPr>
              <a:t>where main </a:t>
            </a:r>
            <a:r>
              <a:rPr dirty="0" sz="1100" spc="5">
                <a:latin typeface="Times New Roman"/>
                <a:cs typeface="Times New Roman"/>
              </a:rPr>
              <a:t>product losses occur.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(Process or operation </a:t>
            </a:r>
            <a:r>
              <a:rPr dirty="0" sz="1100" spc="10">
                <a:latin typeface="Times New Roman"/>
                <a:cs typeface="Times New Roman"/>
              </a:rPr>
              <a:t>losses 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obtained). All </a:t>
            </a:r>
            <a:r>
              <a:rPr dirty="0" sz="1100" spc="10">
                <a:latin typeface="Times New Roman"/>
                <a:cs typeface="Times New Roman"/>
              </a:rPr>
              <a:t>available </a:t>
            </a:r>
            <a:r>
              <a:rPr dirty="0" sz="1100" spc="5">
                <a:latin typeface="Times New Roman"/>
                <a:cs typeface="Times New Roman"/>
              </a:rPr>
              <a:t>data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used to indicate </a:t>
            </a:r>
            <a:r>
              <a:rPr dirty="0" sz="1100" spc="10">
                <a:latin typeface="Times New Roman"/>
                <a:cs typeface="Times New Roman"/>
              </a:rPr>
              <a:t>the areas </a:t>
            </a:r>
            <a:r>
              <a:rPr dirty="0" sz="1100" spc="5">
                <a:latin typeface="Times New Roman"/>
                <a:cs typeface="Times New Roman"/>
              </a:rPr>
              <a:t>where  </a:t>
            </a:r>
            <a:r>
              <a:rPr dirty="0" sz="1100" spc="10">
                <a:latin typeface="Times New Roman"/>
                <a:cs typeface="Times New Roman"/>
              </a:rPr>
              <a:t>materials productivity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be improved. (Costing information </a:t>
            </a:r>
            <a:r>
              <a:rPr dirty="0" sz="1100" spc="5">
                <a:latin typeface="Times New Roman"/>
                <a:cs typeface="Times New Roman"/>
              </a:rPr>
              <a:t>could </a:t>
            </a:r>
            <a:r>
              <a:rPr dirty="0" sz="1100" spc="10">
                <a:latin typeface="Times New Roman"/>
                <a:cs typeface="Times New Roman"/>
              </a:rPr>
              <a:t>be an obvious  </a:t>
            </a:r>
            <a:r>
              <a:rPr dirty="0" sz="1100" spc="5">
                <a:latin typeface="Times New Roman"/>
                <a:cs typeface="Times New Roman"/>
              </a:rPr>
              <a:t>starting point.) Obtaining appropriate information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lengthy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laborious  process, but without it signposts will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missing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can direct effort to the </a:t>
            </a:r>
            <a:r>
              <a:rPr dirty="0" sz="1100" spc="10">
                <a:latin typeface="Times New Roman"/>
                <a:cs typeface="Times New Roman"/>
              </a:rPr>
              <a:t>most  </a:t>
            </a:r>
            <a:r>
              <a:rPr dirty="0" sz="1100" spc="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opportunities for improving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productivity. In practice up to one man  year has </a:t>
            </a:r>
            <a:r>
              <a:rPr dirty="0" sz="1100" spc="5">
                <a:latin typeface="Times New Roman"/>
                <a:cs typeface="Times New Roman"/>
              </a:rPr>
              <a:t>been </a:t>
            </a:r>
            <a:r>
              <a:rPr dirty="0" sz="1100" spc="10">
                <a:latin typeface="Times New Roman"/>
                <a:cs typeface="Times New Roman"/>
              </a:rPr>
              <a:t>spent </a:t>
            </a:r>
            <a:r>
              <a:rPr dirty="0" sz="1100" spc="5">
                <a:latin typeface="Times New Roman"/>
                <a:cs typeface="Times New Roman"/>
              </a:rPr>
              <a:t>in preparing </a:t>
            </a:r>
            <a:r>
              <a:rPr dirty="0" sz="1100" spc="10">
                <a:latin typeface="Times New Roman"/>
                <a:cs typeface="Times New Roman"/>
              </a:rPr>
              <a:t>appropriate information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line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twelve </a:t>
            </a:r>
            <a:r>
              <a:rPr dirty="0" sz="1100" spc="5">
                <a:latin typeface="Times New Roman"/>
                <a:cs typeface="Times New Roman"/>
              </a:rPr>
              <a:t>operations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with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approximately </a:t>
            </a:r>
            <a:r>
              <a:rPr dirty="0" sz="1100" spc="5">
                <a:latin typeface="Times New Roman"/>
                <a:cs typeface="Times New Roman"/>
              </a:rPr>
              <a:t>8,000 part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numbers. </a:t>
            </a:r>
            <a:r>
              <a:rPr dirty="0" sz="1100" spc="5">
                <a:latin typeface="Times New Roman"/>
                <a:cs typeface="Times New Roman"/>
              </a:rPr>
              <a:t>It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possible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that  experiments will </a:t>
            </a:r>
            <a:r>
              <a:rPr dirty="0" sz="1100" spc="10">
                <a:latin typeface="Times New Roman"/>
                <a:cs typeface="Times New Roman"/>
              </a:rPr>
              <a:t>have to be made to </a:t>
            </a:r>
            <a:r>
              <a:rPr dirty="0" sz="1100" spc="5">
                <a:latin typeface="Times New Roman"/>
                <a:cs typeface="Times New Roman"/>
              </a:rPr>
              <a:t>provide </a:t>
            </a:r>
            <a:r>
              <a:rPr dirty="0" sz="1100" spc="10">
                <a:latin typeface="Times New Roman"/>
                <a:cs typeface="Times New Roman"/>
              </a:rPr>
              <a:t>accurate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310"/>
              </a:lnSpc>
              <a:spcBef>
                <a:spcPts val="5"/>
              </a:spcBef>
            </a:pPr>
            <a:r>
              <a:rPr dirty="0" sz="1100" spc="15" b="1">
                <a:latin typeface="Times New Roman"/>
                <a:cs typeface="Times New Roman"/>
              </a:rPr>
              <a:t>What </a:t>
            </a:r>
            <a:r>
              <a:rPr dirty="0" sz="1100" spc="10" b="1">
                <a:latin typeface="Times New Roman"/>
                <a:cs typeface="Times New Roman"/>
              </a:rPr>
              <a:t>do we have as a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problem?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  <a:spcBef>
                <a:spcPts val="10"/>
              </a:spcBef>
            </a:pPr>
            <a:r>
              <a:rPr dirty="0" sz="1100" spc="10">
                <a:latin typeface="Times New Roman"/>
                <a:cs typeface="Times New Roman"/>
              </a:rPr>
              <a:t>To determine why </a:t>
            </a:r>
            <a:r>
              <a:rPr dirty="0" sz="1100" spc="5">
                <a:latin typeface="Times New Roman"/>
                <a:cs typeface="Times New Roman"/>
              </a:rPr>
              <a:t>material losses occur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establish </a:t>
            </a:r>
            <a:r>
              <a:rPr dirty="0" sz="1100" spc="10">
                <a:latin typeface="Times New Roman"/>
                <a:cs typeface="Times New Roman"/>
              </a:rPr>
              <a:t>a cause </a:t>
            </a:r>
            <a:r>
              <a:rPr dirty="0" sz="1100" spc="5">
                <a:latin typeface="Times New Roman"/>
                <a:cs typeface="Times New Roman"/>
              </a:rPr>
              <a:t>for each </a:t>
            </a:r>
            <a:r>
              <a:rPr dirty="0" sz="1100" spc="10">
                <a:latin typeface="Times New Roman"/>
                <a:cs typeface="Times New Roman"/>
              </a:rPr>
              <a:t>loss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always </a:t>
            </a:r>
            <a:r>
              <a:rPr dirty="0" sz="1100" spc="5">
                <a:latin typeface="Times New Roman"/>
                <a:cs typeface="Times New Roman"/>
              </a:rPr>
              <a:t>as  </a:t>
            </a:r>
            <a:r>
              <a:rPr dirty="0" sz="1100" spc="10">
                <a:latin typeface="Times New Roman"/>
                <a:cs typeface="Times New Roman"/>
              </a:rPr>
              <a:t>easy as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sounds.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real </a:t>
            </a:r>
            <a:r>
              <a:rPr dirty="0" sz="1100" spc="10">
                <a:latin typeface="Times New Roman"/>
                <a:cs typeface="Times New Roman"/>
              </a:rPr>
              <a:t>cause </a:t>
            </a:r>
            <a:r>
              <a:rPr dirty="0" sz="1100" spc="1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be hidden </a:t>
            </a:r>
            <a:r>
              <a:rPr dirty="0" sz="1100" spc="5">
                <a:latin typeface="Times New Roman"/>
                <a:cs typeface="Times New Roman"/>
              </a:rPr>
              <a:t>until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fairly lengthy technical evaluation  has been </a:t>
            </a:r>
            <a:r>
              <a:rPr dirty="0" sz="1100" spc="10">
                <a:latin typeface="Times New Roman"/>
                <a:cs typeface="Times New Roman"/>
              </a:rPr>
              <a:t>made.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project </a:t>
            </a:r>
            <a:r>
              <a:rPr dirty="0" sz="1100" spc="10">
                <a:latin typeface="Times New Roman"/>
                <a:cs typeface="Times New Roman"/>
              </a:rPr>
              <a:t>team </a:t>
            </a:r>
            <a:r>
              <a:rPr dirty="0" sz="1100" spc="5">
                <a:latin typeface="Times New Roman"/>
                <a:cs typeface="Times New Roman"/>
              </a:rPr>
              <a:t>of production, production engineering, quality control and  systems / </a:t>
            </a:r>
            <a:r>
              <a:rPr dirty="0" sz="1100" spc="10">
                <a:latin typeface="Times New Roman"/>
                <a:cs typeface="Times New Roman"/>
              </a:rPr>
              <a:t>costing personnel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often needed for a </a:t>
            </a:r>
            <a:r>
              <a:rPr dirty="0" sz="1100" spc="5">
                <a:latin typeface="Times New Roman"/>
                <a:cs typeface="Times New Roman"/>
              </a:rPr>
              <a:t>'reasons </a:t>
            </a:r>
            <a:r>
              <a:rPr dirty="0" sz="1100" spc="15">
                <a:latin typeface="Times New Roman"/>
                <a:cs typeface="Times New Roman"/>
              </a:rPr>
              <a:t>why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evaluation'.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Considerable engineering </a:t>
            </a:r>
            <a:r>
              <a:rPr dirty="0" sz="1100" spc="10">
                <a:latin typeface="Times New Roman"/>
                <a:cs typeface="Times New Roman"/>
              </a:rPr>
              <a:t>and technical problems may have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overcome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materials  </a:t>
            </a:r>
            <a:r>
              <a:rPr dirty="0" sz="1100" spc="5">
                <a:latin typeface="Times New Roman"/>
                <a:cs typeface="Times New Roman"/>
              </a:rPr>
              <a:t>productivity is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improved.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solutions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need capital expenditure and the  process of implementation </a:t>
            </a:r>
            <a:r>
              <a:rPr dirty="0" sz="1100" spc="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be slow.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total savings </a:t>
            </a:r>
            <a:r>
              <a:rPr dirty="0" sz="1100" spc="10">
                <a:latin typeface="Times New Roman"/>
                <a:cs typeface="Times New Roman"/>
              </a:rPr>
              <a:t>to be made will depend upon the  type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loss, whether </a:t>
            </a:r>
            <a:r>
              <a:rPr dirty="0" sz="1100" spc="5">
                <a:latin typeface="Times New Roman"/>
                <a:cs typeface="Times New Roman"/>
              </a:rPr>
              <a:t>substantial or only minor parts of </a:t>
            </a:r>
            <a:r>
              <a:rPr dirty="0" sz="1100" spc="10">
                <a:latin typeface="Times New Roman"/>
                <a:cs typeface="Times New Roman"/>
              </a:rPr>
              <a:t>the loss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saved </a:t>
            </a:r>
            <a:r>
              <a:rPr dirty="0" sz="1100" spc="10">
                <a:latin typeface="Times New Roman"/>
                <a:cs typeface="Times New Roman"/>
              </a:rPr>
              <a:t>and the amount  </a:t>
            </a:r>
            <a:r>
              <a:rPr dirty="0" sz="1100" spc="5">
                <a:latin typeface="Times New Roman"/>
                <a:cs typeface="Times New Roman"/>
              </a:rPr>
              <a:t>of capital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expenditure </a:t>
            </a:r>
            <a:r>
              <a:rPr dirty="0" sz="1100" spc="10">
                <a:latin typeface="Times New Roman"/>
                <a:cs typeface="Times New Roman"/>
              </a:rPr>
              <a:t>needed </a:t>
            </a:r>
            <a:r>
              <a:rPr dirty="0" sz="1100" spc="5">
                <a:latin typeface="Times New Roman"/>
                <a:cs typeface="Times New Roman"/>
              </a:rPr>
              <a:t>to achieve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savings.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137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900" cy="827595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7620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production personnel </a:t>
            </a:r>
            <a:r>
              <a:rPr dirty="0" sz="1100" spc="10">
                <a:latin typeface="Times New Roman"/>
                <a:cs typeface="Times New Roman"/>
              </a:rPr>
              <a:t>with comparatively </a:t>
            </a:r>
            <a:r>
              <a:rPr dirty="0" sz="1100" spc="5">
                <a:latin typeface="Times New Roman"/>
                <a:cs typeface="Times New Roman"/>
              </a:rPr>
              <a:t>slight </a:t>
            </a:r>
            <a:r>
              <a:rPr dirty="0" sz="1100" spc="10">
                <a:latin typeface="Times New Roman"/>
                <a:cs typeface="Times New Roman"/>
              </a:rPr>
              <a:t>technical know-ledge have made  </a:t>
            </a:r>
            <a:r>
              <a:rPr dirty="0" sz="1100" spc="5">
                <a:latin typeface="Times New Roman"/>
                <a:cs typeface="Times New Roman"/>
              </a:rPr>
              <a:t>significant savings without </a:t>
            </a:r>
            <a:r>
              <a:rPr dirty="0" sz="1100" spc="10">
                <a:latin typeface="Times New Roman"/>
                <a:cs typeface="Times New Roman"/>
              </a:rPr>
              <a:t>help once they have produced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themselves,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produced,  </a:t>
            </a:r>
            <a:r>
              <a:rPr dirty="0" sz="1100" spc="10">
                <a:latin typeface="Times New Roman"/>
                <a:cs typeface="Times New Roman"/>
              </a:rPr>
              <a:t>appropriate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ct val="98300"/>
              </a:lnSpc>
            </a:pPr>
            <a:r>
              <a:rPr dirty="0" sz="1100" spc="15" b="1">
                <a:latin typeface="Times New Roman"/>
                <a:cs typeface="Times New Roman"/>
              </a:rPr>
              <a:t>The </a:t>
            </a:r>
            <a:r>
              <a:rPr dirty="0" sz="1100" spc="10" b="1">
                <a:latin typeface="Times New Roman"/>
                <a:cs typeface="Times New Roman"/>
              </a:rPr>
              <a:t>product </a:t>
            </a:r>
            <a:r>
              <a:rPr dirty="0" sz="1100" spc="15" b="1">
                <a:latin typeface="Times New Roman"/>
                <a:cs typeface="Times New Roman"/>
              </a:rPr>
              <a:t>mix </a:t>
            </a:r>
            <a:r>
              <a:rPr dirty="0" sz="1100" spc="10" b="1">
                <a:latin typeface="Times New Roman"/>
                <a:cs typeface="Times New Roman"/>
              </a:rPr>
              <a:t>and materials productivity: </a:t>
            </a: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10">
                <a:latin typeface="Times New Roman"/>
                <a:cs typeface="Times New Roman"/>
              </a:rPr>
              <a:t>the product </a:t>
            </a:r>
            <a:r>
              <a:rPr dirty="0" sz="1100" spc="5">
                <a:latin typeface="Times New Roman"/>
                <a:cs typeface="Times New Roman"/>
              </a:rPr>
              <a:t>mix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size of orders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an important effect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materials productivity.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type </a:t>
            </a:r>
            <a:r>
              <a:rPr dirty="0" sz="1100" spc="5">
                <a:latin typeface="Times New Roman"/>
                <a:cs typeface="Times New Roman"/>
              </a:rPr>
              <a:t>of produce </a:t>
            </a:r>
            <a:r>
              <a:rPr dirty="0" sz="1100" spc="10">
                <a:latin typeface="Times New Roman"/>
                <a:cs typeface="Times New Roman"/>
              </a:rPr>
              <a:t>may, owing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difficulties </a:t>
            </a:r>
            <a:r>
              <a:rPr dirty="0" sz="1100" spc="10">
                <a:latin typeface="Times New Roman"/>
                <a:cs typeface="Times New Roman"/>
              </a:rPr>
              <a:t>in making </a:t>
            </a:r>
            <a:r>
              <a:rPr dirty="0" sz="1100" spc="5">
                <a:latin typeface="Times New Roman"/>
                <a:cs typeface="Times New Roman"/>
              </a:rPr>
              <a:t>it, </a:t>
            </a:r>
            <a:r>
              <a:rPr dirty="0" sz="1100" spc="10">
                <a:latin typeface="Times New Roman"/>
                <a:cs typeface="Times New Roman"/>
              </a:rPr>
              <a:t>have a higher material loss </a:t>
            </a:r>
            <a:r>
              <a:rPr dirty="0" sz="1100" spc="5">
                <a:latin typeface="Times New Roman"/>
                <a:cs typeface="Times New Roman"/>
              </a:rPr>
              <a:t>than others.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Appropriate information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needed.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8890">
              <a:lnSpc>
                <a:spcPts val="1300"/>
              </a:lnSpc>
            </a:pPr>
            <a:r>
              <a:rPr dirty="0" sz="1100" spc="15" b="1">
                <a:latin typeface="Times New Roman"/>
                <a:cs typeface="Times New Roman"/>
              </a:rPr>
              <a:t>The </a:t>
            </a:r>
            <a:r>
              <a:rPr dirty="0" sz="1100" spc="10" b="1">
                <a:latin typeface="Times New Roman"/>
                <a:cs typeface="Times New Roman"/>
              </a:rPr>
              <a:t>team approach </a:t>
            </a:r>
            <a:r>
              <a:rPr dirty="0" sz="1100" spc="5" b="1">
                <a:latin typeface="Times New Roman"/>
                <a:cs typeface="Times New Roman"/>
              </a:rPr>
              <a:t>to </a:t>
            </a:r>
            <a:r>
              <a:rPr dirty="0" sz="1100" spc="10" b="1">
                <a:latin typeface="Times New Roman"/>
                <a:cs typeface="Times New Roman"/>
              </a:rPr>
              <a:t>improving </a:t>
            </a:r>
            <a:r>
              <a:rPr dirty="0" sz="1100" spc="5" b="1">
                <a:latin typeface="Times New Roman"/>
                <a:cs typeface="Times New Roman"/>
              </a:rPr>
              <a:t>materials productivity: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mixture of 'technical',  'operational'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'mix' classes of material losses </a:t>
            </a:r>
            <a:r>
              <a:rPr dirty="0" sz="1100" spc="10">
                <a:latin typeface="Times New Roman"/>
                <a:cs typeface="Times New Roman"/>
              </a:rPr>
              <a:t>which are </a:t>
            </a:r>
            <a:r>
              <a:rPr dirty="0" sz="1100" spc="5">
                <a:latin typeface="Times New Roman"/>
                <a:cs typeface="Times New Roman"/>
              </a:rPr>
              <a:t>usually </a:t>
            </a:r>
            <a:r>
              <a:rPr dirty="0" sz="1100" spc="10">
                <a:latin typeface="Times New Roman"/>
                <a:cs typeface="Times New Roman"/>
              </a:rPr>
              <a:t>found </a:t>
            </a:r>
            <a:r>
              <a:rPr dirty="0" sz="1100" spc="5">
                <a:latin typeface="Times New Roman"/>
                <a:cs typeface="Times New Roman"/>
              </a:rPr>
              <a:t>suggests that as  multi-discipline </a:t>
            </a:r>
            <a:r>
              <a:rPr dirty="0" sz="1100" spc="10">
                <a:latin typeface="Times New Roman"/>
                <a:cs typeface="Times New Roman"/>
              </a:rPr>
              <a:t>team will have most </a:t>
            </a:r>
            <a:r>
              <a:rPr dirty="0" sz="1100" spc="5">
                <a:latin typeface="Times New Roman"/>
                <a:cs typeface="Times New Roman"/>
              </a:rPr>
              <a:t>immediate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long lasting benefit.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Approaches </a:t>
            </a:r>
            <a:r>
              <a:rPr dirty="0" sz="1100" spc="5" b="1">
                <a:latin typeface="Times New Roman"/>
                <a:cs typeface="Times New Roman"/>
              </a:rPr>
              <a:t>to </a:t>
            </a:r>
            <a:r>
              <a:rPr dirty="0" sz="1100" spc="10" b="1">
                <a:latin typeface="Times New Roman"/>
                <a:cs typeface="Times New Roman"/>
              </a:rPr>
              <a:t>Improving Materials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Productivity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5" b="1">
                <a:latin typeface="Times New Roman"/>
                <a:cs typeface="Times New Roman"/>
              </a:rPr>
              <a:t>Materials productivity: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productivity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responsibility of production </a:t>
            </a:r>
            <a:r>
              <a:rPr dirty="0" sz="1100" spc="5">
                <a:latin typeface="Times New Roman"/>
                <a:cs typeface="Times New Roman"/>
              </a:rPr>
              <a:t>line  </a:t>
            </a:r>
            <a:r>
              <a:rPr dirty="0" sz="1100" spc="10">
                <a:latin typeface="Times New Roman"/>
                <a:cs typeface="Times New Roman"/>
              </a:rPr>
              <a:t>managers. </a:t>
            </a:r>
            <a:r>
              <a:rPr dirty="0" sz="1100" spc="5">
                <a:latin typeface="Times New Roman"/>
                <a:cs typeface="Times New Roman"/>
              </a:rPr>
              <a:t>It 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one of their principal objectives and appropriate targets should be set  </a:t>
            </a:r>
            <a:r>
              <a:rPr dirty="0" sz="1100" spc="5">
                <a:latin typeface="Times New Roman"/>
                <a:cs typeface="Times New Roman"/>
              </a:rPr>
              <a:t>up.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Their </a:t>
            </a:r>
            <a:r>
              <a:rPr dirty="0" sz="1100" spc="5">
                <a:latin typeface="Times New Roman"/>
                <a:cs typeface="Times New Roman"/>
              </a:rPr>
              <a:t>responsibilities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should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include their establishment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materials </a:t>
            </a:r>
            <a:r>
              <a:rPr dirty="0" sz="1100" spc="5">
                <a:latin typeface="Times New Roman"/>
                <a:cs typeface="Times New Roman"/>
              </a:rPr>
              <a:t>productivity  </a:t>
            </a:r>
            <a:r>
              <a:rPr dirty="0" sz="1100" spc="10">
                <a:latin typeface="Times New Roman"/>
                <a:cs typeface="Times New Roman"/>
              </a:rPr>
              <a:t>improvement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assignments.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Usually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material record card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travel with the </a:t>
            </a:r>
            <a:r>
              <a:rPr dirty="0" sz="1100" spc="10">
                <a:latin typeface="Times New Roman"/>
                <a:cs typeface="Times New Roman"/>
              </a:rPr>
              <a:t>batch </a:t>
            </a:r>
            <a:r>
              <a:rPr dirty="0" sz="1100" spc="5">
                <a:latin typeface="Times New Roman"/>
                <a:cs typeface="Times New Roman"/>
              </a:rPr>
              <a:t>or order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accurate record  </a:t>
            </a:r>
            <a:r>
              <a:rPr dirty="0" sz="1100" spc="10">
                <a:latin typeface="Times New Roman"/>
                <a:cs typeface="Times New Roman"/>
              </a:rPr>
              <a:t>can be made </a:t>
            </a:r>
            <a:r>
              <a:rPr dirty="0" sz="1100" spc="5">
                <a:latin typeface="Times New Roman"/>
                <a:cs typeface="Times New Roman"/>
              </a:rPr>
              <a:t>of material losses.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Sequence numbers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ensure </a:t>
            </a:r>
            <a:r>
              <a:rPr dirty="0" sz="1100" spc="5">
                <a:latin typeface="Times New Roman"/>
                <a:cs typeface="Times New Roman"/>
              </a:rPr>
              <a:t>that all material  issues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been accounted for.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200"/>
              </a:lnSpc>
            </a:pPr>
            <a:r>
              <a:rPr dirty="0" sz="1100" spc="5">
                <a:latin typeface="Times New Roman"/>
                <a:cs typeface="Times New Roman"/>
              </a:rPr>
              <a:t>Batch control is </a:t>
            </a:r>
            <a:r>
              <a:rPr dirty="0" sz="1100" spc="10">
                <a:latin typeface="Times New Roman"/>
                <a:cs typeface="Times New Roman"/>
              </a:rPr>
              <a:t>recommended </a:t>
            </a:r>
            <a:r>
              <a:rPr dirty="0" sz="1100" spc="5">
                <a:latin typeface="Times New Roman"/>
                <a:cs typeface="Times New Roman"/>
              </a:rPr>
              <a:t>- i.e.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batch or load </a:t>
            </a:r>
            <a:r>
              <a:rPr dirty="0" sz="1100" spc="10">
                <a:latin typeface="Times New Roman"/>
                <a:cs typeface="Times New Roman"/>
              </a:rPr>
              <a:t>of a </a:t>
            </a:r>
            <a:r>
              <a:rPr dirty="0" sz="1100" spc="5">
                <a:latin typeface="Times New Roman"/>
                <a:cs typeface="Times New Roman"/>
              </a:rPr>
              <a:t>particular weight is monitored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the resulting material yield calculated.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count of </a:t>
            </a:r>
            <a:r>
              <a:rPr dirty="0" sz="1100" spc="10">
                <a:latin typeface="Times New Roman"/>
                <a:cs typeface="Times New Roman"/>
              </a:rPr>
              <a:t>work in </a:t>
            </a:r>
            <a:r>
              <a:rPr dirty="0" sz="1100" spc="5">
                <a:latin typeface="Times New Roman"/>
                <a:cs typeface="Times New Roman"/>
              </a:rPr>
              <a:t>progress, </a:t>
            </a:r>
            <a:r>
              <a:rPr dirty="0" sz="1100" spc="10">
                <a:latin typeface="Times New Roman"/>
                <a:cs typeface="Times New Roman"/>
              </a:rPr>
              <a:t>therefore, becomes less 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problem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providing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 spc="10">
                <a:latin typeface="Times New Roman"/>
                <a:cs typeface="Times New Roman"/>
              </a:rPr>
              <a:t>over weekly </a:t>
            </a:r>
            <a:r>
              <a:rPr dirty="0" sz="1100" spc="5">
                <a:latin typeface="Times New Roman"/>
                <a:cs typeface="Times New Roman"/>
              </a:rPr>
              <a:t>or monthly material issues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receipts.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 spc="10">
                <a:latin typeface="Times New Roman"/>
                <a:cs typeface="Times New Roman"/>
              </a:rPr>
              <a:t>over raw material issues must be </a:t>
            </a:r>
            <a:r>
              <a:rPr dirty="0" sz="1100" spc="5">
                <a:latin typeface="Times New Roman"/>
                <a:cs typeface="Times New Roman"/>
              </a:rPr>
              <a:t>efficient. </a:t>
            </a:r>
            <a:r>
              <a:rPr dirty="0" sz="1100" spc="20">
                <a:latin typeface="Times New Roman"/>
                <a:cs typeface="Times New Roman"/>
              </a:rPr>
              <a:t>No </a:t>
            </a:r>
            <a:r>
              <a:rPr dirty="0" sz="1100" spc="5">
                <a:latin typeface="Times New Roman"/>
                <a:cs typeface="Times New Roman"/>
              </a:rPr>
              <a:t>material 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issued </a:t>
            </a:r>
            <a:r>
              <a:rPr dirty="0" sz="1100" spc="5">
                <a:latin typeface="Times New Roman"/>
                <a:cs typeface="Times New Roman"/>
              </a:rPr>
              <a:t>without </a:t>
            </a:r>
            <a:r>
              <a:rPr dirty="0" sz="1100" spc="10">
                <a:latin typeface="Times New Roman"/>
                <a:cs typeface="Times New Roman"/>
              </a:rPr>
              <a:t>the  sanction of a responsible </a:t>
            </a:r>
            <a:r>
              <a:rPr dirty="0" sz="1100" spc="5">
                <a:latin typeface="Times New Roman"/>
                <a:cs typeface="Times New Roman"/>
              </a:rPr>
              <a:t>individual </a:t>
            </a:r>
            <a:r>
              <a:rPr dirty="0" sz="1100" spc="10">
                <a:latin typeface="Times New Roman"/>
                <a:cs typeface="Times New Roman"/>
              </a:rPr>
              <a:t>and never in </a:t>
            </a:r>
            <a:r>
              <a:rPr dirty="0" sz="1100" spc="5">
                <a:latin typeface="Times New Roman"/>
                <a:cs typeface="Times New Roman"/>
              </a:rPr>
              <a:t>excess of </a:t>
            </a:r>
            <a:r>
              <a:rPr dirty="0" sz="1100" spc="10">
                <a:latin typeface="Times New Roman"/>
                <a:cs typeface="Times New Roman"/>
              </a:rPr>
              <a:t>that required </a:t>
            </a:r>
            <a:r>
              <a:rPr dirty="0" sz="1100" spc="5">
                <a:latin typeface="Times New Roman"/>
                <a:cs typeface="Times New Roman"/>
              </a:rPr>
              <a:t>by the </a:t>
            </a:r>
            <a:r>
              <a:rPr dirty="0" sz="1100" spc="10">
                <a:latin typeface="Times New Roman"/>
                <a:cs typeface="Times New Roman"/>
              </a:rPr>
              <a:t>orders </a:t>
            </a:r>
            <a:r>
              <a:rPr dirty="0" sz="1100" spc="5">
                <a:latin typeface="Times New Roman"/>
                <a:cs typeface="Times New Roman"/>
              </a:rPr>
              <a:t>being  produced.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Material </a:t>
            </a:r>
            <a:r>
              <a:rPr dirty="0" sz="1100" spc="5" b="1">
                <a:latin typeface="Times New Roman"/>
                <a:cs typeface="Times New Roman"/>
              </a:rPr>
              <a:t>utilization </a:t>
            </a:r>
            <a:r>
              <a:rPr dirty="0" sz="1100" spc="10" b="1">
                <a:latin typeface="Times New Roman"/>
                <a:cs typeface="Times New Roman"/>
              </a:rPr>
              <a:t>reports: </a:t>
            </a:r>
            <a:r>
              <a:rPr dirty="0" sz="1100" spc="10">
                <a:latin typeface="Times New Roman"/>
                <a:cs typeface="Times New Roman"/>
              </a:rPr>
              <a:t>Weekly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monthly </a:t>
            </a:r>
            <a:r>
              <a:rPr dirty="0" sz="1100" spc="5">
                <a:latin typeface="Times New Roman"/>
                <a:cs typeface="Times New Roman"/>
              </a:rPr>
              <a:t>reports are required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will record  </a:t>
            </a:r>
            <a:r>
              <a:rPr dirty="0" sz="1100" spc="10">
                <a:latin typeface="Times New Roman"/>
                <a:cs typeface="Times New Roman"/>
              </a:rPr>
              <a:t>material variances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standard. the input-output records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used to provide input  data for </a:t>
            </a:r>
            <a:r>
              <a:rPr dirty="0" sz="1100" spc="5">
                <a:latin typeface="Times New Roman"/>
                <a:cs typeface="Times New Roman"/>
              </a:rPr>
              <a:t>this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purpose.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Records providing Information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produced at intervals which enable managers to  increase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performance </a:t>
            </a:r>
            <a:r>
              <a:rPr dirty="0" sz="1100" spc="5">
                <a:latin typeface="Times New Roman"/>
                <a:cs typeface="Times New Roman"/>
              </a:rPr>
              <a:t>by taking </a:t>
            </a:r>
            <a:r>
              <a:rPr dirty="0" sz="1100" spc="10">
                <a:latin typeface="Times New Roman"/>
                <a:cs typeface="Times New Roman"/>
              </a:rPr>
              <a:t>action to improve materials productivity. Timing  therefore </a:t>
            </a:r>
            <a:r>
              <a:rPr dirty="0" sz="1100" spc="5">
                <a:latin typeface="Times New Roman"/>
                <a:cs typeface="Times New Roman"/>
              </a:rPr>
              <a:t>is very important in producing control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Operational </a:t>
            </a:r>
            <a:r>
              <a:rPr dirty="0" sz="1100" spc="5">
                <a:latin typeface="Times New Roman"/>
                <a:cs typeface="Times New Roman"/>
              </a:rPr>
              <a:t>Approaches </a:t>
            </a:r>
            <a:r>
              <a:rPr dirty="0" sz="1100" spc="10">
                <a:latin typeface="Times New Roman"/>
                <a:cs typeface="Times New Roman"/>
              </a:rPr>
              <a:t>to improving </a:t>
            </a:r>
            <a:r>
              <a:rPr dirty="0" sz="1100" spc="5">
                <a:latin typeface="Times New Roman"/>
                <a:cs typeface="Times New Roman"/>
              </a:rPr>
              <a:t>materials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productivity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Quality Control: Enhancing the policeman role of inspection or quality control will have  </a:t>
            </a:r>
            <a:r>
              <a:rPr dirty="0" sz="1100" spc="5">
                <a:latin typeface="Times New Roman"/>
                <a:cs typeface="Times New Roman"/>
              </a:rPr>
              <a:t>benefits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enforcement of </a:t>
            </a:r>
            <a:r>
              <a:rPr dirty="0" sz="1100" spc="5">
                <a:latin typeface="Times New Roman"/>
                <a:cs typeface="Times New Roman"/>
              </a:rPr>
              <a:t>well-defined quality rules is needed.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could </a:t>
            </a:r>
            <a:r>
              <a:rPr dirty="0" sz="1100" spc="10">
                <a:latin typeface="Times New Roman"/>
                <a:cs typeface="Times New Roman"/>
              </a:rPr>
              <a:t>have limited  </a:t>
            </a:r>
            <a:r>
              <a:rPr dirty="0" sz="1100" spc="5">
                <a:latin typeface="Times New Roman"/>
                <a:cs typeface="Times New Roman"/>
              </a:rPr>
              <a:t>value, </a:t>
            </a: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the more fundamental causes </a:t>
            </a:r>
            <a:r>
              <a:rPr dirty="0" sz="1100" spc="5">
                <a:latin typeface="Times New Roman"/>
                <a:cs typeface="Times New Roman"/>
              </a:rPr>
              <a:t>of quality defects are not tackled. Preventing  poor quality products reaching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customer is often </a:t>
            </a:r>
            <a:r>
              <a:rPr dirty="0" sz="1100" spc="10">
                <a:latin typeface="Times New Roman"/>
                <a:cs typeface="Times New Roman"/>
              </a:rPr>
              <a:t>a negative </a:t>
            </a:r>
            <a:r>
              <a:rPr dirty="0" sz="1100" spc="5">
                <a:latin typeface="Times New Roman"/>
                <a:cs typeface="Times New Roman"/>
              </a:rPr>
              <a:t>approach.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positive </a:t>
            </a:r>
            <a:r>
              <a:rPr dirty="0" sz="1100" spc="10">
                <a:latin typeface="Times New Roman"/>
                <a:cs typeface="Times New Roman"/>
              </a:rPr>
              <a:t>method </a:t>
            </a:r>
            <a:r>
              <a:rPr dirty="0" sz="1100" spc="5">
                <a:latin typeface="Times New Roman"/>
                <a:cs typeface="Times New Roman"/>
              </a:rPr>
              <a:t>of  determining </a:t>
            </a:r>
            <a:r>
              <a:rPr dirty="0" sz="1100" spc="10">
                <a:latin typeface="Times New Roman"/>
                <a:cs typeface="Times New Roman"/>
              </a:rPr>
              <a:t>why </a:t>
            </a:r>
            <a:r>
              <a:rPr dirty="0" sz="1100" spc="5">
                <a:latin typeface="Times New Roman"/>
                <a:cs typeface="Times New Roman"/>
              </a:rPr>
              <a:t>products are </a:t>
            </a:r>
            <a:r>
              <a:rPr dirty="0" sz="1100" spc="10">
                <a:latin typeface="Times New Roman"/>
                <a:cs typeface="Times New Roman"/>
              </a:rPr>
              <a:t>rejected and what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done to achieve </a:t>
            </a:r>
            <a:r>
              <a:rPr dirty="0" sz="1100" spc="5">
                <a:latin typeface="Times New Roman"/>
                <a:cs typeface="Times New Roman"/>
              </a:rPr>
              <a:t>higher materials  productivity is often decisive </a:t>
            </a:r>
            <a:r>
              <a:rPr dirty="0" sz="1100" spc="10">
                <a:latin typeface="Times New Roman"/>
                <a:cs typeface="Times New Roman"/>
              </a:rPr>
              <a:t>in making </a:t>
            </a:r>
            <a:r>
              <a:rPr dirty="0" sz="1100" spc="5">
                <a:latin typeface="Times New Roman"/>
                <a:cs typeface="Times New Roman"/>
              </a:rPr>
              <a:t>quality </a:t>
            </a:r>
            <a:r>
              <a:rPr dirty="0" sz="1100" spc="10">
                <a:latin typeface="Times New Roman"/>
                <a:cs typeface="Times New Roman"/>
              </a:rPr>
              <a:t>control a key </a:t>
            </a:r>
            <a:r>
              <a:rPr dirty="0" sz="1100" spc="5">
                <a:latin typeface="Times New Roman"/>
                <a:cs typeface="Times New Roman"/>
              </a:rPr>
              <a:t>influence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reducing material  losses.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 questions 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answered </a:t>
            </a:r>
            <a:r>
              <a:rPr dirty="0" sz="1100" spc="10">
                <a:latin typeface="Times New Roman"/>
                <a:cs typeface="Times New Roman"/>
              </a:rPr>
              <a:t>to provide an appreciation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effectiveness of the quality control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function: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138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1012795"/>
            <a:ext cx="5421630" cy="80391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443230" marR="7620" indent="-215900">
              <a:lnSpc>
                <a:spcPts val="1290"/>
              </a:lnSpc>
              <a:spcBef>
                <a:spcPts val="19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Do we </a:t>
            </a:r>
            <a:r>
              <a:rPr dirty="0" sz="1100" spc="5">
                <a:latin typeface="Times New Roman"/>
                <a:cs typeface="Times New Roman"/>
              </a:rPr>
              <a:t>carry </a:t>
            </a:r>
            <a:r>
              <a:rPr dirty="0" sz="1100" spc="10">
                <a:latin typeface="Times New Roman"/>
                <a:cs typeface="Times New Roman"/>
              </a:rPr>
              <a:t>out </a:t>
            </a:r>
            <a:r>
              <a:rPr dirty="0" sz="1100" spc="5">
                <a:latin typeface="Times New Roman"/>
                <a:cs typeface="Times New Roman"/>
              </a:rPr>
              <a:t>quality control at </a:t>
            </a:r>
            <a:r>
              <a:rPr dirty="0" sz="1100" spc="10">
                <a:latin typeface="Times New Roman"/>
                <a:cs typeface="Times New Roman"/>
              </a:rPr>
              <a:t>the key </a:t>
            </a:r>
            <a:r>
              <a:rPr dirty="0" sz="1100" spc="5">
                <a:latin typeface="Times New Roman"/>
                <a:cs typeface="Times New Roman"/>
              </a:rPr>
              <a:t>points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process which  </a:t>
            </a:r>
            <a:r>
              <a:rPr dirty="0" sz="1100" spc="10">
                <a:latin typeface="Times New Roman"/>
                <a:cs typeface="Times New Roman"/>
              </a:rPr>
              <a:t>maximize the possibility of preventing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losses, particularly by operative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error?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quality control </a:t>
            </a:r>
            <a:r>
              <a:rPr dirty="0" sz="1100" spc="10">
                <a:latin typeface="Times New Roman"/>
                <a:cs typeface="Times New Roman"/>
              </a:rPr>
              <a:t>process </a:t>
            </a:r>
            <a:r>
              <a:rPr dirty="0" sz="1100" spc="5">
                <a:latin typeface="Times New Roman"/>
                <a:cs typeface="Times New Roman"/>
              </a:rPr>
              <a:t>geared </a:t>
            </a:r>
            <a:r>
              <a:rPr dirty="0" sz="1100" spc="10">
                <a:latin typeface="Times New Roman"/>
                <a:cs typeface="Times New Roman"/>
              </a:rPr>
              <a:t>to catch rejected material </a:t>
            </a:r>
            <a:r>
              <a:rPr dirty="0" sz="1100" spc="5">
                <a:latin typeface="Times New Roman"/>
                <a:cs typeface="Times New Roman"/>
              </a:rPr>
              <a:t>early </a:t>
            </a:r>
            <a:r>
              <a:rPr dirty="0" sz="1100" spc="10">
                <a:latin typeface="Times New Roman"/>
                <a:cs typeface="Times New Roman"/>
              </a:rPr>
              <a:t>enough in the  </a:t>
            </a:r>
            <a:r>
              <a:rPr dirty="0" sz="1100" spc="5">
                <a:latin typeface="Times New Roman"/>
                <a:cs typeface="Times New Roman"/>
              </a:rPr>
              <a:t>manufacturing process to ensure 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maximum </a:t>
            </a:r>
            <a:r>
              <a:rPr dirty="0" sz="1100" spc="10">
                <a:latin typeface="Times New Roman"/>
                <a:cs typeface="Times New Roman"/>
              </a:rPr>
              <a:t>amount </a:t>
            </a:r>
            <a:r>
              <a:rPr dirty="0" sz="1100" spc="5">
                <a:latin typeface="Times New Roman"/>
                <a:cs typeface="Times New Roman"/>
              </a:rPr>
              <a:t>of recycling of material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occurs?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29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reasons for quality failure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recorded that line </a:t>
            </a:r>
            <a:r>
              <a:rPr dirty="0" sz="1100" spc="10">
                <a:latin typeface="Times New Roman"/>
                <a:cs typeface="Times New Roman"/>
              </a:rPr>
              <a:t>managers can </a:t>
            </a:r>
            <a:r>
              <a:rPr dirty="0" sz="1100" spc="5">
                <a:latin typeface="Times New Roman"/>
                <a:cs typeface="Times New Roman"/>
              </a:rPr>
              <a:t>take action </a:t>
            </a:r>
            <a:r>
              <a:rPr dirty="0" sz="1100" spc="10">
                <a:latin typeface="Times New Roman"/>
                <a:cs typeface="Times New Roman"/>
              </a:rPr>
              <a:t>from  </a:t>
            </a:r>
            <a:r>
              <a:rPr dirty="0" sz="1100" spc="5">
                <a:latin typeface="Times New Roman"/>
                <a:cs typeface="Times New Roman"/>
              </a:rPr>
              <a:t>time to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time?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290"/>
              </a:lnSpc>
              <a:spcBef>
                <a:spcPts val="10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line </a:t>
            </a:r>
            <a:r>
              <a:rPr dirty="0" sz="1100" spc="10">
                <a:latin typeface="Times New Roman"/>
                <a:cs typeface="Times New Roman"/>
              </a:rPr>
              <a:t>managers </a:t>
            </a:r>
            <a:r>
              <a:rPr dirty="0" sz="1100" spc="5">
                <a:latin typeface="Times New Roman"/>
                <a:cs typeface="Times New Roman"/>
              </a:rPr>
              <a:t>carry </a:t>
            </a:r>
            <a:r>
              <a:rPr dirty="0" sz="1100" spc="10">
                <a:latin typeface="Times New Roman"/>
                <a:cs typeface="Times New Roman"/>
              </a:rPr>
              <a:t>out </a:t>
            </a:r>
            <a:r>
              <a:rPr dirty="0" sz="1100" spc="5">
                <a:latin typeface="Times New Roman"/>
                <a:cs typeface="Times New Roman"/>
              </a:rPr>
              <a:t>corrective action </a:t>
            </a:r>
            <a:r>
              <a:rPr dirty="0" sz="1100" spc="10">
                <a:latin typeface="Times New Roman"/>
                <a:cs typeface="Times New Roman"/>
              </a:rPr>
              <a:t>once </a:t>
            </a:r>
            <a:r>
              <a:rPr dirty="0" sz="1100" spc="5">
                <a:latin typeface="Times New Roman"/>
                <a:cs typeface="Times New Roman"/>
              </a:rPr>
              <a:t>they have been told of causes of  </a:t>
            </a:r>
            <a:r>
              <a:rPr dirty="0" sz="1100" spc="10">
                <a:latin typeface="Times New Roman"/>
                <a:cs typeface="Times New Roman"/>
              </a:rPr>
              <a:t>rejection?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rejections brought to the attention of </a:t>
            </a:r>
            <a:r>
              <a:rPr dirty="0" sz="1100" spc="10">
                <a:latin typeface="Times New Roman"/>
                <a:cs typeface="Times New Roman"/>
              </a:rPr>
              <a:t>operatives? Is any </a:t>
            </a:r>
            <a:r>
              <a:rPr dirty="0" sz="1100" spc="5">
                <a:latin typeface="Times New Roman"/>
                <a:cs typeface="Times New Roman"/>
              </a:rPr>
              <a:t>disciplinary </a:t>
            </a:r>
            <a:r>
              <a:rPr dirty="0" sz="1100" spc="10">
                <a:latin typeface="Times New Roman"/>
                <a:cs typeface="Times New Roman"/>
              </a:rPr>
              <a:t>action taken as a   Consequence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major </a:t>
            </a:r>
            <a:r>
              <a:rPr dirty="0" sz="1100" spc="5">
                <a:latin typeface="Times New Roman"/>
                <a:cs typeface="Times New Roman"/>
              </a:rPr>
              <a:t>rejects </a:t>
            </a:r>
            <a:r>
              <a:rPr dirty="0" sz="1100" spc="10">
                <a:latin typeface="Times New Roman"/>
                <a:cs typeface="Times New Roman"/>
              </a:rPr>
              <a:t>being </a:t>
            </a:r>
            <a:r>
              <a:rPr dirty="0" sz="1100" spc="5">
                <a:latin typeface="Times New Roman"/>
                <a:cs typeface="Times New Roman"/>
              </a:rPr>
              <a:t>caused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operative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error?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Control of Operative </a:t>
            </a:r>
            <a:r>
              <a:rPr dirty="0" sz="1100" spc="10">
                <a:latin typeface="Times New Roman"/>
                <a:cs typeface="Times New Roman"/>
              </a:rPr>
              <a:t>performance: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control </a:t>
            </a:r>
            <a:r>
              <a:rPr dirty="0" sz="1100" spc="5">
                <a:latin typeface="Times New Roman"/>
                <a:cs typeface="Times New Roman"/>
              </a:rPr>
              <a:t>of operative </a:t>
            </a:r>
            <a:r>
              <a:rPr dirty="0" sz="1100" spc="10">
                <a:latin typeface="Times New Roman"/>
                <a:cs typeface="Times New Roman"/>
              </a:rPr>
              <a:t>performance </a:t>
            </a:r>
            <a:r>
              <a:rPr dirty="0" sz="1100" spc="5">
                <a:latin typeface="Times New Roman"/>
                <a:cs typeface="Times New Roman"/>
              </a:rPr>
              <a:t>is another vital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element in </a:t>
            </a:r>
            <a:r>
              <a:rPr dirty="0" sz="1100" spc="10">
                <a:latin typeface="Times New Roman"/>
                <a:cs typeface="Times New Roman"/>
              </a:rPr>
              <a:t>reducing </a:t>
            </a:r>
            <a:r>
              <a:rPr dirty="0" sz="1100" spc="5">
                <a:latin typeface="Times New Roman"/>
                <a:cs typeface="Times New Roman"/>
              </a:rPr>
              <a:t>material losses.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 questions ne3ed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answered to </a:t>
            </a:r>
            <a:r>
              <a:rPr dirty="0" sz="1100" spc="10">
                <a:latin typeface="Times New Roman"/>
                <a:cs typeface="Times New Roman"/>
              </a:rPr>
              <a:t>ensure  that appropriate </a:t>
            </a:r>
            <a:r>
              <a:rPr dirty="0" sz="1100" spc="5">
                <a:latin typeface="Times New Roman"/>
                <a:cs typeface="Times New Roman"/>
              </a:rPr>
              <a:t>control is </a:t>
            </a: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productivity part of the bonus </a:t>
            </a:r>
            <a:r>
              <a:rPr dirty="0" sz="1100" spc="5">
                <a:latin typeface="Times New Roman"/>
                <a:cs typeface="Times New Roman"/>
              </a:rPr>
              <a:t>system? </a:t>
            </a:r>
            <a:r>
              <a:rPr dirty="0" sz="1100" spc="20">
                <a:latin typeface="Times New Roman"/>
                <a:cs typeface="Times New Roman"/>
              </a:rPr>
              <a:t>Do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use standard scrap  </a:t>
            </a:r>
            <a:r>
              <a:rPr dirty="0" sz="1100" spc="5">
                <a:latin typeface="Times New Roman"/>
                <a:cs typeface="Times New Roman"/>
              </a:rPr>
              <a:t>allowances indiscriminately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some operative performance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hidden?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we always know which department, </a:t>
            </a:r>
            <a:r>
              <a:rPr dirty="0" sz="1100" spc="5">
                <a:latin typeface="Times New Roman"/>
                <a:cs typeface="Times New Roman"/>
              </a:rPr>
              <a:t>shift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individual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caused reject  material?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200"/>
              </a:lnSpc>
              <a:spcBef>
                <a:spcPts val="4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agreed disciplinary procedures </a:t>
            </a:r>
            <a:r>
              <a:rPr dirty="0" sz="1100" spc="10">
                <a:latin typeface="Times New Roman"/>
                <a:cs typeface="Times New Roman"/>
              </a:rPr>
              <a:t>activated when </a:t>
            </a:r>
            <a:r>
              <a:rPr dirty="0" sz="1100" spc="5">
                <a:latin typeface="Times New Roman"/>
                <a:cs typeface="Times New Roman"/>
              </a:rPr>
              <a:t>operative error </a:t>
            </a:r>
            <a:r>
              <a:rPr dirty="0" sz="1100" spc="10">
                <a:latin typeface="Times New Roman"/>
                <a:cs typeface="Times New Roman"/>
              </a:rPr>
              <a:t>causes </a:t>
            </a:r>
            <a:r>
              <a:rPr dirty="0" sz="1100" spc="5">
                <a:latin typeface="Times New Roman"/>
                <a:cs typeface="Times New Roman"/>
              </a:rPr>
              <a:t>material  losses? </a:t>
            </a:r>
            <a:r>
              <a:rPr dirty="0" sz="1100" spc="2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operatives appreciate the value of </a:t>
            </a:r>
            <a:r>
              <a:rPr dirty="0" sz="1100" spc="5">
                <a:latin typeface="Times New Roman"/>
                <a:cs typeface="Times New Roman"/>
              </a:rPr>
              <a:t>material? </a:t>
            </a:r>
            <a:r>
              <a:rPr dirty="0" sz="1100" spc="10">
                <a:latin typeface="Times New Roman"/>
                <a:cs typeface="Times New Roman"/>
              </a:rPr>
              <a:t>Is operative training  conducive </a:t>
            </a:r>
            <a:r>
              <a:rPr dirty="0" sz="1100" spc="5">
                <a:latin typeface="Times New Roman"/>
                <a:cs typeface="Times New Roman"/>
              </a:rPr>
              <a:t>to reducing material losses?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'Participation' </a:t>
            </a:r>
            <a:r>
              <a:rPr dirty="0" sz="1100" spc="10">
                <a:latin typeface="Times New Roman"/>
                <a:cs typeface="Times New Roman"/>
              </a:rPr>
              <a:t>in improving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productivity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often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beneficial.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Technical approaches to </a:t>
            </a:r>
            <a:r>
              <a:rPr dirty="0" sz="1100" spc="5" b="1">
                <a:latin typeface="Times New Roman"/>
                <a:cs typeface="Times New Roman"/>
              </a:rPr>
              <a:t>improving </a:t>
            </a:r>
            <a:r>
              <a:rPr dirty="0" sz="1100" spc="10" b="1">
                <a:latin typeface="Times New Roman"/>
                <a:cs typeface="Times New Roman"/>
              </a:rPr>
              <a:t>materials productivity: Taking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technical </a:t>
            </a:r>
            <a:r>
              <a:rPr dirty="0" sz="1100" spc="10">
                <a:latin typeface="Times New Roman"/>
                <a:cs typeface="Times New Roman"/>
              </a:rPr>
              <a:t>view  alone of </a:t>
            </a:r>
            <a:r>
              <a:rPr dirty="0" sz="1100" spc="5">
                <a:latin typeface="Times New Roman"/>
                <a:cs typeface="Times New Roman"/>
              </a:rPr>
              <a:t>material losses </a:t>
            </a:r>
            <a:r>
              <a:rPr dirty="0" sz="1100" spc="10">
                <a:latin typeface="Times New Roman"/>
                <a:cs typeface="Times New Roman"/>
              </a:rPr>
              <a:t>will be </a:t>
            </a:r>
            <a:r>
              <a:rPr dirty="0" sz="1100" spc="5">
                <a:latin typeface="Times New Roman"/>
                <a:cs typeface="Times New Roman"/>
              </a:rPr>
              <a:t>ineffective if </a:t>
            </a:r>
            <a:r>
              <a:rPr dirty="0" sz="1100" spc="10">
                <a:latin typeface="Times New Roman"/>
                <a:cs typeface="Times New Roman"/>
              </a:rPr>
              <a:t>operational </a:t>
            </a:r>
            <a:r>
              <a:rPr dirty="0" sz="1100" spc="5">
                <a:latin typeface="Times New Roman"/>
                <a:cs typeface="Times New Roman"/>
              </a:rPr>
              <a:t>losses are more </a:t>
            </a:r>
            <a:r>
              <a:rPr dirty="0" sz="1100" spc="10">
                <a:latin typeface="Times New Roman"/>
                <a:cs typeface="Times New Roman"/>
              </a:rPr>
              <a:t>important and </a:t>
            </a:r>
            <a:r>
              <a:rPr dirty="0" sz="1100" spc="5">
                <a:latin typeface="Times New Roman"/>
                <a:cs typeface="Times New Roman"/>
              </a:rPr>
              <a:t>only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small </a:t>
            </a:r>
            <a:r>
              <a:rPr dirty="0" sz="1100" spc="10">
                <a:latin typeface="Times New Roman"/>
                <a:cs typeface="Times New Roman"/>
              </a:rPr>
              <a:t>proportion of time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spent on these </a:t>
            </a:r>
            <a:r>
              <a:rPr dirty="0" sz="1100" spc="5">
                <a:latin typeface="Times New Roman"/>
                <a:cs typeface="Times New Roman"/>
              </a:rPr>
              <a:t>latter.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Often the </a:t>
            </a:r>
            <a:r>
              <a:rPr dirty="0" sz="1100" spc="5">
                <a:latin typeface="Times New Roman"/>
                <a:cs typeface="Times New Roman"/>
              </a:rPr>
              <a:t>results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technically orientated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approach to materials </a:t>
            </a:r>
            <a:r>
              <a:rPr dirty="0" sz="1100" spc="5">
                <a:latin typeface="Times New Roman"/>
                <a:cs typeface="Times New Roman"/>
              </a:rPr>
              <a:t>productivity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requests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substantial </a:t>
            </a:r>
            <a:r>
              <a:rPr dirty="0" sz="1100" spc="10">
                <a:latin typeface="Times New Roman"/>
                <a:cs typeface="Times New Roman"/>
              </a:rPr>
              <a:t>spending on capital equipment  or on </a:t>
            </a:r>
            <a:r>
              <a:rPr dirty="0" sz="1100" spc="5">
                <a:latin typeface="Times New Roman"/>
                <a:cs typeface="Times New Roman"/>
              </a:rPr>
              <a:t>plant </a:t>
            </a:r>
            <a:r>
              <a:rPr dirty="0" sz="1100" spc="10">
                <a:latin typeface="Times New Roman"/>
                <a:cs typeface="Times New Roman"/>
              </a:rPr>
              <a:t>modifications. This may be wrong </a:t>
            </a:r>
            <a:r>
              <a:rPr dirty="0" sz="1100" spc="5">
                <a:latin typeface="Times New Roman"/>
                <a:cs typeface="Times New Roman"/>
              </a:rPr>
              <a:t>if output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factors are </a:t>
            </a:r>
            <a:r>
              <a:rPr dirty="0" sz="1100" spc="10">
                <a:latin typeface="Times New Roman"/>
                <a:cs typeface="Times New Roman"/>
              </a:rPr>
              <a:t>not taken into  </a:t>
            </a:r>
            <a:r>
              <a:rPr dirty="0" sz="1100" spc="5">
                <a:latin typeface="Times New Roman"/>
                <a:cs typeface="Times New Roman"/>
              </a:rPr>
              <a:t>account.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Use </a:t>
            </a:r>
            <a:r>
              <a:rPr dirty="0" sz="1100" spc="5" b="1">
                <a:latin typeface="Times New Roman"/>
                <a:cs typeface="Times New Roman"/>
              </a:rPr>
              <a:t>of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value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analysis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value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engineering: </a:t>
            </a:r>
            <a:r>
              <a:rPr dirty="0" sz="1100" spc="10">
                <a:latin typeface="Times New Roman"/>
                <a:cs typeface="Times New Roman"/>
              </a:rPr>
              <a:t>Value analysis and </a:t>
            </a:r>
            <a:r>
              <a:rPr dirty="0" sz="1100" spc="5">
                <a:latin typeface="Times New Roman"/>
                <a:cs typeface="Times New Roman"/>
              </a:rPr>
              <a:t>engineering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philosophies, rather </a:t>
            </a:r>
            <a:r>
              <a:rPr dirty="0" sz="1100" spc="10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techniques </a:t>
            </a:r>
            <a:r>
              <a:rPr dirty="0" sz="1100" spc="10">
                <a:latin typeface="Times New Roman"/>
                <a:cs typeface="Times New Roman"/>
              </a:rPr>
              <a:t>that can be </a:t>
            </a:r>
            <a:r>
              <a:rPr dirty="0" sz="1100" spc="5">
                <a:latin typeface="Times New Roman"/>
                <a:cs typeface="Times New Roman"/>
              </a:rPr>
              <a:t>applied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productivity. Their  </a:t>
            </a:r>
            <a:r>
              <a:rPr dirty="0" sz="1100" spc="5">
                <a:latin typeface="Times New Roman"/>
                <a:cs typeface="Times New Roman"/>
              </a:rPr>
              <a:t>intention is to question all facts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they are </a:t>
            </a:r>
            <a:r>
              <a:rPr dirty="0" sz="1100" spc="10">
                <a:latin typeface="Times New Roman"/>
                <a:cs typeface="Times New Roman"/>
              </a:rPr>
              <a:t>made, and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determine </a:t>
            </a:r>
            <a:r>
              <a:rPr dirty="0" sz="1100" spc="5">
                <a:latin typeface="Times New Roman"/>
                <a:cs typeface="Times New Roman"/>
              </a:rPr>
              <a:t>whether  all costs </a:t>
            </a:r>
            <a:r>
              <a:rPr dirty="0" sz="1100" spc="10">
                <a:latin typeface="Times New Roman"/>
                <a:cs typeface="Times New Roman"/>
              </a:rPr>
              <a:t>incurred </a:t>
            </a:r>
            <a:r>
              <a:rPr dirty="0" sz="1100" spc="5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 the </a:t>
            </a:r>
            <a:r>
              <a:rPr dirty="0" sz="1100" spc="5">
                <a:latin typeface="Times New Roman"/>
                <a:cs typeface="Times New Roman"/>
              </a:rPr>
              <a:t>final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product.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"Ten tests for </a:t>
            </a:r>
            <a:r>
              <a:rPr dirty="0" sz="1100" spc="5">
                <a:latin typeface="Times New Roman"/>
                <a:cs typeface="Times New Roman"/>
              </a:rPr>
              <a:t>value"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been </a:t>
            </a:r>
            <a:r>
              <a:rPr dirty="0" sz="1100" spc="10">
                <a:latin typeface="Times New Roman"/>
                <a:cs typeface="Times New Roman"/>
              </a:rPr>
              <a:t>determined which ostensibly challenge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non-essential  </a:t>
            </a:r>
            <a:r>
              <a:rPr dirty="0" sz="1100" spc="5">
                <a:latin typeface="Times New Roman"/>
                <a:cs typeface="Times New Roman"/>
              </a:rPr>
              <a:t>product characteristics </a:t>
            </a:r>
            <a:r>
              <a:rPr dirty="0" sz="1100" spc="10">
                <a:latin typeface="Times New Roman"/>
                <a:cs typeface="Times New Roman"/>
              </a:rPr>
              <a:t>and operations. </a:t>
            </a:r>
            <a:r>
              <a:rPr dirty="0" sz="1100" spc="5">
                <a:latin typeface="Times New Roman"/>
                <a:cs typeface="Times New Roman"/>
              </a:rPr>
              <a:t>However,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 questions </a:t>
            </a:r>
            <a:r>
              <a:rPr dirty="0" sz="1100" spc="10">
                <a:latin typeface="Times New Roman"/>
                <a:cs typeface="Times New Roman"/>
              </a:rPr>
              <a:t>may be more  relevant.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Does every </a:t>
            </a:r>
            <a:r>
              <a:rPr dirty="0" sz="1100" spc="5">
                <a:latin typeface="Times New Roman"/>
                <a:cs typeface="Times New Roman"/>
              </a:rPr>
              <a:t>facet of </a:t>
            </a:r>
            <a:r>
              <a:rPr dirty="0" sz="1100" spc="10">
                <a:latin typeface="Times New Roman"/>
                <a:cs typeface="Times New Roman"/>
              </a:rPr>
              <a:t>the product produce value? </a:t>
            </a:r>
            <a:r>
              <a:rPr dirty="0" sz="1100" spc="5">
                <a:latin typeface="Times New Roman"/>
                <a:cs typeface="Times New Roman"/>
              </a:rPr>
              <a:t>Is ever </a:t>
            </a:r>
            <a:r>
              <a:rPr dirty="0" sz="1100" spc="10">
                <a:latin typeface="Times New Roman"/>
                <a:cs typeface="Times New Roman"/>
              </a:rPr>
              <a:t>one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necessary?</a:t>
            </a:r>
            <a:endParaRPr sz="110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we use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are too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expensive?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every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performed essential? Could nay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combined </a:t>
            </a:r>
            <a:r>
              <a:rPr dirty="0" sz="1100" spc="5">
                <a:latin typeface="Times New Roman"/>
                <a:cs typeface="Times New Roman"/>
              </a:rPr>
              <a:t>with  another? </a:t>
            </a:r>
            <a:r>
              <a:rPr dirty="0" sz="1100" spc="10">
                <a:latin typeface="Times New Roman"/>
                <a:cs typeface="Times New Roman"/>
              </a:rPr>
              <a:t>Why do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need to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the product in the </a:t>
            </a:r>
            <a:r>
              <a:rPr dirty="0" sz="1100" spc="10">
                <a:latin typeface="Times New Roman"/>
                <a:cs typeface="Times New Roman"/>
              </a:rPr>
              <a:t>way we do? </a:t>
            </a:r>
            <a:r>
              <a:rPr dirty="0" sz="1100" spc="15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cheaper  ways?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139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848" y="1001324"/>
            <a:ext cx="5421630" cy="79152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of the possibilities of </a:t>
            </a:r>
            <a:r>
              <a:rPr dirty="0" sz="1100" spc="10">
                <a:latin typeface="Times New Roman"/>
                <a:cs typeface="Times New Roman"/>
              </a:rPr>
              <a:t>applying value </a:t>
            </a:r>
            <a:r>
              <a:rPr dirty="0" sz="1100" spc="5">
                <a:latin typeface="Times New Roman"/>
                <a:cs typeface="Times New Roman"/>
              </a:rPr>
              <a:t>analysis might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challenge the need to add on </a:t>
            </a:r>
            <a:r>
              <a:rPr dirty="0" sz="1100" spc="5">
                <a:latin typeface="Times New Roman"/>
                <a:cs typeface="Times New Roman"/>
              </a:rPr>
              <a:t>material, initially, merely to </a:t>
            </a:r>
            <a:r>
              <a:rPr dirty="0" sz="1100" spc="10">
                <a:latin typeface="Times New Roman"/>
                <a:cs typeface="Times New Roman"/>
              </a:rPr>
              <a:t>be ground off at a </a:t>
            </a:r>
            <a:r>
              <a:rPr dirty="0" sz="1100" spc="5">
                <a:latin typeface="Times New Roman"/>
                <a:cs typeface="Times New Roman"/>
              </a:rPr>
              <a:t>later  stage.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To challenge </a:t>
            </a:r>
            <a:r>
              <a:rPr dirty="0" sz="1100" spc="5">
                <a:latin typeface="Times New Roman"/>
                <a:cs typeface="Times New Roman"/>
              </a:rPr>
              <a:t>the finish </a:t>
            </a:r>
            <a:r>
              <a:rPr dirty="0" sz="1100" spc="10">
                <a:latin typeface="Times New Roman"/>
                <a:cs typeface="Times New Roman"/>
              </a:rPr>
              <a:t>of a </a:t>
            </a:r>
            <a:r>
              <a:rPr dirty="0" sz="1100" spc="5">
                <a:latin typeface="Times New Roman"/>
                <a:cs typeface="Times New Roman"/>
              </a:rPr>
              <a:t>product. </a:t>
            </a:r>
            <a:r>
              <a:rPr dirty="0" sz="1100" spc="10">
                <a:latin typeface="Times New Roman"/>
                <a:cs typeface="Times New Roman"/>
              </a:rPr>
              <a:t>For example,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top </a:t>
            </a:r>
            <a:r>
              <a:rPr dirty="0" sz="1100" spc="10">
                <a:latin typeface="Times New Roman"/>
                <a:cs typeface="Times New Roman"/>
              </a:rPr>
              <a:t>and bottom </a:t>
            </a:r>
            <a:r>
              <a:rPr dirty="0" sz="1100" spc="5">
                <a:latin typeface="Times New Roman"/>
                <a:cs typeface="Times New Roman"/>
              </a:rPr>
              <a:t>surfaces 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treated in the </a:t>
            </a:r>
            <a:r>
              <a:rPr dirty="0" sz="1100" spc="10">
                <a:latin typeface="Times New Roman"/>
                <a:cs typeface="Times New Roman"/>
              </a:rPr>
              <a:t>same </a:t>
            </a:r>
            <a:r>
              <a:rPr dirty="0" sz="1100" spc="15">
                <a:latin typeface="Times New Roman"/>
                <a:cs typeface="Times New Roman"/>
              </a:rPr>
              <a:t>way </a:t>
            </a:r>
            <a:r>
              <a:rPr dirty="0" sz="1100" spc="5">
                <a:latin typeface="Times New Roman"/>
                <a:cs typeface="Times New Roman"/>
              </a:rPr>
              <a:t>although the </a:t>
            </a:r>
            <a:r>
              <a:rPr dirty="0" sz="1100" spc="10">
                <a:latin typeface="Times New Roman"/>
                <a:cs typeface="Times New Roman"/>
              </a:rPr>
              <a:t>bottom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is hidden 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use?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To challenge the </a:t>
            </a:r>
            <a:r>
              <a:rPr dirty="0" sz="1100" spc="5">
                <a:latin typeface="Times New Roman"/>
                <a:cs typeface="Times New Roman"/>
              </a:rPr>
              <a:t>need to carry out 'finishing operations' at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stage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when 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recovery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impossible </a:t>
            </a:r>
            <a:r>
              <a:rPr dirty="0" sz="1100" spc="5">
                <a:latin typeface="Times New Roman"/>
                <a:cs typeface="Times New Roman"/>
              </a:rPr>
              <a:t>- </a:t>
            </a:r>
            <a:r>
              <a:rPr dirty="0" sz="1100">
                <a:latin typeface="Times New Roman"/>
                <a:cs typeface="Times New Roman"/>
              </a:rPr>
              <a:t>i.e. </a:t>
            </a:r>
            <a:r>
              <a:rPr dirty="0" sz="1100" spc="5">
                <a:latin typeface="Times New Roman"/>
                <a:cs typeface="Times New Roman"/>
              </a:rPr>
              <a:t>after </a:t>
            </a:r>
            <a:r>
              <a:rPr dirty="0" sz="1100" spc="10">
                <a:latin typeface="Times New Roman"/>
                <a:cs typeface="Times New Roman"/>
              </a:rPr>
              <a:t>a product has been baked.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Product </a:t>
            </a:r>
            <a:r>
              <a:rPr dirty="0" sz="1100" spc="5" b="1">
                <a:latin typeface="Times New Roman"/>
                <a:cs typeface="Times New Roman"/>
              </a:rPr>
              <a:t>geometry</a:t>
            </a:r>
            <a:r>
              <a:rPr dirty="0" sz="1100" spc="5">
                <a:latin typeface="Times New Roman"/>
                <a:cs typeface="Times New Roman"/>
              </a:rPr>
              <a:t>: </a:t>
            </a:r>
            <a:r>
              <a:rPr dirty="0" sz="1100" spc="10">
                <a:latin typeface="Times New Roman"/>
                <a:cs typeface="Times New Roman"/>
              </a:rPr>
              <a:t>In many production processes </a:t>
            </a:r>
            <a:r>
              <a:rPr dirty="0" sz="1100" spc="5">
                <a:latin typeface="Times New Roman"/>
                <a:cs typeface="Times New Roman"/>
              </a:rPr>
              <a:t>sheets </a:t>
            </a:r>
            <a:r>
              <a:rPr dirty="0" sz="1100" spc="10">
                <a:latin typeface="Times New Roman"/>
                <a:cs typeface="Times New Roman"/>
              </a:rPr>
              <a:t>or blocks are </a:t>
            </a:r>
            <a:r>
              <a:rPr dirty="0" sz="1100" spc="5">
                <a:latin typeface="Times New Roman"/>
                <a:cs typeface="Times New Roman"/>
              </a:rPr>
              <a:t>first </a:t>
            </a:r>
            <a:r>
              <a:rPr dirty="0" sz="1100" spc="10">
                <a:latin typeface="Times New Roman"/>
                <a:cs typeface="Times New Roman"/>
              </a:rPr>
              <a:t>made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which  </a:t>
            </a:r>
            <a:r>
              <a:rPr dirty="0" sz="1100" spc="5">
                <a:latin typeface="Times New Roman"/>
                <a:cs typeface="Times New Roman"/>
              </a:rPr>
              <a:t>products are then pressed, </a:t>
            </a:r>
            <a:r>
              <a:rPr dirty="0" sz="1100" spc="10">
                <a:latin typeface="Times New Roman"/>
                <a:cs typeface="Times New Roman"/>
              </a:rPr>
              <a:t>stamped </a:t>
            </a:r>
            <a:r>
              <a:rPr dirty="0" sz="1100" spc="5">
                <a:latin typeface="Times New Roman"/>
                <a:cs typeface="Times New Roman"/>
              </a:rPr>
              <a:t>or cut.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geometry </a:t>
            </a:r>
            <a:r>
              <a:rPr dirty="0" sz="1100" spc="5">
                <a:latin typeface="Times New Roman"/>
                <a:cs typeface="Times New Roman"/>
              </a:rPr>
              <a:t>analysis should </a:t>
            </a:r>
            <a:r>
              <a:rPr dirty="0" sz="1100" spc="10">
                <a:latin typeface="Times New Roman"/>
                <a:cs typeface="Times New Roman"/>
              </a:rPr>
              <a:t>ensure </a:t>
            </a:r>
            <a:r>
              <a:rPr dirty="0" sz="1100" spc="5">
                <a:latin typeface="Times New Roman"/>
                <a:cs typeface="Times New Roman"/>
              </a:rPr>
              <a:t>that  sheets or </a:t>
            </a:r>
            <a:r>
              <a:rPr dirty="0" sz="1100" spc="10">
                <a:latin typeface="Times New Roman"/>
                <a:cs typeface="Times New Roman"/>
              </a:rPr>
              <a:t>blocks are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optimum </a:t>
            </a:r>
            <a:r>
              <a:rPr dirty="0" sz="1100" spc="5">
                <a:latin typeface="Times New Roman"/>
                <a:cs typeface="Times New Roman"/>
              </a:rPr>
              <a:t>size i.e. </a:t>
            </a:r>
            <a:r>
              <a:rPr dirty="0" sz="1100" spc="10">
                <a:latin typeface="Times New Roman"/>
                <a:cs typeface="Times New Roman"/>
              </a:rPr>
              <a:t>minimum waste ensures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As a </a:t>
            </a:r>
            <a:r>
              <a:rPr dirty="0" sz="1100" spc="5">
                <a:latin typeface="Times New Roman"/>
                <a:cs typeface="Times New Roman"/>
              </a:rPr>
              <a:t>rule of </a:t>
            </a:r>
            <a:r>
              <a:rPr dirty="0" sz="1100" spc="10">
                <a:latin typeface="Times New Roman"/>
                <a:cs typeface="Times New Roman"/>
              </a:rPr>
              <a:t>thumb </a:t>
            </a:r>
            <a:r>
              <a:rPr dirty="0" sz="1100" spc="5">
                <a:latin typeface="Times New Roman"/>
                <a:cs typeface="Times New Roman"/>
              </a:rPr>
              <a:t>it is likely that, for the top eighty percent of </a:t>
            </a:r>
            <a:r>
              <a:rPr dirty="0" sz="1100" spc="10">
                <a:latin typeface="Times New Roman"/>
                <a:cs typeface="Times New Roman"/>
              </a:rPr>
              <a:t>the product range, </a:t>
            </a:r>
            <a:r>
              <a:rPr dirty="0" sz="1100" spc="5">
                <a:latin typeface="Times New Roman"/>
                <a:cs typeface="Times New Roman"/>
              </a:rPr>
              <a:t>product  geometry calculations to provide </a:t>
            </a:r>
            <a:r>
              <a:rPr dirty="0" sz="1100" spc="10">
                <a:latin typeface="Times New Roman"/>
                <a:cs typeface="Times New Roman"/>
              </a:rPr>
              <a:t>maximum </a:t>
            </a:r>
            <a:r>
              <a:rPr dirty="0" sz="1100" spc="5">
                <a:latin typeface="Times New Roman"/>
                <a:cs typeface="Times New Roman"/>
              </a:rPr>
              <a:t>material yield </a:t>
            </a:r>
            <a:r>
              <a:rPr dirty="0" sz="1100" spc="10">
                <a:latin typeface="Times New Roman"/>
                <a:cs typeface="Times New Roman"/>
              </a:rPr>
              <a:t>will be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needed.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 wide range </a:t>
            </a:r>
            <a:r>
              <a:rPr dirty="0" sz="1100" spc="5">
                <a:latin typeface="Times New Roman"/>
                <a:cs typeface="Times New Roman"/>
              </a:rPr>
              <a:t>of products absorbing marginal production time which  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made from a </a:t>
            </a:r>
            <a:r>
              <a:rPr dirty="0" sz="1100" spc="5">
                <a:latin typeface="Times New Roman"/>
                <a:cs typeface="Times New Roman"/>
              </a:rPr>
              <a:t>standard range of </a:t>
            </a:r>
            <a:r>
              <a:rPr dirty="0" sz="1100" spc="10">
                <a:latin typeface="Times New Roman"/>
                <a:cs typeface="Times New Roman"/>
              </a:rPr>
              <a:t>blocks or </a:t>
            </a:r>
            <a:r>
              <a:rPr dirty="0" sz="1100" spc="5">
                <a:latin typeface="Times New Roman"/>
                <a:cs typeface="Times New Roman"/>
              </a:rPr>
              <a:t>sheets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which two or </a:t>
            </a:r>
            <a:r>
              <a:rPr dirty="0" sz="1100" spc="5">
                <a:latin typeface="Times New Roman"/>
                <a:cs typeface="Times New Roman"/>
              </a:rPr>
              <a:t>more </a:t>
            </a:r>
            <a:r>
              <a:rPr dirty="0" sz="1100" spc="10">
                <a:latin typeface="Times New Roman"/>
                <a:cs typeface="Times New Roman"/>
              </a:rPr>
              <a:t>products  can be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made.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'Standard sheets'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where the gain </a:t>
            </a:r>
            <a:r>
              <a:rPr dirty="0" sz="1100" spc="5">
                <a:latin typeface="Times New Roman"/>
                <a:cs typeface="Times New Roman"/>
              </a:rPr>
              <a:t>in production efficiency exceeds in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loss in material </a:t>
            </a:r>
            <a:r>
              <a:rPr dirty="0" sz="1100" spc="10">
                <a:latin typeface="Times New Roman"/>
                <a:cs typeface="Times New Roman"/>
              </a:rPr>
              <a:t>when using a </a:t>
            </a:r>
            <a:r>
              <a:rPr dirty="0" sz="1100" spc="5">
                <a:latin typeface="Times New Roman"/>
                <a:cs typeface="Times New Roman"/>
              </a:rPr>
              <a:t>tailor - made sheet.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calculations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need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  </a:t>
            </a:r>
            <a:r>
              <a:rPr dirty="0" sz="1100" spc="10">
                <a:latin typeface="Times New Roman"/>
                <a:cs typeface="Times New Roman"/>
              </a:rPr>
              <a:t>information: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losses </a:t>
            </a:r>
            <a:r>
              <a:rPr dirty="0" sz="1100" spc="5">
                <a:latin typeface="Times New Roman"/>
                <a:cs typeface="Times New Roman"/>
              </a:rPr>
              <a:t>- </a:t>
            </a:r>
            <a:r>
              <a:rPr dirty="0" sz="1100" spc="10">
                <a:latin typeface="Times New Roman"/>
                <a:cs typeface="Times New Roman"/>
              </a:rPr>
              <a:t>weight </a:t>
            </a:r>
            <a:r>
              <a:rPr dirty="0" sz="1100" spc="5">
                <a:latin typeface="Times New Roman"/>
                <a:cs typeface="Times New Roman"/>
              </a:rPr>
              <a:t>or square meters of standard material </a:t>
            </a:r>
            <a:r>
              <a:rPr dirty="0" sz="1100" spc="10">
                <a:latin typeface="Times New Roman"/>
                <a:cs typeface="Times New Roman"/>
              </a:rPr>
              <a:t>value taking </a:t>
            </a:r>
            <a:r>
              <a:rPr dirty="0" sz="1100" spc="5">
                <a:latin typeface="Times New Roman"/>
                <a:cs typeface="Times New Roman"/>
              </a:rPr>
              <a:t>account of  related </a:t>
            </a:r>
            <a:r>
              <a:rPr dirty="0" sz="1100" spc="10">
                <a:latin typeface="Times New Roman"/>
                <a:cs typeface="Times New Roman"/>
              </a:rPr>
              <a:t>factory </a:t>
            </a:r>
            <a:r>
              <a:rPr dirty="0" sz="1100" spc="5">
                <a:latin typeface="Times New Roman"/>
                <a:cs typeface="Times New Roman"/>
              </a:rPr>
              <a:t>marginal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Cost of handling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lost in production </a:t>
            </a:r>
            <a:r>
              <a:rPr dirty="0" sz="1100" spc="5">
                <a:latin typeface="Times New Roman"/>
                <a:cs typeface="Times New Roman"/>
              </a:rPr>
              <a:t>(dust, </a:t>
            </a:r>
            <a:r>
              <a:rPr dirty="0" sz="1100" spc="10">
                <a:latin typeface="Times New Roman"/>
                <a:cs typeface="Times New Roman"/>
              </a:rPr>
              <a:t>off </a:t>
            </a:r>
            <a:r>
              <a:rPr dirty="0" sz="1100" spc="5">
                <a:latin typeface="Times New Roman"/>
                <a:cs typeface="Times New Roman"/>
              </a:rPr>
              <a:t>cuts,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etc.)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Value of recoverable material when </a:t>
            </a:r>
            <a:r>
              <a:rPr dirty="0" sz="1100" spc="5">
                <a:latin typeface="Times New Roman"/>
                <a:cs typeface="Times New Roman"/>
              </a:rPr>
              <a:t>standard </a:t>
            </a:r>
            <a:r>
              <a:rPr dirty="0" sz="1100" spc="10">
                <a:latin typeface="Times New Roman"/>
                <a:cs typeface="Times New Roman"/>
              </a:rPr>
              <a:t>items are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used.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`Gains in efficiency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using </a:t>
            </a:r>
            <a:r>
              <a:rPr dirty="0" sz="1100" spc="10">
                <a:latin typeface="Times New Roman"/>
                <a:cs typeface="Times New Roman"/>
              </a:rPr>
              <a:t>standard </a:t>
            </a:r>
            <a:r>
              <a:rPr dirty="0" sz="1100" spc="5">
                <a:latin typeface="Times New Roman"/>
                <a:cs typeface="Times New Roman"/>
              </a:rPr>
              <a:t>material, </a:t>
            </a:r>
            <a:r>
              <a:rPr dirty="0" sz="1100" spc="10">
                <a:latin typeface="Times New Roman"/>
                <a:cs typeface="Times New Roman"/>
              </a:rPr>
              <a:t>probably measured in better machine  and labor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utilization.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Cost of stocking </a:t>
            </a:r>
            <a:r>
              <a:rPr dirty="0" sz="1100" spc="5">
                <a:latin typeface="Times New Roman"/>
                <a:cs typeface="Times New Roman"/>
              </a:rPr>
              <a:t>standard materials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risks </a:t>
            </a:r>
            <a:r>
              <a:rPr dirty="0" sz="1100" spc="10">
                <a:latin typeface="Times New Roman"/>
                <a:cs typeface="Times New Roman"/>
              </a:rPr>
              <a:t>of obsolescence.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Gains </a:t>
            </a:r>
            <a:r>
              <a:rPr dirty="0" sz="1100" spc="5">
                <a:latin typeface="Times New Roman"/>
                <a:cs typeface="Times New Roman"/>
              </a:rPr>
              <a:t>and losses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calculated in contribution terms if possible.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Use </a:t>
            </a:r>
            <a:r>
              <a:rPr dirty="0" sz="1100" spc="5">
                <a:latin typeface="Times New Roman"/>
                <a:cs typeface="Times New Roman"/>
              </a:rPr>
              <a:t>marginal  costs in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calculation</a:t>
            </a:r>
            <a:r>
              <a:rPr dirty="0" sz="1100" spc="10">
                <a:latin typeface="Times New Roman"/>
                <a:cs typeface="Times New Roman"/>
              </a:rPr>
              <a:t> made.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Yearly off-take for each </a:t>
            </a:r>
            <a:r>
              <a:rPr dirty="0" sz="1100" spc="10">
                <a:latin typeface="Times New Roman"/>
                <a:cs typeface="Times New Roman"/>
              </a:rPr>
              <a:t>item will also be needed and calculations of annual losses 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savings made </a:t>
            </a:r>
            <a:r>
              <a:rPr dirty="0" sz="1100" spc="5">
                <a:latin typeface="Times New Roman"/>
                <a:cs typeface="Times New Roman"/>
              </a:rPr>
              <a:t>before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geometry </a:t>
            </a:r>
            <a:r>
              <a:rPr dirty="0" sz="1100" spc="5">
                <a:latin typeface="Times New Roman"/>
                <a:cs typeface="Times New Roman"/>
              </a:rPr>
              <a:t>decision is taken.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Scrap </a:t>
            </a:r>
            <a:r>
              <a:rPr dirty="0" sz="1100" spc="5" b="1">
                <a:latin typeface="Times New Roman"/>
                <a:cs typeface="Times New Roman"/>
              </a:rPr>
              <a:t>control </a:t>
            </a:r>
            <a:r>
              <a:rPr dirty="0" sz="1100" spc="10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recovery: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many </a:t>
            </a:r>
            <a:r>
              <a:rPr dirty="0" sz="1100" spc="10">
                <a:latin typeface="Times New Roman"/>
                <a:cs typeface="Times New Roman"/>
              </a:rPr>
              <a:t>production units a </a:t>
            </a:r>
            <a:r>
              <a:rPr dirty="0" sz="1100" spc="5">
                <a:latin typeface="Times New Roman"/>
                <a:cs typeface="Times New Roman"/>
              </a:rPr>
              <a:t>scrap </a:t>
            </a:r>
            <a:r>
              <a:rPr dirty="0" sz="1100" spc="10">
                <a:latin typeface="Times New Roman"/>
                <a:cs typeface="Times New Roman"/>
              </a:rPr>
              <a:t>control and recovery unit </a:t>
            </a:r>
            <a:r>
              <a:rPr dirty="0" sz="1100" spc="5">
                <a:latin typeface="Times New Roman"/>
                <a:cs typeface="Times New Roman"/>
              </a:rPr>
              <a:t>is  usually extremely valuable in </a:t>
            </a:r>
            <a:r>
              <a:rPr dirty="0" sz="1100" spc="10">
                <a:latin typeface="Times New Roman"/>
                <a:cs typeface="Times New Roman"/>
              </a:rPr>
              <a:t>reducing </a:t>
            </a:r>
            <a:r>
              <a:rPr dirty="0" sz="1100" spc="5">
                <a:latin typeface="Times New Roman"/>
                <a:cs typeface="Times New Roman"/>
              </a:rPr>
              <a:t>material losses. Its main functions might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provide </a:t>
            </a:r>
            <a:r>
              <a:rPr dirty="0" sz="1100" spc="10">
                <a:latin typeface="Times New Roman"/>
                <a:cs typeface="Times New Roman"/>
              </a:rPr>
              <a:t>a scrap </a:t>
            </a:r>
            <a:r>
              <a:rPr dirty="0" sz="1100" spc="5">
                <a:latin typeface="Times New Roman"/>
                <a:cs typeface="Times New Roman"/>
              </a:rPr>
              <a:t>collection service. </a:t>
            </a:r>
            <a:r>
              <a:rPr dirty="0" sz="1100" spc="10">
                <a:latin typeface="Times New Roman"/>
                <a:cs typeface="Times New Roman"/>
              </a:rPr>
              <a:t>To analyze </a:t>
            </a:r>
            <a:r>
              <a:rPr dirty="0" sz="1100" spc="5">
                <a:latin typeface="Times New Roman"/>
                <a:cs typeface="Times New Roman"/>
              </a:rPr>
              <a:t>scrap, </a:t>
            </a:r>
            <a:r>
              <a:rPr dirty="0" sz="1100" spc="10">
                <a:latin typeface="Times New Roman"/>
                <a:cs typeface="Times New Roman"/>
              </a:rPr>
              <a:t>grade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store it for future  use, recover it, or </a:t>
            </a:r>
            <a:r>
              <a:rPr dirty="0" sz="1100" spc="10">
                <a:latin typeface="Times New Roman"/>
                <a:cs typeface="Times New Roman"/>
              </a:rPr>
              <a:t>dispose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it.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know what scrap occurs,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costs, </a:t>
            </a:r>
            <a:r>
              <a:rPr dirty="0" sz="1100" spc="5">
                <a:latin typeface="Times New Roman"/>
                <a:cs typeface="Times New Roman"/>
              </a:rPr>
              <a:t>weight, </a:t>
            </a:r>
            <a:r>
              <a:rPr dirty="0" sz="1100" spc="10">
                <a:latin typeface="Times New Roman"/>
                <a:cs typeface="Times New Roman"/>
              </a:rPr>
              <a:t>shape, </a:t>
            </a:r>
            <a:r>
              <a:rPr dirty="0" sz="1100" spc="5">
                <a:latin typeface="Times New Roman"/>
                <a:cs typeface="Times New Roman"/>
              </a:rPr>
              <a:t>size, </a:t>
            </a:r>
            <a:r>
              <a:rPr dirty="0" sz="1100" spc="10">
                <a:latin typeface="Times New Roman"/>
                <a:cs typeface="Times New Roman"/>
              </a:rPr>
              <a:t>type and </a:t>
            </a:r>
            <a:r>
              <a:rPr dirty="0" sz="1100" spc="5">
                <a:latin typeface="Times New Roman"/>
                <a:cs typeface="Times New Roman"/>
              </a:rPr>
              <a:t>possible treatment 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ensure </a:t>
            </a:r>
            <a:r>
              <a:rPr dirty="0" sz="1100" spc="5">
                <a:latin typeface="Times New Roman"/>
                <a:cs typeface="Times New Roman"/>
              </a:rPr>
              <a:t>its profitable use.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understand </a:t>
            </a:r>
            <a:r>
              <a:rPr dirty="0" sz="1100" spc="10">
                <a:latin typeface="Times New Roman"/>
                <a:cs typeface="Times New Roman"/>
              </a:rPr>
              <a:t>why </a:t>
            </a:r>
            <a:r>
              <a:rPr dirty="0" sz="1100" spc="5">
                <a:latin typeface="Times New Roman"/>
                <a:cs typeface="Times New Roman"/>
              </a:rPr>
              <a:t>scrap occurs </a:t>
            </a:r>
            <a:r>
              <a:rPr dirty="0" sz="1100" spc="10">
                <a:latin typeface="Times New Roman"/>
                <a:cs typeface="Times New Roman"/>
              </a:rPr>
              <a:t>and to </a:t>
            </a:r>
            <a:r>
              <a:rPr dirty="0" sz="1100" spc="5">
                <a:latin typeface="Times New Roman"/>
                <a:cs typeface="Times New Roman"/>
              </a:rPr>
              <a:t>suggest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changes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improve </a:t>
            </a:r>
            <a:r>
              <a:rPr dirty="0" sz="1100" spc="5">
                <a:latin typeface="Times New Roman"/>
                <a:cs typeface="Times New Roman"/>
              </a:rPr>
              <a:t>materials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productivity?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material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lost </a:t>
            </a:r>
            <a:r>
              <a:rPr dirty="0" sz="1100" spc="5">
                <a:latin typeface="Times New Roman"/>
                <a:cs typeface="Times New Roman"/>
              </a:rPr>
              <a:t>inevitably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during the production process, production  </a:t>
            </a:r>
            <a:r>
              <a:rPr dirty="0" sz="1100" spc="5">
                <a:latin typeface="Times New Roman"/>
                <a:cs typeface="Times New Roman"/>
              </a:rPr>
              <a:t>engineering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production planning should ensure that its future use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/ 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recovery </a:t>
            </a:r>
            <a:r>
              <a:rPr dirty="0" sz="1100" spc="5">
                <a:latin typeface="Times New Roman"/>
                <a:cs typeface="Times New Roman"/>
              </a:rPr>
              <a:t>is, </a:t>
            </a:r>
            <a:r>
              <a:rPr dirty="0" sz="1100" spc="10">
                <a:latin typeface="Times New Roman"/>
                <a:cs typeface="Times New Roman"/>
              </a:rPr>
              <a:t>in some </a:t>
            </a:r>
            <a:r>
              <a:rPr dirty="0" sz="1100" spc="15">
                <a:latin typeface="Times New Roman"/>
                <a:cs typeface="Times New Roman"/>
              </a:rPr>
              <a:t>way,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facilitated.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140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848" y="836724"/>
            <a:ext cx="5422900" cy="806005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985">
              <a:lnSpc>
                <a:spcPct val="98300"/>
              </a:lnSpc>
              <a:spcBef>
                <a:spcPts val="150"/>
              </a:spcBef>
            </a:pPr>
            <a:r>
              <a:rPr dirty="0" sz="1100" spc="10" b="1">
                <a:latin typeface="Times New Roman"/>
                <a:cs typeface="Times New Roman"/>
              </a:rPr>
              <a:t>Standardization and variety reduction: </a:t>
            </a:r>
            <a:r>
              <a:rPr dirty="0" sz="1100" spc="10">
                <a:latin typeface="Times New Roman"/>
                <a:cs typeface="Times New Roman"/>
              </a:rPr>
              <a:t>Reducing material </a:t>
            </a:r>
            <a:r>
              <a:rPr dirty="0" sz="1100" spc="5">
                <a:latin typeface="Times New Roman"/>
                <a:cs typeface="Times New Roman"/>
              </a:rPr>
              <a:t>qualities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product sizes  should </a:t>
            </a:r>
            <a:r>
              <a:rPr dirty="0" sz="1100" spc="10">
                <a:latin typeface="Times New Roman"/>
                <a:cs typeface="Times New Roman"/>
              </a:rPr>
              <a:t>have an </a:t>
            </a:r>
            <a:r>
              <a:rPr dirty="0" sz="1100" spc="5">
                <a:latin typeface="Times New Roman"/>
                <a:cs typeface="Times New Roman"/>
              </a:rPr>
              <a:t>inevitable result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materials productivity.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Fewer </a:t>
            </a:r>
            <a:r>
              <a:rPr dirty="0" sz="1100" spc="5">
                <a:latin typeface="Times New Roman"/>
                <a:cs typeface="Times New Roman"/>
              </a:rPr>
              <a:t>tools, fewer </a:t>
            </a:r>
            <a:r>
              <a:rPr dirty="0" sz="1100" spc="10">
                <a:latin typeface="Times New Roman"/>
                <a:cs typeface="Times New Roman"/>
              </a:rPr>
              <a:t>changeovers  and set ups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required, standardized methods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material utilization </a:t>
            </a:r>
            <a:r>
              <a:rPr dirty="0" sz="1100" spc="10">
                <a:latin typeface="Times New Roman"/>
                <a:cs typeface="Times New Roman"/>
              </a:rPr>
              <a:t>and control will be  </a:t>
            </a:r>
            <a:r>
              <a:rPr dirty="0" sz="1100" spc="5">
                <a:latin typeface="Times New Roman"/>
                <a:cs typeface="Times New Roman"/>
              </a:rPr>
              <a:t>possible.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Leaving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'cosmetic' operations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 until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latest possible point in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Ensuring that the </a:t>
            </a:r>
            <a:r>
              <a:rPr dirty="0" sz="1100" spc="5">
                <a:latin typeface="Times New Roman"/>
                <a:cs typeface="Times New Roman"/>
              </a:rPr>
              <a:t>product mix is </a:t>
            </a:r>
            <a:r>
              <a:rPr dirty="0" sz="1100" spc="10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(Partly)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contribution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earnings.</a:t>
            </a:r>
            <a:endParaRPr sz="1100">
              <a:latin typeface="Times New Roman"/>
              <a:cs typeface="Times New Roman"/>
            </a:endParaRPr>
          </a:p>
          <a:p>
            <a:pPr algn="just" marL="443230" marR="7620" indent="-215900">
              <a:lnSpc>
                <a:spcPct val="98000"/>
              </a:lnSpc>
              <a:spcBef>
                <a:spcPts val="9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Ensuring that </a:t>
            </a:r>
            <a:r>
              <a:rPr dirty="0" sz="1100" spc="5">
                <a:latin typeface="Times New Roman"/>
                <a:cs typeface="Times New Roman"/>
              </a:rPr>
              <a:t>product rationalization is </a:t>
            </a:r>
            <a:r>
              <a:rPr dirty="0" sz="1100" spc="10">
                <a:latin typeface="Times New Roman"/>
                <a:cs typeface="Times New Roman"/>
              </a:rPr>
              <a:t>based on </a:t>
            </a:r>
            <a:r>
              <a:rPr dirty="0" sz="1100" spc="5">
                <a:latin typeface="Times New Roman"/>
                <a:cs typeface="Times New Roman"/>
              </a:rPr>
              <a:t>gradually widening (or enlarging)  </a:t>
            </a:r>
            <a:r>
              <a:rPr dirty="0" sz="1100" spc="10">
                <a:latin typeface="Times New Roman"/>
                <a:cs typeface="Times New Roman"/>
              </a:rPr>
              <a:t>product sizes </a:t>
            </a:r>
            <a:r>
              <a:rPr dirty="0" sz="1100" spc="5">
                <a:latin typeface="Times New Roman"/>
                <a:cs typeface="Times New Roman"/>
              </a:rPr>
              <a:t>- </a:t>
            </a:r>
            <a:r>
              <a:rPr dirty="0" sz="1100" spc="10">
                <a:latin typeface="Times New Roman"/>
                <a:cs typeface="Times New Roman"/>
              </a:rPr>
              <a:t>e.g. using sixteenths instead </a:t>
            </a:r>
            <a:r>
              <a:rPr dirty="0" sz="1100" spc="5">
                <a:latin typeface="Times New Roman"/>
                <a:cs typeface="Times New Roman"/>
              </a:rPr>
              <a:t>of thousandths of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inch, providing  </a:t>
            </a:r>
            <a:r>
              <a:rPr dirty="0" sz="1100" spc="15">
                <a:latin typeface="Times New Roman"/>
                <a:cs typeface="Times New Roman"/>
              </a:rPr>
              <a:t>minimum </a:t>
            </a:r>
            <a:r>
              <a:rPr dirty="0" sz="1100" spc="5">
                <a:latin typeface="Times New Roman"/>
                <a:cs typeface="Times New Roman"/>
              </a:rPr>
              <a:t>size tolerances,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Eliminating as far as possible, </a:t>
            </a:r>
            <a:r>
              <a:rPr dirty="0" sz="1100" spc="10">
                <a:latin typeface="Times New Roman"/>
                <a:cs typeface="Times New Roman"/>
              </a:rPr>
              <a:t>low volume and </a:t>
            </a:r>
            <a:r>
              <a:rPr dirty="0" sz="1100" spc="5">
                <a:latin typeface="Times New Roman"/>
                <a:cs typeface="Times New Roman"/>
              </a:rPr>
              <a:t>'one-off' products (volume </a:t>
            </a:r>
            <a:r>
              <a:rPr dirty="0" sz="1100" spc="10">
                <a:latin typeface="Times New Roman"/>
                <a:cs typeface="Times New Roman"/>
              </a:rPr>
              <a:t>being </a:t>
            </a:r>
            <a:r>
              <a:rPr dirty="0" sz="1100" spc="15">
                <a:latin typeface="Times New Roman"/>
                <a:cs typeface="Times New Roman"/>
              </a:rPr>
              <a:t>one  </a:t>
            </a:r>
            <a:r>
              <a:rPr dirty="0" sz="1100" spc="10">
                <a:latin typeface="Times New Roman"/>
                <a:cs typeface="Times New Roman"/>
              </a:rPr>
              <a:t>of the many </a:t>
            </a:r>
            <a:r>
              <a:rPr dirty="0" sz="1100" spc="5">
                <a:latin typeface="Times New Roman"/>
                <a:cs typeface="Times New Roman"/>
              </a:rPr>
              <a:t>factors </a:t>
            </a:r>
            <a:r>
              <a:rPr dirty="0" sz="1100" spc="10">
                <a:latin typeface="Times New Roman"/>
                <a:cs typeface="Times New Roman"/>
              </a:rPr>
              <a:t>in determining the product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range).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43230" marR="7620" indent="-63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The comparative importance </a:t>
            </a:r>
            <a:r>
              <a:rPr dirty="0" sz="1100" spc="5">
                <a:latin typeface="Times New Roman"/>
                <a:cs typeface="Times New Roman"/>
              </a:rPr>
              <a:t>of each </a:t>
            </a:r>
            <a:r>
              <a:rPr dirty="0" sz="1100" spc="10">
                <a:latin typeface="Times New Roman"/>
                <a:cs typeface="Times New Roman"/>
              </a:rPr>
              <a:t>method will </a:t>
            </a:r>
            <a:r>
              <a:rPr dirty="0" sz="1100" spc="5">
                <a:latin typeface="Times New Roman"/>
                <a:cs typeface="Times New Roman"/>
              </a:rPr>
              <a:t>differ according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situation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being investigated.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Tool </a:t>
            </a:r>
            <a:r>
              <a:rPr dirty="0" sz="1100" spc="5" b="1">
                <a:latin typeface="Times New Roman"/>
                <a:cs typeface="Times New Roman"/>
              </a:rPr>
              <a:t>control: </a:t>
            </a:r>
            <a:r>
              <a:rPr dirty="0" sz="1100" spc="5">
                <a:latin typeface="Times New Roman"/>
                <a:cs typeface="Times New Roman"/>
              </a:rPr>
              <a:t>Properly sharp tools 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available always. Tool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vital for this  purpose.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relationship </a:t>
            </a:r>
            <a:r>
              <a:rPr dirty="0" sz="1100" spc="10">
                <a:latin typeface="Times New Roman"/>
                <a:cs typeface="Times New Roman"/>
              </a:rPr>
              <a:t>between tool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conversion/yields should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known.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Tool </a:t>
            </a:r>
            <a:r>
              <a:rPr dirty="0" sz="1100" spc="5">
                <a:latin typeface="Times New Roman"/>
                <a:cs typeface="Times New Roman"/>
              </a:rPr>
              <a:t>control should </a:t>
            </a:r>
            <a:r>
              <a:rPr dirty="0" sz="1100" spc="10">
                <a:latin typeface="Times New Roman"/>
                <a:cs typeface="Times New Roman"/>
              </a:rPr>
              <a:t>cover </a:t>
            </a:r>
            <a:r>
              <a:rPr dirty="0" sz="1100" spc="5">
                <a:latin typeface="Times New Roman"/>
                <a:cs typeface="Times New Roman"/>
              </a:rPr>
              <a:t>all items likely </a:t>
            </a:r>
            <a:r>
              <a:rPr dirty="0" sz="1100" spc="10">
                <a:latin typeface="Times New Roman"/>
                <a:cs typeface="Times New Roman"/>
              </a:rPr>
              <a:t>to have any effect on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productivity,  including: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Jigs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fixtures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Grinding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wheels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All cutting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 spc="5">
                <a:latin typeface="Times New Roman"/>
                <a:cs typeface="Times New Roman"/>
              </a:rPr>
              <a:t>used generally in production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Drills 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12700" marR="7620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Engineering </a:t>
            </a:r>
            <a:r>
              <a:rPr dirty="0" sz="1100" spc="5" b="1">
                <a:latin typeface="Times New Roman"/>
                <a:cs typeface="Times New Roman"/>
              </a:rPr>
              <a:t>/ </a:t>
            </a:r>
            <a:r>
              <a:rPr dirty="0" sz="1100" spc="10" b="1">
                <a:latin typeface="Times New Roman"/>
                <a:cs typeface="Times New Roman"/>
              </a:rPr>
              <a:t>machine improvements: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machines </a:t>
            </a:r>
            <a:r>
              <a:rPr dirty="0" sz="1100" spc="10">
                <a:latin typeface="Times New Roman"/>
                <a:cs typeface="Times New Roman"/>
              </a:rPr>
              <a:t>and equipment can </a:t>
            </a: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justified 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the material savings </a:t>
            </a:r>
            <a:r>
              <a:rPr dirty="0" sz="1100" spc="10">
                <a:latin typeface="Times New Roman"/>
                <a:cs typeface="Times New Roman"/>
              </a:rPr>
              <a:t>potential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alone.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would be </a:t>
            </a:r>
            <a:r>
              <a:rPr dirty="0" sz="1100" spc="5">
                <a:latin typeface="Times New Roman"/>
                <a:cs typeface="Times New Roman"/>
              </a:rPr>
              <a:t>erroneous to believe that this should </a:t>
            </a:r>
            <a:r>
              <a:rPr dirty="0" sz="1100" spc="10">
                <a:latin typeface="Times New Roman"/>
                <a:cs typeface="Times New Roman"/>
              </a:rPr>
              <a:t>have a </a:t>
            </a:r>
            <a:r>
              <a:rPr dirty="0" sz="1100" spc="5">
                <a:latin typeface="Times New Roman"/>
                <a:cs typeface="Times New Roman"/>
              </a:rPr>
              <a:t>high priority in materials  productivity. Steps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might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taken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7620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  <a:tab pos="2844165" algn="l"/>
              </a:tabLst>
            </a:pPr>
            <a:r>
              <a:rPr dirty="0" sz="1100" spc="10">
                <a:latin typeface="Times New Roman"/>
                <a:cs typeface="Times New Roman"/>
              </a:rPr>
              <a:t>Review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machine/equipment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standards.	What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the material utilization standard  </a:t>
            </a:r>
            <a:r>
              <a:rPr dirty="0" sz="1100" spc="10">
                <a:latin typeface="Times New Roman"/>
                <a:cs typeface="Times New Roman"/>
              </a:rPr>
              <a:t>envisaged at the introduction of the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equipment?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What </a:t>
            </a:r>
            <a:r>
              <a:rPr dirty="0" sz="1100" spc="10">
                <a:latin typeface="Times New Roman"/>
                <a:cs typeface="Times New Roman"/>
              </a:rPr>
              <a:t>modifications are </a:t>
            </a:r>
            <a:r>
              <a:rPr dirty="0" sz="1100" spc="5">
                <a:latin typeface="Times New Roman"/>
                <a:cs typeface="Times New Roman"/>
              </a:rPr>
              <a:t>possible to </a:t>
            </a:r>
            <a:r>
              <a:rPr dirty="0" sz="1100" spc="10">
                <a:latin typeface="Times New Roman"/>
                <a:cs typeface="Times New Roman"/>
              </a:rPr>
              <a:t>improve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productivity equipment? </a:t>
            </a:r>
            <a:r>
              <a:rPr dirty="0" sz="1100" spc="15">
                <a:latin typeface="Times New Roman"/>
                <a:cs typeface="Times New Roman"/>
              </a:rPr>
              <a:t>What  </a:t>
            </a:r>
            <a:r>
              <a:rPr dirty="0" sz="1100" spc="5">
                <a:latin typeface="Times New Roman"/>
                <a:cs typeface="Times New Roman"/>
              </a:rPr>
              <a:t>will they cost?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long </a:t>
            </a:r>
            <a:r>
              <a:rPr dirty="0" sz="1100" spc="5">
                <a:latin typeface="Times New Roman"/>
                <a:cs typeface="Times New Roman"/>
              </a:rPr>
              <a:t>will they take to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introduce?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What new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desirable?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Materials </a:t>
            </a:r>
            <a:r>
              <a:rPr dirty="0" sz="1100" spc="5" b="1">
                <a:latin typeface="Times New Roman"/>
                <a:cs typeface="Times New Roman"/>
              </a:rPr>
              <a:t>handling / </a:t>
            </a:r>
            <a:r>
              <a:rPr dirty="0" sz="1100" spc="15" b="1">
                <a:latin typeface="Times New Roman"/>
                <a:cs typeface="Times New Roman"/>
              </a:rPr>
              <a:t>method </a:t>
            </a:r>
            <a:r>
              <a:rPr dirty="0" sz="1100" spc="5" b="1">
                <a:latin typeface="Times New Roman"/>
                <a:cs typeface="Times New Roman"/>
              </a:rPr>
              <a:t>study: </a:t>
            </a:r>
            <a:r>
              <a:rPr dirty="0" sz="1100" spc="5">
                <a:latin typeface="Times New Roman"/>
                <a:cs typeface="Times New Roman"/>
              </a:rPr>
              <a:t>Handling of materials is often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direct </a:t>
            </a:r>
            <a:r>
              <a:rPr dirty="0" sz="1100" spc="10">
                <a:latin typeface="Times New Roman"/>
                <a:cs typeface="Times New Roman"/>
              </a:rPr>
              <a:t>cause </a:t>
            </a:r>
            <a:r>
              <a:rPr dirty="0" sz="1100" spc="5">
                <a:latin typeface="Times New Roman"/>
                <a:cs typeface="Times New Roman"/>
              </a:rPr>
              <a:t>of low  materials productivity.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often chipped, broken or scratched </a:t>
            </a:r>
            <a:r>
              <a:rPr dirty="0" sz="1100" spc="10">
                <a:latin typeface="Times New Roman"/>
                <a:cs typeface="Times New Roman"/>
              </a:rPr>
              <a:t>through inadequate  </a:t>
            </a:r>
            <a:r>
              <a:rPr dirty="0" sz="1100" spc="5">
                <a:latin typeface="Times New Roman"/>
                <a:cs typeface="Times New Roman"/>
              </a:rPr>
              <a:t>materials handling methods.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Allied to this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methods study </a:t>
            </a:r>
            <a:r>
              <a:rPr dirty="0" sz="1100" spc="10">
                <a:latin typeface="Times New Roman"/>
                <a:cs typeface="Times New Roman"/>
              </a:rPr>
              <a:t>and how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are  handled when in process. Methods study should be </a:t>
            </a:r>
            <a:r>
              <a:rPr dirty="0" sz="1100" spc="5">
                <a:latin typeface="Times New Roman"/>
                <a:cs typeface="Times New Roman"/>
              </a:rPr>
              <a:t>used to </a:t>
            </a:r>
            <a:r>
              <a:rPr dirty="0" sz="1100" spc="10">
                <a:latin typeface="Times New Roman"/>
                <a:cs typeface="Times New Roman"/>
              </a:rPr>
              <a:t>improve </a:t>
            </a:r>
            <a:r>
              <a:rPr dirty="0" sz="1100" spc="5">
                <a:latin typeface="Times New Roman"/>
                <a:cs typeface="Times New Roman"/>
              </a:rPr>
              <a:t>productivity of </a:t>
            </a:r>
            <a:r>
              <a:rPr dirty="0" sz="1100" spc="10">
                <a:latin typeface="Times New Roman"/>
                <a:cs typeface="Times New Roman"/>
              </a:rPr>
              <a:t>labour,  machines and </a:t>
            </a:r>
            <a:r>
              <a:rPr dirty="0" sz="1100" spc="5">
                <a:latin typeface="Times New Roman"/>
                <a:cs typeface="Times New Roman"/>
              </a:rPr>
              <a:t>materials.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620">
              <a:lnSpc>
                <a:spcPts val="1300"/>
              </a:lnSpc>
            </a:pPr>
            <a:r>
              <a:rPr dirty="0" sz="1100" spc="5" b="1">
                <a:latin typeface="Times New Roman"/>
                <a:cs typeface="Times New Roman"/>
              </a:rPr>
              <a:t>Materials </a:t>
            </a:r>
            <a:r>
              <a:rPr dirty="0" sz="1100" spc="15" b="1">
                <a:latin typeface="Times New Roman"/>
                <a:cs typeface="Times New Roman"/>
              </a:rPr>
              <a:t>Cash </a:t>
            </a:r>
            <a:r>
              <a:rPr dirty="0" sz="1100" spc="5" b="1">
                <a:latin typeface="Times New Roman"/>
                <a:cs typeface="Times New Roman"/>
              </a:rPr>
              <a:t>Loss: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stores are often </a:t>
            </a:r>
            <a:r>
              <a:rPr dirty="0" sz="1100" spc="10">
                <a:latin typeface="Times New Roman"/>
                <a:cs typeface="Times New Roman"/>
              </a:rPr>
              <a:t>cause of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cash </a:t>
            </a:r>
            <a:r>
              <a:rPr dirty="0" sz="1100" spc="5">
                <a:latin typeface="Times New Roman"/>
                <a:cs typeface="Times New Roman"/>
              </a:rPr>
              <a:t>loss. </a:t>
            </a:r>
            <a:r>
              <a:rPr dirty="0" sz="1100" spc="15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reasons  </a:t>
            </a:r>
            <a:r>
              <a:rPr dirty="0" sz="1100" spc="10">
                <a:latin typeface="Times New Roman"/>
                <a:cs typeface="Times New Roman"/>
              </a:rPr>
              <a:t>for this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141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1630" cy="8131809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443230" marR="5715" indent="-215900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Stocks </a:t>
            </a:r>
            <a:r>
              <a:rPr dirty="0" sz="1100" spc="10">
                <a:latin typeface="Times New Roman"/>
                <a:cs typeface="Times New Roman"/>
              </a:rPr>
              <a:t>are too </a:t>
            </a:r>
            <a:r>
              <a:rPr dirty="0" sz="1100" spc="5">
                <a:latin typeface="Times New Roman"/>
                <a:cs typeface="Times New Roman"/>
              </a:rPr>
              <a:t>high </a:t>
            </a:r>
            <a:r>
              <a:rPr dirty="0" sz="1100" spc="10">
                <a:latin typeface="Times New Roman"/>
                <a:cs typeface="Times New Roman"/>
              </a:rPr>
              <a:t>when measured against demand, </a:t>
            </a:r>
            <a:r>
              <a:rPr dirty="0" sz="1100" spc="5">
                <a:latin typeface="Times New Roman"/>
                <a:cs typeface="Times New Roman"/>
              </a:rPr>
              <a:t>cash flow requirements or return 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stores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investment.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Stocks </a:t>
            </a:r>
            <a:r>
              <a:rPr dirty="0" sz="1100" spc="10">
                <a:latin typeface="Times New Roman"/>
                <a:cs typeface="Times New Roman"/>
              </a:rPr>
              <a:t>are too low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service </a:t>
            </a:r>
            <a:r>
              <a:rPr dirty="0" sz="1100" spc="10">
                <a:latin typeface="Times New Roman"/>
                <a:cs typeface="Times New Roman"/>
              </a:rPr>
              <a:t>levels offered and the </a:t>
            </a:r>
            <a:r>
              <a:rPr dirty="0" sz="1100" spc="5">
                <a:latin typeface="Times New Roman"/>
                <a:cs typeface="Times New Roman"/>
              </a:rPr>
              <a:t>restrictions or stoppages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caused by too </a:t>
            </a:r>
            <a:r>
              <a:rPr dirty="0" sz="1100" spc="5">
                <a:latin typeface="Times New Roman"/>
                <a:cs typeface="Times New Roman"/>
              </a:rPr>
              <a:t>little </a:t>
            </a:r>
            <a:r>
              <a:rPr dirty="0" sz="1100" spc="10">
                <a:latin typeface="Times New Roman"/>
                <a:cs typeface="Times New Roman"/>
              </a:rPr>
              <a:t>stock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or all </a:t>
            </a:r>
            <a:r>
              <a:rPr dirty="0" sz="1100" spc="10">
                <a:latin typeface="Times New Roman"/>
                <a:cs typeface="Times New Roman"/>
              </a:rPr>
              <a:t>stock</a:t>
            </a:r>
            <a:r>
              <a:rPr dirty="0" sz="1100" spc="5">
                <a:latin typeface="Times New Roman"/>
                <a:cs typeface="Times New Roman"/>
              </a:rPr>
              <a:t> items.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200"/>
              </a:lnSpc>
              <a:spcBef>
                <a:spcPts val="4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Too much </a:t>
            </a:r>
            <a:r>
              <a:rPr dirty="0" sz="1100" spc="5">
                <a:latin typeface="Times New Roman"/>
                <a:cs typeface="Times New Roman"/>
              </a:rPr>
              <a:t>writing </a:t>
            </a:r>
            <a:r>
              <a:rPr dirty="0" sz="1100" spc="10">
                <a:latin typeface="Times New Roman"/>
                <a:cs typeface="Times New Roman"/>
              </a:rPr>
              <a:t>off </a:t>
            </a:r>
            <a:r>
              <a:rPr dirty="0" sz="1100" spc="5">
                <a:latin typeface="Times New Roman"/>
                <a:cs typeface="Times New Roman"/>
              </a:rPr>
              <a:t>of stock through deterioration </a:t>
            </a:r>
            <a:r>
              <a:rPr dirty="0" sz="1100" spc="10">
                <a:latin typeface="Times New Roman"/>
                <a:cs typeface="Times New Roman"/>
              </a:rPr>
              <a:t>caused </a:t>
            </a:r>
            <a:r>
              <a:rPr dirty="0" sz="1100" spc="5">
                <a:latin typeface="Times New Roman"/>
                <a:cs typeface="Times New Roman"/>
              </a:rPr>
              <a:t>by poor stores control,  bad housekeeping or inadequate storage </a:t>
            </a:r>
            <a:r>
              <a:rPr dirty="0" sz="1100" spc="10">
                <a:latin typeface="Times New Roman"/>
                <a:cs typeface="Times New Roman"/>
              </a:rPr>
              <a:t>area. </a:t>
            </a:r>
            <a:r>
              <a:rPr dirty="0" sz="1100" spc="5">
                <a:latin typeface="Times New Roman"/>
                <a:cs typeface="Times New Roman"/>
              </a:rPr>
              <a:t>Resting, breakages, materials </a:t>
            </a:r>
            <a:r>
              <a:rPr dirty="0" sz="1100" spc="10">
                <a:latin typeface="Times New Roman"/>
                <a:cs typeface="Times New Roman"/>
              </a:rPr>
              <a:t>going  beyond </a:t>
            </a:r>
            <a:r>
              <a:rPr dirty="0" sz="1100" spc="5">
                <a:latin typeface="Times New Roman"/>
                <a:cs typeface="Times New Roman"/>
              </a:rPr>
              <a:t>normal standing </a:t>
            </a:r>
            <a:r>
              <a:rPr dirty="0" sz="1100" spc="10">
                <a:latin typeface="Times New Roman"/>
                <a:cs typeface="Times New Roman"/>
              </a:rPr>
              <a:t>time may </a:t>
            </a:r>
            <a:r>
              <a:rPr dirty="0" sz="1100" spc="5">
                <a:latin typeface="Times New Roman"/>
                <a:cs typeface="Times New Roman"/>
              </a:rPr>
              <a:t>all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occur.</a:t>
            </a:r>
            <a:endParaRPr sz="110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Ordering </a:t>
            </a:r>
            <a:r>
              <a:rPr dirty="0" sz="1100" spc="10">
                <a:latin typeface="Times New Roman"/>
                <a:cs typeface="Times New Roman"/>
              </a:rPr>
              <a:t>of wrong </a:t>
            </a:r>
            <a:r>
              <a:rPr dirty="0" sz="1100" spc="5">
                <a:latin typeface="Times New Roman"/>
                <a:cs typeface="Times New Roman"/>
              </a:rPr>
              <a:t>stores, </a:t>
            </a:r>
            <a:r>
              <a:rPr dirty="0" sz="1100" spc="10">
                <a:latin typeface="Times New Roman"/>
                <a:cs typeface="Times New Roman"/>
              </a:rPr>
              <a:t>resulting in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obsolescence.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Frequency of ordering too great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administration costs </a:t>
            </a:r>
            <a:r>
              <a:rPr dirty="0" sz="1100" spc="10">
                <a:latin typeface="Times New Roman"/>
                <a:cs typeface="Times New Roman"/>
              </a:rPr>
              <a:t>consequence too </a:t>
            </a:r>
            <a:r>
              <a:rPr dirty="0" sz="1100" spc="5">
                <a:latin typeface="Times New Roman"/>
                <a:cs typeface="Times New Roman"/>
              </a:rPr>
              <a:t>great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administration </a:t>
            </a:r>
            <a:r>
              <a:rPr dirty="0" sz="1100" spc="10">
                <a:latin typeface="Times New Roman"/>
                <a:cs typeface="Times New Roman"/>
              </a:rPr>
              <a:t>costs </a:t>
            </a:r>
            <a:r>
              <a:rPr dirty="0" sz="1100" spc="5">
                <a:latin typeface="Times New Roman"/>
                <a:cs typeface="Times New Roman"/>
              </a:rPr>
              <a:t>consequently </a:t>
            </a:r>
            <a:r>
              <a:rPr dirty="0" sz="1100" spc="10">
                <a:latin typeface="Times New Roman"/>
                <a:cs typeface="Times New Roman"/>
              </a:rPr>
              <a:t>too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high.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Loss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cash </a:t>
            </a:r>
            <a:r>
              <a:rPr dirty="0" sz="1100" spc="5">
                <a:latin typeface="Times New Roman"/>
                <a:cs typeface="Times New Roman"/>
              </a:rPr>
              <a:t>discounts, demurrage, </a:t>
            </a:r>
            <a:r>
              <a:rPr dirty="0" sz="1100" spc="10">
                <a:latin typeface="Times New Roman"/>
                <a:cs typeface="Times New Roman"/>
              </a:rPr>
              <a:t>loss </a:t>
            </a:r>
            <a:r>
              <a:rPr dirty="0" sz="1100" spc="5">
                <a:latin typeface="Times New Roman"/>
                <a:cs typeface="Times New Roman"/>
              </a:rPr>
              <a:t>or returnable packages, etc. </a:t>
            </a:r>
            <a:r>
              <a:rPr dirty="0" sz="1100" spc="10">
                <a:latin typeface="Times New Roman"/>
                <a:cs typeface="Times New Roman"/>
              </a:rPr>
              <a:t>owing </a:t>
            </a:r>
            <a:r>
              <a:rPr dirty="0" sz="1100" spc="5">
                <a:latin typeface="Times New Roman"/>
                <a:cs typeface="Times New Roman"/>
              </a:rPr>
              <a:t>to  inefficient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Pilferage.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stores are usually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happy hunting </a:t>
            </a:r>
            <a:r>
              <a:rPr dirty="0" sz="1100" spc="10">
                <a:latin typeface="Times New Roman"/>
                <a:cs typeface="Times New Roman"/>
              </a:rPr>
              <a:t>ground </a:t>
            </a:r>
            <a:r>
              <a:rPr dirty="0" sz="1100" spc="5">
                <a:latin typeface="Times New Roman"/>
                <a:cs typeface="Times New Roman"/>
              </a:rPr>
              <a:t>for the light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fingered.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4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Excessive </a:t>
            </a:r>
            <a:r>
              <a:rPr dirty="0" sz="1100" spc="5">
                <a:latin typeface="Times New Roman"/>
                <a:cs typeface="Times New Roman"/>
              </a:rPr>
              <a:t>control.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Too </a:t>
            </a:r>
            <a:r>
              <a:rPr dirty="0" sz="1100" spc="5">
                <a:latin typeface="Times New Roman"/>
                <a:cs typeface="Times New Roman"/>
              </a:rPr>
              <a:t>much control can often </a:t>
            </a:r>
            <a:r>
              <a:rPr dirty="0" sz="1100" spc="10">
                <a:latin typeface="Times New Roman"/>
                <a:cs typeface="Times New Roman"/>
              </a:rPr>
              <a:t>be as bad as too </a:t>
            </a:r>
            <a:r>
              <a:rPr dirty="0" sz="1100" spc="5">
                <a:latin typeface="Times New Roman"/>
                <a:cs typeface="Times New Roman"/>
              </a:rPr>
              <a:t>little.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Too </a:t>
            </a:r>
            <a:r>
              <a:rPr dirty="0" sz="1100" spc="5">
                <a:latin typeface="Times New Roman"/>
                <a:cs typeface="Times New Roman"/>
              </a:rPr>
              <a:t>elaborate  stock control </a:t>
            </a:r>
            <a:r>
              <a:rPr dirty="0" sz="1100" spc="10">
                <a:latin typeface="Times New Roman"/>
                <a:cs typeface="Times New Roman"/>
              </a:rPr>
              <a:t>systems may be expensive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administer. But </a:t>
            </a:r>
            <a:r>
              <a:rPr dirty="0" sz="1100" spc="5">
                <a:latin typeface="Times New Roman"/>
                <a:cs typeface="Times New Roman"/>
              </a:rPr>
              <a:t>it is better to </a:t>
            </a:r>
            <a:r>
              <a:rPr dirty="0" sz="1100" spc="10">
                <a:latin typeface="Times New Roman"/>
                <a:cs typeface="Times New Roman"/>
              </a:rPr>
              <a:t>have a  </a:t>
            </a:r>
            <a:r>
              <a:rPr dirty="0" sz="1100" spc="5">
                <a:latin typeface="Times New Roman"/>
                <a:cs typeface="Times New Roman"/>
              </a:rPr>
              <a:t>complicated but goods control if </a:t>
            </a:r>
            <a:r>
              <a:rPr dirty="0" sz="1100" spc="10">
                <a:latin typeface="Times New Roman"/>
                <a:cs typeface="Times New Roman"/>
              </a:rPr>
              <a:t>these complete </a:t>
            </a:r>
            <a:r>
              <a:rPr dirty="0" sz="1100" spc="5">
                <a:latin typeface="Times New Roman"/>
                <a:cs typeface="Times New Roman"/>
              </a:rPr>
              <a:t>the store </a:t>
            </a:r>
            <a:r>
              <a:rPr dirty="0" sz="1100" spc="10">
                <a:latin typeface="Times New Roman"/>
                <a:cs typeface="Times New Roman"/>
              </a:rPr>
              <a:t>man’s normal </a:t>
            </a:r>
            <a:r>
              <a:rPr dirty="0" sz="1100" spc="5">
                <a:latin typeface="Times New Roman"/>
                <a:cs typeface="Times New Roman"/>
              </a:rPr>
              <a:t>working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Over </a:t>
            </a:r>
            <a:r>
              <a:rPr dirty="0" sz="1100" spc="5">
                <a:latin typeface="Times New Roman"/>
                <a:cs typeface="Times New Roman"/>
              </a:rPr>
              <a:t>issues.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Frequently material is </a:t>
            </a:r>
            <a:r>
              <a:rPr dirty="0" sz="1100" spc="10">
                <a:latin typeface="Times New Roman"/>
                <a:cs typeface="Times New Roman"/>
              </a:rPr>
              <a:t>over issued </a:t>
            </a:r>
            <a:r>
              <a:rPr dirty="0" sz="1100" spc="5">
                <a:latin typeface="Times New Roman"/>
                <a:cs typeface="Times New Roman"/>
              </a:rPr>
              <a:t>but unused </a:t>
            </a:r>
            <a:r>
              <a:rPr dirty="0" sz="1100" spc="10">
                <a:latin typeface="Times New Roman"/>
                <a:cs typeface="Times New Roman"/>
              </a:rPr>
              <a:t>material </a:t>
            </a:r>
            <a:r>
              <a:rPr dirty="0" sz="1100" spc="5">
                <a:latin typeface="Times New Roman"/>
                <a:cs typeface="Times New Roman"/>
              </a:rPr>
              <a:t>not returned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5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290"/>
              </a:lnSpc>
              <a:spcBef>
                <a:spcPts val="10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Wastage </a:t>
            </a:r>
            <a:r>
              <a:rPr dirty="0" sz="1100" spc="5">
                <a:latin typeface="Times New Roman"/>
                <a:cs typeface="Times New Roman"/>
              </a:rPr>
              <a:t>caused by </a:t>
            </a:r>
            <a:r>
              <a:rPr dirty="0" sz="1100" spc="10">
                <a:latin typeface="Times New Roman"/>
                <a:cs typeface="Times New Roman"/>
              </a:rPr>
              <a:t>poor </a:t>
            </a:r>
            <a:r>
              <a:rPr dirty="0" sz="1100" spc="5">
                <a:latin typeface="Times New Roman"/>
                <a:cs typeface="Times New Roman"/>
              </a:rPr>
              <a:t>stores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excessive </a:t>
            </a:r>
            <a:r>
              <a:rPr dirty="0" sz="1100" spc="10">
                <a:latin typeface="Times New Roman"/>
                <a:cs typeface="Times New Roman"/>
              </a:rPr>
              <a:t>heating and </a:t>
            </a:r>
            <a:r>
              <a:rPr dirty="0" sz="1100" spc="5">
                <a:latin typeface="Times New Roman"/>
                <a:cs typeface="Times New Roman"/>
              </a:rPr>
              <a:t>lighting is </a:t>
            </a:r>
            <a:r>
              <a:rPr dirty="0" sz="1100" spc="10">
                <a:latin typeface="Times New Roman"/>
                <a:cs typeface="Times New Roman"/>
              </a:rPr>
              <a:t>always a  </a:t>
            </a:r>
            <a:r>
              <a:rPr dirty="0" sz="1100" spc="5">
                <a:latin typeface="Times New Roman"/>
                <a:cs typeface="Times New Roman"/>
              </a:rPr>
              <a:t>possibility.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ct val="98000"/>
              </a:lnSpc>
              <a:spcBef>
                <a:spcPts val="5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Wrong type </a:t>
            </a:r>
            <a:r>
              <a:rPr dirty="0" sz="1100" spc="5">
                <a:latin typeface="Times New Roman"/>
                <a:cs typeface="Times New Roman"/>
              </a:rPr>
              <a:t>of storing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materials handling </a:t>
            </a:r>
            <a:r>
              <a:rPr dirty="0" sz="1100" spc="10">
                <a:latin typeface="Times New Roman"/>
                <a:cs typeface="Times New Roman"/>
              </a:rPr>
              <a:t>systems, which are </a:t>
            </a:r>
            <a:r>
              <a:rPr dirty="0" sz="1100" spc="5">
                <a:latin typeface="Times New Roman"/>
                <a:cs typeface="Times New Roman"/>
              </a:rPr>
              <a:t>too costly for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use to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they are put. </a:t>
            </a:r>
            <a:r>
              <a:rPr dirty="0" sz="1100" spc="10">
                <a:latin typeface="Times New Roman"/>
                <a:cs typeface="Times New Roman"/>
              </a:rPr>
              <a:t>Space </a:t>
            </a:r>
            <a:r>
              <a:rPr dirty="0" sz="1100" spc="5">
                <a:latin typeface="Times New Roman"/>
                <a:cs typeface="Times New Roman"/>
              </a:rPr>
              <a:t>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location is often </a:t>
            </a:r>
            <a:r>
              <a:rPr dirty="0" sz="1100" spc="10">
                <a:latin typeface="Times New Roman"/>
                <a:cs typeface="Times New Roman"/>
              </a:rPr>
              <a:t>a key </a:t>
            </a:r>
            <a:r>
              <a:rPr dirty="0" sz="1100" spc="5">
                <a:latin typeface="Times New Roman"/>
                <a:cs typeface="Times New Roman"/>
              </a:rPr>
              <a:t>factor in  ensuring 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stores will </a:t>
            </a:r>
            <a:r>
              <a:rPr dirty="0" sz="1100" spc="10">
                <a:latin typeface="Times New Roman"/>
                <a:cs typeface="Times New Roman"/>
              </a:rPr>
              <a:t>give </a:t>
            </a:r>
            <a:r>
              <a:rPr dirty="0" sz="1100" spc="5">
                <a:latin typeface="Times New Roman"/>
                <a:cs typeface="Times New Roman"/>
              </a:rPr>
              <a:t>an appropriate service to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 b="1">
                <a:latin typeface="Times New Roman"/>
                <a:cs typeface="Times New Roman"/>
              </a:rPr>
              <a:t>Security: </a:t>
            </a:r>
            <a:r>
              <a:rPr dirty="0" sz="1100" spc="5">
                <a:latin typeface="Times New Roman"/>
                <a:cs typeface="Times New Roman"/>
              </a:rPr>
              <a:t>It is sad to record </a:t>
            </a:r>
            <a:r>
              <a:rPr dirty="0" sz="1100" spc="10">
                <a:latin typeface="Times New Roman"/>
                <a:cs typeface="Times New Roman"/>
              </a:rPr>
              <a:t>that one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most important </a:t>
            </a:r>
            <a:r>
              <a:rPr dirty="0" sz="1100" spc="5">
                <a:latin typeface="Times New Roman"/>
                <a:cs typeface="Times New Roman"/>
              </a:rPr>
              <a:t>aspects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storekeeping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to  minimize </a:t>
            </a:r>
            <a:r>
              <a:rPr dirty="0" sz="1100" spc="5">
                <a:latin typeface="Times New Roman"/>
                <a:cs typeface="Times New Roman"/>
              </a:rPr>
              <a:t>pilfering. Often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'shrinkage' </a:t>
            </a:r>
            <a:r>
              <a:rPr dirty="0" sz="1100" spc="10">
                <a:latin typeface="Times New Roman"/>
                <a:cs typeface="Times New Roman"/>
              </a:rPr>
              <a:t>among tools </a:t>
            </a:r>
            <a:r>
              <a:rPr dirty="0" sz="1100" spc="5">
                <a:latin typeface="Times New Roman"/>
                <a:cs typeface="Times New Roman"/>
              </a:rPr>
              <a:t>usable at </a:t>
            </a:r>
            <a:r>
              <a:rPr dirty="0" sz="1100" spc="10">
                <a:latin typeface="Times New Roman"/>
                <a:cs typeface="Times New Roman"/>
              </a:rPr>
              <a:t>home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in excess </a:t>
            </a:r>
            <a:r>
              <a:rPr dirty="0" sz="1100" spc="5">
                <a:latin typeface="Times New Roman"/>
                <a:cs typeface="Times New Roman"/>
              </a:rPr>
              <a:t>of 20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percent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is very costly to the organization.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objects of stores security will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Not to </a:t>
            </a:r>
            <a:r>
              <a:rPr dirty="0" sz="1100" spc="5">
                <a:latin typeface="Times New Roman"/>
                <a:cs typeface="Times New Roman"/>
              </a:rPr>
              <a:t>put temptation </a:t>
            </a:r>
            <a:r>
              <a:rPr dirty="0" sz="1100" spc="10">
                <a:latin typeface="Times New Roman"/>
                <a:cs typeface="Times New Roman"/>
              </a:rPr>
              <a:t>in the way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employees.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protect </a:t>
            </a:r>
            <a:r>
              <a:rPr dirty="0" sz="1100" spc="5">
                <a:latin typeface="Times New Roman"/>
                <a:cs typeface="Times New Roman"/>
              </a:rPr>
              <a:t>stores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that there 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irreducible </a:t>
            </a:r>
            <a:r>
              <a:rPr dirty="0" sz="1100" spc="10">
                <a:latin typeface="Times New Roman"/>
                <a:cs typeface="Times New Roman"/>
              </a:rPr>
              <a:t>minimum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various elements in ensuring stores security </a:t>
            </a:r>
            <a:r>
              <a:rPr dirty="0" sz="1100" spc="10">
                <a:latin typeface="Times New Roman"/>
                <a:cs typeface="Times New Roman"/>
              </a:rPr>
              <a:t>might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42595" indent="-2159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3230" algn="l"/>
              </a:tabLst>
            </a:pPr>
            <a:r>
              <a:rPr dirty="0" sz="1100" spc="10">
                <a:latin typeface="Times New Roman"/>
                <a:cs typeface="Times New Roman"/>
              </a:rPr>
              <a:t>Choose </a:t>
            </a:r>
            <a:r>
              <a:rPr dirty="0" sz="1100" spc="5">
                <a:latin typeface="Times New Roman"/>
                <a:cs typeface="Times New Roman"/>
              </a:rPr>
              <a:t>stores personnel of </a:t>
            </a:r>
            <a:r>
              <a:rPr dirty="0" sz="1100" spc="10">
                <a:latin typeface="Times New Roman"/>
                <a:cs typeface="Times New Roman"/>
              </a:rPr>
              <a:t>good character, known </a:t>
            </a:r>
            <a:r>
              <a:rPr dirty="0" sz="1100" spc="5">
                <a:latin typeface="Times New Roman"/>
                <a:cs typeface="Times New Roman"/>
              </a:rPr>
              <a:t>honesty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trustworthiness.</a:t>
            </a:r>
            <a:endParaRPr sz="1100">
              <a:latin typeface="Times New Roman"/>
              <a:cs typeface="Times New Roman"/>
            </a:endParaRPr>
          </a:p>
          <a:p>
            <a:pPr algn="just" marL="442595" marR="508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230" algn="l"/>
              </a:tabLst>
            </a:pPr>
            <a:r>
              <a:rPr dirty="0" sz="1100" spc="5">
                <a:latin typeface="Times New Roman"/>
                <a:cs typeface="Times New Roman"/>
              </a:rPr>
              <a:t>Physically isolate </a:t>
            </a:r>
            <a:r>
              <a:rPr dirty="0" sz="1100">
                <a:latin typeface="Times New Roman"/>
                <a:cs typeface="Times New Roman"/>
              </a:rPr>
              <a:t>all </a:t>
            </a:r>
            <a:r>
              <a:rPr dirty="0" sz="1100" spc="5">
                <a:latin typeface="Times New Roman"/>
                <a:cs typeface="Times New Roman"/>
              </a:rPr>
              <a:t>stores vulnerable to theft. </a:t>
            </a:r>
            <a:r>
              <a:rPr dirty="0" sz="1100" spc="10">
                <a:latin typeface="Times New Roman"/>
                <a:cs typeface="Times New Roman"/>
              </a:rPr>
              <a:t>This may mean </a:t>
            </a:r>
            <a:r>
              <a:rPr dirty="0" sz="1100" spc="5">
                <a:latin typeface="Times New Roman"/>
                <a:cs typeface="Times New Roman"/>
              </a:rPr>
              <a:t>erecting </a:t>
            </a:r>
            <a:r>
              <a:rPr dirty="0" sz="1100" spc="10">
                <a:latin typeface="Times New Roman"/>
                <a:cs typeface="Times New Roman"/>
              </a:rPr>
              <a:t>wire mesh or  even </a:t>
            </a:r>
            <a:r>
              <a:rPr dirty="0" sz="1100" spc="5">
                <a:latin typeface="Times New Roman"/>
                <a:cs typeface="Times New Roman"/>
              </a:rPr>
              <a:t>brick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steel partitioned stores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can only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entered </a:t>
            </a:r>
            <a:r>
              <a:rPr dirty="0" sz="1100" spc="10">
                <a:latin typeface="Times New Roman"/>
                <a:cs typeface="Times New Roman"/>
              </a:rPr>
              <a:t>through a </a:t>
            </a:r>
            <a:r>
              <a:rPr dirty="0" sz="1100" spc="5">
                <a:latin typeface="Times New Roman"/>
                <a:cs typeface="Times New Roman"/>
              </a:rPr>
              <a:t>lockable  </a:t>
            </a:r>
            <a:r>
              <a:rPr dirty="0" sz="1100" spc="10">
                <a:latin typeface="Times New Roman"/>
                <a:cs typeface="Times New Roman"/>
              </a:rPr>
              <a:t>door.</a:t>
            </a:r>
            <a:endParaRPr sz="1100">
              <a:latin typeface="Times New Roman"/>
              <a:cs typeface="Times New Roman"/>
            </a:endParaRPr>
          </a:p>
          <a:p>
            <a:pPr algn="just" marL="442595" marR="6985" indent="-215900">
              <a:lnSpc>
                <a:spcPct val="98200"/>
              </a:lnSpc>
              <a:spcBef>
                <a:spcPts val="40"/>
              </a:spcBef>
              <a:buFont typeface="Symbol"/>
              <a:buChar char=""/>
              <a:tabLst>
                <a:tab pos="443230" algn="l"/>
              </a:tabLst>
            </a:pPr>
            <a:r>
              <a:rPr dirty="0" sz="1100" spc="10">
                <a:latin typeface="Times New Roman"/>
                <a:cs typeface="Times New Roman"/>
              </a:rPr>
              <a:t>Employees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store </a:t>
            </a:r>
            <a:r>
              <a:rPr dirty="0" sz="1100" spc="10">
                <a:latin typeface="Times New Roman"/>
                <a:cs typeface="Times New Roman"/>
              </a:rPr>
              <a:t>men </a:t>
            </a:r>
            <a:r>
              <a:rPr dirty="0" sz="1100" spc="5">
                <a:latin typeface="Times New Roman"/>
                <a:cs typeface="Times New Roman"/>
              </a:rPr>
              <a:t>should not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allowed into the stores.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(Occasionally  stores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used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canteen area </a:t>
            </a:r>
            <a:r>
              <a:rPr dirty="0" sz="1100" spc="10">
                <a:latin typeface="Times New Roman"/>
                <a:cs typeface="Times New Roman"/>
              </a:rPr>
              <a:t>during lunch </a:t>
            </a:r>
            <a:r>
              <a:rPr dirty="0" sz="1100" spc="5">
                <a:latin typeface="Times New Roman"/>
                <a:cs typeface="Times New Roman"/>
              </a:rPr>
              <a:t>breaks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at other times.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This should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forbidden).</a:t>
            </a:r>
            <a:endParaRPr sz="1100">
              <a:latin typeface="Times New Roman"/>
              <a:cs typeface="Times New Roman"/>
            </a:endParaRPr>
          </a:p>
          <a:p>
            <a:pPr algn="just" marL="442595" marR="508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230" algn="l"/>
              </a:tabLst>
            </a:pPr>
            <a:r>
              <a:rPr dirty="0" sz="1100" spc="5">
                <a:latin typeface="Times New Roman"/>
                <a:cs typeface="Times New Roman"/>
              </a:rPr>
              <a:t>All receipts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issues should </a:t>
            </a:r>
            <a:r>
              <a:rPr dirty="0" sz="1100" spc="10">
                <a:latin typeface="Times New Roman"/>
                <a:cs typeface="Times New Roman"/>
              </a:rPr>
              <a:t>be covered by </a:t>
            </a:r>
            <a:r>
              <a:rPr dirty="0" sz="1100" spc="5">
                <a:latin typeface="Times New Roman"/>
                <a:cs typeface="Times New Roman"/>
              </a:rPr>
              <a:t>proper receipted </a:t>
            </a:r>
            <a:r>
              <a:rPr dirty="0" sz="1100" spc="10">
                <a:latin typeface="Times New Roman"/>
                <a:cs typeface="Times New Roman"/>
              </a:rPr>
              <a:t>and numbered records  with</a:t>
            </a:r>
            <a:r>
              <a:rPr dirty="0" sz="1100" spc="5">
                <a:latin typeface="Times New Roman"/>
                <a:cs typeface="Times New Roman"/>
              </a:rPr>
              <a:t> duplicates.</a:t>
            </a:r>
            <a:endParaRPr sz="1100">
              <a:latin typeface="Times New Roman"/>
              <a:cs typeface="Times New Roman"/>
            </a:endParaRPr>
          </a:p>
          <a:p>
            <a:pPr algn="just" marL="442595" marR="7620" indent="-215900">
              <a:lnSpc>
                <a:spcPct val="98400"/>
              </a:lnSpc>
              <a:spcBef>
                <a:spcPts val="35"/>
              </a:spcBef>
              <a:buFont typeface="Symbol"/>
              <a:buChar char=""/>
              <a:tabLst>
                <a:tab pos="443230" algn="l"/>
              </a:tabLst>
            </a:pP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far as possible standards, </a:t>
            </a:r>
            <a:r>
              <a:rPr dirty="0" sz="1100" spc="10">
                <a:latin typeface="Times New Roman"/>
                <a:cs typeface="Times New Roman"/>
              </a:rPr>
              <a:t>prepacked </a:t>
            </a:r>
            <a:r>
              <a:rPr dirty="0" sz="1100" spc="5">
                <a:latin typeface="Times New Roman"/>
                <a:cs typeface="Times New Roman"/>
              </a:rPr>
              <a:t>quantities 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received and </a:t>
            </a:r>
            <a:r>
              <a:rPr dirty="0" sz="1100" spc="5">
                <a:latin typeface="Times New Roman"/>
                <a:cs typeface="Times New Roman"/>
              </a:rPr>
              <a:t>issued to  </a:t>
            </a:r>
            <a:r>
              <a:rPr dirty="0" sz="1100" spc="10">
                <a:latin typeface="Times New Roman"/>
                <a:cs typeface="Times New Roman"/>
              </a:rPr>
              <a:t>perform a minimum load </a:t>
            </a:r>
            <a:r>
              <a:rPr dirty="0" sz="1100" spc="5">
                <a:latin typeface="Times New Roman"/>
                <a:cs typeface="Times New Roman"/>
              </a:rPr>
              <a:t>of stores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need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opened </a:t>
            </a:r>
            <a:r>
              <a:rPr dirty="0" sz="1100" spc="5">
                <a:latin typeface="Times New Roman"/>
                <a:cs typeface="Times New Roman"/>
              </a:rPr>
              <a:t>before use </a:t>
            </a:r>
            <a:r>
              <a:rPr dirty="0" sz="1100" spc="10">
                <a:latin typeface="Times New Roman"/>
                <a:cs typeface="Times New Roman"/>
              </a:rPr>
              <a:t>and so </a:t>
            </a:r>
            <a:r>
              <a:rPr dirty="0" sz="1100" spc="5">
                <a:latin typeface="Times New Roman"/>
                <a:cs typeface="Times New Roman"/>
              </a:rPr>
              <a:t>should  reduce possibilities of theft.</a:t>
            </a:r>
            <a:endParaRPr sz="1100">
              <a:latin typeface="Times New Roman"/>
              <a:cs typeface="Times New Roman"/>
            </a:endParaRPr>
          </a:p>
          <a:p>
            <a:pPr algn="just" marL="442595" marR="5715" indent="-215900">
              <a:lnSpc>
                <a:spcPct val="98000"/>
              </a:lnSpc>
              <a:spcBef>
                <a:spcPts val="95"/>
              </a:spcBef>
              <a:buFont typeface="Symbol"/>
              <a:buChar char=""/>
              <a:tabLst>
                <a:tab pos="443230" algn="l"/>
              </a:tabLst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possible, a continuous inventory system (where a number of stock </a:t>
            </a:r>
            <a:r>
              <a:rPr dirty="0" sz="1100" spc="5">
                <a:latin typeface="Times New Roman"/>
                <a:cs typeface="Times New Roman"/>
              </a:rPr>
              <a:t>items </a:t>
            </a:r>
            <a:r>
              <a:rPr dirty="0" sz="1100" spc="10">
                <a:latin typeface="Times New Roman"/>
                <a:cs typeface="Times New Roman"/>
              </a:rPr>
              <a:t>are  checked </a:t>
            </a:r>
            <a:r>
              <a:rPr dirty="0" sz="1100" spc="5">
                <a:latin typeface="Times New Roman"/>
                <a:cs typeface="Times New Roman"/>
              </a:rPr>
              <a:t>each </a:t>
            </a:r>
            <a:r>
              <a:rPr dirty="0" sz="1100" spc="10">
                <a:latin typeface="Times New Roman"/>
                <a:cs typeface="Times New Roman"/>
              </a:rPr>
              <a:t>day </a:t>
            </a:r>
            <a:r>
              <a:rPr dirty="0" sz="1100" spc="5">
                <a:latin typeface="Times New Roman"/>
                <a:cs typeface="Times New Roman"/>
              </a:rPr>
              <a:t>of each </a:t>
            </a:r>
            <a:r>
              <a:rPr dirty="0" sz="1100" spc="10">
                <a:latin typeface="Times New Roman"/>
                <a:cs typeface="Times New Roman"/>
              </a:rPr>
              <a:t>week)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introduced, especially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items </a:t>
            </a:r>
            <a:r>
              <a:rPr dirty="0" sz="1100" spc="10">
                <a:latin typeface="Times New Roman"/>
                <a:cs typeface="Times New Roman"/>
              </a:rPr>
              <a:t>where  </a:t>
            </a:r>
            <a:r>
              <a:rPr dirty="0" sz="1100" spc="5">
                <a:latin typeface="Times New Roman"/>
                <a:cs typeface="Times New Roman"/>
              </a:rPr>
              <a:t>pilferage is likely.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900" cy="831723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manufacturers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to devise methods to remain competitive in </a:t>
            </a:r>
            <a:r>
              <a:rPr dirty="0" sz="1100" spc="10">
                <a:latin typeface="Times New Roman"/>
                <a:cs typeface="Times New Roman"/>
              </a:rPr>
              <a:t>the market </a:t>
            </a:r>
            <a:r>
              <a:rPr dirty="0" sz="1100" spc="5">
                <a:latin typeface="Times New Roman"/>
                <a:cs typeface="Times New Roman"/>
              </a:rPr>
              <a:t>following the  four characteristics. Better cost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practices are </a:t>
            </a:r>
            <a:r>
              <a:rPr dirty="0" sz="1100" spc="10">
                <a:latin typeface="Times New Roman"/>
                <a:cs typeface="Times New Roman"/>
              </a:rPr>
              <a:t>often required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manufacturing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service organizations </a:t>
            </a:r>
            <a:r>
              <a:rPr dirty="0" sz="1100" spc="10">
                <a:latin typeface="Times New Roman"/>
                <a:cs typeface="Times New Roman"/>
              </a:rPr>
              <a:t>to handle the threat </a:t>
            </a:r>
            <a:r>
              <a:rPr dirty="0" sz="1100" spc="5">
                <a:latin typeface="Times New Roman"/>
                <a:cs typeface="Times New Roman"/>
              </a:rPr>
              <a:t>of competition.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emerging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critical  </a:t>
            </a:r>
            <a:r>
              <a:rPr dirty="0" sz="1100" spc="10">
                <a:latin typeface="Times New Roman"/>
                <a:cs typeface="Times New Roman"/>
              </a:rPr>
              <a:t>dimension of competition in both manufacturing and </a:t>
            </a:r>
            <a:r>
              <a:rPr dirty="0" sz="1100" spc="5">
                <a:latin typeface="Times New Roman"/>
                <a:cs typeface="Times New Roman"/>
              </a:rPr>
              <a:t>service </a:t>
            </a:r>
            <a:r>
              <a:rPr dirty="0" sz="1100" spc="10">
                <a:latin typeface="Times New Roman"/>
                <a:cs typeface="Times New Roman"/>
              </a:rPr>
              <a:t>industries. In any industry the  firm with </a:t>
            </a:r>
            <a:r>
              <a:rPr dirty="0" sz="1100" spc="5">
                <a:latin typeface="Times New Roman"/>
                <a:cs typeface="Times New Roman"/>
              </a:rPr>
              <a:t>the fastest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response 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customer demands has the </a:t>
            </a:r>
            <a:r>
              <a:rPr dirty="0" sz="1100" spc="5">
                <a:latin typeface="Times New Roman"/>
                <a:cs typeface="Times New Roman"/>
              </a:rPr>
              <a:t>potential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achieve </a:t>
            </a:r>
            <a:r>
              <a:rPr dirty="0" sz="1100" spc="5">
                <a:latin typeface="Times New Roman"/>
                <a:cs typeface="Times New Roman"/>
              </a:rPr>
              <a:t>an  </a:t>
            </a:r>
            <a:r>
              <a:rPr dirty="0" sz="1100" spc="10">
                <a:latin typeface="Times New Roman"/>
                <a:cs typeface="Times New Roman"/>
              </a:rPr>
              <a:t>overwhelming </a:t>
            </a:r>
            <a:r>
              <a:rPr dirty="0" sz="1100" spc="5">
                <a:latin typeface="Times New Roman"/>
                <a:cs typeface="Times New Roman"/>
              </a:rPr>
              <a:t>market advantage. </a:t>
            </a:r>
            <a:r>
              <a:rPr dirty="0" sz="1100" spc="10">
                <a:latin typeface="Times New Roman"/>
                <a:cs typeface="Times New Roman"/>
              </a:rPr>
              <a:t>Developing </a:t>
            </a:r>
            <a:r>
              <a:rPr dirty="0" sz="1100" spc="5">
                <a:latin typeface="Times New Roman"/>
                <a:cs typeface="Times New Roman"/>
              </a:rPr>
              <a:t>superior capabilities to </a:t>
            </a:r>
            <a:r>
              <a:rPr dirty="0" sz="1100" spc="10">
                <a:latin typeface="Times New Roman"/>
                <a:cs typeface="Times New Roman"/>
              </a:rPr>
              <a:t>cut </a:t>
            </a:r>
            <a:r>
              <a:rPr dirty="0" sz="1100" spc="15">
                <a:latin typeface="Times New Roman"/>
                <a:cs typeface="Times New Roman"/>
              </a:rPr>
              <a:t>down </a:t>
            </a:r>
            <a:r>
              <a:rPr dirty="0" sz="1100" spc="5">
                <a:latin typeface="Times New Roman"/>
                <a:cs typeface="Times New Roman"/>
              </a:rPr>
              <a:t>lead time is  </a:t>
            </a:r>
            <a:r>
              <a:rPr dirty="0" sz="1100" spc="10">
                <a:latin typeface="Times New Roman"/>
                <a:cs typeface="Times New Roman"/>
              </a:rPr>
              <a:t>an important </a:t>
            </a:r>
            <a:r>
              <a:rPr dirty="0" sz="1100" spc="5">
                <a:latin typeface="Times New Roman"/>
                <a:cs typeface="Times New Roman"/>
              </a:rPr>
              <a:t>requirement </a:t>
            </a:r>
            <a:r>
              <a:rPr dirty="0" sz="1100" spc="10">
                <a:latin typeface="Times New Roman"/>
                <a:cs typeface="Times New Roman"/>
              </a:rPr>
              <a:t>today. </a:t>
            </a:r>
            <a:r>
              <a:rPr dirty="0" sz="1100" spc="5">
                <a:latin typeface="Times New Roman"/>
                <a:cs typeface="Times New Roman"/>
              </a:rPr>
              <a:t>Another area of operation strategy is the proliferation of  variety.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key </a:t>
            </a:r>
            <a:r>
              <a:rPr dirty="0" sz="1100" spc="5">
                <a:latin typeface="Times New Roman"/>
                <a:cs typeface="Times New Roman"/>
              </a:rPr>
              <a:t>inferences </a:t>
            </a:r>
            <a:r>
              <a:rPr dirty="0" sz="1100" spc="10">
                <a:latin typeface="Times New Roman"/>
                <a:cs typeface="Times New Roman"/>
              </a:rPr>
              <a:t>from the changes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last ten </a:t>
            </a:r>
            <a:r>
              <a:rPr dirty="0" sz="1100" spc="10">
                <a:latin typeface="Times New Roman"/>
                <a:cs typeface="Times New Roman"/>
              </a:rPr>
              <a:t>years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summarized 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8255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several factors, </a:t>
            </a:r>
            <a:r>
              <a:rPr dirty="0" sz="1100" spc="10">
                <a:latin typeface="Times New Roman"/>
                <a:cs typeface="Times New Roman"/>
              </a:rPr>
              <a:t>the competitive dynamics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change and the </a:t>
            </a:r>
            <a:r>
              <a:rPr dirty="0" sz="1100" spc="5">
                <a:latin typeface="Times New Roman"/>
                <a:cs typeface="Times New Roman"/>
              </a:rPr>
              <a:t>expectation of  the </a:t>
            </a:r>
            <a:r>
              <a:rPr dirty="0" sz="1100" spc="10">
                <a:latin typeface="Times New Roman"/>
                <a:cs typeface="Times New Roman"/>
              </a:rPr>
              <a:t>customers </a:t>
            </a:r>
            <a:r>
              <a:rPr dirty="0" sz="1100" spc="5">
                <a:latin typeface="Times New Roman"/>
                <a:cs typeface="Times New Roman"/>
              </a:rPr>
              <a:t>will also </a:t>
            </a:r>
            <a:r>
              <a:rPr dirty="0" sz="1100" spc="10">
                <a:latin typeface="Times New Roman"/>
                <a:cs typeface="Times New Roman"/>
              </a:rPr>
              <a:t>change on </a:t>
            </a:r>
            <a:r>
              <a:rPr dirty="0" sz="1100" spc="5">
                <a:latin typeface="Times New Roman"/>
                <a:cs typeface="Times New Roman"/>
              </a:rPr>
              <a:t>account of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this.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Organizations </a:t>
            </a:r>
            <a:r>
              <a:rPr dirty="0" sz="1100" spc="10">
                <a:latin typeface="Times New Roman"/>
                <a:cs typeface="Times New Roman"/>
              </a:rPr>
              <a:t>need a </a:t>
            </a:r>
            <a:r>
              <a:rPr dirty="0" sz="1100" spc="5">
                <a:latin typeface="Times New Roman"/>
                <a:cs typeface="Times New Roman"/>
              </a:rPr>
              <a:t>structured </a:t>
            </a:r>
            <a:r>
              <a:rPr dirty="0" sz="1100" spc="10">
                <a:latin typeface="Times New Roman"/>
                <a:cs typeface="Times New Roman"/>
              </a:rPr>
              <a:t>approach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scan the </a:t>
            </a:r>
            <a:r>
              <a:rPr dirty="0" sz="1100" spc="5">
                <a:latin typeface="Times New Roman"/>
                <a:cs typeface="Times New Roman"/>
              </a:rPr>
              <a:t>market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distill the </a:t>
            </a:r>
            <a:r>
              <a:rPr dirty="0" sz="1100" spc="10">
                <a:latin typeface="Times New Roman"/>
                <a:cs typeface="Times New Roman"/>
              </a:rPr>
              <a:t>changing  </a:t>
            </a:r>
            <a:r>
              <a:rPr dirty="0" sz="1100" spc="5">
                <a:latin typeface="Times New Roman"/>
                <a:cs typeface="Times New Roman"/>
              </a:rPr>
              <a:t>needs </a:t>
            </a:r>
            <a:r>
              <a:rPr dirty="0" sz="1100" spc="10">
                <a:latin typeface="Times New Roman"/>
                <a:cs typeface="Times New Roman"/>
              </a:rPr>
              <a:t>at the market </a:t>
            </a:r>
            <a:r>
              <a:rPr dirty="0" sz="1100" spc="5">
                <a:latin typeface="Times New Roman"/>
                <a:cs typeface="Times New Roman"/>
              </a:rPr>
              <a:t>place. </a:t>
            </a:r>
            <a:r>
              <a:rPr dirty="0" sz="1100" spc="10">
                <a:latin typeface="Times New Roman"/>
                <a:cs typeface="Times New Roman"/>
              </a:rPr>
              <a:t>Moreover </a:t>
            </a:r>
            <a:r>
              <a:rPr dirty="0" sz="1100" spc="5">
                <a:latin typeface="Times New Roman"/>
                <a:cs typeface="Times New Roman"/>
              </a:rPr>
              <a:t>they also </a:t>
            </a:r>
            <a:r>
              <a:rPr dirty="0" sz="1100" spc="10">
                <a:latin typeface="Times New Roman"/>
                <a:cs typeface="Times New Roman"/>
              </a:rPr>
              <a:t>need a mechanism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chalk </a:t>
            </a:r>
            <a:r>
              <a:rPr dirty="0" sz="1100" spc="5">
                <a:latin typeface="Times New Roman"/>
                <a:cs typeface="Times New Roman"/>
              </a:rPr>
              <a:t>out </a:t>
            </a:r>
            <a:r>
              <a:rPr dirty="0" sz="1100" spc="10">
                <a:latin typeface="Times New Roman"/>
                <a:cs typeface="Times New Roman"/>
              </a:rPr>
              <a:t>a plan  </a:t>
            </a:r>
            <a:r>
              <a:rPr dirty="0" sz="1100" spc="5">
                <a:latin typeface="Times New Roman"/>
                <a:cs typeface="Times New Roman"/>
              </a:rPr>
              <a:t>for responding </a:t>
            </a:r>
            <a:r>
              <a:rPr dirty="0" sz="1100" spc="10">
                <a:latin typeface="Times New Roman"/>
                <a:cs typeface="Times New Roman"/>
              </a:rPr>
              <a:t>to these changes in the </a:t>
            </a:r>
            <a:r>
              <a:rPr dirty="0" sz="1100" spc="5">
                <a:latin typeface="Times New Roman"/>
                <a:cs typeface="Times New Roman"/>
              </a:rPr>
              <a:t>most effective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way.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ct val="98400"/>
              </a:lnSpc>
              <a:spcBef>
                <a:spcPts val="3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With the changes </a:t>
            </a:r>
            <a:r>
              <a:rPr dirty="0" sz="1100" spc="5">
                <a:latin typeface="Times New Roman"/>
                <a:cs typeface="Times New Roman"/>
              </a:rPr>
              <a:t>in the market place, </a:t>
            </a:r>
            <a:r>
              <a:rPr dirty="0" sz="1100" spc="10">
                <a:latin typeface="Times New Roman"/>
                <a:cs typeface="Times New Roman"/>
              </a:rPr>
              <a:t>the competitive </a:t>
            </a:r>
            <a:r>
              <a:rPr dirty="0" sz="1100" spc="5">
                <a:latin typeface="Times New Roman"/>
                <a:cs typeface="Times New Roman"/>
              </a:rPr>
              <a:t>priorities for an organization  </a:t>
            </a:r>
            <a:r>
              <a:rPr dirty="0" sz="1100" spc="10">
                <a:latin typeface="Times New Roman"/>
                <a:cs typeface="Times New Roman"/>
              </a:rPr>
              <a:t>must </a:t>
            </a:r>
            <a:r>
              <a:rPr dirty="0" sz="1100" spc="5">
                <a:latin typeface="Times New Roman"/>
                <a:cs typeface="Times New Roman"/>
              </a:rPr>
              <a:t>also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change.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Organizations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need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tune their operations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match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competitive priorities?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above processes are expected </a:t>
            </a:r>
            <a:r>
              <a:rPr dirty="0" sz="1100" spc="5">
                <a:latin typeface="Times New Roman"/>
                <a:cs typeface="Times New Roman"/>
              </a:rPr>
              <a:t>to repeat several </a:t>
            </a:r>
            <a:r>
              <a:rPr dirty="0" sz="1100" spc="10">
                <a:latin typeface="Times New Roman"/>
                <a:cs typeface="Times New Roman"/>
              </a:rPr>
              <a:t>times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future and </a:t>
            </a:r>
            <a:r>
              <a:rPr dirty="0" sz="1100" spc="10">
                <a:latin typeface="Times New Roman"/>
                <a:cs typeface="Times New Roman"/>
              </a:rPr>
              <a:t>the  organization </a:t>
            </a:r>
            <a:r>
              <a:rPr dirty="0" sz="1100" spc="5">
                <a:latin typeface="Times New Roman"/>
                <a:cs typeface="Times New Roman"/>
              </a:rPr>
              <a:t>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in a position to </a:t>
            </a:r>
            <a:r>
              <a:rPr dirty="0" sz="1100" spc="5">
                <a:latin typeface="Times New Roman"/>
                <a:cs typeface="Times New Roman"/>
              </a:rPr>
              <a:t>respond </a:t>
            </a:r>
            <a:r>
              <a:rPr dirty="0" sz="1100" spc="10">
                <a:latin typeface="Times New Roman"/>
                <a:cs typeface="Times New Roman"/>
              </a:rPr>
              <a:t>to the changes every time </a:t>
            </a:r>
            <a:r>
              <a:rPr dirty="0" sz="1100" spc="5">
                <a:latin typeface="Times New Roman"/>
                <a:cs typeface="Times New Roman"/>
              </a:rPr>
              <a:t>it is called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These basic </a:t>
            </a:r>
            <a:r>
              <a:rPr dirty="0" sz="1100" spc="5">
                <a:latin typeface="Times New Roman"/>
                <a:cs typeface="Times New Roman"/>
              </a:rPr>
              <a:t>strategic choices, then, set </a:t>
            </a:r>
            <a:r>
              <a:rPr dirty="0" sz="1100" spc="10">
                <a:latin typeface="Times New Roman"/>
                <a:cs typeface="Times New Roman"/>
              </a:rPr>
              <a:t>the tone </a:t>
            </a:r>
            <a:r>
              <a:rPr dirty="0" sz="1100" spc="5">
                <a:latin typeface="Times New Roman"/>
                <a:cs typeface="Times New Roman"/>
              </a:rPr>
              <a:t>for the </a:t>
            </a:r>
            <a:r>
              <a:rPr dirty="0" sz="1100" spc="10">
                <a:latin typeface="Times New Roman"/>
                <a:cs typeface="Times New Roman"/>
              </a:rPr>
              <a:t>shape </a:t>
            </a:r>
            <a:r>
              <a:rPr dirty="0" sz="1100" spc="5">
                <a:latin typeface="Times New Roman"/>
                <a:cs typeface="Times New Roman"/>
              </a:rPr>
              <a:t>and content of the operation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function </a:t>
            </a:r>
            <a:r>
              <a:rPr dirty="0" sz="1100" spc="10">
                <a:latin typeface="Times New Roman"/>
                <a:cs typeface="Times New Roman"/>
              </a:rPr>
              <a:t>and what </a:t>
            </a:r>
            <a:r>
              <a:rPr dirty="0" sz="1100" spc="5">
                <a:latin typeface="Times New Roman"/>
                <a:cs typeface="Times New Roman"/>
              </a:rPr>
              <a:t>it accomplishes. Therefore it is important for organizations to develop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capabilities to </a:t>
            </a:r>
            <a:r>
              <a:rPr dirty="0" sz="1100" spc="10">
                <a:latin typeface="Times New Roman"/>
                <a:cs typeface="Times New Roman"/>
              </a:rPr>
              <a:t>devise </a:t>
            </a:r>
            <a:r>
              <a:rPr dirty="0" sz="1100" spc="5">
                <a:latin typeface="Times New Roman"/>
                <a:cs typeface="Times New Roman"/>
              </a:rPr>
              <a:t>strategies </a:t>
            </a:r>
            <a:r>
              <a:rPr dirty="0" sz="1100" spc="10">
                <a:latin typeface="Times New Roman"/>
                <a:cs typeface="Times New Roman"/>
              </a:rPr>
              <a:t>for operations. </a:t>
            </a:r>
            <a:r>
              <a:rPr dirty="0" sz="1100" spc="5">
                <a:latin typeface="Times New Roman"/>
                <a:cs typeface="Times New Roman"/>
              </a:rPr>
              <a:t>This strategic </a:t>
            </a:r>
            <a:r>
              <a:rPr dirty="0" sz="1100" spc="10">
                <a:latin typeface="Times New Roman"/>
                <a:cs typeface="Times New Roman"/>
              </a:rPr>
              <a:t>planning exercise </a:t>
            </a:r>
            <a:r>
              <a:rPr dirty="0" sz="1100" spc="5">
                <a:latin typeface="Times New Roman"/>
                <a:cs typeface="Times New Roman"/>
              </a:rPr>
              <a:t>enables an  organization to </a:t>
            </a:r>
            <a:r>
              <a:rPr dirty="0" sz="1100" spc="10">
                <a:latin typeface="Times New Roman"/>
                <a:cs typeface="Times New Roman"/>
              </a:rPr>
              <a:t>respond </a:t>
            </a:r>
            <a:r>
              <a:rPr dirty="0" sz="1100" spc="5">
                <a:latin typeface="Times New Roman"/>
                <a:cs typeface="Times New Roman"/>
              </a:rPr>
              <a:t>to the </a:t>
            </a:r>
            <a:r>
              <a:rPr dirty="0" sz="1100" spc="10">
                <a:latin typeface="Times New Roman"/>
                <a:cs typeface="Times New Roman"/>
              </a:rPr>
              <a:t>market needs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most effective manner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aligning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various activities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to deliver products and </a:t>
            </a:r>
            <a:r>
              <a:rPr dirty="0" sz="1100" spc="5">
                <a:latin typeface="Times New Roman"/>
                <a:cs typeface="Times New Roman"/>
              </a:rPr>
              <a:t>services </a:t>
            </a:r>
            <a:r>
              <a:rPr dirty="0" sz="1100" spc="10">
                <a:latin typeface="Times New Roman"/>
                <a:cs typeface="Times New Roman"/>
              </a:rPr>
              <a:t>that are  </a:t>
            </a:r>
            <a:r>
              <a:rPr dirty="0" sz="1100" spc="5">
                <a:latin typeface="Times New Roman"/>
                <a:cs typeface="Times New Roman"/>
              </a:rPr>
              <a:t>likely to succeed in </a:t>
            </a:r>
            <a:r>
              <a:rPr dirty="0" sz="1100" spc="10">
                <a:latin typeface="Times New Roman"/>
                <a:cs typeface="Times New Roman"/>
              </a:rPr>
              <a:t>the market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process of formulating operation strategy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involves a </a:t>
            </a:r>
            <a:r>
              <a:rPr dirty="0" sz="1100" spc="5">
                <a:latin typeface="Times New Roman"/>
                <a:cs typeface="Times New Roman"/>
              </a:rPr>
              <a:t>sequential and  structured set of activities. There are three steps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the process.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first step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identify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strategic </a:t>
            </a:r>
            <a:r>
              <a:rPr dirty="0" sz="1100" spc="10">
                <a:latin typeface="Times New Roman"/>
                <a:cs typeface="Times New Roman"/>
              </a:rPr>
              <a:t>options for sustaining the competitive </a:t>
            </a:r>
            <a:r>
              <a:rPr dirty="0" sz="1100" spc="5">
                <a:latin typeface="Times New Roman"/>
                <a:cs typeface="Times New Roman"/>
              </a:rPr>
              <a:t>advantage. </a:t>
            </a:r>
            <a:r>
              <a:rPr dirty="0" sz="1100" spc="10">
                <a:latin typeface="Times New Roman"/>
                <a:cs typeface="Times New Roman"/>
              </a:rPr>
              <a:t>Once the options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known, </a:t>
            </a:r>
            <a:r>
              <a:rPr dirty="0" sz="1100" spc="5">
                <a:latin typeface="Times New Roman"/>
                <a:cs typeface="Times New Roman"/>
              </a:rPr>
              <a:t>based 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firm’s strengths </a:t>
            </a:r>
            <a:r>
              <a:rPr dirty="0" sz="1100" spc="10">
                <a:latin typeface="Times New Roman"/>
                <a:cs typeface="Times New Roman"/>
              </a:rPr>
              <a:t>and weaknesses, the </a:t>
            </a:r>
            <a:r>
              <a:rPr dirty="0" sz="1100" spc="5">
                <a:latin typeface="Times New Roman"/>
                <a:cs typeface="Times New Roman"/>
              </a:rPr>
              <a:t>overall corporate strategy 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devised. In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last step,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corporate strategy provides the </a:t>
            </a:r>
            <a:r>
              <a:rPr dirty="0" sz="1100" spc="10">
                <a:latin typeface="Times New Roman"/>
                <a:cs typeface="Times New Roman"/>
              </a:rPr>
              <a:t>basis </a:t>
            </a:r>
            <a:r>
              <a:rPr dirty="0" sz="1100" spc="5">
                <a:latin typeface="Times New Roman"/>
                <a:cs typeface="Times New Roman"/>
              </a:rPr>
              <a:t>for arriving 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appropriate operation  </a:t>
            </a:r>
            <a:r>
              <a:rPr dirty="0" sz="1100" spc="10">
                <a:latin typeface="Times New Roman"/>
                <a:cs typeface="Times New Roman"/>
              </a:rPr>
              <a:t>strategy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strategy </a:t>
            </a:r>
            <a:r>
              <a:rPr dirty="0" sz="1100" spc="10">
                <a:latin typeface="Times New Roman"/>
                <a:cs typeface="Times New Roman"/>
              </a:rPr>
              <a:t>making exercise begins </a:t>
            </a:r>
            <a:r>
              <a:rPr dirty="0" sz="1100" spc="5">
                <a:latin typeface="Times New Roman"/>
                <a:cs typeface="Times New Roman"/>
              </a:rPr>
              <a:t>with scanning </a:t>
            </a:r>
            <a:r>
              <a:rPr dirty="0" sz="1100" spc="10">
                <a:latin typeface="Times New Roman"/>
                <a:cs typeface="Times New Roman"/>
              </a:rPr>
              <a:t>the marketplace and </a:t>
            </a:r>
            <a:r>
              <a:rPr dirty="0" sz="1100" spc="5">
                <a:latin typeface="Times New Roman"/>
                <a:cs typeface="Times New Roman"/>
              </a:rPr>
              <a:t>understanding </a:t>
            </a:r>
            <a:r>
              <a:rPr dirty="0" sz="1100" spc="10">
                <a:latin typeface="Times New Roman"/>
                <a:cs typeface="Times New Roman"/>
              </a:rPr>
              <a:t>the  dynamics of the marketplace.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market dynamics informs an organization of the relevant  </a:t>
            </a:r>
            <a:r>
              <a:rPr dirty="0" sz="1100" spc="5">
                <a:latin typeface="Times New Roman"/>
                <a:cs typeface="Times New Roman"/>
              </a:rPr>
              <a:t>issues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considered for the strategy </a:t>
            </a:r>
            <a:r>
              <a:rPr dirty="0" sz="1100" spc="10">
                <a:latin typeface="Times New Roman"/>
                <a:cs typeface="Times New Roman"/>
              </a:rPr>
              <a:t>formulation process.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provides useful information  </a:t>
            </a:r>
            <a:r>
              <a:rPr dirty="0" sz="1100" spc="5">
                <a:latin typeface="Times New Roman"/>
                <a:cs typeface="Times New Roman"/>
              </a:rPr>
              <a:t>about competitors,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nature of offerings that </a:t>
            </a:r>
            <a:r>
              <a:rPr dirty="0" sz="1100" spc="10">
                <a:latin typeface="Times New Roman"/>
                <a:cs typeface="Times New Roman"/>
              </a:rPr>
              <a:t>they make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current </a:t>
            </a:r>
            <a:r>
              <a:rPr dirty="0" sz="1100" spc="10">
                <a:latin typeface="Times New Roman"/>
                <a:cs typeface="Times New Roman"/>
              </a:rPr>
              <a:t>customers, </a:t>
            </a:r>
            <a:r>
              <a:rPr dirty="0" sz="1100" spc="5">
                <a:latin typeface="Times New Roman"/>
                <a:cs typeface="Times New Roman"/>
              </a:rPr>
              <a:t>the  customer’s expectations,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missing links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expectations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current offerings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intensity of competition.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expectations of </a:t>
            </a:r>
            <a:r>
              <a:rPr dirty="0" sz="1100" spc="5">
                <a:latin typeface="Times New Roman"/>
                <a:cs typeface="Times New Roman"/>
              </a:rPr>
              <a:t>the customers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manifold. It can  include price, performance, quality, ease of use, delivery </a:t>
            </a:r>
            <a:r>
              <a:rPr dirty="0" sz="1100" spc="10">
                <a:latin typeface="Times New Roman"/>
                <a:cs typeface="Times New Roman"/>
              </a:rPr>
              <a:t>commitments, </a:t>
            </a:r>
            <a:r>
              <a:rPr dirty="0" sz="1100" spc="5">
                <a:latin typeface="Times New Roman"/>
                <a:cs typeface="Times New Roman"/>
              </a:rPr>
              <a:t>technological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superiority of products, critical </a:t>
            </a:r>
            <a:r>
              <a:rPr dirty="0" sz="1100" spc="10">
                <a:latin typeface="Times New Roman"/>
                <a:cs typeface="Times New Roman"/>
              </a:rPr>
              <a:t>post </a:t>
            </a:r>
            <a:r>
              <a:rPr dirty="0" sz="1100" spc="5">
                <a:latin typeface="Times New Roman"/>
                <a:cs typeface="Times New Roman"/>
              </a:rPr>
              <a:t>sales service </a:t>
            </a:r>
            <a:r>
              <a:rPr dirty="0" sz="1100" spc="10">
                <a:latin typeface="Times New Roman"/>
                <a:cs typeface="Times New Roman"/>
              </a:rPr>
              <a:t>and so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Customer </a:t>
            </a:r>
            <a:r>
              <a:rPr dirty="0" sz="1100" spc="5">
                <a:latin typeface="Times New Roman"/>
                <a:cs typeface="Times New Roman"/>
              </a:rPr>
              <a:t>expectation </a:t>
            </a:r>
            <a:r>
              <a:rPr dirty="0" sz="1100" spc="10">
                <a:latin typeface="Times New Roman"/>
                <a:cs typeface="Times New Roman"/>
              </a:rPr>
              <a:t>changes with time on account </a:t>
            </a:r>
            <a:r>
              <a:rPr dirty="0" sz="1100" spc="5">
                <a:latin typeface="Times New Roman"/>
                <a:cs typeface="Times New Roman"/>
              </a:rPr>
              <a:t>of several reasons. Technological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improvements, </a:t>
            </a:r>
            <a:r>
              <a:rPr dirty="0" sz="1100" spc="5">
                <a:latin typeface="Times New Roman"/>
                <a:cs typeface="Times New Roman"/>
              </a:rPr>
              <a:t>evolution of </a:t>
            </a:r>
            <a:r>
              <a:rPr dirty="0" sz="1100" spc="10">
                <a:latin typeface="Times New Roman"/>
                <a:cs typeface="Times New Roman"/>
              </a:rPr>
              <a:t>market and infrastructure may cause a </a:t>
            </a:r>
            <a:r>
              <a:rPr dirty="0" sz="1100" spc="5">
                <a:latin typeface="Times New Roman"/>
                <a:cs typeface="Times New Roman"/>
              </a:rPr>
              <a:t>shift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customer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expectations about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or </a:t>
            </a:r>
            <a:r>
              <a:rPr dirty="0" sz="1100" spc="5">
                <a:latin typeface="Times New Roman"/>
                <a:cs typeface="Times New Roman"/>
              </a:rPr>
              <a:t>service.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demographic profile of the </a:t>
            </a:r>
            <a:r>
              <a:rPr dirty="0" sz="1100" spc="5">
                <a:latin typeface="Times New Roman"/>
                <a:cs typeface="Times New Roman"/>
              </a:rPr>
              <a:t>customer </a:t>
            </a:r>
            <a:r>
              <a:rPr dirty="0" sz="1100" spc="10">
                <a:latin typeface="Times New Roman"/>
                <a:cs typeface="Times New Roman"/>
              </a:rPr>
              <a:t>base may  </a:t>
            </a:r>
            <a:r>
              <a:rPr dirty="0" sz="1100" spc="5">
                <a:latin typeface="Times New Roman"/>
                <a:cs typeface="Times New Roman"/>
              </a:rPr>
              <a:t>also shift </a:t>
            </a:r>
            <a:r>
              <a:rPr dirty="0" sz="1100" spc="10">
                <a:latin typeface="Times New Roman"/>
                <a:cs typeface="Times New Roman"/>
              </a:rPr>
              <a:t>over the </a:t>
            </a:r>
            <a:r>
              <a:rPr dirty="0" sz="1100" spc="5">
                <a:latin typeface="Times New Roman"/>
                <a:cs typeface="Times New Roman"/>
              </a:rPr>
              <a:t>years. </a:t>
            </a:r>
            <a:r>
              <a:rPr dirty="0" sz="1100" spc="10">
                <a:latin typeface="Times New Roman"/>
                <a:cs typeface="Times New Roman"/>
              </a:rPr>
              <a:t>Moreover </a:t>
            </a:r>
            <a:r>
              <a:rPr dirty="0" sz="1100" spc="5">
                <a:latin typeface="Times New Roman"/>
                <a:cs typeface="Times New Roman"/>
              </a:rPr>
              <a:t>customers are </a:t>
            </a:r>
            <a:r>
              <a:rPr dirty="0" sz="1100" spc="10">
                <a:latin typeface="Times New Roman"/>
                <a:cs typeface="Times New Roman"/>
              </a:rPr>
              <a:t>exposed to newer choices </a:t>
            </a:r>
            <a:r>
              <a:rPr dirty="0" sz="1100" spc="5">
                <a:latin typeface="Times New Roman"/>
                <a:cs typeface="Times New Roman"/>
              </a:rPr>
              <a:t>either </a:t>
            </a:r>
            <a:r>
              <a:rPr dirty="0" sz="1100" spc="10">
                <a:latin typeface="Times New Roman"/>
                <a:cs typeface="Times New Roman"/>
              </a:rPr>
              <a:t>by a smart  competitor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entry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foreign firms into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market </a:t>
            </a:r>
            <a:r>
              <a:rPr dirty="0" sz="1100" spc="10">
                <a:latin typeface="Times New Roman"/>
                <a:cs typeface="Times New Roman"/>
              </a:rPr>
              <a:t>Therefore,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important </a:t>
            </a:r>
            <a:r>
              <a:rPr dirty="0" sz="1100" spc="5">
                <a:latin typeface="Times New Roman"/>
                <a:cs typeface="Times New Roman"/>
              </a:rPr>
              <a:t>for 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prioritize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alternatives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understand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likely to </a:t>
            </a:r>
            <a:r>
              <a:rPr dirty="0" sz="1100" spc="10">
                <a:latin typeface="Times New Roman"/>
                <a:cs typeface="Times New Roman"/>
              </a:rPr>
              <a:t>make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greater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142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2265" cy="604710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443230" marR="6985" indent="-215900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people </a:t>
            </a:r>
            <a:r>
              <a:rPr dirty="0" sz="1100" spc="10">
                <a:latin typeface="Times New Roman"/>
                <a:cs typeface="Times New Roman"/>
              </a:rPr>
              <a:t>who can </a:t>
            </a:r>
            <a:r>
              <a:rPr dirty="0" sz="1100" spc="5">
                <a:latin typeface="Times New Roman"/>
                <a:cs typeface="Times New Roman"/>
              </a:rPr>
              <a:t>sign requisitions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stores items should </a:t>
            </a:r>
            <a:r>
              <a:rPr dirty="0" sz="1100" spc="10">
                <a:latin typeface="Times New Roman"/>
                <a:cs typeface="Times New Roman"/>
              </a:rPr>
              <a:t>be a  minimum. </a:t>
            </a:r>
            <a:r>
              <a:rPr dirty="0" sz="1100" spc="5">
                <a:latin typeface="Times New Roman"/>
                <a:cs typeface="Times New Roman"/>
              </a:rPr>
              <a:t>Operatives </a:t>
            </a:r>
            <a:r>
              <a:rPr dirty="0" sz="1100" spc="10">
                <a:latin typeface="Times New Roman"/>
                <a:cs typeface="Times New Roman"/>
              </a:rPr>
              <a:t>should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allowed to </a:t>
            </a:r>
            <a:r>
              <a:rPr dirty="0" sz="1100" spc="10">
                <a:latin typeface="Times New Roman"/>
                <a:cs typeface="Times New Roman"/>
              </a:rPr>
              <a:t>draw </a:t>
            </a:r>
            <a:r>
              <a:rPr dirty="0" sz="1100" spc="5">
                <a:latin typeface="Times New Roman"/>
                <a:cs typeface="Times New Roman"/>
              </a:rPr>
              <a:t>items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their signature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alone.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senior storekeeper should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clear </a:t>
            </a:r>
            <a:r>
              <a:rPr dirty="0" sz="1100" spc="10">
                <a:latin typeface="Times New Roman"/>
                <a:cs typeface="Times New Roman"/>
              </a:rPr>
              <a:t>cut accountability </a:t>
            </a:r>
            <a:r>
              <a:rPr dirty="0" sz="1100" spc="5">
                <a:latin typeface="Times New Roman"/>
                <a:cs typeface="Times New Roman"/>
              </a:rPr>
              <a:t>for his stores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their  losses.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Purchasing </a:t>
            </a:r>
            <a:r>
              <a:rPr dirty="0" sz="1100" spc="5" b="1">
                <a:latin typeface="Times New Roman"/>
                <a:cs typeface="Times New Roman"/>
              </a:rPr>
              <a:t>Objectives: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objectives of purchasing can be summarized thusly; to  </a:t>
            </a:r>
            <a:r>
              <a:rPr dirty="0" sz="1100" spc="5">
                <a:latin typeface="Times New Roman"/>
                <a:cs typeface="Times New Roman"/>
              </a:rPr>
              <a:t>efficiently </a:t>
            </a:r>
            <a:r>
              <a:rPr dirty="0" sz="1100" spc="10">
                <a:latin typeface="Times New Roman"/>
                <a:cs typeface="Times New Roman"/>
              </a:rPr>
              <a:t>provide </a:t>
            </a:r>
            <a:r>
              <a:rPr dirty="0" sz="1100" spc="5">
                <a:latin typeface="Times New Roman"/>
                <a:cs typeface="Times New Roman"/>
              </a:rPr>
              <a:t>fairly </a:t>
            </a:r>
            <a:r>
              <a:rPr dirty="0" sz="1100" spc="10">
                <a:latin typeface="Times New Roman"/>
                <a:cs typeface="Times New Roman"/>
              </a:rPr>
              <a:t>valued </a:t>
            </a:r>
            <a:r>
              <a:rPr dirty="0" sz="1100" spc="5">
                <a:latin typeface="Times New Roman"/>
                <a:cs typeface="Times New Roman"/>
              </a:rPr>
              <a:t>materials, supplies,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services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timely </a:t>
            </a:r>
            <a:r>
              <a:rPr dirty="0" sz="1100" spc="10">
                <a:latin typeface="Times New Roman"/>
                <a:cs typeface="Times New Roman"/>
              </a:rPr>
              <a:t>manner.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following objectives are particularly important to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value: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combination </a:t>
            </a:r>
            <a:r>
              <a:rPr dirty="0" sz="1100" spc="5">
                <a:latin typeface="Times New Roman"/>
                <a:cs typeface="Times New Roman"/>
              </a:rPr>
              <a:t>of price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quality.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value means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competitive price, </a:t>
            </a:r>
            <a:r>
              <a:rPr dirty="0" sz="1100" spc="10">
                <a:latin typeface="Times New Roman"/>
                <a:cs typeface="Times New Roman"/>
              </a:rPr>
              <a:t>though not always </a:t>
            </a:r>
            <a:r>
              <a:rPr dirty="0" sz="1100" spc="5">
                <a:latin typeface="Times New Roman"/>
                <a:cs typeface="Times New Roman"/>
              </a:rPr>
              <a:t>the lowest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one.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Reliable </a:t>
            </a:r>
            <a:r>
              <a:rPr dirty="0" sz="1100" spc="10">
                <a:latin typeface="Times New Roman"/>
                <a:cs typeface="Times New Roman"/>
              </a:rPr>
              <a:t>schedules: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time, just </a:t>
            </a:r>
            <a:r>
              <a:rPr dirty="0" sz="1100" spc="10">
                <a:latin typeface="Times New Roman"/>
                <a:cs typeface="Times New Roman"/>
              </a:rPr>
              <a:t>in time delivery </a:t>
            </a:r>
            <a:r>
              <a:rPr dirty="0" sz="1100" spc="5">
                <a:latin typeface="Times New Roman"/>
                <a:cs typeface="Times New Roman"/>
              </a:rPr>
              <a:t>means </a:t>
            </a:r>
            <a:r>
              <a:rPr dirty="0" sz="1100" spc="10">
                <a:latin typeface="Times New Roman"/>
                <a:cs typeface="Times New Roman"/>
              </a:rPr>
              <a:t>schedules are </a:t>
            </a:r>
            <a:r>
              <a:rPr dirty="0" sz="1100" spc="5">
                <a:latin typeface="Times New Roman"/>
                <a:cs typeface="Times New Roman"/>
              </a:rPr>
              <a:t>reliable,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crucial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quality.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Minimized investment: Through careful </a:t>
            </a:r>
            <a:r>
              <a:rPr dirty="0" sz="1100" spc="5">
                <a:latin typeface="Times New Roman"/>
                <a:cs typeface="Times New Roman"/>
              </a:rPr>
              <a:t>analysis, </a:t>
            </a:r>
            <a:r>
              <a:rPr dirty="0" sz="1100" spc="10">
                <a:latin typeface="Times New Roman"/>
                <a:cs typeface="Times New Roman"/>
              </a:rPr>
              <a:t>the economics </a:t>
            </a:r>
            <a:r>
              <a:rPr dirty="0" sz="1100" spc="5">
                <a:latin typeface="Times New Roman"/>
                <a:cs typeface="Times New Roman"/>
              </a:rPr>
              <a:t>of order size, </a:t>
            </a:r>
            <a:r>
              <a:rPr dirty="0" sz="1100" spc="10">
                <a:latin typeface="Times New Roman"/>
                <a:cs typeface="Times New Roman"/>
              </a:rPr>
              <a:t>caring  </a:t>
            </a:r>
            <a:r>
              <a:rPr dirty="0" sz="1100" spc="5">
                <a:latin typeface="Times New Roman"/>
                <a:cs typeface="Times New Roman"/>
              </a:rPr>
              <a:t>costs,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stock </a:t>
            </a:r>
            <a:r>
              <a:rPr dirty="0" sz="1100" spc="10">
                <a:latin typeface="Times New Roman"/>
                <a:cs typeface="Times New Roman"/>
              </a:rPr>
              <a:t>out </a:t>
            </a: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0">
                <a:latin typeface="Times New Roman"/>
                <a:cs typeface="Times New Roman"/>
              </a:rPr>
              <a:t>determine the investment </a:t>
            </a:r>
            <a:r>
              <a:rPr dirty="0" sz="1100" spc="5">
                <a:latin typeface="Times New Roman"/>
                <a:cs typeface="Times New Roman"/>
              </a:rPr>
              <a:t>level.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example, quantity  discounts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must </a:t>
            </a:r>
            <a:r>
              <a:rPr dirty="0" sz="1100" spc="10">
                <a:latin typeface="Times New Roman"/>
                <a:cs typeface="Times New Roman"/>
              </a:rPr>
              <a:t>justify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larger </a:t>
            </a:r>
            <a:r>
              <a:rPr dirty="0" sz="1100" spc="5">
                <a:latin typeface="Times New Roman"/>
                <a:cs typeface="Times New Roman"/>
              </a:rPr>
              <a:t>investment </a:t>
            </a:r>
            <a:r>
              <a:rPr dirty="0" sz="1100" spc="10">
                <a:latin typeface="Times New Roman"/>
                <a:cs typeface="Times New Roman"/>
              </a:rPr>
              <a:t>(for a </a:t>
            </a:r>
            <a:r>
              <a:rPr dirty="0" sz="1100" spc="5">
                <a:latin typeface="Times New Roman"/>
                <a:cs typeface="Times New Roman"/>
              </a:rPr>
              <a:t>larger </a:t>
            </a:r>
            <a:r>
              <a:rPr dirty="0" sz="1100" spc="10">
                <a:latin typeface="Times New Roman"/>
                <a:cs typeface="Times New Roman"/>
              </a:rPr>
              <a:t>order) or investment  </a:t>
            </a:r>
            <a:r>
              <a:rPr dirty="0" sz="1100" spc="5">
                <a:latin typeface="Times New Roman"/>
                <a:cs typeface="Times New Roman"/>
              </a:rPr>
              <a:t>unnecessarily increases.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Efficient administration: Included </a:t>
            </a:r>
            <a:r>
              <a:rPr dirty="0" sz="1100" spc="10">
                <a:latin typeface="Times New Roman"/>
                <a:cs typeface="Times New Roman"/>
              </a:rPr>
              <a:t>here are executing a low-cost </a:t>
            </a:r>
            <a:r>
              <a:rPr dirty="0" sz="1100" spc="5">
                <a:latin typeface="Times New Roman"/>
                <a:cs typeface="Times New Roman"/>
              </a:rPr>
              <a:t>purchasing function,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effectively </a:t>
            </a:r>
            <a:r>
              <a:rPr dirty="0" sz="1100" spc="10">
                <a:latin typeface="Times New Roman"/>
                <a:cs typeface="Times New Roman"/>
              </a:rPr>
              <a:t>coordinating activities with other internal functions </a:t>
            </a:r>
            <a:r>
              <a:rPr dirty="0" sz="1100" spc="5">
                <a:latin typeface="Times New Roman"/>
                <a:cs typeface="Times New Roman"/>
              </a:rPr>
              <a:t>(operations,  engineering, etc),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maintaining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relations </a:t>
            </a:r>
            <a:r>
              <a:rPr dirty="0" sz="1100" spc="10">
                <a:latin typeface="Times New Roman"/>
                <a:cs typeface="Times New Roman"/>
              </a:rPr>
              <a:t>with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vendors.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5" b="1">
                <a:latin typeface="Times New Roman"/>
                <a:cs typeface="Times New Roman"/>
              </a:rPr>
              <a:t>Effective </a:t>
            </a:r>
            <a:r>
              <a:rPr dirty="0" sz="1100" spc="10" b="1">
                <a:latin typeface="Times New Roman"/>
                <a:cs typeface="Times New Roman"/>
              </a:rPr>
              <a:t>Purchasing: </a:t>
            </a:r>
            <a:r>
              <a:rPr dirty="0" sz="1100" spc="5">
                <a:latin typeface="Times New Roman"/>
                <a:cs typeface="Times New Roman"/>
              </a:rPr>
              <a:t>Effective purchasing </a:t>
            </a:r>
            <a:r>
              <a:rPr dirty="0" sz="1100" spc="10">
                <a:latin typeface="Times New Roman"/>
                <a:cs typeface="Times New Roman"/>
              </a:rPr>
              <a:t>means </a:t>
            </a:r>
            <a:r>
              <a:rPr dirty="0" sz="1100" spc="5">
                <a:latin typeface="Times New Roman"/>
                <a:cs typeface="Times New Roman"/>
              </a:rPr>
              <a:t>learning </a:t>
            </a:r>
            <a:r>
              <a:rPr dirty="0" sz="1100" spc="10">
                <a:latin typeface="Times New Roman"/>
                <a:cs typeface="Times New Roman"/>
              </a:rPr>
              <a:t>the purchase requirements,  identifying </a:t>
            </a:r>
            <a:r>
              <a:rPr dirty="0" sz="1100" spc="5">
                <a:latin typeface="Times New Roman"/>
                <a:cs typeface="Times New Roman"/>
              </a:rPr>
              <a:t>qualified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sources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supplies,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minimizing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total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supplies </a:t>
            </a:r>
            <a:r>
              <a:rPr dirty="0" sz="1100" spc="5">
                <a:latin typeface="Times New Roman"/>
                <a:cs typeface="Times New Roman"/>
              </a:rPr>
              <a:t>and  </a:t>
            </a:r>
            <a:r>
              <a:rPr dirty="0" sz="1100" spc="10">
                <a:latin typeface="Times New Roman"/>
                <a:cs typeface="Times New Roman"/>
              </a:rPr>
              <a:t>administering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purchase.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00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lvl="1" marL="262890" indent="-250825">
              <a:lnSpc>
                <a:spcPts val="1525"/>
              </a:lnSpc>
              <a:buAutoNum type="arabicPeriod" startAt="8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REVIEW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Discuss </a:t>
            </a:r>
            <a:r>
              <a:rPr dirty="0" sz="1100" spc="10">
                <a:latin typeface="Times New Roman"/>
                <a:cs typeface="Times New Roman"/>
              </a:rPr>
              <a:t>the importance of </a:t>
            </a:r>
            <a:r>
              <a:rPr dirty="0" sz="1100" spc="5">
                <a:latin typeface="Times New Roman"/>
                <a:cs typeface="Times New Roman"/>
              </a:rPr>
              <a:t>material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management.</a:t>
            </a:r>
            <a:endParaRPr sz="1100">
              <a:latin typeface="Times New Roman"/>
              <a:cs typeface="Times New Roman"/>
            </a:endParaRPr>
          </a:p>
          <a:p>
            <a:pPr lvl="2" marL="443230" marR="7620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Meaning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EOQ? Draw </a:t>
            </a:r>
            <a:r>
              <a:rPr dirty="0" sz="1100" spc="5">
                <a:latin typeface="Times New Roman"/>
                <a:cs typeface="Times New Roman"/>
              </a:rPr>
              <a:t>the model and give </a:t>
            </a:r>
            <a:r>
              <a:rPr dirty="0" sz="1100" spc="10">
                <a:latin typeface="Times New Roman"/>
                <a:cs typeface="Times New Roman"/>
              </a:rPr>
              <a:t>the formula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economic </a:t>
            </a:r>
            <a:r>
              <a:rPr dirty="0" sz="1100" spc="5">
                <a:latin typeface="Times New Roman"/>
                <a:cs typeface="Times New Roman"/>
              </a:rPr>
              <a:t>order  quantity.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50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Describe quantity discount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model.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you handle spare </a:t>
            </a:r>
            <a:r>
              <a:rPr dirty="0" sz="1100" spc="5">
                <a:latin typeface="Times New Roman"/>
                <a:cs typeface="Times New Roman"/>
              </a:rPr>
              <a:t>part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inventory?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5">
                <a:latin typeface="Times New Roman"/>
                <a:cs typeface="Times New Roman"/>
              </a:rPr>
              <a:t>MRP </a:t>
            </a:r>
            <a:r>
              <a:rPr dirty="0" sz="1100" spc="5">
                <a:latin typeface="Times New Roman"/>
                <a:cs typeface="Times New Roman"/>
              </a:rPr>
              <a:t>I </a:t>
            </a:r>
            <a:r>
              <a:rPr dirty="0" sz="1100" spc="20">
                <a:latin typeface="Times New Roman"/>
                <a:cs typeface="Times New Roman"/>
              </a:rPr>
              <a:t>&amp; </a:t>
            </a:r>
            <a:r>
              <a:rPr dirty="0" sz="1100" spc="5">
                <a:latin typeface="Times New Roman"/>
                <a:cs typeface="Times New Roman"/>
              </a:rPr>
              <a:t>II? Give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salient feature of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both.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Why </a:t>
            </a:r>
            <a:r>
              <a:rPr dirty="0" sz="1100" spc="5">
                <a:latin typeface="Times New Roman"/>
                <a:cs typeface="Times New Roman"/>
              </a:rPr>
              <a:t>is purchase important </a:t>
            </a:r>
            <a:r>
              <a:rPr dirty="0" sz="1100" spc="10">
                <a:latin typeface="Times New Roman"/>
                <a:cs typeface="Times New Roman"/>
              </a:rPr>
              <a:t>and what are </a:t>
            </a:r>
            <a:r>
              <a:rPr dirty="0" sz="1100" spc="5">
                <a:latin typeface="Times New Roman"/>
                <a:cs typeface="Times New Roman"/>
              </a:rPr>
              <a:t>its objectives?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8719" y="4972460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8719" y="532993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76019" y="1002122"/>
            <a:ext cx="5420995" cy="77616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114"/>
              </a:spcBef>
            </a:pPr>
            <a:r>
              <a:rPr dirty="0" sz="1300" spc="10" b="1">
                <a:latin typeface="Times New Roman"/>
                <a:cs typeface="Times New Roman"/>
              </a:rPr>
              <a:t>OPERATION PLANING AND </a:t>
            </a:r>
            <a:r>
              <a:rPr dirty="0" sz="1300" spc="5" b="1">
                <a:latin typeface="Times New Roman"/>
                <a:cs typeface="Times New Roman"/>
              </a:rPr>
              <a:t>SCHEDULING</a:t>
            </a:r>
            <a:r>
              <a:rPr dirty="0" sz="1300" spc="-1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SYSTEMS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300" spc="5" b="1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Aggregate Planning and </a:t>
            </a:r>
            <a:r>
              <a:rPr dirty="0" sz="1100" spc="5">
                <a:latin typeface="Times New Roman"/>
                <a:cs typeface="Times New Roman"/>
              </a:rPr>
              <a:t>its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Master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Scheduling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Aggregate Planning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Service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Organizations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Operating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Schedule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Sequencing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Rules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Optimized </a:t>
            </a:r>
            <a:r>
              <a:rPr dirty="0" sz="1100" spc="10">
                <a:latin typeface="Times New Roman"/>
                <a:cs typeface="Times New Roman"/>
              </a:rPr>
              <a:t>Production Technology and Synchronous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Manufacturing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965" indent="-215900">
              <a:lnSpc>
                <a:spcPct val="100000"/>
              </a:lnSpc>
              <a:buAutoNum type="arabicPeriod"/>
              <a:tabLst>
                <a:tab pos="228600" algn="l"/>
              </a:tabLst>
            </a:pPr>
            <a:r>
              <a:rPr dirty="0" sz="1100" spc="10">
                <a:latin typeface="Times New Roman"/>
                <a:cs typeface="Times New Roman"/>
              </a:rPr>
              <a:t>Just in Time (JIT) Manufacturing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System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Basics </a:t>
            </a:r>
            <a:r>
              <a:rPr dirty="0" sz="1100" spc="15">
                <a:latin typeface="Times New Roman"/>
                <a:cs typeface="Times New Roman"/>
              </a:rPr>
              <a:t>of SCM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ERP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98450" indent="-286385">
              <a:lnSpc>
                <a:spcPct val="100000"/>
              </a:lnSpc>
              <a:buAutoNum type="arabicPeriod"/>
              <a:tabLst>
                <a:tab pos="299085" algn="l"/>
              </a:tabLst>
            </a:pPr>
            <a:r>
              <a:rPr dirty="0" sz="1100" spc="10">
                <a:latin typeface="Times New Roman"/>
                <a:cs typeface="Times New Roman"/>
              </a:rPr>
              <a:t>Review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buAutoNum type="arabicPeriod"/>
              <a:tabLst>
                <a:tab pos="26352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Before discussing the aggregate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processes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will spend time in </a:t>
            </a:r>
            <a:r>
              <a:rPr dirty="0" sz="1100" spc="10">
                <a:latin typeface="Times New Roman"/>
                <a:cs typeface="Times New Roman"/>
              </a:rPr>
              <a:t>understanding  </a:t>
            </a:r>
            <a:r>
              <a:rPr dirty="0" sz="1100" spc="5">
                <a:latin typeface="Times New Roman"/>
                <a:cs typeface="Times New Roman"/>
              </a:rPr>
              <a:t>production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 is the organization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planning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processes,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coordinates supply and movements of materials  and labor; ensures economic and balanced </a:t>
            </a:r>
            <a:r>
              <a:rPr dirty="0" sz="1100" spc="5">
                <a:latin typeface="Times New Roman"/>
                <a:cs typeface="Times New Roman"/>
              </a:rPr>
              <a:t>utilization of machines </a:t>
            </a:r>
            <a:r>
              <a:rPr dirty="0" sz="1100" spc="10">
                <a:latin typeface="Times New Roman"/>
                <a:cs typeface="Times New Roman"/>
              </a:rPr>
              <a:t>and equipments </a:t>
            </a:r>
            <a:r>
              <a:rPr dirty="0" sz="1100" spc="5">
                <a:latin typeface="Times New Roman"/>
                <a:cs typeface="Times New Roman"/>
              </a:rPr>
              <a:t>as well </a:t>
            </a:r>
            <a:r>
              <a:rPr dirty="0" sz="1100" spc="10">
                <a:latin typeface="Times New Roman"/>
                <a:cs typeface="Times New Roman"/>
              </a:rPr>
              <a:t>as  </a:t>
            </a:r>
            <a:r>
              <a:rPr dirty="0" sz="1100" spc="5">
                <a:latin typeface="Times New Roman"/>
                <a:cs typeface="Times New Roman"/>
              </a:rPr>
              <a:t>other activities related with production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achieve </a:t>
            </a:r>
            <a:r>
              <a:rPr dirty="0" sz="1100" spc="10">
                <a:latin typeface="Times New Roman"/>
                <a:cs typeface="Times New Roman"/>
              </a:rPr>
              <a:t>the desired manufacturing </a:t>
            </a:r>
            <a:r>
              <a:rPr dirty="0" sz="1100" spc="5">
                <a:latin typeface="Times New Roman"/>
                <a:cs typeface="Times New Roman"/>
              </a:rPr>
              <a:t>results </a:t>
            </a:r>
            <a:r>
              <a:rPr dirty="0" sz="1100" spc="10">
                <a:latin typeface="Times New Roman"/>
                <a:cs typeface="Times New Roman"/>
              </a:rPr>
              <a:t>in terms  of quantity, quality,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and place.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implies </a:t>
            </a:r>
            <a:r>
              <a:rPr dirty="0" sz="1100" spc="10">
                <a:latin typeface="Times New Roman"/>
                <a:cs typeface="Times New Roman"/>
              </a:rPr>
              <a:t>formulation, coordination  and </a:t>
            </a:r>
            <a:r>
              <a:rPr dirty="0" sz="1100" spc="5">
                <a:latin typeface="Times New Roman"/>
                <a:cs typeface="Times New Roman"/>
              </a:rPr>
              <a:t>determination of activities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necessary for the </a:t>
            </a:r>
            <a:r>
              <a:rPr dirty="0" sz="1100" spc="10">
                <a:latin typeface="Times New Roman"/>
                <a:cs typeface="Times New Roman"/>
              </a:rPr>
              <a:t>accomplishment  </a:t>
            </a:r>
            <a:r>
              <a:rPr dirty="0" sz="1100" spc="5">
                <a:latin typeface="Times New Roman"/>
                <a:cs typeface="Times New Roman"/>
              </a:rPr>
              <a:t>of desired objectives </a:t>
            </a:r>
            <a:r>
              <a:rPr dirty="0" sz="1100" spc="10">
                <a:latin typeface="Times New Roman"/>
                <a:cs typeface="Times New Roman"/>
              </a:rPr>
              <a:t>whereas </a:t>
            </a:r>
            <a:r>
              <a:rPr dirty="0" sz="1100" spc="5">
                <a:latin typeface="Times New Roman"/>
                <a:cs typeface="Times New Roman"/>
              </a:rPr>
              <a:t>production control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process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maintaining a balance  between various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evolved </a:t>
            </a:r>
            <a:r>
              <a:rPr dirty="0" sz="1100" spc="5">
                <a:latin typeface="Times New Roman"/>
                <a:cs typeface="Times New Roman"/>
              </a:rPr>
              <a:t>during production planning providing most effective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efficient utilization 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resources.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Objectives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planning 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control;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lvl="2" marL="443230" marR="5715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Determining </a:t>
            </a:r>
            <a:r>
              <a:rPr dirty="0" sz="1100" spc="5">
                <a:latin typeface="Times New Roman"/>
                <a:cs typeface="Times New Roman"/>
              </a:rPr>
              <a:t>the nature </a:t>
            </a:r>
            <a:r>
              <a:rPr dirty="0" sz="1100" spc="10">
                <a:latin typeface="Times New Roman"/>
                <a:cs typeface="Times New Roman"/>
              </a:rPr>
              <a:t>and magnitude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various </a:t>
            </a:r>
            <a:r>
              <a:rPr dirty="0" sz="1100" spc="5">
                <a:latin typeface="Times New Roman"/>
                <a:cs typeface="Times New Roman"/>
              </a:rPr>
              <a:t>inputs factors to manufacture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desired</a:t>
            </a:r>
            <a:r>
              <a:rPr dirty="0" sz="1100" spc="2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output</a:t>
            </a:r>
            <a:endParaRPr sz="1100">
              <a:latin typeface="Times New Roman"/>
              <a:cs typeface="Times New Roman"/>
            </a:endParaRPr>
          </a:p>
          <a:p>
            <a:pPr lvl="2" marL="443230" marR="5715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coordinate labor , </a:t>
            </a:r>
            <a:r>
              <a:rPr dirty="0" sz="1100" spc="10">
                <a:latin typeface="Times New Roman"/>
                <a:cs typeface="Times New Roman"/>
              </a:rPr>
              <a:t>machines and equipment </a:t>
            </a:r>
            <a:r>
              <a:rPr dirty="0" sz="1100" spc="5">
                <a:latin typeface="Times New Roman"/>
                <a:cs typeface="Times New Roman"/>
              </a:rPr>
              <a:t>in the most effective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economic  manner,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Establishing targets </a:t>
            </a:r>
            <a:r>
              <a:rPr dirty="0" sz="1100" spc="10">
                <a:latin typeface="Times New Roman"/>
                <a:cs typeface="Times New Roman"/>
              </a:rPr>
              <a:t>and checking these </a:t>
            </a:r>
            <a:r>
              <a:rPr dirty="0" sz="1100" spc="5">
                <a:latin typeface="Times New Roman"/>
                <a:cs typeface="Times New Roman"/>
              </a:rPr>
              <a:t>against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performance.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Ensuring smooth flow of material by </a:t>
            </a:r>
            <a:r>
              <a:rPr dirty="0" sz="1100" spc="5">
                <a:latin typeface="Times New Roman"/>
                <a:cs typeface="Times New Roman"/>
              </a:rPr>
              <a:t>eliminating bottlenecks, if </a:t>
            </a:r>
            <a:r>
              <a:rPr dirty="0" sz="1100" spc="10">
                <a:latin typeface="Times New Roman"/>
                <a:cs typeface="Times New Roman"/>
              </a:rPr>
              <a:t>any,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Utilization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under </a:t>
            </a:r>
            <a:r>
              <a:rPr dirty="0" sz="1100" spc="10">
                <a:latin typeface="Times New Roman"/>
                <a:cs typeface="Times New Roman"/>
              </a:rPr>
              <a:t>employed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resources.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manufacture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desired output of right quality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quantity at right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143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144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2353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350">
              <a:lnSpc>
                <a:spcPct val="983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Production planning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function </a:t>
            </a:r>
            <a:r>
              <a:rPr dirty="0" sz="1100" spc="10">
                <a:latin typeface="Times New Roman"/>
                <a:cs typeface="Times New Roman"/>
              </a:rPr>
              <a:t>of management which decides about </a:t>
            </a:r>
            <a:r>
              <a:rPr dirty="0" sz="1100" spc="5">
                <a:latin typeface="Times New Roman"/>
                <a:cs typeface="Times New Roman"/>
              </a:rPr>
              <a:t>the resources which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firm </a:t>
            </a:r>
            <a:r>
              <a:rPr dirty="0" sz="1100" spc="5">
                <a:latin typeface="Times New Roman"/>
                <a:cs typeface="Times New Roman"/>
              </a:rPr>
              <a:t>will require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future manufacturing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of allocating these resources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 produce the desired output in required </a:t>
            </a:r>
            <a:r>
              <a:rPr dirty="0" sz="1100" spc="10">
                <a:latin typeface="Times New Roman"/>
                <a:cs typeface="Times New Roman"/>
              </a:rPr>
              <a:t>amount </a:t>
            </a:r>
            <a:r>
              <a:rPr dirty="0" sz="1100" spc="5">
                <a:latin typeface="Times New Roman"/>
                <a:cs typeface="Times New Roman"/>
              </a:rPr>
              <a:t>at least cost. Production planning sets </a:t>
            </a:r>
            <a:r>
              <a:rPr dirty="0" sz="1100" spc="10">
                <a:latin typeface="Times New Roman"/>
                <a:cs typeface="Times New Roman"/>
              </a:rPr>
              <a:t>the  framework within </a:t>
            </a:r>
            <a:r>
              <a:rPr dirty="0" sz="1100" spc="15">
                <a:latin typeface="Times New Roman"/>
                <a:cs typeface="Times New Roman"/>
              </a:rPr>
              <a:t>which </a:t>
            </a:r>
            <a:r>
              <a:rPr dirty="0" sz="1100" spc="10">
                <a:latin typeface="Times New Roman"/>
                <a:cs typeface="Times New Roman"/>
              </a:rPr>
              <a:t>detailed schedules and </a:t>
            </a:r>
            <a:r>
              <a:rPr dirty="0" sz="1100" spc="5">
                <a:latin typeface="Times New Roman"/>
                <a:cs typeface="Times New Roman"/>
              </a:rPr>
              <a:t>inventory control </a:t>
            </a:r>
            <a:r>
              <a:rPr dirty="0" sz="1100" spc="10">
                <a:latin typeface="Times New Roman"/>
                <a:cs typeface="Times New Roman"/>
              </a:rPr>
              <a:t>schemes </a:t>
            </a:r>
            <a:r>
              <a:rPr dirty="0" sz="1100" spc="5">
                <a:latin typeface="Times New Roman"/>
                <a:cs typeface="Times New Roman"/>
              </a:rPr>
              <a:t>must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operate.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necessity of </a:t>
            </a:r>
            <a:r>
              <a:rPr dirty="0" sz="1100" spc="10">
                <a:latin typeface="Times New Roman"/>
                <a:cs typeface="Times New Roman"/>
              </a:rPr>
              <a:t>production planning </a:t>
            </a:r>
            <a:r>
              <a:rPr dirty="0" sz="1100" spc="5">
                <a:latin typeface="Times New Roman"/>
                <a:cs typeface="Times New Roman"/>
              </a:rPr>
              <a:t>arises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strictly </a:t>
            </a:r>
            <a:r>
              <a:rPr dirty="0" sz="1100" spc="10">
                <a:latin typeface="Times New Roman"/>
                <a:cs typeface="Times New Roman"/>
              </a:rPr>
              <a:t>managing </a:t>
            </a:r>
            <a:r>
              <a:rPr dirty="0" sz="1100" spc="5">
                <a:latin typeface="Times New Roman"/>
                <a:cs typeface="Times New Roman"/>
              </a:rPr>
              <a:t>internal </a:t>
            </a:r>
            <a:r>
              <a:rPr dirty="0" sz="1100" spc="10">
                <a:latin typeface="Times New Roman"/>
                <a:cs typeface="Times New Roman"/>
              </a:rPr>
              <a:t>operations to  manufacture goods </a:t>
            </a:r>
            <a:r>
              <a:rPr dirty="0" sz="1100" spc="5">
                <a:latin typeface="Times New Roman"/>
                <a:cs typeface="Times New Roman"/>
              </a:rPr>
              <a:t>/ services </a:t>
            </a:r>
            <a:r>
              <a:rPr dirty="0" sz="1100" spc="10">
                <a:latin typeface="Times New Roman"/>
                <a:cs typeface="Times New Roman"/>
              </a:rPr>
              <a:t>in the face of </a:t>
            </a:r>
            <a:r>
              <a:rPr dirty="0" sz="1100" spc="5">
                <a:latin typeface="Times New Roman"/>
                <a:cs typeface="Times New Roman"/>
              </a:rPr>
              <a:t>outside </a:t>
            </a:r>
            <a:r>
              <a:rPr dirty="0" sz="1100" spc="15">
                <a:latin typeface="Times New Roman"/>
                <a:cs typeface="Times New Roman"/>
              </a:rPr>
              <a:t>demand </a:t>
            </a:r>
            <a:r>
              <a:rPr dirty="0" sz="1100" spc="10">
                <a:latin typeface="Times New Roman"/>
                <a:cs typeface="Times New Roman"/>
              </a:rPr>
              <a:t>and constraints in multi-plant  </a:t>
            </a:r>
            <a:r>
              <a:rPr dirty="0" sz="1100" spc="5">
                <a:latin typeface="Times New Roman"/>
                <a:cs typeface="Times New Roman"/>
              </a:rPr>
              <a:t>operations; production </a:t>
            </a:r>
            <a:r>
              <a:rPr dirty="0" sz="1100" spc="10">
                <a:latin typeface="Times New Roman"/>
                <a:cs typeface="Times New Roman"/>
              </a:rPr>
              <a:t>planning includes </a:t>
            </a:r>
            <a:r>
              <a:rPr dirty="0" sz="1100" spc="5">
                <a:latin typeface="Times New Roman"/>
                <a:cs typeface="Times New Roman"/>
              </a:rPr>
              <a:t>decisions with reference </a:t>
            </a:r>
            <a:r>
              <a:rPr dirty="0" sz="1100" spc="10">
                <a:latin typeface="Times New Roman"/>
                <a:cs typeface="Times New Roman"/>
              </a:rPr>
              <a:t>to the amount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each item 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made in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plant. Pre-requisite for production planning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decision regarding </a:t>
            </a:r>
            <a:r>
              <a:rPr dirty="0" sz="1100" spc="10">
                <a:latin typeface="Times New Roman"/>
                <a:cs typeface="Times New Roman"/>
              </a:rPr>
              <a:t>the  method </a:t>
            </a:r>
            <a:r>
              <a:rPr dirty="0" sz="1100" spc="5">
                <a:latin typeface="Times New Roman"/>
                <a:cs typeface="Times New Roman"/>
              </a:rPr>
              <a:t>of production, </a:t>
            </a:r>
            <a:r>
              <a:rPr dirty="0" sz="1100">
                <a:latin typeface="Times New Roman"/>
                <a:cs typeface="Times New Roman"/>
              </a:rPr>
              <a:t>i.e. </a:t>
            </a:r>
            <a:r>
              <a:rPr dirty="0" sz="1100" spc="5">
                <a:latin typeface="Times New Roman"/>
                <a:cs typeface="Times New Roman"/>
              </a:rPr>
              <a:t>pre-planning </a:t>
            </a:r>
            <a:r>
              <a:rPr dirty="0" sz="1100" spc="10">
                <a:latin typeface="Times New Roman"/>
                <a:cs typeface="Times New Roman"/>
              </a:rPr>
              <a:t>about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type </a:t>
            </a:r>
            <a:r>
              <a:rPr dirty="0" sz="1100" spc="5">
                <a:latin typeface="Times New Roman"/>
                <a:cs typeface="Times New Roman"/>
              </a:rPr>
              <a:t>of product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the  amount of </a:t>
            </a:r>
            <a:r>
              <a:rPr dirty="0" sz="1100" spc="5">
                <a:latin typeface="Times New Roman"/>
                <a:cs typeface="Times New Roman"/>
              </a:rPr>
              <a:t>output.  Alternatively,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necessary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directing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  </a:t>
            </a:r>
            <a:r>
              <a:rPr dirty="0" sz="1100" spc="10">
                <a:latin typeface="Times New Roman"/>
                <a:cs typeface="Times New Roman"/>
              </a:rPr>
              <a:t>controlling the methods used for production </a:t>
            </a:r>
            <a:r>
              <a:rPr dirty="0" sz="1100" spc="5">
                <a:latin typeface="Times New Roman"/>
                <a:cs typeface="Times New Roman"/>
              </a:rPr>
              <a:t>and deals 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setting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of production  facilities viz. building, </a:t>
            </a:r>
            <a:r>
              <a:rPr dirty="0" sz="1100" spc="10">
                <a:latin typeface="Times New Roman"/>
                <a:cs typeface="Times New Roman"/>
              </a:rPr>
              <a:t>machines, equipment </a:t>
            </a:r>
            <a:r>
              <a:rPr dirty="0" sz="1100" spc="5">
                <a:latin typeface="Times New Roman"/>
                <a:cs typeface="Times New Roman"/>
              </a:rPr>
              <a:t>etc. in available space. It involves the pre-  </a:t>
            </a:r>
            <a:r>
              <a:rPr dirty="0" sz="1100" spc="10">
                <a:latin typeface="Times New Roman"/>
                <a:cs typeface="Times New Roman"/>
              </a:rPr>
              <a:t>determination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requirements </a:t>
            </a:r>
            <a:r>
              <a:rPr dirty="0" sz="1100" spc="5">
                <a:latin typeface="Times New Roman"/>
                <a:cs typeface="Times New Roman"/>
              </a:rPr>
              <a:t>such as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money, </a:t>
            </a:r>
            <a:r>
              <a:rPr dirty="0" sz="1100" spc="5">
                <a:latin typeface="Times New Roman"/>
                <a:cs typeface="Times New Roman"/>
              </a:rPr>
              <a:t>order priority,  production processes.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efficient production of desired </a:t>
            </a:r>
            <a:r>
              <a:rPr dirty="0" sz="1100" spc="10">
                <a:latin typeface="Times New Roman"/>
                <a:cs typeface="Times New Roman"/>
              </a:rPr>
              <a:t>goods and </a:t>
            </a:r>
            <a:r>
              <a:rPr dirty="0" sz="1100" spc="5">
                <a:latin typeface="Times New Roman"/>
                <a:cs typeface="Times New Roman"/>
              </a:rPr>
              <a:t>services. Planning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projecting appropriate action </a:t>
            </a:r>
            <a:r>
              <a:rPr dirty="0" sz="1100" spc="10">
                <a:latin typeface="Times New Roman"/>
                <a:cs typeface="Times New Roman"/>
              </a:rPr>
              <a:t>well </a:t>
            </a:r>
            <a:r>
              <a:rPr dirty="0" sz="1100" spc="5">
                <a:latin typeface="Times New Roman"/>
                <a:cs typeface="Times New Roman"/>
              </a:rPr>
              <a:t>in time </a:t>
            </a:r>
            <a:r>
              <a:rPr dirty="0" sz="1100" spc="10">
                <a:latin typeface="Times New Roman"/>
                <a:cs typeface="Times New Roman"/>
              </a:rPr>
              <a:t>about some predetermined </a:t>
            </a:r>
            <a:r>
              <a:rPr dirty="0" sz="1100" spc="5">
                <a:latin typeface="Times New Roman"/>
                <a:cs typeface="Times New Roman"/>
              </a:rPr>
              <a:t>objectives together with  </a:t>
            </a:r>
            <a:r>
              <a:rPr dirty="0" sz="1100" spc="10">
                <a:latin typeface="Times New Roman"/>
                <a:cs typeface="Times New Roman"/>
              </a:rPr>
              <a:t>means </a:t>
            </a:r>
            <a:r>
              <a:rPr dirty="0" sz="1100" spc="5">
                <a:latin typeface="Times New Roman"/>
                <a:cs typeface="Times New Roman"/>
              </a:rPr>
              <a:t>necessary to achieve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objective. It involves </a:t>
            </a:r>
            <a:r>
              <a:rPr dirty="0" sz="1100" spc="10">
                <a:latin typeface="Times New Roman"/>
                <a:cs typeface="Times New Roman"/>
              </a:rPr>
              <a:t>study </a:t>
            </a:r>
            <a:r>
              <a:rPr dirty="0" sz="1100" spc="5">
                <a:latin typeface="Times New Roman"/>
                <a:cs typeface="Times New Roman"/>
              </a:rPr>
              <a:t>of various alternatives </a:t>
            </a:r>
            <a:r>
              <a:rPr dirty="0" sz="1100" spc="10">
                <a:latin typeface="Times New Roman"/>
                <a:cs typeface="Times New Roman"/>
              </a:rPr>
              <a:t>and to  </a:t>
            </a:r>
            <a:r>
              <a:rPr dirty="0" sz="1100" spc="5">
                <a:latin typeface="Times New Roman"/>
                <a:cs typeface="Times New Roman"/>
              </a:rPr>
              <a:t>select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best alternative </a:t>
            </a:r>
            <a:r>
              <a:rPr dirty="0" sz="1100" spc="10">
                <a:latin typeface="Times New Roman"/>
                <a:cs typeface="Times New Roman"/>
              </a:rPr>
              <a:t>under a </a:t>
            </a:r>
            <a:r>
              <a:rPr dirty="0" sz="1100" spc="5">
                <a:latin typeface="Times New Roman"/>
                <a:cs typeface="Times New Roman"/>
              </a:rPr>
              <a:t>set of conditions using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logistics.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Production planning </a:t>
            </a:r>
            <a:r>
              <a:rPr dirty="0" sz="1100" spc="10">
                <a:latin typeface="Times New Roman"/>
                <a:cs typeface="Times New Roman"/>
              </a:rPr>
              <a:t>can be done </a:t>
            </a:r>
            <a:r>
              <a:rPr dirty="0" sz="1100" spc="5">
                <a:latin typeface="Times New Roman"/>
                <a:cs typeface="Times New Roman"/>
              </a:rPr>
              <a:t>at three levels, namely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Factory Planning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Processes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Operation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fundamental object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production planning is to </a:t>
            </a:r>
            <a:r>
              <a:rPr dirty="0" sz="1100" spc="10">
                <a:latin typeface="Times New Roman"/>
                <a:cs typeface="Times New Roman"/>
              </a:rPr>
              <a:t>produce </a:t>
            </a:r>
            <a:r>
              <a:rPr dirty="0" sz="1100" spc="5">
                <a:latin typeface="Times New Roman"/>
                <a:cs typeface="Times New Roman"/>
              </a:rPr>
              <a:t>right </a:t>
            </a:r>
            <a:r>
              <a:rPr dirty="0" sz="1100" spc="10">
                <a:latin typeface="Times New Roman"/>
                <a:cs typeface="Times New Roman"/>
              </a:rPr>
              <a:t>type </a:t>
            </a:r>
            <a:r>
              <a:rPr dirty="0" sz="1100" spc="5">
                <a:latin typeface="Times New Roman"/>
                <a:cs typeface="Times New Roman"/>
              </a:rPr>
              <a:t>of material both in  quantity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quality 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right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, using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most appropriate method of production in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most </a:t>
            </a:r>
            <a:r>
              <a:rPr dirty="0" sz="1100" spc="10">
                <a:latin typeface="Times New Roman"/>
                <a:cs typeface="Times New Roman"/>
              </a:rPr>
              <a:t>effective manner,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various objectives </a:t>
            </a:r>
            <a:r>
              <a:rPr dirty="0" sz="1100" spc="10">
                <a:latin typeface="Times New Roman"/>
                <a:cs typeface="Times New Roman"/>
              </a:rPr>
              <a:t>or </a:t>
            </a:r>
            <a:r>
              <a:rPr dirty="0" sz="1100" spc="5">
                <a:latin typeface="Times New Roman"/>
                <a:cs typeface="Times New Roman"/>
              </a:rPr>
              <a:t>goals of production planning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29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Systematic </a:t>
            </a:r>
            <a:r>
              <a:rPr dirty="0" sz="1100" spc="5">
                <a:latin typeface="Times New Roman"/>
                <a:cs typeface="Times New Roman"/>
              </a:rPr>
              <a:t>coordination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regulation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various activities, </a:t>
            </a:r>
            <a:r>
              <a:rPr dirty="0" sz="1100" spc="10">
                <a:latin typeface="Times New Roman"/>
                <a:cs typeface="Times New Roman"/>
              </a:rPr>
              <a:t>keeping in view the  capacity 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resources and objectives of the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organization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maintain proper balance of the activities for efficient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1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Determination of raw </a:t>
            </a:r>
            <a:r>
              <a:rPr dirty="0" sz="1100" spc="5">
                <a:latin typeface="Times New Roman"/>
                <a:cs typeface="Times New Roman"/>
              </a:rPr>
              <a:t>material,  </a:t>
            </a:r>
            <a:r>
              <a:rPr dirty="0" sz="1100" spc="10">
                <a:latin typeface="Times New Roman"/>
                <a:cs typeface="Times New Roman"/>
              </a:rPr>
              <a:t>machines, equipments etc. </a:t>
            </a:r>
            <a:r>
              <a:rPr dirty="0" sz="1100" spc="5">
                <a:latin typeface="Times New Roman"/>
                <a:cs typeface="Times New Roman"/>
              </a:rPr>
              <a:t>and  other  output  </a:t>
            </a:r>
            <a:r>
              <a:rPr dirty="0" sz="1100" spc="10">
                <a:latin typeface="Times New Roman"/>
                <a:cs typeface="Times New Roman"/>
              </a:rPr>
              <a:t>requirements for desired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output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Anticipation of business </a:t>
            </a:r>
            <a:r>
              <a:rPr dirty="0" sz="1100" spc="10">
                <a:latin typeface="Times New Roman"/>
                <a:cs typeface="Times New Roman"/>
              </a:rPr>
              <a:t>changes and </a:t>
            </a:r>
            <a:r>
              <a:rPr dirty="0" sz="1100" spc="5">
                <a:latin typeface="Times New Roman"/>
                <a:cs typeface="Times New Roman"/>
              </a:rPr>
              <a:t>reacting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them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proper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manner.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15">
                <a:latin typeface="Times New Roman"/>
                <a:cs typeface="Times New Roman"/>
              </a:rPr>
              <a:t>optimum </a:t>
            </a:r>
            <a:r>
              <a:rPr dirty="0" sz="1100" spc="5">
                <a:latin typeface="Times New Roman"/>
                <a:cs typeface="Times New Roman"/>
              </a:rPr>
              <a:t>use </a:t>
            </a:r>
            <a:r>
              <a:rPr dirty="0" sz="1100" spc="10">
                <a:latin typeface="Times New Roman"/>
                <a:cs typeface="Times New Roman"/>
              </a:rPr>
              <a:t>of the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with optimum cost and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having. Most  </a:t>
            </a:r>
            <a:r>
              <a:rPr dirty="0" sz="1100" spc="10">
                <a:latin typeface="Times New Roman"/>
                <a:cs typeface="Times New Roman"/>
              </a:rPr>
              <a:t>economical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combination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provide </a:t>
            </a:r>
            <a:r>
              <a:rPr dirty="0" sz="1100" spc="5">
                <a:latin typeface="Times New Roman"/>
                <a:cs typeface="Times New Roman"/>
              </a:rPr>
              <a:t>alternative </a:t>
            </a: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strategies in </a:t>
            </a:r>
            <a:r>
              <a:rPr dirty="0" sz="1100" spc="10">
                <a:latin typeface="Times New Roman"/>
                <a:cs typeface="Times New Roman"/>
              </a:rPr>
              <a:t>the case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emergencies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Production planning processes </a:t>
            </a:r>
            <a:r>
              <a:rPr dirty="0" sz="1100" spc="10">
                <a:latin typeface="Times New Roman"/>
                <a:cs typeface="Times New Roman"/>
              </a:rPr>
              <a:t>can broadly be </a:t>
            </a:r>
            <a:r>
              <a:rPr dirty="0" sz="1100" spc="5">
                <a:latin typeface="Times New Roman"/>
                <a:cs typeface="Times New Roman"/>
              </a:rPr>
              <a:t>divided in </a:t>
            </a:r>
            <a:r>
              <a:rPr dirty="0" sz="1100" spc="10">
                <a:latin typeface="Times New Roman"/>
                <a:cs typeface="Times New Roman"/>
              </a:rPr>
              <a:t>three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categories;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7620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Routing—Routing means determination of path or </a:t>
            </a:r>
            <a:r>
              <a:rPr dirty="0" sz="1100" spc="5">
                <a:latin typeface="Times New Roman"/>
                <a:cs typeface="Times New Roman"/>
              </a:rPr>
              <a:t>route </a:t>
            </a:r>
            <a:r>
              <a:rPr dirty="0" sz="1100" spc="10">
                <a:latin typeface="Times New Roman"/>
                <a:cs typeface="Times New Roman"/>
              </a:rPr>
              <a:t>over which </a:t>
            </a:r>
            <a:r>
              <a:rPr dirty="0" sz="1100" spc="5">
                <a:latin typeface="Times New Roman"/>
                <a:cs typeface="Times New Roman"/>
              </a:rPr>
              <a:t>each piece is to  travel in </a:t>
            </a:r>
            <a:r>
              <a:rPr dirty="0" sz="1100" spc="10">
                <a:latin typeface="Times New Roman"/>
                <a:cs typeface="Times New Roman"/>
              </a:rPr>
              <a:t>being transformed from raw material into the </a:t>
            </a:r>
            <a:r>
              <a:rPr dirty="0" sz="1100" spc="5">
                <a:latin typeface="Times New Roman"/>
                <a:cs typeface="Times New Roman"/>
              </a:rPr>
              <a:t>finished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300"/>
              </a:lnSpc>
              <a:spcBef>
                <a:spcPts val="4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Scheduling is </a:t>
            </a:r>
            <a:r>
              <a:rPr dirty="0" sz="1100" spc="10">
                <a:latin typeface="Times New Roman"/>
                <a:cs typeface="Times New Roman"/>
              </a:rPr>
              <a:t>the process </a:t>
            </a:r>
            <a:r>
              <a:rPr dirty="0" sz="1100" spc="5">
                <a:latin typeface="Times New Roman"/>
                <a:cs typeface="Times New Roman"/>
              </a:rPr>
              <a:t>of prescribing </a:t>
            </a:r>
            <a:r>
              <a:rPr dirty="0" sz="1100" spc="10">
                <a:latin typeface="Times New Roman"/>
                <a:cs typeface="Times New Roman"/>
              </a:rPr>
              <a:t>“when” </a:t>
            </a:r>
            <a:r>
              <a:rPr dirty="0" sz="1100" spc="5">
                <a:latin typeface="Times New Roman"/>
                <a:cs typeface="Times New Roman"/>
              </a:rPr>
              <a:t>each operation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production  process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executed. </a:t>
            </a:r>
            <a:r>
              <a:rPr dirty="0" sz="1100" spc="5">
                <a:latin typeface="Times New Roman"/>
                <a:cs typeface="Times New Roman"/>
              </a:rPr>
              <a:t>In other </a:t>
            </a:r>
            <a:r>
              <a:rPr dirty="0" sz="1100" spc="10">
                <a:latin typeface="Times New Roman"/>
                <a:cs typeface="Times New Roman"/>
              </a:rPr>
              <a:t>words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involves designing </a:t>
            </a:r>
            <a:r>
              <a:rPr dirty="0" sz="1100" spc="10">
                <a:latin typeface="Times New Roman"/>
                <a:cs typeface="Times New Roman"/>
              </a:rPr>
              <a:t>the time </a:t>
            </a:r>
            <a:r>
              <a:rPr dirty="0" sz="1100" spc="5">
                <a:latin typeface="Times New Roman"/>
                <a:cs typeface="Times New Roman"/>
              </a:rPr>
              <a:t>table </a:t>
            </a:r>
            <a:r>
              <a:rPr dirty="0" sz="1100" spc="10">
                <a:latin typeface="Times New Roman"/>
                <a:cs typeface="Times New Roman"/>
              </a:rPr>
              <a:t>of  manufacturing activities indicating the time required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of units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each stage. It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description of </a:t>
            </a:r>
            <a:r>
              <a:rPr dirty="0" sz="1100" spc="10">
                <a:latin typeface="Times New Roman"/>
                <a:cs typeface="Times New Roman"/>
              </a:rPr>
              <a:t>when and where each operation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production  process is to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executed.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Loading---It </a:t>
            </a:r>
            <a:r>
              <a:rPr dirty="0" sz="1100" spc="5">
                <a:latin typeface="Times New Roman"/>
                <a:cs typeface="Times New Roman"/>
              </a:rPr>
              <a:t>studies </a:t>
            </a:r>
            <a:r>
              <a:rPr dirty="0" sz="1100" spc="10">
                <a:latin typeface="Times New Roman"/>
                <a:cs typeface="Times New Roman"/>
              </a:rPr>
              <a:t>relationship between load and capacity of work centers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systems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832800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868578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2265" cy="8252459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Production Planning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prescribes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outlines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objectives </a:t>
            </a:r>
            <a:r>
              <a:rPr dirty="0" sz="1100" spc="10">
                <a:latin typeface="Times New Roman"/>
                <a:cs typeface="Times New Roman"/>
              </a:rPr>
              <a:t>and provides guidelines </a:t>
            </a:r>
            <a:r>
              <a:rPr dirty="0" sz="1100" spc="5">
                <a:latin typeface="Times New Roman"/>
                <a:cs typeface="Times New Roman"/>
              </a:rPr>
              <a:t>for  various activities involved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transformation process of inputs into outputs. </a:t>
            </a:r>
            <a:r>
              <a:rPr dirty="0" sz="1100" spc="10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production control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directs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regulates all activities </a:t>
            </a:r>
            <a:r>
              <a:rPr dirty="0" sz="1100" spc="10">
                <a:latin typeface="Times New Roman"/>
                <a:cs typeface="Times New Roman"/>
              </a:rPr>
              <a:t>of production process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verifies  whether the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going in </a:t>
            </a:r>
            <a:r>
              <a:rPr dirty="0" sz="1100" spc="10">
                <a:latin typeface="Times New Roman"/>
                <a:cs typeface="Times New Roman"/>
              </a:rPr>
              <a:t>accordance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plan </a:t>
            </a:r>
            <a:r>
              <a:rPr dirty="0" sz="1100" spc="5">
                <a:latin typeface="Times New Roman"/>
                <a:cs typeface="Times New Roman"/>
              </a:rPr>
              <a:t>or not. It is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sort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dynamic </a:t>
            </a:r>
            <a:r>
              <a:rPr dirty="0" sz="1100" spc="5">
                <a:latin typeface="Times New Roman"/>
                <a:cs typeface="Times New Roman"/>
              </a:rPr>
              <a:t>activity controlling </a:t>
            </a:r>
            <a:r>
              <a:rPr dirty="0" sz="1100" spc="10">
                <a:latin typeface="Times New Roman"/>
                <a:cs typeface="Times New Roman"/>
              </a:rPr>
              <a:t>the production cycle </a:t>
            </a:r>
            <a:r>
              <a:rPr dirty="0" sz="1100" spc="5">
                <a:latin typeface="Times New Roman"/>
                <a:cs typeface="Times New Roman"/>
              </a:rPr>
              <a:t>to ensure that the facilities </a:t>
            </a:r>
            <a:r>
              <a:rPr dirty="0" sz="1100" spc="10">
                <a:latin typeface="Times New Roman"/>
                <a:cs typeface="Times New Roman"/>
              </a:rPr>
              <a:t>and the  </a:t>
            </a:r>
            <a:r>
              <a:rPr dirty="0" sz="1100" spc="5">
                <a:latin typeface="Times New Roman"/>
                <a:cs typeface="Times New Roman"/>
              </a:rPr>
              <a:t>personnel are </a:t>
            </a:r>
            <a:r>
              <a:rPr dirty="0" sz="1100" spc="10">
                <a:latin typeface="Times New Roman"/>
                <a:cs typeface="Times New Roman"/>
              </a:rPr>
              <a:t>economically </a:t>
            </a:r>
            <a:r>
              <a:rPr dirty="0" sz="1100" spc="5">
                <a:latin typeface="Times New Roman"/>
                <a:cs typeface="Times New Roman"/>
              </a:rPr>
              <a:t>utilized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manufactured within time and </a:t>
            </a:r>
            <a:r>
              <a:rPr dirty="0" sz="1100" spc="10">
                <a:latin typeface="Times New Roman"/>
                <a:cs typeface="Times New Roman"/>
              </a:rPr>
              <a:t>cost  </a:t>
            </a:r>
            <a:r>
              <a:rPr dirty="0" sz="1100" spc="5">
                <a:latin typeface="Times New Roman"/>
                <a:cs typeface="Times New Roman"/>
              </a:rPr>
              <a:t>limits. Production Control provides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foundation, </a:t>
            </a:r>
            <a:r>
              <a:rPr dirty="0" sz="1100" spc="10">
                <a:latin typeface="Times New Roman"/>
                <a:cs typeface="Times New Roman"/>
              </a:rPr>
              <a:t>on which most of the </a:t>
            </a:r>
            <a:r>
              <a:rPr dirty="0" sz="1100" spc="5">
                <a:latin typeface="Times New Roman"/>
                <a:cs typeface="Times New Roman"/>
              </a:rPr>
              <a:t>other industrial  controls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based,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control department generally has to </a:t>
            </a:r>
            <a:r>
              <a:rPr dirty="0" sz="1100" spc="10">
                <a:latin typeface="Times New Roman"/>
                <a:cs typeface="Times New Roman"/>
              </a:rPr>
              <a:t>perform the following  </a:t>
            </a:r>
            <a:r>
              <a:rPr dirty="0" sz="1100" spc="5">
                <a:latin typeface="Times New Roman"/>
                <a:cs typeface="Times New Roman"/>
              </a:rPr>
              <a:t>functions;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Provision of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materials , </a:t>
            </a:r>
            <a:r>
              <a:rPr dirty="0" sz="1100" spc="10">
                <a:latin typeface="Times New Roman"/>
                <a:cs typeface="Times New Roman"/>
              </a:rPr>
              <a:t>equipments </a:t>
            </a:r>
            <a:r>
              <a:rPr dirty="0" sz="1100" spc="5">
                <a:latin typeface="Times New Roman"/>
                <a:cs typeface="Times New Roman"/>
              </a:rPr>
              <a:t>, </a:t>
            </a:r>
            <a:r>
              <a:rPr dirty="0" sz="1100" spc="10">
                <a:latin typeface="Times New Roman"/>
                <a:cs typeface="Times New Roman"/>
              </a:rPr>
              <a:t>machines 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labor,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To organize </a:t>
            </a:r>
            <a:r>
              <a:rPr dirty="0" sz="1100" spc="5">
                <a:latin typeface="Times New Roman"/>
                <a:cs typeface="Times New Roman"/>
              </a:rPr>
              <a:t>production schedule in conformity with the </a:t>
            </a:r>
            <a:r>
              <a:rPr dirty="0" sz="1100" spc="15">
                <a:latin typeface="Times New Roman"/>
                <a:cs typeface="Times New Roman"/>
              </a:rPr>
              <a:t>demand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forecasts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11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best possible </a:t>
            </a:r>
            <a:r>
              <a:rPr dirty="0" sz="1100" spc="10">
                <a:latin typeface="Times New Roman"/>
                <a:cs typeface="Times New Roman"/>
              </a:rPr>
              <a:t>manner in </a:t>
            </a:r>
            <a:r>
              <a:rPr dirty="0" sz="1100" spc="5">
                <a:latin typeface="Times New Roman"/>
                <a:cs typeface="Times New Roman"/>
              </a:rPr>
              <a:t>such </a:t>
            </a:r>
            <a:r>
              <a:rPr dirty="0" sz="1100" spc="10">
                <a:latin typeface="Times New Roman"/>
                <a:cs typeface="Times New Roman"/>
              </a:rPr>
              <a:t>a way that the cost </a:t>
            </a:r>
            <a:r>
              <a:rPr dirty="0" sz="1100" spc="5">
                <a:latin typeface="Times New Roman"/>
                <a:cs typeface="Times New Roman"/>
              </a:rPr>
              <a:t>of  production is </a:t>
            </a:r>
            <a:r>
              <a:rPr dirty="0" sz="1100" spc="10">
                <a:latin typeface="Times New Roman"/>
                <a:cs typeface="Times New Roman"/>
              </a:rPr>
              <a:t>minimized and delivery </a:t>
            </a:r>
            <a:r>
              <a:rPr dirty="0" sz="1100" spc="5">
                <a:latin typeface="Times New Roman"/>
                <a:cs typeface="Times New Roman"/>
              </a:rPr>
              <a:t>date 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maintained,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8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Proper coordination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operations of various </a:t>
            </a:r>
            <a:r>
              <a:rPr dirty="0" sz="1100" spc="10">
                <a:latin typeface="Times New Roman"/>
                <a:cs typeface="Times New Roman"/>
              </a:rPr>
              <a:t>sections </a:t>
            </a:r>
            <a:r>
              <a:rPr dirty="0" sz="1100" spc="5">
                <a:latin typeface="Times New Roman"/>
                <a:cs typeface="Times New Roman"/>
              </a:rPr>
              <a:t>/ </a:t>
            </a:r>
            <a:r>
              <a:rPr dirty="0" sz="1100" spc="10">
                <a:latin typeface="Times New Roman"/>
                <a:cs typeface="Times New Roman"/>
              </a:rPr>
              <a:t>departments responsible for 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Determination of </a:t>
            </a:r>
            <a:r>
              <a:rPr dirty="0" sz="1100" spc="10">
                <a:latin typeface="Times New Roman"/>
                <a:cs typeface="Times New Roman"/>
              </a:rPr>
              <a:t>economic </a:t>
            </a:r>
            <a:r>
              <a:rPr dirty="0" sz="1100" spc="5">
                <a:latin typeface="Times New Roman"/>
                <a:cs typeface="Times New Roman"/>
              </a:rPr>
              <a:t>production runs with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view to </a:t>
            </a:r>
            <a:r>
              <a:rPr dirty="0" sz="1100" spc="10">
                <a:latin typeface="Times New Roman"/>
                <a:cs typeface="Times New Roman"/>
              </a:rPr>
              <a:t>reduce </a:t>
            </a:r>
            <a:r>
              <a:rPr dirty="0" sz="1100" spc="5">
                <a:latin typeface="Times New Roman"/>
                <a:cs typeface="Times New Roman"/>
              </a:rPr>
              <a:t>set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ups.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Ensure </a:t>
            </a:r>
            <a:r>
              <a:rPr dirty="0" sz="1100" spc="5">
                <a:latin typeface="Times New Roman"/>
                <a:cs typeface="Times New Roman"/>
              </a:rPr>
              <a:t>regular and </a:t>
            </a:r>
            <a:r>
              <a:rPr dirty="0" sz="1100" spc="10">
                <a:latin typeface="Times New Roman"/>
                <a:cs typeface="Times New Roman"/>
              </a:rPr>
              <a:t>timely </a:t>
            </a:r>
            <a:r>
              <a:rPr dirty="0" sz="1100" spc="5">
                <a:latin typeface="Times New Roman"/>
                <a:cs typeface="Times New Roman"/>
              </a:rPr>
              <a:t>supply of raw </a:t>
            </a:r>
            <a:r>
              <a:rPr dirty="0" sz="1100" spc="10">
                <a:latin typeface="Times New Roman"/>
                <a:cs typeface="Times New Roman"/>
              </a:rPr>
              <a:t>material at the </a:t>
            </a:r>
            <a:r>
              <a:rPr dirty="0" sz="1100" spc="5">
                <a:latin typeface="Times New Roman"/>
                <a:cs typeface="Times New Roman"/>
              </a:rPr>
              <a:t>desired </a:t>
            </a:r>
            <a:r>
              <a:rPr dirty="0" sz="1100" spc="10">
                <a:latin typeface="Times New Roman"/>
                <a:cs typeface="Times New Roman"/>
              </a:rPr>
              <a:t>place and </a:t>
            </a:r>
            <a:r>
              <a:rPr dirty="0" sz="1100" spc="5">
                <a:latin typeface="Times New Roman"/>
                <a:cs typeface="Times New Roman"/>
              </a:rPr>
              <a:t>prescribed  quality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quantity to avoid </a:t>
            </a:r>
            <a:r>
              <a:rPr dirty="0" sz="1100" spc="10">
                <a:latin typeface="Times New Roman"/>
                <a:cs typeface="Times New Roman"/>
              </a:rPr>
              <a:t>delays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To perform </a:t>
            </a:r>
            <a:r>
              <a:rPr dirty="0" sz="1100" spc="5">
                <a:latin typeface="Times New Roman"/>
                <a:cs typeface="Times New Roman"/>
              </a:rPr>
              <a:t>inspection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semi finished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finished </a:t>
            </a:r>
            <a:r>
              <a:rPr dirty="0" sz="1100" spc="10">
                <a:latin typeface="Times New Roman"/>
                <a:cs typeface="Times New Roman"/>
              </a:rPr>
              <a:t>goods and </a:t>
            </a:r>
            <a:r>
              <a:rPr dirty="0" sz="1100" spc="5">
                <a:latin typeface="Times New Roman"/>
                <a:cs typeface="Times New Roman"/>
              </a:rPr>
              <a:t>use quality control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techniques </a:t>
            </a:r>
            <a:r>
              <a:rPr dirty="0" sz="1100" spc="10">
                <a:latin typeface="Times New Roman"/>
                <a:cs typeface="Times New Roman"/>
              </a:rPr>
              <a:t>to ascertain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produced goods are of </a:t>
            </a:r>
            <a:r>
              <a:rPr dirty="0" sz="1100" spc="10">
                <a:latin typeface="Times New Roman"/>
                <a:cs typeface="Times New Roman"/>
              </a:rPr>
              <a:t>required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specifications.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also </a:t>
            </a:r>
            <a:r>
              <a:rPr dirty="0" sz="1100" spc="5">
                <a:latin typeface="Times New Roman"/>
                <a:cs typeface="Times New Roman"/>
              </a:rPr>
              <a:t>responsible for product </a:t>
            </a:r>
            <a:r>
              <a:rPr dirty="0" sz="1100" spc="10">
                <a:latin typeface="Times New Roman"/>
                <a:cs typeface="Times New Roman"/>
              </a:rPr>
              <a:t>design 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development.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500"/>
              </a:lnSpc>
            </a:pPr>
            <a:r>
              <a:rPr dirty="0" sz="1100" spc="5">
                <a:latin typeface="Times New Roman"/>
                <a:cs typeface="Times New Roman"/>
              </a:rPr>
              <a:t>Thus, </a:t>
            </a:r>
            <a:r>
              <a:rPr dirty="0" sz="1100" spc="10">
                <a:latin typeface="Times New Roman"/>
                <a:cs typeface="Times New Roman"/>
              </a:rPr>
              <a:t>the fundamental </a:t>
            </a:r>
            <a:r>
              <a:rPr dirty="0" sz="1100" spc="5">
                <a:latin typeface="Times New Roman"/>
                <a:cs typeface="Times New Roman"/>
              </a:rPr>
              <a:t>objective of production control is to regulate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various  operations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production process in such </a:t>
            </a:r>
            <a:r>
              <a:rPr dirty="0" sz="1100" spc="10">
                <a:latin typeface="Times New Roman"/>
                <a:cs typeface="Times New Roman"/>
              </a:rPr>
              <a:t>a way </a:t>
            </a:r>
            <a:r>
              <a:rPr dirty="0" sz="1100" spc="5">
                <a:latin typeface="Times New Roman"/>
                <a:cs typeface="Times New Roman"/>
              </a:rPr>
              <a:t>that orderly </a:t>
            </a:r>
            <a:r>
              <a:rPr dirty="0" sz="1100" spc="10">
                <a:latin typeface="Times New Roman"/>
                <a:cs typeface="Times New Roman"/>
              </a:rPr>
              <a:t>flow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material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ensured at  </a:t>
            </a:r>
            <a:r>
              <a:rPr dirty="0" sz="1100" spc="5">
                <a:latin typeface="Times New Roman"/>
                <a:cs typeface="Times New Roman"/>
              </a:rPr>
              <a:t>different stages of production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items </a:t>
            </a:r>
            <a:r>
              <a:rPr dirty="0" sz="1100" spc="10">
                <a:latin typeface="Times New Roman"/>
                <a:cs typeface="Times New Roman"/>
              </a:rPr>
              <a:t>are produced </a:t>
            </a:r>
            <a:r>
              <a:rPr dirty="0" sz="1100" spc="5">
                <a:latin typeface="Times New Roman"/>
                <a:cs typeface="Times New Roman"/>
              </a:rPr>
              <a:t>of right quality in right quantity </a:t>
            </a:r>
            <a:r>
              <a:rPr dirty="0" sz="1100" spc="10">
                <a:latin typeface="Times New Roman"/>
                <a:cs typeface="Times New Roman"/>
              </a:rPr>
              <a:t>at  the </a:t>
            </a:r>
            <a:r>
              <a:rPr dirty="0" sz="1100" spc="5">
                <a:latin typeface="Times New Roman"/>
                <a:cs typeface="Times New Roman"/>
              </a:rPr>
              <a:t>right </a:t>
            </a:r>
            <a:r>
              <a:rPr dirty="0" sz="1100" spc="1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with minimum effort and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Control starts with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particular goals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formulation of </a:t>
            </a:r>
            <a:r>
              <a:rPr dirty="0" sz="1100" spc="10">
                <a:latin typeface="Times New Roman"/>
                <a:cs typeface="Times New Roman"/>
              </a:rPr>
              <a:t>some general </a:t>
            </a:r>
            <a:r>
              <a:rPr dirty="0" sz="1100" spc="5">
                <a:latin typeface="Times New Roman"/>
                <a:cs typeface="Times New Roman"/>
              </a:rPr>
              <a:t>strategy  for </a:t>
            </a:r>
            <a:r>
              <a:rPr dirty="0" sz="1100" spc="10">
                <a:latin typeface="Times New Roman"/>
                <a:cs typeface="Times New Roman"/>
              </a:rPr>
              <a:t>accomplishment </a:t>
            </a:r>
            <a:r>
              <a:rPr dirty="0" sz="1100" spc="5">
                <a:latin typeface="Times New Roman"/>
                <a:cs typeface="Times New Roman"/>
              </a:rPr>
              <a:t>of desired objectives. </a:t>
            </a:r>
            <a:r>
              <a:rPr dirty="0" sz="1100" spc="10">
                <a:latin typeface="Times New Roman"/>
                <a:cs typeface="Times New Roman"/>
              </a:rPr>
              <a:t>There are </a:t>
            </a:r>
            <a:r>
              <a:rPr dirty="0" sz="1100" spc="5">
                <a:latin typeface="Times New Roman"/>
                <a:cs typeface="Times New Roman"/>
              </a:rPr>
              <a:t>three </a:t>
            </a:r>
            <a:r>
              <a:rPr dirty="0" sz="1100" spc="10">
                <a:latin typeface="Times New Roman"/>
                <a:cs typeface="Times New Roman"/>
              </a:rPr>
              <a:t>levels of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control  namely;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Programming </a:t>
            </a:r>
            <a:r>
              <a:rPr dirty="0" sz="1100" spc="5">
                <a:latin typeface="Times New Roman"/>
                <a:cs typeface="Times New Roman"/>
              </a:rPr>
              <a:t>plans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output of products 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factory </a:t>
            </a:r>
            <a:r>
              <a:rPr dirty="0" sz="1100" spc="10">
                <a:latin typeface="Times New Roman"/>
                <a:cs typeface="Times New Roman"/>
              </a:rPr>
              <a:t>as a </a:t>
            </a:r>
            <a:r>
              <a:rPr dirty="0" sz="1100" spc="5">
                <a:latin typeface="Times New Roman"/>
                <a:cs typeface="Times New Roman"/>
              </a:rPr>
              <a:t>whole. It regulates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supply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finished products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desired </a:t>
            </a:r>
            <a:r>
              <a:rPr dirty="0" sz="1100" spc="10">
                <a:latin typeface="Times New Roman"/>
                <a:cs typeface="Times New Roman"/>
              </a:rPr>
              <a:t>amount at the due date in </a:t>
            </a:r>
            <a:r>
              <a:rPr dirty="0" sz="1100" spc="5">
                <a:latin typeface="Times New Roman"/>
                <a:cs typeface="Times New Roman"/>
              </a:rPr>
              <a:t>accordance with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production plan. Programming ensures </a:t>
            </a:r>
            <a:r>
              <a:rPr dirty="0" sz="1100" spc="5">
                <a:latin typeface="Times New Roman"/>
                <a:cs typeface="Times New Roman"/>
              </a:rPr>
              <a:t>efficient use of labor,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capital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3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Ordering plans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output of </a:t>
            </a:r>
            <a:r>
              <a:rPr dirty="0" sz="1100" spc="10">
                <a:latin typeface="Times New Roman"/>
                <a:cs typeface="Times New Roman"/>
              </a:rPr>
              <a:t>components from the </a:t>
            </a:r>
            <a:r>
              <a:rPr dirty="0" sz="1100" spc="5">
                <a:latin typeface="Times New Roman"/>
                <a:cs typeface="Times New Roman"/>
              </a:rPr>
              <a:t>suppliers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processing  </a:t>
            </a:r>
            <a:r>
              <a:rPr dirty="0" sz="1100" spc="10">
                <a:latin typeface="Times New Roman"/>
                <a:cs typeface="Times New Roman"/>
              </a:rPr>
              <a:t>departments.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breaks </a:t>
            </a:r>
            <a:r>
              <a:rPr dirty="0" sz="1100" spc="15">
                <a:latin typeface="Times New Roman"/>
                <a:cs typeface="Times New Roman"/>
              </a:rPr>
              <a:t>down </a:t>
            </a:r>
            <a:r>
              <a:rPr dirty="0" sz="1100" spc="10">
                <a:latin typeface="Times New Roman"/>
                <a:cs typeface="Times New Roman"/>
              </a:rPr>
              <a:t>the requirements for the product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completed at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specific </a:t>
            </a:r>
            <a:r>
              <a:rPr dirty="0" sz="1100" spc="10">
                <a:latin typeface="Times New Roman"/>
                <a:cs typeface="Times New Roman"/>
              </a:rPr>
              <a:t>times into orders </a:t>
            </a:r>
            <a:r>
              <a:rPr dirty="0" sz="1100" spc="5">
                <a:latin typeface="Times New Roman"/>
                <a:cs typeface="Times New Roman"/>
              </a:rPr>
              <a:t>to materials and processed parts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 do so in  </a:t>
            </a:r>
            <a:r>
              <a:rPr dirty="0" sz="1100" spc="5">
                <a:latin typeface="Times New Roman"/>
                <a:cs typeface="Times New Roman"/>
              </a:rPr>
              <a:t>such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way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are available </a:t>
            </a:r>
            <a:r>
              <a:rPr dirty="0" sz="1100" spc="10">
                <a:latin typeface="Times New Roman"/>
                <a:cs typeface="Times New Roman"/>
              </a:rPr>
              <a:t>when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needed.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2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Dispatching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routine </a:t>
            </a:r>
            <a:r>
              <a:rPr dirty="0" sz="1100" spc="10">
                <a:latin typeface="Times New Roman"/>
                <a:cs typeface="Times New Roman"/>
              </a:rPr>
              <a:t>of setting </a:t>
            </a:r>
            <a:r>
              <a:rPr dirty="0" sz="1100" spc="5">
                <a:latin typeface="Times New Roman"/>
                <a:cs typeface="Times New Roman"/>
              </a:rPr>
              <a:t>production activities in motion through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release of </a:t>
            </a:r>
            <a:r>
              <a:rPr dirty="0" sz="1100" spc="10">
                <a:latin typeface="Times New Roman"/>
                <a:cs typeface="Times New Roman"/>
              </a:rPr>
              <a:t>order </a:t>
            </a:r>
            <a:r>
              <a:rPr dirty="0" sz="1100" spc="5">
                <a:latin typeface="Times New Roman"/>
                <a:cs typeface="Times New Roman"/>
              </a:rPr>
              <a:t>and instructions in </a:t>
            </a:r>
            <a:r>
              <a:rPr dirty="0" sz="1100" spc="10">
                <a:latin typeface="Times New Roman"/>
                <a:cs typeface="Times New Roman"/>
              </a:rPr>
              <a:t>accordance with </a:t>
            </a:r>
            <a:r>
              <a:rPr dirty="0" sz="1100" spc="5">
                <a:latin typeface="Times New Roman"/>
                <a:cs typeface="Times New Roman"/>
              </a:rPr>
              <a:t>previously </a:t>
            </a:r>
            <a:r>
              <a:rPr dirty="0" sz="1100" spc="10">
                <a:latin typeface="Times New Roman"/>
                <a:cs typeface="Times New Roman"/>
              </a:rPr>
              <a:t>planned times and  sequence </a:t>
            </a:r>
            <a:r>
              <a:rPr dirty="0" sz="1100" spc="5">
                <a:latin typeface="Times New Roman"/>
                <a:cs typeface="Times New Roman"/>
              </a:rPr>
              <a:t>embodied in </a:t>
            </a:r>
            <a:r>
              <a:rPr dirty="0" sz="1100" spc="10">
                <a:latin typeface="Times New Roman"/>
                <a:cs typeface="Times New Roman"/>
              </a:rPr>
              <a:t>route sheets and </a:t>
            </a:r>
            <a:r>
              <a:rPr dirty="0" sz="1100" spc="5">
                <a:latin typeface="Times New Roman"/>
                <a:cs typeface="Times New Roman"/>
              </a:rPr>
              <a:t>schedule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charts.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Having </a:t>
            </a:r>
            <a:r>
              <a:rPr dirty="0" sz="1100" spc="5">
                <a:latin typeface="Times New Roman"/>
                <a:cs typeface="Times New Roman"/>
              </a:rPr>
              <a:t>learnt </a:t>
            </a:r>
            <a:r>
              <a:rPr dirty="0" sz="1100" spc="10">
                <a:latin typeface="Times New Roman"/>
                <a:cs typeface="Times New Roman"/>
              </a:rPr>
              <a:t>about the </a:t>
            </a:r>
            <a:r>
              <a:rPr dirty="0" sz="1100" spc="5">
                <a:latin typeface="Times New Roman"/>
                <a:cs typeface="Times New Roman"/>
              </a:rPr>
              <a:t>basics of Production </a:t>
            </a:r>
            <a:r>
              <a:rPr dirty="0" sz="1100" spc="10">
                <a:latin typeface="Times New Roman"/>
                <a:cs typeface="Times New Roman"/>
              </a:rPr>
              <a:t>planning and </a:t>
            </a:r>
            <a:r>
              <a:rPr dirty="0" sz="1100" spc="5">
                <a:latin typeface="Times New Roman"/>
                <a:cs typeface="Times New Roman"/>
              </a:rPr>
              <a:t>Control, </a:t>
            </a:r>
            <a:r>
              <a:rPr dirty="0" sz="1100" spc="10">
                <a:latin typeface="Times New Roman"/>
                <a:cs typeface="Times New Roman"/>
              </a:rPr>
              <a:t>now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can move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 b="1">
                <a:latin typeface="Times New Roman"/>
                <a:cs typeface="Times New Roman"/>
              </a:rPr>
              <a:t>9.2 </a:t>
            </a:r>
            <a:r>
              <a:rPr dirty="0" sz="1300" spc="10" b="1">
                <a:latin typeface="Times New Roman"/>
                <a:cs typeface="Times New Roman"/>
              </a:rPr>
              <a:t>AGGREGATE </a:t>
            </a:r>
            <a:r>
              <a:rPr dirty="0" sz="1300" spc="5" b="1">
                <a:latin typeface="Times New Roman"/>
                <a:cs typeface="Times New Roman"/>
              </a:rPr>
              <a:t>PLANNING AND </a:t>
            </a:r>
            <a:r>
              <a:rPr dirty="0" sz="1300" b="1">
                <a:latin typeface="Times New Roman"/>
                <a:cs typeface="Times New Roman"/>
              </a:rPr>
              <a:t>ITS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PROCESS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Managing companies for </a:t>
            </a:r>
            <a:r>
              <a:rPr dirty="0" sz="1100" spc="5">
                <a:latin typeface="Times New Roman"/>
                <a:cs typeface="Times New Roman"/>
              </a:rPr>
              <a:t>success </a:t>
            </a:r>
            <a:r>
              <a:rPr dirty="0" sz="1100" spc="10">
                <a:latin typeface="Times New Roman"/>
                <a:cs typeface="Times New Roman"/>
              </a:rPr>
              <a:t>across a </a:t>
            </a:r>
            <a:r>
              <a:rPr dirty="0" sz="1100" spc="5">
                <a:latin typeface="Times New Roman"/>
                <a:cs typeface="Times New Roman"/>
              </a:rPr>
              <a:t>range of time </a:t>
            </a:r>
            <a:r>
              <a:rPr dirty="0" sz="1100" spc="10">
                <a:latin typeface="Times New Roman"/>
                <a:cs typeface="Times New Roman"/>
              </a:rPr>
              <a:t>frames </a:t>
            </a:r>
            <a:r>
              <a:rPr dirty="0" sz="1100" spc="5">
                <a:latin typeface="Times New Roman"/>
                <a:cs typeface="Times New Roman"/>
              </a:rPr>
              <a:t>-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requisite for achieving  both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performance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health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-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toughest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challenges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business.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that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145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146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29754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35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largest 15 </a:t>
            </a:r>
            <a:r>
              <a:rPr dirty="0" sz="1100" spc="5">
                <a:latin typeface="Times New Roman"/>
                <a:cs typeface="Times New Roman"/>
              </a:rPr>
              <a:t>bankruptcies in history have occurred </a:t>
            </a:r>
            <a:r>
              <a:rPr dirty="0" sz="1100" spc="10">
                <a:latin typeface="Times New Roman"/>
                <a:cs typeface="Times New Roman"/>
              </a:rPr>
              <a:t>since 2001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playing up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inherent  risks. Managements need to build confidence in </a:t>
            </a:r>
            <a:r>
              <a:rPr dirty="0" sz="1100" spc="5">
                <a:latin typeface="Times New Roman"/>
                <a:cs typeface="Times New Roman"/>
              </a:rPr>
              <a:t>their ability </a:t>
            </a:r>
            <a:r>
              <a:rPr dirty="0" sz="1100" spc="10">
                <a:latin typeface="Times New Roman"/>
                <a:cs typeface="Times New Roman"/>
              </a:rPr>
              <a:t>to realize longer-term </a:t>
            </a:r>
            <a:r>
              <a:rPr dirty="0" sz="1100" spc="5">
                <a:latin typeface="Times New Roman"/>
                <a:cs typeface="Times New Roman"/>
              </a:rPr>
              <a:t>strategies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good </a:t>
            </a:r>
            <a:r>
              <a:rPr dirty="0" sz="1100" spc="5">
                <a:latin typeface="Times New Roman"/>
                <a:cs typeface="Times New Roman"/>
              </a:rPr>
              <a:t>short-term results. Planning, for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period including aggregate planning,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possible </a:t>
            </a:r>
            <a:r>
              <a:rPr dirty="0" sz="1100" spc="10">
                <a:latin typeface="Times New Roman"/>
                <a:cs typeface="Times New Roman"/>
              </a:rPr>
              <a:t>only when </a:t>
            </a:r>
            <a:r>
              <a:rPr dirty="0" sz="1100" spc="5">
                <a:latin typeface="Times New Roman"/>
                <a:cs typeface="Times New Roman"/>
              </a:rPr>
              <a:t>management has information available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tap.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is especially true for  batch-based manufacturing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500"/>
              </a:lnSpc>
            </a:pPr>
            <a:r>
              <a:rPr dirty="0" sz="1100" spc="10">
                <a:latin typeface="Times New Roman"/>
                <a:cs typeface="Times New Roman"/>
              </a:rPr>
              <a:t>Aggregate planning </a:t>
            </a:r>
            <a:r>
              <a:rPr dirty="0" sz="1100" spc="5">
                <a:latin typeface="Times New Roman"/>
                <a:cs typeface="Times New Roman"/>
              </a:rPr>
              <a:t>consists </a:t>
            </a:r>
            <a:r>
              <a:rPr dirty="0" sz="1100" spc="10">
                <a:latin typeface="Times New Roman"/>
                <a:cs typeface="Times New Roman"/>
              </a:rPr>
              <a:t>of the </a:t>
            </a:r>
            <a:r>
              <a:rPr dirty="0" sz="1100" spc="5">
                <a:latin typeface="Times New Roman"/>
                <a:cs typeface="Times New Roman"/>
              </a:rPr>
              <a:t>resource </a:t>
            </a:r>
            <a:r>
              <a:rPr dirty="0" sz="1100" spc="10">
                <a:latin typeface="Times New Roman"/>
                <a:cs typeface="Times New Roman"/>
              </a:rPr>
              <a:t>management planning </a:t>
            </a:r>
            <a:r>
              <a:rPr dirty="0" sz="1100" spc="5">
                <a:latin typeface="Times New Roman"/>
                <a:cs typeface="Times New Roman"/>
              </a:rPr>
              <a:t>activities that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15">
                <a:latin typeface="Times New Roman"/>
                <a:cs typeface="Times New Roman"/>
              </a:rPr>
              <a:t>done  </a:t>
            </a:r>
            <a:r>
              <a:rPr dirty="0" sz="1100" spc="5">
                <a:latin typeface="Times New Roman"/>
                <a:cs typeface="Times New Roman"/>
              </a:rPr>
              <a:t>after </a:t>
            </a:r>
            <a:r>
              <a:rPr dirty="0" sz="1100" spc="10">
                <a:latin typeface="Times New Roman"/>
                <a:cs typeface="Times New Roman"/>
              </a:rPr>
              <a:t>the long-term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capability planning decisions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been </a:t>
            </a:r>
            <a:r>
              <a:rPr dirty="0" sz="1100" spc="10">
                <a:latin typeface="Times New Roman"/>
                <a:cs typeface="Times New Roman"/>
              </a:rPr>
              <a:t>made. These  </a:t>
            </a:r>
            <a:r>
              <a:rPr dirty="0" sz="1100" spc="5">
                <a:latin typeface="Times New Roman"/>
                <a:cs typeface="Times New Roman"/>
              </a:rPr>
              <a:t>planning activities are </a:t>
            </a:r>
            <a:r>
              <a:rPr dirty="0" sz="1100" spc="10">
                <a:latin typeface="Times New Roman"/>
                <a:cs typeface="Times New Roman"/>
              </a:rPr>
              <a:t>designed </a:t>
            </a:r>
            <a:r>
              <a:rPr dirty="0" sz="1100" spc="5">
                <a:latin typeface="Times New Roman"/>
                <a:cs typeface="Times New Roman"/>
              </a:rPr>
              <a:t>to help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firm </a:t>
            </a:r>
            <a:r>
              <a:rPr dirty="0" sz="1100" spc="10">
                <a:latin typeface="Times New Roman"/>
                <a:cs typeface="Times New Roman"/>
              </a:rPr>
              <a:t>achieve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long-term </a:t>
            </a:r>
            <a:r>
              <a:rPr dirty="0" sz="1100" spc="5">
                <a:latin typeface="Times New Roman"/>
                <a:cs typeface="Times New Roman"/>
              </a:rPr>
              <a:t>strategic initiatives. 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nature of these </a:t>
            </a:r>
            <a:r>
              <a:rPr dirty="0" sz="1100" spc="5">
                <a:latin typeface="Times New Roman"/>
                <a:cs typeface="Times New Roman"/>
              </a:rPr>
              <a:t>activities is influenced </a:t>
            </a:r>
            <a:r>
              <a:rPr dirty="0" sz="1100" spc="10">
                <a:latin typeface="Times New Roman"/>
                <a:cs typeface="Times New Roman"/>
              </a:rPr>
              <a:t>by the </a:t>
            </a:r>
            <a:r>
              <a:rPr dirty="0" sz="1100" spc="5">
                <a:latin typeface="Times New Roman"/>
                <a:cs typeface="Times New Roman"/>
              </a:rPr>
              <a:t>structure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delivery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310"/>
              </a:lnSpc>
            </a:pPr>
            <a:r>
              <a:rPr dirty="0" sz="1100" spc="15" b="1">
                <a:latin typeface="Times New Roman"/>
                <a:cs typeface="Times New Roman"/>
              </a:rPr>
              <a:t>What </a:t>
            </a:r>
            <a:r>
              <a:rPr dirty="0" sz="1100" spc="5" b="1">
                <a:latin typeface="Times New Roman"/>
                <a:cs typeface="Times New Roman"/>
              </a:rPr>
              <a:t>Is Aggregate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Planning?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  <a:spcBef>
                <a:spcPts val="10"/>
              </a:spcBef>
            </a:pPr>
            <a:r>
              <a:rPr dirty="0" sz="1100" spc="5">
                <a:latin typeface="Times New Roman"/>
                <a:cs typeface="Times New Roman"/>
              </a:rPr>
              <a:t>Firms </a:t>
            </a:r>
            <a:r>
              <a:rPr dirty="0" sz="1100" spc="10">
                <a:latin typeface="Times New Roman"/>
                <a:cs typeface="Times New Roman"/>
              </a:rPr>
              <a:t>make the </a:t>
            </a:r>
            <a:r>
              <a:rPr dirty="0" sz="1100" spc="5">
                <a:latin typeface="Times New Roman"/>
                <a:cs typeface="Times New Roman"/>
              </a:rPr>
              <a:t>strategic long-term resource </a:t>
            </a:r>
            <a:r>
              <a:rPr dirty="0" sz="1100" spc="10">
                <a:latin typeface="Times New Roman"/>
                <a:cs typeface="Times New Roman"/>
              </a:rPr>
              <a:t>commitments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will enable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operations  </a:t>
            </a:r>
            <a:r>
              <a:rPr dirty="0" sz="1100" spc="5">
                <a:latin typeface="Times New Roman"/>
                <a:cs typeface="Times New Roman"/>
              </a:rPr>
              <a:t>function to achieve its corporate objective. </a:t>
            </a:r>
            <a:r>
              <a:rPr dirty="0" sz="1100" spc="10">
                <a:latin typeface="Times New Roman"/>
                <a:cs typeface="Times New Roman"/>
              </a:rPr>
              <a:t>Most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decisions </a:t>
            </a:r>
            <a:r>
              <a:rPr dirty="0" sz="1100" spc="10">
                <a:latin typeface="Times New Roman"/>
                <a:cs typeface="Times New Roman"/>
              </a:rPr>
              <a:t>needed </a:t>
            </a:r>
            <a:r>
              <a:rPr dirty="0" sz="1100" spc="5">
                <a:latin typeface="Times New Roman"/>
                <a:cs typeface="Times New Roman"/>
              </a:rPr>
              <a:t>to create </a:t>
            </a:r>
            <a:r>
              <a:rPr dirty="0" sz="1100" spc="10">
                <a:latin typeface="Times New Roman"/>
                <a:cs typeface="Times New Roman"/>
              </a:rPr>
              <a:t>these  </a:t>
            </a:r>
            <a:r>
              <a:rPr dirty="0" sz="1100" spc="5">
                <a:latin typeface="Times New Roman"/>
                <a:cs typeface="Times New Roman"/>
              </a:rPr>
              <a:t>capabilities involve strategic </a:t>
            </a:r>
            <a:r>
              <a:rPr dirty="0" sz="1100" spc="10">
                <a:latin typeface="Times New Roman"/>
                <a:cs typeface="Times New Roman"/>
              </a:rPr>
              <a:t>commitments, </a:t>
            </a:r>
            <a:r>
              <a:rPr dirty="0" sz="1100" spc="5">
                <a:latin typeface="Times New Roman"/>
                <a:cs typeface="Times New Roman"/>
              </a:rPr>
              <a:t>i.e., </a:t>
            </a: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to site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to site facilities; </a:t>
            </a:r>
            <a:r>
              <a:rPr dirty="0" sz="1100" spc="10">
                <a:latin typeface="Times New Roman"/>
                <a:cs typeface="Times New Roman"/>
              </a:rPr>
              <a:t>how  </a:t>
            </a:r>
            <a:r>
              <a:rPr dirty="0" sz="1100" spc="5">
                <a:latin typeface="Times New Roman"/>
                <a:cs typeface="Times New Roman"/>
              </a:rPr>
              <a:t>to acquire </a:t>
            </a:r>
            <a:r>
              <a:rPr dirty="0" sz="1100" spc="10">
                <a:latin typeface="Times New Roman"/>
                <a:cs typeface="Times New Roman"/>
              </a:rPr>
              <a:t>plant and equipment; what type </a:t>
            </a:r>
            <a:r>
              <a:rPr dirty="0" sz="1100" spc="5">
                <a:latin typeface="Times New Roman"/>
                <a:cs typeface="Times New Roman"/>
              </a:rPr>
              <a:t>of information </a:t>
            </a:r>
            <a:r>
              <a:rPr dirty="0" sz="1100" spc="10">
                <a:latin typeface="Times New Roman"/>
                <a:cs typeface="Times New Roman"/>
              </a:rPr>
              <a:t>systems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implemented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executed; and how </a:t>
            </a:r>
            <a:r>
              <a:rPr dirty="0" sz="1100" spc="5">
                <a:latin typeface="Times New Roman"/>
                <a:cs typeface="Times New Roman"/>
              </a:rPr>
              <a:t>to create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with a culture </a:t>
            </a:r>
            <a:r>
              <a:rPr dirty="0" sz="1100" spc="5">
                <a:latin typeface="Times New Roman"/>
                <a:cs typeface="Times New Roman"/>
              </a:rPr>
              <a:t>that serves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corporate strategy  well.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Aggregate planning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"big picture" approach to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for the intermediate term. </a:t>
            </a:r>
            <a:r>
              <a:rPr dirty="0" sz="1100" spc="10">
                <a:latin typeface="Times New Roman"/>
                <a:cs typeface="Times New Roman"/>
              </a:rPr>
              <a:t>While  </a:t>
            </a:r>
            <a:r>
              <a:rPr dirty="0" sz="1100" spc="5">
                <a:latin typeface="Times New Roman"/>
                <a:cs typeface="Times New Roman"/>
              </a:rPr>
              <a:t>strategic </a:t>
            </a:r>
            <a:r>
              <a:rPr dirty="0" sz="1100" spc="10">
                <a:latin typeface="Times New Roman"/>
                <a:cs typeface="Times New Roman"/>
              </a:rPr>
              <a:t>planning deals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long range operations of facilities and </a:t>
            </a:r>
            <a:r>
              <a:rPr dirty="0" sz="1100" spc="5">
                <a:latin typeface="Times New Roman"/>
                <a:cs typeface="Times New Roman"/>
              </a:rPr>
              <a:t>resources, aggregate  planning deals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developing </a:t>
            </a:r>
            <a:r>
              <a:rPr dirty="0" sz="1100" spc="10">
                <a:latin typeface="Times New Roman"/>
                <a:cs typeface="Times New Roman"/>
              </a:rPr>
              <a:t>ways </a:t>
            </a:r>
            <a:r>
              <a:rPr dirty="0" sz="1100" spc="5">
                <a:latin typeface="Times New Roman"/>
                <a:cs typeface="Times New Roman"/>
              </a:rPr>
              <a:t>to utilize those facilities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resources.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words,  </a:t>
            </a:r>
            <a:r>
              <a:rPr dirty="0" sz="1100" spc="5">
                <a:latin typeface="Times New Roman"/>
                <a:cs typeface="Times New Roman"/>
              </a:rPr>
              <a:t>the aggregate plan links strategic </a:t>
            </a:r>
            <a:r>
              <a:rPr dirty="0" sz="1100" spc="10">
                <a:latin typeface="Times New Roman"/>
                <a:cs typeface="Times New Roman"/>
              </a:rPr>
              <a:t>goals and </a:t>
            </a:r>
            <a:r>
              <a:rPr dirty="0" sz="1100" spc="5">
                <a:latin typeface="Times New Roman"/>
                <a:cs typeface="Times New Roman"/>
              </a:rPr>
              <a:t>objectives of the organization 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plans for  individual products, services </a:t>
            </a:r>
            <a:r>
              <a:rPr dirty="0" sz="1100" spc="10">
                <a:latin typeface="Times New Roman"/>
                <a:cs typeface="Times New Roman"/>
              </a:rPr>
              <a:t>and their </a:t>
            </a:r>
            <a:r>
              <a:rPr dirty="0" sz="1100" spc="5">
                <a:latin typeface="Times New Roman"/>
                <a:cs typeface="Times New Roman"/>
              </a:rPr>
              <a:t>various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components.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300"/>
              </a:lnSpc>
              <a:spcBef>
                <a:spcPts val="5"/>
              </a:spcBef>
            </a:pPr>
            <a:r>
              <a:rPr dirty="0" sz="1100" spc="15" b="1">
                <a:latin typeface="Times New Roman"/>
                <a:cs typeface="Times New Roman"/>
              </a:rPr>
              <a:t>The </a:t>
            </a:r>
            <a:r>
              <a:rPr dirty="0" sz="1100" spc="10" b="1">
                <a:latin typeface="Times New Roman"/>
                <a:cs typeface="Times New Roman"/>
              </a:rPr>
              <a:t>Aggregate Planning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3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process consists of four basic </a:t>
            </a:r>
            <a:r>
              <a:rPr dirty="0" sz="1100" spc="5">
                <a:latin typeface="Times New Roman"/>
                <a:cs typeface="Times New Roman"/>
              </a:rPr>
              <a:t>considerations as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Concept </a:t>
            </a:r>
            <a:r>
              <a:rPr dirty="0" sz="1100" spc="5" b="1">
                <a:latin typeface="Times New Roman"/>
                <a:cs typeface="Times New Roman"/>
              </a:rPr>
              <a:t>of Aggregation </a:t>
            </a:r>
            <a:r>
              <a:rPr dirty="0" sz="1100" spc="5">
                <a:latin typeface="Times New Roman"/>
                <a:cs typeface="Times New Roman"/>
              </a:rPr>
              <a:t>starts with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meaningful measure of output.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single  product output organization there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 problem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output measure. </a:t>
            </a:r>
            <a:r>
              <a:rPr dirty="0" sz="1100" spc="10">
                <a:latin typeface="Times New Roman"/>
                <a:cs typeface="Times New Roman"/>
              </a:rPr>
              <a:t>Many  organizations have multiple products and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is difficult to find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common </a:t>
            </a:r>
            <a:r>
              <a:rPr dirty="0" sz="1100" spc="5">
                <a:latin typeface="Times New Roman"/>
                <a:cs typeface="Times New Roman"/>
              </a:rPr>
              <a:t>factor of  </a:t>
            </a:r>
            <a:r>
              <a:rPr dirty="0" sz="1100" spc="10">
                <a:latin typeface="Times New Roman"/>
                <a:cs typeface="Times New Roman"/>
              </a:rPr>
              <a:t>measure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output.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44323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For e.g. </a:t>
            </a:r>
            <a:r>
              <a:rPr dirty="0" sz="1100" spc="5">
                <a:latin typeface="Times New Roman"/>
                <a:cs typeface="Times New Roman"/>
              </a:rPr>
              <a:t>steel </a:t>
            </a:r>
            <a:r>
              <a:rPr dirty="0" sz="1100" spc="10">
                <a:latin typeface="Times New Roman"/>
                <a:cs typeface="Times New Roman"/>
              </a:rPr>
              <a:t>producer can plan in </a:t>
            </a:r>
            <a:r>
              <a:rPr dirty="0" sz="1100" spc="5">
                <a:latin typeface="Times New Roman"/>
                <a:cs typeface="Times New Roman"/>
              </a:rPr>
              <a:t>terms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tons of steel, gallons of paint in case of  paint industry. Service organizations such as transport </a:t>
            </a:r>
            <a:r>
              <a:rPr dirty="0" sz="1100" spc="10">
                <a:latin typeface="Times New Roman"/>
                <a:cs typeface="Times New Roman"/>
              </a:rPr>
              <a:t>system may </a:t>
            </a:r>
            <a:r>
              <a:rPr dirty="0" sz="1100" spc="5">
                <a:latin typeface="Times New Roman"/>
                <a:cs typeface="Times New Roman"/>
              </a:rPr>
              <a:t>use passenger  miles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common </a:t>
            </a:r>
            <a:r>
              <a:rPr dirty="0" sz="1100" spc="5">
                <a:latin typeface="Times New Roman"/>
                <a:cs typeface="Times New Roman"/>
              </a:rPr>
              <a:t>measure, </a:t>
            </a:r>
            <a:r>
              <a:rPr dirty="0" sz="1100" spc="10">
                <a:latin typeface="Times New Roman"/>
                <a:cs typeface="Times New Roman"/>
              </a:rPr>
              <a:t>health </a:t>
            </a:r>
            <a:r>
              <a:rPr dirty="0" sz="1100" spc="5">
                <a:latin typeface="Times New Roman"/>
                <a:cs typeface="Times New Roman"/>
              </a:rPr>
              <a:t>care facilities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may use </a:t>
            </a:r>
            <a:r>
              <a:rPr dirty="0" sz="1100" spc="5">
                <a:latin typeface="Times New Roman"/>
                <a:cs typeface="Times New Roman"/>
              </a:rPr>
              <a:t>patient visits,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educational institutes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use student to faculty contact ratio in terms </a:t>
            </a:r>
            <a:r>
              <a:rPr dirty="0" sz="1100" spc="10">
                <a:latin typeface="Times New Roman"/>
                <a:cs typeface="Times New Roman"/>
              </a:rPr>
              <a:t>of hours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reasonable measure.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443230" marR="5080">
              <a:lnSpc>
                <a:spcPct val="98300"/>
              </a:lnSpc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group of products or </a:t>
            </a:r>
            <a:r>
              <a:rPr dirty="0" sz="1100" spc="5">
                <a:latin typeface="Times New Roman"/>
                <a:cs typeface="Times New Roman"/>
              </a:rPr>
              <a:t>services that </a:t>
            </a:r>
            <a:r>
              <a:rPr dirty="0" sz="1100" spc="10">
                <a:latin typeface="Times New Roman"/>
                <a:cs typeface="Times New Roman"/>
              </a:rPr>
              <a:t>have similar demand requirements and </a:t>
            </a:r>
            <a:r>
              <a:rPr dirty="0" sz="1100" spc="15">
                <a:latin typeface="Times New Roman"/>
                <a:cs typeface="Times New Roman"/>
              </a:rPr>
              <a:t>common  </a:t>
            </a:r>
            <a:r>
              <a:rPr dirty="0" sz="1100" spc="5">
                <a:latin typeface="Times New Roman"/>
                <a:cs typeface="Times New Roman"/>
              </a:rPr>
              <a:t>processing, </a:t>
            </a:r>
            <a:r>
              <a:rPr dirty="0" sz="1100" spc="10">
                <a:latin typeface="Times New Roman"/>
                <a:cs typeface="Times New Roman"/>
              </a:rPr>
              <a:t>labor and </a:t>
            </a:r>
            <a:r>
              <a:rPr dirty="0" sz="1100" spc="5">
                <a:latin typeface="Times New Roman"/>
                <a:cs typeface="Times New Roman"/>
              </a:rPr>
              <a:t>materials requirements is </a:t>
            </a:r>
            <a:r>
              <a:rPr dirty="0" sz="1100" spc="10">
                <a:latin typeface="Times New Roman"/>
                <a:cs typeface="Times New Roman"/>
              </a:rPr>
              <a:t>called a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Family. Therefore a  firm can </a:t>
            </a:r>
            <a:r>
              <a:rPr dirty="0" sz="1100" spc="5">
                <a:latin typeface="Times New Roman"/>
                <a:cs typeface="Times New Roman"/>
              </a:rPr>
              <a:t>aggregate its products or services </a:t>
            </a:r>
            <a:r>
              <a:rPr dirty="0" sz="1100" spc="10">
                <a:latin typeface="Times New Roman"/>
                <a:cs typeface="Times New Roman"/>
              </a:rPr>
              <a:t>into a set of </a:t>
            </a:r>
            <a:r>
              <a:rPr dirty="0" sz="1100" spc="5">
                <a:latin typeface="Times New Roman"/>
                <a:cs typeface="Times New Roman"/>
              </a:rPr>
              <a:t>relatively </a:t>
            </a:r>
            <a:r>
              <a:rPr dirty="0" sz="1100" spc="10">
                <a:latin typeface="Times New Roman"/>
                <a:cs typeface="Times New Roman"/>
              </a:rPr>
              <a:t>broad </a:t>
            </a:r>
            <a:r>
              <a:rPr dirty="0" sz="1100" spc="5">
                <a:latin typeface="Times New Roman"/>
                <a:cs typeface="Times New Roman"/>
              </a:rPr>
              <a:t>families,  avoiding </a:t>
            </a:r>
            <a:r>
              <a:rPr dirty="0" sz="1100" spc="10">
                <a:latin typeface="Times New Roman"/>
                <a:cs typeface="Times New Roman"/>
              </a:rPr>
              <a:t>too much </a:t>
            </a:r>
            <a:r>
              <a:rPr dirty="0" sz="1100" spc="5">
                <a:latin typeface="Times New Roman"/>
                <a:cs typeface="Times New Roman"/>
              </a:rPr>
              <a:t>detail at the planning stage. </a:t>
            </a:r>
            <a:r>
              <a:rPr dirty="0" sz="1100" spc="10">
                <a:latin typeface="Times New Roman"/>
                <a:cs typeface="Times New Roman"/>
              </a:rPr>
              <a:t>For example </a:t>
            </a:r>
            <a:r>
              <a:rPr dirty="0" sz="1100" spc="5">
                <a:latin typeface="Times New Roman"/>
                <a:cs typeface="Times New Roman"/>
              </a:rPr>
              <a:t>consider the </a:t>
            </a:r>
            <a:r>
              <a:rPr dirty="0" sz="1100" spc="10">
                <a:latin typeface="Times New Roman"/>
                <a:cs typeface="Times New Roman"/>
              </a:rPr>
              <a:t>Bicycle  </a:t>
            </a:r>
            <a:r>
              <a:rPr dirty="0" sz="1100" spc="5">
                <a:latin typeface="Times New Roman"/>
                <a:cs typeface="Times New Roman"/>
              </a:rPr>
              <a:t>manufacture that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aggregated all products </a:t>
            </a:r>
            <a:r>
              <a:rPr dirty="0" sz="1100" spc="10">
                <a:latin typeface="Times New Roman"/>
                <a:cs typeface="Times New Roman"/>
              </a:rPr>
              <a:t>into two </a:t>
            </a:r>
            <a:r>
              <a:rPr dirty="0" sz="1100" spc="5">
                <a:latin typeface="Times New Roman"/>
                <a:cs typeface="Times New Roman"/>
              </a:rPr>
              <a:t>families: </a:t>
            </a:r>
            <a:r>
              <a:rPr dirty="0" sz="1100" spc="10">
                <a:latin typeface="Times New Roman"/>
                <a:cs typeface="Times New Roman"/>
              </a:rPr>
              <a:t>mountain bikes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road bikes. </a:t>
            </a:r>
            <a:r>
              <a:rPr dirty="0" sz="1100" spc="10">
                <a:latin typeface="Times New Roman"/>
                <a:cs typeface="Times New Roman"/>
              </a:rPr>
              <a:t>This approach aids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assembly </a:t>
            </a:r>
            <a:r>
              <a:rPr dirty="0" sz="1100" spc="5">
                <a:latin typeface="Times New Roman"/>
                <a:cs typeface="Times New Roman"/>
              </a:rPr>
              <a:t>lines </a:t>
            </a:r>
            <a:r>
              <a:rPr dirty="0" sz="1100" spc="10">
                <a:latin typeface="Times New Roman"/>
                <a:cs typeface="Times New Roman"/>
              </a:rPr>
              <a:t>in the  </a:t>
            </a:r>
            <a:r>
              <a:rPr dirty="0" sz="1100" spc="5">
                <a:latin typeface="Times New Roman"/>
                <a:cs typeface="Times New Roman"/>
              </a:rPr>
              <a:t>plants.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Goals </a:t>
            </a:r>
            <a:r>
              <a:rPr dirty="0" sz="1100" spc="5" b="1">
                <a:latin typeface="Times New Roman"/>
                <a:cs typeface="Times New Roman"/>
              </a:rPr>
              <a:t>for aggregate </a:t>
            </a:r>
            <a:r>
              <a:rPr dirty="0" sz="1100" spc="10" b="1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there are </a:t>
            </a:r>
            <a:r>
              <a:rPr dirty="0" sz="1100" spc="10">
                <a:latin typeface="Times New Roman"/>
                <a:cs typeface="Times New Roman"/>
              </a:rPr>
              <a:t>number of </a:t>
            </a:r>
            <a:r>
              <a:rPr dirty="0" sz="1100" spc="5">
                <a:latin typeface="Times New Roman"/>
                <a:cs typeface="Times New Roman"/>
              </a:rPr>
              <a:t>goals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satisfied. It has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5">
                <a:latin typeface="Times New Roman"/>
                <a:cs typeface="Times New Roman"/>
              </a:rPr>
              <a:t>provide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overall levels of output, inventory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backlogs dictated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the business  plan.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Proper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utilization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plant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capacity.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should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under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utilized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because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147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74733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442595" marR="5080">
              <a:lnSpc>
                <a:spcPct val="98400"/>
              </a:lnSpc>
              <a:spcBef>
                <a:spcPts val="150"/>
              </a:spcBef>
            </a:pP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waste </a:t>
            </a:r>
            <a:r>
              <a:rPr dirty="0" sz="1100" spc="5">
                <a:latin typeface="Times New Roman"/>
                <a:cs typeface="Times New Roman"/>
              </a:rPr>
              <a:t>of resources. It is better to operate at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near full capacity. </a:t>
            </a:r>
            <a:r>
              <a:rPr dirty="0" sz="1100" spc="10">
                <a:latin typeface="Times New Roman"/>
                <a:cs typeface="Times New Roman"/>
              </a:rPr>
              <a:t>The aggregate plan 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consistent </a:t>
            </a:r>
            <a:r>
              <a:rPr dirty="0" sz="1100" spc="10">
                <a:latin typeface="Times New Roman"/>
                <a:cs typeface="Times New Roman"/>
              </a:rPr>
              <a:t>with the company's </a:t>
            </a:r>
            <a:r>
              <a:rPr dirty="0" sz="1100" spc="5">
                <a:latin typeface="Times New Roman"/>
                <a:cs typeface="Times New Roman"/>
              </a:rPr>
              <a:t>goals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policies regarding its </a:t>
            </a:r>
            <a:r>
              <a:rPr dirty="0" sz="1100" spc="10">
                <a:latin typeface="Times New Roman"/>
                <a:cs typeface="Times New Roman"/>
              </a:rPr>
              <a:t>employees. </a:t>
            </a:r>
            <a:r>
              <a:rPr dirty="0" sz="1100" spc="20">
                <a:latin typeface="Times New Roman"/>
                <a:cs typeface="Times New Roman"/>
              </a:rPr>
              <a:t>A  </a:t>
            </a:r>
            <a:r>
              <a:rPr dirty="0" sz="1100" spc="10">
                <a:latin typeface="Times New Roman"/>
                <a:cs typeface="Times New Roman"/>
              </a:rPr>
              <a:t>firm may </a:t>
            </a:r>
            <a:r>
              <a:rPr dirty="0" sz="1100" spc="5">
                <a:latin typeface="Times New Roman"/>
                <a:cs typeface="Times New Roman"/>
              </a:rPr>
              <a:t>like to </a:t>
            </a:r>
            <a:r>
              <a:rPr dirty="0" sz="1100" spc="10">
                <a:latin typeface="Times New Roman"/>
                <a:cs typeface="Times New Roman"/>
              </a:rPr>
              <a:t>have employee </a:t>
            </a:r>
            <a:r>
              <a:rPr dirty="0" sz="1100" spc="5">
                <a:latin typeface="Times New Roman"/>
                <a:cs typeface="Times New Roman"/>
              </a:rPr>
              <a:t>stability </a:t>
            </a:r>
            <a:r>
              <a:rPr dirty="0" sz="1100" spc="10">
                <a:latin typeface="Times New Roman"/>
                <a:cs typeface="Times New Roman"/>
              </a:rPr>
              <a:t>or hire and </a:t>
            </a:r>
            <a:r>
              <a:rPr dirty="0" sz="1100" spc="5">
                <a:latin typeface="Times New Roman"/>
                <a:cs typeface="Times New Roman"/>
              </a:rPr>
              <a:t>layoff </a:t>
            </a:r>
            <a:r>
              <a:rPr dirty="0" sz="1100" spc="10">
                <a:latin typeface="Times New Roman"/>
                <a:cs typeface="Times New Roman"/>
              </a:rPr>
              <a:t>strategy. Other firms  change employees </a:t>
            </a:r>
            <a:r>
              <a:rPr dirty="0" sz="1100" spc="5">
                <a:latin typeface="Times New Roman"/>
                <a:cs typeface="Times New Roman"/>
              </a:rPr>
              <a:t>freely as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output </a:t>
            </a:r>
            <a:r>
              <a:rPr dirty="0" sz="1100" spc="10">
                <a:latin typeface="Times New Roman"/>
                <a:cs typeface="Times New Roman"/>
              </a:rPr>
              <a:t>level </a:t>
            </a:r>
            <a:r>
              <a:rPr dirty="0" sz="1100" spc="5">
                <a:latin typeface="Times New Roman"/>
                <a:cs typeface="Times New Roman"/>
              </a:rPr>
              <a:t>is varied throughout </a:t>
            </a:r>
            <a:r>
              <a:rPr dirty="0" sz="1100" spc="10">
                <a:latin typeface="Times New Roman"/>
                <a:cs typeface="Times New Roman"/>
              </a:rPr>
              <a:t>the aggregate  </a:t>
            </a:r>
            <a:r>
              <a:rPr dirty="0" sz="1100" spc="5">
                <a:latin typeface="Times New Roman"/>
                <a:cs typeface="Times New Roman"/>
              </a:rPr>
              <a:t>planning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horizon.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2595" marR="6985" indent="-215900">
              <a:lnSpc>
                <a:spcPct val="98000"/>
              </a:lnSpc>
              <a:spcBef>
                <a:spcPts val="5"/>
              </a:spcBef>
              <a:buFont typeface="Symbol"/>
              <a:buChar char=""/>
              <a:tabLst>
                <a:tab pos="44323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Aggregate </a:t>
            </a:r>
            <a:r>
              <a:rPr dirty="0" sz="1100" spc="10" b="1">
                <a:latin typeface="Times New Roman"/>
                <a:cs typeface="Times New Roman"/>
              </a:rPr>
              <a:t>Demand Forecasts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benefits of aggregate planning depends </a:t>
            </a:r>
            <a:r>
              <a:rPr dirty="0" sz="1100" spc="10">
                <a:latin typeface="Times New Roman"/>
                <a:cs typeface="Times New Roman"/>
              </a:rPr>
              <a:t>on the  </a:t>
            </a:r>
            <a:r>
              <a:rPr dirty="0" sz="1100" spc="5">
                <a:latin typeface="Times New Roman"/>
                <a:cs typeface="Times New Roman"/>
              </a:rPr>
              <a:t>accurate forecasting.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suitable forecasting model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to forecast </a:t>
            </a:r>
            <a:r>
              <a:rPr dirty="0" sz="1100" spc="10">
                <a:latin typeface="Times New Roman"/>
                <a:cs typeface="Times New Roman"/>
              </a:rPr>
              <a:t>demand  for product groups as </a:t>
            </a:r>
            <a:r>
              <a:rPr dirty="0" sz="1100" spc="5">
                <a:latin typeface="Times New Roman"/>
                <a:cs typeface="Times New Roman"/>
              </a:rPr>
              <a:t>well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individual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products.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Interrelationships </a:t>
            </a:r>
            <a:r>
              <a:rPr dirty="0" sz="1100" spc="10" b="1">
                <a:latin typeface="Times New Roman"/>
                <a:cs typeface="Times New Roman"/>
              </a:rPr>
              <a:t>among decisions </a:t>
            </a:r>
            <a:r>
              <a:rPr dirty="0" sz="1100" spc="10">
                <a:latin typeface="Times New Roman"/>
                <a:cs typeface="Times New Roman"/>
              </a:rPr>
              <a:t>Here the managers must </a:t>
            </a:r>
            <a:r>
              <a:rPr dirty="0" sz="1100" spc="5">
                <a:latin typeface="Times New Roman"/>
                <a:cs typeface="Times New Roman"/>
              </a:rPr>
              <a:t>consider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future  </a:t>
            </a:r>
            <a:r>
              <a:rPr dirty="0" sz="1100" spc="10">
                <a:latin typeface="Times New Roman"/>
                <a:cs typeface="Times New Roman"/>
              </a:rPr>
              <a:t>consequence </a:t>
            </a:r>
            <a:r>
              <a:rPr dirty="0" sz="1100" spc="5">
                <a:latin typeface="Times New Roman"/>
                <a:cs typeface="Times New Roman"/>
              </a:rPr>
              <a:t>of current decisions.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important </a:t>
            </a:r>
            <a:r>
              <a:rPr dirty="0" sz="1100" spc="5">
                <a:latin typeface="Times New Roman"/>
                <a:cs typeface="Times New Roman"/>
              </a:rPr>
              <a:t>mainly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fact that </a:t>
            </a:r>
            <a:r>
              <a:rPr dirty="0" sz="1100" spc="10">
                <a:latin typeface="Times New Roman"/>
                <a:cs typeface="Times New Roman"/>
              </a:rPr>
              <a:t>output  </a:t>
            </a:r>
            <a:r>
              <a:rPr dirty="0" sz="1100" spc="5">
                <a:latin typeface="Times New Roman"/>
                <a:cs typeface="Times New Roman"/>
              </a:rPr>
              <a:t>plans are </a:t>
            </a:r>
            <a:r>
              <a:rPr dirty="0" sz="1100" spc="10">
                <a:latin typeface="Times New Roman"/>
                <a:cs typeface="Times New Roman"/>
              </a:rPr>
              <a:t>developed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 long </a:t>
            </a:r>
            <a:r>
              <a:rPr dirty="0" sz="1100" spc="5">
                <a:latin typeface="Times New Roman"/>
                <a:cs typeface="Times New Roman"/>
              </a:rPr>
              <a:t>period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dirty="0" sz="1100" spc="5" b="1">
                <a:latin typeface="Times New Roman"/>
                <a:cs typeface="Times New Roman"/>
              </a:rPr>
              <a:t>Strategies </a:t>
            </a:r>
            <a:r>
              <a:rPr dirty="0" sz="1100" spc="10" b="1">
                <a:latin typeface="Times New Roman"/>
                <a:cs typeface="Times New Roman"/>
              </a:rPr>
              <a:t>for Aggregate Planning: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three pure strategies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planner </a:t>
            </a:r>
            <a:r>
              <a:rPr dirty="0" sz="1100" spc="5">
                <a:latin typeface="Times New Roman"/>
                <a:cs typeface="Times New Roman"/>
              </a:rPr>
              <a:t>could  use for the </a:t>
            </a:r>
            <a:r>
              <a:rPr dirty="0" sz="1100" spc="10">
                <a:latin typeface="Times New Roman"/>
                <a:cs typeface="Times New Roman"/>
              </a:rPr>
              <a:t>Aggregate </a:t>
            </a:r>
            <a:r>
              <a:rPr dirty="0" sz="1100" spc="5">
                <a:latin typeface="Times New Roman"/>
                <a:cs typeface="Times New Roman"/>
              </a:rPr>
              <a:t>Planning.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5" b="1">
                <a:latin typeface="Times New Roman"/>
                <a:cs typeface="Times New Roman"/>
              </a:rPr>
              <a:t>Strategy 1. </a:t>
            </a:r>
            <a:r>
              <a:rPr dirty="0" sz="1100" spc="10">
                <a:latin typeface="Times New Roman"/>
                <a:cs typeface="Times New Roman"/>
              </a:rPr>
              <a:t>Vary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Productive </a:t>
            </a:r>
            <a:r>
              <a:rPr dirty="0" sz="1100" spc="10">
                <a:latin typeface="Times New Roman"/>
                <a:cs typeface="Times New Roman"/>
              </a:rPr>
              <a:t>employees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Response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Varying </a:t>
            </a:r>
            <a:r>
              <a:rPr dirty="0" sz="1100" spc="5">
                <a:latin typeface="Times New Roman"/>
                <a:cs typeface="Times New Roman"/>
              </a:rPr>
              <a:t>output  </a:t>
            </a:r>
            <a:r>
              <a:rPr dirty="0" sz="1100" spc="10">
                <a:latin typeface="Times New Roman"/>
                <a:cs typeface="Times New Roman"/>
              </a:rPr>
              <a:t>Requirements </a:t>
            </a:r>
            <a:r>
              <a:rPr dirty="0" sz="1100" spc="5">
                <a:latin typeface="Times New Roman"/>
                <a:cs typeface="Times New Roman"/>
              </a:rPr>
              <a:t>(also </a:t>
            </a:r>
            <a:r>
              <a:rPr dirty="0" sz="1100" spc="15">
                <a:latin typeface="Times New Roman"/>
                <a:cs typeface="Times New Roman"/>
              </a:rPr>
              <a:t>known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Chase 1 </a:t>
            </a:r>
            <a:r>
              <a:rPr dirty="0" sz="1100" spc="5">
                <a:latin typeface="Times New Roman"/>
                <a:cs typeface="Times New Roman"/>
              </a:rPr>
              <a:t>plan). Here, </a:t>
            </a:r>
            <a:r>
              <a:rPr dirty="0" sz="1100" spc="10">
                <a:latin typeface="Times New Roman"/>
                <a:cs typeface="Times New Roman"/>
              </a:rPr>
              <a:t>the average </a:t>
            </a:r>
            <a:r>
              <a:rPr dirty="0" sz="1100" spc="5">
                <a:latin typeface="Times New Roman"/>
                <a:cs typeface="Times New Roman"/>
              </a:rPr>
              <a:t>productivity per </a:t>
            </a:r>
            <a:r>
              <a:rPr dirty="0" sz="1100" spc="10">
                <a:latin typeface="Times New Roman"/>
                <a:cs typeface="Times New Roman"/>
              </a:rPr>
              <a:t>employee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first calculated </a:t>
            </a:r>
            <a:r>
              <a:rPr dirty="0" sz="1100" spc="10">
                <a:latin typeface="Times New Roman"/>
                <a:cs typeface="Times New Roman"/>
              </a:rPr>
              <a:t>which determines the 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employees needed </a:t>
            </a:r>
            <a:r>
              <a:rPr dirty="0" sz="1100" spc="5">
                <a:latin typeface="Times New Roman"/>
                <a:cs typeface="Times New Roman"/>
              </a:rPr>
              <a:t>to meet </a:t>
            </a:r>
            <a:r>
              <a:rPr dirty="0" sz="1100" spc="10">
                <a:latin typeface="Times New Roman"/>
                <a:cs typeface="Times New Roman"/>
              </a:rPr>
              <a:t>the monthly  </a:t>
            </a:r>
            <a:r>
              <a:rPr dirty="0" sz="1100" spc="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output demand.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employees are </a:t>
            </a:r>
            <a:r>
              <a:rPr dirty="0" sz="1100" spc="5">
                <a:latin typeface="Times New Roman"/>
                <a:cs typeface="Times New Roman"/>
              </a:rPr>
              <a:t>laid off </a:t>
            </a:r>
            <a:r>
              <a:rPr dirty="0" sz="1100" spc="10">
                <a:latin typeface="Times New Roman"/>
                <a:cs typeface="Times New Roman"/>
              </a:rPr>
              <a:t>when the output demand </a:t>
            </a:r>
            <a:r>
              <a:rPr dirty="0" sz="1100" spc="5">
                <a:latin typeface="Times New Roman"/>
                <a:cs typeface="Times New Roman"/>
              </a:rPr>
              <a:t>falls.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result there is </a:t>
            </a:r>
            <a:r>
              <a:rPr dirty="0" sz="1100" spc="10">
                <a:latin typeface="Times New Roman"/>
                <a:cs typeface="Times New Roman"/>
              </a:rPr>
              <a:t>always Hiring and </a:t>
            </a:r>
            <a:r>
              <a:rPr dirty="0" sz="1100" spc="5">
                <a:latin typeface="Times New Roman"/>
                <a:cs typeface="Times New Roman"/>
              </a:rPr>
              <a:t>laying 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employees.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  <a:tabLst>
                <a:tab pos="87249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Strategy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2.	</a:t>
            </a:r>
            <a:r>
              <a:rPr dirty="0" sz="1100" spc="5">
                <a:latin typeface="Times New Roman"/>
                <a:cs typeface="Times New Roman"/>
              </a:rPr>
              <a:t>Maintain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Constant </a:t>
            </a:r>
            <a:r>
              <a:rPr dirty="0" sz="1100" spc="15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Force Size </a:t>
            </a:r>
            <a:r>
              <a:rPr dirty="0" sz="1100" spc="15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Vary </a:t>
            </a:r>
            <a:r>
              <a:rPr dirty="0" sz="1100" spc="5">
                <a:latin typeface="Times New Roman"/>
                <a:cs typeface="Times New Roman"/>
              </a:rPr>
              <a:t>the Utilization of </a:t>
            </a:r>
            <a:r>
              <a:rPr dirty="0" sz="1100" spc="10">
                <a:latin typeface="Times New Roman"/>
                <a:cs typeface="Times New Roman"/>
              </a:rPr>
              <a:t>the Work  Force </a:t>
            </a:r>
            <a:r>
              <a:rPr dirty="0" sz="1100" spc="5">
                <a:latin typeface="Times New Roman"/>
                <a:cs typeface="Times New Roman"/>
              </a:rPr>
              <a:t>(also </a:t>
            </a:r>
            <a:r>
              <a:rPr dirty="0" sz="1100" spc="10">
                <a:latin typeface="Times New Roman"/>
                <a:cs typeface="Times New Roman"/>
              </a:rPr>
              <a:t>known </a:t>
            </a:r>
            <a:r>
              <a:rPr dirty="0" sz="1100" spc="5">
                <a:latin typeface="Times New Roman"/>
                <a:cs typeface="Times New Roman"/>
              </a:rPr>
              <a:t>as Level </a:t>
            </a:r>
            <a:r>
              <a:rPr dirty="0" sz="1100" spc="10">
                <a:latin typeface="Times New Roman"/>
                <a:cs typeface="Times New Roman"/>
              </a:rPr>
              <a:t>#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Suppose,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example,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chose the </a:t>
            </a:r>
            <a:r>
              <a:rPr dirty="0" sz="1100" spc="5">
                <a:latin typeface="Times New Roman"/>
                <a:cs typeface="Times New Roman"/>
              </a:rPr>
              <a:t>strategy of </a:t>
            </a:r>
            <a:r>
              <a:rPr dirty="0" sz="1100" spc="10">
                <a:latin typeface="Times New Roman"/>
                <a:cs typeface="Times New Roman"/>
              </a:rPr>
              <a:t>employing 70 </a:t>
            </a:r>
            <a:r>
              <a:rPr dirty="0" sz="1100" spc="5">
                <a:latin typeface="Times New Roman"/>
                <a:cs typeface="Times New Roman"/>
              </a:rPr>
              <a:t>workers per </a:t>
            </a:r>
            <a:r>
              <a:rPr dirty="0" sz="1100" spc="10">
                <a:latin typeface="Times New Roman"/>
                <a:cs typeface="Times New Roman"/>
              </a:rPr>
              <a:t>month throughout  the year. </a:t>
            </a:r>
            <a:r>
              <a:rPr dirty="0" sz="1100" spc="2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average,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force </a:t>
            </a:r>
            <a:r>
              <a:rPr dirty="0" sz="1100" spc="10">
                <a:latin typeface="Times New Roman"/>
                <a:cs typeface="Times New Roman"/>
              </a:rPr>
              <a:t>would be capable </a:t>
            </a:r>
            <a:r>
              <a:rPr dirty="0" sz="1100" spc="5">
                <a:latin typeface="Times New Roman"/>
                <a:cs typeface="Times New Roman"/>
              </a:rPr>
              <a:t>of producing </a:t>
            </a:r>
            <a:r>
              <a:rPr dirty="0" sz="1100" spc="10">
                <a:latin typeface="Times New Roman"/>
                <a:cs typeface="Times New Roman"/>
              </a:rPr>
              <a:t>700 wagons each  day. </a:t>
            </a:r>
            <a:r>
              <a:rPr dirty="0" sz="1100" spc="5">
                <a:latin typeface="Times New Roman"/>
                <a:cs typeface="Times New Roman"/>
              </a:rPr>
              <a:t>During the lean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months </a:t>
            </a:r>
            <a:r>
              <a:rPr dirty="0" sz="1100" spc="5">
                <a:latin typeface="Times New Roman"/>
                <a:cs typeface="Times New Roman"/>
              </a:rPr>
              <a:t>(January, </a:t>
            </a:r>
            <a:r>
              <a:rPr dirty="0" sz="1100" spc="10">
                <a:latin typeface="Times New Roman"/>
                <a:cs typeface="Times New Roman"/>
              </a:rPr>
              <a:t>February, </a:t>
            </a:r>
            <a:r>
              <a:rPr dirty="0" sz="1100" spc="5">
                <a:latin typeface="Times New Roman"/>
                <a:cs typeface="Times New Roman"/>
              </a:rPr>
              <a:t>March, </a:t>
            </a:r>
            <a:r>
              <a:rPr dirty="0" sz="1100" spc="10">
                <a:latin typeface="Times New Roman"/>
                <a:cs typeface="Times New Roman"/>
              </a:rPr>
              <a:t>July, October, November,  </a:t>
            </a:r>
            <a:r>
              <a:rPr dirty="0" sz="1100" spc="5">
                <a:latin typeface="Times New Roman"/>
                <a:cs typeface="Times New Roman"/>
              </a:rPr>
              <a:t>December), </a:t>
            </a:r>
            <a:r>
              <a:rPr dirty="0" sz="1100" spc="10">
                <a:latin typeface="Times New Roman"/>
                <a:cs typeface="Times New Roman"/>
              </a:rPr>
              <a:t>the work </a:t>
            </a:r>
            <a:r>
              <a:rPr dirty="0" sz="1100" spc="5">
                <a:latin typeface="Times New Roman"/>
                <a:cs typeface="Times New Roman"/>
              </a:rPr>
              <a:t>force </a:t>
            </a:r>
            <a:r>
              <a:rPr dirty="0" sz="1100" spc="10">
                <a:latin typeface="Times New Roman"/>
                <a:cs typeface="Times New Roman"/>
              </a:rPr>
              <a:t>would be scheduled to produce </a:t>
            </a:r>
            <a:r>
              <a:rPr dirty="0" sz="1100" spc="5">
                <a:latin typeface="Times New Roman"/>
                <a:cs typeface="Times New Roman"/>
              </a:rPr>
              <a:t>only </a:t>
            </a:r>
            <a:r>
              <a:rPr dirty="0" sz="1100" spc="10">
                <a:latin typeface="Times New Roman"/>
                <a:cs typeface="Times New Roman"/>
              </a:rPr>
              <a:t>the amount forecasted,  </a:t>
            </a:r>
            <a:r>
              <a:rPr dirty="0" sz="1100" spc="5">
                <a:latin typeface="Times New Roman"/>
                <a:cs typeface="Times New Roman"/>
              </a:rPr>
              <a:t>resulting in </a:t>
            </a:r>
            <a:r>
              <a:rPr dirty="0" sz="1100" spc="10">
                <a:latin typeface="Times New Roman"/>
                <a:cs typeface="Times New Roman"/>
              </a:rPr>
              <a:t>scheduled </a:t>
            </a:r>
            <a:r>
              <a:rPr dirty="0" sz="1100" spc="5">
                <a:latin typeface="Times New Roman"/>
                <a:cs typeface="Times New Roman"/>
              </a:rPr>
              <a:t>to produce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amount </a:t>
            </a:r>
            <a:r>
              <a:rPr dirty="0" sz="1100" spc="5">
                <a:latin typeface="Times New Roman"/>
                <a:cs typeface="Times New Roman"/>
              </a:rPr>
              <a:t>forecasted, resulting in </a:t>
            </a:r>
            <a:r>
              <a:rPr dirty="0" sz="1100" spc="10">
                <a:latin typeface="Times New Roman"/>
                <a:cs typeface="Times New Roman"/>
              </a:rPr>
              <a:t>same </a:t>
            </a:r>
            <a:r>
              <a:rPr dirty="0" sz="1100" spc="5">
                <a:latin typeface="Times New Roman"/>
                <a:cs typeface="Times New Roman"/>
              </a:rPr>
              <a:t>idle </a:t>
            </a:r>
            <a:r>
              <a:rPr dirty="0" sz="1100" spc="10">
                <a:latin typeface="Times New Roman"/>
                <a:cs typeface="Times New Roman"/>
              </a:rPr>
              <a:t>working  hours. </a:t>
            </a:r>
            <a:r>
              <a:rPr dirty="0" sz="1100" spc="5">
                <a:latin typeface="Times New Roman"/>
                <a:cs typeface="Times New Roman"/>
              </a:rPr>
              <a:t>During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high demand months (April, </a:t>
            </a:r>
            <a:r>
              <a:rPr dirty="0" sz="1100" spc="15">
                <a:latin typeface="Times New Roman"/>
                <a:cs typeface="Times New Roman"/>
              </a:rPr>
              <a:t>May, </a:t>
            </a:r>
            <a:r>
              <a:rPr dirty="0" sz="1100" spc="10">
                <a:latin typeface="Times New Roman"/>
                <a:cs typeface="Times New Roman"/>
              </a:rPr>
              <a:t>June, August, September), overtime 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would be needed to </a:t>
            </a:r>
            <a:r>
              <a:rPr dirty="0" sz="1100" spc="5">
                <a:latin typeface="Times New Roman"/>
                <a:cs typeface="Times New Roman"/>
              </a:rPr>
              <a:t>meet demand.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force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therefore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intensely  utilized </a:t>
            </a:r>
            <a:r>
              <a:rPr dirty="0" sz="1100" spc="10">
                <a:latin typeface="Times New Roman"/>
                <a:cs typeface="Times New Roman"/>
              </a:rPr>
              <a:t>during some months and underutilized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other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months.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  <a:tabLst>
                <a:tab pos="87249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Strategy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3.	</a:t>
            </a:r>
            <a:r>
              <a:rPr dirty="0" sz="1100" spc="10">
                <a:latin typeface="Times New Roman"/>
                <a:cs typeface="Times New Roman"/>
              </a:rPr>
              <a:t>Vary the Size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Inventory in Response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Varying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(also </a:t>
            </a:r>
            <a:r>
              <a:rPr dirty="0" sz="1100" spc="15">
                <a:latin typeface="Times New Roman"/>
                <a:cs typeface="Times New Roman"/>
              </a:rPr>
              <a:t>known </a:t>
            </a:r>
            <a:r>
              <a:rPr dirty="0" sz="1100" spc="5">
                <a:latin typeface="Times New Roman"/>
                <a:cs typeface="Times New Roman"/>
              </a:rPr>
              <a:t>as   </a:t>
            </a:r>
            <a:r>
              <a:rPr dirty="0" sz="1100" spc="10">
                <a:latin typeface="Times New Roman"/>
                <a:cs typeface="Times New Roman"/>
              </a:rPr>
              <a:t>Chase # 2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Finished </a:t>
            </a:r>
            <a:r>
              <a:rPr dirty="0" sz="1100" spc="10">
                <a:latin typeface="Times New Roman"/>
                <a:cs typeface="Times New Roman"/>
              </a:rPr>
              <a:t>goods </a:t>
            </a:r>
            <a:r>
              <a:rPr dirty="0" sz="1100" spc="5">
                <a:latin typeface="Times New Roman"/>
                <a:cs typeface="Times New Roman"/>
              </a:rPr>
              <a:t>inventories in make-to-stock </a:t>
            </a:r>
            <a:r>
              <a:rPr dirty="0" sz="1100" spc="10">
                <a:latin typeface="Times New Roman"/>
                <a:cs typeface="Times New Roman"/>
              </a:rPr>
              <a:t>companies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used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cushion </a:t>
            </a:r>
            <a:r>
              <a:rPr dirty="0" sz="1100" spc="10">
                <a:latin typeface="Times New Roman"/>
                <a:cs typeface="Times New Roman"/>
              </a:rPr>
              <a:t>against  </a:t>
            </a:r>
            <a:r>
              <a:rPr dirty="0" sz="1100" spc="5">
                <a:latin typeface="Times New Roman"/>
                <a:cs typeface="Times New Roman"/>
              </a:rPr>
              <a:t>fluctuating </a:t>
            </a:r>
            <a:r>
              <a:rPr dirty="0" sz="1100" spc="10">
                <a:latin typeface="Times New Roman"/>
                <a:cs typeface="Times New Roman"/>
              </a:rPr>
              <a:t>demand.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fixed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employees, </a:t>
            </a:r>
            <a:r>
              <a:rPr dirty="0" sz="1100" spc="5">
                <a:latin typeface="Times New Roman"/>
                <a:cs typeface="Times New Roman"/>
              </a:rPr>
              <a:t>selected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that little </a:t>
            </a:r>
            <a:r>
              <a:rPr dirty="0" sz="1100" spc="10">
                <a:latin typeface="Times New Roman"/>
                <a:cs typeface="Times New Roman"/>
              </a:rPr>
              <a:t>or no </a:t>
            </a:r>
            <a:r>
              <a:rPr dirty="0" sz="1100" spc="5">
                <a:latin typeface="Times New Roman"/>
                <a:cs typeface="Times New Roman"/>
              </a:rPr>
              <a:t>overtime or  </a:t>
            </a:r>
            <a:r>
              <a:rPr dirty="0" sz="1100" spc="10">
                <a:latin typeface="Times New Roman"/>
                <a:cs typeface="Times New Roman"/>
              </a:rPr>
              <a:t>idle time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incurred, can be maintained throughout the planning </a:t>
            </a:r>
            <a:r>
              <a:rPr dirty="0" sz="1100" spc="5">
                <a:latin typeface="Times New Roman"/>
                <a:cs typeface="Times New Roman"/>
              </a:rPr>
              <a:t>horizon. Producing at </a:t>
            </a:r>
            <a:r>
              <a:rPr dirty="0" sz="1100" spc="10">
                <a:latin typeface="Times New Roman"/>
                <a:cs typeface="Times New Roman"/>
              </a:rPr>
              <a:t>a  constant </a:t>
            </a:r>
            <a:r>
              <a:rPr dirty="0" sz="1100" spc="5">
                <a:latin typeface="Times New Roman"/>
                <a:cs typeface="Times New Roman"/>
              </a:rPr>
              <a:t>rate, </a:t>
            </a:r>
            <a:r>
              <a:rPr dirty="0" sz="1100" spc="10">
                <a:latin typeface="Times New Roman"/>
                <a:cs typeface="Times New Roman"/>
              </a:rPr>
              <a:t>output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exceed demand during </a:t>
            </a:r>
            <a:r>
              <a:rPr dirty="0" sz="1100" spc="5">
                <a:latin typeface="Times New Roman"/>
                <a:cs typeface="Times New Roman"/>
              </a:rPr>
              <a:t>slack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periods,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finished goods  inventories will accumulate. During </a:t>
            </a:r>
            <a:r>
              <a:rPr dirty="0" sz="1100" spc="10">
                <a:latin typeface="Times New Roman"/>
                <a:cs typeface="Times New Roman"/>
              </a:rPr>
              <a:t>peak </a:t>
            </a:r>
            <a:r>
              <a:rPr dirty="0" sz="1100" spc="5">
                <a:latin typeface="Times New Roman"/>
                <a:cs typeface="Times New Roman"/>
              </a:rPr>
              <a:t>periods, </a:t>
            </a:r>
            <a:r>
              <a:rPr dirty="0" sz="1100" spc="10">
                <a:latin typeface="Times New Roman"/>
                <a:cs typeface="Times New Roman"/>
              </a:rPr>
              <a:t>when demand </a:t>
            </a:r>
            <a:r>
              <a:rPr dirty="0" sz="1100" spc="5">
                <a:latin typeface="Times New Roman"/>
                <a:cs typeface="Times New Roman"/>
              </a:rPr>
              <a:t>is greater </a:t>
            </a:r>
            <a:r>
              <a:rPr dirty="0" sz="1100" spc="10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capacity, the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demand can be supplied from </a:t>
            </a:r>
            <a:r>
              <a:rPr dirty="0" sz="1100" spc="5">
                <a:latin typeface="Times New Roman"/>
                <a:cs typeface="Times New Roman"/>
              </a:rPr>
              <a:t>inventory.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planning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strategy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results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fluctuating  inventory levels throughout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planning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horizon.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960543"/>
            <a:ext cx="5302885" cy="0"/>
          </a:xfrm>
          <a:custGeom>
            <a:avLst/>
            <a:gdLst/>
            <a:ahLst/>
            <a:cxnLst/>
            <a:rect l="l" t="t" r="r" b="b"/>
            <a:pathLst>
              <a:path w="5302885" h="0">
                <a:moveTo>
                  <a:pt x="0" y="0"/>
                </a:moveTo>
                <a:lnTo>
                  <a:pt x="5302354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8719" y="629531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8719" y="6652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76019" y="1002122"/>
            <a:ext cx="5422265" cy="8197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lvl="1" marL="442595" indent="-430530">
              <a:lnSpc>
                <a:spcPct val="100000"/>
              </a:lnSpc>
              <a:spcBef>
                <a:spcPts val="114"/>
              </a:spcBef>
              <a:buAutoNum type="arabicPeriod" startAt="3"/>
              <a:tabLst>
                <a:tab pos="442595" algn="l"/>
                <a:tab pos="443230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MASTER</a:t>
            </a:r>
            <a:r>
              <a:rPr dirty="0" sz="130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SCHEDULING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 startAt="3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production plan represents a </a:t>
            </a:r>
            <a:r>
              <a:rPr dirty="0" sz="1100" spc="5">
                <a:latin typeface="Times New Roman"/>
                <a:cs typeface="Times New Roman"/>
              </a:rPr>
              <a:t>firm's </a:t>
            </a:r>
            <a:r>
              <a:rPr dirty="0" sz="1100" spc="10">
                <a:latin typeface="Times New Roman"/>
                <a:cs typeface="Times New Roman"/>
              </a:rPr>
              <a:t>aggregate measure of manufacturing output. Once  this plan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made,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responsibility of marketing to sell it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production to implement  </a:t>
            </a:r>
            <a:r>
              <a:rPr dirty="0" sz="1100">
                <a:latin typeface="Times New Roman"/>
                <a:cs typeface="Times New Roman"/>
              </a:rPr>
              <a:t>it. </a:t>
            </a: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do so </a:t>
            </a:r>
            <a:r>
              <a:rPr dirty="0" sz="1100" spc="5">
                <a:latin typeface="Times New Roman"/>
                <a:cs typeface="Times New Roman"/>
              </a:rPr>
              <a:t>requires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desegregation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plan into </a:t>
            </a:r>
            <a:r>
              <a:rPr dirty="0" sz="1100" spc="5">
                <a:latin typeface="Times New Roman"/>
                <a:cs typeface="Times New Roman"/>
              </a:rPr>
              <a:t>individual products.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master production </a:t>
            </a:r>
            <a:r>
              <a:rPr dirty="0" sz="1100" spc="10">
                <a:latin typeface="Times New Roman"/>
                <a:cs typeface="Times New Roman"/>
              </a:rPr>
              <a:t>schedule (MPS)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statement of </a:t>
            </a:r>
            <a:r>
              <a:rPr dirty="0" sz="1100" spc="10">
                <a:latin typeface="Times New Roman"/>
                <a:cs typeface="Times New Roman"/>
              </a:rPr>
              <a:t>how many </a:t>
            </a:r>
            <a:r>
              <a:rPr dirty="0" sz="1100" spc="5">
                <a:latin typeface="Times New Roman"/>
                <a:cs typeface="Times New Roman"/>
              </a:rPr>
              <a:t>finished items are to be  produced. Typically the master schedule is </a:t>
            </a:r>
            <a:r>
              <a:rPr dirty="0" sz="1100" spc="10">
                <a:latin typeface="Times New Roman"/>
                <a:cs typeface="Times New Roman"/>
              </a:rPr>
              <a:t>developed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weekly time </a:t>
            </a:r>
            <a:r>
              <a:rPr dirty="0" sz="1100" spc="5">
                <a:latin typeface="Times New Roman"/>
                <a:cs typeface="Times New Roman"/>
              </a:rPr>
              <a:t>periods over 6-12  </a:t>
            </a:r>
            <a:r>
              <a:rPr dirty="0" sz="1100" spc="10">
                <a:latin typeface="Times New Roman"/>
                <a:cs typeface="Times New Roman"/>
              </a:rPr>
              <a:t>months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horizon.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Master scheduling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generally </a:t>
            </a:r>
            <a:r>
              <a:rPr dirty="0" sz="1100" spc="10">
                <a:latin typeface="Times New Roman"/>
                <a:cs typeface="Times New Roman"/>
              </a:rPr>
              <a:t>a complex </a:t>
            </a:r>
            <a:r>
              <a:rPr dirty="0" sz="1100" spc="5">
                <a:latin typeface="Times New Roman"/>
                <a:cs typeface="Times New Roman"/>
              </a:rPr>
              <a:t>problem, </a:t>
            </a:r>
            <a:r>
              <a:rPr dirty="0" sz="1100" spc="10">
                <a:latin typeface="Times New Roman"/>
                <a:cs typeface="Times New Roman"/>
              </a:rPr>
              <a:t>especially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products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large number  </a:t>
            </a:r>
            <a:r>
              <a:rPr dirty="0" sz="1100" spc="5">
                <a:latin typeface="Times New Roman"/>
                <a:cs typeface="Times New Roman"/>
              </a:rPr>
              <a:t>of operations </a:t>
            </a:r>
            <a:r>
              <a:rPr dirty="0" sz="1100" spc="10">
                <a:latin typeface="Times New Roman"/>
                <a:cs typeface="Times New Roman"/>
              </a:rPr>
              <a:t>For example,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5">
                <a:latin typeface="Times New Roman"/>
                <a:cs typeface="Times New Roman"/>
              </a:rPr>
              <a:t>Dow </a:t>
            </a:r>
            <a:r>
              <a:rPr dirty="0" sz="1100" spc="5">
                <a:latin typeface="Times New Roman"/>
                <a:cs typeface="Times New Roman"/>
              </a:rPr>
              <a:t>Corning there are </a:t>
            </a:r>
            <a:r>
              <a:rPr dirty="0" sz="1100" spc="10">
                <a:latin typeface="Times New Roman"/>
                <a:cs typeface="Times New Roman"/>
              </a:rPr>
              <a:t>12 MPS; who </a:t>
            </a:r>
            <a:r>
              <a:rPr dirty="0" sz="1100" spc="5">
                <a:latin typeface="Times New Roman"/>
                <a:cs typeface="Times New Roman"/>
              </a:rPr>
              <a:t>are responsible for  scheduling </a:t>
            </a:r>
            <a:r>
              <a:rPr dirty="0" sz="1100" spc="10">
                <a:latin typeface="Times New Roman"/>
                <a:cs typeface="Times New Roman"/>
              </a:rPr>
              <a:t>400 packed products </a:t>
            </a:r>
            <a:r>
              <a:rPr dirty="0" sz="1100" spc="5">
                <a:latin typeface="Times New Roman"/>
                <a:cs typeface="Times New Roman"/>
              </a:rPr>
              <a:t>over </a:t>
            </a:r>
            <a:r>
              <a:rPr dirty="0" sz="1100" spc="10">
                <a:latin typeface="Times New Roman"/>
                <a:cs typeface="Times New Roman"/>
              </a:rPr>
              <a:t>a 26-week time </a:t>
            </a:r>
            <a:r>
              <a:rPr dirty="0" sz="1100" spc="5">
                <a:latin typeface="Times New Roman"/>
                <a:cs typeface="Times New Roman"/>
              </a:rPr>
              <a:t>horizon. In process industries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only  </a:t>
            </a:r>
            <a:r>
              <a:rPr dirty="0" sz="1100" spc="10">
                <a:latin typeface="Times New Roman"/>
                <a:cs typeface="Times New Roman"/>
              </a:rPr>
              <a:t>a few </a:t>
            </a:r>
            <a:r>
              <a:rPr dirty="0" sz="1100" spc="5">
                <a:latin typeface="Times New Roman"/>
                <a:cs typeface="Times New Roman"/>
              </a:rPr>
              <a:t>different operations, master production scheduling is </a:t>
            </a:r>
            <a:r>
              <a:rPr dirty="0" sz="1100" spc="10">
                <a:latin typeface="Times New Roman"/>
                <a:cs typeface="Times New Roman"/>
              </a:rPr>
              <a:t>somewhat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easier.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7620">
              <a:lnSpc>
                <a:spcPts val="1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Using </a:t>
            </a:r>
            <a:r>
              <a:rPr dirty="0" sz="1100" spc="5" b="1">
                <a:latin typeface="Times New Roman"/>
                <a:cs typeface="Times New Roman"/>
              </a:rPr>
              <a:t>the </a:t>
            </a:r>
            <a:r>
              <a:rPr dirty="0" sz="1100" spc="10" b="1">
                <a:latin typeface="Times New Roman"/>
                <a:cs typeface="Times New Roman"/>
              </a:rPr>
              <a:t>Master Schedule: </a:t>
            </a:r>
            <a:r>
              <a:rPr dirty="0" sz="1100" spc="10">
                <a:latin typeface="Times New Roman"/>
                <a:cs typeface="Times New Roman"/>
              </a:rPr>
              <a:t>Master </a:t>
            </a:r>
            <a:r>
              <a:rPr dirty="0" sz="1100" spc="5">
                <a:latin typeface="Times New Roman"/>
                <a:cs typeface="Times New Roman"/>
              </a:rPr>
              <a:t>scheduling </a:t>
            </a:r>
            <a:r>
              <a:rPr dirty="0" sz="1100" spc="10">
                <a:latin typeface="Times New Roman"/>
                <a:cs typeface="Times New Roman"/>
              </a:rPr>
              <a:t>can be a complicated process. Let </a:t>
            </a:r>
            <a:r>
              <a:rPr dirty="0" sz="1100" spc="15">
                <a:latin typeface="Times New Roman"/>
                <a:cs typeface="Times New Roman"/>
              </a:rPr>
              <a:t>us  </a:t>
            </a:r>
            <a:r>
              <a:rPr dirty="0" sz="1100" spc="10">
                <a:latin typeface="Times New Roman"/>
                <a:cs typeface="Times New Roman"/>
              </a:rPr>
              <a:t>summarize some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observations.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lvl="2" marL="443230" indent="-216535">
              <a:lnSpc>
                <a:spcPct val="1000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First,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master production </a:t>
            </a:r>
            <a:r>
              <a:rPr dirty="0" sz="1100" spc="10">
                <a:latin typeface="Times New Roman"/>
                <a:cs typeface="Times New Roman"/>
              </a:rPr>
              <a:t>schedule </a:t>
            </a:r>
            <a:r>
              <a:rPr dirty="0" sz="1100" spc="5">
                <a:latin typeface="Times New Roman"/>
                <a:cs typeface="Times New Roman"/>
              </a:rPr>
              <a:t>should relate to </a:t>
            </a:r>
            <a:r>
              <a:rPr dirty="0" sz="1100" spc="10">
                <a:latin typeface="Times New Roman"/>
                <a:cs typeface="Times New Roman"/>
              </a:rPr>
              <a:t>the aggregate </a:t>
            </a:r>
            <a:r>
              <a:rPr dirty="0" sz="1100" spc="5">
                <a:latin typeface="Times New Roman"/>
                <a:cs typeface="Times New Roman"/>
              </a:rPr>
              <a:t>products.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698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Second, rough-cut capacity planning assists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master scheduler in </a:t>
            </a:r>
            <a:r>
              <a:rPr dirty="0" sz="1100" spc="10">
                <a:latin typeface="Times New Roman"/>
                <a:cs typeface="Times New Roman"/>
              </a:rPr>
              <a:t>developing a  </a:t>
            </a:r>
            <a:r>
              <a:rPr dirty="0" sz="1100" spc="5">
                <a:latin typeface="Times New Roman"/>
                <a:cs typeface="Times New Roman"/>
              </a:rPr>
              <a:t>feasible schedule </a:t>
            </a:r>
            <a:r>
              <a:rPr dirty="0" sz="1100" spc="10">
                <a:latin typeface="Times New Roman"/>
                <a:cs typeface="Times New Roman"/>
              </a:rPr>
              <a:t>by determining potential production </a:t>
            </a:r>
            <a:r>
              <a:rPr dirty="0" sz="1100" spc="5">
                <a:latin typeface="Times New Roman"/>
                <a:cs typeface="Times New Roman"/>
              </a:rPr>
              <a:t>bottlenecks. Often,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master  scheduled must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revised several times until it 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feasible.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6985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Third, other </a:t>
            </a:r>
            <a:r>
              <a:rPr dirty="0" sz="1100" spc="10">
                <a:latin typeface="Times New Roman"/>
                <a:cs typeface="Times New Roman"/>
              </a:rPr>
              <a:t>ways </a:t>
            </a:r>
            <a:r>
              <a:rPr dirty="0" sz="1100" spc="5">
                <a:latin typeface="Times New Roman"/>
                <a:cs typeface="Times New Roman"/>
              </a:rPr>
              <a:t>of evaluating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master production schedule include </a:t>
            </a:r>
            <a:r>
              <a:rPr dirty="0" sz="1100" spc="10">
                <a:latin typeface="Times New Roman"/>
                <a:cs typeface="Times New Roman"/>
              </a:rPr>
              <a:t>the and </a:t>
            </a:r>
            <a:r>
              <a:rPr dirty="0" sz="1100" spc="5">
                <a:latin typeface="Times New Roman"/>
                <a:cs typeface="Times New Roman"/>
              </a:rPr>
              <a:t>cost of  setups or product </a:t>
            </a:r>
            <a:r>
              <a:rPr dirty="0" sz="1100" spc="10">
                <a:latin typeface="Times New Roman"/>
                <a:cs typeface="Times New Roman"/>
              </a:rPr>
              <a:t>changeovers and short-term </a:t>
            </a:r>
            <a:r>
              <a:rPr dirty="0" sz="1100" spc="5">
                <a:latin typeface="Times New Roman"/>
                <a:cs typeface="Times New Roman"/>
              </a:rPr>
              <a:t>inventory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fluctuations.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master schedule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important, since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forms the </a:t>
            </a:r>
            <a:r>
              <a:rPr dirty="0" sz="1100" spc="5">
                <a:latin typeface="Times New Roman"/>
                <a:cs typeface="Times New Roman"/>
              </a:rPr>
              <a:t>basis </a:t>
            </a:r>
            <a:r>
              <a:rPr dirty="0" sz="1100" spc="10">
                <a:latin typeface="Times New Roman"/>
                <a:cs typeface="Times New Roman"/>
              </a:rPr>
              <a:t>for future production planning  </a:t>
            </a:r>
            <a:r>
              <a:rPr dirty="0" sz="1100" spc="5">
                <a:latin typeface="Times New Roman"/>
                <a:cs typeface="Times New Roman"/>
              </a:rPr>
              <a:t>activities. Therefore, it must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adaptive to changes in the </a:t>
            </a:r>
            <a:r>
              <a:rPr dirty="0" sz="1100" spc="10">
                <a:latin typeface="Times New Roman"/>
                <a:cs typeface="Times New Roman"/>
              </a:rPr>
              <a:t>environment. </a:t>
            </a:r>
            <a:r>
              <a:rPr dirty="0" sz="1100" spc="15">
                <a:latin typeface="Times New Roman"/>
                <a:cs typeface="Times New Roman"/>
              </a:rPr>
              <a:t>Seldom </a:t>
            </a:r>
            <a:r>
              <a:rPr dirty="0" sz="1100" spc="5">
                <a:latin typeface="Times New Roman"/>
                <a:cs typeface="Times New Roman"/>
              </a:rPr>
              <a:t>will  forecasted </a:t>
            </a:r>
            <a:r>
              <a:rPr dirty="0" sz="1100" spc="10">
                <a:latin typeface="Times New Roman"/>
                <a:cs typeface="Times New Roman"/>
              </a:rPr>
              <a:t>demands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realized or production plans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adhered </a:t>
            </a:r>
            <a:r>
              <a:rPr dirty="0" sz="1100" spc="5">
                <a:latin typeface="Times New Roman"/>
                <a:cs typeface="Times New Roman"/>
              </a:rPr>
              <a:t>to perfectly.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each </a:t>
            </a:r>
            <a:r>
              <a:rPr dirty="0" sz="1100" spc="10">
                <a:latin typeface="Times New Roman"/>
                <a:cs typeface="Times New Roman"/>
              </a:rPr>
              <a:t>week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passes, operations </a:t>
            </a:r>
            <a:r>
              <a:rPr dirty="0" sz="1100" spc="10">
                <a:latin typeface="Times New Roman"/>
                <a:cs typeface="Times New Roman"/>
              </a:rPr>
              <a:t>managers </a:t>
            </a:r>
            <a:r>
              <a:rPr dirty="0" sz="1100" spc="5">
                <a:latin typeface="Times New Roman"/>
                <a:cs typeface="Times New Roman"/>
              </a:rPr>
              <a:t>must </a:t>
            </a:r>
            <a:r>
              <a:rPr dirty="0" sz="1100" spc="10">
                <a:latin typeface="Times New Roman"/>
                <a:cs typeface="Times New Roman"/>
              </a:rPr>
              <a:t>compare </a:t>
            </a:r>
            <a:r>
              <a:rPr dirty="0" sz="1100" spc="5">
                <a:latin typeface="Times New Roman"/>
                <a:cs typeface="Times New Roman"/>
              </a:rPr>
              <a:t>scheduled production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actual results. </a:t>
            </a:r>
            <a:r>
              <a:rPr dirty="0" sz="1100" spc="10">
                <a:latin typeface="Times New Roman"/>
                <a:cs typeface="Times New Roman"/>
              </a:rPr>
              <a:t>This  may </a:t>
            </a:r>
            <a:r>
              <a:rPr dirty="0" sz="1100" spc="5">
                <a:latin typeface="Times New Roman"/>
                <a:cs typeface="Times New Roman"/>
              </a:rPr>
              <a:t>result </a:t>
            </a:r>
            <a:r>
              <a:rPr dirty="0" sz="1100" spc="10">
                <a:latin typeface="Times New Roman"/>
                <a:cs typeface="Times New Roman"/>
              </a:rPr>
              <a:t>in changes </a:t>
            </a:r>
            <a:r>
              <a:rPr dirty="0" sz="1100" spc="5">
                <a:latin typeface="Times New Roman"/>
                <a:cs typeface="Times New Roman"/>
              </a:rPr>
              <a:t>to the </a:t>
            </a:r>
            <a:r>
              <a:rPr dirty="0" sz="1100" spc="10">
                <a:latin typeface="Times New Roman"/>
                <a:cs typeface="Times New Roman"/>
              </a:rPr>
              <a:t>MPS-master </a:t>
            </a:r>
            <a:r>
              <a:rPr dirty="0" sz="1100" spc="5">
                <a:latin typeface="Times New Roman"/>
                <a:cs typeface="Times New Roman"/>
              </a:rPr>
              <a:t>scheduling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full </a:t>
            </a:r>
            <a:r>
              <a:rPr dirty="0" sz="1100" spc="10">
                <a:latin typeface="Times New Roman"/>
                <a:cs typeface="Times New Roman"/>
              </a:rPr>
              <a:t>time job! Too many </a:t>
            </a:r>
            <a:r>
              <a:rPr dirty="0" sz="1100" spc="5">
                <a:latin typeface="Times New Roman"/>
                <a:cs typeface="Times New Roman"/>
              </a:rPr>
              <a:t>changes,  however, indicate that master scheduling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being </a:t>
            </a:r>
            <a:r>
              <a:rPr dirty="0" sz="1100" spc="10">
                <a:latin typeface="Times New Roman"/>
                <a:cs typeface="Times New Roman"/>
              </a:rPr>
              <a:t>performed </a:t>
            </a:r>
            <a:r>
              <a:rPr dirty="0" sz="1100" spc="5">
                <a:latin typeface="Times New Roman"/>
                <a:cs typeface="Times New Roman"/>
              </a:rPr>
              <a:t>correctly </a:t>
            </a:r>
            <a:r>
              <a:rPr dirty="0" sz="1100" spc="10">
                <a:latin typeface="Times New Roman"/>
                <a:cs typeface="Times New Roman"/>
              </a:rPr>
              <a:t>and can </a:t>
            </a:r>
            <a:r>
              <a:rPr dirty="0" sz="1100" spc="5">
                <a:latin typeface="Times New Roman"/>
                <a:cs typeface="Times New Roman"/>
              </a:rPr>
              <a:t>result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poor productivity and </a:t>
            </a:r>
            <a:r>
              <a:rPr dirty="0" sz="1100" spc="10">
                <a:latin typeface="Times New Roman"/>
                <a:cs typeface="Times New Roman"/>
              </a:rPr>
              <a:t>low </a:t>
            </a:r>
            <a:r>
              <a:rPr dirty="0" sz="1100" spc="5">
                <a:latin typeface="Times New Roman"/>
                <a:cs typeface="Times New Roman"/>
              </a:rPr>
              <a:t>levels of </a:t>
            </a:r>
            <a:r>
              <a:rPr dirty="0" sz="1100" spc="10">
                <a:latin typeface="Times New Roman"/>
                <a:cs typeface="Times New Roman"/>
              </a:rPr>
              <a:t>customer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service.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buAutoNum type="arabicPeriod" startAt="4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AGGREGATE PLANNING FOR </a:t>
            </a:r>
            <a:r>
              <a:rPr dirty="0" sz="1300" spc="5" b="1">
                <a:latin typeface="Times New Roman"/>
                <a:cs typeface="Times New Roman"/>
              </a:rPr>
              <a:t>SERVICE</a:t>
            </a:r>
            <a:r>
              <a:rPr dirty="0" sz="1300" spc="-3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ORGANIZATIONS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Service organizations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use </a:t>
            </a:r>
            <a:r>
              <a:rPr dirty="0" sz="1100" spc="5">
                <a:latin typeface="Times New Roman"/>
                <a:cs typeface="Times New Roman"/>
              </a:rPr>
              <a:t>aggregate planning.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typical </a:t>
            </a:r>
            <a:r>
              <a:rPr dirty="0" sz="1100" spc="5">
                <a:latin typeface="Times New Roman"/>
                <a:cs typeface="Times New Roman"/>
              </a:rPr>
              <a:t>service operation,  however, is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-to- order </a:t>
            </a:r>
            <a:r>
              <a:rPr dirty="0" sz="1100" spc="10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make-to-stock. </a:t>
            </a:r>
            <a:r>
              <a:rPr dirty="0" sz="1100" spc="10">
                <a:latin typeface="Times New Roman"/>
                <a:cs typeface="Times New Roman"/>
              </a:rPr>
              <a:t>Consequently, </a:t>
            </a:r>
            <a:r>
              <a:rPr dirty="0" sz="1100" spc="5">
                <a:latin typeface="Times New Roman"/>
                <a:cs typeface="Times New Roman"/>
              </a:rPr>
              <a:t>finished goods are </a:t>
            </a:r>
            <a:r>
              <a:rPr dirty="0" sz="1100" spc="10">
                <a:latin typeface="Times New Roman"/>
                <a:cs typeface="Times New Roman"/>
              </a:rPr>
              <a:t>not  available for </a:t>
            </a:r>
            <a:r>
              <a:rPr dirty="0" sz="1100" spc="5">
                <a:latin typeface="Times New Roman"/>
                <a:cs typeface="Times New Roman"/>
              </a:rPr>
              <a:t>responding to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fluctuations. Instead, </a:t>
            </a:r>
            <a:r>
              <a:rPr dirty="0" sz="1100" spc="10">
                <a:latin typeface="Times New Roman"/>
                <a:cs typeface="Times New Roman"/>
              </a:rPr>
              <a:t>backlogs of customer requests can  be </a:t>
            </a:r>
            <a:r>
              <a:rPr dirty="0" sz="1100" spc="5">
                <a:latin typeface="Times New Roman"/>
                <a:cs typeface="Times New Roman"/>
              </a:rPr>
              <a:t>increases or decreased to utilize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 spc="5">
                <a:latin typeface="Times New Roman"/>
                <a:cs typeface="Times New Roman"/>
              </a:rPr>
              <a:t>at desired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levels.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 </a:t>
            </a:r>
            <a:r>
              <a:rPr dirty="0" sz="1100" spc="10">
                <a:latin typeface="Times New Roman"/>
                <a:cs typeface="Times New Roman"/>
              </a:rPr>
              <a:t>example shows how a </a:t>
            </a:r>
            <a:r>
              <a:rPr dirty="0" sz="1100" spc="5">
                <a:latin typeface="Times New Roman"/>
                <a:cs typeface="Times New Roman"/>
              </a:rPr>
              <a:t>city's parks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recreation department could use </a:t>
            </a:r>
            <a:r>
              <a:rPr dirty="0" sz="1100" spc="10">
                <a:latin typeface="Times New Roman"/>
                <a:cs typeface="Times New Roman"/>
              </a:rPr>
              <a:t>the  alternative of </a:t>
            </a:r>
            <a:r>
              <a:rPr dirty="0" sz="1100" spc="5">
                <a:latin typeface="Times New Roman"/>
                <a:cs typeface="Times New Roman"/>
              </a:rPr>
              <a:t>full-time </a:t>
            </a:r>
            <a:r>
              <a:rPr dirty="0" sz="1100" spc="10">
                <a:latin typeface="Times New Roman"/>
                <a:cs typeface="Times New Roman"/>
              </a:rPr>
              <a:t>employees, part-time employees, and subcontracting to meet </a:t>
            </a:r>
            <a:r>
              <a:rPr dirty="0" sz="1100" spc="5">
                <a:latin typeface="Times New Roman"/>
                <a:cs typeface="Times New Roman"/>
              </a:rPr>
              <a:t>its  </a:t>
            </a:r>
            <a:r>
              <a:rPr dirty="0" sz="1100" spc="10">
                <a:latin typeface="Times New Roman"/>
                <a:cs typeface="Times New Roman"/>
              </a:rPr>
              <a:t>commitment </a:t>
            </a:r>
            <a:r>
              <a:rPr dirty="0" sz="1100" spc="5">
                <a:latin typeface="Times New Roman"/>
                <a:cs typeface="Times New Roman"/>
              </a:rPr>
              <a:t>to provide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service to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>
              <a:lnSpc>
                <a:spcPts val="131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Tucson 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Parks 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Recreation 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Department 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operation 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maintenance 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budget 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10"/>
              </a:spcBef>
            </a:pPr>
            <a:r>
              <a:rPr dirty="0" sz="1100" spc="5">
                <a:latin typeface="Times New Roman"/>
                <a:cs typeface="Times New Roman"/>
              </a:rPr>
              <a:t>$9.760.000.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department </a:t>
            </a:r>
            <a:r>
              <a:rPr dirty="0" sz="1100" spc="5">
                <a:latin typeface="Times New Roman"/>
                <a:cs typeface="Times New Roman"/>
              </a:rPr>
              <a:t>is responsible for </a:t>
            </a:r>
            <a:r>
              <a:rPr dirty="0" sz="1100" spc="10">
                <a:latin typeface="Times New Roman"/>
                <a:cs typeface="Times New Roman"/>
              </a:rPr>
              <a:t>developing and maintaining open </a:t>
            </a:r>
            <a:r>
              <a:rPr dirty="0" sz="1100" spc="5">
                <a:latin typeface="Times New Roman"/>
                <a:cs typeface="Times New Roman"/>
              </a:rPr>
              <a:t>space, all  public recreational programs, </a:t>
            </a:r>
            <a:r>
              <a:rPr dirty="0" sz="1100" spc="10">
                <a:latin typeface="Times New Roman"/>
                <a:cs typeface="Times New Roman"/>
              </a:rPr>
              <a:t>adult </a:t>
            </a:r>
            <a:r>
              <a:rPr dirty="0" sz="1100" spc="5">
                <a:latin typeface="Times New Roman"/>
                <a:cs typeface="Times New Roman"/>
              </a:rPr>
              <a:t>sports leagues, </a:t>
            </a:r>
            <a:r>
              <a:rPr dirty="0" sz="1100" spc="10">
                <a:latin typeface="Times New Roman"/>
                <a:cs typeface="Times New Roman"/>
              </a:rPr>
              <a:t>golf </a:t>
            </a:r>
            <a:r>
              <a:rPr dirty="0" sz="1100" spc="5">
                <a:latin typeface="Times New Roman"/>
                <a:cs typeface="Times New Roman"/>
              </a:rPr>
              <a:t>courses, </a:t>
            </a:r>
            <a:r>
              <a:rPr dirty="0" sz="1100" spc="10">
                <a:latin typeface="Times New Roman"/>
                <a:cs typeface="Times New Roman"/>
              </a:rPr>
              <a:t>tennis courts, pools, and </a:t>
            </a:r>
            <a:r>
              <a:rPr dirty="0" sz="1100" spc="5">
                <a:latin typeface="Times New Roman"/>
                <a:cs typeface="Times New Roman"/>
              </a:rPr>
              <a:t>so  </a:t>
            </a:r>
            <a:r>
              <a:rPr dirty="0" sz="1100" spc="10">
                <a:latin typeface="Times New Roman"/>
                <a:cs typeface="Times New Roman"/>
              </a:rPr>
              <a:t>forth. There are 336 full-time-equivalent employees (FTEs). Of these, 216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full-time  permanent </a:t>
            </a:r>
            <a:r>
              <a:rPr dirty="0" sz="1100" spc="5">
                <a:latin typeface="Times New Roman"/>
                <a:cs typeface="Times New Roman"/>
              </a:rPr>
              <a:t>personnel </a:t>
            </a:r>
            <a:r>
              <a:rPr dirty="0" sz="1100" spc="15">
                <a:latin typeface="Times New Roman"/>
                <a:cs typeface="Times New Roman"/>
              </a:rPr>
              <a:t>who </a:t>
            </a:r>
            <a:r>
              <a:rPr dirty="0" sz="1100" spc="10">
                <a:latin typeface="Times New Roman"/>
                <a:cs typeface="Times New Roman"/>
              </a:rPr>
              <a:t>provide the </a:t>
            </a:r>
            <a:r>
              <a:rPr dirty="0" sz="1100" spc="5">
                <a:latin typeface="Times New Roman"/>
                <a:cs typeface="Times New Roman"/>
              </a:rPr>
              <a:t>administration </a:t>
            </a:r>
            <a:r>
              <a:rPr dirty="0" sz="1100" spc="10">
                <a:latin typeface="Times New Roman"/>
                <a:cs typeface="Times New Roman"/>
              </a:rPr>
              <a:t>and year </a:t>
            </a:r>
            <a:r>
              <a:rPr dirty="0" sz="1100" spc="5">
                <a:latin typeface="Times New Roman"/>
                <a:cs typeface="Times New Roman"/>
              </a:rPr>
              <a:t>round </a:t>
            </a:r>
            <a:r>
              <a:rPr dirty="0" sz="1100" spc="10">
                <a:latin typeface="Times New Roman"/>
                <a:cs typeface="Times New Roman"/>
              </a:rPr>
              <a:t>maintenance </a:t>
            </a:r>
            <a:r>
              <a:rPr dirty="0" sz="1100" spc="5">
                <a:latin typeface="Times New Roman"/>
                <a:cs typeface="Times New Roman"/>
              </a:rPr>
              <a:t>to ail area.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remaining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120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FTE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positions)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show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up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approximately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800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part-time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summer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jobs: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148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810203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845870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1630" cy="835596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lifeguards, </a:t>
            </a:r>
            <a:r>
              <a:rPr dirty="0" sz="1100" spc="10">
                <a:latin typeface="Times New Roman"/>
                <a:cs typeface="Times New Roman"/>
              </a:rPr>
              <a:t>baseball umpires, and </a:t>
            </a:r>
            <a:r>
              <a:rPr dirty="0" sz="1100" spc="5">
                <a:latin typeface="Times New Roman"/>
                <a:cs typeface="Times New Roman"/>
              </a:rPr>
              <a:t>instructors </a:t>
            </a:r>
            <a:r>
              <a:rPr dirty="0" sz="1100" spc="10">
                <a:latin typeface="Times New Roman"/>
                <a:cs typeface="Times New Roman"/>
              </a:rPr>
              <a:t>in summer programs for </a:t>
            </a:r>
            <a:r>
              <a:rPr dirty="0" sz="1100" spc="5">
                <a:latin typeface="Times New Roman"/>
                <a:cs typeface="Times New Roman"/>
              </a:rPr>
              <a:t>children. </a:t>
            </a:r>
            <a:r>
              <a:rPr dirty="0" sz="1100" spc="10">
                <a:latin typeface="Times New Roman"/>
                <a:cs typeface="Times New Roman"/>
              </a:rPr>
              <a:t>Eight hundred  part time jobs came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90 FTEs because many </a:t>
            </a:r>
            <a:r>
              <a:rPr dirty="0" sz="1100" spc="5">
                <a:latin typeface="Times New Roman"/>
                <a:cs typeface="Times New Roman"/>
              </a:rPr>
              <a:t>last </a:t>
            </a:r>
            <a:r>
              <a:rPr dirty="0" sz="1100" spc="10">
                <a:latin typeface="Times New Roman"/>
                <a:cs typeface="Times New Roman"/>
              </a:rPr>
              <a:t>only for a </a:t>
            </a:r>
            <a:r>
              <a:rPr dirty="0" sz="1100" spc="5">
                <a:latin typeface="Times New Roman"/>
                <a:cs typeface="Times New Roman"/>
              </a:rPr>
              <a:t>month </a:t>
            </a:r>
            <a:r>
              <a:rPr dirty="0" sz="1100" spc="10">
                <a:latin typeface="Times New Roman"/>
                <a:cs typeface="Times New Roman"/>
              </a:rPr>
              <a:t>or two, </a:t>
            </a:r>
            <a:r>
              <a:rPr dirty="0" sz="1100" spc="5">
                <a:latin typeface="Times New Roman"/>
                <a:cs typeface="Times New Roman"/>
              </a:rPr>
              <a:t>while </a:t>
            </a:r>
            <a:r>
              <a:rPr dirty="0" sz="1100" spc="10">
                <a:latin typeface="Times New Roman"/>
                <a:cs typeface="Times New Roman"/>
              </a:rPr>
              <a:t>the  FTEs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a year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Currently, the only parks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recreation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subcontracted amounts to less than $100,000. 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golf and </a:t>
            </a:r>
            <a:r>
              <a:rPr dirty="0" sz="1100" spc="5">
                <a:latin typeface="Times New Roman"/>
                <a:cs typeface="Times New Roman"/>
              </a:rPr>
              <a:t>tennis pros </a:t>
            </a:r>
            <a:r>
              <a:rPr dirty="0" sz="1100" spc="10">
                <a:latin typeface="Times New Roman"/>
                <a:cs typeface="Times New Roman"/>
              </a:rPr>
              <a:t>and for grounds maintenance at the </a:t>
            </a:r>
            <a:r>
              <a:rPr dirty="0" sz="1100" spc="5">
                <a:latin typeface="Times New Roman"/>
                <a:cs typeface="Times New Roman"/>
              </a:rPr>
              <a:t>libraries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veterans  </a:t>
            </a:r>
            <a:r>
              <a:rPr dirty="0" sz="1100" spc="10">
                <a:latin typeface="Times New Roman"/>
                <a:cs typeface="Times New Roman"/>
              </a:rPr>
              <a:t>cemetery.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Because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nature of </a:t>
            </a:r>
            <a:r>
              <a:rPr dirty="0" sz="1100" spc="5">
                <a:latin typeface="Times New Roman"/>
                <a:cs typeface="Times New Roman"/>
              </a:rPr>
              <a:t>city </a:t>
            </a:r>
            <a:r>
              <a:rPr dirty="0" sz="1100" spc="10">
                <a:latin typeface="Times New Roman"/>
                <a:cs typeface="Times New Roman"/>
              </a:rPr>
              <a:t>employment, the probable bad </a:t>
            </a:r>
            <a:r>
              <a:rPr dirty="0" sz="1100" spc="5">
                <a:latin typeface="Times New Roman"/>
                <a:cs typeface="Times New Roman"/>
              </a:rPr>
              <a:t>public </a:t>
            </a:r>
            <a:r>
              <a:rPr dirty="0" sz="1100" spc="10">
                <a:latin typeface="Times New Roman"/>
                <a:cs typeface="Times New Roman"/>
              </a:rPr>
              <a:t>image, and </a:t>
            </a:r>
            <a:r>
              <a:rPr dirty="0" sz="1100" spc="5">
                <a:latin typeface="Times New Roman"/>
                <a:cs typeface="Times New Roman"/>
              </a:rPr>
              <a:t>civil service  rules,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option to </a:t>
            </a:r>
            <a:r>
              <a:rPr dirty="0" sz="1100" spc="10">
                <a:latin typeface="Times New Roman"/>
                <a:cs typeface="Times New Roman"/>
              </a:rPr>
              <a:t>hire and </a:t>
            </a:r>
            <a:r>
              <a:rPr dirty="0" sz="1100" spc="5">
                <a:latin typeface="Times New Roman"/>
                <a:cs typeface="Times New Roman"/>
              </a:rPr>
              <a:t>fire full </a:t>
            </a:r>
            <a:r>
              <a:rPr dirty="0" sz="1100" spc="10">
                <a:latin typeface="Times New Roman"/>
                <a:cs typeface="Times New Roman"/>
              </a:rPr>
              <a:t>time help daily </a:t>
            </a:r>
            <a:r>
              <a:rPr dirty="0" sz="1100" spc="5">
                <a:latin typeface="Times New Roman"/>
                <a:cs typeface="Times New Roman"/>
              </a:rPr>
              <a:t>or weekly to meet seasonal </a:t>
            </a:r>
            <a:r>
              <a:rPr dirty="0" sz="1100" spc="15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is out  of the question. However, </a:t>
            </a:r>
            <a:r>
              <a:rPr dirty="0" sz="1100" spc="10">
                <a:latin typeface="Times New Roman"/>
                <a:cs typeface="Times New Roman"/>
              </a:rPr>
              <a:t>temporary </a:t>
            </a:r>
            <a:r>
              <a:rPr dirty="0" sz="1100" spc="5">
                <a:latin typeface="Times New Roman"/>
                <a:cs typeface="Times New Roman"/>
              </a:rPr>
              <a:t>part time help is authorized and traditional. Also, it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virtually impossible </a:t>
            </a:r>
            <a:r>
              <a:rPr dirty="0" sz="1100" spc="10">
                <a:latin typeface="Times New Roman"/>
                <a:cs typeface="Times New Roman"/>
              </a:rPr>
              <a:t>to have regular </a:t>
            </a:r>
            <a:r>
              <a:rPr dirty="0" sz="1100" spc="5">
                <a:latin typeface="Times New Roman"/>
                <a:cs typeface="Times New Roman"/>
              </a:rPr>
              <a:t>(full-time) </a:t>
            </a:r>
            <a:r>
              <a:rPr dirty="0" sz="1100" spc="10">
                <a:latin typeface="Times New Roman"/>
                <a:cs typeface="Times New Roman"/>
              </a:rPr>
              <a:t>staff for </a:t>
            </a:r>
            <a:r>
              <a:rPr dirty="0" sz="1100" spc="5">
                <a:latin typeface="Times New Roman"/>
                <a:cs typeface="Times New Roman"/>
              </a:rPr>
              <a:t>all the </a:t>
            </a:r>
            <a:r>
              <a:rPr dirty="0" sz="1100" spc="15">
                <a:latin typeface="Times New Roman"/>
                <a:cs typeface="Times New Roman"/>
              </a:rPr>
              <a:t>summer </a:t>
            </a:r>
            <a:r>
              <a:rPr dirty="0" sz="1100" spc="10">
                <a:latin typeface="Times New Roman"/>
                <a:cs typeface="Times New Roman"/>
              </a:rPr>
              <a:t>jobs. During the  summer </a:t>
            </a:r>
            <a:r>
              <a:rPr dirty="0" sz="1100" spc="5">
                <a:latin typeface="Times New Roman"/>
                <a:cs typeface="Times New Roman"/>
              </a:rPr>
              <a:t>months,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approximately </a:t>
            </a:r>
            <a:r>
              <a:rPr dirty="0" sz="1100" spc="10">
                <a:latin typeface="Times New Roman"/>
                <a:cs typeface="Times New Roman"/>
              </a:rPr>
              <a:t>800 </a:t>
            </a:r>
            <a:r>
              <a:rPr dirty="0" sz="1100" spc="5">
                <a:latin typeface="Times New Roman"/>
                <a:cs typeface="Times New Roman"/>
              </a:rPr>
              <a:t>part-time </a:t>
            </a:r>
            <a:r>
              <a:rPr dirty="0" sz="1100" spc="10">
                <a:latin typeface="Times New Roman"/>
                <a:cs typeface="Times New Roman"/>
              </a:rPr>
              <a:t>employees are </a:t>
            </a:r>
            <a:r>
              <a:rPr dirty="0" sz="1100" spc="5">
                <a:latin typeface="Times New Roman"/>
                <a:cs typeface="Times New Roman"/>
              </a:rPr>
              <a:t>staffing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programs that  </a:t>
            </a:r>
            <a:r>
              <a:rPr dirty="0" sz="1100" spc="10">
                <a:latin typeface="Times New Roman"/>
                <a:cs typeface="Times New Roman"/>
              </a:rPr>
              <a:t>occur simultaneously, prohibiting level scheduling over a normal 40 hour week.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wider  variety of skills are required (such as </a:t>
            </a:r>
            <a:r>
              <a:rPr dirty="0" sz="1100" spc="10">
                <a:latin typeface="Times New Roman"/>
                <a:cs typeface="Times New Roman"/>
              </a:rPr>
              <a:t>umpires, </a:t>
            </a:r>
            <a:r>
              <a:rPr dirty="0" sz="1100" spc="5">
                <a:latin typeface="Times New Roman"/>
                <a:cs typeface="Times New Roman"/>
              </a:rPr>
              <a:t>coaches, lifeguards,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teachers of ceramics,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guitar, karate, </a:t>
            </a:r>
            <a:r>
              <a:rPr dirty="0" sz="1100" spc="10">
                <a:latin typeface="Times New Roman"/>
                <a:cs typeface="Times New Roman"/>
              </a:rPr>
              <a:t>belly dancing, and yoga)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expected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full-time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employees.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Three options are open to the department </a:t>
            </a:r>
            <a:r>
              <a:rPr dirty="0" sz="1100" spc="5">
                <a:latin typeface="Times New Roman"/>
                <a:cs typeface="Times New Roman"/>
              </a:rPr>
              <a:t>in its aggregate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planning: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0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present methods, which </a:t>
            </a:r>
            <a:r>
              <a:rPr dirty="0" sz="1100" spc="5">
                <a:latin typeface="Times New Roman"/>
                <a:cs typeface="Times New Roman"/>
              </a:rPr>
              <a:t>is to maintain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medium </a:t>
            </a:r>
            <a:r>
              <a:rPr dirty="0" sz="1100" spc="10">
                <a:latin typeface="Times New Roman"/>
                <a:cs typeface="Times New Roman"/>
              </a:rPr>
              <a:t>level </a:t>
            </a:r>
            <a:r>
              <a:rPr dirty="0" sz="1100" spc="5">
                <a:latin typeface="Times New Roman"/>
                <a:cs typeface="Times New Roman"/>
              </a:rPr>
              <a:t>full-time staff </a:t>
            </a:r>
            <a:r>
              <a:rPr dirty="0" sz="1100" spc="10">
                <a:latin typeface="Times New Roman"/>
                <a:cs typeface="Times New Roman"/>
              </a:rPr>
              <a:t>and schedule  work </a:t>
            </a:r>
            <a:r>
              <a:rPr dirty="0" sz="1100" spc="5">
                <a:latin typeface="Times New Roman"/>
                <a:cs typeface="Times New Roman"/>
              </a:rPr>
              <a:t>during off-seasons (such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rebuilding baseball fields during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winter months)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use </a:t>
            </a:r>
            <a:r>
              <a:rPr dirty="0" sz="1100" spc="10">
                <a:latin typeface="Times New Roman"/>
                <a:cs typeface="Times New Roman"/>
              </a:rPr>
              <a:t>part-time help during peak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demands.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Maintain a lower </a:t>
            </a:r>
            <a:r>
              <a:rPr dirty="0" sz="1100" spc="5">
                <a:latin typeface="Times New Roman"/>
                <a:cs typeface="Times New Roman"/>
              </a:rPr>
              <a:t>level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staff </a:t>
            </a:r>
            <a:r>
              <a:rPr dirty="0" sz="1100" spc="10">
                <a:latin typeface="Times New Roman"/>
                <a:cs typeface="Times New Roman"/>
              </a:rPr>
              <a:t>over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year and </a:t>
            </a:r>
            <a:r>
              <a:rPr dirty="0" sz="1100" spc="5">
                <a:latin typeface="Times New Roman"/>
                <a:cs typeface="Times New Roman"/>
              </a:rPr>
              <a:t>subcontract </a:t>
            </a:r>
            <a:r>
              <a:rPr dirty="0" sz="1100" spc="10">
                <a:latin typeface="Times New Roman"/>
                <a:cs typeface="Times New Roman"/>
              </a:rPr>
              <a:t>work, </a:t>
            </a:r>
            <a:r>
              <a:rPr dirty="0" sz="1100" spc="5">
                <a:latin typeface="Times New Roman"/>
                <a:cs typeface="Times New Roman"/>
              </a:rPr>
              <a:t>including part-  time help. </a:t>
            </a:r>
            <a:r>
              <a:rPr dirty="0" sz="1100" spc="10">
                <a:latin typeface="Times New Roman"/>
                <a:cs typeface="Times New Roman"/>
              </a:rPr>
              <a:t>(This would </a:t>
            </a:r>
            <a:r>
              <a:rPr dirty="0" sz="1100" spc="5">
                <a:latin typeface="Times New Roman"/>
                <a:cs typeface="Times New Roman"/>
              </a:rPr>
              <a:t>entail </a:t>
            </a:r>
            <a:r>
              <a:rPr dirty="0" sz="1100" spc="10">
                <a:latin typeface="Times New Roman"/>
                <a:cs typeface="Times New Roman"/>
              </a:rPr>
              <a:t>contracts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landscaping </a:t>
            </a:r>
            <a:r>
              <a:rPr dirty="0" sz="1100" spc="5">
                <a:latin typeface="Times New Roman"/>
                <a:cs typeface="Times New Roman"/>
              </a:rPr>
              <a:t>firms </a:t>
            </a:r>
            <a:r>
              <a:rPr dirty="0" sz="1100" spc="10">
                <a:latin typeface="Times New Roman"/>
                <a:cs typeface="Times New Roman"/>
              </a:rPr>
              <a:t>and pool maintenance  companies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well </a:t>
            </a:r>
            <a:r>
              <a:rPr dirty="0" sz="1100" spc="5">
                <a:latin typeface="Times New Roman"/>
                <a:cs typeface="Times New Roman"/>
              </a:rPr>
              <a:t>as to </a:t>
            </a:r>
            <a:r>
              <a:rPr dirty="0" sz="1100" spc="10">
                <a:latin typeface="Times New Roman"/>
                <a:cs typeface="Times New Roman"/>
              </a:rPr>
              <a:t>newly </a:t>
            </a:r>
            <a:r>
              <a:rPr dirty="0" sz="1100" spc="5">
                <a:latin typeface="Times New Roman"/>
                <a:cs typeface="Times New Roman"/>
              </a:rPr>
              <a:t>create private firms to </a:t>
            </a:r>
            <a:r>
              <a:rPr dirty="0" sz="1100" spc="10">
                <a:latin typeface="Times New Roman"/>
                <a:cs typeface="Times New Roman"/>
              </a:rPr>
              <a:t>employ and </a:t>
            </a:r>
            <a:r>
              <a:rPr dirty="0" sz="1100" spc="5">
                <a:latin typeface="Times New Roman"/>
                <a:cs typeface="Times New Roman"/>
              </a:rPr>
              <a:t>supply part time  help.)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common </a:t>
            </a:r>
            <a:r>
              <a:rPr dirty="0" sz="1100" spc="5">
                <a:latin typeface="Times New Roman"/>
                <a:cs typeface="Times New Roman"/>
              </a:rPr>
              <a:t>unit of measure of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across all areas is full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equivalent jobs or  </a:t>
            </a:r>
            <a:r>
              <a:rPr dirty="0" sz="1100" spc="10">
                <a:latin typeface="Times New Roman"/>
                <a:cs typeface="Times New Roman"/>
              </a:rPr>
              <a:t>employees. For example, assume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same week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30 </a:t>
            </a:r>
            <a:r>
              <a:rPr dirty="0" sz="1100" spc="5">
                <a:latin typeface="Times New Roman"/>
                <a:cs typeface="Times New Roman"/>
              </a:rPr>
              <a:t>lifeguards </a:t>
            </a:r>
            <a:r>
              <a:rPr dirty="0" sz="1100" spc="10">
                <a:latin typeface="Times New Roman"/>
                <a:cs typeface="Times New Roman"/>
              </a:rPr>
              <a:t>worked 20 hours </a:t>
            </a:r>
            <a:r>
              <a:rPr dirty="0" sz="1100" spc="5">
                <a:latin typeface="Times New Roman"/>
                <a:cs typeface="Times New Roman"/>
              </a:rPr>
              <a:t>each,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40 </a:t>
            </a:r>
            <a:r>
              <a:rPr dirty="0" sz="1100" spc="5">
                <a:latin typeface="Times New Roman"/>
                <a:cs typeface="Times New Roman"/>
              </a:rPr>
              <a:t>instructors </a:t>
            </a:r>
            <a:r>
              <a:rPr dirty="0" sz="1100" spc="10">
                <a:latin typeface="Times New Roman"/>
                <a:cs typeface="Times New Roman"/>
              </a:rPr>
              <a:t>worked 15 </a:t>
            </a:r>
            <a:r>
              <a:rPr dirty="0" sz="1100" spc="5">
                <a:latin typeface="Times New Roman"/>
                <a:cs typeface="Times New Roman"/>
              </a:rPr>
              <a:t>hours </a:t>
            </a:r>
            <a:r>
              <a:rPr dirty="0" sz="1100" spc="10">
                <a:latin typeface="Times New Roman"/>
                <a:cs typeface="Times New Roman"/>
              </a:rPr>
              <a:t>each, and 35 </a:t>
            </a:r>
            <a:r>
              <a:rPr dirty="0" sz="1100" spc="5">
                <a:latin typeface="Times New Roman"/>
                <a:cs typeface="Times New Roman"/>
              </a:rPr>
              <a:t>baseball </a:t>
            </a:r>
            <a:r>
              <a:rPr dirty="0" sz="1100" spc="10">
                <a:latin typeface="Times New Roman"/>
                <a:cs typeface="Times New Roman"/>
              </a:rPr>
              <a:t>umpires worked </a:t>
            </a:r>
            <a:r>
              <a:rPr dirty="0" sz="1100" spc="15">
                <a:latin typeface="Times New Roman"/>
                <a:cs typeface="Times New Roman"/>
              </a:rPr>
              <a:t>10 </a:t>
            </a:r>
            <a:r>
              <a:rPr dirty="0" sz="1100" spc="5">
                <a:latin typeface="Times New Roman"/>
                <a:cs typeface="Times New Roman"/>
              </a:rPr>
              <a:t>hours each. This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equivalent to (30 </a:t>
            </a:r>
            <a:r>
              <a:rPr dirty="0" sz="1100" spc="10">
                <a:latin typeface="Times New Roman"/>
                <a:cs typeface="Times New Roman"/>
              </a:rPr>
              <a:t>x </a:t>
            </a:r>
            <a:r>
              <a:rPr dirty="0" sz="1100" spc="5">
                <a:latin typeface="Times New Roman"/>
                <a:cs typeface="Times New Roman"/>
              </a:rPr>
              <a:t>20) </a:t>
            </a:r>
            <a:r>
              <a:rPr dirty="0" sz="1100" spc="15">
                <a:latin typeface="Times New Roman"/>
                <a:cs typeface="Times New Roman"/>
              </a:rPr>
              <a:t>+ </a:t>
            </a:r>
            <a:r>
              <a:rPr dirty="0" sz="1100" spc="5">
                <a:latin typeface="Times New Roman"/>
                <a:cs typeface="Times New Roman"/>
              </a:rPr>
              <a:t>(40 </a:t>
            </a:r>
            <a:r>
              <a:rPr dirty="0" sz="1100" spc="10">
                <a:latin typeface="Times New Roman"/>
                <a:cs typeface="Times New Roman"/>
              </a:rPr>
              <a:t>x </a:t>
            </a:r>
            <a:r>
              <a:rPr dirty="0" sz="1100" spc="5">
                <a:latin typeface="Times New Roman"/>
                <a:cs typeface="Times New Roman"/>
              </a:rPr>
              <a:t>15) </a:t>
            </a:r>
            <a:r>
              <a:rPr dirty="0" sz="1100" spc="15">
                <a:latin typeface="Times New Roman"/>
                <a:cs typeface="Times New Roman"/>
              </a:rPr>
              <a:t>+ </a:t>
            </a:r>
            <a:r>
              <a:rPr dirty="0" sz="1100" spc="5">
                <a:latin typeface="Times New Roman"/>
                <a:cs typeface="Times New Roman"/>
              </a:rPr>
              <a:t>(35 </a:t>
            </a:r>
            <a:r>
              <a:rPr dirty="0" sz="1100" spc="10">
                <a:latin typeface="Times New Roman"/>
                <a:cs typeface="Times New Roman"/>
              </a:rPr>
              <a:t>x </a:t>
            </a:r>
            <a:r>
              <a:rPr dirty="0" sz="1100" spc="5">
                <a:latin typeface="Times New Roman"/>
                <a:cs typeface="Times New Roman"/>
              </a:rPr>
              <a:t>10)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5">
                <a:latin typeface="Times New Roman"/>
                <a:cs typeface="Times New Roman"/>
              </a:rPr>
              <a:t>1,550 </a:t>
            </a:r>
            <a:r>
              <a:rPr dirty="0" sz="1100" spc="15">
                <a:latin typeface="Times New Roman"/>
                <a:cs typeface="Times New Roman"/>
              </a:rPr>
              <a:t>÷ 40 = </a:t>
            </a:r>
            <a:r>
              <a:rPr dirty="0" sz="1100" spc="10">
                <a:latin typeface="Times New Roman"/>
                <a:cs typeface="Times New Roman"/>
              </a:rPr>
              <a:t>38.75 FTE </a:t>
            </a:r>
            <a:r>
              <a:rPr dirty="0" sz="1100" spc="5">
                <a:latin typeface="Times New Roman"/>
                <a:cs typeface="Times New Roman"/>
              </a:rPr>
              <a:t>positions for that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week. Although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considerable </a:t>
            </a:r>
            <a:r>
              <a:rPr dirty="0" sz="1100" spc="10">
                <a:latin typeface="Times New Roman"/>
                <a:cs typeface="Times New Roman"/>
              </a:rPr>
              <a:t>amount </a:t>
            </a:r>
            <a:r>
              <a:rPr dirty="0" sz="1100" spc="5">
                <a:latin typeface="Times New Roman"/>
                <a:cs typeface="Times New Roman"/>
              </a:rPr>
              <a:t>of workload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shifted to off-season, </a:t>
            </a:r>
            <a:r>
              <a:rPr dirty="0" sz="1100" spc="10">
                <a:latin typeface="Times New Roman"/>
                <a:cs typeface="Times New Roman"/>
              </a:rPr>
              <a:t>most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work </a:t>
            </a:r>
            <a:r>
              <a:rPr dirty="0" sz="1100" spc="5">
                <a:latin typeface="Times New Roman"/>
                <a:cs typeface="Times New Roman"/>
              </a:rPr>
              <a:t>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done when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Full time </a:t>
            </a:r>
            <a:r>
              <a:rPr dirty="0" sz="1100" spc="10">
                <a:latin typeface="Times New Roman"/>
                <a:cs typeface="Times New Roman"/>
              </a:rPr>
              <a:t>employees </a:t>
            </a:r>
            <a:r>
              <a:rPr dirty="0" sz="1100" spc="5">
                <a:latin typeface="Times New Roman"/>
                <a:cs typeface="Times New Roman"/>
              </a:rPr>
              <a:t>consist of three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groups;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7620" indent="-215900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the skeleton group of key department personnel coordinating with the city, setting  </a:t>
            </a:r>
            <a:r>
              <a:rPr dirty="0" sz="1100" spc="10">
                <a:latin typeface="Times New Roman"/>
                <a:cs typeface="Times New Roman"/>
              </a:rPr>
              <a:t>policy, determining budgets, measuring </a:t>
            </a:r>
            <a:r>
              <a:rPr dirty="0" sz="1100" spc="5">
                <a:latin typeface="Times New Roman"/>
                <a:cs typeface="Times New Roman"/>
              </a:rPr>
              <a:t>performance, </a:t>
            </a:r>
            <a:r>
              <a:rPr dirty="0" sz="1100" spc="10">
                <a:latin typeface="Times New Roman"/>
                <a:cs typeface="Times New Roman"/>
              </a:rPr>
              <a:t>and so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forth;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administrative group of supervisory and </a:t>
            </a:r>
            <a:r>
              <a:rPr dirty="0" sz="1100" spc="5">
                <a:latin typeface="Times New Roman"/>
                <a:cs typeface="Times New Roman"/>
              </a:rPr>
              <a:t>office </a:t>
            </a:r>
            <a:r>
              <a:rPr dirty="0" sz="1100" spc="10">
                <a:latin typeface="Times New Roman"/>
                <a:cs typeface="Times New Roman"/>
              </a:rPr>
              <a:t>personnel who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responsible for 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whose jobs are </a:t>
            </a:r>
            <a:r>
              <a:rPr dirty="0" sz="1100" spc="5">
                <a:latin typeface="Times New Roman"/>
                <a:cs typeface="Times New Roman"/>
              </a:rPr>
              <a:t>directly </a:t>
            </a:r>
            <a:r>
              <a:rPr dirty="0" sz="1100" spc="10">
                <a:latin typeface="Times New Roman"/>
                <a:cs typeface="Times New Roman"/>
              </a:rPr>
              <a:t>linked to the </a:t>
            </a:r>
            <a:r>
              <a:rPr dirty="0" sz="1100" spc="5">
                <a:latin typeface="Times New Roman"/>
                <a:cs typeface="Times New Roman"/>
              </a:rPr>
              <a:t>direct </a:t>
            </a:r>
            <a:r>
              <a:rPr dirty="0" sz="1100" spc="10">
                <a:latin typeface="Times New Roman"/>
                <a:cs typeface="Times New Roman"/>
              </a:rPr>
              <a:t>labor workers;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direct-labor workforce of </a:t>
            </a:r>
            <a:r>
              <a:rPr dirty="0" sz="1100" spc="10">
                <a:latin typeface="Times New Roman"/>
                <a:cs typeface="Times New Roman"/>
              </a:rPr>
              <a:t>116 </a:t>
            </a:r>
            <a:r>
              <a:rPr dirty="0" sz="1100" spc="5">
                <a:latin typeface="Times New Roman"/>
                <a:cs typeface="Times New Roman"/>
              </a:rPr>
              <a:t>full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positions.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workers </a:t>
            </a:r>
            <a:r>
              <a:rPr dirty="0" sz="1100" spc="10">
                <a:latin typeface="Times New Roman"/>
                <a:cs typeface="Times New Roman"/>
              </a:rPr>
              <a:t>physically  </a:t>
            </a:r>
            <a:r>
              <a:rPr dirty="0" sz="1100" spc="5">
                <a:latin typeface="Times New Roman"/>
                <a:cs typeface="Times New Roman"/>
              </a:rPr>
              <a:t>maintain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department's areas of responsibility, such </a:t>
            </a:r>
            <a:r>
              <a:rPr dirty="0" sz="1100" spc="10">
                <a:latin typeface="Times New Roman"/>
                <a:cs typeface="Times New Roman"/>
              </a:rPr>
              <a:t>as cleaning </a:t>
            </a:r>
            <a:r>
              <a:rPr dirty="0" sz="1100" spc="5">
                <a:latin typeface="Times New Roman"/>
                <a:cs typeface="Times New Roman"/>
              </a:rPr>
              <a:t>up, </a:t>
            </a:r>
            <a:r>
              <a:rPr dirty="0" sz="1100" spc="10">
                <a:latin typeface="Times New Roman"/>
                <a:cs typeface="Times New Roman"/>
              </a:rPr>
              <a:t>mowing </a:t>
            </a:r>
            <a:r>
              <a:rPr dirty="0" sz="1100" spc="5">
                <a:latin typeface="Times New Roman"/>
                <a:cs typeface="Times New Roman"/>
              </a:rPr>
              <a:t>golf  </a:t>
            </a:r>
            <a:r>
              <a:rPr dirty="0" sz="1100" spc="10">
                <a:latin typeface="Times New Roman"/>
                <a:cs typeface="Times New Roman"/>
              </a:rPr>
              <a:t>greens and ball </a:t>
            </a:r>
            <a:r>
              <a:rPr dirty="0" sz="1100" spc="5">
                <a:latin typeface="Times New Roman"/>
                <a:cs typeface="Times New Roman"/>
              </a:rPr>
              <a:t>fields, </a:t>
            </a:r>
            <a:r>
              <a:rPr dirty="0" sz="1100" spc="10">
                <a:latin typeface="Times New Roman"/>
                <a:cs typeface="Times New Roman"/>
              </a:rPr>
              <a:t>trimming trees, and watering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grass.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 b="1">
                <a:latin typeface="Times New Roman"/>
                <a:cs typeface="Times New Roman"/>
              </a:rPr>
              <a:t>9.5 </a:t>
            </a:r>
            <a:r>
              <a:rPr dirty="0" sz="1300" spc="10" b="1">
                <a:latin typeface="Times New Roman"/>
                <a:cs typeface="Times New Roman"/>
              </a:rPr>
              <a:t>OPERATING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SCHEDULE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Operating schedules are short </a:t>
            </a:r>
            <a:r>
              <a:rPr dirty="0" sz="1100" spc="10">
                <a:latin typeface="Times New Roman"/>
                <a:cs typeface="Times New Roman"/>
              </a:rPr>
              <a:t>term </a:t>
            </a:r>
            <a:r>
              <a:rPr dirty="0" sz="1100" spc="5">
                <a:latin typeface="Times New Roman"/>
                <a:cs typeface="Times New Roman"/>
              </a:rPr>
              <a:t>plans </a:t>
            </a:r>
            <a:r>
              <a:rPr dirty="0" sz="1100" spc="10">
                <a:latin typeface="Times New Roman"/>
                <a:cs typeface="Times New Roman"/>
              </a:rPr>
              <a:t>even </a:t>
            </a:r>
            <a:r>
              <a:rPr dirty="0" sz="1100" spc="5">
                <a:latin typeface="Times New Roman"/>
                <a:cs typeface="Times New Roman"/>
              </a:rPr>
              <a:t>day to day plans designed to </a:t>
            </a:r>
            <a:r>
              <a:rPr dirty="0" sz="1100" spc="10">
                <a:latin typeface="Times New Roman"/>
                <a:cs typeface="Times New Roman"/>
              </a:rPr>
              <a:t>implement 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master schedule </a:t>
            </a:r>
            <a:r>
              <a:rPr dirty="0" sz="1100" spc="5">
                <a:latin typeface="Times New Roman"/>
                <a:cs typeface="Times New Roman"/>
              </a:rPr>
              <a:t>plans. </a:t>
            </a:r>
            <a:r>
              <a:rPr dirty="0" sz="1100" spc="10">
                <a:latin typeface="Times New Roman"/>
                <a:cs typeface="Times New Roman"/>
              </a:rPr>
              <a:t>Once a </a:t>
            </a:r>
            <a:r>
              <a:rPr dirty="0" sz="1100" spc="5">
                <a:latin typeface="Times New Roman"/>
                <a:cs typeface="Times New Roman"/>
              </a:rPr>
              <a:t>business plan is in place </a:t>
            </a:r>
            <a:r>
              <a:rPr dirty="0" sz="1100" spc="10">
                <a:latin typeface="Times New Roman"/>
                <a:cs typeface="Times New Roman"/>
              </a:rPr>
              <a:t>then a </a:t>
            </a:r>
            <a:r>
              <a:rPr dirty="0" sz="1100" spc="5">
                <a:latin typeface="Times New Roman"/>
                <a:cs typeface="Times New Roman"/>
              </a:rPr>
              <a:t>master </a:t>
            </a:r>
            <a:r>
              <a:rPr dirty="0" sz="1100" spc="10">
                <a:latin typeface="Times New Roman"/>
                <a:cs typeface="Times New Roman"/>
              </a:rPr>
              <a:t>schedule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made  showing how many </a:t>
            </a:r>
            <a:r>
              <a:rPr dirty="0" sz="1100" spc="5">
                <a:latin typeface="Times New Roman"/>
                <a:cs typeface="Times New Roman"/>
              </a:rPr>
              <a:t>of each product </a:t>
            </a:r>
            <a:r>
              <a:rPr dirty="0" sz="1100" spc="10">
                <a:latin typeface="Times New Roman"/>
                <a:cs typeface="Times New Roman"/>
              </a:rPr>
              <a:t>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produced according to </a:t>
            </a:r>
            <a:r>
              <a:rPr dirty="0" sz="1100" spc="10">
                <a:latin typeface="Times New Roman"/>
                <a:cs typeface="Times New Roman"/>
              </a:rPr>
              <a:t>the customer </a:t>
            </a:r>
            <a:r>
              <a:rPr dirty="0" sz="1100" spc="5">
                <a:latin typeface="Times New Roman"/>
                <a:cs typeface="Times New Roman"/>
              </a:rPr>
              <a:t>orders and  </a:t>
            </a:r>
            <a:r>
              <a:rPr dirty="0" sz="1100" spc="10">
                <a:latin typeface="Times New Roman"/>
                <a:cs typeface="Times New Roman"/>
              </a:rPr>
              <a:t>demand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forecast.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149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461860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497636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876" y="836724"/>
            <a:ext cx="5421630" cy="806767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635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Conversion </a:t>
            </a:r>
            <a:r>
              <a:rPr dirty="0" sz="1100" spc="10">
                <a:latin typeface="Times New Roman"/>
                <a:cs typeface="Times New Roman"/>
              </a:rPr>
              <a:t>system can be </a:t>
            </a:r>
            <a:r>
              <a:rPr dirty="0" sz="1100" spc="5">
                <a:latin typeface="Times New Roman"/>
                <a:cs typeface="Times New Roman"/>
              </a:rPr>
              <a:t>broadly classified as either continuous or intermittent </a:t>
            </a:r>
            <a:r>
              <a:rPr dirty="0" sz="1100" spc="10">
                <a:latin typeface="Times New Roman"/>
                <a:cs typeface="Times New Roman"/>
              </a:rPr>
              <a:t>depending  on </a:t>
            </a:r>
            <a:r>
              <a:rPr dirty="0" sz="1100" spc="5">
                <a:latin typeface="Times New Roman"/>
                <a:cs typeface="Times New Roman"/>
              </a:rPr>
              <a:t>the conversion process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product or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service.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continuous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assembly type system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which a large number </a:t>
            </a:r>
            <a:r>
              <a:rPr dirty="0" sz="1100" spc="5">
                <a:latin typeface="Times New Roman"/>
                <a:cs typeface="Times New Roman"/>
              </a:rPr>
              <a:t>or infinite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 units of </a:t>
            </a:r>
            <a:r>
              <a:rPr dirty="0" sz="1100" spc="10">
                <a:latin typeface="Times New Roman"/>
                <a:cs typeface="Times New Roman"/>
              </a:rPr>
              <a:t>a homogenous product </a:t>
            </a:r>
            <a:r>
              <a:rPr dirty="0" sz="1100">
                <a:latin typeface="Times New Roman"/>
                <a:cs typeface="Times New Roman"/>
              </a:rPr>
              <a:t>is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intermittent,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hand, produces a </a:t>
            </a:r>
            <a:r>
              <a:rPr dirty="0" sz="1100" spc="5">
                <a:latin typeface="Times New Roman"/>
                <a:cs typeface="Times New Roman"/>
              </a:rPr>
              <a:t>variety of products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a time </a:t>
            </a:r>
            <a:r>
              <a:rPr dirty="0" sz="1100" spc="5">
                <a:latin typeface="Times New Roman"/>
                <a:cs typeface="Times New Roman"/>
              </a:rPr>
              <a:t>(in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case they  are </a:t>
            </a:r>
            <a:r>
              <a:rPr dirty="0" sz="1100" spc="10">
                <a:latin typeface="Times New Roman"/>
                <a:cs typeface="Times New Roman"/>
              </a:rPr>
              <a:t>custom made) </a:t>
            </a:r>
            <a:r>
              <a:rPr dirty="0" sz="1100" spc="5">
                <a:latin typeface="Times New Roman"/>
                <a:cs typeface="Times New Roman"/>
              </a:rPr>
              <a:t>or in batches to </a:t>
            </a:r>
            <a:r>
              <a:rPr dirty="0" sz="1100" spc="10">
                <a:latin typeface="Times New Roman"/>
                <a:cs typeface="Times New Roman"/>
              </a:rPr>
              <a:t>customer </a:t>
            </a:r>
            <a:r>
              <a:rPr dirty="0" sz="1100" spc="5">
                <a:latin typeface="Times New Roman"/>
                <a:cs typeface="Times New Roman"/>
              </a:rPr>
              <a:t>order. </a:t>
            </a:r>
            <a:r>
              <a:rPr dirty="0" sz="1100" spc="10">
                <a:latin typeface="Times New Roman"/>
                <a:cs typeface="Times New Roman"/>
              </a:rPr>
              <a:t>Many conversion </a:t>
            </a:r>
            <a:r>
              <a:rPr dirty="0" sz="1100" spc="5">
                <a:latin typeface="Times New Roman"/>
                <a:cs typeface="Times New Roman"/>
              </a:rPr>
              <a:t>facilities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neither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strictly intermittent nor continuous </a:t>
            </a:r>
            <a:r>
              <a:rPr dirty="0" sz="1100" spc="15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a combination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both.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Implication in a manufacturing context: </a:t>
            </a:r>
            <a:r>
              <a:rPr dirty="0" sz="1100" spc="5">
                <a:latin typeface="Times New Roman"/>
                <a:cs typeface="Times New Roman"/>
              </a:rPr>
              <a:t>In the manufacturing context, intermittent </a:t>
            </a:r>
            <a:r>
              <a:rPr dirty="0" sz="1100" spc="10">
                <a:latin typeface="Times New Roman"/>
                <a:cs typeface="Times New Roman"/>
              </a:rPr>
              <a:t>systems  are </a:t>
            </a:r>
            <a:r>
              <a:rPr dirty="0" sz="1100" spc="5">
                <a:latin typeface="Times New Roman"/>
                <a:cs typeface="Times New Roman"/>
              </a:rPr>
              <a:t>traditionally </a:t>
            </a:r>
            <a:r>
              <a:rPr dirty="0" sz="1100" spc="10">
                <a:latin typeface="Times New Roman"/>
                <a:cs typeface="Times New Roman"/>
              </a:rPr>
              <a:t>referred as </a:t>
            </a:r>
            <a:r>
              <a:rPr dirty="0" sz="1100" spc="5">
                <a:latin typeface="Times New Roman"/>
                <a:cs typeface="Times New Roman"/>
              </a:rPr>
              <a:t>job </a:t>
            </a:r>
            <a:r>
              <a:rPr dirty="0" sz="1100" spc="10">
                <a:latin typeface="Times New Roman"/>
                <a:cs typeface="Times New Roman"/>
              </a:rPr>
              <a:t>work or </a:t>
            </a:r>
            <a:r>
              <a:rPr dirty="0" sz="1100" spc="5">
                <a:latin typeface="Times New Roman"/>
                <a:cs typeface="Times New Roman"/>
              </a:rPr>
              <a:t>shops. Therefore </a:t>
            </a:r>
            <a:r>
              <a:rPr dirty="0" sz="1100" spc="10">
                <a:latin typeface="Times New Roman"/>
                <a:cs typeface="Times New Roman"/>
              </a:rPr>
              <a:t>a number </a:t>
            </a:r>
            <a:r>
              <a:rPr dirty="0" sz="1100" spc="5">
                <a:latin typeface="Times New Roman"/>
                <a:cs typeface="Times New Roman"/>
              </a:rPr>
              <a:t>of questions arise such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Which work </a:t>
            </a:r>
            <a:r>
              <a:rPr dirty="0" sz="1100" spc="5">
                <a:latin typeface="Times New Roman"/>
                <a:cs typeface="Times New Roman"/>
              </a:rPr>
              <a:t>centers will </a:t>
            </a:r>
            <a:r>
              <a:rPr dirty="0" sz="1100" spc="10">
                <a:latin typeface="Times New Roman"/>
                <a:cs typeface="Times New Roman"/>
              </a:rPr>
              <a:t>do which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job?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operation / job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started?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should it end?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shipments </a:t>
            </a:r>
            <a:r>
              <a:rPr dirty="0" sz="1100" spc="10">
                <a:latin typeface="Times New Roman"/>
                <a:cs typeface="Times New Roman"/>
              </a:rPr>
              <a:t>should be done, and by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whom?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In manufacturing </a:t>
            </a:r>
            <a:r>
              <a:rPr dirty="0" sz="1100" spc="10">
                <a:latin typeface="Times New Roman"/>
                <a:cs typeface="Times New Roman"/>
              </a:rPr>
              <a:t>the sequencing in which </a:t>
            </a:r>
            <a:r>
              <a:rPr dirty="0" sz="1100" spc="5">
                <a:latin typeface="Times New Roman"/>
                <a:cs typeface="Times New Roman"/>
              </a:rPr>
              <a:t>waiting </a:t>
            </a:r>
            <a:r>
              <a:rPr dirty="0" sz="1100" spc="10">
                <a:latin typeface="Times New Roman"/>
                <a:cs typeface="Times New Roman"/>
              </a:rPr>
              <a:t>jobs are </a:t>
            </a:r>
            <a:r>
              <a:rPr dirty="0" sz="1100" spc="5">
                <a:latin typeface="Times New Roman"/>
                <a:cs typeface="Times New Roman"/>
              </a:rPr>
              <a:t>processed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critical to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efficiency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effectiveness of the intermittent systems. Sequencing </a:t>
            </a:r>
            <a:r>
              <a:rPr dirty="0" sz="1100" spc="10">
                <a:latin typeface="Times New Roman"/>
                <a:cs typeface="Times New Roman"/>
              </a:rPr>
              <a:t>affects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jobs  are </a:t>
            </a:r>
            <a:r>
              <a:rPr dirty="0" sz="1100" spc="10">
                <a:latin typeface="Times New Roman"/>
                <a:cs typeface="Times New Roman"/>
              </a:rPr>
              <a:t>completed on </a:t>
            </a:r>
            <a:r>
              <a:rPr dirty="0" sz="1100" spc="5">
                <a:latin typeface="Times New Roman"/>
                <a:cs typeface="Times New Roman"/>
              </a:rPr>
              <a:t>time versus </a:t>
            </a:r>
            <a:r>
              <a:rPr dirty="0" sz="1100">
                <a:latin typeface="Times New Roman"/>
                <a:cs typeface="Times New Roman"/>
              </a:rPr>
              <a:t>late, </a:t>
            </a:r>
            <a:r>
              <a:rPr dirty="0" sz="1100" spc="5">
                <a:latin typeface="Times New Roman"/>
                <a:cs typeface="Times New Roman"/>
              </a:rPr>
              <a:t>costs incurred for set </a:t>
            </a:r>
            <a:r>
              <a:rPr dirty="0" sz="1100" spc="10">
                <a:latin typeface="Times New Roman"/>
                <a:cs typeface="Times New Roman"/>
              </a:rPr>
              <a:t>up and changeover, </a:t>
            </a:r>
            <a:r>
              <a:rPr dirty="0" sz="1100" spc="5">
                <a:latin typeface="Times New Roman"/>
                <a:cs typeface="Times New Roman"/>
              </a:rPr>
              <a:t>delivery lead  times, inventory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costs, </a:t>
            </a:r>
            <a:r>
              <a:rPr dirty="0" sz="1100" spc="10">
                <a:latin typeface="Times New Roman"/>
                <a:cs typeface="Times New Roman"/>
              </a:rPr>
              <a:t>and the degree of congestion </a:t>
            </a:r>
            <a:r>
              <a:rPr dirty="0" sz="1100" spc="5">
                <a:latin typeface="Times New Roman"/>
                <a:cs typeface="Times New Roman"/>
              </a:rPr>
              <a:t>in the facility </a:t>
            </a:r>
            <a:r>
              <a:rPr dirty="0" sz="1100" spc="10">
                <a:latin typeface="Times New Roman"/>
                <a:cs typeface="Times New Roman"/>
              </a:rPr>
              <a:t>scheduling 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intermittent systems poses </a:t>
            </a:r>
            <a:r>
              <a:rPr dirty="0" sz="1100" spc="10">
                <a:latin typeface="Times New Roman"/>
                <a:cs typeface="Times New Roman"/>
              </a:rPr>
              <a:t>a challenge </a:t>
            </a:r>
            <a:r>
              <a:rPr dirty="0" sz="1100" spc="5">
                <a:latin typeface="Times New Roman"/>
                <a:cs typeface="Times New Roman"/>
              </a:rPr>
              <a:t>for operations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manager.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 b="1">
                <a:latin typeface="Times New Roman"/>
                <a:cs typeface="Times New Roman"/>
              </a:rPr>
              <a:t>9.6 SEQUENCING</a:t>
            </a:r>
            <a:r>
              <a:rPr dirty="0" sz="130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RULES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Simulation of Intermittent </a:t>
            </a:r>
            <a:r>
              <a:rPr dirty="0" sz="1100" spc="5" b="1">
                <a:latin typeface="Times New Roman"/>
                <a:cs typeface="Times New Roman"/>
              </a:rPr>
              <a:t>(job </a:t>
            </a:r>
            <a:r>
              <a:rPr dirty="0" sz="1100" spc="10" b="1">
                <a:latin typeface="Times New Roman"/>
                <a:cs typeface="Times New Roman"/>
              </a:rPr>
              <a:t>shop) Systems: </a:t>
            </a:r>
            <a:r>
              <a:rPr dirty="0" sz="1100" spc="10">
                <a:latin typeface="Times New Roman"/>
                <a:cs typeface="Times New Roman"/>
              </a:rPr>
              <a:t>Simulation techniques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used to  </a:t>
            </a:r>
            <a:r>
              <a:rPr dirty="0" sz="1100" spc="10">
                <a:latin typeface="Times New Roman"/>
                <a:cs typeface="Times New Roman"/>
              </a:rPr>
              <a:t>evaluate </a:t>
            </a:r>
            <a:r>
              <a:rPr dirty="0" sz="1100" spc="5">
                <a:latin typeface="Times New Roman"/>
                <a:cs typeface="Times New Roman"/>
              </a:rPr>
              <a:t>various </a:t>
            </a:r>
            <a:r>
              <a:rPr dirty="0" sz="1100" spc="10">
                <a:latin typeface="Times New Roman"/>
                <a:cs typeface="Times New Roman"/>
              </a:rPr>
              <a:t>sequencing </a:t>
            </a:r>
            <a:r>
              <a:rPr dirty="0" sz="1100" spc="5">
                <a:latin typeface="Times New Roman"/>
                <a:cs typeface="Times New Roman"/>
              </a:rPr>
              <a:t>rules </a:t>
            </a:r>
            <a:r>
              <a:rPr dirty="0" sz="1100" spc="10">
                <a:latin typeface="Times New Roman"/>
                <a:cs typeface="Times New Roman"/>
              </a:rPr>
              <a:t>in job </a:t>
            </a:r>
            <a:r>
              <a:rPr dirty="0" sz="1100" spc="5">
                <a:latin typeface="Times New Roman"/>
                <a:cs typeface="Times New Roman"/>
              </a:rPr>
              <a:t>shop facilities.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following </a:t>
            </a:r>
            <a:r>
              <a:rPr dirty="0" sz="1100" spc="5">
                <a:latin typeface="Times New Roman"/>
                <a:cs typeface="Times New Roman"/>
              </a:rPr>
              <a:t>is list </a:t>
            </a:r>
            <a:r>
              <a:rPr dirty="0" sz="1100" spc="10">
                <a:latin typeface="Times New Roman"/>
                <a:cs typeface="Times New Roman"/>
              </a:rPr>
              <a:t>of data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modeler must be able </a:t>
            </a:r>
            <a:r>
              <a:rPr dirty="0" sz="1100" spc="5">
                <a:latin typeface="Times New Roman"/>
                <a:cs typeface="Times New Roman"/>
              </a:rPr>
              <a:t>to specify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stimulate </a:t>
            </a:r>
            <a:r>
              <a:rPr dirty="0" sz="1100" spc="10">
                <a:latin typeface="Times New Roman"/>
                <a:cs typeface="Times New Roman"/>
              </a:rPr>
              <a:t>the sequencing </a:t>
            </a:r>
            <a:r>
              <a:rPr dirty="0" sz="1100" spc="5">
                <a:latin typeface="Times New Roman"/>
                <a:cs typeface="Times New Roman"/>
              </a:rPr>
              <a:t>problem.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modeler  can use </a:t>
            </a:r>
            <a:r>
              <a:rPr dirty="0" sz="1100" spc="5">
                <a:latin typeface="Times New Roman"/>
                <a:cs typeface="Times New Roman"/>
              </a:rPr>
              <a:t>historical </a:t>
            </a:r>
            <a:r>
              <a:rPr dirty="0" sz="1100" spc="10">
                <a:latin typeface="Times New Roman"/>
                <a:cs typeface="Times New Roman"/>
              </a:rPr>
              <a:t>data and patterns for the purpose and during </a:t>
            </a:r>
            <a:r>
              <a:rPr dirty="0" sz="1100" spc="5">
                <a:latin typeface="Times New Roman"/>
                <a:cs typeface="Times New Roman"/>
              </a:rPr>
              <a:t>simulation </a:t>
            </a:r>
            <a:r>
              <a:rPr dirty="0" sz="1100" spc="10">
                <a:latin typeface="Times New Roman"/>
                <a:cs typeface="Times New Roman"/>
              </a:rPr>
              <a:t>can use the Monte  </a:t>
            </a:r>
            <a:r>
              <a:rPr dirty="0" sz="1100" spc="5">
                <a:latin typeface="Times New Roman"/>
                <a:cs typeface="Times New Roman"/>
              </a:rPr>
              <a:t>Carlo </a:t>
            </a:r>
            <a:r>
              <a:rPr dirty="0" sz="1100" spc="10">
                <a:latin typeface="Times New Roman"/>
                <a:cs typeface="Times New Roman"/>
              </a:rPr>
              <a:t>method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randomly </a:t>
            </a:r>
            <a:r>
              <a:rPr dirty="0" sz="1100" spc="5">
                <a:latin typeface="Times New Roman"/>
                <a:cs typeface="Times New Roman"/>
              </a:rPr>
              <a:t>select portions of the historical </a:t>
            </a:r>
            <a:r>
              <a:rPr dirty="0" sz="1100" spc="10">
                <a:latin typeface="Times New Roman"/>
                <a:cs typeface="Times New Roman"/>
              </a:rPr>
              <a:t>data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simulation </a:t>
            </a:r>
            <a:r>
              <a:rPr dirty="0" sz="1100" spc="5">
                <a:latin typeface="Times New Roman"/>
                <a:cs typeface="Times New Roman"/>
              </a:rPr>
              <a:t>requires as  it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runs.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centers-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number of work </a:t>
            </a:r>
            <a:r>
              <a:rPr dirty="0" sz="1100" spc="5">
                <a:latin typeface="Times New Roman"/>
                <a:cs typeface="Times New Roman"/>
              </a:rPr>
              <a:t>centers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shop </a:t>
            </a:r>
            <a:r>
              <a:rPr dirty="0" sz="1100" spc="10">
                <a:latin typeface="Times New Roman"/>
                <a:cs typeface="Times New Roman"/>
              </a:rPr>
              <a:t>must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specified.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Job </a:t>
            </a:r>
            <a:r>
              <a:rPr dirty="0" sz="1100" spc="5">
                <a:latin typeface="Times New Roman"/>
                <a:cs typeface="Times New Roman"/>
              </a:rPr>
              <a:t>arrivals-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pattern and timing of jobs </a:t>
            </a:r>
            <a:r>
              <a:rPr dirty="0" sz="1100" spc="5">
                <a:latin typeface="Times New Roman"/>
                <a:cs typeface="Times New Roman"/>
              </a:rPr>
              <a:t>"arriving" </a:t>
            </a: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facility must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specified.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Job </a:t>
            </a:r>
            <a:r>
              <a:rPr dirty="0" sz="1100" spc="5">
                <a:latin typeface="Times New Roman"/>
                <a:cs typeface="Times New Roman"/>
              </a:rPr>
              <a:t>classification-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processing </a:t>
            </a:r>
            <a:r>
              <a:rPr dirty="0" sz="1100" spc="10">
                <a:latin typeface="Times New Roman"/>
                <a:cs typeface="Times New Roman"/>
              </a:rPr>
              <a:t>requirements or routing of jobs </a:t>
            </a:r>
            <a:r>
              <a:rPr dirty="0" sz="1100" spc="5">
                <a:latin typeface="Times New Roman"/>
                <a:cs typeface="Times New Roman"/>
              </a:rPr>
              <a:t>must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specified.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Processing time-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takes to process jobs must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specified.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Performance parameters-Any number of parameters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gauge the performance at the  </a:t>
            </a:r>
            <a:r>
              <a:rPr dirty="0" sz="1100" spc="5">
                <a:latin typeface="Times New Roman"/>
                <a:cs typeface="Times New Roman"/>
              </a:rPr>
              <a:t>facility can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incorporated into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simulation;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quantification of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parameters  </a:t>
            </a:r>
            <a:r>
              <a:rPr dirty="0" sz="1100" spc="10">
                <a:latin typeface="Times New Roman"/>
                <a:cs typeface="Times New Roman"/>
              </a:rPr>
              <a:t>must be </a:t>
            </a:r>
            <a:r>
              <a:rPr dirty="0" sz="1100" spc="5">
                <a:latin typeface="Times New Roman"/>
                <a:cs typeface="Times New Roman"/>
              </a:rPr>
              <a:t>specified. Options include percent </a:t>
            </a:r>
            <a:r>
              <a:rPr dirty="0" sz="1100" spc="10">
                <a:latin typeface="Times New Roman"/>
                <a:cs typeface="Times New Roman"/>
              </a:rPr>
              <a:t>idle </a:t>
            </a:r>
            <a:r>
              <a:rPr dirty="0" sz="1100" spc="5">
                <a:latin typeface="Times New Roman"/>
                <a:cs typeface="Times New Roman"/>
              </a:rPr>
              <a:t>time, </a:t>
            </a:r>
            <a:r>
              <a:rPr dirty="0" sz="1100" spc="10">
                <a:latin typeface="Times New Roman"/>
                <a:cs typeface="Times New Roman"/>
              </a:rPr>
              <a:t>amount </a:t>
            </a:r>
            <a:r>
              <a:rPr dirty="0" sz="1100" spc="5">
                <a:latin typeface="Times New Roman"/>
                <a:cs typeface="Times New Roman"/>
              </a:rPr>
              <a:t>of inventory, average  lateness </a:t>
            </a:r>
            <a:r>
              <a:rPr dirty="0" sz="1100" spc="10">
                <a:latin typeface="Times New Roman"/>
                <a:cs typeface="Times New Roman"/>
              </a:rPr>
              <a:t>of jobs, average job flow,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so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on.</a:t>
            </a:r>
            <a:endParaRPr sz="110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Sequencing </a:t>
            </a:r>
            <a:r>
              <a:rPr dirty="0" sz="1100" spc="10">
                <a:latin typeface="Times New Roman"/>
                <a:cs typeface="Times New Roman"/>
              </a:rPr>
              <a:t>rule must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specified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simulation </a:t>
            </a:r>
            <a:r>
              <a:rPr dirty="0" sz="1100" spc="15">
                <a:latin typeface="Times New Roman"/>
                <a:cs typeface="Times New Roman"/>
              </a:rPr>
              <a:t>known </a:t>
            </a:r>
            <a:r>
              <a:rPr dirty="0" sz="1100" spc="10">
                <a:latin typeface="Times New Roman"/>
                <a:cs typeface="Times New Roman"/>
              </a:rPr>
              <a:t>as a </a:t>
            </a:r>
            <a:r>
              <a:rPr dirty="0" sz="1100" spc="5">
                <a:latin typeface="Times New Roman"/>
                <a:cs typeface="Times New Roman"/>
              </a:rPr>
              <a:t>simulation </a:t>
            </a:r>
            <a:r>
              <a:rPr dirty="0" sz="1100" spc="10">
                <a:latin typeface="Times New Roman"/>
                <a:cs typeface="Times New Roman"/>
              </a:rPr>
              <a:t>run, </a:t>
            </a:r>
            <a:r>
              <a:rPr dirty="0" sz="1100" spc="5">
                <a:latin typeface="Times New Roman"/>
                <a:cs typeface="Times New Roman"/>
              </a:rPr>
              <a:t>is conducted </a:t>
            </a:r>
            <a:r>
              <a:rPr dirty="0" sz="1100" spc="10">
                <a:latin typeface="Times New Roman"/>
                <a:cs typeface="Times New Roman"/>
              </a:rPr>
              <a:t>over </a:t>
            </a:r>
            <a:r>
              <a:rPr dirty="0" sz="1100" spc="5">
                <a:latin typeface="Times New Roman"/>
                <a:cs typeface="Times New Roman"/>
              </a:rPr>
              <a:t>time.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simulation </a:t>
            </a:r>
            <a:r>
              <a:rPr dirty="0" sz="1100" spc="10">
                <a:latin typeface="Times New Roman"/>
                <a:cs typeface="Times New Roman"/>
              </a:rPr>
              <a:t>runs  through a </a:t>
            </a:r>
            <a:r>
              <a:rPr dirty="0" sz="1100" spc="5">
                <a:latin typeface="Times New Roman"/>
                <a:cs typeface="Times New Roman"/>
              </a:rPr>
              <a:t>very large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jobs, say 10,000 or more.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simulation </a:t>
            </a:r>
            <a:r>
              <a:rPr dirty="0" sz="1100" spc="5">
                <a:latin typeface="Times New Roman"/>
                <a:cs typeface="Times New Roman"/>
              </a:rPr>
              <a:t>generates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jobs  </a:t>
            </a:r>
            <a:r>
              <a:rPr dirty="0" sz="1100" spc="10">
                <a:latin typeface="Times New Roman"/>
                <a:cs typeface="Times New Roman"/>
              </a:rPr>
              <a:t>arriving at various times, determines </a:t>
            </a:r>
            <a:r>
              <a:rPr dirty="0" sz="1100" spc="5">
                <a:latin typeface="Times New Roman"/>
                <a:cs typeface="Times New Roman"/>
              </a:rPr>
              <a:t>their routings, </a:t>
            </a:r>
            <a:r>
              <a:rPr dirty="0" sz="1100" spc="10">
                <a:latin typeface="Times New Roman"/>
                <a:cs typeface="Times New Roman"/>
              </a:rPr>
              <a:t>loads them to the appropriate work  </a:t>
            </a:r>
            <a:r>
              <a:rPr dirty="0" sz="1100" spc="5">
                <a:latin typeface="Times New Roman"/>
                <a:cs typeface="Times New Roman"/>
              </a:rPr>
              <a:t>centers, </a:t>
            </a:r>
            <a:r>
              <a:rPr dirty="0" sz="1100" spc="10">
                <a:latin typeface="Times New Roman"/>
                <a:cs typeface="Times New Roman"/>
              </a:rPr>
              <a:t>sequences them according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sequence rule, and determines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processing  </a:t>
            </a:r>
            <a:r>
              <a:rPr dirty="0" sz="1100" spc="5">
                <a:latin typeface="Times New Roman"/>
                <a:cs typeface="Times New Roman"/>
              </a:rPr>
              <a:t>times. </a:t>
            </a:r>
            <a:r>
              <a:rPr dirty="0" sz="1100" spc="15">
                <a:latin typeface="Times New Roman"/>
                <a:cs typeface="Times New Roman"/>
              </a:rPr>
              <a:t>When </a:t>
            </a:r>
            <a:r>
              <a:rPr dirty="0" sz="1100" spc="10">
                <a:latin typeface="Times New Roman"/>
                <a:cs typeface="Times New Roman"/>
              </a:rPr>
              <a:t>a work </a:t>
            </a:r>
            <a:r>
              <a:rPr dirty="0" sz="1100" spc="5">
                <a:latin typeface="Times New Roman"/>
                <a:cs typeface="Times New Roman"/>
              </a:rPr>
              <a:t>center </a:t>
            </a:r>
            <a:r>
              <a:rPr dirty="0" sz="1100" spc="10">
                <a:latin typeface="Times New Roman"/>
                <a:cs typeface="Times New Roman"/>
              </a:rPr>
              <a:t>completes one </a:t>
            </a:r>
            <a:r>
              <a:rPr dirty="0" sz="1100" spc="5">
                <a:latin typeface="Times New Roman"/>
                <a:cs typeface="Times New Roman"/>
              </a:rPr>
              <a:t>job, it begins processing the </a:t>
            </a:r>
            <a:r>
              <a:rPr dirty="0" sz="1100" spc="10">
                <a:latin typeface="Times New Roman"/>
                <a:cs typeface="Times New Roman"/>
              </a:rPr>
              <a:t>next </a:t>
            </a:r>
            <a:r>
              <a:rPr dirty="0" sz="1100" spc="5">
                <a:latin typeface="Times New Roman"/>
                <a:cs typeface="Times New Roman"/>
              </a:rPr>
              <a:t>job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queue,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according to the </a:t>
            </a:r>
            <a:r>
              <a:rPr dirty="0" sz="1100" spc="10">
                <a:latin typeface="Times New Roman"/>
                <a:cs typeface="Times New Roman"/>
              </a:rPr>
              <a:t>sequence </a:t>
            </a:r>
            <a:r>
              <a:rPr dirty="0" sz="1100" spc="5">
                <a:latin typeface="Times New Roman"/>
                <a:cs typeface="Times New Roman"/>
              </a:rPr>
              <a:t>rule.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150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548" y="706080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761059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848" y="836724"/>
            <a:ext cx="5422265" cy="8331834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985">
              <a:lnSpc>
                <a:spcPct val="983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After all </a:t>
            </a:r>
            <a:r>
              <a:rPr dirty="0" sz="1100" spc="10">
                <a:latin typeface="Times New Roman"/>
                <a:cs typeface="Times New Roman"/>
              </a:rPr>
              <a:t>jobs </a:t>
            </a:r>
            <a:r>
              <a:rPr dirty="0" sz="1100" spc="5">
                <a:latin typeface="Times New Roman"/>
                <a:cs typeface="Times New Roman"/>
              </a:rPr>
              <a:t>have </a:t>
            </a:r>
            <a:r>
              <a:rPr dirty="0" sz="1100" spc="10">
                <a:latin typeface="Times New Roman"/>
                <a:cs typeface="Times New Roman"/>
              </a:rPr>
              <a:t>been </a:t>
            </a:r>
            <a:r>
              <a:rPr dirty="0" sz="1100" spc="5">
                <a:latin typeface="Times New Roman"/>
                <a:cs typeface="Times New Roman"/>
              </a:rPr>
              <a:t>processed, the </a:t>
            </a:r>
            <a:r>
              <a:rPr dirty="0" sz="1100" spc="10">
                <a:latin typeface="Times New Roman"/>
                <a:cs typeface="Times New Roman"/>
              </a:rPr>
              <a:t>simulation </a:t>
            </a:r>
            <a:r>
              <a:rPr dirty="0" sz="1100" spc="5">
                <a:latin typeface="Times New Roman"/>
                <a:cs typeface="Times New Roman"/>
              </a:rPr>
              <a:t>evaluates the </a:t>
            </a:r>
            <a:r>
              <a:rPr dirty="0" sz="1100" spc="10">
                <a:latin typeface="Times New Roman"/>
                <a:cs typeface="Times New Roman"/>
              </a:rPr>
              <a:t>performance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facility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according to the parameters </a:t>
            </a:r>
            <a:r>
              <a:rPr dirty="0" sz="1100" spc="5">
                <a:latin typeface="Times New Roman"/>
                <a:cs typeface="Times New Roman"/>
              </a:rPr>
              <a:t>specified.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performance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statistics are </a:t>
            </a:r>
            <a:r>
              <a:rPr dirty="0" sz="1100" spc="10">
                <a:latin typeface="Times New Roman"/>
                <a:cs typeface="Times New Roman"/>
              </a:rPr>
              <a:t>saved for </a:t>
            </a:r>
            <a:r>
              <a:rPr dirty="0" sz="1100" spc="5">
                <a:latin typeface="Times New Roman"/>
                <a:cs typeface="Times New Roman"/>
              </a:rPr>
              <a:t>later  comparison.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modeler may </a:t>
            </a:r>
            <a:r>
              <a:rPr dirty="0" sz="1100" spc="15">
                <a:latin typeface="Times New Roman"/>
                <a:cs typeface="Times New Roman"/>
              </a:rPr>
              <a:t>now </a:t>
            </a:r>
            <a:r>
              <a:rPr dirty="0" sz="1100" spc="5">
                <a:latin typeface="Times New Roman"/>
                <a:cs typeface="Times New Roman"/>
              </a:rPr>
              <a:t>run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simulation again, specifying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sequence  </a:t>
            </a:r>
            <a:r>
              <a:rPr dirty="0" sz="1100" spc="5">
                <a:latin typeface="Times New Roman"/>
                <a:cs typeface="Times New Roman"/>
              </a:rPr>
              <a:t>rule.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When the </a:t>
            </a:r>
            <a:r>
              <a:rPr dirty="0" sz="1100" spc="5">
                <a:latin typeface="Times New Roman"/>
                <a:cs typeface="Times New Roman"/>
              </a:rPr>
              <a:t>simulation evaluates the </a:t>
            </a:r>
            <a:r>
              <a:rPr dirty="0" sz="1100" spc="10">
                <a:latin typeface="Times New Roman"/>
                <a:cs typeface="Times New Roman"/>
              </a:rPr>
              <a:t>performance </a:t>
            </a:r>
            <a:r>
              <a:rPr dirty="0" sz="1100" spc="5">
                <a:latin typeface="Times New Roman"/>
                <a:cs typeface="Times New Roman"/>
              </a:rPr>
              <a:t>of the facility accordingly, the results of both  simulation runs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compared. </a:t>
            </a:r>
            <a:r>
              <a:rPr dirty="0" sz="1100" spc="15">
                <a:latin typeface="Times New Roman"/>
                <a:cs typeface="Times New Roman"/>
              </a:rPr>
              <a:t>Any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sequence rules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evaluated and  </a:t>
            </a:r>
            <a:r>
              <a:rPr dirty="0" sz="1100" spc="10">
                <a:latin typeface="Times New Roman"/>
                <a:cs typeface="Times New Roman"/>
              </a:rPr>
              <a:t>compared </a:t>
            </a:r>
            <a:r>
              <a:rPr dirty="0" sz="1100" spc="5">
                <a:latin typeface="Times New Roman"/>
                <a:cs typeface="Times New Roman"/>
              </a:rPr>
              <a:t>in this </a:t>
            </a:r>
            <a:r>
              <a:rPr dirty="0" sz="1100" spc="15">
                <a:latin typeface="Times New Roman"/>
                <a:cs typeface="Times New Roman"/>
              </a:rPr>
              <a:t>way.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Simulation Results for </a:t>
            </a:r>
            <a:r>
              <a:rPr dirty="0" sz="1100" spc="15" b="1">
                <a:latin typeface="Times New Roman"/>
                <a:cs typeface="Times New Roman"/>
              </a:rPr>
              <a:t>Job Flow </a:t>
            </a:r>
            <a:r>
              <a:rPr dirty="0" sz="1100" spc="10" b="1">
                <a:latin typeface="Times New Roman"/>
                <a:cs typeface="Times New Roman"/>
              </a:rPr>
              <a:t>Time: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study tested </a:t>
            </a:r>
            <a:r>
              <a:rPr dirty="0" sz="1100" spc="10">
                <a:latin typeface="Times New Roman"/>
                <a:cs typeface="Times New Roman"/>
              </a:rPr>
              <a:t>ten sequence </a:t>
            </a:r>
            <a:r>
              <a:rPr dirty="0" sz="1100" spc="5">
                <a:latin typeface="Times New Roman"/>
                <a:cs typeface="Times New Roman"/>
              </a:rPr>
              <a:t>rules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six different  </a:t>
            </a:r>
            <a:r>
              <a:rPr dirty="0" sz="1100" spc="10">
                <a:latin typeface="Times New Roman"/>
                <a:cs typeface="Times New Roman"/>
              </a:rPr>
              <a:t>job shop configurations </a:t>
            </a:r>
            <a:r>
              <a:rPr dirty="0" sz="1100" spc="5">
                <a:latin typeface="Times New Roman"/>
                <a:cs typeface="Times New Roman"/>
              </a:rPr>
              <a:t>using </a:t>
            </a:r>
            <a:r>
              <a:rPr dirty="0" sz="1100" spc="10">
                <a:latin typeface="Times New Roman"/>
                <a:cs typeface="Times New Roman"/>
              </a:rPr>
              <a:t>computer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simulation.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results </a:t>
            </a:r>
            <a:r>
              <a:rPr dirty="0" sz="1100" spc="10">
                <a:latin typeface="Times New Roman"/>
                <a:cs typeface="Times New Roman"/>
              </a:rPr>
              <a:t>are based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processing over 2 </a:t>
            </a:r>
            <a:r>
              <a:rPr dirty="0" sz="1100" spc="5">
                <a:latin typeface="Times New Roman"/>
                <a:cs typeface="Times New Roman"/>
              </a:rPr>
              <a:t>million </a:t>
            </a:r>
            <a:r>
              <a:rPr dirty="0" sz="1100" spc="10">
                <a:latin typeface="Times New Roman"/>
                <a:cs typeface="Times New Roman"/>
              </a:rPr>
              <a:t>jobs through the simulated </a:t>
            </a:r>
            <a:r>
              <a:rPr dirty="0" sz="1100" spc="5">
                <a:latin typeface="Times New Roman"/>
                <a:cs typeface="Times New Roman"/>
              </a:rPr>
              <a:t>system. </a:t>
            </a:r>
            <a:r>
              <a:rPr dirty="0" sz="1100" spc="15">
                <a:latin typeface="Times New Roman"/>
                <a:cs typeface="Times New Roman"/>
              </a:rPr>
              <a:t>Our  </a:t>
            </a:r>
            <a:r>
              <a:rPr dirty="0" sz="1100" spc="10">
                <a:latin typeface="Times New Roman"/>
                <a:cs typeface="Times New Roman"/>
              </a:rPr>
              <a:t>main </a:t>
            </a:r>
            <a:r>
              <a:rPr dirty="0" sz="1100" spc="5">
                <a:latin typeface="Times New Roman"/>
                <a:cs typeface="Times New Roman"/>
              </a:rPr>
              <a:t>interest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the results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with the </a:t>
            </a:r>
            <a:r>
              <a:rPr dirty="0" sz="1100" spc="10">
                <a:latin typeface="Times New Roman"/>
                <a:cs typeface="Times New Roman"/>
              </a:rPr>
              <a:t>job flow </a:t>
            </a:r>
            <a:r>
              <a:rPr dirty="0" sz="1100" spc="5">
                <a:latin typeface="Times New Roman"/>
                <a:cs typeface="Times New Roman"/>
              </a:rPr>
              <a:t>performance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rules, </a:t>
            </a:r>
            <a:r>
              <a:rPr dirty="0" sz="1100" spc="10">
                <a:latin typeface="Times New Roman"/>
                <a:cs typeface="Times New Roman"/>
              </a:rPr>
              <a:t>an important  concern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shop </a:t>
            </a:r>
            <a:r>
              <a:rPr dirty="0" sz="1100" spc="10">
                <a:latin typeface="Times New Roman"/>
                <a:cs typeface="Times New Roman"/>
              </a:rPr>
              <a:t>managers. Job flow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commonly </a:t>
            </a:r>
            <a:r>
              <a:rPr dirty="0" sz="1100" spc="5">
                <a:latin typeface="Times New Roman"/>
                <a:cs typeface="Times New Roman"/>
              </a:rPr>
              <a:t>measured in </a:t>
            </a:r>
            <a:r>
              <a:rPr dirty="0" sz="1100" spc="10">
                <a:latin typeface="Times New Roman"/>
                <a:cs typeface="Times New Roman"/>
              </a:rPr>
              <a:t>two ways </a:t>
            </a:r>
            <a:r>
              <a:rPr dirty="0" sz="1100" spc="5">
                <a:latin typeface="Times New Roman"/>
                <a:cs typeface="Times New Roman"/>
              </a:rPr>
              <a:t>: as </a:t>
            </a:r>
            <a:r>
              <a:rPr dirty="0" sz="1100" spc="10">
                <a:latin typeface="Times New Roman"/>
                <a:cs typeface="Times New Roman"/>
              </a:rPr>
              <a:t>the average flow  </a:t>
            </a:r>
            <a:r>
              <a:rPr dirty="0" sz="1100" spc="5">
                <a:latin typeface="Times New Roman"/>
                <a:cs typeface="Times New Roman"/>
              </a:rPr>
              <a:t>time of jobs </a:t>
            </a:r>
            <a:r>
              <a:rPr dirty="0" sz="1100" spc="10">
                <a:latin typeface="Times New Roman"/>
                <a:cs typeface="Times New Roman"/>
              </a:rPr>
              <a:t>through the </a:t>
            </a:r>
            <a:r>
              <a:rPr dirty="0" sz="1100" spc="5">
                <a:latin typeface="Times New Roman"/>
                <a:cs typeface="Times New Roman"/>
              </a:rPr>
              <a:t>system; </a:t>
            </a:r>
            <a:r>
              <a:rPr dirty="0" sz="1100" spc="10">
                <a:latin typeface="Times New Roman"/>
                <a:cs typeface="Times New Roman"/>
              </a:rPr>
              <a:t>and as the </a:t>
            </a:r>
            <a:r>
              <a:rPr dirty="0" sz="1100" spc="5">
                <a:latin typeface="Times New Roman"/>
                <a:cs typeface="Times New Roman"/>
              </a:rPr>
              <a:t>dispersion </a:t>
            </a:r>
            <a:r>
              <a:rPr dirty="0" sz="1100" spc="10">
                <a:latin typeface="Times New Roman"/>
                <a:cs typeface="Times New Roman"/>
              </a:rPr>
              <a:t>of job flow </a:t>
            </a:r>
            <a:r>
              <a:rPr dirty="0" sz="1100" spc="5">
                <a:latin typeface="Times New Roman"/>
                <a:cs typeface="Times New Roman"/>
              </a:rPr>
              <a:t>times </a:t>
            </a:r>
            <a:r>
              <a:rPr dirty="0" sz="1100" spc="10">
                <a:latin typeface="Times New Roman"/>
                <a:cs typeface="Times New Roman"/>
              </a:rPr>
              <a:t>through the </a:t>
            </a:r>
            <a:r>
              <a:rPr dirty="0" sz="1100" spc="15">
                <a:latin typeface="Times New Roman"/>
                <a:cs typeface="Times New Roman"/>
              </a:rPr>
              <a:t>system  </a:t>
            </a:r>
            <a:r>
              <a:rPr dirty="0" sz="1100" spc="10">
                <a:latin typeface="Times New Roman"/>
                <a:cs typeface="Times New Roman"/>
              </a:rPr>
              <a:t>(measured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standard deviation or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variance).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simulation </a:t>
            </a:r>
            <a:r>
              <a:rPr dirty="0" sz="1100" spc="5">
                <a:latin typeface="Times New Roman"/>
                <a:cs typeface="Times New Roman"/>
              </a:rPr>
              <a:t>study found that </a:t>
            </a:r>
            <a:r>
              <a:rPr dirty="0" sz="1100" spc="10">
                <a:latin typeface="Times New Roman"/>
                <a:cs typeface="Times New Roman"/>
              </a:rPr>
              <a:t>average (mean) flow time per job was lowest </a:t>
            </a:r>
            <a:r>
              <a:rPr dirty="0" sz="1100" spc="5">
                <a:latin typeface="Times New Roman"/>
                <a:cs typeface="Times New Roman"/>
              </a:rPr>
              <a:t>(0.99) using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15">
                <a:latin typeface="Times New Roman"/>
                <a:cs typeface="Times New Roman"/>
              </a:rPr>
              <a:t>SPT </a:t>
            </a:r>
            <a:r>
              <a:rPr dirty="0" sz="1100" spc="5">
                <a:latin typeface="Times New Roman"/>
                <a:cs typeface="Times New Roman"/>
              </a:rPr>
              <a:t>rule; using other rules it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as high as 2.54.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standard deviation of flow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ranged  </a:t>
            </a:r>
            <a:r>
              <a:rPr dirty="0" sz="1100" spc="10">
                <a:latin typeface="Times New Roman"/>
                <a:cs typeface="Times New Roman"/>
              </a:rPr>
              <a:t>from 1.55 to </a:t>
            </a:r>
            <a:r>
              <a:rPr dirty="0" sz="1100" spc="5">
                <a:latin typeface="Times New Roman"/>
                <a:cs typeface="Times New Roman"/>
              </a:rPr>
              <a:t>5.43 using </a:t>
            </a:r>
            <a:r>
              <a:rPr dirty="0" sz="1100" spc="10">
                <a:latin typeface="Times New Roman"/>
                <a:cs typeface="Times New Roman"/>
              </a:rPr>
              <a:t>the various </a:t>
            </a:r>
            <a:r>
              <a:rPr dirty="0" sz="1100" spc="5">
                <a:latin typeface="Times New Roman"/>
                <a:cs typeface="Times New Roman"/>
              </a:rPr>
              <a:t>rules. </a:t>
            </a:r>
            <a:r>
              <a:rPr dirty="0" sz="1100" spc="10">
                <a:latin typeface="Times New Roman"/>
                <a:cs typeface="Times New Roman"/>
              </a:rPr>
              <a:t>Although the </a:t>
            </a:r>
            <a:r>
              <a:rPr dirty="0" sz="1100" spc="5">
                <a:latin typeface="Times New Roman"/>
                <a:cs typeface="Times New Roman"/>
              </a:rPr>
              <a:t>standard deviation of </a:t>
            </a:r>
            <a:r>
              <a:rPr dirty="0" sz="1100" spc="10">
                <a:latin typeface="Times New Roman"/>
                <a:cs typeface="Times New Roman"/>
              </a:rPr>
              <a:t>flow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5">
                <a:latin typeface="Times New Roman"/>
                <a:cs typeface="Times New Roman"/>
              </a:rPr>
              <a:t>was  </a:t>
            </a:r>
            <a:r>
              <a:rPr dirty="0" sz="1100" spc="10">
                <a:latin typeface="Times New Roman"/>
                <a:cs typeface="Times New Roman"/>
              </a:rPr>
              <a:t>lower using two of the other </a:t>
            </a:r>
            <a:r>
              <a:rPr dirty="0" sz="1100" spc="5">
                <a:latin typeface="Times New Roman"/>
                <a:cs typeface="Times New Roman"/>
              </a:rPr>
              <a:t>rules, </a:t>
            </a:r>
            <a:r>
              <a:rPr dirty="0" sz="1100" spc="10">
                <a:latin typeface="Times New Roman"/>
                <a:cs typeface="Times New Roman"/>
              </a:rPr>
              <a:t>SPT did </a:t>
            </a:r>
            <a:r>
              <a:rPr dirty="0" sz="1100" spc="5">
                <a:latin typeface="Times New Roman"/>
                <a:cs typeface="Times New Roman"/>
              </a:rPr>
              <a:t>well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parameter </a:t>
            </a:r>
            <a:r>
              <a:rPr dirty="0" sz="1100" spc="5">
                <a:latin typeface="Times New Roman"/>
                <a:cs typeface="Times New Roman"/>
              </a:rPr>
              <a:t>also.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results are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5">
                <a:latin typeface="Times New Roman"/>
                <a:cs typeface="Times New Roman"/>
              </a:rPr>
              <a:t>surprising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consider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SPT </a:t>
            </a:r>
            <a:r>
              <a:rPr dirty="0" sz="1100" spc="5">
                <a:latin typeface="Times New Roman"/>
                <a:cs typeface="Times New Roman"/>
              </a:rPr>
              <a:t>rule </a:t>
            </a:r>
            <a:r>
              <a:rPr dirty="0" sz="1100" spc="10">
                <a:latin typeface="Times New Roman"/>
                <a:cs typeface="Times New Roman"/>
              </a:rPr>
              <a:t>works. </a:t>
            </a:r>
            <a:r>
              <a:rPr dirty="0" sz="1100" spc="5">
                <a:latin typeface="Times New Roman"/>
                <a:cs typeface="Times New Roman"/>
              </a:rPr>
              <a:t>Since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highest priority job is the 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15">
                <a:latin typeface="Times New Roman"/>
                <a:cs typeface="Times New Roman"/>
              </a:rPr>
              <a:t>whose </a:t>
            </a:r>
            <a:r>
              <a:rPr dirty="0" sz="1100" spc="10">
                <a:latin typeface="Times New Roman"/>
                <a:cs typeface="Times New Roman"/>
              </a:rPr>
              <a:t>processing </a:t>
            </a:r>
            <a:r>
              <a:rPr dirty="0" sz="1100" spc="5">
                <a:latin typeface="Times New Roman"/>
                <a:cs typeface="Times New Roman"/>
              </a:rPr>
              <a:t>time is </a:t>
            </a:r>
            <a:r>
              <a:rPr dirty="0" sz="1100" spc="10">
                <a:latin typeface="Times New Roman"/>
                <a:cs typeface="Times New Roman"/>
              </a:rPr>
              <a:t>the highest </a:t>
            </a:r>
            <a:r>
              <a:rPr dirty="0" sz="1100" spc="5">
                <a:latin typeface="Times New Roman"/>
                <a:cs typeface="Times New Roman"/>
              </a:rPr>
              <a:t>priority </a:t>
            </a:r>
            <a:r>
              <a:rPr dirty="0" sz="1100" spc="10">
                <a:latin typeface="Times New Roman"/>
                <a:cs typeface="Times New Roman"/>
              </a:rPr>
              <a:t>job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one whose </a:t>
            </a:r>
            <a:r>
              <a:rPr dirty="0" sz="1100" spc="5">
                <a:latin typeface="Times New Roman"/>
                <a:cs typeface="Times New Roman"/>
              </a:rPr>
              <a:t>processing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is  shortest, </a:t>
            </a:r>
            <a:r>
              <a:rPr dirty="0" sz="1100" spc="10">
                <a:latin typeface="Times New Roman"/>
                <a:cs typeface="Times New Roman"/>
              </a:rPr>
              <a:t>this job </a:t>
            </a:r>
            <a:r>
              <a:rPr dirty="0" sz="1100" spc="5">
                <a:latin typeface="Times New Roman"/>
                <a:cs typeface="Times New Roman"/>
              </a:rPr>
              <a:t>does not </a:t>
            </a:r>
            <a:r>
              <a:rPr dirty="0" sz="1100" spc="10">
                <a:latin typeface="Times New Roman"/>
                <a:cs typeface="Times New Roman"/>
              </a:rPr>
              <a:t>have to </a:t>
            </a:r>
            <a:r>
              <a:rPr dirty="0" sz="1100" spc="5">
                <a:latin typeface="Times New Roman"/>
                <a:cs typeface="Times New Roman"/>
              </a:rPr>
              <a:t>wait </a:t>
            </a:r>
            <a:r>
              <a:rPr dirty="0" sz="1100" spc="10">
                <a:latin typeface="Times New Roman"/>
                <a:cs typeface="Times New Roman"/>
              </a:rPr>
              <a:t>long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queue; </a:t>
            </a:r>
            <a:r>
              <a:rPr dirty="0" sz="1100" spc="5">
                <a:latin typeface="Times New Roman"/>
                <a:cs typeface="Times New Roman"/>
              </a:rPr>
              <a:t>its flow time (waiting plus  </a:t>
            </a:r>
            <a:r>
              <a:rPr dirty="0" sz="1100" spc="10">
                <a:latin typeface="Times New Roman"/>
                <a:cs typeface="Times New Roman"/>
              </a:rPr>
              <a:t>processing time) </a:t>
            </a:r>
            <a:r>
              <a:rPr dirty="0" sz="1100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low.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Simulation </a:t>
            </a:r>
            <a:r>
              <a:rPr dirty="0" sz="1100" spc="5" b="1">
                <a:latin typeface="Times New Roman"/>
                <a:cs typeface="Times New Roman"/>
              </a:rPr>
              <a:t>results </a:t>
            </a:r>
            <a:r>
              <a:rPr dirty="0" sz="1100" spc="10" b="1">
                <a:latin typeface="Times New Roman"/>
                <a:cs typeface="Times New Roman"/>
              </a:rPr>
              <a:t>for </a:t>
            </a:r>
            <a:r>
              <a:rPr dirty="0" sz="1100" spc="15" b="1">
                <a:latin typeface="Times New Roman"/>
                <a:cs typeface="Times New Roman"/>
              </a:rPr>
              <a:t>Job </a:t>
            </a:r>
            <a:r>
              <a:rPr dirty="0" sz="1100" spc="10" b="1">
                <a:latin typeface="Times New Roman"/>
                <a:cs typeface="Times New Roman"/>
              </a:rPr>
              <a:t>Lateness and Work- </a:t>
            </a:r>
            <a:r>
              <a:rPr dirty="0" sz="1100" spc="5" b="1">
                <a:latin typeface="Times New Roman"/>
                <a:cs typeface="Times New Roman"/>
              </a:rPr>
              <a:t>in- process Inventories: </a:t>
            </a:r>
            <a:r>
              <a:rPr dirty="0" sz="1100" spc="5">
                <a:latin typeface="Times New Roman"/>
                <a:cs typeface="Times New Roman"/>
              </a:rPr>
              <a:t>Using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computer  simulation, another researcher </a:t>
            </a:r>
            <a:r>
              <a:rPr dirty="0" sz="1100" spc="10">
                <a:latin typeface="Times New Roman"/>
                <a:cs typeface="Times New Roman"/>
              </a:rPr>
              <a:t>examined how </a:t>
            </a:r>
            <a:r>
              <a:rPr dirty="0" sz="1100" spc="5">
                <a:latin typeface="Times New Roman"/>
                <a:cs typeface="Times New Roman"/>
              </a:rPr>
              <a:t>well </a:t>
            </a:r>
            <a:r>
              <a:rPr dirty="0" sz="1100" spc="10">
                <a:latin typeface="Times New Roman"/>
                <a:cs typeface="Times New Roman"/>
              </a:rPr>
              <a:t>39 </a:t>
            </a:r>
            <a:r>
              <a:rPr dirty="0" sz="1100" spc="5">
                <a:latin typeface="Times New Roman"/>
                <a:cs typeface="Times New Roman"/>
              </a:rPr>
              <a:t>sequencing rules performed in terms of  </a:t>
            </a:r>
            <a:r>
              <a:rPr dirty="0" sz="1100" spc="10">
                <a:latin typeface="Times New Roman"/>
                <a:cs typeface="Times New Roman"/>
              </a:rPr>
              <a:t>job lateness and inventories. </a:t>
            </a:r>
            <a:r>
              <a:rPr dirty="0" sz="1100" spc="15">
                <a:latin typeface="Times New Roman"/>
                <a:cs typeface="Times New Roman"/>
              </a:rPr>
              <a:t>Z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15">
                <a:latin typeface="Times New Roman"/>
                <a:cs typeface="Times New Roman"/>
              </a:rPr>
              <a:t>term </a:t>
            </a:r>
            <a:r>
              <a:rPr dirty="0" sz="1100" spc="10">
                <a:latin typeface="Times New Roman"/>
                <a:cs typeface="Times New Roman"/>
              </a:rPr>
              <a:t>of percentage of jobs </a:t>
            </a:r>
            <a:r>
              <a:rPr dirty="0" sz="1100" spc="5">
                <a:latin typeface="Times New Roman"/>
                <a:cs typeface="Times New Roman"/>
              </a:rPr>
              <a:t>late, </a:t>
            </a:r>
            <a:r>
              <a:rPr dirty="0" sz="1100" spc="15">
                <a:latin typeface="Times New Roman"/>
                <a:cs typeface="Times New Roman"/>
              </a:rPr>
              <a:t>SPT </a:t>
            </a:r>
            <a:r>
              <a:rPr dirty="0" sz="1100" spc="10">
                <a:latin typeface="Times New Roman"/>
                <a:cs typeface="Times New Roman"/>
              </a:rPr>
              <a:t>performed far </a:t>
            </a:r>
            <a:r>
              <a:rPr dirty="0" sz="1100" spc="5">
                <a:latin typeface="Times New Roman"/>
                <a:cs typeface="Times New Roman"/>
              </a:rPr>
              <a:t>better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than most </a:t>
            </a:r>
            <a:r>
              <a:rPr dirty="0" sz="1100" spc="5">
                <a:latin typeface="Times New Roman"/>
                <a:cs typeface="Times New Roman"/>
              </a:rPr>
              <a:t>other rules </a:t>
            </a:r>
            <a:r>
              <a:rPr dirty="0" sz="1100" spc="10">
                <a:latin typeface="Times New Roman"/>
                <a:cs typeface="Times New Roman"/>
              </a:rPr>
              <a:t>tested. This </a:t>
            </a:r>
            <a:r>
              <a:rPr dirty="0" sz="1100" spc="5">
                <a:latin typeface="Times New Roman"/>
                <a:cs typeface="Times New Roman"/>
              </a:rPr>
              <a:t>same study </a:t>
            </a:r>
            <a:r>
              <a:rPr dirty="0" sz="1100" spc="10">
                <a:latin typeface="Times New Roman"/>
                <a:cs typeface="Times New Roman"/>
              </a:rPr>
              <a:t>found that the </a:t>
            </a:r>
            <a:r>
              <a:rPr dirty="0" sz="1100" spc="15">
                <a:latin typeface="Times New Roman"/>
                <a:cs typeface="Times New Roman"/>
              </a:rPr>
              <a:t>SPT </a:t>
            </a:r>
            <a:r>
              <a:rPr dirty="0" sz="1100" spc="5">
                <a:latin typeface="Times New Roman"/>
                <a:cs typeface="Times New Roman"/>
              </a:rPr>
              <a:t>rule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not optimal for  minimizing in-process inventory, although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5">
                <a:latin typeface="Times New Roman"/>
                <a:cs typeface="Times New Roman"/>
              </a:rPr>
              <a:t>performance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>
                <a:latin typeface="Times New Roman"/>
                <a:cs typeface="Times New Roman"/>
              </a:rPr>
              <a:t>still </a:t>
            </a:r>
            <a:r>
              <a:rPr dirty="0" sz="1100" spc="5">
                <a:latin typeface="Times New Roman"/>
                <a:cs typeface="Times New Roman"/>
              </a:rPr>
              <a:t>relatively good.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optimal rules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found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compound </a:t>
            </a:r>
            <a:r>
              <a:rPr dirty="0" sz="1100" spc="5">
                <a:latin typeface="Times New Roman"/>
                <a:cs typeface="Times New Roman"/>
              </a:rPr>
              <a:t>rules.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require </a:t>
            </a:r>
            <a:r>
              <a:rPr dirty="0" sz="1100" spc="10">
                <a:latin typeface="Times New Roman"/>
                <a:cs typeface="Times New Roman"/>
              </a:rPr>
              <a:t>somewhat more complex  </a:t>
            </a:r>
            <a:r>
              <a:rPr dirty="0" sz="1100" spc="5">
                <a:latin typeface="Times New Roman"/>
                <a:cs typeface="Times New Roman"/>
              </a:rPr>
              <a:t>calculations than </a:t>
            </a:r>
            <a:r>
              <a:rPr dirty="0" sz="1100" spc="10">
                <a:latin typeface="Times New Roman"/>
                <a:cs typeface="Times New Roman"/>
              </a:rPr>
              <a:t>does the </a:t>
            </a:r>
            <a:r>
              <a:rPr dirty="0" sz="1100" spc="15">
                <a:latin typeface="Times New Roman"/>
                <a:cs typeface="Times New Roman"/>
              </a:rPr>
              <a:t>SPT </a:t>
            </a:r>
            <a:r>
              <a:rPr dirty="0" sz="1100" spc="5">
                <a:latin typeface="Times New Roman"/>
                <a:cs typeface="Times New Roman"/>
              </a:rPr>
              <a:t>rule. </a:t>
            </a:r>
            <a:r>
              <a:rPr dirty="0" sz="1100" spc="10">
                <a:latin typeface="Times New Roman"/>
                <a:cs typeface="Times New Roman"/>
              </a:rPr>
              <a:t>These compound </a:t>
            </a:r>
            <a:r>
              <a:rPr dirty="0" sz="1100" spc="5">
                <a:latin typeface="Times New Roman"/>
                <a:cs typeface="Times New Roman"/>
              </a:rPr>
              <a:t>rules, all </a:t>
            </a:r>
            <a:r>
              <a:rPr dirty="0" sz="1100" spc="10">
                <a:latin typeface="Times New Roman"/>
                <a:cs typeface="Times New Roman"/>
              </a:rPr>
              <a:t>combined </a:t>
            </a:r>
            <a:r>
              <a:rPr dirty="0" sz="1100" spc="5">
                <a:latin typeface="Times New Roman"/>
                <a:cs typeface="Times New Roman"/>
              </a:rPr>
              <a:t>into one.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short,  the </a:t>
            </a:r>
            <a:r>
              <a:rPr dirty="0" sz="1100" spc="10">
                <a:latin typeface="Times New Roman"/>
                <a:cs typeface="Times New Roman"/>
              </a:rPr>
              <a:t>SPT, </a:t>
            </a:r>
            <a:r>
              <a:rPr dirty="0" sz="1100" spc="5">
                <a:latin typeface="Times New Roman"/>
                <a:cs typeface="Times New Roman"/>
              </a:rPr>
              <a:t>although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optimal, </a:t>
            </a:r>
            <a:r>
              <a:rPr dirty="0" sz="1100" spc="10">
                <a:latin typeface="Times New Roman"/>
                <a:cs typeface="Times New Roman"/>
              </a:rPr>
              <a:t>performed </a:t>
            </a:r>
            <a:r>
              <a:rPr dirty="0" sz="1100" spc="5">
                <a:latin typeface="Times New Roman"/>
                <a:cs typeface="Times New Roman"/>
              </a:rPr>
              <a:t>well,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did so </a:t>
            </a:r>
            <a:r>
              <a:rPr dirty="0" sz="1100" spc="5">
                <a:latin typeface="Times New Roman"/>
                <a:cs typeface="Times New Roman"/>
              </a:rPr>
              <a:t>without although not optimal,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performed well,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it did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without </a:t>
            </a:r>
            <a:r>
              <a:rPr dirty="0" sz="1100" spc="10">
                <a:latin typeface="Times New Roman"/>
                <a:cs typeface="Times New Roman"/>
              </a:rPr>
              <a:t>requiring the extensive calculations of the more  complex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rules.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6350" indent="-430530">
              <a:lnSpc>
                <a:spcPts val="1520"/>
              </a:lnSpc>
              <a:tabLst>
                <a:tab pos="443230" algn="l"/>
                <a:tab pos="1840864" algn="l"/>
                <a:tab pos="3404235" algn="l"/>
                <a:tab pos="5044440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9.7</a:t>
            </a:r>
            <a:r>
              <a:rPr dirty="0" sz="1300" spc="5" b="1">
                <a:latin typeface="Times New Roman"/>
                <a:cs typeface="Times New Roman"/>
              </a:rPr>
              <a:t>	</a:t>
            </a:r>
            <a:r>
              <a:rPr dirty="0" sz="1300" spc="5" b="1">
                <a:latin typeface="Times New Roman"/>
                <a:cs typeface="Times New Roman"/>
              </a:rPr>
              <a:t>O</a:t>
            </a:r>
            <a:r>
              <a:rPr dirty="0" sz="1300" spc="5" b="1">
                <a:latin typeface="Times New Roman"/>
                <a:cs typeface="Times New Roman"/>
              </a:rPr>
              <a:t>PTIMIZED</a:t>
            </a:r>
            <a:r>
              <a:rPr dirty="0" sz="1300" b="1">
                <a:latin typeface="Times New Roman"/>
                <a:cs typeface="Times New Roman"/>
              </a:rPr>
              <a:t>	</a:t>
            </a:r>
            <a:r>
              <a:rPr dirty="0" sz="1300" spc="10" b="1">
                <a:latin typeface="Times New Roman"/>
                <a:cs typeface="Times New Roman"/>
              </a:rPr>
              <a:t>PR</a:t>
            </a:r>
            <a:r>
              <a:rPr dirty="0" sz="1300" spc="5" b="1">
                <a:latin typeface="Times New Roman"/>
                <a:cs typeface="Times New Roman"/>
              </a:rPr>
              <a:t>OD</a:t>
            </a:r>
            <a:r>
              <a:rPr dirty="0" sz="1300" spc="5" b="1">
                <a:latin typeface="Times New Roman"/>
                <a:cs typeface="Times New Roman"/>
              </a:rPr>
              <a:t>UCTI</a:t>
            </a:r>
            <a:r>
              <a:rPr dirty="0" sz="1300" spc="5" b="1">
                <a:latin typeface="Times New Roman"/>
                <a:cs typeface="Times New Roman"/>
              </a:rPr>
              <a:t>O</a:t>
            </a:r>
            <a:r>
              <a:rPr dirty="0" sz="1300" spc="10" b="1">
                <a:latin typeface="Times New Roman"/>
                <a:cs typeface="Times New Roman"/>
              </a:rPr>
              <a:t>N</a:t>
            </a:r>
            <a:r>
              <a:rPr dirty="0" sz="1300" b="1">
                <a:latin typeface="Times New Roman"/>
                <a:cs typeface="Times New Roman"/>
              </a:rPr>
              <a:t>	</a:t>
            </a:r>
            <a:r>
              <a:rPr dirty="0" sz="1300" spc="10" b="1">
                <a:latin typeface="Times New Roman"/>
                <a:cs typeface="Times New Roman"/>
              </a:rPr>
              <a:t>TECHNOLOGY</a:t>
            </a:r>
            <a:r>
              <a:rPr dirty="0" sz="1300" b="1">
                <a:latin typeface="Times New Roman"/>
                <a:cs typeface="Times New Roman"/>
              </a:rPr>
              <a:t>	</a:t>
            </a:r>
            <a:r>
              <a:rPr dirty="0" sz="1300" spc="5" b="1">
                <a:latin typeface="Times New Roman"/>
                <a:cs typeface="Times New Roman"/>
              </a:rPr>
              <a:t>AND  </a:t>
            </a:r>
            <a:r>
              <a:rPr dirty="0" sz="1300" spc="10" b="1">
                <a:latin typeface="Times New Roman"/>
                <a:cs typeface="Times New Roman"/>
              </a:rPr>
              <a:t>SYNCHRONOUS</a:t>
            </a:r>
            <a:r>
              <a:rPr dirty="0" sz="1300" spc="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MANUFACTURING</a:t>
            </a:r>
            <a:endParaRPr sz="13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  <a:spcBef>
                <a:spcPts val="1245"/>
              </a:spcBef>
            </a:pPr>
            <a:r>
              <a:rPr dirty="0" sz="1100" spc="10" b="1">
                <a:latin typeface="Times New Roman"/>
                <a:cs typeface="Times New Roman"/>
              </a:rPr>
              <a:t>Optimized Production </a:t>
            </a:r>
            <a:r>
              <a:rPr dirty="0" sz="1100" spc="5" b="1">
                <a:latin typeface="Times New Roman"/>
                <a:cs typeface="Times New Roman"/>
              </a:rPr>
              <a:t>Technology: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There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another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approach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planning </a:t>
            </a:r>
            <a:r>
              <a:rPr dirty="0" sz="1100" spc="5">
                <a:latin typeface="Times New Roman"/>
                <a:cs typeface="Times New Roman"/>
              </a:rPr>
              <a:t>and  scheduling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far presented is </a:t>
            </a:r>
            <a:r>
              <a:rPr dirty="0" sz="1100" spc="10">
                <a:latin typeface="Times New Roman"/>
                <a:cs typeface="Times New Roman"/>
              </a:rPr>
              <a:t>Optimized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Technology. </a:t>
            </a:r>
            <a:r>
              <a:rPr dirty="0" sz="1100" spc="5">
                <a:latin typeface="Times New Roman"/>
                <a:cs typeface="Times New Roman"/>
              </a:rPr>
              <a:t>This is </a:t>
            </a:r>
            <a:r>
              <a:rPr dirty="0" sz="1100" spc="10">
                <a:latin typeface="Times New Roman"/>
                <a:cs typeface="Times New Roman"/>
              </a:rPr>
              <a:t>a computer based  system for planning production,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computer </a:t>
            </a:r>
            <a:r>
              <a:rPr dirty="0" sz="1100" spc="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system for </a:t>
            </a:r>
            <a:r>
              <a:rPr dirty="0" sz="1100" spc="5">
                <a:latin typeface="Times New Roman"/>
                <a:cs typeface="Times New Roman"/>
              </a:rPr>
              <a:t>planning production,  </a:t>
            </a:r>
            <a:r>
              <a:rPr dirty="0" sz="1100" spc="10">
                <a:latin typeface="Times New Roman"/>
                <a:cs typeface="Times New Roman"/>
              </a:rPr>
              <a:t>material needs, and </a:t>
            </a:r>
            <a:r>
              <a:rPr dirty="0" sz="1100" spc="5">
                <a:latin typeface="Times New Roman"/>
                <a:cs typeface="Times New Roman"/>
              </a:rPr>
              <a:t>recourse utilization. It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first </a:t>
            </a:r>
            <a:r>
              <a:rPr dirty="0" sz="1100" spc="10">
                <a:latin typeface="Times New Roman"/>
                <a:cs typeface="Times New Roman"/>
              </a:rPr>
              <a:t>introduced in the </a:t>
            </a:r>
            <a:r>
              <a:rPr dirty="0" sz="1100" spc="15">
                <a:latin typeface="Times New Roman"/>
                <a:cs typeface="Times New Roman"/>
              </a:rPr>
              <a:t>USA </a:t>
            </a:r>
            <a:r>
              <a:rPr dirty="0" sz="1100" spc="10">
                <a:latin typeface="Times New Roman"/>
                <a:cs typeface="Times New Roman"/>
              </a:rPr>
              <a:t>in 1979 </a:t>
            </a:r>
            <a:r>
              <a:rPr dirty="0" sz="1100" spc="5">
                <a:latin typeface="Times New Roman"/>
                <a:cs typeface="Times New Roman"/>
              </a:rPr>
              <a:t>by  Creative </a:t>
            </a:r>
            <a:r>
              <a:rPr dirty="0" sz="1100" spc="10">
                <a:latin typeface="Times New Roman"/>
                <a:cs typeface="Times New Roman"/>
              </a:rPr>
              <a:t>Output </a:t>
            </a:r>
            <a:r>
              <a:rPr dirty="0" sz="1100" spc="5">
                <a:latin typeface="Times New Roman"/>
                <a:cs typeface="Times New Roman"/>
              </a:rPr>
              <a:t>Inc,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Consulting </a:t>
            </a:r>
            <a:r>
              <a:rPr dirty="0" sz="1100" spc="10">
                <a:latin typeface="Times New Roman"/>
                <a:cs typeface="Times New Roman"/>
              </a:rPr>
              <a:t>Firm </a:t>
            </a:r>
            <a:r>
              <a:rPr dirty="0" sz="1100" spc="5">
                <a:latin typeface="Times New Roman"/>
                <a:cs typeface="Times New Roman"/>
              </a:rPr>
              <a:t>in Milferd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Connecticut.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key </a:t>
            </a:r>
            <a:r>
              <a:rPr dirty="0" sz="1100" spc="5">
                <a:latin typeface="Times New Roman"/>
                <a:cs typeface="Times New Roman"/>
              </a:rPr>
              <a:t>feature </a:t>
            </a:r>
            <a:r>
              <a:rPr dirty="0" sz="1100" spc="10">
                <a:latin typeface="Times New Roman"/>
                <a:cs typeface="Times New Roman"/>
              </a:rPr>
              <a:t>of OPT </a:t>
            </a:r>
            <a:r>
              <a:rPr dirty="0" sz="1100" spc="5">
                <a:latin typeface="Times New Roman"/>
                <a:cs typeface="Times New Roman"/>
              </a:rPr>
              <a:t>is its </a:t>
            </a:r>
            <a:r>
              <a:rPr dirty="0" sz="1100" spc="10">
                <a:latin typeface="Times New Roman"/>
                <a:cs typeface="Times New Roman"/>
              </a:rPr>
              <a:t>emphasis on </a:t>
            </a:r>
            <a:r>
              <a:rPr dirty="0" sz="1100" spc="5">
                <a:latin typeface="Times New Roman"/>
                <a:cs typeface="Times New Roman"/>
              </a:rPr>
              <a:t>bottleneck </a:t>
            </a:r>
            <a:r>
              <a:rPr dirty="0" sz="1100" spc="10">
                <a:latin typeface="Times New Roman"/>
                <a:cs typeface="Times New Roman"/>
              </a:rPr>
              <a:t>center </a:t>
            </a:r>
            <a:r>
              <a:rPr dirty="0" sz="1100" spc="5">
                <a:latin typeface="Times New Roman"/>
                <a:cs typeface="Times New Roman"/>
              </a:rPr>
              <a:t>works- </a:t>
            </a:r>
            <a:r>
              <a:rPr dirty="0" sz="1100" spc="10">
                <a:latin typeface="Times New Roman"/>
                <a:cs typeface="Times New Roman"/>
              </a:rPr>
              <a:t>people or machines. </a:t>
            </a:r>
            <a:r>
              <a:rPr dirty="0" sz="1100" spc="15">
                <a:latin typeface="Times New Roman"/>
                <a:cs typeface="Times New Roman"/>
              </a:rPr>
              <a:t>The  OPT </a:t>
            </a:r>
            <a:r>
              <a:rPr dirty="0" sz="1100" spc="5">
                <a:latin typeface="Times New Roman"/>
                <a:cs typeface="Times New Roman"/>
              </a:rPr>
              <a:t>philosophy is that </a:t>
            </a:r>
            <a:r>
              <a:rPr dirty="0" sz="1100" spc="10">
                <a:latin typeface="Times New Roman"/>
                <a:cs typeface="Times New Roman"/>
              </a:rPr>
              <a:t>managing </a:t>
            </a:r>
            <a:r>
              <a:rPr dirty="0" sz="1100" spc="5">
                <a:latin typeface="Times New Roman"/>
                <a:cs typeface="Times New Roman"/>
              </a:rPr>
              <a:t>bottlenecks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key to successful performance total 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output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maximized and the </a:t>
            </a:r>
            <a:r>
              <a:rPr dirty="0" sz="1100" spc="5">
                <a:latin typeface="Times New Roman"/>
                <a:cs typeface="Times New Roman"/>
              </a:rPr>
              <a:t>in-process inventories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reduced.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151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7308140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766546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2265" cy="78917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5715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impact on </a:t>
            </a:r>
            <a:r>
              <a:rPr dirty="0" sz="1100" spc="5">
                <a:latin typeface="Times New Roman"/>
                <a:cs typeface="Times New Roman"/>
              </a:rPr>
              <a:t>the market. </a:t>
            </a:r>
            <a:r>
              <a:rPr dirty="0" sz="1100" spc="10">
                <a:latin typeface="Times New Roman"/>
                <a:cs typeface="Times New Roman"/>
              </a:rPr>
              <a:t>Customer’s </a:t>
            </a:r>
            <a:r>
              <a:rPr dirty="0" sz="1100" spc="5">
                <a:latin typeface="Times New Roman"/>
                <a:cs typeface="Times New Roman"/>
              </a:rPr>
              <a:t>expectations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competitive priorities that an  organization needs to </a:t>
            </a:r>
            <a:r>
              <a:rPr dirty="0" sz="1100" spc="10">
                <a:latin typeface="Times New Roman"/>
                <a:cs typeface="Times New Roman"/>
              </a:rPr>
              <a:t>pursue 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better understood using </a:t>
            </a:r>
            <a:r>
              <a:rPr dirty="0" sz="1100" spc="5">
                <a:latin typeface="Times New Roman"/>
                <a:cs typeface="Times New Roman"/>
              </a:rPr>
              <a:t>order winning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attitudes.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 b="1">
                <a:latin typeface="Times New Roman"/>
                <a:cs typeface="Times New Roman"/>
              </a:rPr>
              <a:t>Decision </a:t>
            </a:r>
            <a:r>
              <a:rPr dirty="0" sz="1100" spc="10" b="1">
                <a:latin typeface="Times New Roman"/>
                <a:cs typeface="Times New Roman"/>
              </a:rPr>
              <a:t>Making In </a:t>
            </a:r>
            <a:r>
              <a:rPr dirty="0" sz="1100" spc="5" b="1">
                <a:latin typeface="Times New Roman"/>
                <a:cs typeface="Times New Roman"/>
              </a:rPr>
              <a:t>Production </a:t>
            </a:r>
            <a:r>
              <a:rPr dirty="0" sz="1100" spc="10" b="1">
                <a:latin typeface="Times New Roman"/>
                <a:cs typeface="Times New Roman"/>
              </a:rPr>
              <a:t>Management: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strategy </a:t>
            </a:r>
            <a:r>
              <a:rPr dirty="0" sz="1100" spc="10">
                <a:latin typeface="Times New Roman"/>
                <a:cs typeface="Times New Roman"/>
              </a:rPr>
              <a:t>can be planned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 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5">
                <a:latin typeface="Times New Roman"/>
                <a:cs typeface="Times New Roman"/>
              </a:rPr>
              <a:t>ways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wants to </a:t>
            </a:r>
            <a:r>
              <a:rPr dirty="0" sz="1100" spc="5">
                <a:latin typeface="Times New Roman"/>
                <a:cs typeface="Times New Roman"/>
              </a:rPr>
              <a:t>select </a:t>
            </a:r>
            <a:r>
              <a:rPr dirty="0" sz="1100" spc="10">
                <a:latin typeface="Times New Roman"/>
                <a:cs typeface="Times New Roman"/>
              </a:rPr>
              <a:t>the best </a:t>
            </a:r>
            <a:r>
              <a:rPr dirty="0" sz="1100" spc="5">
                <a:latin typeface="Times New Roman"/>
                <a:cs typeface="Times New Roman"/>
              </a:rPr>
              <a:t>course of </a:t>
            </a:r>
            <a:r>
              <a:rPr dirty="0" sz="1100" spc="10">
                <a:latin typeface="Times New Roman"/>
                <a:cs typeface="Times New Roman"/>
              </a:rPr>
              <a:t>action.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decision  </a:t>
            </a:r>
            <a:r>
              <a:rPr dirty="0" sz="1100" spc="10">
                <a:latin typeface="Times New Roman"/>
                <a:cs typeface="Times New Roman"/>
              </a:rPr>
              <a:t>making </a:t>
            </a:r>
            <a:r>
              <a:rPr dirty="0" sz="1100" spc="5">
                <a:latin typeface="Times New Roman"/>
                <a:cs typeface="Times New Roman"/>
              </a:rPr>
              <a:t>process involves proper analysis of </a:t>
            </a:r>
            <a:r>
              <a:rPr dirty="0" sz="1100" spc="10">
                <a:latin typeface="Times New Roman"/>
                <a:cs typeface="Times New Roman"/>
              </a:rPr>
              <a:t>these alternatives and then </a:t>
            </a:r>
            <a:r>
              <a:rPr dirty="0" sz="1100" spc="5">
                <a:latin typeface="Times New Roman"/>
                <a:cs typeface="Times New Roman"/>
              </a:rPr>
              <a:t>to select </a:t>
            </a:r>
            <a:r>
              <a:rPr dirty="0" sz="1100" spc="10">
                <a:latin typeface="Times New Roman"/>
                <a:cs typeface="Times New Roman"/>
              </a:rPr>
              <a:t>the most  </a:t>
            </a:r>
            <a:r>
              <a:rPr dirty="0" sz="1100" spc="5">
                <a:latin typeface="Times New Roman"/>
                <a:cs typeface="Times New Roman"/>
              </a:rPr>
              <a:t>suitable alternative </a:t>
            </a:r>
            <a:r>
              <a:rPr dirty="0" sz="1100" spc="10">
                <a:latin typeface="Times New Roman"/>
                <a:cs typeface="Times New Roman"/>
              </a:rPr>
              <a:t>.The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making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art of </a:t>
            </a:r>
            <a:r>
              <a:rPr dirty="0" sz="1100" spc="5">
                <a:latin typeface="Times New Roman"/>
                <a:cs typeface="Times New Roman"/>
              </a:rPr>
              <a:t>taking </a:t>
            </a:r>
            <a:r>
              <a:rPr dirty="0" sz="1100" spc="10">
                <a:latin typeface="Times New Roman"/>
                <a:cs typeface="Times New Roman"/>
              </a:rPr>
              <a:t>rational </a:t>
            </a:r>
            <a:r>
              <a:rPr dirty="0" sz="1100" spc="5">
                <a:latin typeface="Times New Roman"/>
                <a:cs typeface="Times New Roman"/>
              </a:rPr>
              <a:t>decisions </a:t>
            </a:r>
            <a:r>
              <a:rPr dirty="0" sz="1100" spc="10">
                <a:latin typeface="Times New Roman"/>
                <a:cs typeface="Times New Roman"/>
              </a:rPr>
              <a:t>using various  </a:t>
            </a:r>
            <a:r>
              <a:rPr dirty="0" sz="1100" spc="5">
                <a:latin typeface="Times New Roman"/>
                <a:cs typeface="Times New Roman"/>
              </a:rPr>
              <a:t>scientific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analytical techniques. </a:t>
            </a:r>
            <a:r>
              <a:rPr dirty="0" sz="1100" spc="10">
                <a:latin typeface="Times New Roman"/>
                <a:cs typeface="Times New Roman"/>
              </a:rPr>
              <a:t>Here a </a:t>
            </a:r>
            <a:r>
              <a:rPr dirty="0" sz="1100" spc="5">
                <a:latin typeface="Times New Roman"/>
                <a:cs typeface="Times New Roman"/>
              </a:rPr>
              <a:t>rational </a:t>
            </a:r>
            <a:r>
              <a:rPr dirty="0" sz="1100" spc="10">
                <a:latin typeface="Times New Roman"/>
                <a:cs typeface="Times New Roman"/>
              </a:rPr>
              <a:t>decision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organization is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which the management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achieve </a:t>
            </a:r>
            <a:r>
              <a:rPr dirty="0" sz="1100" spc="5">
                <a:latin typeface="Times New Roman"/>
                <a:cs typeface="Times New Roman"/>
              </a:rPr>
              <a:t>its goals with </a:t>
            </a:r>
            <a:r>
              <a:rPr dirty="0" sz="1100" spc="10">
                <a:latin typeface="Times New Roman"/>
                <a:cs typeface="Times New Roman"/>
              </a:rPr>
              <a:t>minimum efforts </a:t>
            </a:r>
            <a:r>
              <a:rPr dirty="0" sz="1100" spc="5">
                <a:latin typeface="Times New Roman"/>
                <a:cs typeface="Times New Roman"/>
              </a:rPr>
              <a:t>of time </a:t>
            </a:r>
            <a:r>
              <a:rPr dirty="0" sz="1100" spc="10">
                <a:latin typeface="Times New Roman"/>
                <a:cs typeface="Times New Roman"/>
              </a:rPr>
              <a:t>and money.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able to </a:t>
            </a:r>
            <a:r>
              <a:rPr dirty="0" sz="1100" spc="10">
                <a:latin typeface="Times New Roman"/>
                <a:cs typeface="Times New Roman"/>
              </a:rPr>
              <a:t>evaluate the </a:t>
            </a:r>
            <a:r>
              <a:rPr dirty="0" sz="1100" spc="5">
                <a:latin typeface="Times New Roman"/>
                <a:cs typeface="Times New Roman"/>
              </a:rPr>
              <a:t>risks </a:t>
            </a:r>
            <a:r>
              <a:rPr dirty="0" sz="1100" spc="10">
                <a:latin typeface="Times New Roman"/>
                <a:cs typeface="Times New Roman"/>
              </a:rPr>
              <a:t>associated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alternative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one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minimum </a:t>
            </a:r>
            <a:r>
              <a:rPr dirty="0" sz="1100" spc="5">
                <a:latin typeface="Times New Roman"/>
                <a:cs typeface="Times New Roman"/>
              </a:rPr>
              <a:t>risk </a:t>
            </a:r>
            <a:r>
              <a:rPr dirty="0" sz="1100" spc="10">
                <a:latin typeface="Times New Roman"/>
                <a:cs typeface="Times New Roman"/>
              </a:rPr>
              <a:t>should be </a:t>
            </a:r>
            <a:r>
              <a:rPr dirty="0" sz="1100" spc="5">
                <a:latin typeface="Times New Roman"/>
                <a:cs typeface="Times New Roman"/>
              </a:rPr>
              <a:t>preferred.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opinion of Herbert </a:t>
            </a:r>
            <a:r>
              <a:rPr dirty="0" sz="1100" spc="10">
                <a:latin typeface="Times New Roman"/>
                <a:cs typeface="Times New Roman"/>
              </a:rPr>
              <a:t>Simon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making and  management appears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synonymous </a:t>
            </a:r>
            <a:r>
              <a:rPr dirty="0" sz="1100" spc="5">
                <a:latin typeface="Times New Roman"/>
                <a:cs typeface="Times New Roman"/>
              </a:rPr>
              <a:t>terms.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Decision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making approach </a:t>
            </a:r>
            <a:r>
              <a:rPr dirty="0" sz="1100" spc="5">
                <a:latin typeface="Times New Roman"/>
                <a:cs typeface="Times New Roman"/>
              </a:rPr>
              <a:t>in production 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mainly consists of </a:t>
            </a:r>
            <a:r>
              <a:rPr dirty="0" sz="1100" spc="10">
                <a:latin typeface="Times New Roman"/>
                <a:cs typeface="Times New Roman"/>
              </a:rPr>
              <a:t>following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steps: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550545" marR="6985" indent="-215900">
              <a:lnSpc>
                <a:spcPts val="1290"/>
              </a:lnSpc>
              <a:buFont typeface="Symbol"/>
              <a:buChar char=""/>
              <a:tabLst>
                <a:tab pos="55118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Comprehension: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step unified awareness is derived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sensory </a:t>
            </a:r>
            <a:r>
              <a:rPr dirty="0" sz="1100" spc="10">
                <a:latin typeface="Times New Roman"/>
                <a:cs typeface="Times New Roman"/>
              </a:rPr>
              <a:t>processes about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phenomenon under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consideration</a:t>
            </a:r>
            <a:endParaRPr sz="1100">
              <a:latin typeface="Times New Roman"/>
              <a:cs typeface="Times New Roman"/>
            </a:endParaRPr>
          </a:p>
          <a:p>
            <a:pPr algn="just" marL="550545" marR="5715" indent="-215900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55118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Conception: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scheme of design of formulating ideas or concepts </a:t>
            </a:r>
            <a:r>
              <a:rPr dirty="0" sz="1100" spc="5">
                <a:latin typeface="Times New Roman"/>
                <a:cs typeface="Times New Roman"/>
              </a:rPr>
              <a:t>about </a:t>
            </a:r>
            <a:r>
              <a:rPr dirty="0" sz="1100" spc="10">
                <a:latin typeface="Times New Roman"/>
                <a:cs typeface="Times New Roman"/>
              </a:rPr>
              <a:t>the  phenomenon generated </a:t>
            </a:r>
            <a:r>
              <a:rPr dirty="0" sz="1100" spc="15">
                <a:latin typeface="Times New Roman"/>
                <a:cs typeface="Times New Roman"/>
              </a:rPr>
              <a:t>from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comprehension.</a:t>
            </a:r>
            <a:endParaRPr sz="1100">
              <a:latin typeface="Times New Roman"/>
              <a:cs typeface="Times New Roman"/>
            </a:endParaRPr>
          </a:p>
          <a:p>
            <a:pPr algn="just" marL="550545" marR="5080" indent="-215900">
              <a:lnSpc>
                <a:spcPct val="98300"/>
              </a:lnSpc>
              <a:spcBef>
                <a:spcPts val="55"/>
              </a:spcBef>
              <a:buFont typeface="Symbol"/>
              <a:buChar char=""/>
              <a:tabLst>
                <a:tab pos="55118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Investigation: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idea or concepts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conception provides many alternative  choices.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procedure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collected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information about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possible </a:t>
            </a:r>
            <a:r>
              <a:rPr dirty="0" sz="1100" spc="10">
                <a:latin typeface="Times New Roman"/>
                <a:cs typeface="Times New Roman"/>
              </a:rPr>
              <a:t>outcomes from  these </a:t>
            </a:r>
            <a:r>
              <a:rPr dirty="0" sz="1100" spc="5">
                <a:latin typeface="Times New Roman"/>
                <a:cs typeface="Times New Roman"/>
              </a:rPr>
              <a:t>alternatives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then to </a:t>
            </a:r>
            <a:r>
              <a:rPr dirty="0" sz="1100" spc="10">
                <a:latin typeface="Times New Roman"/>
                <a:cs typeface="Times New Roman"/>
              </a:rPr>
              <a:t>compare </a:t>
            </a:r>
            <a:r>
              <a:rPr dirty="0" sz="1100" spc="5">
                <a:latin typeface="Times New Roman"/>
                <a:cs typeface="Times New Roman"/>
              </a:rPr>
              <a:t>their merits </a:t>
            </a:r>
            <a:r>
              <a:rPr dirty="0" sz="1100" spc="10">
                <a:latin typeface="Times New Roman"/>
                <a:cs typeface="Times New Roman"/>
              </a:rPr>
              <a:t>and demerits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known as  </a:t>
            </a:r>
            <a:r>
              <a:rPr dirty="0" sz="1100" spc="5">
                <a:latin typeface="Times New Roman"/>
                <a:cs typeface="Times New Roman"/>
              </a:rPr>
              <a:t>investigation</a:t>
            </a:r>
            <a:endParaRPr sz="1100">
              <a:latin typeface="Times New Roman"/>
              <a:cs typeface="Times New Roman"/>
            </a:endParaRPr>
          </a:p>
          <a:p>
            <a:pPr algn="just" marL="550545" marR="762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55118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Deliberation: </a:t>
            </a:r>
            <a:r>
              <a:rPr dirty="0" sz="1100" spc="5">
                <a:latin typeface="Times New Roman"/>
                <a:cs typeface="Times New Roman"/>
              </a:rPr>
              <a:t>This implies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mental weighing and </a:t>
            </a:r>
            <a:r>
              <a:rPr dirty="0" sz="1100" spc="10">
                <a:latin typeface="Times New Roman"/>
                <a:cs typeface="Times New Roman"/>
              </a:rPr>
              <a:t>assessment </a:t>
            </a:r>
            <a:r>
              <a:rPr dirty="0" sz="1100" spc="5">
                <a:latin typeface="Times New Roman"/>
                <a:cs typeface="Times New Roman"/>
              </a:rPr>
              <a:t>of merits and  </a:t>
            </a:r>
            <a:r>
              <a:rPr dirty="0" sz="1100" spc="10">
                <a:latin typeface="Times New Roman"/>
                <a:cs typeface="Times New Roman"/>
              </a:rPr>
              <a:t>consequences </a:t>
            </a:r>
            <a:r>
              <a:rPr dirty="0" sz="1100" spc="5">
                <a:latin typeface="Times New Roman"/>
                <a:cs typeface="Times New Roman"/>
              </a:rPr>
              <a:t>of various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schemes.</a:t>
            </a:r>
            <a:endParaRPr sz="1100">
              <a:latin typeface="Times New Roman"/>
              <a:cs typeface="Times New Roman"/>
            </a:endParaRPr>
          </a:p>
          <a:p>
            <a:pPr algn="just" marL="550545" marR="571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55118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Selection: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Investigation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deliberation provides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guidelines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select </a:t>
            </a:r>
            <a:r>
              <a:rPr dirty="0" sz="1100" spc="10">
                <a:latin typeface="Times New Roman"/>
                <a:cs typeface="Times New Roman"/>
              </a:rPr>
              <a:t>the best  </a:t>
            </a:r>
            <a:r>
              <a:rPr dirty="0" sz="1100" spc="5">
                <a:latin typeface="Times New Roman"/>
                <a:cs typeface="Times New Roman"/>
              </a:rPr>
              <a:t>alternative for </a:t>
            </a:r>
            <a:r>
              <a:rPr dirty="0" sz="1100" spc="10">
                <a:latin typeface="Times New Roman"/>
                <a:cs typeface="Times New Roman"/>
              </a:rPr>
              <a:t>the given </a:t>
            </a:r>
            <a:r>
              <a:rPr dirty="0" sz="1100" spc="5">
                <a:latin typeface="Times New Roman"/>
                <a:cs typeface="Times New Roman"/>
              </a:rPr>
              <a:t>situation keeping in </a:t>
            </a:r>
            <a:r>
              <a:rPr dirty="0" sz="1100" spc="10">
                <a:latin typeface="Times New Roman"/>
                <a:cs typeface="Times New Roman"/>
              </a:rPr>
              <a:t>view the </a:t>
            </a:r>
            <a:r>
              <a:rPr dirty="0" sz="1100" spc="5">
                <a:latin typeface="Times New Roman"/>
                <a:cs typeface="Times New Roman"/>
              </a:rPr>
              <a:t>overall interest of </a:t>
            </a:r>
            <a:r>
              <a:rPr dirty="0" sz="1100" spc="10">
                <a:latin typeface="Times New Roman"/>
                <a:cs typeface="Times New Roman"/>
              </a:rPr>
              <a:t>the  organization.</a:t>
            </a:r>
            <a:endParaRPr sz="1100">
              <a:latin typeface="Times New Roman"/>
              <a:cs typeface="Times New Roman"/>
            </a:endParaRPr>
          </a:p>
          <a:p>
            <a:pPr algn="just" marL="550545" marR="6350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55118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Implementation: </a:t>
            </a:r>
            <a:r>
              <a:rPr dirty="0" sz="1100" spc="5">
                <a:latin typeface="Times New Roman"/>
                <a:cs typeface="Times New Roman"/>
              </a:rPr>
              <a:t>This  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final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stage of </a:t>
            </a:r>
            <a:r>
              <a:rPr dirty="0" sz="1100" spc="5">
                <a:latin typeface="Times New Roman"/>
                <a:cs typeface="Times New Roman"/>
              </a:rPr>
              <a:t>decision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making </a:t>
            </a:r>
            <a:r>
              <a:rPr dirty="0" sz="1100" spc="5">
                <a:latin typeface="Times New Roman"/>
                <a:cs typeface="Times New Roman"/>
              </a:rPr>
              <a:t>process.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information about the alternative selected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communicated </a:t>
            </a:r>
            <a:r>
              <a:rPr dirty="0" sz="1100" spc="5">
                <a:latin typeface="Times New Roman"/>
                <a:cs typeface="Times New Roman"/>
              </a:rPr>
              <a:t>to the concerned </a:t>
            </a:r>
            <a:r>
              <a:rPr dirty="0" sz="1100" spc="10">
                <a:latin typeface="Times New Roman"/>
                <a:cs typeface="Times New Roman"/>
              </a:rPr>
              <a:t>people  </a:t>
            </a:r>
            <a:r>
              <a:rPr dirty="0" sz="1100" spc="5">
                <a:latin typeface="Times New Roman"/>
                <a:cs typeface="Times New Roman"/>
              </a:rPr>
              <a:t>for using it to get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desired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solution.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0014" marR="6350">
              <a:lnSpc>
                <a:spcPct val="98200"/>
              </a:lnSpc>
            </a:pPr>
            <a:r>
              <a:rPr dirty="0" sz="1100" spc="5">
                <a:latin typeface="Times New Roman"/>
                <a:cs typeface="Times New Roman"/>
              </a:rPr>
              <a:t>In recent </a:t>
            </a:r>
            <a:r>
              <a:rPr dirty="0" sz="1100" spc="10">
                <a:latin typeface="Times New Roman"/>
                <a:cs typeface="Times New Roman"/>
              </a:rPr>
              <a:t>years a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is generally involved in </a:t>
            </a:r>
            <a:r>
              <a:rPr dirty="0" sz="1100" spc="10">
                <a:latin typeface="Times New Roman"/>
                <a:cs typeface="Times New Roman"/>
              </a:rPr>
              <a:t>making </a:t>
            </a:r>
            <a:r>
              <a:rPr dirty="0" sz="1100" spc="5">
                <a:latin typeface="Times New Roman"/>
                <a:cs typeface="Times New Roman"/>
              </a:rPr>
              <a:t>decisions under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unpredictable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uncertain situation. There </a:t>
            </a:r>
            <a:r>
              <a:rPr dirty="0" sz="1100" spc="10">
                <a:latin typeface="Times New Roman"/>
                <a:cs typeface="Times New Roman"/>
              </a:rPr>
              <a:t>are many considerations </a:t>
            </a:r>
            <a:r>
              <a:rPr dirty="0" sz="1100" spc="5">
                <a:latin typeface="Times New Roman"/>
                <a:cs typeface="Times New Roman"/>
              </a:rPr>
              <a:t>or factors associated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with the </a:t>
            </a:r>
            <a:r>
              <a:rPr dirty="0" sz="1100" spc="5">
                <a:latin typeface="Times New Roman"/>
                <a:cs typeface="Times New Roman"/>
              </a:rPr>
              <a:t>final </a:t>
            </a:r>
            <a:r>
              <a:rPr dirty="0" sz="1100" spc="10">
                <a:latin typeface="Times New Roman"/>
                <a:cs typeface="Times New Roman"/>
              </a:rPr>
              <a:t>choice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maker must be </a:t>
            </a:r>
            <a:r>
              <a:rPr dirty="0" sz="1100" spc="5">
                <a:latin typeface="Times New Roman"/>
                <a:cs typeface="Times New Roman"/>
              </a:rPr>
              <a:t>fully </a:t>
            </a:r>
            <a:r>
              <a:rPr dirty="0" sz="1100" spc="10">
                <a:latin typeface="Times New Roman"/>
                <a:cs typeface="Times New Roman"/>
              </a:rPr>
              <a:t>acquainted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factors.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making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divided into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categories: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586105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586105" algn="l"/>
                <a:tab pos="586740" algn="l"/>
              </a:tabLst>
            </a:pPr>
            <a:r>
              <a:rPr dirty="0" sz="1100" spc="10">
                <a:latin typeface="Times New Roman"/>
                <a:cs typeface="Times New Roman"/>
              </a:rPr>
              <a:t>Based on judgment and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intuition.</a:t>
            </a:r>
            <a:endParaRPr sz="1100">
              <a:latin typeface="Times New Roman"/>
              <a:cs typeface="Times New Roman"/>
            </a:endParaRPr>
          </a:p>
          <a:p>
            <a:pPr marL="586105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586105" algn="l"/>
                <a:tab pos="586740" algn="l"/>
              </a:tabLst>
            </a:pPr>
            <a:r>
              <a:rPr dirty="0" sz="1100" spc="10">
                <a:latin typeface="Times New Roman"/>
                <a:cs typeface="Times New Roman"/>
              </a:rPr>
              <a:t>Based on some </a:t>
            </a:r>
            <a:r>
              <a:rPr dirty="0" sz="1100" spc="5">
                <a:latin typeface="Times New Roman"/>
                <a:cs typeface="Times New Roman"/>
              </a:rPr>
              <a:t>quantitative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methods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dirty="0" sz="1300" spc="5" b="1">
                <a:latin typeface="Times New Roman"/>
                <a:cs typeface="Times New Roman"/>
              </a:rPr>
              <a:t>1.6 </a:t>
            </a:r>
            <a:r>
              <a:rPr dirty="0" sz="1300" spc="10" b="1">
                <a:latin typeface="Times New Roman"/>
                <a:cs typeface="Times New Roman"/>
              </a:rPr>
              <a:t>TRENDS </a:t>
            </a:r>
            <a:r>
              <a:rPr dirty="0" sz="1300" spc="5" b="1">
                <a:latin typeface="Times New Roman"/>
                <a:cs typeface="Times New Roman"/>
              </a:rPr>
              <a:t>IN </a:t>
            </a:r>
            <a:r>
              <a:rPr dirty="0" sz="1300" spc="10" b="1">
                <a:latin typeface="Times New Roman"/>
                <a:cs typeface="Times New Roman"/>
              </a:rPr>
              <a:t>OPERATION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MANAGEMENT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Recently several </a:t>
            </a:r>
            <a:r>
              <a:rPr dirty="0" sz="1100" spc="10">
                <a:latin typeface="Times New Roman"/>
                <a:cs typeface="Times New Roman"/>
              </a:rPr>
              <a:t>developments </a:t>
            </a:r>
            <a:r>
              <a:rPr dirty="0" sz="1100" spc="5">
                <a:latin typeface="Times New Roman"/>
                <a:cs typeface="Times New Roman"/>
              </a:rPr>
              <a:t>that affect operations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practices </a:t>
            </a:r>
            <a:r>
              <a:rPr dirty="0" sz="1100" spc="10">
                <a:latin typeface="Times New Roman"/>
                <a:cs typeface="Times New Roman"/>
              </a:rPr>
              <a:t>have taken </a:t>
            </a:r>
            <a:r>
              <a:rPr dirty="0" sz="1100" spc="5">
                <a:latin typeface="Times New Roman"/>
                <a:cs typeface="Times New Roman"/>
              </a:rPr>
              <a:t>place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market place. </a:t>
            </a:r>
            <a:r>
              <a:rPr dirty="0" sz="1100" spc="10">
                <a:latin typeface="Times New Roman"/>
                <a:cs typeface="Times New Roman"/>
              </a:rPr>
              <a:t>These changes have been due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economic </a:t>
            </a:r>
            <a:r>
              <a:rPr dirty="0" sz="1100" spc="5">
                <a:latin typeface="Times New Roman"/>
                <a:cs typeface="Times New Roman"/>
              </a:rPr>
              <a:t>policies 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national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international levels, advent of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sectors of industry </a:t>
            </a:r>
            <a:r>
              <a:rPr dirty="0" sz="1100" spc="10">
                <a:latin typeface="Times New Roman"/>
                <a:cs typeface="Times New Roman"/>
              </a:rPr>
              <a:t>and new </a:t>
            </a:r>
            <a:r>
              <a:rPr dirty="0" sz="1100" spc="5">
                <a:latin typeface="Times New Roman"/>
                <a:cs typeface="Times New Roman"/>
              </a:rPr>
              <a:t>technologies.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  represent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brief projected perspective </a:t>
            </a:r>
            <a:r>
              <a:rPr dirty="0" sz="1100" spc="10">
                <a:latin typeface="Times New Roman"/>
                <a:cs typeface="Times New Roman"/>
              </a:rPr>
              <a:t>on what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managers </a:t>
            </a:r>
            <a:r>
              <a:rPr dirty="0" sz="1100" spc="5">
                <a:latin typeface="Times New Roman"/>
                <a:cs typeface="Times New Roman"/>
              </a:rPr>
              <a:t>should look at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they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think </a:t>
            </a:r>
            <a:r>
              <a:rPr dirty="0" sz="1100" spc="5">
                <a:latin typeface="Times New Roman"/>
                <a:cs typeface="Times New Roman"/>
              </a:rPr>
              <a:t>of future. </a:t>
            </a:r>
            <a:r>
              <a:rPr dirty="0" sz="1100" spc="10">
                <a:latin typeface="Times New Roman"/>
                <a:cs typeface="Times New Roman"/>
              </a:rPr>
              <a:t>These are the </a:t>
            </a:r>
            <a:r>
              <a:rPr dirty="0" sz="1100" spc="5">
                <a:latin typeface="Times New Roman"/>
                <a:cs typeface="Times New Roman"/>
              </a:rPr>
              <a:t>emerging </a:t>
            </a:r>
            <a:r>
              <a:rPr dirty="0" sz="1100" spc="10">
                <a:latin typeface="Times New Roman"/>
                <a:cs typeface="Times New Roman"/>
              </a:rPr>
              <a:t>trends and </a:t>
            </a:r>
            <a:r>
              <a:rPr dirty="0" sz="1100" spc="5">
                <a:latin typeface="Times New Roman"/>
                <a:cs typeface="Times New Roman"/>
              </a:rPr>
              <a:t>future </a:t>
            </a:r>
            <a:r>
              <a:rPr dirty="0" sz="1100" spc="10">
                <a:latin typeface="Times New Roman"/>
                <a:cs typeface="Times New Roman"/>
              </a:rPr>
              <a:t>challenges which will have a  profound impact for operation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strategy.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17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152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3693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The Optimized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Technology Software </a:t>
            </a:r>
            <a:r>
              <a:rPr dirty="0" sz="1100" spc="5">
                <a:latin typeface="Times New Roman"/>
                <a:cs typeface="Times New Roman"/>
              </a:rPr>
              <a:t>consists of four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modules.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BUILDNET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SERVE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SPLIT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OPT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5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The above mentioned modules </a:t>
            </a:r>
            <a:r>
              <a:rPr dirty="0" sz="1100" spc="5">
                <a:latin typeface="Times New Roman"/>
                <a:cs typeface="Times New Roman"/>
              </a:rPr>
              <a:t>creates </a:t>
            </a:r>
            <a:r>
              <a:rPr dirty="0" sz="1100" spc="10">
                <a:latin typeface="Times New Roman"/>
                <a:cs typeface="Times New Roman"/>
              </a:rPr>
              <a:t>a model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shop </a:t>
            </a:r>
            <a:r>
              <a:rPr dirty="0" sz="1100" spc="10">
                <a:latin typeface="Times New Roman"/>
                <a:cs typeface="Times New Roman"/>
              </a:rPr>
              <a:t>according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data provided by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user,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each product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made,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5">
                <a:latin typeface="Times New Roman"/>
                <a:cs typeface="Times New Roman"/>
              </a:rPr>
              <a:t>build </a:t>
            </a:r>
            <a:r>
              <a:rPr dirty="0" sz="1100" spc="10">
                <a:latin typeface="Times New Roman"/>
                <a:cs typeface="Times New Roman"/>
              </a:rPr>
              <a:t>up sequence, </a:t>
            </a:r>
            <a:r>
              <a:rPr dirty="0" sz="1100" spc="5">
                <a:latin typeface="Times New Roman"/>
                <a:cs typeface="Times New Roman"/>
              </a:rPr>
              <a:t>materials,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routing </a:t>
            </a:r>
            <a:r>
              <a:rPr dirty="0" sz="1100" spc="10">
                <a:latin typeface="Times New Roman"/>
                <a:cs typeface="Times New Roman"/>
              </a:rPr>
              <a:t>through the  </a:t>
            </a:r>
            <a:r>
              <a:rPr dirty="0" sz="1100" spc="5">
                <a:latin typeface="Times New Roman"/>
                <a:cs typeface="Times New Roman"/>
              </a:rPr>
              <a:t>shop, the products time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requirements (setup, </a:t>
            </a:r>
            <a:r>
              <a:rPr dirty="0" sz="1100" spc="10">
                <a:latin typeface="Times New Roman"/>
                <a:cs typeface="Times New Roman"/>
              </a:rPr>
              <a:t>run </a:t>
            </a:r>
            <a:r>
              <a:rPr dirty="0" sz="1100" spc="5">
                <a:latin typeface="Times New Roman"/>
                <a:cs typeface="Times New Roman"/>
              </a:rPr>
              <a:t>time, schedule delay), the capacity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availability at each resource (work center, </a:t>
            </a:r>
            <a:r>
              <a:rPr dirty="0" sz="1100" spc="10">
                <a:latin typeface="Times New Roman"/>
                <a:cs typeface="Times New Roman"/>
              </a:rPr>
              <a:t>machine, </a:t>
            </a:r>
            <a:r>
              <a:rPr dirty="0" sz="1100" spc="5">
                <a:latin typeface="Times New Roman"/>
                <a:cs typeface="Times New Roman"/>
              </a:rPr>
              <a:t>worker),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order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quantities.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initial purpose of </a:t>
            </a:r>
            <a:r>
              <a:rPr dirty="0" sz="1100" spc="15">
                <a:latin typeface="Times New Roman"/>
                <a:cs typeface="Times New Roman"/>
              </a:rPr>
              <a:t>SERVE </a:t>
            </a:r>
            <a:r>
              <a:rPr dirty="0" sz="1100" spc="5">
                <a:latin typeface="Times New Roman"/>
                <a:cs typeface="Times New Roman"/>
              </a:rPr>
              <a:t>is to create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tentative </a:t>
            </a:r>
            <a:r>
              <a:rPr dirty="0" sz="1100" spc="10">
                <a:latin typeface="Times New Roman"/>
                <a:cs typeface="Times New Roman"/>
              </a:rPr>
              <a:t>schedule </a:t>
            </a:r>
            <a:r>
              <a:rPr dirty="0" sz="1100" spc="5">
                <a:latin typeface="Times New Roman"/>
                <a:cs typeface="Times New Roman"/>
              </a:rPr>
              <a:t>for the jobs </a:t>
            </a:r>
            <a:r>
              <a:rPr dirty="0" sz="1100" spc="10">
                <a:latin typeface="Times New Roman"/>
                <a:cs typeface="Times New Roman"/>
              </a:rPr>
              <a:t>waiting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 shop. </a:t>
            </a:r>
            <a:r>
              <a:rPr dirty="0" sz="1100" spc="5">
                <a:latin typeface="Times New Roman"/>
                <a:cs typeface="Times New Roman"/>
              </a:rPr>
              <a:t>Later it creates </a:t>
            </a:r>
            <a:r>
              <a:rPr dirty="0" sz="1100" spc="10">
                <a:latin typeface="Times New Roman"/>
                <a:cs typeface="Times New Roman"/>
              </a:rPr>
              <a:t>a more </a:t>
            </a:r>
            <a:r>
              <a:rPr dirty="0" sz="1100" spc="5">
                <a:latin typeface="Times New Roman"/>
                <a:cs typeface="Times New Roman"/>
              </a:rPr>
              <a:t>refined schedule.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crucial information </a:t>
            </a:r>
            <a:r>
              <a:rPr dirty="0" sz="1100" spc="10">
                <a:latin typeface="Times New Roman"/>
                <a:cs typeface="Times New Roman"/>
              </a:rPr>
              <a:t>obtained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15">
                <a:latin typeface="Times New Roman"/>
                <a:cs typeface="Times New Roman"/>
              </a:rPr>
              <a:t>SERVE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estimate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percentage </a:t>
            </a:r>
            <a:r>
              <a:rPr dirty="0" sz="1100" spc="5">
                <a:latin typeface="Times New Roman"/>
                <a:cs typeface="Times New Roman"/>
              </a:rPr>
              <a:t>utilization of </a:t>
            </a:r>
            <a:r>
              <a:rPr dirty="0" sz="1100" spc="10">
                <a:latin typeface="Times New Roman"/>
                <a:cs typeface="Times New Roman"/>
              </a:rPr>
              <a:t>the various </a:t>
            </a:r>
            <a:r>
              <a:rPr dirty="0" sz="1100" spc="5">
                <a:latin typeface="Times New Roman"/>
                <a:cs typeface="Times New Roman"/>
              </a:rPr>
              <a:t>shop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resources.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SPLIT </a:t>
            </a:r>
            <a:r>
              <a:rPr dirty="0" sz="1100" spc="10">
                <a:latin typeface="Times New Roman"/>
                <a:cs typeface="Times New Roman"/>
              </a:rPr>
              <a:t>module </a:t>
            </a:r>
            <a:r>
              <a:rPr dirty="0" sz="1100" spc="5">
                <a:latin typeface="Times New Roman"/>
                <a:cs typeface="Times New Roman"/>
              </a:rPr>
              <a:t>distinguishes critical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non critical </a:t>
            </a:r>
            <a:r>
              <a:rPr dirty="0" sz="1100" spc="5">
                <a:latin typeface="Times New Roman"/>
                <a:cs typeface="Times New Roman"/>
              </a:rPr>
              <a:t>resources 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percent  </a:t>
            </a:r>
            <a:r>
              <a:rPr dirty="0" sz="1100" spc="5">
                <a:latin typeface="Times New Roman"/>
                <a:cs typeface="Times New Roman"/>
              </a:rPr>
              <a:t>utilizations </a:t>
            </a:r>
            <a:r>
              <a:rPr dirty="0" sz="1100" spc="10">
                <a:latin typeface="Times New Roman"/>
                <a:cs typeface="Times New Roman"/>
              </a:rPr>
              <a:t>calculated by SERVE. </a:t>
            </a:r>
            <a:r>
              <a:rPr dirty="0" sz="1100" spc="5">
                <a:latin typeface="Times New Roman"/>
                <a:cs typeface="Times New Roman"/>
              </a:rPr>
              <a:t>Resources that are </a:t>
            </a:r>
            <a:r>
              <a:rPr dirty="0" sz="1100" spc="10">
                <a:latin typeface="Times New Roman"/>
                <a:cs typeface="Times New Roman"/>
              </a:rPr>
              <a:t>near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above 100 </a:t>
            </a:r>
            <a:r>
              <a:rPr dirty="0" sz="1100" spc="5">
                <a:latin typeface="Times New Roman"/>
                <a:cs typeface="Times New Roman"/>
              </a:rPr>
              <a:t>percent utilization  </a:t>
            </a:r>
            <a:r>
              <a:rPr dirty="0" sz="1100" spc="10">
                <a:latin typeface="Times New Roman"/>
                <a:cs typeface="Times New Roman"/>
              </a:rPr>
              <a:t>are the </a:t>
            </a:r>
            <a:r>
              <a:rPr dirty="0" sz="1100" spc="5">
                <a:latin typeface="Times New Roman"/>
                <a:cs typeface="Times New Roman"/>
              </a:rPr>
              <a:t>bottleneck </a:t>
            </a:r>
            <a:r>
              <a:rPr dirty="0" sz="1100" spc="10">
                <a:latin typeface="Times New Roman"/>
                <a:cs typeface="Times New Roman"/>
              </a:rPr>
              <a:t>operations. These </a:t>
            </a:r>
            <a:r>
              <a:rPr dirty="0" sz="1100" spc="5">
                <a:latin typeface="Times New Roman"/>
                <a:cs typeface="Times New Roman"/>
              </a:rPr>
              <a:t>bottlenecks,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operations that follow </a:t>
            </a:r>
            <a:r>
              <a:rPr dirty="0" sz="1100" spc="10">
                <a:latin typeface="Times New Roman"/>
                <a:cs typeface="Times New Roman"/>
              </a:rPr>
              <a:t>them,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"critical" operations; all others </a:t>
            </a:r>
            <a:r>
              <a:rPr dirty="0" sz="1100" spc="10">
                <a:latin typeface="Times New Roman"/>
                <a:cs typeface="Times New Roman"/>
              </a:rPr>
              <a:t>(those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lower percentage </a:t>
            </a:r>
            <a:r>
              <a:rPr dirty="0" sz="1100" spc="5">
                <a:latin typeface="Times New Roman"/>
                <a:cs typeface="Times New Roman"/>
              </a:rPr>
              <a:t>utilizations) are </a:t>
            </a:r>
            <a:r>
              <a:rPr dirty="0" sz="1100" spc="10">
                <a:latin typeface="Times New Roman"/>
                <a:cs typeface="Times New Roman"/>
              </a:rPr>
              <a:t>"non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critical."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8255">
              <a:lnSpc>
                <a:spcPts val="1300"/>
              </a:lnSpc>
            </a:pPr>
            <a:r>
              <a:rPr dirty="0" sz="1100" spc="15">
                <a:latin typeface="Times New Roman"/>
                <a:cs typeface="Times New Roman"/>
              </a:rPr>
              <a:t>The OPT </a:t>
            </a:r>
            <a:r>
              <a:rPr dirty="0" sz="1100" spc="5">
                <a:latin typeface="Times New Roman"/>
                <a:cs typeface="Times New Roman"/>
              </a:rPr>
              <a:t>module reschedules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critical part of </a:t>
            </a:r>
            <a:r>
              <a:rPr dirty="0" sz="1100" spc="10">
                <a:latin typeface="Times New Roman"/>
                <a:cs typeface="Times New Roman"/>
              </a:rPr>
              <a:t>the network </a:t>
            </a:r>
            <a:r>
              <a:rPr dirty="0" sz="1100" spc="5">
                <a:latin typeface="Times New Roman"/>
                <a:cs typeface="Times New Roman"/>
              </a:rPr>
              <a:t>using forward scheduling. Then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program </a:t>
            </a:r>
            <a:r>
              <a:rPr dirty="0" sz="1100" spc="5">
                <a:latin typeface="Times New Roman"/>
                <a:cs typeface="Times New Roman"/>
              </a:rPr>
              <a:t>cycles back to </a:t>
            </a:r>
            <a:r>
              <a:rPr dirty="0" sz="1100" spc="10">
                <a:latin typeface="Times New Roman"/>
                <a:cs typeface="Times New Roman"/>
              </a:rPr>
              <a:t>SERVE </a:t>
            </a:r>
            <a:r>
              <a:rPr dirty="0" sz="1100" spc="5">
                <a:latin typeface="Times New Roman"/>
                <a:cs typeface="Times New Roman"/>
              </a:rPr>
              <a:t>to reschedule the </a:t>
            </a:r>
            <a:r>
              <a:rPr dirty="0" sz="1100" spc="10">
                <a:latin typeface="Times New Roman"/>
                <a:cs typeface="Times New Roman"/>
              </a:rPr>
              <a:t>non </a:t>
            </a:r>
            <a:r>
              <a:rPr dirty="0" sz="1100" spc="5">
                <a:latin typeface="Times New Roman"/>
                <a:cs typeface="Times New Roman"/>
              </a:rPr>
              <a:t>critical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resources.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45"/>
              </a:lnSpc>
            </a:pP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OPT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package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consists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not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only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software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but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consulting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services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training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8300"/>
              </a:lnSpc>
              <a:spcBef>
                <a:spcPts val="10"/>
              </a:spcBef>
            </a:pPr>
            <a:r>
              <a:rPr dirty="0" sz="1100" spc="5">
                <a:latin typeface="Times New Roman"/>
                <a:cs typeface="Times New Roman"/>
              </a:rPr>
              <a:t>implementation as well.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specific details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procedure, especially of </a:t>
            </a:r>
            <a:r>
              <a:rPr dirty="0" sz="1100" spc="15">
                <a:latin typeface="Times New Roman"/>
                <a:cs typeface="Times New Roman"/>
              </a:rPr>
              <a:t>SERVE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5">
                <a:latin typeface="Times New Roman"/>
                <a:cs typeface="Times New Roman"/>
              </a:rPr>
              <a:t>OPT  </a:t>
            </a:r>
            <a:r>
              <a:rPr dirty="0" sz="1100" spc="10">
                <a:latin typeface="Times New Roman"/>
                <a:cs typeface="Times New Roman"/>
              </a:rPr>
              <a:t>(the detailed scheduling modules), are proprietary </a:t>
            </a:r>
            <a:r>
              <a:rPr dirty="0" sz="1100" spc="5">
                <a:latin typeface="Times New Roman"/>
                <a:cs typeface="Times New Roman"/>
              </a:rPr>
              <a:t>(not published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available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general  public). </a:t>
            </a:r>
            <a:r>
              <a:rPr dirty="0" sz="1100" spc="10">
                <a:latin typeface="Times New Roman"/>
                <a:cs typeface="Times New Roman"/>
              </a:rPr>
              <a:t>Consequently, </a:t>
            </a:r>
            <a:r>
              <a:rPr dirty="0" sz="1100" spc="5">
                <a:latin typeface="Times New Roman"/>
                <a:cs typeface="Times New Roman"/>
              </a:rPr>
              <a:t>detailed </a:t>
            </a:r>
            <a:r>
              <a:rPr dirty="0" sz="1100" spc="10">
                <a:latin typeface="Times New Roman"/>
                <a:cs typeface="Times New Roman"/>
              </a:rPr>
              <a:t>comparative </a:t>
            </a:r>
            <a:r>
              <a:rPr dirty="0" sz="1100" spc="5">
                <a:latin typeface="Times New Roman"/>
                <a:cs typeface="Times New Roman"/>
              </a:rPr>
              <a:t>evaluations of its performance with that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other  systems </a:t>
            </a:r>
            <a:r>
              <a:rPr dirty="0" sz="1100" spc="10">
                <a:latin typeface="Times New Roman"/>
                <a:cs typeface="Times New Roman"/>
              </a:rPr>
              <a:t>are not </a:t>
            </a:r>
            <a:r>
              <a:rPr dirty="0" sz="1100" spc="5">
                <a:latin typeface="Times New Roman"/>
                <a:cs typeface="Times New Roman"/>
              </a:rPr>
              <a:t>available.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Synchronous Manufacturing: </a:t>
            </a:r>
            <a:r>
              <a:rPr dirty="0" sz="1100" spc="5">
                <a:latin typeface="Times New Roman"/>
                <a:cs typeface="Times New Roman"/>
              </a:rPr>
              <a:t>Optimized production </a:t>
            </a:r>
            <a:r>
              <a:rPr dirty="0" sz="1100" spc="10">
                <a:latin typeface="Times New Roman"/>
                <a:cs typeface="Times New Roman"/>
              </a:rPr>
              <a:t>Technology (OPT) was evolved  through </a:t>
            </a:r>
            <a:r>
              <a:rPr dirty="0" sz="1100" spc="5">
                <a:latin typeface="Times New Roman"/>
                <a:cs typeface="Times New Roman"/>
              </a:rPr>
              <a:t>software. </a:t>
            </a:r>
            <a:r>
              <a:rPr dirty="0" sz="1100" spc="10">
                <a:latin typeface="Times New Roman"/>
                <a:cs typeface="Times New Roman"/>
              </a:rPr>
              <a:t>This software was developed </a:t>
            </a:r>
            <a:r>
              <a:rPr dirty="0" sz="1100" spc="5">
                <a:latin typeface="Times New Roman"/>
                <a:cs typeface="Times New Roman"/>
              </a:rPr>
              <a:t>by Creative Output Inc </a:t>
            </a:r>
            <a:r>
              <a:rPr dirty="0" sz="1100" spc="15">
                <a:latin typeface="Times New Roman"/>
                <a:cs typeface="Times New Roman"/>
              </a:rPr>
              <a:t>USA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person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responsible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Dr. Eli Goldratt. </a:t>
            </a:r>
            <a:r>
              <a:rPr dirty="0" sz="1100" spc="10">
                <a:latin typeface="Times New Roman"/>
                <a:cs typeface="Times New Roman"/>
              </a:rPr>
              <a:t>Here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scheduling </a:t>
            </a:r>
            <a:r>
              <a:rPr dirty="0" sz="1100" spc="5">
                <a:latin typeface="Times New Roman"/>
                <a:cs typeface="Times New Roman"/>
              </a:rPr>
              <a:t>logic is </a:t>
            </a:r>
            <a:r>
              <a:rPr dirty="0" sz="1100" spc="10">
                <a:latin typeface="Times New Roman"/>
                <a:cs typeface="Times New Roman"/>
              </a:rPr>
              <a:t>based on </a:t>
            </a:r>
            <a:r>
              <a:rPr dirty="0" sz="1100" spc="5">
                <a:latin typeface="Times New Roman"/>
                <a:cs typeface="Times New Roman"/>
              </a:rPr>
              <a:t>the separation of  "bottleneck"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non-bottleneck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Further Dr. Goldratt </a:t>
            </a:r>
            <a:r>
              <a:rPr dirty="0" sz="1100" spc="10">
                <a:latin typeface="Times New Roman"/>
                <a:cs typeface="Times New Roman"/>
              </a:rPr>
              <a:t>developed the </a:t>
            </a:r>
            <a:r>
              <a:rPr dirty="0" sz="1100" spc="5">
                <a:latin typeface="Times New Roman"/>
                <a:cs typeface="Times New Roman"/>
              </a:rPr>
              <a:t>"Theory of Constraints" </a:t>
            </a:r>
            <a:r>
              <a:rPr dirty="0" sz="1100" spc="10">
                <a:latin typeface="Times New Roman"/>
                <a:cs typeface="Times New Roman"/>
              </a:rPr>
              <a:t>(TOC), which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become  </a:t>
            </a:r>
            <a:r>
              <a:rPr dirty="0" sz="1100" spc="5">
                <a:latin typeface="Times New Roman"/>
                <a:cs typeface="Times New Roman"/>
              </a:rPr>
              <a:t>popular as </a:t>
            </a:r>
            <a:r>
              <a:rPr dirty="0" sz="1100" spc="10">
                <a:latin typeface="Times New Roman"/>
                <a:cs typeface="Times New Roman"/>
              </a:rPr>
              <a:t>a problem </a:t>
            </a:r>
            <a:r>
              <a:rPr dirty="0" sz="1100" spc="5">
                <a:latin typeface="Times New Roman"/>
                <a:cs typeface="Times New Roman"/>
              </a:rPr>
              <a:t>solving approach that </a:t>
            </a:r>
            <a:r>
              <a:rPr dirty="0" sz="1100" spc="10">
                <a:latin typeface="Times New Roman"/>
                <a:cs typeface="Times New Roman"/>
              </a:rPr>
              <a:t>can be applied to many </a:t>
            </a:r>
            <a:r>
              <a:rPr dirty="0" sz="1100" spc="5">
                <a:latin typeface="Times New Roman"/>
                <a:cs typeface="Times New Roman"/>
              </a:rPr>
              <a:t>business </a:t>
            </a:r>
            <a:r>
              <a:rPr dirty="0" sz="1100" spc="10">
                <a:latin typeface="Times New Roman"/>
                <a:cs typeface="Times New Roman"/>
              </a:rPr>
              <a:t>areas. So </a:t>
            </a:r>
            <a:r>
              <a:rPr dirty="0" sz="1100" spc="5">
                <a:latin typeface="Times New Roman"/>
                <a:cs typeface="Times New Roman"/>
              </a:rPr>
              <a:t>let's go  </a:t>
            </a:r>
            <a:r>
              <a:rPr dirty="0" sz="1100" spc="10">
                <a:latin typeface="Times New Roman"/>
                <a:cs typeface="Times New Roman"/>
              </a:rPr>
              <a:t>through </a:t>
            </a:r>
            <a:r>
              <a:rPr dirty="0" sz="1100" spc="15">
                <a:latin typeface="Times New Roman"/>
                <a:cs typeface="Times New Roman"/>
              </a:rPr>
              <a:t>TOC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briefly;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7620" indent="-215900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Identify </a:t>
            </a:r>
            <a:r>
              <a:rPr dirty="0" sz="1100" spc="10">
                <a:latin typeface="Times New Roman"/>
                <a:cs typeface="Times New Roman"/>
              </a:rPr>
              <a:t>the system </a:t>
            </a:r>
            <a:r>
              <a:rPr dirty="0" sz="1100" spc="5">
                <a:latin typeface="Times New Roman"/>
                <a:cs typeface="Times New Roman"/>
              </a:rPr>
              <a:t>constraints </a:t>
            </a:r>
            <a:r>
              <a:rPr dirty="0" sz="1100" spc="15">
                <a:latin typeface="Times New Roman"/>
                <a:cs typeface="Times New Roman"/>
              </a:rPr>
              <a:t>(No </a:t>
            </a:r>
            <a:r>
              <a:rPr dirty="0" sz="1100" spc="10">
                <a:latin typeface="Times New Roman"/>
                <a:cs typeface="Times New Roman"/>
              </a:rPr>
              <a:t>improvement </a:t>
            </a:r>
            <a:r>
              <a:rPr dirty="0" sz="1100" spc="5">
                <a:latin typeface="Times New Roman"/>
                <a:cs typeface="Times New Roman"/>
              </a:rPr>
              <a:t>is possible unless </a:t>
            </a:r>
            <a:r>
              <a:rPr dirty="0" sz="1100" spc="10">
                <a:latin typeface="Times New Roman"/>
                <a:cs typeface="Times New Roman"/>
              </a:rPr>
              <a:t>the weak link or  </a:t>
            </a:r>
            <a:r>
              <a:rPr dirty="0" sz="1100" spc="5">
                <a:latin typeface="Times New Roman"/>
                <a:cs typeface="Times New Roman"/>
              </a:rPr>
              <a:t>constraint is found out)</a:t>
            </a:r>
            <a:endParaRPr sz="1100">
              <a:latin typeface="Times New Roman"/>
              <a:cs typeface="Times New Roman"/>
            </a:endParaRPr>
          </a:p>
          <a:p>
            <a:pPr algn="just" marL="443230" marR="8255" indent="-215900">
              <a:lnSpc>
                <a:spcPts val="1290"/>
              </a:lnSpc>
              <a:spcBef>
                <a:spcPts val="10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Decide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to exploit </a:t>
            </a:r>
            <a:r>
              <a:rPr dirty="0" sz="1100" spc="10">
                <a:latin typeface="Times New Roman"/>
                <a:cs typeface="Times New Roman"/>
              </a:rPr>
              <a:t>the system </a:t>
            </a:r>
            <a:r>
              <a:rPr dirty="0" sz="1100" spc="5">
                <a:latin typeface="Times New Roman"/>
                <a:cs typeface="Times New Roman"/>
              </a:rPr>
              <a:t>constraints </a:t>
            </a:r>
            <a:r>
              <a:rPr dirty="0" sz="1100" spc="10">
                <a:latin typeface="Times New Roman"/>
                <a:cs typeface="Times New Roman"/>
              </a:rPr>
              <a:t>(Make the </a:t>
            </a:r>
            <a:r>
              <a:rPr dirty="0" sz="1100" spc="5">
                <a:latin typeface="Times New Roman"/>
                <a:cs typeface="Times New Roman"/>
              </a:rPr>
              <a:t>constraints as effective as  possible.</a:t>
            </a:r>
            <a:endParaRPr sz="1100">
              <a:latin typeface="Times New Roman"/>
              <a:cs typeface="Times New Roman"/>
            </a:endParaRPr>
          </a:p>
          <a:p>
            <a:pPr algn="just" marL="443230" marR="7620" indent="-215900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Subordinate </a:t>
            </a:r>
            <a:r>
              <a:rPr dirty="0" sz="1100" spc="10">
                <a:latin typeface="Times New Roman"/>
                <a:cs typeface="Times New Roman"/>
              </a:rPr>
              <a:t>everything </a:t>
            </a:r>
            <a:r>
              <a:rPr dirty="0" sz="1100" spc="5">
                <a:latin typeface="Times New Roman"/>
                <a:cs typeface="Times New Roman"/>
              </a:rPr>
              <a:t>to that decision (align every other part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to  support the constraints even if this reduces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efficiency of </a:t>
            </a:r>
            <a:r>
              <a:rPr dirty="0" sz="1100" spc="10">
                <a:latin typeface="Times New Roman"/>
                <a:cs typeface="Times New Roman"/>
              </a:rPr>
              <a:t>non </a:t>
            </a:r>
            <a:r>
              <a:rPr dirty="0" sz="1100" spc="5">
                <a:latin typeface="Times New Roman"/>
                <a:cs typeface="Times New Roman"/>
              </a:rPr>
              <a:t>constraint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resources).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Elevate the system constraints </a:t>
            </a:r>
            <a:r>
              <a:rPr dirty="0" sz="1100" spc="5">
                <a:latin typeface="Times New Roman"/>
                <a:cs typeface="Times New Roman"/>
              </a:rPr>
              <a:t>(If </a:t>
            </a:r>
            <a:r>
              <a:rPr dirty="0" sz="1100" spc="10">
                <a:latin typeface="Times New Roman"/>
                <a:cs typeface="Times New Roman"/>
              </a:rPr>
              <a:t>output </a:t>
            </a:r>
            <a:r>
              <a:rPr dirty="0" sz="1100" spc="5">
                <a:latin typeface="Times New Roman"/>
                <a:cs typeface="Times New Roman"/>
              </a:rPr>
              <a:t>is still </a:t>
            </a:r>
            <a:r>
              <a:rPr dirty="0" sz="1100" spc="10">
                <a:latin typeface="Times New Roman"/>
                <a:cs typeface="Times New Roman"/>
              </a:rPr>
              <a:t>inadequate acquire more of this  </a:t>
            </a:r>
            <a:r>
              <a:rPr dirty="0" sz="1100" spc="5">
                <a:latin typeface="Times New Roman"/>
                <a:cs typeface="Times New Roman"/>
              </a:rPr>
              <a:t>resource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that it is </a:t>
            </a:r>
            <a:r>
              <a:rPr dirty="0" sz="1100" spc="10">
                <a:latin typeface="Times New Roman"/>
                <a:cs typeface="Times New Roman"/>
              </a:rPr>
              <a:t>no longer a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constraint)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300"/>
              </a:lnSpc>
              <a:spcBef>
                <a:spcPts val="4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If, in the </a:t>
            </a:r>
            <a:r>
              <a:rPr dirty="0" sz="1100" spc="10">
                <a:latin typeface="Times New Roman"/>
                <a:cs typeface="Times New Roman"/>
              </a:rPr>
              <a:t>previous </a:t>
            </a:r>
            <a:r>
              <a:rPr dirty="0" sz="1100" spc="5">
                <a:latin typeface="Times New Roman"/>
                <a:cs typeface="Times New Roman"/>
              </a:rPr>
              <a:t>steps, the constraint is broken back, </a:t>
            </a:r>
            <a:r>
              <a:rPr dirty="0" sz="1100" spc="10">
                <a:latin typeface="Times New Roman"/>
                <a:cs typeface="Times New Roman"/>
              </a:rPr>
              <a:t>go </a:t>
            </a:r>
            <a:r>
              <a:rPr dirty="0" sz="1100" spc="5">
                <a:latin typeface="Times New Roman"/>
                <a:cs typeface="Times New Roman"/>
              </a:rPr>
              <a:t>back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step 1, but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let  inertia </a:t>
            </a:r>
            <a:r>
              <a:rPr dirty="0" sz="1100" spc="10">
                <a:latin typeface="Times New Roman"/>
                <a:cs typeface="Times New Roman"/>
              </a:rPr>
              <a:t>become the </a:t>
            </a:r>
            <a:r>
              <a:rPr dirty="0" sz="1100" spc="15">
                <a:latin typeface="Times New Roman"/>
                <a:cs typeface="Times New Roman"/>
              </a:rPr>
              <a:t>system </a:t>
            </a:r>
            <a:r>
              <a:rPr dirty="0" sz="1100" spc="10">
                <a:latin typeface="Times New Roman"/>
                <a:cs typeface="Times New Roman"/>
              </a:rPr>
              <a:t>constraint </a:t>
            </a:r>
            <a:r>
              <a:rPr dirty="0" sz="1100" spc="5">
                <a:latin typeface="Times New Roman"/>
                <a:cs typeface="Times New Roman"/>
              </a:rPr>
              <a:t>(After </a:t>
            </a:r>
            <a:r>
              <a:rPr dirty="0" sz="1100" spc="10">
                <a:latin typeface="Times New Roman"/>
                <a:cs typeface="Times New Roman"/>
              </a:rPr>
              <a:t>the constraint problem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solved, go back 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beginning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start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over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again.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continuous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improvements.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178498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214248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2900" cy="830389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350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Therefore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removing </a:t>
            </a:r>
            <a:r>
              <a:rPr dirty="0" sz="1100" spc="10">
                <a:latin typeface="Times New Roman"/>
                <a:cs typeface="Times New Roman"/>
              </a:rPr>
              <a:t>the constraints and moving </a:t>
            </a:r>
            <a:r>
              <a:rPr dirty="0" sz="1100" spc="5">
                <a:latin typeface="Times New Roman"/>
                <a:cs typeface="Times New Roman"/>
              </a:rPr>
              <a:t>forward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get into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situation </a:t>
            </a:r>
            <a:r>
              <a:rPr dirty="0" sz="1100" spc="10">
                <a:latin typeface="Times New Roman"/>
                <a:cs typeface="Times New Roman"/>
              </a:rPr>
              <a:t>where the  </a:t>
            </a:r>
            <a:r>
              <a:rPr dirty="0" sz="1100" spc="5">
                <a:latin typeface="Times New Roman"/>
                <a:cs typeface="Times New Roman"/>
              </a:rPr>
              <a:t>entire </a:t>
            </a:r>
            <a:r>
              <a:rPr dirty="0" sz="1100" spc="10">
                <a:latin typeface="Times New Roman"/>
                <a:cs typeface="Times New Roman"/>
              </a:rPr>
              <a:t>operations or production process work in harmony to achieve the ultimate goal of an 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>
                <a:latin typeface="Times New Roman"/>
                <a:cs typeface="Times New Roman"/>
              </a:rPr>
              <a:t>i.e. </a:t>
            </a:r>
            <a:r>
              <a:rPr dirty="0" sz="1100" spc="5">
                <a:latin typeface="Times New Roman"/>
                <a:cs typeface="Times New Roman"/>
              </a:rPr>
              <a:t>Profit.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point of </a:t>
            </a:r>
            <a:r>
              <a:rPr dirty="0" sz="1100" spc="10">
                <a:latin typeface="Times New Roman"/>
                <a:cs typeface="Times New Roman"/>
              </a:rPr>
              <a:t>view of operation or pr5oduction management in  order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achieve profit, the goal would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increase </a:t>
            </a:r>
            <a:r>
              <a:rPr dirty="0" sz="1100" spc="5">
                <a:latin typeface="Times New Roman"/>
                <a:cs typeface="Times New Roman"/>
              </a:rPr>
              <a:t>throughput while simultaneously reducing  inventory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reducing operating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expenses.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 b="1">
                <a:latin typeface="Times New Roman"/>
                <a:cs typeface="Times New Roman"/>
              </a:rPr>
              <a:t>9.8</a:t>
            </a:r>
            <a:r>
              <a:rPr dirty="0" sz="1300" spc="33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JUST </a:t>
            </a:r>
            <a:r>
              <a:rPr dirty="0" sz="1300" spc="5" b="1">
                <a:latin typeface="Times New Roman"/>
                <a:cs typeface="Times New Roman"/>
              </a:rPr>
              <a:t>IN </a:t>
            </a:r>
            <a:r>
              <a:rPr dirty="0" sz="1300" spc="10" b="1">
                <a:latin typeface="Times New Roman"/>
                <a:cs typeface="Times New Roman"/>
              </a:rPr>
              <a:t>TIME </a:t>
            </a:r>
            <a:r>
              <a:rPr dirty="0" sz="1300" spc="5" b="1">
                <a:latin typeface="Times New Roman"/>
                <a:cs typeface="Times New Roman"/>
              </a:rPr>
              <a:t>(JIT) MANUFACTURING</a:t>
            </a:r>
            <a:r>
              <a:rPr dirty="0" sz="1300" spc="-5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SYSTEM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Origins of JIT: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of manufacturing has </a:t>
            </a:r>
            <a:r>
              <a:rPr dirty="0" sz="1100" spc="10">
                <a:latin typeface="Times New Roman"/>
                <a:cs typeface="Times New Roman"/>
              </a:rPr>
              <a:t>been </a:t>
            </a:r>
            <a:r>
              <a:rPr dirty="0" sz="1100" spc="5">
                <a:latin typeface="Times New Roman"/>
                <a:cs typeface="Times New Roman"/>
              </a:rPr>
              <a:t>significantly influenced </a:t>
            </a:r>
            <a:r>
              <a:rPr dirty="0" sz="1100" spc="10">
                <a:latin typeface="Times New Roman"/>
                <a:cs typeface="Times New Roman"/>
              </a:rPr>
              <a:t>by the turn  </a:t>
            </a:r>
            <a:r>
              <a:rPr dirty="0" sz="1100" spc="5">
                <a:latin typeface="Times New Roman"/>
                <a:cs typeface="Times New Roman"/>
              </a:rPr>
              <a:t>of events in history.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beginning </a:t>
            </a:r>
            <a:r>
              <a:rPr dirty="0" sz="1100" spc="5">
                <a:latin typeface="Times New Roman"/>
                <a:cs typeface="Times New Roman"/>
              </a:rPr>
              <a:t>of the 19th </a:t>
            </a:r>
            <a:r>
              <a:rPr dirty="0" sz="1100" spc="10">
                <a:latin typeface="Times New Roman"/>
                <a:cs typeface="Times New Roman"/>
              </a:rPr>
              <a:t>Century, Henry </a:t>
            </a:r>
            <a:r>
              <a:rPr dirty="0" sz="1100" spc="5">
                <a:latin typeface="Times New Roman"/>
                <a:cs typeface="Times New Roman"/>
              </a:rPr>
              <a:t>Ford pioneered the </a:t>
            </a:r>
            <a:r>
              <a:rPr dirty="0" sz="1100" spc="10">
                <a:latin typeface="Times New Roman"/>
                <a:cs typeface="Times New Roman"/>
              </a:rPr>
              <a:t>mass 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5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 way </a:t>
            </a:r>
            <a:r>
              <a:rPr dirty="0" sz="1100" spc="5">
                <a:latin typeface="Times New Roman"/>
                <a:cs typeface="Times New Roman"/>
              </a:rPr>
              <a:t>for manufacturing organizations to organize, plan, control 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evaluate their operations. Several operations </a:t>
            </a:r>
            <a:r>
              <a:rPr dirty="0" sz="1100" spc="10">
                <a:latin typeface="Times New Roman"/>
                <a:cs typeface="Times New Roman"/>
              </a:rPr>
              <a:t>management tools </a:t>
            </a:r>
            <a:r>
              <a:rPr dirty="0" sz="1100" spc="5">
                <a:latin typeface="Times New Roman"/>
                <a:cs typeface="Times New Roman"/>
              </a:rPr>
              <a:t>developed during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sought to promote the mass production philosophy. During World </a:t>
            </a:r>
            <a:r>
              <a:rPr dirty="0" sz="1100" spc="15">
                <a:latin typeface="Times New Roman"/>
                <a:cs typeface="Times New Roman"/>
              </a:rPr>
              <a:t>War </a:t>
            </a:r>
            <a:r>
              <a:rPr dirty="0" sz="1100" spc="5">
                <a:latin typeface="Times New Roman"/>
                <a:cs typeface="Times New Roman"/>
              </a:rPr>
              <a:t>II, flexibility </a:t>
            </a:r>
            <a:r>
              <a:rPr dirty="0" sz="1100" spc="10">
                <a:latin typeface="Times New Roman"/>
                <a:cs typeface="Times New Roman"/>
              </a:rPr>
              <a:t>was a  key </a:t>
            </a:r>
            <a:r>
              <a:rPr dirty="0" sz="1100" spc="5">
                <a:latin typeface="Times New Roman"/>
                <a:cs typeface="Times New Roman"/>
              </a:rPr>
              <a:t>requirement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this altered </a:t>
            </a:r>
            <a:r>
              <a:rPr dirty="0" sz="1100" spc="10">
                <a:latin typeface="Times New Roman"/>
                <a:cs typeface="Times New Roman"/>
              </a:rPr>
              <a:t>the manner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management theory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practice </a:t>
            </a:r>
            <a:r>
              <a:rPr dirty="0" sz="1100" spc="10">
                <a:latin typeface="Times New Roman"/>
                <a:cs typeface="Times New Roman"/>
              </a:rPr>
              <a:t>developed. However, the </a:t>
            </a:r>
            <a:r>
              <a:rPr dirty="0" sz="1100" spc="5">
                <a:latin typeface="Times New Roman"/>
                <a:cs typeface="Times New Roman"/>
              </a:rPr>
              <a:t>events surrounding </a:t>
            </a:r>
            <a:r>
              <a:rPr dirty="0" sz="1100" spc="10">
                <a:latin typeface="Times New Roman"/>
                <a:cs typeface="Times New Roman"/>
              </a:rPr>
              <a:t>the oil </a:t>
            </a:r>
            <a:r>
              <a:rPr dirty="0" sz="1100" spc="5">
                <a:latin typeface="Times New Roman"/>
                <a:cs typeface="Times New Roman"/>
              </a:rPr>
              <a:t>crisis in </a:t>
            </a:r>
            <a:r>
              <a:rPr dirty="0" sz="1100" spc="10">
                <a:latin typeface="Times New Roman"/>
                <a:cs typeface="Times New Roman"/>
              </a:rPr>
              <a:t>1972 had a </a:t>
            </a:r>
            <a:r>
              <a:rPr dirty="0" sz="1100" spc="5">
                <a:latin typeface="Times New Roman"/>
                <a:cs typeface="Times New Roman"/>
              </a:rPr>
              <a:t>significant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impact on </a:t>
            </a:r>
            <a:r>
              <a:rPr dirty="0" sz="1100" spc="5">
                <a:latin typeface="Times New Roman"/>
                <a:cs typeface="Times New Roman"/>
              </a:rPr>
              <a:t>several of </a:t>
            </a:r>
            <a:r>
              <a:rPr dirty="0" sz="1100" spc="10">
                <a:latin typeface="Times New Roman"/>
                <a:cs typeface="Times New Roman"/>
              </a:rPr>
              <a:t>the operations management </a:t>
            </a:r>
            <a:r>
              <a:rPr dirty="0" sz="1100" spc="5">
                <a:latin typeface="Times New Roman"/>
                <a:cs typeface="Times New Roman"/>
              </a:rPr>
              <a:t>practices that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practice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today.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Market recession put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pressures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system and demanded </a:t>
            </a:r>
            <a:r>
              <a:rPr dirty="0" sz="1100" spc="5">
                <a:latin typeface="Times New Roman"/>
                <a:cs typeface="Times New Roman"/>
              </a:rPr>
              <a:t>better  </a:t>
            </a:r>
            <a:r>
              <a:rPr dirty="0" sz="1100" spc="10">
                <a:latin typeface="Times New Roman"/>
                <a:cs typeface="Times New Roman"/>
              </a:rPr>
              <a:t>methods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managing </a:t>
            </a:r>
            <a:r>
              <a:rPr dirty="0" sz="1100" spc="5">
                <a:latin typeface="Times New Roman"/>
                <a:cs typeface="Times New Roman"/>
              </a:rPr>
              <a:t>operations in manufacturing </a:t>
            </a:r>
            <a:r>
              <a:rPr dirty="0" sz="1100" spc="10">
                <a:latin typeface="Times New Roman"/>
                <a:cs typeface="Times New Roman"/>
              </a:rPr>
              <a:t>organizations. Customers increasingly  demanded more options and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commitment to </a:t>
            </a:r>
            <a:r>
              <a:rPr dirty="0" sz="1100" spc="5">
                <a:latin typeface="Times New Roman"/>
                <a:cs typeface="Times New Roman"/>
              </a:rPr>
              <a:t>deliver products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services faster. 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response to these </a:t>
            </a:r>
            <a:r>
              <a:rPr dirty="0" sz="1100" spc="10">
                <a:latin typeface="Times New Roman"/>
                <a:cs typeface="Times New Roman"/>
              </a:rPr>
              <a:t>changing </a:t>
            </a:r>
            <a:r>
              <a:rPr dirty="0" sz="1100" spc="5">
                <a:latin typeface="Times New Roman"/>
                <a:cs typeface="Times New Roman"/>
              </a:rPr>
              <a:t>requirements, </a:t>
            </a:r>
            <a:r>
              <a:rPr dirty="0" sz="1100" spc="10">
                <a:latin typeface="Times New Roman"/>
                <a:cs typeface="Times New Roman"/>
              </a:rPr>
              <a:t>new principles of managing operations </a:t>
            </a:r>
            <a:r>
              <a:rPr dirty="0" sz="1100" spc="5">
                <a:latin typeface="Times New Roman"/>
                <a:cs typeface="Times New Roman"/>
              </a:rPr>
              <a:t>were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required. Managing the operations efficiently, developing alternative methods for quality  management and </a:t>
            </a:r>
            <a:r>
              <a:rPr dirty="0" sz="1100" spc="5">
                <a:latin typeface="Times New Roman"/>
                <a:cs typeface="Times New Roman"/>
              </a:rPr>
              <a:t>creating </a:t>
            </a:r>
            <a:r>
              <a:rPr dirty="0" sz="1100" spc="10">
                <a:latin typeface="Times New Roman"/>
                <a:cs typeface="Times New Roman"/>
              </a:rPr>
              <a:t>responsive organizational structures were </a:t>
            </a:r>
            <a:r>
              <a:rPr dirty="0" sz="1100" spc="15">
                <a:latin typeface="Times New Roman"/>
                <a:cs typeface="Times New Roman"/>
              </a:rPr>
              <a:t>some </a:t>
            </a:r>
            <a:r>
              <a:rPr dirty="0" sz="1100" spc="10">
                <a:latin typeface="Times New Roman"/>
                <a:cs typeface="Times New Roman"/>
              </a:rPr>
              <a:t>of the newer  requirements. Notable, Japanese </a:t>
            </a:r>
            <a:r>
              <a:rPr dirty="0" sz="1100" spc="5">
                <a:latin typeface="Times New Roman"/>
                <a:cs typeface="Times New Roman"/>
              </a:rPr>
              <a:t>manufacturers developed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tools and techniques, over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period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decades,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addressed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above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requirements.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Using these new </a:t>
            </a:r>
            <a:r>
              <a:rPr dirty="0" sz="1100" spc="5">
                <a:latin typeface="Times New Roman"/>
                <a:cs typeface="Times New Roman"/>
              </a:rPr>
              <a:t>capabilities, </a:t>
            </a:r>
            <a:r>
              <a:rPr dirty="0" sz="1100" spc="10">
                <a:latin typeface="Times New Roman"/>
                <a:cs typeface="Times New Roman"/>
              </a:rPr>
              <a:t>Japanese </a:t>
            </a:r>
            <a:r>
              <a:rPr dirty="0" sz="1100" spc="5">
                <a:latin typeface="Times New Roman"/>
                <a:cs typeface="Times New Roman"/>
              </a:rPr>
              <a:t>manufactures threatened to alter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forces of  competition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sought to provide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to customers. In </a:t>
            </a:r>
            <a:r>
              <a:rPr dirty="0" sz="1100" spc="10">
                <a:latin typeface="Times New Roman"/>
                <a:cs typeface="Times New Roman"/>
              </a:rPr>
              <a:t>the automobile </a:t>
            </a:r>
            <a:r>
              <a:rPr dirty="0" sz="1100" spc="5">
                <a:latin typeface="Times New Roman"/>
                <a:cs typeface="Times New Roman"/>
              </a:rPr>
              <a:t>sector,  </a:t>
            </a:r>
            <a:r>
              <a:rPr dirty="0" sz="1100" spc="10">
                <a:latin typeface="Times New Roman"/>
                <a:cs typeface="Times New Roman"/>
              </a:rPr>
              <a:t>passenger car manufacturers </a:t>
            </a:r>
            <a:r>
              <a:rPr dirty="0" sz="1100" spc="5">
                <a:latin typeface="Times New Roman"/>
                <a:cs typeface="Times New Roman"/>
              </a:rPr>
              <a:t>such </a:t>
            </a:r>
            <a:r>
              <a:rPr dirty="0" sz="1100" spc="10">
                <a:latin typeface="Times New Roman"/>
                <a:cs typeface="Times New Roman"/>
              </a:rPr>
              <a:t>as Toyota and motorcycle manufacturers such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Kawasaki  competed </a:t>
            </a:r>
            <a:r>
              <a:rPr dirty="0" sz="1100" spc="5">
                <a:latin typeface="Times New Roman"/>
                <a:cs typeface="Times New Roman"/>
              </a:rPr>
              <a:t>effectively with established giants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US </a:t>
            </a:r>
            <a:r>
              <a:rPr dirty="0" sz="1100" spc="5">
                <a:latin typeface="Times New Roman"/>
                <a:cs typeface="Times New Roman"/>
              </a:rPr>
              <a:t>such as </a:t>
            </a:r>
            <a:r>
              <a:rPr dirty="0" sz="1100" spc="25">
                <a:latin typeface="Times New Roman"/>
                <a:cs typeface="Times New Roman"/>
              </a:rPr>
              <a:t>GM </a:t>
            </a:r>
            <a:r>
              <a:rPr dirty="0" sz="1100" spc="5">
                <a:latin typeface="Times New Roman"/>
                <a:cs typeface="Times New Roman"/>
              </a:rPr>
              <a:t>and Harley Davidson,  </a:t>
            </a:r>
            <a:r>
              <a:rPr dirty="0" sz="1100" spc="10">
                <a:latin typeface="Times New Roman"/>
                <a:cs typeface="Times New Roman"/>
              </a:rPr>
              <a:t>respectively. While Japanese manufacturers </a:t>
            </a:r>
            <a:r>
              <a:rPr dirty="0" sz="1100" spc="5">
                <a:latin typeface="Times New Roman"/>
                <a:cs typeface="Times New Roman"/>
              </a:rPr>
              <a:t>could </a:t>
            </a:r>
            <a:r>
              <a:rPr dirty="0" sz="1100" spc="10">
                <a:latin typeface="Times New Roman"/>
                <a:cs typeface="Times New Roman"/>
              </a:rPr>
              <a:t>offer products that were of low cost and  </a:t>
            </a:r>
            <a:r>
              <a:rPr dirty="0" sz="1100" spc="5">
                <a:latin typeface="Times New Roman"/>
                <a:cs typeface="Times New Roman"/>
              </a:rPr>
              <a:t>high quality, </a:t>
            </a:r>
            <a:r>
              <a:rPr dirty="0" sz="1100" spc="10">
                <a:latin typeface="Times New Roman"/>
                <a:cs typeface="Times New Roman"/>
              </a:rPr>
              <a:t>American manufactures were </a:t>
            </a:r>
            <a:r>
              <a:rPr dirty="0" sz="1100" spc="5">
                <a:latin typeface="Times New Roman"/>
                <a:cs typeface="Times New Roman"/>
              </a:rPr>
              <a:t>offering exactly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reverse, that is, </a:t>
            </a:r>
            <a:r>
              <a:rPr dirty="0" sz="1100" spc="15">
                <a:latin typeface="Times New Roman"/>
                <a:cs typeface="Times New Roman"/>
              </a:rPr>
              <a:t>low </a:t>
            </a:r>
            <a:r>
              <a:rPr dirty="0" sz="1100" spc="10">
                <a:latin typeface="Times New Roman"/>
                <a:cs typeface="Times New Roman"/>
              </a:rPr>
              <a:t>cost  </a:t>
            </a:r>
            <a:r>
              <a:rPr dirty="0" sz="1100" spc="5">
                <a:latin typeface="Times New Roman"/>
                <a:cs typeface="Times New Roman"/>
              </a:rPr>
              <a:t>products at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high cost.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initial success of </a:t>
            </a:r>
            <a:r>
              <a:rPr dirty="0" sz="1100" spc="10">
                <a:latin typeface="Times New Roman"/>
                <a:cs typeface="Times New Roman"/>
              </a:rPr>
              <a:t>the Japanese manufacturers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automotive  </a:t>
            </a:r>
            <a:r>
              <a:rPr dirty="0" sz="1100" spc="5">
                <a:latin typeface="Times New Roman"/>
                <a:cs typeface="Times New Roman"/>
              </a:rPr>
              <a:t>sector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soon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replicated in other </a:t>
            </a:r>
            <a:r>
              <a:rPr dirty="0" sz="1100" spc="10">
                <a:latin typeface="Times New Roman"/>
                <a:cs typeface="Times New Roman"/>
              </a:rPr>
              <a:t>sectors of the </a:t>
            </a:r>
            <a:r>
              <a:rPr dirty="0" sz="1100" spc="5">
                <a:latin typeface="Times New Roman"/>
                <a:cs typeface="Times New Roman"/>
              </a:rPr>
              <a:t>industry. Notable </a:t>
            </a:r>
            <a:r>
              <a:rPr dirty="0" sz="1100" spc="10">
                <a:latin typeface="Times New Roman"/>
                <a:cs typeface="Times New Roman"/>
              </a:rPr>
              <a:t>among them </a:t>
            </a:r>
            <a:r>
              <a:rPr dirty="0" sz="1100" spc="5">
                <a:latin typeface="Times New Roman"/>
                <a:cs typeface="Times New Roman"/>
              </a:rPr>
              <a:t>include  </a:t>
            </a:r>
            <a:r>
              <a:rPr dirty="0" sz="1100" spc="10">
                <a:latin typeface="Times New Roman"/>
                <a:cs typeface="Times New Roman"/>
              </a:rPr>
              <a:t>electronic components such as </a:t>
            </a:r>
            <a:r>
              <a:rPr dirty="0" sz="1100" spc="5">
                <a:latin typeface="Times New Roman"/>
                <a:cs typeface="Times New Roman"/>
              </a:rPr>
              <a:t>resistors, </a:t>
            </a:r>
            <a:r>
              <a:rPr dirty="0" sz="1100" spc="10">
                <a:latin typeface="Times New Roman"/>
                <a:cs typeface="Times New Roman"/>
              </a:rPr>
              <a:t>memory </a:t>
            </a:r>
            <a:r>
              <a:rPr dirty="0" sz="1100" spc="5">
                <a:latin typeface="Times New Roman"/>
                <a:cs typeface="Times New Roman"/>
              </a:rPr>
              <a:t>chips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transistors and </a:t>
            </a:r>
            <a:r>
              <a:rPr dirty="0" sz="1100" spc="10">
                <a:latin typeface="Times New Roman"/>
                <a:cs typeface="Times New Roman"/>
              </a:rPr>
              <a:t>entertainment  </a:t>
            </a:r>
            <a:r>
              <a:rPr dirty="0" sz="1100" spc="5">
                <a:latin typeface="Times New Roman"/>
                <a:cs typeface="Times New Roman"/>
              </a:rPr>
              <a:t>electronics </a:t>
            </a:r>
            <a:r>
              <a:rPr dirty="0" sz="1100" spc="10">
                <a:latin typeface="Times New Roman"/>
                <a:cs typeface="Times New Roman"/>
              </a:rPr>
              <a:t>products </a:t>
            </a:r>
            <a:r>
              <a:rPr dirty="0" sz="1100" spc="5">
                <a:latin typeface="Times New Roman"/>
                <a:cs typeface="Times New Roman"/>
              </a:rPr>
              <a:t>such </a:t>
            </a:r>
            <a:r>
              <a:rPr dirty="0" sz="1100" spc="10">
                <a:latin typeface="Times New Roman"/>
                <a:cs typeface="Times New Roman"/>
              </a:rPr>
              <a:t>as cameras and </a:t>
            </a:r>
            <a:r>
              <a:rPr dirty="0" sz="1100" spc="5">
                <a:latin typeface="Times New Roman"/>
                <a:cs typeface="Times New Roman"/>
              </a:rPr>
              <a:t>musical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Before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understand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logic of JIT,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important to note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definition of </a:t>
            </a:r>
            <a:r>
              <a:rPr dirty="0" sz="1100" spc="5">
                <a:latin typeface="Times New Roman"/>
                <a:cs typeface="Times New Roman"/>
              </a:rPr>
              <a:t>waste is  unique in </a:t>
            </a:r>
            <a:r>
              <a:rPr dirty="0" sz="1100" spc="10">
                <a:latin typeface="Times New Roman"/>
                <a:cs typeface="Times New Roman"/>
              </a:rPr>
              <a:t>Japanese manufacturing management </a:t>
            </a:r>
            <a:r>
              <a:rPr dirty="0" sz="1100" spc="5">
                <a:latin typeface="Times New Roman"/>
                <a:cs typeface="Times New Roman"/>
              </a:rPr>
              <a:t>literature.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process 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of activities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do not </a:t>
            </a:r>
            <a:r>
              <a:rPr dirty="0" sz="1100" spc="5">
                <a:latin typeface="Times New Roman"/>
                <a:cs typeface="Times New Roman"/>
              </a:rPr>
              <a:t>add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as perceived by the </a:t>
            </a:r>
            <a:r>
              <a:rPr dirty="0" sz="1100" spc="10">
                <a:latin typeface="Times New Roman"/>
                <a:cs typeface="Times New Roman"/>
              </a:rPr>
              <a:t>customer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classified as waste. Adopting such a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definition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mean that </a:t>
            </a:r>
            <a:r>
              <a:rPr dirty="0" sz="1100" spc="10">
                <a:latin typeface="Times New Roman"/>
                <a:cs typeface="Times New Roman"/>
              </a:rPr>
              <a:t>having an </a:t>
            </a:r>
            <a:r>
              <a:rPr dirty="0" sz="1100" spc="5">
                <a:latin typeface="Times New Roman"/>
                <a:cs typeface="Times New Roman"/>
              </a:rPr>
              <a:t>inventory of material, unutilized capacity lost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 </a:t>
            </a:r>
            <a:r>
              <a:rPr dirty="0" sz="1100" spc="10">
                <a:latin typeface="Times New Roman"/>
                <a:cs typeface="Times New Roman"/>
              </a:rPr>
              <a:t>poor planning and scheduling or </a:t>
            </a:r>
            <a:r>
              <a:rPr dirty="0" sz="1100" spc="5">
                <a:latin typeface="Times New Roman"/>
                <a:cs typeface="Times New Roman"/>
              </a:rPr>
              <a:t>defects </a:t>
            </a:r>
            <a:r>
              <a:rPr dirty="0" sz="1100" spc="10">
                <a:latin typeface="Times New Roman"/>
                <a:cs typeface="Times New Roman"/>
              </a:rPr>
              <a:t>and rework </a:t>
            </a:r>
            <a:r>
              <a:rPr dirty="0" sz="1100" spc="5">
                <a:latin typeface="Times New Roman"/>
                <a:cs typeface="Times New Roman"/>
              </a:rPr>
              <a:t>are all considered as waste. Just in </a:t>
            </a:r>
            <a:r>
              <a:rPr dirty="0" sz="1100" spc="10">
                <a:latin typeface="Times New Roman"/>
                <a:cs typeface="Times New Roman"/>
              </a:rPr>
              <a:t>Time  manufacturing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new </a:t>
            </a:r>
            <a:r>
              <a:rPr dirty="0" sz="1100" spc="5">
                <a:latin typeface="Times New Roman"/>
                <a:cs typeface="Times New Roman"/>
              </a:rPr>
              <a:t>philosophy of manufacturing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provides a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0">
                <a:latin typeface="Times New Roman"/>
                <a:cs typeface="Times New Roman"/>
              </a:rPr>
              <a:t>of tools  and </a:t>
            </a:r>
            <a:r>
              <a:rPr dirty="0" sz="1100" spc="5">
                <a:latin typeface="Times New Roman"/>
                <a:cs typeface="Times New Roman"/>
              </a:rPr>
              <a:t>techniques to </a:t>
            </a:r>
            <a:r>
              <a:rPr dirty="0" sz="1100" spc="10">
                <a:latin typeface="Times New Roman"/>
                <a:cs typeface="Times New Roman"/>
              </a:rPr>
              <a:t>compete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increasingly </a:t>
            </a:r>
            <a:r>
              <a:rPr dirty="0" sz="1100" spc="10">
                <a:latin typeface="Times New Roman"/>
                <a:cs typeface="Times New Roman"/>
              </a:rPr>
              <a:t>fierce market and enables organizations to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provide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better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value in </a:t>
            </a:r>
            <a:r>
              <a:rPr dirty="0" sz="1100" spc="5">
                <a:latin typeface="Times New Roman"/>
                <a:cs typeface="Times New Roman"/>
              </a:rPr>
              <a:t>their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offerings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constantly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improving their operations and  </a:t>
            </a:r>
            <a:r>
              <a:rPr dirty="0" sz="1100" spc="5">
                <a:latin typeface="Times New Roman"/>
                <a:cs typeface="Times New Roman"/>
              </a:rPr>
              <a:t>eliminating </a:t>
            </a:r>
            <a:r>
              <a:rPr dirty="0" sz="1100" spc="10">
                <a:latin typeface="Times New Roman"/>
                <a:cs typeface="Times New Roman"/>
              </a:rPr>
              <a:t>waste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Philosophy of JIT: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philosophy of JIT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in contradiction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this traditional </a:t>
            </a:r>
            <a:r>
              <a:rPr dirty="0" sz="1100" spc="10">
                <a:latin typeface="Times New Roman"/>
                <a:cs typeface="Times New Roman"/>
              </a:rPr>
              <a:t>thinking </a:t>
            </a:r>
            <a:r>
              <a:rPr dirty="0" sz="1100" spc="5">
                <a:latin typeface="Times New Roman"/>
                <a:cs typeface="Times New Roman"/>
              </a:rPr>
              <a:t>on  solving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problems </a:t>
            </a:r>
            <a:r>
              <a:rPr dirty="0" sz="1100" spc="10">
                <a:latin typeface="Times New Roman"/>
                <a:cs typeface="Times New Roman"/>
              </a:rPr>
              <a:t>encountered in manufacturing </a:t>
            </a:r>
            <a:r>
              <a:rPr dirty="0" sz="1100" spc="5">
                <a:latin typeface="Times New Roman"/>
                <a:cs typeface="Times New Roman"/>
              </a:rPr>
              <a:t>systems. It </a:t>
            </a:r>
            <a:r>
              <a:rPr dirty="0" sz="1100" spc="10">
                <a:latin typeface="Times New Roman"/>
                <a:cs typeface="Times New Roman"/>
              </a:rPr>
              <a:t>works two ways.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case  of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water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flow,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instead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pouring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more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water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into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system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cover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newly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grown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153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836724"/>
            <a:ext cx="5420995" cy="6921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structure, efforts will </a:t>
            </a:r>
            <a:r>
              <a:rPr dirty="0" sz="1100" spc="10">
                <a:latin typeface="Times New Roman"/>
                <a:cs typeface="Times New Roman"/>
              </a:rPr>
              <a:t>be made </a:t>
            </a:r>
            <a:r>
              <a:rPr dirty="0" sz="1100" spc="5">
                <a:latin typeface="Times New Roman"/>
                <a:cs typeface="Times New Roman"/>
              </a:rPr>
              <a:t>to "trim" </a:t>
            </a:r>
            <a:r>
              <a:rPr dirty="0" sz="1100" spc="10">
                <a:latin typeface="Times New Roman"/>
                <a:cs typeface="Times New Roman"/>
              </a:rPr>
              <a:t>the new growth and bring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back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limit whereby  the </a:t>
            </a:r>
            <a:r>
              <a:rPr dirty="0" sz="1100" spc="10">
                <a:latin typeface="Times New Roman"/>
                <a:cs typeface="Times New Roman"/>
              </a:rPr>
              <a:t>boat can </a:t>
            </a:r>
            <a:r>
              <a:rPr dirty="0" sz="1100" spc="5">
                <a:latin typeface="Times New Roman"/>
                <a:cs typeface="Times New Roman"/>
              </a:rPr>
              <a:t>continue to sail </a:t>
            </a:r>
            <a:r>
              <a:rPr dirty="0" sz="1100" spc="10">
                <a:latin typeface="Times New Roman"/>
                <a:cs typeface="Times New Roman"/>
              </a:rPr>
              <a:t>smoothly. </a:t>
            </a:r>
            <a:r>
              <a:rPr dirty="0" sz="1100" spc="5">
                <a:latin typeface="Times New Roman"/>
                <a:cs typeface="Times New Roman"/>
              </a:rPr>
              <a:t>In our manufacturing </a:t>
            </a:r>
            <a:r>
              <a:rPr dirty="0" sz="1100" spc="10">
                <a:latin typeface="Times New Roman"/>
                <a:cs typeface="Times New Roman"/>
              </a:rPr>
              <a:t>example, </a:t>
            </a:r>
            <a:r>
              <a:rPr dirty="0" sz="1100" spc="5">
                <a:latin typeface="Times New Roman"/>
                <a:cs typeface="Times New Roman"/>
              </a:rPr>
              <a:t>if there is </a:t>
            </a:r>
            <a:r>
              <a:rPr dirty="0" sz="1100" spc="10">
                <a:latin typeface="Times New Roman"/>
                <a:cs typeface="Times New Roman"/>
              </a:rPr>
              <a:t>a problem 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supplier, instead of increasing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safety stock, collaborative efforts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launched 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suppliers to solve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problem.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9705" y="2014727"/>
            <a:ext cx="3331464" cy="1479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76" y="3801042"/>
            <a:ext cx="5421630" cy="514413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However, the crux of </a:t>
            </a:r>
            <a:r>
              <a:rPr dirty="0" sz="1100" spc="5">
                <a:latin typeface="Times New Roman"/>
                <a:cs typeface="Times New Roman"/>
              </a:rPr>
              <a:t>JIT </a:t>
            </a:r>
            <a:r>
              <a:rPr dirty="0" sz="1100" spc="10">
                <a:latin typeface="Times New Roman"/>
                <a:cs typeface="Times New Roman"/>
              </a:rPr>
              <a:t>philosophy </a:t>
            </a:r>
            <a:r>
              <a:rPr dirty="0" sz="1100" spc="5">
                <a:latin typeface="Times New Roman"/>
                <a:cs typeface="Times New Roman"/>
              </a:rPr>
              <a:t>is to </a:t>
            </a:r>
            <a:r>
              <a:rPr dirty="0" sz="1100" spc="10">
                <a:latin typeface="Times New Roman"/>
                <a:cs typeface="Times New Roman"/>
              </a:rPr>
              <a:t>go </a:t>
            </a:r>
            <a:r>
              <a:rPr dirty="0" sz="1100" spc="5">
                <a:latin typeface="Times New Roman"/>
                <a:cs typeface="Times New Roman"/>
              </a:rPr>
              <a:t>step </a:t>
            </a:r>
            <a:r>
              <a:rPr dirty="0" sz="1100" spc="10">
                <a:latin typeface="Times New Roman"/>
                <a:cs typeface="Times New Roman"/>
              </a:rPr>
              <a:t>further and deliberately </a:t>
            </a:r>
            <a:r>
              <a:rPr dirty="0" sz="1100" spc="5">
                <a:latin typeface="Times New Roman"/>
                <a:cs typeface="Times New Roman"/>
              </a:rPr>
              <a:t>create </a:t>
            </a:r>
            <a:r>
              <a:rPr dirty="0" sz="1100" spc="10">
                <a:latin typeface="Times New Roman"/>
                <a:cs typeface="Times New Roman"/>
              </a:rPr>
              <a:t>some  </a:t>
            </a:r>
            <a:r>
              <a:rPr dirty="0" sz="1100" spc="5">
                <a:latin typeface="Times New Roman"/>
                <a:cs typeface="Times New Roman"/>
              </a:rPr>
              <a:t>disturbances in </a:t>
            </a:r>
            <a:r>
              <a:rPr dirty="0" sz="1100" spc="10">
                <a:latin typeface="Times New Roman"/>
                <a:cs typeface="Times New Roman"/>
              </a:rPr>
              <a:t>the system </a:t>
            </a:r>
            <a:r>
              <a:rPr dirty="0" sz="1100" spc="5">
                <a:latin typeface="Times New Roman"/>
                <a:cs typeface="Times New Roman"/>
              </a:rPr>
              <a:t>in order to </a:t>
            </a:r>
            <a:r>
              <a:rPr dirty="0" sz="1100" spc="10">
                <a:latin typeface="Times New Roman"/>
                <a:cs typeface="Times New Roman"/>
              </a:rPr>
              <a:t>uncover problem </a:t>
            </a:r>
            <a:r>
              <a:rPr dirty="0" sz="1100" spc="5">
                <a:latin typeface="Times New Roman"/>
                <a:cs typeface="Times New Roman"/>
              </a:rPr>
              <a:t>areas. </a:t>
            </a:r>
            <a:r>
              <a:rPr dirty="0" sz="1100" spc="10">
                <a:latin typeface="Times New Roman"/>
                <a:cs typeface="Times New Roman"/>
              </a:rPr>
              <a:t>Once the problems </a:t>
            </a:r>
            <a:r>
              <a:rPr dirty="0" sz="1100" spc="5">
                <a:latin typeface="Times New Roman"/>
                <a:cs typeface="Times New Roman"/>
              </a:rPr>
              <a:t>are exposed,  </a:t>
            </a:r>
            <a:r>
              <a:rPr dirty="0" sz="1100" spc="10">
                <a:latin typeface="Times New Roman"/>
                <a:cs typeface="Times New Roman"/>
              </a:rPr>
              <a:t>the organization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work towards solving the problem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restoring </a:t>
            </a:r>
            <a:r>
              <a:rPr dirty="0" sz="1100" spc="10">
                <a:latin typeface="Times New Roman"/>
                <a:cs typeface="Times New Roman"/>
              </a:rPr>
              <a:t>smooth production  </a:t>
            </a:r>
            <a:r>
              <a:rPr dirty="0" sz="1100" spc="5">
                <a:latin typeface="Times New Roman"/>
                <a:cs typeface="Times New Roman"/>
              </a:rPr>
              <a:t>rates. Returning to </a:t>
            </a:r>
            <a:r>
              <a:rPr dirty="0" sz="1100" spc="10">
                <a:latin typeface="Times New Roman"/>
                <a:cs typeface="Times New Roman"/>
              </a:rPr>
              <a:t>our </a:t>
            </a:r>
            <a:r>
              <a:rPr dirty="0" sz="1100" spc="5">
                <a:latin typeface="Times New Roman"/>
                <a:cs typeface="Times New Roman"/>
              </a:rPr>
              <a:t>water flow </a:t>
            </a:r>
            <a:r>
              <a:rPr dirty="0" sz="1100" spc="10">
                <a:latin typeface="Times New Roman"/>
                <a:cs typeface="Times New Roman"/>
              </a:rPr>
              <a:t>example, what </a:t>
            </a:r>
            <a:r>
              <a:rPr dirty="0" sz="1100" spc="5">
                <a:latin typeface="Times New Roman"/>
                <a:cs typeface="Times New Roman"/>
              </a:rPr>
              <a:t>it means is that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boat </a:t>
            </a:r>
            <a:r>
              <a:rPr dirty="0" sz="1100" spc="5">
                <a:latin typeface="Times New Roman"/>
                <a:cs typeface="Times New Roman"/>
              </a:rPr>
              <a:t>sails  </a:t>
            </a:r>
            <a:r>
              <a:rPr dirty="0" sz="1100" spc="10">
                <a:latin typeface="Times New Roman"/>
                <a:cs typeface="Times New Roman"/>
              </a:rPr>
              <a:t>smoothly, pump </a:t>
            </a:r>
            <a:r>
              <a:rPr dirty="0" sz="1100" spc="5">
                <a:latin typeface="Times New Roman"/>
                <a:cs typeface="Times New Roman"/>
              </a:rPr>
              <a:t>out </a:t>
            </a:r>
            <a:r>
              <a:rPr dirty="0" sz="1100" spc="10">
                <a:latin typeface="Times New Roman"/>
                <a:cs typeface="Times New Roman"/>
              </a:rPr>
              <a:t>some water from the system and expose the </a:t>
            </a:r>
            <a:r>
              <a:rPr dirty="0" sz="1100" spc="5">
                <a:latin typeface="Times New Roman"/>
                <a:cs typeface="Times New Roman"/>
              </a:rPr>
              <a:t>tallest rock. Chisel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rock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 level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boat can resume </a:t>
            </a:r>
            <a:r>
              <a:rPr dirty="0" sz="1100" spc="5">
                <a:latin typeface="Times New Roman"/>
                <a:cs typeface="Times New Roman"/>
              </a:rPr>
              <a:t>sailing </a:t>
            </a:r>
            <a:r>
              <a:rPr dirty="0" sz="1100" spc="10">
                <a:latin typeface="Times New Roman"/>
                <a:cs typeface="Times New Roman"/>
              </a:rPr>
              <a:t>smoothly. After a few </a:t>
            </a:r>
            <a:r>
              <a:rPr dirty="0" sz="1100" spc="5">
                <a:latin typeface="Times New Roman"/>
                <a:cs typeface="Times New Roman"/>
              </a:rPr>
              <a:t>rounds </a:t>
            </a:r>
            <a:r>
              <a:rPr dirty="0" sz="1100" spc="10">
                <a:latin typeface="Times New Roman"/>
                <a:cs typeface="Times New Roman"/>
              </a:rPr>
              <a:t>of smooth </a:t>
            </a:r>
            <a:r>
              <a:rPr dirty="0" sz="1100" spc="5">
                <a:latin typeface="Times New Roman"/>
                <a:cs typeface="Times New Roman"/>
              </a:rPr>
              <a:t>sailing,  </a:t>
            </a:r>
            <a:r>
              <a:rPr dirty="0" sz="1100" spc="10">
                <a:latin typeface="Times New Roman"/>
                <a:cs typeface="Times New Roman"/>
              </a:rPr>
              <a:t>pump </a:t>
            </a:r>
            <a:r>
              <a:rPr dirty="0" sz="1100" spc="5">
                <a:latin typeface="Times New Roman"/>
                <a:cs typeface="Times New Roman"/>
              </a:rPr>
              <a:t>out </a:t>
            </a:r>
            <a:r>
              <a:rPr dirty="0" sz="1100" spc="10">
                <a:latin typeface="Times New Roman"/>
                <a:cs typeface="Times New Roman"/>
              </a:rPr>
              <a:t>some more </a:t>
            </a:r>
            <a:r>
              <a:rPr dirty="0" sz="1100" spc="5">
                <a:latin typeface="Times New Roman"/>
                <a:cs typeface="Times New Roman"/>
              </a:rPr>
              <a:t>water and </a:t>
            </a:r>
            <a:r>
              <a:rPr dirty="0" sz="1100" spc="10">
                <a:latin typeface="Times New Roman"/>
                <a:cs typeface="Times New Roman"/>
              </a:rPr>
              <a:t>continue the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example, what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means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have a method by which the </a:t>
            </a:r>
            <a:r>
              <a:rPr dirty="0" sz="1100" spc="5">
                <a:latin typeface="Times New Roman"/>
                <a:cs typeface="Times New Roman"/>
              </a:rPr>
              <a:t>buffer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withdrawn </a:t>
            </a:r>
            <a:r>
              <a:rPr dirty="0" sz="1100" spc="10">
                <a:latin typeface="Times New Roman"/>
                <a:cs typeface="Times New Roman"/>
              </a:rPr>
              <a:t>from the </a:t>
            </a:r>
            <a:r>
              <a:rPr dirty="0" sz="1100" spc="5">
                <a:latin typeface="Times New Roman"/>
                <a:cs typeface="Times New Roman"/>
              </a:rPr>
              <a:t>system. </a:t>
            </a:r>
            <a:r>
              <a:rPr dirty="0" sz="1100" spc="10">
                <a:latin typeface="Times New Roman"/>
                <a:cs typeface="Times New Roman"/>
              </a:rPr>
              <a:t>By withdrawing the </a:t>
            </a:r>
            <a:r>
              <a:rPr dirty="0" sz="1100" spc="5">
                <a:latin typeface="Times New Roman"/>
                <a:cs typeface="Times New Roman"/>
              </a:rPr>
              <a:t>buffer,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problems </a:t>
            </a:r>
            <a:r>
              <a:rPr dirty="0" sz="1100" spc="10">
                <a:latin typeface="Times New Roman"/>
                <a:cs typeface="Times New Roman"/>
              </a:rPr>
              <a:t>are exposed. By  </a:t>
            </a:r>
            <a:r>
              <a:rPr dirty="0" sz="1100" spc="5">
                <a:latin typeface="Times New Roman"/>
                <a:cs typeface="Times New Roman"/>
              </a:rPr>
              <a:t>studying the problem,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methods will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devised to restore </a:t>
            </a:r>
            <a:r>
              <a:rPr dirty="0" sz="1100" spc="10">
                <a:latin typeface="Times New Roman"/>
                <a:cs typeface="Times New Roman"/>
              </a:rPr>
              <a:t>smooth </a:t>
            </a:r>
            <a:r>
              <a:rPr dirty="0" sz="1100" spc="5">
                <a:latin typeface="Times New Roman"/>
                <a:cs typeface="Times New Roman"/>
              </a:rPr>
              <a:t>production rates. After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one cycle </a:t>
            </a:r>
            <a:r>
              <a:rPr dirty="0" sz="1100" spc="15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this exercise is satisfactorily completed, </a:t>
            </a:r>
            <a:r>
              <a:rPr dirty="0" sz="1100" spc="10">
                <a:latin typeface="Times New Roman"/>
                <a:cs typeface="Times New Roman"/>
              </a:rPr>
              <a:t>begin the next cycle by </a:t>
            </a:r>
            <a:r>
              <a:rPr dirty="0" sz="1100" spc="5">
                <a:latin typeface="Times New Roman"/>
                <a:cs typeface="Times New Roman"/>
              </a:rPr>
              <a:t>could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progressively reduced </a:t>
            </a:r>
            <a:r>
              <a:rPr dirty="0" sz="1100" spc="10">
                <a:latin typeface="Times New Roman"/>
                <a:cs typeface="Times New Roman"/>
              </a:rPr>
              <a:t>even </a:t>
            </a:r>
            <a:r>
              <a:rPr dirty="0" sz="1100" spc="5">
                <a:latin typeface="Times New Roman"/>
                <a:cs typeface="Times New Roman"/>
              </a:rPr>
              <a:t>while </a:t>
            </a:r>
            <a:r>
              <a:rPr dirty="0" sz="1100" spc="10">
                <a:latin typeface="Times New Roman"/>
                <a:cs typeface="Times New Roman"/>
              </a:rPr>
              <a:t>smooth </a:t>
            </a:r>
            <a:r>
              <a:rPr dirty="0" sz="1100" spc="5">
                <a:latin typeface="Times New Roman"/>
                <a:cs typeface="Times New Roman"/>
              </a:rPr>
              <a:t>production rates </a:t>
            </a:r>
            <a:r>
              <a:rPr dirty="0" sz="1100" spc="10">
                <a:latin typeface="Times New Roman"/>
                <a:cs typeface="Times New Roman"/>
              </a:rPr>
              <a:t>are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restored.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What makes </a:t>
            </a:r>
            <a:r>
              <a:rPr dirty="0" sz="1100" spc="5">
                <a:latin typeface="Times New Roman"/>
                <a:cs typeface="Times New Roman"/>
              </a:rPr>
              <a:t>JIT philosophy different </a:t>
            </a:r>
            <a:r>
              <a:rPr dirty="0" sz="1100" spc="10">
                <a:latin typeface="Times New Roman"/>
                <a:cs typeface="Times New Roman"/>
              </a:rPr>
              <a:t>from conventional thinking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"deliberate" choice  on </a:t>
            </a:r>
            <a:r>
              <a:rPr dirty="0" sz="1100" spc="5">
                <a:latin typeface="Times New Roman"/>
                <a:cs typeface="Times New Roman"/>
              </a:rPr>
              <a:t>the part of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expose </a:t>
            </a:r>
            <a:r>
              <a:rPr dirty="0" sz="1100" spc="5">
                <a:latin typeface="Times New Roman"/>
                <a:cs typeface="Times New Roman"/>
              </a:rPr>
              <a:t>hidden problems </a:t>
            </a:r>
            <a:r>
              <a:rPr dirty="0" sz="1100" spc="10">
                <a:latin typeface="Times New Roman"/>
                <a:cs typeface="Times New Roman"/>
              </a:rPr>
              <a:t>even </a:t>
            </a:r>
            <a:r>
              <a:rPr dirty="0" sz="1100" spc="5">
                <a:latin typeface="Times New Roman"/>
                <a:cs typeface="Times New Roman"/>
              </a:rPr>
              <a:t>while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operating at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certain level of equilibrium. Therefore,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can define JIT as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organization-  </a:t>
            </a:r>
            <a:r>
              <a:rPr dirty="0" sz="1100" spc="10">
                <a:latin typeface="Times New Roman"/>
                <a:cs typeface="Times New Roman"/>
              </a:rPr>
              <a:t>wide mandate to systematically expose the hidden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Elements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15" b="1">
                <a:latin typeface="Times New Roman"/>
                <a:cs typeface="Times New Roman"/>
              </a:rPr>
              <a:t>JIT </a:t>
            </a:r>
            <a:r>
              <a:rPr dirty="0" sz="1100" spc="10" b="1">
                <a:latin typeface="Times New Roman"/>
                <a:cs typeface="Times New Roman"/>
              </a:rPr>
              <a:t>Manufacturing: </a:t>
            </a:r>
            <a:r>
              <a:rPr dirty="0" sz="1100" spc="10">
                <a:latin typeface="Times New Roman"/>
                <a:cs typeface="Times New Roman"/>
              </a:rPr>
              <a:t>Although the logic </a:t>
            </a:r>
            <a:r>
              <a:rPr dirty="0" sz="1100" spc="5">
                <a:latin typeface="Times New Roman"/>
                <a:cs typeface="Times New Roman"/>
              </a:rPr>
              <a:t>of JIT is </a:t>
            </a:r>
            <a:r>
              <a:rPr dirty="0" sz="1100" spc="10">
                <a:latin typeface="Times New Roman"/>
                <a:cs typeface="Times New Roman"/>
              </a:rPr>
              <a:t>intuitively appealing, in  </a:t>
            </a:r>
            <a:r>
              <a:rPr dirty="0" sz="1100" spc="5">
                <a:latin typeface="Times New Roman"/>
                <a:cs typeface="Times New Roman"/>
              </a:rPr>
              <a:t>reality,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practice </a:t>
            </a:r>
            <a:r>
              <a:rPr dirty="0" sz="1100" spc="10">
                <a:latin typeface="Times New Roman"/>
                <a:cs typeface="Times New Roman"/>
              </a:rPr>
              <a:t>JIT and reap the promised benefits, an organization needs to have several  key </a:t>
            </a:r>
            <a:r>
              <a:rPr dirty="0" sz="1100" spc="5">
                <a:latin typeface="Times New Roman"/>
                <a:cs typeface="Times New Roman"/>
              </a:rPr>
              <a:t>elements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Manufacturing </a:t>
            </a:r>
            <a:r>
              <a:rPr dirty="0" sz="1100" spc="5" b="1">
                <a:latin typeface="Times New Roman"/>
                <a:cs typeface="Times New Roman"/>
              </a:rPr>
              <a:t>Architectural </a:t>
            </a:r>
            <a:r>
              <a:rPr dirty="0" sz="1100" spc="10" b="1">
                <a:latin typeface="Times New Roman"/>
                <a:cs typeface="Times New Roman"/>
              </a:rPr>
              <a:t>Charges: </a:t>
            </a:r>
            <a:r>
              <a:rPr dirty="0" sz="1100" spc="5">
                <a:latin typeface="Times New Roman"/>
                <a:cs typeface="Times New Roman"/>
              </a:rPr>
              <a:t>Manufacturing architecture provides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overall  framework in </a:t>
            </a:r>
            <a:r>
              <a:rPr dirty="0" sz="1100" spc="10">
                <a:latin typeface="Times New Roman"/>
                <a:cs typeface="Times New Roman"/>
              </a:rPr>
              <a:t>which the </a:t>
            </a:r>
            <a:r>
              <a:rPr dirty="0" sz="1100" spc="5">
                <a:latin typeface="Times New Roman"/>
                <a:cs typeface="Times New Roman"/>
              </a:rPr>
              <a:t>various activities, people,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issues that are related to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distribution of goods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services either directly or otherwise are organized.  </a:t>
            </a:r>
            <a:r>
              <a:rPr dirty="0" sz="1100" spc="10">
                <a:latin typeface="Times New Roman"/>
                <a:cs typeface="Times New Roman"/>
              </a:rPr>
              <a:t>Essentially, manufacturing </a:t>
            </a:r>
            <a:r>
              <a:rPr dirty="0" sz="1100" spc="5">
                <a:latin typeface="Times New Roman"/>
                <a:cs typeface="Times New Roman"/>
              </a:rPr>
              <a:t>architecture defines the </a:t>
            </a:r>
            <a:r>
              <a:rPr dirty="0" sz="1100" spc="10">
                <a:latin typeface="Times New Roman"/>
                <a:cs typeface="Times New Roman"/>
              </a:rPr>
              <a:t>nature </a:t>
            </a:r>
            <a:r>
              <a:rPr dirty="0" sz="1100" spc="5">
                <a:latin typeface="Times New Roman"/>
                <a:cs typeface="Times New Roman"/>
              </a:rPr>
              <a:t>of the relationship between </a:t>
            </a:r>
            <a:r>
              <a:rPr dirty="0" sz="1100" spc="10">
                <a:latin typeface="Times New Roman"/>
                <a:cs typeface="Times New Roman"/>
              </a:rPr>
              <a:t>the  various functional units in an organization and </a:t>
            </a:r>
            <a:r>
              <a:rPr dirty="0" sz="1100" spc="5">
                <a:latin typeface="Times New Roman"/>
                <a:cs typeface="Times New Roman"/>
              </a:rPr>
              <a:t>addresses issues relating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structure, systems,  procedures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people. </a:t>
            </a:r>
            <a:r>
              <a:rPr dirty="0" sz="1100" spc="10">
                <a:latin typeface="Times New Roman"/>
                <a:cs typeface="Times New Roman"/>
              </a:rPr>
              <a:t>Through a </a:t>
            </a:r>
            <a:r>
              <a:rPr dirty="0" sz="1100" spc="5">
                <a:latin typeface="Times New Roman"/>
                <a:cs typeface="Times New Roman"/>
              </a:rPr>
              <a:t>careful choice of </a:t>
            </a:r>
            <a:r>
              <a:rPr dirty="0" sz="1100" spc="10">
                <a:latin typeface="Times New Roman"/>
                <a:cs typeface="Times New Roman"/>
              </a:rPr>
              <a:t>the system and </a:t>
            </a:r>
            <a:r>
              <a:rPr dirty="0" sz="1100" spc="5">
                <a:latin typeface="Times New Roman"/>
                <a:cs typeface="Times New Roman"/>
              </a:rPr>
              <a:t>structure issues, it tries to  create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seamless </a:t>
            </a:r>
            <a:r>
              <a:rPr dirty="0" sz="1100" spc="10">
                <a:latin typeface="Times New Roman"/>
                <a:cs typeface="Times New Roman"/>
              </a:rPr>
              <a:t>structure that encompasses the </a:t>
            </a:r>
            <a:r>
              <a:rPr dirty="0" sz="1100" spc="5">
                <a:latin typeface="Times New Roman"/>
                <a:cs typeface="Times New Roman"/>
              </a:rPr>
              <a:t>entire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stream </a:t>
            </a:r>
            <a:r>
              <a:rPr dirty="0" sz="1100" spc="10">
                <a:latin typeface="Times New Roman"/>
                <a:cs typeface="Times New Roman"/>
              </a:rPr>
              <a:t>and brings about  </a:t>
            </a:r>
            <a:r>
              <a:rPr dirty="0" sz="1100" spc="5">
                <a:latin typeface="Times New Roman"/>
                <a:cs typeface="Times New Roman"/>
              </a:rPr>
              <a:t>physical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logistical </a:t>
            </a:r>
            <a:r>
              <a:rPr dirty="0" sz="1100" spc="10">
                <a:latin typeface="Times New Roman"/>
                <a:cs typeface="Times New Roman"/>
              </a:rPr>
              <a:t>linkage </a:t>
            </a:r>
            <a:r>
              <a:rPr dirty="0" sz="1100" spc="15">
                <a:latin typeface="Times New Roman"/>
                <a:cs typeface="Times New Roman"/>
              </a:rPr>
              <a:t>among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functional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units.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154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155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27595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8255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The most </a:t>
            </a:r>
            <a:r>
              <a:rPr dirty="0" sz="1100" spc="5">
                <a:latin typeface="Times New Roman"/>
                <a:cs typeface="Times New Roman"/>
              </a:rPr>
              <a:t>significant </a:t>
            </a:r>
            <a:r>
              <a:rPr dirty="0" sz="1100" spc="10">
                <a:latin typeface="Times New Roman"/>
                <a:cs typeface="Times New Roman"/>
              </a:rPr>
              <a:t>change </a:t>
            </a:r>
            <a:r>
              <a:rPr dirty="0" sz="1100" spc="5">
                <a:latin typeface="Times New Roman"/>
                <a:cs typeface="Times New Roman"/>
              </a:rPr>
              <a:t>required to practice JIT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create </a:t>
            </a:r>
            <a:r>
              <a:rPr dirty="0" sz="1100" spc="10">
                <a:latin typeface="Times New Roman"/>
                <a:cs typeface="Times New Roman"/>
              </a:rPr>
              <a:t>a new </a:t>
            </a:r>
            <a:r>
              <a:rPr dirty="0" sz="1100" spc="5">
                <a:latin typeface="Times New Roman"/>
                <a:cs typeface="Times New Roman"/>
              </a:rPr>
              <a:t>manufacturing  architecture.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JIT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emphasizes waste </a:t>
            </a:r>
            <a:r>
              <a:rPr dirty="0" sz="1100" spc="5">
                <a:latin typeface="Times New Roman"/>
                <a:cs typeface="Times New Roman"/>
              </a:rPr>
              <a:t>elimination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order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perform </a:t>
            </a:r>
            <a:r>
              <a:rPr dirty="0" sz="1100" spc="5">
                <a:latin typeface="Times New Roman"/>
                <a:cs typeface="Times New Roman"/>
              </a:rPr>
              <a:t>this,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 manufacturing architecture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conducive. Figure 9.1.7 </a:t>
            </a:r>
            <a:r>
              <a:rPr dirty="0" sz="1100" spc="10">
                <a:latin typeface="Times New Roman"/>
                <a:cs typeface="Times New Roman"/>
              </a:rPr>
              <a:t>conveys the </a:t>
            </a:r>
            <a:r>
              <a:rPr dirty="0" sz="1100" spc="5">
                <a:latin typeface="Times New Roman"/>
                <a:cs typeface="Times New Roman"/>
              </a:rPr>
              <a:t>transformation  </a:t>
            </a:r>
            <a:r>
              <a:rPr dirty="0" sz="1100" spc="10">
                <a:latin typeface="Times New Roman"/>
                <a:cs typeface="Times New Roman"/>
              </a:rPr>
              <a:t>schematically. </a:t>
            </a:r>
            <a:r>
              <a:rPr dirty="0" sz="1100" spc="5">
                <a:latin typeface="Times New Roman"/>
                <a:cs typeface="Times New Roman"/>
              </a:rPr>
              <a:t>Principles </a:t>
            </a:r>
            <a:r>
              <a:rPr dirty="0" sz="1100" spc="10">
                <a:latin typeface="Times New Roman"/>
                <a:cs typeface="Times New Roman"/>
              </a:rPr>
              <a:t>of making manufacturing </a:t>
            </a:r>
            <a:r>
              <a:rPr dirty="0" sz="1100" spc="5">
                <a:latin typeface="Times New Roman"/>
                <a:cs typeface="Times New Roman"/>
              </a:rPr>
              <a:t>architectural </a:t>
            </a:r>
            <a:r>
              <a:rPr dirty="0" sz="1100" spc="10">
                <a:latin typeface="Times New Roman"/>
                <a:cs typeface="Times New Roman"/>
              </a:rPr>
              <a:t>changes </a:t>
            </a:r>
            <a:r>
              <a:rPr dirty="0" sz="1100" spc="5">
                <a:latin typeface="Times New Roman"/>
                <a:cs typeface="Times New Roman"/>
              </a:rPr>
              <a:t>address </a:t>
            </a:r>
            <a:r>
              <a:rPr dirty="0" sz="1100" spc="10">
                <a:latin typeface="Times New Roman"/>
                <a:cs typeface="Times New Roman"/>
              </a:rPr>
              <a:t>two types </a:t>
            </a:r>
            <a:r>
              <a:rPr dirty="0" sz="1100" spc="5">
                <a:latin typeface="Times New Roman"/>
                <a:cs typeface="Times New Roman"/>
              </a:rPr>
              <a:t>of  issues.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first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structural issue. Structural issues </a:t>
            </a:r>
            <a:r>
              <a:rPr dirty="0" sz="1100" spc="10">
                <a:latin typeface="Times New Roman"/>
                <a:cs typeface="Times New Roman"/>
              </a:rPr>
              <a:t>confine </a:t>
            </a:r>
            <a:r>
              <a:rPr dirty="0" sz="1100" spc="5">
                <a:latin typeface="Times New Roman"/>
                <a:cs typeface="Times New Roman"/>
              </a:rPr>
              <a:t>to the physical aspects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carving out the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10">
                <a:latin typeface="Times New Roman"/>
                <a:cs typeface="Times New Roman"/>
              </a:rPr>
              <a:t>architecture. This </a:t>
            </a:r>
            <a:r>
              <a:rPr dirty="0" sz="1100" spc="5">
                <a:latin typeface="Times New Roman"/>
                <a:cs typeface="Times New Roman"/>
              </a:rPr>
              <a:t>includes </a:t>
            </a:r>
            <a:r>
              <a:rPr dirty="0" sz="1100" spc="10">
                <a:latin typeface="Times New Roman"/>
                <a:cs typeface="Times New Roman"/>
              </a:rPr>
              <a:t>the layout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machines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resources </a:t>
            </a:r>
            <a:r>
              <a:rPr dirty="0" sz="1100" spc="15">
                <a:latin typeface="Times New Roman"/>
                <a:cs typeface="Times New Roman"/>
              </a:rPr>
              <a:t>on  </a:t>
            </a:r>
            <a:r>
              <a:rPr dirty="0" sz="1100" spc="5">
                <a:latin typeface="Times New Roman"/>
                <a:cs typeface="Times New Roman"/>
              </a:rPr>
              <a:t>the shop floor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offices, </a:t>
            </a:r>
            <a:r>
              <a:rPr dirty="0" sz="1100" spc="10">
                <a:latin typeface="Times New Roman"/>
                <a:cs typeface="Times New Roman"/>
              </a:rPr>
              <a:t>and the organization structure and reporting relationships  between employees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second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of logistical </a:t>
            </a:r>
            <a:r>
              <a:rPr dirty="0" sz="1100" spc="10">
                <a:latin typeface="Times New Roman"/>
                <a:cs typeface="Times New Roman"/>
              </a:rPr>
              <a:t>issues. </a:t>
            </a:r>
            <a:r>
              <a:rPr dirty="0" sz="1100" spc="5">
                <a:latin typeface="Times New Roman"/>
                <a:cs typeface="Times New Roman"/>
              </a:rPr>
              <a:t>Issues related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systems, procedures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people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referred </a:t>
            </a:r>
            <a:r>
              <a:rPr dirty="0" sz="1100" spc="10">
                <a:latin typeface="Times New Roman"/>
                <a:cs typeface="Times New Roman"/>
              </a:rPr>
              <a:t>to as </a:t>
            </a:r>
            <a:r>
              <a:rPr dirty="0" sz="1100" spc="5">
                <a:latin typeface="Times New Roman"/>
                <a:cs typeface="Times New Roman"/>
              </a:rPr>
              <a:t>logistical issues. </a:t>
            </a:r>
            <a:r>
              <a:rPr dirty="0" sz="1100" spc="10">
                <a:latin typeface="Times New Roman"/>
                <a:cs typeface="Times New Roman"/>
              </a:rPr>
              <a:t>Organizations </a:t>
            </a:r>
            <a:r>
              <a:rPr dirty="0" sz="1100" spc="5">
                <a:latin typeface="Times New Roman"/>
                <a:cs typeface="Times New Roman"/>
              </a:rPr>
              <a:t>need to understand that </a:t>
            </a:r>
            <a:r>
              <a:rPr dirty="0" sz="1100" spc="10">
                <a:latin typeface="Times New Roman"/>
                <a:cs typeface="Times New Roman"/>
              </a:rPr>
              <a:t>changes in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structural issues </a:t>
            </a:r>
            <a:r>
              <a:rPr dirty="0" sz="1100" spc="10">
                <a:latin typeface="Times New Roman"/>
                <a:cs typeface="Times New Roman"/>
              </a:rPr>
              <a:t>need to be complemented by </a:t>
            </a:r>
            <a:r>
              <a:rPr dirty="0" sz="1100" spc="5">
                <a:latin typeface="Times New Roman"/>
                <a:cs typeface="Times New Roman"/>
              </a:rPr>
              <a:t>corresponding </a:t>
            </a:r>
            <a:r>
              <a:rPr dirty="0" sz="1100" spc="10">
                <a:latin typeface="Times New Roman"/>
                <a:cs typeface="Times New Roman"/>
              </a:rPr>
              <a:t>changes in logistical </a:t>
            </a:r>
            <a:r>
              <a:rPr dirty="0" sz="1100" spc="5">
                <a:latin typeface="Times New Roman"/>
                <a:cs typeface="Times New Roman"/>
              </a:rPr>
              <a:t>issues.  Merely changing </a:t>
            </a:r>
            <a:r>
              <a:rPr dirty="0" sz="1100" spc="10">
                <a:latin typeface="Times New Roman"/>
                <a:cs typeface="Times New Roman"/>
              </a:rPr>
              <a:t>the physical </a:t>
            </a:r>
            <a:r>
              <a:rPr dirty="0" sz="1100" spc="5">
                <a:latin typeface="Times New Roman"/>
                <a:cs typeface="Times New Roman"/>
              </a:rPr>
              <a:t>aspects at </a:t>
            </a:r>
            <a:r>
              <a:rPr dirty="0" sz="1100" spc="10">
                <a:latin typeface="Times New Roman"/>
                <a:cs typeface="Times New Roman"/>
              </a:rPr>
              <a:t>the shop </a:t>
            </a:r>
            <a:r>
              <a:rPr dirty="0" sz="1100" spc="5">
                <a:latin typeface="Times New Roman"/>
                <a:cs typeface="Times New Roman"/>
              </a:rPr>
              <a:t>floor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offices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provided </a:t>
            </a:r>
            <a:r>
              <a:rPr dirty="0" sz="1100" spc="10">
                <a:latin typeface="Times New Roman"/>
                <a:cs typeface="Times New Roman"/>
              </a:rPr>
              <a:t>the  desired improvements.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actual improvement and the benefits accrued are commensurate  tot he corresponding changes made in </a:t>
            </a:r>
            <a:r>
              <a:rPr dirty="0" sz="1100" spc="5">
                <a:latin typeface="Times New Roman"/>
                <a:cs typeface="Times New Roman"/>
              </a:rPr>
              <a:t>certain systems, </a:t>
            </a:r>
            <a:r>
              <a:rPr dirty="0" sz="1100" spc="10">
                <a:latin typeface="Times New Roman"/>
                <a:cs typeface="Times New Roman"/>
              </a:rPr>
              <a:t>procedures and people related </a:t>
            </a:r>
            <a:r>
              <a:rPr dirty="0" sz="1100" spc="5">
                <a:latin typeface="Times New Roman"/>
                <a:cs typeface="Times New Roman"/>
              </a:rPr>
              <a:t>issues. 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example,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structure </a:t>
            </a:r>
            <a:r>
              <a:rPr dirty="0" sz="1100" spc="10">
                <a:latin typeface="Times New Roman"/>
                <a:cs typeface="Times New Roman"/>
              </a:rPr>
              <a:t>will demand </a:t>
            </a:r>
            <a:r>
              <a:rPr dirty="0" sz="1100" spc="5">
                <a:latin typeface="Times New Roman"/>
                <a:cs typeface="Times New Roman"/>
              </a:rPr>
              <a:t>that skills </a:t>
            </a:r>
            <a:r>
              <a:rPr dirty="0" sz="1100" spc="15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re-distributed in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different fashion. </a:t>
            </a:r>
            <a:r>
              <a:rPr dirty="0" sz="1100" spc="10">
                <a:latin typeface="Times New Roman"/>
                <a:cs typeface="Times New Roman"/>
              </a:rPr>
              <a:t>The predominant </a:t>
            </a:r>
            <a:r>
              <a:rPr dirty="0" sz="1100" spc="5">
                <a:latin typeface="Times New Roman"/>
                <a:cs typeface="Times New Roman"/>
              </a:rPr>
              <a:t>customer focus to the </a:t>
            </a:r>
            <a:r>
              <a:rPr dirty="0" sz="1100" spc="10">
                <a:latin typeface="Times New Roman"/>
                <a:cs typeface="Times New Roman"/>
              </a:rPr>
              <a:t>whole design </a:t>
            </a:r>
            <a:r>
              <a:rPr dirty="0" sz="1100" spc="5">
                <a:latin typeface="Times New Roman"/>
                <a:cs typeface="Times New Roman"/>
              </a:rPr>
              <a:t>will force radical  </a:t>
            </a:r>
            <a:r>
              <a:rPr dirty="0" sz="1100" spc="10">
                <a:latin typeface="Times New Roman"/>
                <a:cs typeface="Times New Roman"/>
              </a:rPr>
              <a:t>changes in the </a:t>
            </a:r>
            <a:r>
              <a:rPr dirty="0" sz="1100" spc="5">
                <a:latin typeface="Times New Roman"/>
                <a:cs typeface="Times New Roman"/>
              </a:rPr>
              <a:t>systems </a:t>
            </a:r>
            <a:r>
              <a:rPr dirty="0" sz="1100" spc="10">
                <a:latin typeface="Times New Roman"/>
                <a:cs typeface="Times New Roman"/>
              </a:rPr>
              <a:t>used for measuring the performance and rewarding people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organization. </a:t>
            </a:r>
            <a:r>
              <a:rPr dirty="0" sz="1100" spc="10">
                <a:latin typeface="Times New Roman"/>
                <a:cs typeface="Times New Roman"/>
              </a:rPr>
              <a:t>Making </a:t>
            </a:r>
            <a:r>
              <a:rPr dirty="0" sz="1100" spc="5">
                <a:latin typeface="Times New Roman"/>
                <a:cs typeface="Times New Roman"/>
              </a:rPr>
              <a:t>efforts to seamlessly integrate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supplier </a:t>
            </a:r>
            <a:r>
              <a:rPr dirty="0" sz="1100" spc="10">
                <a:latin typeface="Times New Roman"/>
                <a:cs typeface="Times New Roman"/>
              </a:rPr>
              <a:t>layer </a:t>
            </a:r>
            <a:r>
              <a:rPr dirty="0" sz="1100" spc="5">
                <a:latin typeface="Times New Roman"/>
                <a:cs typeface="Times New Roman"/>
              </a:rPr>
              <a:t>with other layers  internal </a:t>
            </a:r>
            <a:r>
              <a:rPr dirty="0" sz="1100" spc="10">
                <a:latin typeface="Times New Roman"/>
                <a:cs typeface="Times New Roman"/>
              </a:rPr>
              <a:t>to an organization </a:t>
            </a:r>
            <a:r>
              <a:rPr dirty="0" sz="1100" spc="5">
                <a:latin typeface="Times New Roman"/>
                <a:cs typeface="Times New Roman"/>
              </a:rPr>
              <a:t>will call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systems </a:t>
            </a:r>
            <a:r>
              <a:rPr dirty="0" sz="1100" spc="10">
                <a:latin typeface="Times New Roman"/>
                <a:cs typeface="Times New Roman"/>
              </a:rPr>
              <a:t>and procedures.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While addressing the various aspects of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architecture, one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keep </a:t>
            </a:r>
            <a:r>
              <a:rPr dirty="0" sz="1100" spc="5">
                <a:latin typeface="Times New Roman"/>
                <a:cs typeface="Times New Roman"/>
              </a:rPr>
              <a:t>in mind  that organization exists for customers.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art of </a:t>
            </a:r>
            <a:r>
              <a:rPr dirty="0" sz="1100" spc="10">
                <a:latin typeface="Times New Roman"/>
                <a:cs typeface="Times New Roman"/>
              </a:rPr>
              <a:t>creating customer focus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matter of </a:t>
            </a:r>
            <a:r>
              <a:rPr dirty="0" sz="1100" spc="5">
                <a:latin typeface="Times New Roman"/>
                <a:cs typeface="Times New Roman"/>
              </a:rPr>
              <a:t>detail.  </a:t>
            </a: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highest </a:t>
            </a:r>
            <a:r>
              <a:rPr dirty="0" sz="1100" spc="5">
                <a:latin typeface="Times New Roman"/>
                <a:cs typeface="Times New Roman"/>
              </a:rPr>
              <a:t>level it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call </a:t>
            </a:r>
            <a:r>
              <a:rPr dirty="0" sz="1100" spc="10">
                <a:latin typeface="Times New Roman"/>
                <a:cs typeface="Times New Roman"/>
              </a:rPr>
              <a:t>for the </a:t>
            </a:r>
            <a:r>
              <a:rPr dirty="0" sz="1100" spc="5">
                <a:latin typeface="Times New Roman"/>
                <a:cs typeface="Times New Roman"/>
              </a:rPr>
              <a:t>creation of divisions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business units. However, </a:t>
            </a:r>
            <a:r>
              <a:rPr dirty="0" sz="1100" spc="10">
                <a:latin typeface="Times New Roman"/>
                <a:cs typeface="Times New Roman"/>
              </a:rPr>
              <a:t>at  </a:t>
            </a:r>
            <a:r>
              <a:rPr dirty="0" sz="1100" spc="5">
                <a:latin typeface="Times New Roman"/>
                <a:cs typeface="Times New Roman"/>
              </a:rPr>
              <a:t>the lowest level it </a:t>
            </a:r>
            <a:r>
              <a:rPr dirty="0" sz="1100" spc="10">
                <a:latin typeface="Times New Roman"/>
                <a:cs typeface="Times New Roman"/>
              </a:rPr>
              <a:t>means </a:t>
            </a:r>
            <a:r>
              <a:rPr dirty="0" sz="1100" spc="5">
                <a:latin typeface="Times New Roman"/>
                <a:cs typeface="Times New Roman"/>
              </a:rPr>
              <a:t>that there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dearly defined </a:t>
            </a:r>
            <a:r>
              <a:rPr dirty="0" sz="1100" spc="10">
                <a:latin typeface="Times New Roman"/>
                <a:cs typeface="Times New Roman"/>
              </a:rPr>
              <a:t>end </a:t>
            </a:r>
            <a:r>
              <a:rPr dirty="0" sz="1100" spc="5">
                <a:latin typeface="Times New Roman"/>
                <a:cs typeface="Times New Roman"/>
              </a:rPr>
              <a:t>results or products that relate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directly 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organizational resources as well as 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customer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group.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Changing the </a:t>
            </a:r>
            <a:r>
              <a:rPr dirty="0" sz="1100" spc="5">
                <a:latin typeface="Times New Roman"/>
                <a:cs typeface="Times New Roman"/>
              </a:rPr>
              <a:t>layout, re-deploying the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force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redefining organization structure </a:t>
            </a:r>
            <a:r>
              <a:rPr dirty="0" sz="1100" spc="10">
                <a:latin typeface="Times New Roman"/>
                <a:cs typeface="Times New Roman"/>
              </a:rPr>
              <a:t>are  </a:t>
            </a:r>
            <a:r>
              <a:rPr dirty="0" sz="1100" spc="5">
                <a:latin typeface="Times New Roman"/>
                <a:cs typeface="Times New Roman"/>
              </a:rPr>
              <a:t>not going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easy.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result in altered </a:t>
            </a:r>
            <a:r>
              <a:rPr dirty="0" sz="1100" spc="10">
                <a:latin typeface="Times New Roman"/>
                <a:cs typeface="Times New Roman"/>
              </a:rPr>
              <a:t>power </a:t>
            </a:r>
            <a:r>
              <a:rPr dirty="0" sz="1100" spc="5">
                <a:latin typeface="Times New Roman"/>
                <a:cs typeface="Times New Roman"/>
              </a:rPr>
              <a:t>structure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various individuals 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organization, and call 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working </a:t>
            </a:r>
            <a:r>
              <a:rPr dirty="0" sz="1100" spc="5">
                <a:latin typeface="Times New Roman"/>
                <a:cs typeface="Times New Roman"/>
              </a:rPr>
              <a:t>style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behavior. Efforts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5">
                <a:latin typeface="Times New Roman"/>
                <a:cs typeface="Times New Roman"/>
              </a:rPr>
              <a:t>design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better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place organization. Visual </a:t>
            </a:r>
            <a:r>
              <a:rPr dirty="0" sz="1100" spc="10">
                <a:latin typeface="Times New Roman"/>
                <a:cs typeface="Times New Roman"/>
              </a:rPr>
              <a:t>boards can play a </a:t>
            </a:r>
            <a:r>
              <a:rPr dirty="0" sz="1100" spc="5">
                <a:latin typeface="Times New Roman"/>
                <a:cs typeface="Times New Roman"/>
              </a:rPr>
              <a:t>major </a:t>
            </a:r>
            <a:r>
              <a:rPr dirty="0" sz="1100" spc="10">
                <a:latin typeface="Times New Roman"/>
                <a:cs typeface="Times New Roman"/>
              </a:rPr>
              <a:t>motivational role in  directing improvements and increasing the ownership </a:t>
            </a:r>
            <a:r>
              <a:rPr dirty="0" sz="1100" spc="5">
                <a:latin typeface="Times New Roman"/>
                <a:cs typeface="Times New Roman"/>
              </a:rPr>
              <a:t>of product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process. </a:t>
            </a:r>
            <a:r>
              <a:rPr dirty="0" sz="1100" spc="10">
                <a:latin typeface="Times New Roman"/>
                <a:cs typeface="Times New Roman"/>
              </a:rPr>
              <a:t>They can </a:t>
            </a:r>
            <a:r>
              <a:rPr dirty="0" sz="1100" spc="5">
                <a:latin typeface="Times New Roman"/>
                <a:cs typeface="Times New Roman"/>
              </a:rPr>
              <a:t>play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leading </a:t>
            </a:r>
            <a:r>
              <a:rPr dirty="0" sz="1100" spc="5">
                <a:latin typeface="Times New Roman"/>
                <a:cs typeface="Times New Roman"/>
              </a:rPr>
              <a:t>role in linking 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functional </a:t>
            </a:r>
            <a:r>
              <a:rPr dirty="0" sz="1100" spc="10">
                <a:latin typeface="Times New Roman"/>
                <a:cs typeface="Times New Roman"/>
              </a:rPr>
              <a:t>areas of </a:t>
            </a:r>
            <a:r>
              <a:rPr dirty="0" sz="1100" spc="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organization through an information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network. </a:t>
            </a:r>
            <a:r>
              <a:rPr dirty="0" sz="1100" spc="10">
                <a:latin typeface="Times New Roman"/>
                <a:cs typeface="Times New Roman"/>
              </a:rPr>
              <a:t>Without </a:t>
            </a:r>
            <a:r>
              <a:rPr dirty="0" sz="1100" spc="5">
                <a:latin typeface="Times New Roman"/>
                <a:cs typeface="Times New Roman"/>
              </a:rPr>
              <a:t>such </a:t>
            </a:r>
            <a:r>
              <a:rPr dirty="0" sz="1100" spc="10">
                <a:latin typeface="Times New Roman"/>
                <a:cs typeface="Times New Roman"/>
              </a:rPr>
              <a:t>exercises, the agenda </a:t>
            </a:r>
            <a:r>
              <a:rPr dirty="0" sz="1100" spc="5">
                <a:latin typeface="Times New Roman"/>
                <a:cs typeface="Times New Roman"/>
              </a:rPr>
              <a:t>of waste elimination </a:t>
            </a:r>
            <a:r>
              <a:rPr dirty="0" sz="1100" spc="10">
                <a:latin typeface="Times New Roman"/>
                <a:cs typeface="Times New Roman"/>
              </a:rPr>
              <a:t>using </a:t>
            </a:r>
            <a:r>
              <a:rPr dirty="0" sz="1100" spc="5">
                <a:latin typeface="Times New Roman"/>
                <a:cs typeface="Times New Roman"/>
              </a:rPr>
              <a:t>JIT </a:t>
            </a:r>
            <a:r>
              <a:rPr dirty="0" sz="1100" spc="10">
                <a:latin typeface="Times New Roman"/>
                <a:cs typeface="Times New Roman"/>
              </a:rPr>
              <a:t>may not </a:t>
            </a:r>
            <a:r>
              <a:rPr dirty="0" sz="1100" spc="5">
                <a:latin typeface="Times New Roman"/>
                <a:cs typeface="Times New Roman"/>
              </a:rPr>
              <a:t>be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feasible.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final </a:t>
            </a:r>
            <a:r>
              <a:rPr dirty="0" sz="1100" spc="10">
                <a:latin typeface="Times New Roman"/>
                <a:cs typeface="Times New Roman"/>
              </a:rPr>
              <a:t>outcome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architectural </a:t>
            </a:r>
            <a:r>
              <a:rPr dirty="0" sz="1100" spc="10">
                <a:latin typeface="Times New Roman"/>
                <a:cs typeface="Times New Roman"/>
              </a:rPr>
              <a:t>changes made to a manufacturing organization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that a  system having chain of customers-suppliers </a:t>
            </a:r>
            <a:r>
              <a:rPr dirty="0" sz="1100" spc="5">
                <a:latin typeface="Times New Roman"/>
                <a:cs typeface="Times New Roman"/>
              </a:rPr>
              <a:t>emerges. </a:t>
            </a:r>
            <a:r>
              <a:rPr dirty="0" sz="1100" spc="10">
                <a:latin typeface="Times New Roman"/>
                <a:cs typeface="Times New Roman"/>
              </a:rPr>
              <a:t>Beginning </a:t>
            </a:r>
            <a:r>
              <a:rPr dirty="0" sz="1100" spc="5">
                <a:latin typeface="Times New Roman"/>
                <a:cs typeface="Times New Roman"/>
              </a:rPr>
              <a:t>with marketing,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internal </a:t>
            </a:r>
            <a:r>
              <a:rPr dirty="0" sz="1100" spc="15">
                <a:latin typeface="Times New Roman"/>
                <a:cs typeface="Times New Roman"/>
              </a:rPr>
              <a:t>arm </a:t>
            </a:r>
            <a:r>
              <a:rPr dirty="0" sz="1100" spc="5">
                <a:latin typeface="Times New Roman"/>
                <a:cs typeface="Times New Roman"/>
              </a:rPr>
              <a:t>of the ultimate customer,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chain of preceding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succeeding processes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established. Finished </a:t>
            </a:r>
            <a:r>
              <a:rPr dirty="0" sz="1100" spc="10">
                <a:latin typeface="Times New Roman"/>
                <a:cs typeface="Times New Roman"/>
              </a:rPr>
              <a:t>goods (FG) </a:t>
            </a:r>
            <a:r>
              <a:rPr dirty="0" sz="1100" spc="5">
                <a:latin typeface="Times New Roman"/>
                <a:cs typeface="Times New Roman"/>
              </a:rPr>
              <a:t>stores will </a:t>
            </a:r>
            <a:r>
              <a:rPr dirty="0" sz="1100" spc="10">
                <a:latin typeface="Times New Roman"/>
                <a:cs typeface="Times New Roman"/>
              </a:rPr>
              <a:t>have a </a:t>
            </a:r>
            <a:r>
              <a:rPr dirty="0" sz="1100" spc="5">
                <a:latin typeface="Times New Roman"/>
                <a:cs typeface="Times New Roman"/>
              </a:rPr>
              <a:t>supplier relationship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marketing.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Similarly, final </a:t>
            </a:r>
            <a:r>
              <a:rPr dirty="0" sz="1100" spc="10">
                <a:latin typeface="Times New Roman"/>
                <a:cs typeface="Times New Roman"/>
              </a:rPr>
              <a:t>assembly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become a </a:t>
            </a:r>
            <a:r>
              <a:rPr dirty="0" sz="1100" spc="5">
                <a:latin typeface="Times New Roman"/>
                <a:cs typeface="Times New Roman"/>
              </a:rPr>
              <a:t>supplier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20">
                <a:latin typeface="Times New Roman"/>
                <a:cs typeface="Times New Roman"/>
              </a:rPr>
              <a:t>FG </a:t>
            </a:r>
            <a:r>
              <a:rPr dirty="0" sz="1100" spc="5">
                <a:latin typeface="Times New Roman"/>
                <a:cs typeface="Times New Roman"/>
              </a:rPr>
              <a:t>stores. </a:t>
            </a:r>
            <a:r>
              <a:rPr dirty="0" sz="1100" spc="10">
                <a:latin typeface="Times New Roman"/>
                <a:cs typeface="Times New Roman"/>
              </a:rPr>
              <a:t>Manufacturing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resemble a  </a:t>
            </a:r>
            <a:r>
              <a:rPr dirty="0" sz="1100" spc="5">
                <a:latin typeface="Times New Roman"/>
                <a:cs typeface="Times New Roman"/>
              </a:rPr>
              <a:t>linked chain wit several links.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link will have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supplier-customer </a:t>
            </a:r>
            <a:r>
              <a:rPr dirty="0" sz="1100" spc="10">
                <a:latin typeface="Times New Roman"/>
                <a:cs typeface="Times New Roman"/>
              </a:rPr>
              <a:t>relationship and will  </a:t>
            </a:r>
            <a:r>
              <a:rPr dirty="0" sz="1100" spc="5">
                <a:latin typeface="Times New Roman"/>
                <a:cs typeface="Times New Roman"/>
              </a:rPr>
              <a:t>feed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 stores right </a:t>
            </a:r>
            <a:r>
              <a:rPr dirty="0" sz="1100" spc="15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to the final </a:t>
            </a:r>
            <a:r>
              <a:rPr dirty="0" sz="1100" spc="10">
                <a:latin typeface="Times New Roman"/>
                <a:cs typeface="Times New Roman"/>
              </a:rPr>
              <a:t>assembly. </a:t>
            </a:r>
            <a:r>
              <a:rPr dirty="0" sz="1100" spc="5">
                <a:latin typeface="Times New Roman"/>
                <a:cs typeface="Times New Roman"/>
              </a:rPr>
              <a:t>This chain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structure will greatly aid material </a:t>
            </a:r>
            <a:r>
              <a:rPr dirty="0" sz="1100" spc="10">
                <a:latin typeface="Times New Roman"/>
                <a:cs typeface="Times New Roman"/>
              </a:rPr>
              <a:t>flow, </a:t>
            </a:r>
            <a:r>
              <a:rPr dirty="0" sz="1100" spc="5">
                <a:latin typeface="Times New Roman"/>
                <a:cs typeface="Times New Roman"/>
              </a:rPr>
              <a:t>production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functions.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Lot Size Reduction: </a:t>
            </a:r>
            <a:r>
              <a:rPr dirty="0" sz="1100" spc="5">
                <a:latin typeface="Times New Roman"/>
                <a:cs typeface="Times New Roman"/>
              </a:rPr>
              <a:t>Addressing capacity issues in JIT requires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different approach  </a:t>
            </a:r>
            <a:r>
              <a:rPr dirty="0" sz="1100" spc="10">
                <a:latin typeface="Times New Roman"/>
                <a:cs typeface="Times New Roman"/>
              </a:rPr>
              <a:t>compared to </a:t>
            </a:r>
            <a:r>
              <a:rPr dirty="0" sz="1100" spc="5">
                <a:latin typeface="Times New Roman"/>
                <a:cs typeface="Times New Roman"/>
              </a:rPr>
              <a:t>traditional thinking. Since JIT is </a:t>
            </a:r>
            <a:r>
              <a:rPr dirty="0" sz="1100" spc="10">
                <a:latin typeface="Times New Roman"/>
                <a:cs typeface="Times New Roman"/>
              </a:rPr>
              <a:t>about </a:t>
            </a:r>
            <a:r>
              <a:rPr dirty="0" sz="1100" spc="5">
                <a:latin typeface="Times New Roman"/>
                <a:cs typeface="Times New Roman"/>
              </a:rPr>
              <a:t>waste </a:t>
            </a:r>
            <a:r>
              <a:rPr dirty="0" sz="1100" spc="10">
                <a:latin typeface="Times New Roman"/>
                <a:cs typeface="Times New Roman"/>
              </a:rPr>
              <a:t>elimination, there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greater  </a:t>
            </a:r>
            <a:r>
              <a:rPr dirty="0" sz="1100" spc="10">
                <a:latin typeface="Times New Roman"/>
                <a:cs typeface="Times New Roman"/>
              </a:rPr>
              <a:t>emphasis </a:t>
            </a:r>
            <a:r>
              <a:rPr dirty="0" sz="1100" spc="5">
                <a:latin typeface="Times New Roman"/>
                <a:cs typeface="Times New Roman"/>
              </a:rPr>
              <a:t>to uncover maintenance. In Japanese </a:t>
            </a:r>
            <a:r>
              <a:rPr dirty="0" sz="1100" spc="10">
                <a:latin typeface="Times New Roman"/>
                <a:cs typeface="Times New Roman"/>
              </a:rPr>
              <a:t>manufacturing management, capacity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nothing but a </a:t>
            </a:r>
            <a:r>
              <a:rPr dirty="0" sz="1100" spc="15">
                <a:latin typeface="Times New Roman"/>
                <a:cs typeface="Times New Roman"/>
              </a:rPr>
              <a:t>sum </a:t>
            </a:r>
            <a:r>
              <a:rPr dirty="0" sz="1100" spc="10">
                <a:latin typeface="Times New Roman"/>
                <a:cs typeface="Times New Roman"/>
              </a:rPr>
              <a:t>of actual production and </a:t>
            </a:r>
            <a:r>
              <a:rPr dirty="0" sz="1100" spc="5">
                <a:latin typeface="Times New Roman"/>
                <a:cs typeface="Times New Roman"/>
              </a:rPr>
              <a:t>waste. Thus, if there is </a:t>
            </a:r>
            <a:r>
              <a:rPr dirty="0" sz="1100" spc="10">
                <a:latin typeface="Times New Roman"/>
                <a:cs typeface="Times New Roman"/>
              </a:rPr>
              <a:t>a mass </a:t>
            </a:r>
            <a:r>
              <a:rPr dirty="0" sz="1100" spc="5">
                <a:latin typeface="Times New Roman"/>
                <a:cs typeface="Times New Roman"/>
              </a:rPr>
              <a:t>manufacturer with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installed capacity for producing 25,00 items per </a:t>
            </a:r>
            <a:r>
              <a:rPr dirty="0" sz="1100" spc="10">
                <a:latin typeface="Times New Roman"/>
                <a:cs typeface="Times New Roman"/>
              </a:rPr>
              <a:t>month </a:t>
            </a:r>
            <a:r>
              <a:rPr dirty="0" sz="1100" spc="5">
                <a:latin typeface="Times New Roman"/>
                <a:cs typeface="Times New Roman"/>
              </a:rPr>
              <a:t>using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of resources,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but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156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848" y="836724"/>
            <a:ext cx="5422265" cy="811149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985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averages a monthly </a:t>
            </a:r>
            <a:r>
              <a:rPr dirty="0" sz="1100" spc="5">
                <a:latin typeface="Times New Roman"/>
                <a:cs typeface="Times New Roman"/>
              </a:rPr>
              <a:t>production of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22,000, </a:t>
            </a:r>
            <a:r>
              <a:rPr dirty="0" sz="1100" spc="10">
                <a:latin typeface="Times New Roman"/>
                <a:cs typeface="Times New Roman"/>
              </a:rPr>
              <a:t>then the balance 3000 </a:t>
            </a:r>
            <a:r>
              <a:rPr dirty="0" sz="1100" spc="5">
                <a:latin typeface="Times New Roman"/>
                <a:cs typeface="Times New Roman"/>
              </a:rPr>
              <a:t>units </a:t>
            </a:r>
            <a:r>
              <a:rPr dirty="0" sz="1100" spc="10">
                <a:latin typeface="Times New Roman"/>
                <a:cs typeface="Times New Roman"/>
              </a:rPr>
              <a:t>lost </a:t>
            </a:r>
            <a:r>
              <a:rPr dirty="0" sz="1100" spc="5">
                <a:latin typeface="Times New Roman"/>
                <a:cs typeface="Times New Roman"/>
              </a:rPr>
              <a:t>is accounted  as waste.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study of an </a:t>
            </a:r>
            <a:r>
              <a:rPr dirty="0" sz="1100" spc="10">
                <a:latin typeface="Times New Roman"/>
                <a:cs typeface="Times New Roman"/>
              </a:rPr>
              <a:t>auto-component </a:t>
            </a:r>
            <a:r>
              <a:rPr dirty="0" sz="1100" spc="5">
                <a:latin typeface="Times New Roman"/>
                <a:cs typeface="Times New Roman"/>
              </a:rPr>
              <a:t>manufacturing unit in </a:t>
            </a:r>
            <a:r>
              <a:rPr dirty="0" sz="1100" spc="10">
                <a:latin typeface="Times New Roman"/>
                <a:cs typeface="Times New Roman"/>
              </a:rPr>
              <a:t>Tamil Nadu showed </a:t>
            </a:r>
            <a:r>
              <a:rPr dirty="0" sz="1100">
                <a:latin typeface="Times New Roman"/>
                <a:cs typeface="Times New Roman"/>
              </a:rPr>
              <a:t>that  </a:t>
            </a:r>
            <a:r>
              <a:rPr dirty="0" sz="1100" spc="5">
                <a:latin typeface="Times New Roman"/>
                <a:cs typeface="Times New Roman"/>
              </a:rPr>
              <a:t>capacity losses in their organization (in monetary terms)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attributed to the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following:</a:t>
            </a:r>
            <a:endParaRPr sz="1100">
              <a:latin typeface="Times New Roman"/>
              <a:cs typeface="Times New Roman"/>
            </a:endParaRPr>
          </a:p>
          <a:p>
            <a:pPr algn="just" marL="12700" marR="534035">
              <a:lnSpc>
                <a:spcPct val="196400"/>
              </a:lnSpc>
              <a:spcBef>
                <a:spcPts val="5"/>
              </a:spcBef>
              <a:tabLst>
                <a:tab pos="3883025" algn="l"/>
              </a:tabLst>
            </a:pPr>
            <a:r>
              <a:rPr dirty="0" sz="1100" spc="10">
                <a:latin typeface="Times New Roman"/>
                <a:cs typeface="Times New Roman"/>
              </a:rPr>
              <a:t>Underutilization 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machine	Rs. 14.99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million  </a:t>
            </a:r>
            <a:r>
              <a:rPr dirty="0" sz="1100" spc="10">
                <a:latin typeface="Times New Roman"/>
                <a:cs typeface="Times New Roman"/>
              </a:rPr>
              <a:t>(which mainly </a:t>
            </a:r>
            <a:r>
              <a:rPr dirty="0" sz="1100" spc="5">
                <a:latin typeface="Times New Roman"/>
                <a:cs typeface="Times New Roman"/>
              </a:rPr>
              <a:t>consisted of lost </a:t>
            </a:r>
            <a:r>
              <a:rPr dirty="0" sz="1100" spc="10">
                <a:latin typeface="Times New Roman"/>
                <a:cs typeface="Times New Roman"/>
              </a:rPr>
              <a:t>time due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setup 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machines)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tabLst>
                <a:tab pos="3884929" algn="l"/>
              </a:tabLst>
            </a:pPr>
            <a:r>
              <a:rPr dirty="0" sz="1100" spc="10">
                <a:latin typeface="Times New Roman"/>
                <a:cs typeface="Times New Roman"/>
              </a:rPr>
              <a:t>Waste due to </a:t>
            </a:r>
            <a:r>
              <a:rPr dirty="0" sz="1100" spc="5">
                <a:latin typeface="Times New Roman"/>
                <a:cs typeface="Times New Roman"/>
              </a:rPr>
              <a:t>non-usage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machine	</a:t>
            </a:r>
            <a:r>
              <a:rPr dirty="0" sz="1100" spc="5">
                <a:latin typeface="Times New Roman"/>
                <a:cs typeface="Times New Roman"/>
              </a:rPr>
              <a:t>Rs. 2.50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million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tabLst>
                <a:tab pos="3884295" algn="l"/>
              </a:tabLst>
            </a:pPr>
            <a:r>
              <a:rPr dirty="0" sz="1100" spc="10">
                <a:latin typeface="Times New Roman"/>
                <a:cs typeface="Times New Roman"/>
              </a:rPr>
              <a:t>Not maintaining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proper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specifications	</a:t>
            </a:r>
            <a:r>
              <a:rPr dirty="0" sz="1100" spc="10">
                <a:latin typeface="Times New Roman"/>
                <a:cs typeface="Times New Roman"/>
              </a:rPr>
              <a:t>Rs. 0.65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million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tabLst>
                <a:tab pos="388429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Total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capacity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lost	Rs. </a:t>
            </a:r>
            <a:r>
              <a:rPr dirty="0" sz="1100" spc="10" b="1">
                <a:latin typeface="Times New Roman"/>
                <a:cs typeface="Times New Roman"/>
              </a:rPr>
              <a:t>18.14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million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Therefore,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major </a:t>
            </a:r>
            <a:r>
              <a:rPr dirty="0" sz="1100" spc="10">
                <a:latin typeface="Times New Roman"/>
                <a:cs typeface="Times New Roman"/>
              </a:rPr>
              <a:t>source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waste </a:t>
            </a:r>
            <a:r>
              <a:rPr dirty="0" sz="1100" spc="5">
                <a:latin typeface="Times New Roman"/>
                <a:cs typeface="Times New Roman"/>
              </a:rPr>
              <a:t>elimination is setup </a:t>
            </a:r>
            <a:r>
              <a:rPr dirty="0" sz="1100" spc="10">
                <a:latin typeface="Times New Roman"/>
                <a:cs typeface="Times New Roman"/>
              </a:rPr>
              <a:t>time reduction. </a:t>
            </a:r>
            <a:r>
              <a:rPr dirty="0" sz="1100" spc="15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setup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reduced,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obvious that </a:t>
            </a:r>
            <a:r>
              <a:rPr dirty="0" sz="1100" spc="10">
                <a:latin typeface="Times New Roman"/>
                <a:cs typeface="Times New Roman"/>
              </a:rPr>
              <a:t>the lot </a:t>
            </a:r>
            <a:r>
              <a:rPr dirty="0" sz="1100" spc="5">
                <a:latin typeface="Times New Roman"/>
                <a:cs typeface="Times New Roman"/>
              </a:rPr>
              <a:t>size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smaller. </a:t>
            </a:r>
            <a:r>
              <a:rPr dirty="0" sz="1100" spc="10">
                <a:latin typeface="Times New Roman"/>
                <a:cs typeface="Times New Roman"/>
              </a:rPr>
              <a:t>Imagine </a:t>
            </a:r>
            <a:r>
              <a:rPr dirty="0" sz="1100" spc="5">
                <a:latin typeface="Times New Roman"/>
                <a:cs typeface="Times New Roman"/>
              </a:rPr>
              <a:t>that there are </a:t>
            </a:r>
            <a:r>
              <a:rPr dirty="0" sz="1100" spc="10">
                <a:latin typeface="Times New Roman"/>
                <a:cs typeface="Times New Roman"/>
              </a:rPr>
              <a:t>two  </a:t>
            </a:r>
            <a:r>
              <a:rPr dirty="0" sz="1100" spc="5">
                <a:latin typeface="Times New Roman"/>
                <a:cs typeface="Times New Roman"/>
              </a:rPr>
              <a:t>identical manufacturing setup.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first,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setup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12 </a:t>
            </a:r>
            <a:r>
              <a:rPr dirty="0" sz="1100" spc="5">
                <a:latin typeface="Times New Roman"/>
                <a:cs typeface="Times New Roman"/>
              </a:rPr>
              <a:t>hours </a:t>
            </a:r>
            <a:r>
              <a:rPr dirty="0" sz="1100" spc="10">
                <a:latin typeface="Times New Roman"/>
                <a:cs typeface="Times New Roman"/>
              </a:rPr>
              <a:t>and in the second the  </a:t>
            </a:r>
            <a:r>
              <a:rPr dirty="0" sz="1100" spc="5">
                <a:latin typeface="Times New Roman"/>
                <a:cs typeface="Times New Roman"/>
              </a:rPr>
              <a:t>setup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30 </a:t>
            </a:r>
            <a:r>
              <a:rPr dirty="0" sz="1100" spc="5">
                <a:latin typeface="Times New Roman"/>
                <a:cs typeface="Times New Roman"/>
              </a:rPr>
              <a:t>minutes. Clearly, in the first </a:t>
            </a:r>
            <a:r>
              <a:rPr dirty="0" sz="1100" spc="10">
                <a:latin typeface="Times New Roman"/>
                <a:cs typeface="Times New Roman"/>
              </a:rPr>
              <a:t>case,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makes </a:t>
            </a:r>
            <a:r>
              <a:rPr dirty="0" sz="1100" spc="5">
                <a:latin typeface="Times New Roman"/>
                <a:cs typeface="Times New Roman"/>
              </a:rPr>
              <a:t>very </a:t>
            </a:r>
            <a:r>
              <a:rPr dirty="0" sz="1100">
                <a:latin typeface="Times New Roman"/>
                <a:cs typeface="Times New Roman"/>
              </a:rPr>
              <a:t>little </a:t>
            </a:r>
            <a:r>
              <a:rPr dirty="0" sz="1100" spc="10">
                <a:latin typeface="Times New Roman"/>
                <a:cs typeface="Times New Roman"/>
              </a:rPr>
              <a:t>sense </a:t>
            </a:r>
            <a:r>
              <a:rPr dirty="0" sz="1100" spc="5">
                <a:latin typeface="Times New Roman"/>
                <a:cs typeface="Times New Roman"/>
              </a:rPr>
              <a:t>to setup </a:t>
            </a:r>
            <a:r>
              <a:rPr dirty="0" sz="1100" spc="10">
                <a:latin typeface="Times New Roman"/>
                <a:cs typeface="Times New Roman"/>
              </a:rPr>
              <a:t>a  machine for 12 hours and engage in production </a:t>
            </a:r>
            <a:r>
              <a:rPr dirty="0" sz="1100" spc="5">
                <a:latin typeface="Times New Roman"/>
                <a:cs typeface="Times New Roman"/>
              </a:rPr>
              <a:t>for anything less </a:t>
            </a:r>
            <a:r>
              <a:rPr dirty="0" sz="1100" spc="10">
                <a:latin typeface="Times New Roman"/>
                <a:cs typeface="Times New Roman"/>
              </a:rPr>
              <a:t>than 12 </a:t>
            </a:r>
            <a:r>
              <a:rPr dirty="0" sz="1100" spc="5">
                <a:latin typeface="Times New Roman"/>
                <a:cs typeface="Times New Roman"/>
              </a:rPr>
              <a:t>hours. Therefore,  the </a:t>
            </a:r>
            <a:r>
              <a:rPr dirty="0" sz="1100" spc="10">
                <a:latin typeface="Times New Roman"/>
                <a:cs typeface="Times New Roman"/>
              </a:rPr>
              <a:t>lot </a:t>
            </a:r>
            <a:r>
              <a:rPr dirty="0" sz="1100" spc="5">
                <a:latin typeface="Times New Roman"/>
                <a:cs typeface="Times New Roman"/>
              </a:rPr>
              <a:t>size will tend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at least </a:t>
            </a:r>
            <a:r>
              <a:rPr dirty="0" sz="1100" spc="10">
                <a:latin typeface="Times New Roman"/>
                <a:cs typeface="Times New Roman"/>
              </a:rPr>
              <a:t>equal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for </a:t>
            </a:r>
            <a:r>
              <a:rPr dirty="0" sz="1100" spc="10">
                <a:latin typeface="Times New Roman"/>
                <a:cs typeface="Times New Roman"/>
              </a:rPr>
              <a:t>12 </a:t>
            </a:r>
            <a:r>
              <a:rPr dirty="0" sz="1100" spc="5">
                <a:latin typeface="Times New Roman"/>
                <a:cs typeface="Times New Roman"/>
              </a:rPr>
              <a:t>hours. In contrast, in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second case, </a:t>
            </a:r>
            <a:r>
              <a:rPr dirty="0" sz="1100">
                <a:latin typeface="Times New Roman"/>
                <a:cs typeface="Times New Roman"/>
              </a:rPr>
              <a:t>it is </a:t>
            </a:r>
            <a:r>
              <a:rPr dirty="0" sz="1100" spc="5">
                <a:latin typeface="Times New Roman"/>
                <a:cs typeface="Times New Roman"/>
              </a:rPr>
              <a:t>possible to setup </a:t>
            </a:r>
            <a:r>
              <a:rPr dirty="0" sz="1100" spc="10">
                <a:latin typeface="Times New Roman"/>
                <a:cs typeface="Times New Roman"/>
              </a:rPr>
              <a:t>the machine </a:t>
            </a:r>
            <a:r>
              <a:rPr dirty="0" sz="1100" spc="5">
                <a:latin typeface="Times New Roman"/>
                <a:cs typeface="Times New Roman"/>
              </a:rPr>
              <a:t>frequently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produce in smaller quantities.  This increases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ability of the organization to respond to </a:t>
            </a:r>
            <a:r>
              <a:rPr dirty="0" sz="1100" spc="10">
                <a:latin typeface="Times New Roman"/>
                <a:cs typeface="Times New Roman"/>
              </a:rPr>
              <a:t>changes </a:t>
            </a:r>
            <a:r>
              <a:rPr dirty="0" sz="1100" spc="5">
                <a:latin typeface="Times New Roman"/>
                <a:cs typeface="Times New Roman"/>
              </a:rPr>
              <a:t>better.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have already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seen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benefits that accrue to an organization </a:t>
            </a:r>
            <a:r>
              <a:rPr dirty="0" sz="1100" spc="10">
                <a:latin typeface="Times New Roman"/>
                <a:cs typeface="Times New Roman"/>
              </a:rPr>
              <a:t>on account </a:t>
            </a:r>
            <a:r>
              <a:rPr dirty="0" sz="1100" spc="5">
                <a:latin typeface="Times New Roman"/>
                <a:cs typeface="Times New Roman"/>
              </a:rPr>
              <a:t>of smaller </a:t>
            </a:r>
            <a:r>
              <a:rPr dirty="0" sz="1100" spc="10">
                <a:latin typeface="Times New Roman"/>
                <a:cs typeface="Times New Roman"/>
              </a:rPr>
              <a:t>lot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sizes.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earliest success stories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JIT </a:t>
            </a:r>
            <a:r>
              <a:rPr dirty="0" sz="1100" spc="10">
                <a:latin typeface="Times New Roman"/>
                <a:cs typeface="Times New Roman"/>
              </a:rPr>
              <a:t>have a </a:t>
            </a:r>
            <a:r>
              <a:rPr dirty="0" sz="1100" spc="5">
                <a:latin typeface="Times New Roman"/>
                <a:cs typeface="Times New Roman"/>
              </a:rPr>
              <a:t>strong </a:t>
            </a:r>
            <a:r>
              <a:rPr dirty="0" sz="1100" spc="10">
                <a:latin typeface="Times New Roman"/>
                <a:cs typeface="Times New Roman"/>
              </a:rPr>
              <a:t>component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setup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reduction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initiatives. </a:t>
            </a:r>
            <a:r>
              <a:rPr dirty="0" sz="1100" spc="10">
                <a:latin typeface="Times New Roman"/>
                <a:cs typeface="Times New Roman"/>
              </a:rPr>
              <a:t>Shigeo </a:t>
            </a:r>
            <a:r>
              <a:rPr dirty="0" sz="1100" spc="5">
                <a:latin typeface="Times New Roman"/>
                <a:cs typeface="Times New Roman"/>
              </a:rPr>
              <a:t>Shingo </a:t>
            </a:r>
            <a:r>
              <a:rPr dirty="0" sz="1100" spc="10">
                <a:latin typeface="Times New Roman"/>
                <a:cs typeface="Times New Roman"/>
              </a:rPr>
              <a:t>developed the </a:t>
            </a:r>
            <a:r>
              <a:rPr dirty="0" sz="1100" spc="5">
                <a:latin typeface="Times New Roman"/>
                <a:cs typeface="Times New Roman"/>
              </a:rPr>
              <a:t>Single Minute </a:t>
            </a:r>
            <a:r>
              <a:rPr dirty="0" sz="1100" spc="10">
                <a:latin typeface="Times New Roman"/>
                <a:cs typeface="Times New Roman"/>
              </a:rPr>
              <a:t>Exchange Die (SMED) system </a:t>
            </a:r>
            <a:r>
              <a:rPr dirty="0" sz="1100" spc="5">
                <a:latin typeface="Times New Roman"/>
                <a:cs typeface="Times New Roman"/>
              </a:rPr>
              <a:t>to  drive </a:t>
            </a:r>
            <a:r>
              <a:rPr dirty="0" sz="1100" spc="10">
                <a:latin typeface="Times New Roman"/>
                <a:cs typeface="Times New Roman"/>
              </a:rPr>
              <a:t>down </a:t>
            </a:r>
            <a:r>
              <a:rPr dirty="0" sz="1100" spc="5">
                <a:latin typeface="Times New Roman"/>
                <a:cs typeface="Times New Roman"/>
              </a:rPr>
              <a:t>setup time.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philosophy behind </a:t>
            </a:r>
            <a:r>
              <a:rPr dirty="0" sz="1100" spc="15">
                <a:latin typeface="Times New Roman"/>
                <a:cs typeface="Times New Roman"/>
              </a:rPr>
              <a:t>SMED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are internal and </a:t>
            </a:r>
            <a:r>
              <a:rPr dirty="0" sz="1100" spc="5">
                <a:latin typeface="Times New Roman"/>
                <a:cs typeface="Times New Roman"/>
              </a:rPr>
              <a:t>external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involved in any </a:t>
            </a:r>
            <a:r>
              <a:rPr dirty="0" sz="1100" spc="5">
                <a:latin typeface="Times New Roman"/>
                <a:cs typeface="Times New Roman"/>
              </a:rPr>
              <a:t>setup of machines. Internal operations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those that require  interruption of the </a:t>
            </a:r>
            <a:r>
              <a:rPr dirty="0" sz="1100" spc="10">
                <a:latin typeface="Times New Roman"/>
                <a:cs typeface="Times New Roman"/>
              </a:rPr>
              <a:t>machine </a:t>
            </a:r>
            <a:r>
              <a:rPr dirty="0" sz="1100" spc="5">
                <a:latin typeface="Times New Roman"/>
                <a:cs typeface="Times New Roman"/>
              </a:rPr>
              <a:t>for performing </a:t>
            </a:r>
            <a:r>
              <a:rPr dirty="0" sz="1100" spc="10">
                <a:latin typeface="Times New Roman"/>
                <a:cs typeface="Times New Roman"/>
              </a:rPr>
              <a:t>the setup </a:t>
            </a:r>
            <a:r>
              <a:rPr dirty="0" sz="1100" spc="5">
                <a:latin typeface="Times New Roman"/>
                <a:cs typeface="Times New Roman"/>
              </a:rPr>
              <a:t>operation. </a:t>
            </a:r>
            <a:r>
              <a:rPr dirty="0" sz="1100" spc="10">
                <a:latin typeface="Times New Roman"/>
                <a:cs typeface="Times New Roman"/>
              </a:rPr>
              <a:t>Therefore, </a:t>
            </a:r>
            <a:r>
              <a:rPr dirty="0" sz="1100" spc="5">
                <a:latin typeface="Times New Roman"/>
                <a:cs typeface="Times New Roman"/>
              </a:rPr>
              <a:t>it results </a:t>
            </a:r>
            <a:r>
              <a:rPr dirty="0" sz="1100" spc="10">
                <a:latin typeface="Times New Roman"/>
                <a:cs typeface="Times New Roman"/>
              </a:rPr>
              <a:t>in loss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capacity. </a:t>
            </a:r>
            <a:r>
              <a:rPr dirty="0" sz="1100" spc="10">
                <a:latin typeface="Times New Roman"/>
                <a:cs typeface="Times New Roman"/>
              </a:rPr>
              <a:t>For example, </a:t>
            </a:r>
            <a:r>
              <a:rPr dirty="0" sz="1100" spc="5">
                <a:latin typeface="Times New Roman"/>
                <a:cs typeface="Times New Roman"/>
              </a:rPr>
              <a:t>changing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die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press 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cutting tool requires </a:t>
            </a:r>
            <a:r>
              <a:rPr dirty="0" sz="1100" spc="10">
                <a:latin typeface="Times New Roman"/>
                <a:cs typeface="Times New Roman"/>
              </a:rPr>
              <a:t>stopping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machine. </a:t>
            </a:r>
            <a:r>
              <a:rPr dirty="0" sz="1100" spc="20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the other </a:t>
            </a:r>
            <a:r>
              <a:rPr dirty="0" sz="1100" spc="5">
                <a:latin typeface="Times New Roman"/>
                <a:cs typeface="Times New Roman"/>
              </a:rPr>
              <a:t>hard,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are several operations pertaining to setup that could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10">
                <a:latin typeface="Times New Roman"/>
                <a:cs typeface="Times New Roman"/>
              </a:rPr>
              <a:t>done off-line. These operations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5">
                <a:latin typeface="Times New Roman"/>
                <a:cs typeface="Times New Roman"/>
              </a:rPr>
              <a:t>known </a:t>
            </a:r>
            <a:r>
              <a:rPr dirty="0" sz="1100" spc="10">
                <a:latin typeface="Times New Roman"/>
                <a:cs typeface="Times New Roman"/>
              </a:rPr>
              <a:t>as external operations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they do not </a:t>
            </a:r>
            <a:r>
              <a:rPr dirty="0" sz="1100" spc="5">
                <a:latin typeface="Times New Roman"/>
                <a:cs typeface="Times New Roman"/>
              </a:rPr>
              <a:t>result </a:t>
            </a:r>
            <a:r>
              <a:rPr dirty="0" sz="1100" spc="10">
                <a:latin typeface="Times New Roman"/>
                <a:cs typeface="Times New Roman"/>
              </a:rPr>
              <a:t>in any  </a:t>
            </a:r>
            <a:r>
              <a:rPr dirty="0" sz="1100" spc="5">
                <a:latin typeface="Times New Roman"/>
                <a:cs typeface="Times New Roman"/>
              </a:rPr>
              <a:t>loss of capacity. </a:t>
            </a:r>
            <a:r>
              <a:rPr dirty="0" sz="1100" spc="10">
                <a:latin typeface="Times New Roman"/>
                <a:cs typeface="Times New Roman"/>
              </a:rPr>
              <a:t>Obvious examples </a:t>
            </a:r>
            <a:r>
              <a:rPr dirty="0" sz="1100" spc="5">
                <a:latin typeface="Times New Roman"/>
                <a:cs typeface="Times New Roman"/>
              </a:rPr>
              <a:t>include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the setup operation, obtaining the set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tools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resources required as well as obtaining the </a:t>
            </a:r>
            <a:r>
              <a:rPr dirty="0" sz="1100" spc="10">
                <a:latin typeface="Times New Roman"/>
                <a:cs typeface="Times New Roman"/>
              </a:rPr>
              <a:t>required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authorizations.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5">
                <a:latin typeface="Times New Roman"/>
                <a:cs typeface="Times New Roman"/>
              </a:rPr>
              <a:t>SMED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systematic </a:t>
            </a:r>
            <a:r>
              <a:rPr dirty="0" sz="1100" spc="10">
                <a:latin typeface="Times New Roman"/>
                <a:cs typeface="Times New Roman"/>
              </a:rPr>
              <a:t>method by which internal operations are progressively converted into  </a:t>
            </a:r>
            <a:r>
              <a:rPr dirty="0" sz="1100" spc="5">
                <a:latin typeface="Times New Roman"/>
                <a:cs typeface="Times New Roman"/>
              </a:rPr>
              <a:t>external operations. Initially, there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minimum use </a:t>
            </a:r>
            <a:r>
              <a:rPr dirty="0" sz="1100" spc="5">
                <a:latin typeface="Times New Roman"/>
                <a:cs typeface="Times New Roman"/>
              </a:rPr>
              <a:t>of technology to achieve this.  </a:t>
            </a:r>
            <a:r>
              <a:rPr dirty="0" sz="1100" spc="10">
                <a:latin typeface="Times New Roman"/>
                <a:cs typeface="Times New Roman"/>
              </a:rPr>
              <a:t>However, as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SMED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proceeds,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call </a:t>
            </a:r>
            <a:r>
              <a:rPr dirty="0" sz="1100" spc="10">
                <a:latin typeface="Times New Roman"/>
                <a:cs typeface="Times New Roman"/>
              </a:rPr>
              <a:t>for a very </a:t>
            </a:r>
            <a:r>
              <a:rPr dirty="0" sz="1100" spc="5">
                <a:latin typeface="Times New Roman"/>
                <a:cs typeface="Times New Roman"/>
              </a:rPr>
              <a:t>close study of the setup  process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use of technology to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modifications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equipment. Setup time reduction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involves </a:t>
            </a:r>
            <a:r>
              <a:rPr dirty="0" sz="1100" spc="10">
                <a:latin typeface="Times New Roman"/>
                <a:cs typeface="Times New Roman"/>
              </a:rPr>
              <a:t>three </a:t>
            </a:r>
            <a:r>
              <a:rPr dirty="0" sz="1100" spc="5">
                <a:latin typeface="Times New Roman"/>
                <a:cs typeface="Times New Roman"/>
              </a:rPr>
              <a:t>stages. In the first stage, </a:t>
            </a:r>
            <a:r>
              <a:rPr dirty="0" sz="1100" spc="10">
                <a:latin typeface="Times New Roman"/>
                <a:cs typeface="Times New Roman"/>
              </a:rPr>
              <a:t>obvious </a:t>
            </a:r>
            <a:r>
              <a:rPr dirty="0" sz="1100" spc="5">
                <a:latin typeface="Times New Roman"/>
                <a:cs typeface="Times New Roman"/>
              </a:rPr>
              <a:t>imperfections in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procedural  </a:t>
            </a:r>
            <a:r>
              <a:rPr dirty="0" sz="1100" spc="10">
                <a:latin typeface="Times New Roman"/>
                <a:cs typeface="Times New Roman"/>
              </a:rPr>
              <a:t>aspects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addressed. This </a:t>
            </a:r>
            <a:r>
              <a:rPr dirty="0" sz="1100" spc="5">
                <a:latin typeface="Times New Roman"/>
                <a:cs typeface="Times New Roman"/>
              </a:rPr>
              <a:t>may bring </a:t>
            </a:r>
            <a:r>
              <a:rPr dirty="0" sz="1100" spc="10">
                <a:latin typeface="Times New Roman"/>
                <a:cs typeface="Times New Roman"/>
              </a:rPr>
              <a:t>down the </a:t>
            </a:r>
            <a:r>
              <a:rPr dirty="0" sz="1100" spc="5">
                <a:latin typeface="Times New Roman"/>
                <a:cs typeface="Times New Roman"/>
              </a:rPr>
              <a:t>setup time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several hours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about </a:t>
            </a:r>
            <a:r>
              <a:rPr dirty="0" sz="1100" spc="10">
                <a:latin typeface="Times New Roman"/>
                <a:cs typeface="Times New Roman"/>
              </a:rPr>
              <a:t>an  hour.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second </a:t>
            </a:r>
            <a:r>
              <a:rPr dirty="0" sz="1100" spc="5">
                <a:latin typeface="Times New Roman"/>
                <a:cs typeface="Times New Roman"/>
              </a:rPr>
              <a:t>stage,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technology in introduced to alter the design of fixtures, dies etc.  </a:t>
            </a:r>
            <a:r>
              <a:rPr dirty="0" sz="1100" spc="10">
                <a:latin typeface="Times New Roman"/>
                <a:cs typeface="Times New Roman"/>
              </a:rPr>
              <a:t>This may </a:t>
            </a:r>
            <a:r>
              <a:rPr dirty="0" sz="1100" spc="5">
                <a:latin typeface="Times New Roman"/>
                <a:cs typeface="Times New Roman"/>
              </a:rPr>
              <a:t>bring </a:t>
            </a:r>
            <a:r>
              <a:rPr dirty="0" sz="1100" spc="10">
                <a:latin typeface="Times New Roman"/>
                <a:cs typeface="Times New Roman"/>
              </a:rPr>
              <a:t>down the </a:t>
            </a:r>
            <a:r>
              <a:rPr dirty="0" sz="1100" spc="5">
                <a:latin typeface="Times New Roman"/>
                <a:cs typeface="Times New Roman"/>
              </a:rPr>
              <a:t>setup </a:t>
            </a:r>
            <a:r>
              <a:rPr dirty="0" sz="1100" spc="10">
                <a:latin typeface="Times New Roman"/>
                <a:cs typeface="Times New Roman"/>
              </a:rPr>
              <a:t>time to less than 30 </a:t>
            </a:r>
            <a:r>
              <a:rPr dirty="0" sz="1100" spc="5">
                <a:latin typeface="Times New Roman"/>
                <a:cs typeface="Times New Roman"/>
              </a:rPr>
              <a:t>minutes.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final stage, extensive use  of </a:t>
            </a:r>
            <a:r>
              <a:rPr dirty="0" sz="1100" spc="10">
                <a:latin typeface="Times New Roman"/>
                <a:cs typeface="Times New Roman"/>
              </a:rPr>
              <a:t>advanced </a:t>
            </a:r>
            <a:r>
              <a:rPr dirty="0" sz="1100" spc="5">
                <a:latin typeface="Times New Roman"/>
                <a:cs typeface="Times New Roman"/>
              </a:rPr>
              <a:t>technologies, to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significant design </a:t>
            </a:r>
            <a:r>
              <a:rPr dirty="0" sz="1100" spc="10">
                <a:latin typeface="Times New Roman"/>
                <a:cs typeface="Times New Roman"/>
              </a:rPr>
              <a:t>changes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equipment, will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to bring down the </a:t>
            </a:r>
            <a:r>
              <a:rPr dirty="0" sz="1100" spc="5">
                <a:latin typeface="Times New Roman"/>
                <a:cs typeface="Times New Roman"/>
              </a:rPr>
              <a:t>setup </a:t>
            </a:r>
            <a:r>
              <a:rPr dirty="0" sz="1100" spc="10">
                <a:latin typeface="Times New Roman"/>
                <a:cs typeface="Times New Roman"/>
              </a:rPr>
              <a:t>to a "one touch </a:t>
            </a:r>
            <a:r>
              <a:rPr dirty="0" sz="1100" spc="5">
                <a:latin typeface="Times New Roman"/>
                <a:cs typeface="Times New Roman"/>
              </a:rPr>
              <a:t>setup" (of having </a:t>
            </a:r>
            <a:r>
              <a:rPr dirty="0" sz="1100" spc="10">
                <a:latin typeface="Times New Roman"/>
                <a:cs typeface="Times New Roman"/>
              </a:rPr>
              <a:t>a setup time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about 100  </a:t>
            </a:r>
            <a:r>
              <a:rPr dirty="0" sz="1100" spc="5">
                <a:latin typeface="Times New Roman"/>
                <a:cs typeface="Times New Roman"/>
              </a:rPr>
              <a:t>seconds). This results in uncovering large </a:t>
            </a:r>
            <a:r>
              <a:rPr dirty="0" sz="1100" spc="10">
                <a:latin typeface="Times New Roman"/>
                <a:cs typeface="Times New Roman"/>
              </a:rPr>
              <a:t>amounts </a:t>
            </a:r>
            <a:r>
              <a:rPr dirty="0" sz="1100" spc="5">
                <a:latin typeface="Times New Roman"/>
                <a:cs typeface="Times New Roman"/>
              </a:rPr>
              <a:t>of wasted capacity </a:t>
            </a:r>
            <a:r>
              <a:rPr dirty="0" sz="1100" spc="10">
                <a:latin typeface="Times New Roman"/>
                <a:cs typeface="Times New Roman"/>
              </a:rPr>
              <a:t>and making the system  </a:t>
            </a:r>
            <a:r>
              <a:rPr dirty="0" sz="1100" spc="5">
                <a:latin typeface="Times New Roman"/>
                <a:cs typeface="Times New Roman"/>
              </a:rPr>
              <a:t>flexible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responsive to </a:t>
            </a:r>
            <a:r>
              <a:rPr dirty="0" sz="1100" spc="10">
                <a:latin typeface="Times New Roman"/>
                <a:cs typeface="Times New Roman"/>
              </a:rPr>
              <a:t>changes. </a:t>
            </a:r>
            <a:r>
              <a:rPr dirty="0" sz="1100" spc="5">
                <a:latin typeface="Times New Roman"/>
                <a:cs typeface="Times New Roman"/>
              </a:rPr>
              <a:t>Batch sizes eventually drop close to one, </a:t>
            </a:r>
            <a:r>
              <a:rPr dirty="0" sz="1100" spc="10">
                <a:latin typeface="Times New Roman"/>
                <a:cs typeface="Times New Roman"/>
              </a:rPr>
              <a:t>permitting  manufactures to develop </a:t>
            </a:r>
            <a:r>
              <a:rPr dirty="0" sz="1100" spc="5">
                <a:latin typeface="Times New Roman"/>
                <a:cs typeface="Times New Roman"/>
              </a:rPr>
              <a:t>single piece </a:t>
            </a:r>
            <a:r>
              <a:rPr dirty="0" sz="1100" spc="10">
                <a:latin typeface="Times New Roman"/>
                <a:cs typeface="Times New Roman"/>
              </a:rPr>
              <a:t>flow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5082732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543966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2265" cy="637794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715">
              <a:lnSpc>
                <a:spcPct val="98400"/>
              </a:lnSpc>
              <a:spcBef>
                <a:spcPts val="150"/>
              </a:spcBef>
            </a:pPr>
            <a:r>
              <a:rPr dirty="0" sz="1100" spc="15" b="1">
                <a:latin typeface="Times New Roman"/>
                <a:cs typeface="Times New Roman"/>
              </a:rPr>
              <a:t>Kanban </a:t>
            </a:r>
            <a:r>
              <a:rPr dirty="0" sz="1100" spc="10" b="1">
                <a:latin typeface="Times New Roman"/>
                <a:cs typeface="Times New Roman"/>
              </a:rPr>
              <a:t>as Control Tool: </a:t>
            </a:r>
            <a:r>
              <a:rPr dirty="0" sz="1100" spc="10">
                <a:latin typeface="Times New Roman"/>
                <a:cs typeface="Times New Roman"/>
              </a:rPr>
              <a:t>Production control </a:t>
            </a:r>
            <a:r>
              <a:rPr dirty="0" sz="1100" spc="5">
                <a:latin typeface="Times New Roman"/>
                <a:cs typeface="Times New Roman"/>
              </a:rPr>
              <a:t>is primarily </a:t>
            </a:r>
            <a:r>
              <a:rPr dirty="0" sz="1100" spc="10">
                <a:latin typeface="Times New Roman"/>
                <a:cs typeface="Times New Roman"/>
              </a:rPr>
              <a:t>achieved by passing information  </a:t>
            </a:r>
            <a:r>
              <a:rPr dirty="0" sz="1100" spc="5">
                <a:latin typeface="Times New Roman"/>
                <a:cs typeface="Times New Roman"/>
              </a:rPr>
              <a:t>pertaining to production to the respective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centers.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information typically consists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authorization to </a:t>
            </a:r>
            <a:r>
              <a:rPr dirty="0" sz="1100" spc="10">
                <a:latin typeface="Times New Roman"/>
                <a:cs typeface="Times New Roman"/>
              </a:rPr>
              <a:t>produce a </a:t>
            </a:r>
            <a:r>
              <a:rPr dirty="0" sz="1100" spc="5">
                <a:latin typeface="Times New Roman"/>
                <a:cs typeface="Times New Roman"/>
              </a:rPr>
              <a:t>certain </a:t>
            </a:r>
            <a:r>
              <a:rPr dirty="0" sz="1100" spc="10">
                <a:latin typeface="Times New Roman"/>
                <a:cs typeface="Times New Roman"/>
              </a:rPr>
              <a:t>quantity </a:t>
            </a:r>
            <a:r>
              <a:rPr dirty="0" sz="1100" spc="5">
                <a:latin typeface="Times New Roman"/>
                <a:cs typeface="Times New Roman"/>
              </a:rPr>
              <a:t>of items beginning at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particular time.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Although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this appears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 simple </a:t>
            </a:r>
            <a:r>
              <a:rPr dirty="0" sz="1100" spc="5">
                <a:latin typeface="Times New Roman"/>
                <a:cs typeface="Times New Roman"/>
              </a:rPr>
              <a:t>task,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traditional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manufacturing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have  </a:t>
            </a:r>
            <a:r>
              <a:rPr dirty="0" sz="1100" spc="5">
                <a:latin typeface="Times New Roman"/>
                <a:cs typeface="Times New Roman"/>
              </a:rPr>
              <a:t>experienced difficulties in performing this task. Traditional manufacturing systems </a:t>
            </a:r>
            <a:r>
              <a:rPr dirty="0" sz="1100" spc="15">
                <a:latin typeface="Times New Roman"/>
                <a:cs typeface="Times New Roman"/>
              </a:rPr>
              <a:t>have  </a:t>
            </a:r>
            <a:r>
              <a:rPr dirty="0" sz="1100" spc="10">
                <a:latin typeface="Times New Roman"/>
                <a:cs typeface="Times New Roman"/>
              </a:rPr>
              <a:t>experienced </a:t>
            </a:r>
            <a:r>
              <a:rPr dirty="0" sz="1100" spc="5">
                <a:latin typeface="Times New Roman"/>
                <a:cs typeface="Times New Roman"/>
              </a:rPr>
              <a:t>difficulties in </a:t>
            </a:r>
            <a:r>
              <a:rPr dirty="0" sz="1100" spc="10">
                <a:latin typeface="Times New Roman"/>
                <a:cs typeface="Times New Roman"/>
              </a:rPr>
              <a:t>performing </a:t>
            </a:r>
            <a:r>
              <a:rPr dirty="0" sz="1100" spc="5">
                <a:latin typeface="Times New Roman"/>
                <a:cs typeface="Times New Roman"/>
              </a:rPr>
              <a:t>this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task.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is partly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due to bad structure  emphasizing functional </a:t>
            </a:r>
            <a:r>
              <a:rPr dirty="0" sz="1100" spc="5">
                <a:latin typeface="Times New Roman"/>
                <a:cs typeface="Times New Roman"/>
              </a:rPr>
              <a:t>orientation. </a:t>
            </a: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JIT systems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architectural </a:t>
            </a:r>
            <a:r>
              <a:rPr dirty="0" sz="1100" spc="10">
                <a:latin typeface="Times New Roman"/>
                <a:cs typeface="Times New Roman"/>
              </a:rPr>
              <a:t>changes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simplify the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 process 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large extent. Therefore, it is possible to devise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alternative </a:t>
            </a:r>
            <a:r>
              <a:rPr dirty="0" sz="1100" spc="10">
                <a:latin typeface="Times New Roman"/>
                <a:cs typeface="Times New Roman"/>
              </a:rPr>
              <a:t>methods </a:t>
            </a:r>
            <a:r>
              <a:rPr dirty="0" sz="1100" spc="5">
                <a:latin typeface="Times New Roman"/>
                <a:cs typeface="Times New Roman"/>
              </a:rPr>
              <a:t>for production control. Typically, JIT manufacturers utilize </a:t>
            </a:r>
            <a:r>
              <a:rPr dirty="0" sz="1100" spc="10">
                <a:latin typeface="Times New Roman"/>
                <a:cs typeface="Times New Roman"/>
              </a:rPr>
              <a:t>a concept  known </a:t>
            </a:r>
            <a:r>
              <a:rPr dirty="0" sz="1100" spc="5">
                <a:latin typeface="Times New Roman"/>
                <a:cs typeface="Times New Roman"/>
              </a:rPr>
              <a:t>as Kanban. </a:t>
            </a:r>
            <a:r>
              <a:rPr dirty="0" sz="1100" spc="10">
                <a:latin typeface="Times New Roman"/>
                <a:cs typeface="Times New Roman"/>
              </a:rPr>
              <a:t>Kanban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Japanese word, which </a:t>
            </a:r>
            <a:r>
              <a:rPr dirty="0" sz="1100" spc="5">
                <a:latin typeface="Times New Roman"/>
                <a:cs typeface="Times New Roman"/>
              </a:rPr>
              <a:t>approximately denotes </a:t>
            </a:r>
            <a:r>
              <a:rPr dirty="0" sz="1100" spc="10">
                <a:latin typeface="Times New Roman"/>
                <a:cs typeface="Times New Roman"/>
              </a:rPr>
              <a:t>a card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visible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signal.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Taichii </a:t>
            </a:r>
            <a:r>
              <a:rPr dirty="0" sz="1100" spc="10">
                <a:latin typeface="Times New Roman"/>
                <a:cs typeface="Times New Roman"/>
              </a:rPr>
              <a:t>Ohno, the </a:t>
            </a:r>
            <a:r>
              <a:rPr dirty="0" sz="1100" spc="5">
                <a:latin typeface="Times New Roman"/>
                <a:cs typeface="Times New Roman"/>
              </a:rPr>
              <a:t>father </a:t>
            </a:r>
            <a:r>
              <a:rPr dirty="0" sz="1100" spc="10">
                <a:latin typeface="Times New Roman"/>
                <a:cs typeface="Times New Roman"/>
              </a:rPr>
              <a:t>of Toyota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System conceived </a:t>
            </a:r>
            <a:r>
              <a:rPr dirty="0" sz="1100" spc="5">
                <a:latin typeface="Times New Roman"/>
                <a:cs typeface="Times New Roman"/>
              </a:rPr>
              <a:t>the logic of </a:t>
            </a:r>
            <a:r>
              <a:rPr dirty="0" sz="1100" spc="10">
                <a:latin typeface="Times New Roman"/>
                <a:cs typeface="Times New Roman"/>
              </a:rPr>
              <a:t>Kanban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 control </a:t>
            </a:r>
            <a:r>
              <a:rPr dirty="0" sz="1100" spc="10">
                <a:latin typeface="Times New Roman"/>
                <a:cs typeface="Times New Roman"/>
              </a:rPr>
              <a:t>tool based on </a:t>
            </a:r>
            <a:r>
              <a:rPr dirty="0" sz="1100" spc="5">
                <a:latin typeface="Times New Roman"/>
                <a:cs typeface="Times New Roman"/>
              </a:rPr>
              <a:t>the stock </a:t>
            </a:r>
            <a:r>
              <a:rPr dirty="0" sz="1100" spc="10">
                <a:latin typeface="Times New Roman"/>
                <a:cs typeface="Times New Roman"/>
              </a:rPr>
              <a:t>replenishment process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supermarket.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super  </a:t>
            </a:r>
            <a:r>
              <a:rPr dirty="0" sz="1100" spc="10">
                <a:latin typeface="Times New Roman"/>
                <a:cs typeface="Times New Roman"/>
              </a:rPr>
              <a:t>market, various goods are displayed 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shelf </a:t>
            </a:r>
            <a:r>
              <a:rPr dirty="0" sz="1100" spc="5">
                <a:latin typeface="Times New Roman"/>
                <a:cs typeface="Times New Roman"/>
              </a:rPr>
              <a:t>in limited </a:t>
            </a:r>
            <a:r>
              <a:rPr dirty="0" sz="1100" spc="10">
                <a:latin typeface="Times New Roman"/>
                <a:cs typeface="Times New Roman"/>
              </a:rPr>
              <a:t>numbers.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customers "pull out"  </a:t>
            </a:r>
            <a:r>
              <a:rPr dirty="0" sz="1100" spc="5">
                <a:latin typeface="Times New Roman"/>
                <a:cs typeface="Times New Roman"/>
              </a:rPr>
              <a:t>their requirement,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inventory of items in display depletes. Therefore, at the </a:t>
            </a:r>
            <a:r>
              <a:rPr dirty="0" sz="1100" spc="10">
                <a:latin typeface="Times New Roman"/>
                <a:cs typeface="Times New Roman"/>
              </a:rPr>
              <a:t>end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day  </a:t>
            </a:r>
            <a:r>
              <a:rPr dirty="0" sz="1100" spc="5">
                <a:latin typeface="Times New Roman"/>
                <a:cs typeface="Times New Roman"/>
              </a:rPr>
              <a:t>(or as soon as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shelf empties),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shelves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refilled to the </a:t>
            </a:r>
            <a:r>
              <a:rPr dirty="0" sz="1100" spc="10">
                <a:latin typeface="Times New Roman"/>
                <a:cs typeface="Times New Roman"/>
              </a:rPr>
              <a:t>extent </a:t>
            </a:r>
            <a:r>
              <a:rPr dirty="0" sz="1100" spc="5">
                <a:latin typeface="Times New Roman"/>
                <a:cs typeface="Times New Roman"/>
              </a:rPr>
              <a:t>of consumption.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use of </a:t>
            </a:r>
            <a:r>
              <a:rPr dirty="0" sz="1100" spc="10">
                <a:latin typeface="Times New Roman"/>
                <a:cs typeface="Times New Roman"/>
              </a:rPr>
              <a:t>Kanban </a:t>
            </a:r>
            <a:r>
              <a:rPr dirty="0" sz="1100" spc="5">
                <a:latin typeface="Times New Roman"/>
                <a:cs typeface="Times New Roman"/>
              </a:rPr>
              <a:t>for production control is </a:t>
            </a:r>
            <a:r>
              <a:rPr dirty="0" sz="1100" spc="10">
                <a:latin typeface="Times New Roman"/>
                <a:cs typeface="Times New Roman"/>
              </a:rPr>
              <a:t>very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similar.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pre-determined quantity of items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be </a:t>
            </a:r>
            <a:r>
              <a:rPr dirty="0" sz="1100" spc="5">
                <a:latin typeface="Times New Roman"/>
                <a:cs typeface="Times New Roman"/>
              </a:rPr>
              <a:t>stacked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every pair of succeeding and  preceding processes.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the customer </a:t>
            </a:r>
            <a:r>
              <a:rPr dirty="0" sz="1100" spc="5">
                <a:latin typeface="Times New Roman"/>
                <a:cs typeface="Times New Roman"/>
              </a:rPr>
              <a:t>pulls out </a:t>
            </a:r>
            <a:r>
              <a:rPr dirty="0" sz="1100" spc="10">
                <a:latin typeface="Times New Roman"/>
                <a:cs typeface="Times New Roman"/>
              </a:rPr>
              <a:t>her requirement, the </a:t>
            </a:r>
            <a:r>
              <a:rPr dirty="0" sz="1100" spc="5">
                <a:latin typeface="Times New Roman"/>
                <a:cs typeface="Times New Roman"/>
              </a:rPr>
              <a:t>signal </a:t>
            </a:r>
            <a:r>
              <a:rPr dirty="0" sz="1100" spc="10">
                <a:latin typeface="Times New Roman"/>
                <a:cs typeface="Times New Roman"/>
              </a:rPr>
              <a:t>travels along the  </a:t>
            </a:r>
            <a:r>
              <a:rPr dirty="0" sz="1100" spc="5">
                <a:latin typeface="Times New Roman"/>
                <a:cs typeface="Times New Roman"/>
              </a:rPr>
              <a:t>chain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each link in the chain schedules production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to the </a:t>
            </a:r>
            <a:r>
              <a:rPr dirty="0" sz="1100" spc="10">
                <a:latin typeface="Times New Roman"/>
                <a:cs typeface="Times New Roman"/>
              </a:rPr>
              <a:t>extent </a:t>
            </a:r>
            <a:r>
              <a:rPr dirty="0" sz="1100" spc="5">
                <a:latin typeface="Times New Roman"/>
                <a:cs typeface="Times New Roman"/>
              </a:rPr>
              <a:t>of refilling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stocking points.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signaling </a:t>
            </a:r>
            <a:r>
              <a:rPr dirty="0" sz="1100" spc="10">
                <a:latin typeface="Times New Roman"/>
                <a:cs typeface="Times New Roman"/>
              </a:rPr>
              <a:t>from the customer down </a:t>
            </a:r>
            <a:r>
              <a:rPr dirty="0" sz="1100" spc="5">
                <a:latin typeface="Times New Roman"/>
                <a:cs typeface="Times New Roman"/>
              </a:rPr>
              <a:t>to the raw material stores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5">
                <a:latin typeface="Times New Roman"/>
                <a:cs typeface="Times New Roman"/>
              </a:rPr>
              <a:t>done  </a:t>
            </a:r>
            <a:r>
              <a:rPr dirty="0" sz="1100" spc="5">
                <a:latin typeface="Times New Roman"/>
                <a:cs typeface="Times New Roman"/>
              </a:rPr>
              <a:t>through </a:t>
            </a:r>
            <a:r>
              <a:rPr dirty="0" sz="1100" spc="10">
                <a:latin typeface="Times New Roman"/>
                <a:cs typeface="Times New Roman"/>
              </a:rPr>
              <a:t>Kanban. Kanban could be a </a:t>
            </a:r>
            <a:r>
              <a:rPr dirty="0" sz="1100" spc="5">
                <a:latin typeface="Times New Roman"/>
                <a:cs typeface="Times New Roman"/>
              </a:rPr>
              <a:t>card,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electrical signal 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message flashed through  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web.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43230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9.9	BASICS </a:t>
            </a:r>
            <a:r>
              <a:rPr dirty="0" sz="1300" spc="10" b="1">
                <a:latin typeface="Times New Roman"/>
                <a:cs typeface="Times New Roman"/>
              </a:rPr>
              <a:t>OF SCM AND</a:t>
            </a:r>
            <a:r>
              <a:rPr dirty="0" sz="1300" spc="-2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ERP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'Supply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Management'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defined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integration-oriented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skills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  providing competitive </a:t>
            </a:r>
            <a:r>
              <a:rPr dirty="0" sz="1100" spc="10">
                <a:latin typeface="Times New Roman"/>
                <a:cs typeface="Times New Roman"/>
              </a:rPr>
              <a:t>advantage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organization that are basis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successful supply  chains.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typical supply chain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involve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variety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stage.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supply </a:t>
            </a:r>
            <a:r>
              <a:rPr dirty="0" sz="1100" spc="10">
                <a:latin typeface="Times New Roman"/>
                <a:cs typeface="Times New Roman"/>
              </a:rPr>
              <a:t>chain </a:t>
            </a:r>
            <a:r>
              <a:rPr dirty="0" sz="1100" spc="5">
                <a:latin typeface="Times New Roman"/>
                <a:cs typeface="Times New Roman"/>
              </a:rPr>
              <a:t>stages  </a:t>
            </a:r>
            <a:r>
              <a:rPr dirty="0" sz="1100" spc="10">
                <a:latin typeface="Times New Roman"/>
                <a:cs typeface="Times New Roman"/>
              </a:rPr>
              <a:t>include: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Customers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Retailers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Wholesaler/</a:t>
            </a:r>
            <a:r>
              <a:rPr dirty="0" sz="1100" spc="5">
                <a:latin typeface="Times New Roman"/>
                <a:cs typeface="Times New Roman"/>
              </a:rPr>
              <a:t> Distributors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Manufacturers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Component/Raw </a:t>
            </a:r>
            <a:r>
              <a:rPr dirty="0" sz="1100" spc="5">
                <a:latin typeface="Times New Roman"/>
                <a:cs typeface="Times New Roman"/>
              </a:rPr>
              <a:t>material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suppliers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157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1042" y="860297"/>
            <a:ext cx="3288029" cy="1918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003" y="3085479"/>
            <a:ext cx="5422265" cy="596709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6350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The concept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supply chain is </a:t>
            </a:r>
            <a:r>
              <a:rPr dirty="0" sz="1100" spc="10">
                <a:latin typeface="Times New Roman"/>
                <a:cs typeface="Times New Roman"/>
              </a:rPr>
              <a:t>shown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Figure </a:t>
            </a:r>
            <a:r>
              <a:rPr dirty="0" sz="1100" spc="5">
                <a:latin typeface="Times New Roman"/>
                <a:cs typeface="Times New Roman"/>
              </a:rPr>
              <a:t>9.1.8. </a:t>
            </a:r>
            <a:r>
              <a:rPr dirty="0" sz="1100" spc="10">
                <a:latin typeface="Times New Roman"/>
                <a:cs typeface="Times New Roman"/>
              </a:rPr>
              <a:t>Though many </a:t>
            </a:r>
            <a:r>
              <a:rPr dirty="0" sz="1100" spc="5">
                <a:latin typeface="Times New Roman"/>
                <a:cs typeface="Times New Roman"/>
              </a:rPr>
              <a:t>stages are </a:t>
            </a:r>
            <a:r>
              <a:rPr dirty="0" sz="1100" spc="10">
                <a:latin typeface="Times New Roman"/>
                <a:cs typeface="Times New Roman"/>
              </a:rPr>
              <a:t>shown </a:t>
            </a:r>
            <a:r>
              <a:rPr dirty="0" sz="1100" spc="5">
                <a:latin typeface="Times New Roman"/>
                <a:cs typeface="Times New Roman"/>
              </a:rPr>
              <a:t>in the  figure,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stage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present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supply chain. </a:t>
            </a:r>
            <a:r>
              <a:rPr dirty="0" sz="1100" spc="10">
                <a:latin typeface="Times New Roman"/>
                <a:cs typeface="Times New Roman"/>
              </a:rPr>
              <a:t>The number </a:t>
            </a:r>
            <a:r>
              <a:rPr dirty="0" sz="1100" spc="5">
                <a:latin typeface="Times New Roman"/>
                <a:cs typeface="Times New Roman"/>
              </a:rPr>
              <a:t>of stages included  </a:t>
            </a:r>
            <a:r>
              <a:rPr dirty="0" sz="1100" spc="10">
                <a:latin typeface="Times New Roman"/>
                <a:cs typeface="Times New Roman"/>
              </a:rPr>
              <a:t>should meet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organization generates profits for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itself.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3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'Supply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Management'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integration-oriented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skills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providing  </a:t>
            </a:r>
            <a:r>
              <a:rPr dirty="0" sz="1100" spc="10">
                <a:latin typeface="Times New Roman"/>
                <a:cs typeface="Times New Roman"/>
              </a:rPr>
              <a:t>competitive advantage </a:t>
            </a:r>
            <a:r>
              <a:rPr dirty="0" sz="1100" spc="5">
                <a:latin typeface="Times New Roman"/>
                <a:cs typeface="Times New Roman"/>
              </a:rPr>
              <a:t>to the </a:t>
            </a:r>
            <a:r>
              <a:rPr dirty="0" sz="1100" spc="10">
                <a:latin typeface="Times New Roman"/>
                <a:cs typeface="Times New Roman"/>
              </a:rPr>
              <a:t>organization that </a:t>
            </a:r>
            <a:r>
              <a:rPr dirty="0" sz="1100" spc="5">
                <a:latin typeface="Times New Roman"/>
                <a:cs typeface="Times New Roman"/>
              </a:rPr>
              <a:t>are basis for successful </a:t>
            </a:r>
            <a:r>
              <a:rPr dirty="0" sz="1100" spc="10">
                <a:latin typeface="Times New Roman"/>
                <a:cs typeface="Times New Roman"/>
              </a:rPr>
              <a:t>supply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chains.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'Supply Chain </a:t>
            </a:r>
            <a:r>
              <a:rPr dirty="0" sz="1100" spc="10">
                <a:latin typeface="Times New Roman"/>
                <a:cs typeface="Times New Roman"/>
              </a:rPr>
              <a:t>Management' can be </a:t>
            </a:r>
            <a:r>
              <a:rPr dirty="0" sz="1100" spc="5">
                <a:latin typeface="Times New Roman"/>
                <a:cs typeface="Times New Roman"/>
              </a:rPr>
              <a:t>defined as the active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of supply chain  activities to </a:t>
            </a:r>
            <a:r>
              <a:rPr dirty="0" sz="1100" spc="10">
                <a:latin typeface="Times New Roman"/>
                <a:cs typeface="Times New Roman"/>
              </a:rPr>
              <a:t>maximize customer value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achieve a </a:t>
            </a:r>
            <a:r>
              <a:rPr dirty="0" sz="1100" spc="5">
                <a:latin typeface="Times New Roman"/>
                <a:cs typeface="Times New Roman"/>
              </a:rPr>
              <a:t>sustainable </a:t>
            </a:r>
            <a:r>
              <a:rPr dirty="0" sz="1100" spc="10">
                <a:latin typeface="Times New Roman"/>
                <a:cs typeface="Times New Roman"/>
              </a:rPr>
              <a:t>competitive advantage. </a:t>
            </a:r>
            <a:r>
              <a:rPr dirty="0" sz="1100">
                <a:latin typeface="Times New Roman"/>
                <a:cs typeface="Times New Roman"/>
              </a:rPr>
              <a:t>It  </a:t>
            </a:r>
            <a:r>
              <a:rPr dirty="0" sz="1100" spc="5">
                <a:latin typeface="Times New Roman"/>
                <a:cs typeface="Times New Roman"/>
              </a:rPr>
              <a:t>represents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conscious effort by the supply chain firms to </a:t>
            </a:r>
            <a:r>
              <a:rPr dirty="0" sz="1100" spc="10">
                <a:latin typeface="Times New Roman"/>
                <a:cs typeface="Times New Roman"/>
              </a:rPr>
              <a:t>develop and </a:t>
            </a:r>
            <a:r>
              <a:rPr dirty="0" sz="1100" spc="5">
                <a:latin typeface="Times New Roman"/>
                <a:cs typeface="Times New Roman"/>
              </a:rPr>
              <a:t>run supply chains in  the </a:t>
            </a:r>
            <a:r>
              <a:rPr dirty="0" sz="1100" spc="10">
                <a:latin typeface="Times New Roman"/>
                <a:cs typeface="Times New Roman"/>
              </a:rPr>
              <a:t>most </a:t>
            </a:r>
            <a:r>
              <a:rPr dirty="0" sz="1100" spc="5">
                <a:latin typeface="Times New Roman"/>
                <a:cs typeface="Times New Roman"/>
              </a:rPr>
              <a:t>effective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efficient </a:t>
            </a:r>
            <a:r>
              <a:rPr dirty="0" sz="1100" spc="10">
                <a:latin typeface="Times New Roman"/>
                <a:cs typeface="Times New Roman"/>
              </a:rPr>
              <a:t>ways </a:t>
            </a:r>
            <a:r>
              <a:rPr dirty="0" sz="1100" spc="5">
                <a:latin typeface="Times New Roman"/>
                <a:cs typeface="Times New Roman"/>
              </a:rPr>
              <a:t>possible.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Within each organization, </a:t>
            </a:r>
            <a:r>
              <a:rPr dirty="0" sz="1100" spc="5">
                <a:latin typeface="Times New Roman"/>
                <a:cs typeface="Times New Roman"/>
              </a:rPr>
              <a:t>such </a:t>
            </a:r>
            <a:r>
              <a:rPr dirty="0" sz="1100" spc="10">
                <a:latin typeface="Times New Roman"/>
                <a:cs typeface="Times New Roman"/>
              </a:rPr>
              <a:t>as a manufacturer, the supply chain includes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functions  </a:t>
            </a:r>
            <a:r>
              <a:rPr dirty="0" sz="1100" spc="5">
                <a:latin typeface="Times New Roman"/>
                <a:cs typeface="Times New Roman"/>
              </a:rPr>
              <a:t>involved in receiving in receiving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filling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customer request.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functions that are chain  includes all functions involved in receiving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filling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customer request, operations,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distribution,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finance,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customer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service.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decision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trade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off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price,  inventory,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responsiveness.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Its activities begin </a:t>
            </a:r>
            <a:r>
              <a:rPr dirty="0" sz="1100" spc="10">
                <a:latin typeface="Times New Roman"/>
                <a:cs typeface="Times New Roman"/>
              </a:rPr>
              <a:t>with a customer </a:t>
            </a:r>
            <a:r>
              <a:rPr dirty="0" sz="1100" spc="5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and ends when a </a:t>
            </a:r>
            <a:r>
              <a:rPr dirty="0" sz="1100" spc="5">
                <a:latin typeface="Times New Roman"/>
                <a:cs typeface="Times New Roman"/>
              </a:rPr>
              <a:t>satisfied </a:t>
            </a:r>
            <a:r>
              <a:rPr dirty="0" sz="1100" spc="10">
                <a:latin typeface="Times New Roman"/>
                <a:cs typeface="Times New Roman"/>
              </a:rPr>
              <a:t>customer has paid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his  or her purchase. Generally, </a:t>
            </a:r>
            <a:r>
              <a:rPr dirty="0" sz="1100" spc="5">
                <a:latin typeface="Times New Roman"/>
                <a:cs typeface="Times New Roman"/>
              </a:rPr>
              <a:t>more </a:t>
            </a:r>
            <a:r>
              <a:rPr dirty="0" sz="1100" spc="10">
                <a:latin typeface="Times New Roman"/>
                <a:cs typeface="Times New Roman"/>
              </a:rPr>
              <a:t>than one player </a:t>
            </a:r>
            <a:r>
              <a:rPr dirty="0" sz="1100" spc="5">
                <a:latin typeface="Times New Roman"/>
                <a:cs typeface="Times New Roman"/>
              </a:rPr>
              <a:t>is involved at each stage.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manufacturer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may receive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several </a:t>
            </a:r>
            <a:r>
              <a:rPr dirty="0" sz="1100" spc="10">
                <a:latin typeface="Times New Roman"/>
                <a:cs typeface="Times New Roman"/>
              </a:rPr>
              <a:t>suppliers and then supply </a:t>
            </a:r>
            <a:r>
              <a:rPr dirty="0" sz="1100" spc="5">
                <a:latin typeface="Times New Roman"/>
                <a:cs typeface="Times New Roman"/>
              </a:rPr>
              <a:t>several distributors. </a:t>
            </a:r>
            <a:r>
              <a:rPr dirty="0" sz="1100" spc="10">
                <a:latin typeface="Times New Roman"/>
                <a:cs typeface="Times New Roman"/>
              </a:rPr>
              <a:t>Thus, most  </a:t>
            </a:r>
            <a:r>
              <a:rPr dirty="0" sz="1100" spc="5">
                <a:latin typeface="Times New Roman"/>
                <a:cs typeface="Times New Roman"/>
              </a:rPr>
              <a:t>supply chains are actually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networks.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Supply chain 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integral </a:t>
            </a:r>
            <a:r>
              <a:rPr dirty="0" sz="1100" spc="10">
                <a:latin typeface="Times New Roman"/>
                <a:cs typeface="Times New Roman"/>
              </a:rPr>
              <a:t>part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chain. </a:t>
            </a:r>
            <a:r>
              <a:rPr dirty="0" sz="1100" spc="10">
                <a:latin typeface="Times New Roman"/>
                <a:cs typeface="Times New Roman"/>
              </a:rPr>
              <a:t>According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Michael </a:t>
            </a:r>
            <a:r>
              <a:rPr dirty="0" sz="1100" spc="5">
                <a:latin typeface="Times New Roman"/>
                <a:cs typeface="Times New Roman"/>
              </a:rPr>
              <a:t>Porter, </a:t>
            </a:r>
            <a:r>
              <a:rPr dirty="0" sz="1100" spc="10">
                <a:latin typeface="Times New Roman"/>
                <a:cs typeface="Times New Roman"/>
              </a:rPr>
              <a:t>who </a:t>
            </a:r>
            <a:r>
              <a:rPr dirty="0" sz="1100">
                <a:latin typeface="Times New Roman"/>
                <a:cs typeface="Times New Roman"/>
              </a:rPr>
              <a:t>first  </a:t>
            </a:r>
            <a:r>
              <a:rPr dirty="0" sz="1100" spc="5">
                <a:latin typeface="Times New Roman"/>
                <a:cs typeface="Times New Roman"/>
              </a:rPr>
              <a:t>articulated the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chain concept in the </a:t>
            </a:r>
            <a:r>
              <a:rPr dirty="0" sz="1100" spc="10">
                <a:latin typeface="Times New Roman"/>
                <a:cs typeface="Times New Roman"/>
              </a:rPr>
              <a:t>1980s, the value chain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comprised </a:t>
            </a:r>
            <a:r>
              <a:rPr dirty="0" sz="1100" spc="5">
                <a:latin typeface="Times New Roman"/>
                <a:cs typeface="Times New Roman"/>
              </a:rPr>
              <a:t>of both the  primary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support activities.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supply chain, consists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of the primary activities or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operational part of </a:t>
            </a:r>
            <a:r>
              <a:rPr dirty="0" sz="1100" spc="10">
                <a:latin typeface="Times New Roman"/>
                <a:cs typeface="Times New Roman"/>
              </a:rPr>
              <a:t>the value </a:t>
            </a:r>
            <a:r>
              <a:rPr dirty="0" sz="1100" spc="5">
                <a:latin typeface="Times New Roman"/>
                <a:cs typeface="Times New Roman"/>
              </a:rPr>
              <a:t>chain.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supply chain, therefore,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thought of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subset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value </a:t>
            </a:r>
            <a:r>
              <a:rPr dirty="0" sz="1100" spc="5">
                <a:latin typeface="Times New Roman"/>
                <a:cs typeface="Times New Roman"/>
              </a:rPr>
              <a:t>chain. In other words, while </a:t>
            </a:r>
            <a:r>
              <a:rPr dirty="0" sz="1100" spc="10">
                <a:latin typeface="Times New Roman"/>
                <a:cs typeface="Times New Roman"/>
              </a:rPr>
              <a:t>everyone in the same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works in the  value </a:t>
            </a:r>
            <a:r>
              <a:rPr dirty="0" sz="1100" spc="5">
                <a:latin typeface="Times New Roman"/>
                <a:cs typeface="Times New Roman"/>
              </a:rPr>
              <a:t>chain, not </a:t>
            </a:r>
            <a:r>
              <a:rPr dirty="0" sz="1100" spc="10">
                <a:latin typeface="Times New Roman"/>
                <a:cs typeface="Times New Roman"/>
              </a:rPr>
              <a:t>everyone </a:t>
            </a:r>
            <a:r>
              <a:rPr dirty="0" sz="1100" spc="5">
                <a:latin typeface="Times New Roman"/>
                <a:cs typeface="Times New Roman"/>
              </a:rPr>
              <a:t>within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works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supply chain.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The value a </a:t>
            </a:r>
            <a:r>
              <a:rPr dirty="0" sz="1100" spc="5">
                <a:latin typeface="Times New Roman"/>
                <a:cs typeface="Times New Roman"/>
              </a:rPr>
              <a:t>supply chain generates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difference between </a:t>
            </a:r>
            <a:r>
              <a:rPr dirty="0" sz="1100" spc="10">
                <a:latin typeface="Times New Roman"/>
                <a:cs typeface="Times New Roman"/>
              </a:rPr>
              <a:t>what the </a:t>
            </a:r>
            <a:r>
              <a:rPr dirty="0" sz="1100" spc="5">
                <a:latin typeface="Times New Roman"/>
                <a:cs typeface="Times New Roman"/>
              </a:rPr>
              <a:t>final product is </a:t>
            </a:r>
            <a:r>
              <a:rPr dirty="0" sz="1100" spc="10">
                <a:latin typeface="Times New Roman"/>
                <a:cs typeface="Times New Roman"/>
              </a:rPr>
              <a:t>worth 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customer and </a:t>
            </a:r>
            <a:r>
              <a:rPr dirty="0" sz="1100" spc="5">
                <a:latin typeface="Times New Roman"/>
                <a:cs typeface="Times New Roman"/>
              </a:rPr>
              <a:t>the effort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supply chain expends in filling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customer's request.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supply chain profitability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effort </a:t>
            </a:r>
            <a:r>
              <a:rPr dirty="0" sz="1100" spc="10">
                <a:latin typeface="Times New Roman"/>
                <a:cs typeface="Times New Roman"/>
              </a:rPr>
              <a:t>involved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appropriate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flows </a:t>
            </a:r>
            <a:r>
              <a:rPr dirty="0" sz="1100" spc="10">
                <a:latin typeface="Times New Roman"/>
                <a:cs typeface="Times New Roman"/>
              </a:rPr>
              <a:t>between and among </a:t>
            </a:r>
            <a:r>
              <a:rPr dirty="0" sz="1100" spc="5">
                <a:latin typeface="Times New Roman"/>
                <a:cs typeface="Times New Roman"/>
              </a:rPr>
              <a:t>stages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supply chain. Unlike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traditional measure of  organizational success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terms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profits </a:t>
            </a:r>
            <a:r>
              <a:rPr dirty="0" sz="1100" spc="10">
                <a:latin typeface="Times New Roman"/>
                <a:cs typeface="Times New Roman"/>
              </a:rPr>
              <a:t>at an </a:t>
            </a:r>
            <a:r>
              <a:rPr dirty="0" sz="1100" spc="5">
                <a:latin typeface="Times New Roman"/>
                <a:cs typeface="Times New Roman"/>
              </a:rPr>
              <a:t>individual stage, </a:t>
            </a:r>
            <a:r>
              <a:rPr dirty="0" sz="1100" spc="10">
                <a:latin typeface="Times New Roman"/>
                <a:cs typeface="Times New Roman"/>
              </a:rPr>
              <a:t>supply </a:t>
            </a:r>
            <a:r>
              <a:rPr dirty="0" sz="1100" spc="5">
                <a:latin typeface="Times New Roman"/>
                <a:cs typeface="Times New Roman"/>
              </a:rPr>
              <a:t>chain </a:t>
            </a:r>
            <a:r>
              <a:rPr dirty="0" sz="1100" spc="10">
                <a:latin typeface="Times New Roman"/>
                <a:cs typeface="Times New Roman"/>
              </a:rPr>
              <a:t>success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measured </a:t>
            </a:r>
            <a:r>
              <a:rPr dirty="0" sz="1100" spc="5">
                <a:latin typeface="Times New Roman"/>
                <a:cs typeface="Times New Roman"/>
              </a:rPr>
              <a:t>in terms of </a:t>
            </a:r>
            <a:r>
              <a:rPr dirty="0" sz="1100" spc="10">
                <a:latin typeface="Times New Roman"/>
                <a:cs typeface="Times New Roman"/>
              </a:rPr>
              <a:t>supply </a:t>
            </a:r>
            <a:r>
              <a:rPr dirty="0" sz="1100" spc="5">
                <a:latin typeface="Times New Roman"/>
                <a:cs typeface="Times New Roman"/>
              </a:rPr>
              <a:t>chain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profitability.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158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1001324"/>
            <a:ext cx="5420995" cy="69278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8500"/>
              </a:lnSpc>
              <a:spcBef>
                <a:spcPts val="145"/>
              </a:spcBef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objective of </a:t>
            </a:r>
            <a:r>
              <a:rPr dirty="0" sz="1100" spc="10">
                <a:latin typeface="Times New Roman"/>
                <a:cs typeface="Times New Roman"/>
              </a:rPr>
              <a:t>every </a:t>
            </a:r>
            <a:r>
              <a:rPr dirty="0" sz="1100" spc="5">
                <a:latin typeface="Times New Roman"/>
                <a:cs typeface="Times New Roman"/>
              </a:rPr>
              <a:t>supply chain is to </a:t>
            </a:r>
            <a:r>
              <a:rPr dirty="0" sz="1100" spc="10">
                <a:latin typeface="Times New Roman"/>
                <a:cs typeface="Times New Roman"/>
              </a:rPr>
              <a:t>maximize the </a:t>
            </a:r>
            <a:r>
              <a:rPr dirty="0" sz="1100" spc="5">
                <a:latin typeface="Times New Roman"/>
                <a:cs typeface="Times New Roman"/>
              </a:rPr>
              <a:t>overall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generated </a:t>
            </a:r>
            <a:r>
              <a:rPr dirty="0" sz="1100" spc="15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final price </a:t>
            </a:r>
            <a:r>
              <a:rPr dirty="0" sz="1100" spc="10">
                <a:latin typeface="Times New Roman"/>
                <a:cs typeface="Times New Roman"/>
              </a:rPr>
              <a:t>of the good covers </a:t>
            </a:r>
            <a:r>
              <a:rPr dirty="0" sz="1100" spc="5">
                <a:latin typeface="Times New Roman"/>
                <a:cs typeface="Times New Roman"/>
              </a:rPr>
              <a:t>all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0">
                <a:latin typeface="Times New Roman"/>
                <a:cs typeface="Times New Roman"/>
              </a:rPr>
              <a:t>involved plus a </a:t>
            </a:r>
            <a:r>
              <a:rPr dirty="0" sz="1100" spc="5">
                <a:latin typeface="Times New Roman"/>
                <a:cs typeface="Times New Roman"/>
              </a:rPr>
              <a:t>profit for each participant in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chain. Figure 9.1.8.2 </a:t>
            </a:r>
            <a:r>
              <a:rPr dirty="0" sz="1100" spc="10">
                <a:latin typeface="Times New Roman"/>
                <a:cs typeface="Times New Roman"/>
              </a:rPr>
              <a:t>shows </a:t>
            </a:r>
            <a:r>
              <a:rPr dirty="0" sz="1100" spc="5">
                <a:latin typeface="Times New Roman"/>
                <a:cs typeface="Times New Roman"/>
              </a:rPr>
              <a:t>the supply chain as </a:t>
            </a:r>
            <a:r>
              <a:rPr dirty="0" sz="1100" spc="10">
                <a:latin typeface="Times New Roman"/>
                <a:cs typeface="Times New Roman"/>
              </a:rPr>
              <a:t>a network and </a:t>
            </a:r>
            <a:r>
              <a:rPr dirty="0" sz="1100" spc="5">
                <a:latin typeface="Times New Roman"/>
                <a:cs typeface="Times New Roman"/>
              </a:rPr>
              <a:t>also as </a:t>
            </a:r>
            <a:r>
              <a:rPr dirty="0" sz="1100" spc="10">
                <a:latin typeface="Times New Roman"/>
                <a:cs typeface="Times New Roman"/>
              </a:rPr>
              <a:t>a part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value  </a:t>
            </a:r>
            <a:r>
              <a:rPr dirty="0" sz="1100" spc="5">
                <a:latin typeface="Times New Roman"/>
                <a:cs typeface="Times New Roman"/>
              </a:rPr>
              <a:t>chain.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9344" y="2014727"/>
            <a:ext cx="4552187" cy="252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2" y="4842650"/>
            <a:ext cx="5421630" cy="398907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appropriate design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supply chain will </a:t>
            </a:r>
            <a:r>
              <a:rPr dirty="0" sz="1100" spc="10">
                <a:latin typeface="Times New Roman"/>
                <a:cs typeface="Times New Roman"/>
              </a:rPr>
              <a:t>depend on </a:t>
            </a:r>
            <a:r>
              <a:rPr dirty="0" sz="1100" spc="5">
                <a:latin typeface="Times New Roman"/>
                <a:cs typeface="Times New Roman"/>
              </a:rPr>
              <a:t>both the customer's </a:t>
            </a:r>
            <a:r>
              <a:rPr dirty="0" sz="1100" spc="10">
                <a:latin typeface="Times New Roman"/>
                <a:cs typeface="Times New Roman"/>
              </a:rPr>
              <a:t>needs and the  </a:t>
            </a:r>
            <a:r>
              <a:rPr dirty="0" sz="1100" spc="5">
                <a:latin typeface="Times New Roman"/>
                <a:cs typeface="Times New Roman"/>
              </a:rPr>
              <a:t>role of the </a:t>
            </a:r>
            <a:r>
              <a:rPr dirty="0" sz="1100" spc="10">
                <a:latin typeface="Times New Roman"/>
                <a:cs typeface="Times New Roman"/>
              </a:rPr>
              <a:t>stages involved. In some </a:t>
            </a:r>
            <a:r>
              <a:rPr dirty="0" sz="1100" spc="5">
                <a:latin typeface="Times New Roman"/>
                <a:cs typeface="Times New Roman"/>
              </a:rPr>
              <a:t>cases,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manufacturer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>
                <a:latin typeface="Times New Roman"/>
                <a:cs typeface="Times New Roman"/>
              </a:rPr>
              <a:t>fill </a:t>
            </a:r>
            <a:r>
              <a:rPr dirty="0" sz="1100" spc="5">
                <a:latin typeface="Times New Roman"/>
                <a:cs typeface="Times New Roman"/>
              </a:rPr>
              <a:t>customer </a:t>
            </a:r>
            <a:r>
              <a:rPr dirty="0" sz="1100" spc="10">
                <a:latin typeface="Times New Roman"/>
                <a:cs typeface="Times New Roman"/>
              </a:rPr>
              <a:t>orders </a:t>
            </a:r>
            <a:r>
              <a:rPr dirty="0" sz="1100" spc="5">
                <a:latin typeface="Times New Roman"/>
                <a:cs typeface="Times New Roman"/>
              </a:rPr>
              <a:t>directly. 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example, Dell has been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of the most successful </a:t>
            </a:r>
            <a:r>
              <a:rPr dirty="0" sz="1100" spc="10">
                <a:latin typeface="Times New Roman"/>
                <a:cs typeface="Times New Roman"/>
              </a:rPr>
              <a:t>examples </a:t>
            </a:r>
            <a:r>
              <a:rPr dirty="0" sz="1100" spc="5">
                <a:latin typeface="Times New Roman"/>
                <a:cs typeface="Times New Roman"/>
              </a:rPr>
              <a:t>of effective supply chain  </a:t>
            </a:r>
            <a:r>
              <a:rPr dirty="0" sz="1100" spc="10">
                <a:latin typeface="Times New Roman"/>
                <a:cs typeface="Times New Roman"/>
              </a:rPr>
              <a:t>management. Dell </a:t>
            </a:r>
            <a:r>
              <a:rPr dirty="0" sz="1100" spc="5">
                <a:latin typeface="Times New Roman"/>
                <a:cs typeface="Times New Roman"/>
              </a:rPr>
              <a:t>builds-to-order, that is, </a:t>
            </a:r>
            <a:r>
              <a:rPr dirty="0" sz="1100" spc="10">
                <a:latin typeface="Times New Roman"/>
                <a:cs typeface="Times New Roman"/>
              </a:rPr>
              <a:t>a customer order </a:t>
            </a:r>
            <a:r>
              <a:rPr dirty="0" sz="1100" spc="5">
                <a:latin typeface="Times New Roman"/>
                <a:cs typeface="Times New Roman"/>
              </a:rPr>
              <a:t>initiates </a:t>
            </a:r>
            <a:r>
              <a:rPr dirty="0" sz="1100" spc="10">
                <a:latin typeface="Times New Roman"/>
                <a:cs typeface="Times New Roman"/>
              </a:rPr>
              <a:t>manufacturing at Dell.  </a:t>
            </a:r>
            <a:r>
              <a:rPr dirty="0" sz="1100" spc="5">
                <a:latin typeface="Times New Roman"/>
                <a:cs typeface="Times New Roman"/>
              </a:rPr>
              <a:t>Dell </a:t>
            </a:r>
            <a:r>
              <a:rPr dirty="0" sz="1100" spc="10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have a </a:t>
            </a:r>
            <a:r>
              <a:rPr dirty="0" sz="1100" spc="5">
                <a:latin typeface="Times New Roman"/>
                <a:cs typeface="Times New Roman"/>
              </a:rPr>
              <a:t>retailer, wholesaler, or distributor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its supply chain. </a:t>
            </a:r>
            <a:r>
              <a:rPr dirty="0" sz="1100" spc="10">
                <a:latin typeface="Times New Roman"/>
                <a:cs typeface="Times New Roman"/>
              </a:rPr>
              <a:t>While </a:t>
            </a:r>
            <a:r>
              <a:rPr dirty="0" sz="1100" spc="5">
                <a:latin typeface="Times New Roman"/>
                <a:cs typeface="Times New Roman"/>
              </a:rPr>
              <a:t>other  </a:t>
            </a:r>
            <a:r>
              <a:rPr dirty="0" sz="1100" spc="10">
                <a:latin typeface="Times New Roman"/>
                <a:cs typeface="Times New Roman"/>
              </a:rPr>
              <a:t>computer companies must </a:t>
            </a:r>
            <a:r>
              <a:rPr dirty="0" sz="1100" spc="5">
                <a:latin typeface="Times New Roman"/>
                <a:cs typeface="Times New Roman"/>
              </a:rPr>
              <a:t>stock </a:t>
            </a:r>
            <a:r>
              <a:rPr dirty="0" sz="1100" spc="10">
                <a:latin typeface="Times New Roman"/>
                <a:cs typeface="Times New Roman"/>
              </a:rPr>
              <a:t>a month </a:t>
            </a:r>
            <a:r>
              <a:rPr dirty="0" sz="1100" spc="5">
                <a:latin typeface="Times New Roman"/>
                <a:cs typeface="Times New Roman"/>
              </a:rPr>
              <a:t>of inventory. </a:t>
            </a:r>
            <a:r>
              <a:rPr dirty="0" sz="1100" spc="10">
                <a:latin typeface="Times New Roman"/>
                <a:cs typeface="Times New Roman"/>
              </a:rPr>
              <a:t>Dell </a:t>
            </a:r>
            <a:r>
              <a:rPr dirty="0" sz="1100" spc="5">
                <a:latin typeface="Times New Roman"/>
                <a:cs typeface="Times New Roman"/>
              </a:rPr>
              <a:t>carries only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few days worth. 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fact, </a:t>
            </a:r>
            <a:r>
              <a:rPr dirty="0" sz="1100" spc="10">
                <a:latin typeface="Times New Roman"/>
                <a:cs typeface="Times New Roman"/>
              </a:rPr>
              <a:t>many of the components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delivered within hours of </a:t>
            </a:r>
            <a:r>
              <a:rPr dirty="0" sz="1100" spc="5">
                <a:latin typeface="Times New Roman"/>
                <a:cs typeface="Times New Roman"/>
              </a:rPr>
              <a:t>being </a:t>
            </a:r>
            <a:r>
              <a:rPr dirty="0" sz="1100" spc="10">
                <a:latin typeface="Times New Roman"/>
                <a:cs typeface="Times New Roman"/>
              </a:rPr>
              <a:t>assembled and shipped to  the customer.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plans orders and </a:t>
            </a:r>
            <a:r>
              <a:rPr dirty="0" sz="1100" spc="5">
                <a:latin typeface="Times New Roman"/>
                <a:cs typeface="Times New Roman"/>
              </a:rPr>
              <a:t>signals </a:t>
            </a:r>
            <a:r>
              <a:rPr dirty="0" sz="1100" spc="10">
                <a:latin typeface="Times New Roman"/>
                <a:cs typeface="Times New Roman"/>
              </a:rPr>
              <a:t>suppliers every </a:t>
            </a:r>
            <a:r>
              <a:rPr dirty="0" sz="1100" spc="15">
                <a:latin typeface="Times New Roman"/>
                <a:cs typeface="Times New Roman"/>
              </a:rPr>
              <a:t>two </a:t>
            </a:r>
            <a:r>
              <a:rPr dirty="0" sz="1100" spc="10">
                <a:latin typeface="Times New Roman"/>
                <a:cs typeface="Times New Roman"/>
              </a:rPr>
              <a:t>hours, which enables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to  manufacture and </a:t>
            </a:r>
            <a:r>
              <a:rPr dirty="0" sz="1100" spc="5">
                <a:latin typeface="Times New Roman"/>
                <a:cs typeface="Times New Roman"/>
              </a:rPr>
              <a:t>deliver exactly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customers </a:t>
            </a:r>
            <a:r>
              <a:rPr dirty="0" sz="1100" spc="5">
                <a:latin typeface="Times New Roman"/>
                <a:cs typeface="Times New Roman"/>
              </a:rPr>
              <a:t>want.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500"/>
              </a:lnSpc>
            </a:pPr>
            <a:r>
              <a:rPr dirty="0" sz="1100" spc="5">
                <a:latin typeface="Times New Roman"/>
                <a:cs typeface="Times New Roman"/>
              </a:rPr>
              <a:t>In other cases,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in a </a:t>
            </a:r>
            <a:r>
              <a:rPr dirty="0" sz="1100" spc="5">
                <a:latin typeface="Times New Roman"/>
                <a:cs typeface="Times New Roman"/>
              </a:rPr>
              <a:t>mail </a:t>
            </a:r>
            <a:r>
              <a:rPr dirty="0" sz="1100" spc="10">
                <a:latin typeface="Times New Roman"/>
                <a:cs typeface="Times New Roman"/>
              </a:rPr>
              <a:t>order </a:t>
            </a:r>
            <a:r>
              <a:rPr dirty="0" sz="1100" spc="5">
                <a:latin typeface="Times New Roman"/>
                <a:cs typeface="Times New Roman"/>
              </a:rPr>
              <a:t>business like </a:t>
            </a:r>
            <a:r>
              <a:rPr dirty="0" sz="1100" spc="10">
                <a:latin typeface="Times New Roman"/>
                <a:cs typeface="Times New Roman"/>
              </a:rPr>
              <a:t>Amazon.com, the company </a:t>
            </a:r>
            <a:r>
              <a:rPr dirty="0" sz="1100" spc="5">
                <a:latin typeface="Times New Roman"/>
                <a:cs typeface="Times New Roman"/>
              </a:rPr>
              <a:t>maintains an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inventory of product from </a:t>
            </a:r>
            <a:r>
              <a:rPr dirty="0" sz="1100" spc="10">
                <a:latin typeface="Times New Roman"/>
                <a:cs typeface="Times New Roman"/>
              </a:rPr>
              <a:t>which they </a:t>
            </a:r>
            <a:r>
              <a:rPr dirty="0" sz="1100">
                <a:latin typeface="Times New Roman"/>
                <a:cs typeface="Times New Roman"/>
              </a:rPr>
              <a:t>fill </a:t>
            </a:r>
            <a:r>
              <a:rPr dirty="0" sz="1100" spc="5">
                <a:latin typeface="Times New Roman"/>
                <a:cs typeface="Times New Roman"/>
              </a:rPr>
              <a:t>customer orders. In the case of retail stores, the  supply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chain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also contain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wholesaler or distributor between the store </a:t>
            </a:r>
            <a:r>
              <a:rPr dirty="0" sz="1100" spc="10">
                <a:latin typeface="Times New Roman"/>
                <a:cs typeface="Times New Roman"/>
              </a:rPr>
              <a:t>and the  manufacturer.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Decisions in a Supply Chain: </a:t>
            </a:r>
            <a:r>
              <a:rPr dirty="0" sz="1100" spc="10">
                <a:latin typeface="Times New Roman"/>
                <a:cs typeface="Times New Roman"/>
              </a:rPr>
              <a:t>Supply </a:t>
            </a:r>
            <a:r>
              <a:rPr dirty="0" sz="1100" spc="5">
                <a:latin typeface="Times New Roman"/>
                <a:cs typeface="Times New Roman"/>
              </a:rPr>
              <a:t>chain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involves proactively managing the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two-way movement and </a:t>
            </a:r>
            <a:r>
              <a:rPr dirty="0" sz="1100" spc="5">
                <a:latin typeface="Times New Roman"/>
                <a:cs typeface="Times New Roman"/>
              </a:rPr>
              <a:t>coordination (that is, the </a:t>
            </a:r>
            <a:r>
              <a:rPr dirty="0" sz="1100" spc="10">
                <a:latin typeface="Times New Roman"/>
                <a:cs typeface="Times New Roman"/>
              </a:rPr>
              <a:t>flows) </a:t>
            </a:r>
            <a:r>
              <a:rPr dirty="0" sz="1100" spc="5">
                <a:latin typeface="Times New Roman"/>
                <a:cs typeface="Times New Roman"/>
              </a:rPr>
              <a:t>of goods, services, information,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funds </a:t>
            </a:r>
            <a:r>
              <a:rPr dirty="0" sz="1100" spc="10">
                <a:latin typeface="Times New Roman"/>
                <a:cs typeface="Times New Roman"/>
              </a:rPr>
              <a:t>from raw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through </a:t>
            </a:r>
            <a:r>
              <a:rPr dirty="0" sz="1100" spc="15">
                <a:latin typeface="Times New Roman"/>
                <a:cs typeface="Times New Roman"/>
              </a:rPr>
              <a:t>end </a:t>
            </a:r>
            <a:r>
              <a:rPr dirty="0" sz="1100" spc="5">
                <a:latin typeface="Times New Roman"/>
                <a:cs typeface="Times New Roman"/>
              </a:rPr>
              <a:t>user.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company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"supply </a:t>
            </a:r>
            <a:r>
              <a:rPr dirty="0" sz="1100" spc="10">
                <a:latin typeface="Times New Roman"/>
                <a:cs typeface="Times New Roman"/>
              </a:rPr>
              <a:t>chain </a:t>
            </a:r>
            <a:r>
              <a:rPr dirty="0" sz="1100" spc="5">
                <a:latin typeface="Times New Roman"/>
                <a:cs typeface="Times New Roman"/>
              </a:rPr>
              <a:t>orientation"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that recognizes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strategic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managing operational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and flows across a  </a:t>
            </a:r>
            <a:r>
              <a:rPr dirty="0" sz="1100" spc="5">
                <a:latin typeface="Times New Roman"/>
                <a:cs typeface="Times New Roman"/>
              </a:rPr>
              <a:t>supply chain. It </a:t>
            </a:r>
            <a:r>
              <a:rPr dirty="0" sz="1100" spc="10">
                <a:latin typeface="Times New Roman"/>
                <a:cs typeface="Times New Roman"/>
              </a:rPr>
              <a:t>s </a:t>
            </a:r>
            <a:r>
              <a:rPr dirty="0" sz="1100" spc="5">
                <a:latin typeface="Times New Roman"/>
                <a:cs typeface="Times New Roman"/>
              </a:rPr>
              <a:t>decision fall </a:t>
            </a:r>
            <a:r>
              <a:rPr dirty="0" sz="1100" spc="10">
                <a:latin typeface="Times New Roman"/>
                <a:cs typeface="Times New Roman"/>
              </a:rPr>
              <a:t>into </a:t>
            </a:r>
            <a:r>
              <a:rPr dirty="0" sz="1100" spc="5">
                <a:latin typeface="Times New Roman"/>
                <a:cs typeface="Times New Roman"/>
              </a:rPr>
              <a:t>three categories 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phases: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Supply Chain Design: </a:t>
            </a:r>
            <a:r>
              <a:rPr dirty="0" sz="1100" spc="5">
                <a:latin typeface="Times New Roman"/>
                <a:cs typeface="Times New Roman"/>
              </a:rPr>
              <a:t>Supply Chain Design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strategic </a:t>
            </a:r>
            <a:r>
              <a:rPr dirty="0" sz="1100" spc="10">
                <a:latin typeface="Times New Roman"/>
                <a:cs typeface="Times New Roman"/>
              </a:rPr>
              <a:t>decision. </a:t>
            </a:r>
            <a:r>
              <a:rPr dirty="0" sz="1100" spc="5">
                <a:latin typeface="Times New Roman"/>
                <a:cs typeface="Times New Roman"/>
              </a:rPr>
              <a:t>If reflects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structure  of </a:t>
            </a:r>
            <a:r>
              <a:rPr dirty="0" sz="1100" spc="10">
                <a:latin typeface="Times New Roman"/>
                <a:cs typeface="Times New Roman"/>
              </a:rPr>
              <a:t>the supply </a:t>
            </a:r>
            <a:r>
              <a:rPr dirty="0" sz="1100" spc="5">
                <a:latin typeface="Times New Roman"/>
                <a:cs typeface="Times New Roman"/>
              </a:rPr>
              <a:t>chain over </a:t>
            </a:r>
            <a:r>
              <a:rPr dirty="0" sz="1100" spc="10">
                <a:latin typeface="Times New Roman"/>
                <a:cs typeface="Times New Roman"/>
              </a:rPr>
              <a:t>the next </a:t>
            </a:r>
            <a:r>
              <a:rPr dirty="0" sz="1100" spc="5">
                <a:latin typeface="Times New Roman"/>
                <a:cs typeface="Times New Roman"/>
              </a:rPr>
              <a:t>several </a:t>
            </a:r>
            <a:r>
              <a:rPr dirty="0" sz="1100" spc="10">
                <a:latin typeface="Times New Roman"/>
                <a:cs typeface="Times New Roman"/>
              </a:rPr>
              <a:t>years. </a:t>
            </a:r>
            <a:r>
              <a:rPr dirty="0" sz="1100" spc="5">
                <a:latin typeface="Times New Roman"/>
                <a:cs typeface="Times New Roman"/>
              </a:rPr>
              <a:t>It decides </a:t>
            </a:r>
            <a:r>
              <a:rPr dirty="0" sz="1100" spc="10">
                <a:latin typeface="Times New Roman"/>
                <a:cs typeface="Times New Roman"/>
              </a:rPr>
              <a:t>what the </a:t>
            </a:r>
            <a:r>
              <a:rPr dirty="0" sz="1100" spc="5">
                <a:latin typeface="Times New Roman"/>
                <a:cs typeface="Times New Roman"/>
              </a:rPr>
              <a:t>chain's configuration will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be,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resources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allocated, </a:t>
            </a:r>
            <a:r>
              <a:rPr dirty="0" sz="1100" spc="10">
                <a:latin typeface="Times New Roman"/>
                <a:cs typeface="Times New Roman"/>
              </a:rPr>
              <a:t>and what </a:t>
            </a:r>
            <a:r>
              <a:rPr dirty="0" sz="1100" spc="5">
                <a:latin typeface="Times New Roman"/>
                <a:cs typeface="Times New Roman"/>
              </a:rPr>
              <a:t>processes each stage will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perform.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159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160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814197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Successful </a:t>
            </a:r>
            <a:r>
              <a:rPr dirty="0" sz="1100" spc="10">
                <a:latin typeface="Times New Roman"/>
                <a:cs typeface="Times New Roman"/>
              </a:rPr>
              <a:t>design requires a high degree of functional and </a:t>
            </a:r>
            <a:r>
              <a:rPr dirty="0" sz="1100" spc="5">
                <a:latin typeface="Times New Roman"/>
                <a:cs typeface="Times New Roman"/>
              </a:rPr>
              <a:t>organizational </a:t>
            </a:r>
            <a:r>
              <a:rPr dirty="0" sz="1100" spc="10">
                <a:latin typeface="Times New Roman"/>
                <a:cs typeface="Times New Roman"/>
              </a:rPr>
              <a:t>integration. </a:t>
            </a:r>
            <a:r>
              <a:rPr dirty="0" sz="1100" spc="5">
                <a:latin typeface="Times New Roman"/>
                <a:cs typeface="Times New Roman"/>
              </a:rPr>
              <a:t>In order  to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so, it is essential to develop supply chain </a:t>
            </a:r>
            <a:r>
              <a:rPr dirty="0" sz="1100" spc="10">
                <a:latin typeface="Times New Roman"/>
                <a:cs typeface="Times New Roman"/>
              </a:rPr>
              <a:t>process maps (flow charts) for major </a:t>
            </a:r>
            <a:r>
              <a:rPr dirty="0" sz="1100" spc="5">
                <a:latin typeface="Times New Roman"/>
                <a:cs typeface="Times New Roman"/>
              </a:rPr>
              <a:t>supply  </a:t>
            </a:r>
            <a:r>
              <a:rPr dirty="0" sz="1100" spc="10">
                <a:latin typeface="Times New Roman"/>
                <a:cs typeface="Times New Roman"/>
              </a:rPr>
              <a:t>chains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their </a:t>
            </a:r>
            <a:r>
              <a:rPr dirty="0" sz="1100" spc="5">
                <a:latin typeface="Times New Roman"/>
                <a:cs typeface="Times New Roman"/>
              </a:rPr>
              <a:t>related processes helps </a:t>
            </a:r>
            <a:r>
              <a:rPr dirty="0" sz="1100" spc="10">
                <a:latin typeface="Times New Roman"/>
                <a:cs typeface="Times New Roman"/>
              </a:rPr>
              <a:t>establish an </a:t>
            </a:r>
            <a:r>
              <a:rPr dirty="0" sz="1100" spc="5">
                <a:latin typeface="Times New Roman"/>
                <a:cs typeface="Times New Roman"/>
              </a:rPr>
              <a:t>understanding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supply </a:t>
            </a:r>
            <a:r>
              <a:rPr dirty="0" sz="1100" spc="10">
                <a:latin typeface="Times New Roman"/>
                <a:cs typeface="Times New Roman"/>
              </a:rPr>
              <a:t>chain. There 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a </a:t>
            </a:r>
            <a:r>
              <a:rPr dirty="0" sz="1100" spc="5">
                <a:latin typeface="Times New Roman"/>
                <a:cs typeface="Times New Roman"/>
              </a:rPr>
              <a:t>clearly understood </a:t>
            </a:r>
            <a:r>
              <a:rPr dirty="0" sz="1100" spc="10">
                <a:latin typeface="Times New Roman"/>
                <a:cs typeface="Times New Roman"/>
              </a:rPr>
              <a:t>mapping </a:t>
            </a:r>
            <a:r>
              <a:rPr dirty="0" sz="1100" spc="5">
                <a:latin typeface="Times New Roman"/>
                <a:cs typeface="Times New Roman"/>
              </a:rPr>
              <a:t>convention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utilized, along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other  </a:t>
            </a:r>
            <a:r>
              <a:rPr dirty="0" sz="1100" spc="10">
                <a:latin typeface="Times New Roman"/>
                <a:cs typeface="Times New Roman"/>
              </a:rPr>
              <a:t>information requirements.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objective of this </a:t>
            </a:r>
            <a:r>
              <a:rPr dirty="0" sz="1100" spc="5">
                <a:latin typeface="Times New Roman"/>
                <a:cs typeface="Times New Roman"/>
              </a:rPr>
              <a:t>exercise is to </a:t>
            </a:r>
            <a:r>
              <a:rPr dirty="0" sz="1100" spc="10">
                <a:latin typeface="Times New Roman"/>
                <a:cs typeface="Times New Roman"/>
              </a:rPr>
              <a:t>develop </a:t>
            </a:r>
            <a:r>
              <a:rPr dirty="0" sz="1100" spc="5">
                <a:latin typeface="Times New Roman"/>
                <a:cs typeface="Times New Roman"/>
              </a:rPr>
              <a:t>supply chain maps </a:t>
            </a:r>
            <a:r>
              <a:rPr dirty="0" sz="1100">
                <a:latin typeface="Times New Roman"/>
                <a:cs typeface="Times New Roman"/>
              </a:rPr>
              <a:t>that  </a:t>
            </a:r>
            <a:r>
              <a:rPr dirty="0" sz="1100" spc="10">
                <a:latin typeface="Times New Roman"/>
                <a:cs typeface="Times New Roman"/>
              </a:rPr>
              <a:t>present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supply </a:t>
            </a:r>
            <a:r>
              <a:rPr dirty="0" sz="1100" spc="5">
                <a:latin typeface="Times New Roman"/>
                <a:cs typeface="Times New Roman"/>
              </a:rPr>
              <a:t>chain entities </a:t>
            </a:r>
            <a:r>
              <a:rPr dirty="0" sz="1100" spc="10">
                <a:latin typeface="Times New Roman"/>
                <a:cs typeface="Times New Roman"/>
              </a:rPr>
              <a:t>along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key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exercise will flow such </a:t>
            </a:r>
            <a:r>
              <a:rPr dirty="0" sz="1100" spc="5">
                <a:latin typeface="Times New Roman"/>
                <a:cs typeface="Times New Roman"/>
              </a:rPr>
              <a:t>decisions as the location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capacities of production and  warehousing facilities, </a:t>
            </a:r>
            <a:r>
              <a:rPr dirty="0" sz="1100" spc="10">
                <a:latin typeface="Times New Roman"/>
                <a:cs typeface="Times New Roman"/>
              </a:rPr>
              <a:t>the products to be manufactured or </a:t>
            </a:r>
            <a:r>
              <a:rPr dirty="0" sz="1100" spc="5">
                <a:latin typeface="Times New Roman"/>
                <a:cs typeface="Times New Roman"/>
              </a:rPr>
              <a:t>stored </a:t>
            </a:r>
            <a:r>
              <a:rPr dirty="0" sz="1100" spc="10">
                <a:latin typeface="Times New Roman"/>
                <a:cs typeface="Times New Roman"/>
              </a:rPr>
              <a:t>at various locations, the  modes of </a:t>
            </a:r>
            <a:r>
              <a:rPr dirty="0" sz="1100" spc="5">
                <a:latin typeface="Times New Roman"/>
                <a:cs typeface="Times New Roman"/>
              </a:rPr>
              <a:t>transportation, </a:t>
            </a:r>
            <a:r>
              <a:rPr dirty="0" sz="1100" spc="10">
                <a:latin typeface="Times New Roman"/>
                <a:cs typeface="Times New Roman"/>
              </a:rPr>
              <a:t>and the type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information system to be utilized.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organization  must </a:t>
            </a:r>
            <a:r>
              <a:rPr dirty="0" sz="1100" spc="5">
                <a:latin typeface="Times New Roman"/>
                <a:cs typeface="Times New Roman"/>
              </a:rPr>
              <a:t>also identify key and critical </a:t>
            </a:r>
            <a:r>
              <a:rPr dirty="0" sz="1100" spc="10">
                <a:latin typeface="Times New Roman"/>
                <a:cs typeface="Times New Roman"/>
              </a:rPr>
              <a:t>supply </a:t>
            </a:r>
            <a:r>
              <a:rPr dirty="0" sz="1100" spc="5">
                <a:latin typeface="Times New Roman"/>
                <a:cs typeface="Times New Roman"/>
              </a:rPr>
              <a:t>chains </a:t>
            </a:r>
            <a:r>
              <a:rPr dirty="0" sz="1100" spc="10">
                <a:latin typeface="Times New Roman"/>
                <a:cs typeface="Times New Roman"/>
              </a:rPr>
              <a:t>components.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must be knowledgeable  </a:t>
            </a:r>
            <a:r>
              <a:rPr dirty="0" sz="1100" spc="5">
                <a:latin typeface="Times New Roman"/>
                <a:cs typeface="Times New Roman"/>
              </a:rPr>
              <a:t>regarding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5">
                <a:latin typeface="Times New Roman"/>
                <a:cs typeface="Times New Roman"/>
              </a:rPr>
              <a:t>part of the supply chain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also must understand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part interfaces with  the </a:t>
            </a:r>
            <a:r>
              <a:rPr dirty="0" sz="1100" spc="10">
                <a:latin typeface="Times New Roman"/>
                <a:cs typeface="Times New Roman"/>
              </a:rPr>
              <a:t>other </a:t>
            </a:r>
            <a:r>
              <a:rPr dirty="0" sz="1100" spc="5">
                <a:latin typeface="Times New Roman"/>
                <a:cs typeface="Times New Roman"/>
              </a:rPr>
              <a:t>parts of the </a:t>
            </a:r>
            <a:r>
              <a:rPr dirty="0" sz="1100" spc="10">
                <a:latin typeface="Times New Roman"/>
                <a:cs typeface="Times New Roman"/>
              </a:rPr>
              <a:t>supply</a:t>
            </a:r>
            <a:r>
              <a:rPr dirty="0" sz="1100" spc="5">
                <a:latin typeface="Times New Roman"/>
                <a:cs typeface="Times New Roman"/>
              </a:rPr>
              <a:t> chain.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supply chain configuration should </a:t>
            </a:r>
            <a:r>
              <a:rPr dirty="0" sz="1100" spc="5">
                <a:latin typeface="Times New Roman"/>
                <a:cs typeface="Times New Roman"/>
              </a:rPr>
              <a:t>support </a:t>
            </a:r>
            <a:r>
              <a:rPr dirty="0" sz="1100" spc="10">
                <a:latin typeface="Times New Roman"/>
                <a:cs typeface="Times New Roman"/>
              </a:rPr>
              <a:t>the organization's </a:t>
            </a:r>
            <a:r>
              <a:rPr dirty="0" sz="1100" spc="5">
                <a:latin typeface="Times New Roman"/>
                <a:cs typeface="Times New Roman"/>
              </a:rPr>
              <a:t>strategic </a:t>
            </a:r>
            <a:r>
              <a:rPr dirty="0" sz="1100" spc="10">
                <a:latin typeface="Times New Roman"/>
                <a:cs typeface="Times New Roman"/>
              </a:rPr>
              <a:t>objectives. In the  case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TI Cycles </a:t>
            </a:r>
            <a:r>
              <a:rPr dirty="0" sz="1100" spc="5">
                <a:latin typeface="Times New Roman"/>
                <a:cs typeface="Times New Roman"/>
              </a:rPr>
              <a:t>regarding </a:t>
            </a:r>
            <a:r>
              <a:rPr dirty="0" sz="1100" spc="10">
                <a:latin typeface="Times New Roman"/>
                <a:cs typeface="Times New Roman"/>
              </a:rPr>
              <a:t>the location </a:t>
            </a:r>
            <a:r>
              <a:rPr dirty="0" sz="1100" spc="5">
                <a:latin typeface="Times New Roman"/>
                <a:cs typeface="Times New Roman"/>
              </a:rPr>
              <a:t>and capacity of its manufacturing facilities </a:t>
            </a:r>
            <a:r>
              <a:rPr dirty="0" sz="1100" spc="10">
                <a:latin typeface="Times New Roman"/>
                <a:cs typeface="Times New Roman"/>
              </a:rPr>
              <a:t>at  Aurangabad, the </a:t>
            </a:r>
            <a:r>
              <a:rPr dirty="0" sz="1100" spc="5">
                <a:latin typeface="Times New Roman"/>
                <a:cs typeface="Times New Roman"/>
              </a:rPr>
              <a:t>joint manufacturing </a:t>
            </a:r>
            <a:r>
              <a:rPr dirty="0" sz="1100" spc="10">
                <a:latin typeface="Times New Roman"/>
                <a:cs typeface="Times New Roman"/>
              </a:rPr>
              <a:t>agreement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Avon Cycle and </a:t>
            </a:r>
            <a:r>
              <a:rPr dirty="0" sz="1100" spc="5">
                <a:latin typeface="Times New Roman"/>
                <a:cs typeface="Times New Roman"/>
              </a:rPr>
              <a:t>distribution </a:t>
            </a:r>
            <a:r>
              <a:rPr dirty="0" sz="1100" spc="10">
                <a:latin typeface="Times New Roman"/>
                <a:cs typeface="Times New Roman"/>
              </a:rPr>
              <a:t>network  </a:t>
            </a:r>
            <a:r>
              <a:rPr dirty="0" sz="1100" spc="5">
                <a:latin typeface="Times New Roman"/>
                <a:cs typeface="Times New Roman"/>
              </a:rPr>
              <a:t>are all </a:t>
            </a:r>
            <a:r>
              <a:rPr dirty="0" sz="1100" spc="10">
                <a:latin typeface="Times New Roman"/>
                <a:cs typeface="Times New Roman"/>
              </a:rPr>
              <a:t>supply </a:t>
            </a:r>
            <a:r>
              <a:rPr dirty="0" sz="1100" spc="5">
                <a:latin typeface="Times New Roman"/>
                <a:cs typeface="Times New Roman"/>
              </a:rPr>
              <a:t>chain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or strategic decisions.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These are long-term </a:t>
            </a:r>
            <a:r>
              <a:rPr dirty="0" sz="1100" spc="5">
                <a:latin typeface="Times New Roman"/>
                <a:cs typeface="Times New Roman"/>
              </a:rPr>
              <a:t>decision and are </a:t>
            </a:r>
            <a:r>
              <a:rPr dirty="0" sz="1100" spc="10">
                <a:latin typeface="Times New Roman"/>
                <a:cs typeface="Times New Roman"/>
              </a:rPr>
              <a:t>very </a:t>
            </a:r>
            <a:r>
              <a:rPr dirty="0" sz="1100" spc="5">
                <a:latin typeface="Times New Roman"/>
                <a:cs typeface="Times New Roman"/>
              </a:rPr>
              <a:t>expensive to alter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short notice. </a:t>
            </a:r>
            <a:r>
              <a:rPr dirty="0" sz="1100" spc="10">
                <a:latin typeface="Times New Roman"/>
                <a:cs typeface="Times New Roman"/>
              </a:rPr>
              <a:t>Consequently,  when companies make </a:t>
            </a:r>
            <a:r>
              <a:rPr dirty="0" sz="1100" spc="5">
                <a:latin typeface="Times New Roman"/>
                <a:cs typeface="Times New Roman"/>
              </a:rPr>
              <a:t>these decisions,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must </a:t>
            </a:r>
            <a:r>
              <a:rPr dirty="0" sz="1100" spc="10">
                <a:latin typeface="Times New Roman"/>
                <a:cs typeface="Times New Roman"/>
              </a:rPr>
              <a:t>take </a:t>
            </a:r>
            <a:r>
              <a:rPr dirty="0" sz="1100" spc="5">
                <a:latin typeface="Times New Roman"/>
                <a:cs typeface="Times New Roman"/>
              </a:rPr>
              <a:t>into account uncertainty in anticipated  </a:t>
            </a:r>
            <a:r>
              <a:rPr dirty="0" sz="1100" spc="10">
                <a:latin typeface="Times New Roman"/>
                <a:cs typeface="Times New Roman"/>
              </a:rPr>
              <a:t>market conditions </a:t>
            </a:r>
            <a:r>
              <a:rPr dirty="0" sz="1100" spc="5">
                <a:latin typeface="Times New Roman"/>
                <a:cs typeface="Times New Roman"/>
              </a:rPr>
              <a:t>over </a:t>
            </a:r>
            <a:r>
              <a:rPr dirty="0" sz="1100" spc="10">
                <a:latin typeface="Times New Roman"/>
                <a:cs typeface="Times New Roman"/>
              </a:rPr>
              <a:t>the next few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Supply Chain Planning: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planning phase, </a:t>
            </a:r>
            <a:r>
              <a:rPr dirty="0" sz="1100" spc="10">
                <a:latin typeface="Times New Roman"/>
                <a:cs typeface="Times New Roman"/>
              </a:rPr>
              <a:t>companies define a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operating policies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that govern </a:t>
            </a:r>
            <a:r>
              <a:rPr dirty="0" sz="1100" spc="5">
                <a:latin typeface="Times New Roman"/>
                <a:cs typeface="Times New Roman"/>
              </a:rPr>
              <a:t>short-term operations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normally </a:t>
            </a:r>
            <a:r>
              <a:rPr dirty="0" sz="1100" spc="10">
                <a:latin typeface="Times New Roman"/>
                <a:cs typeface="Times New Roman"/>
              </a:rPr>
              <a:t>determined on an annual </a:t>
            </a:r>
            <a:r>
              <a:rPr dirty="0" sz="1100" spc="5">
                <a:latin typeface="Times New Roman"/>
                <a:cs typeface="Times New Roman"/>
              </a:rPr>
              <a:t>basis. </a:t>
            </a:r>
            <a:r>
              <a:rPr dirty="0" sz="1100" spc="10">
                <a:latin typeface="Times New Roman"/>
                <a:cs typeface="Times New Roman"/>
              </a:rPr>
              <a:t>These  </a:t>
            </a:r>
            <a:r>
              <a:rPr dirty="0" sz="1100" spc="5">
                <a:latin typeface="Times New Roman"/>
                <a:cs typeface="Times New Roman"/>
              </a:rPr>
              <a:t>decisions </a:t>
            </a:r>
            <a:r>
              <a:rPr dirty="0" sz="1100" spc="10">
                <a:latin typeface="Times New Roman"/>
                <a:cs typeface="Times New Roman"/>
              </a:rPr>
              <a:t>are made </a:t>
            </a:r>
            <a:r>
              <a:rPr dirty="0" sz="1100" spc="5">
                <a:latin typeface="Times New Roman"/>
                <a:cs typeface="Times New Roman"/>
              </a:rPr>
              <a:t>within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supply chain's </a:t>
            </a:r>
            <a:r>
              <a:rPr dirty="0" sz="1100" spc="10">
                <a:latin typeface="Times New Roman"/>
                <a:cs typeface="Times New Roman"/>
              </a:rPr>
              <a:t>configuration. </a:t>
            </a:r>
            <a:r>
              <a:rPr dirty="0" sz="1100" spc="5">
                <a:latin typeface="Times New Roman"/>
                <a:cs typeface="Times New Roman"/>
              </a:rPr>
              <a:t>Planning starts with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demand  </a:t>
            </a:r>
            <a:r>
              <a:rPr dirty="0" sz="1100" spc="5">
                <a:latin typeface="Times New Roman"/>
                <a:cs typeface="Times New Roman"/>
              </a:rPr>
              <a:t>forecast for the </a:t>
            </a:r>
            <a:r>
              <a:rPr dirty="0" sz="1100" spc="10">
                <a:latin typeface="Times New Roman"/>
                <a:cs typeface="Times New Roman"/>
              </a:rPr>
              <a:t>coming </a:t>
            </a:r>
            <a:r>
              <a:rPr dirty="0" sz="1100" spc="5">
                <a:latin typeface="Times New Roman"/>
                <a:cs typeface="Times New Roman"/>
              </a:rPr>
              <a:t>year. </a:t>
            </a:r>
            <a:r>
              <a:rPr dirty="0" sz="1100" spc="10">
                <a:latin typeface="Times New Roman"/>
                <a:cs typeface="Times New Roman"/>
              </a:rPr>
              <a:t>Based on the demand, </a:t>
            </a:r>
            <a:r>
              <a:rPr dirty="0" sz="1100" spc="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annual plan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worked </a:t>
            </a:r>
            <a:r>
              <a:rPr dirty="0" sz="1100" spc="5">
                <a:latin typeface="Times New Roman"/>
                <a:cs typeface="Times New Roman"/>
              </a:rPr>
              <a:t>out. </a:t>
            </a:r>
            <a:r>
              <a:rPr dirty="0" sz="1100" spc="10">
                <a:latin typeface="Times New Roman"/>
                <a:cs typeface="Times New Roman"/>
              </a:rPr>
              <a:t>Decisions  regarding which markets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supplied from which locations, outsourcing and sub-  </a:t>
            </a:r>
            <a:r>
              <a:rPr dirty="0" sz="1100" spc="5">
                <a:latin typeface="Times New Roman"/>
                <a:cs typeface="Times New Roman"/>
              </a:rPr>
              <a:t>contracting,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inventory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policies,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made. </a:t>
            </a:r>
            <a:r>
              <a:rPr dirty="0" sz="1100" spc="5">
                <a:latin typeface="Times New Roman"/>
                <a:cs typeface="Times New Roman"/>
              </a:rPr>
              <a:t>Planning, in </a:t>
            </a:r>
            <a:r>
              <a:rPr dirty="0" sz="1100" spc="10">
                <a:latin typeface="Times New Roman"/>
                <a:cs typeface="Times New Roman"/>
              </a:rPr>
              <a:t>other words, </a:t>
            </a:r>
            <a:r>
              <a:rPr dirty="0" sz="1100" spc="5">
                <a:latin typeface="Times New Roman"/>
                <a:cs typeface="Times New Roman"/>
              </a:rPr>
              <a:t>establishes  parameters within </a:t>
            </a:r>
            <a:r>
              <a:rPr dirty="0" sz="1100" spc="10">
                <a:latin typeface="Times New Roman"/>
                <a:cs typeface="Times New Roman"/>
              </a:rPr>
              <a:t>which a </a:t>
            </a:r>
            <a:r>
              <a:rPr dirty="0" sz="1100" spc="5">
                <a:latin typeface="Times New Roman"/>
                <a:cs typeface="Times New Roman"/>
              </a:rPr>
              <a:t>supply chain will function </a:t>
            </a:r>
            <a:r>
              <a:rPr dirty="0" sz="1100" spc="10">
                <a:latin typeface="Times New Roman"/>
                <a:cs typeface="Times New Roman"/>
              </a:rPr>
              <a:t>over a </a:t>
            </a:r>
            <a:r>
              <a:rPr dirty="0" sz="1100" spc="5">
                <a:latin typeface="Times New Roman"/>
                <a:cs typeface="Times New Roman"/>
              </a:rPr>
              <a:t>specified </a:t>
            </a:r>
            <a:r>
              <a:rPr dirty="0" sz="1100" spc="10">
                <a:latin typeface="Times New Roman"/>
                <a:cs typeface="Times New Roman"/>
              </a:rPr>
              <a:t>period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key </a:t>
            </a:r>
            <a:r>
              <a:rPr dirty="0" sz="1100" spc="5">
                <a:latin typeface="Times New Roman"/>
                <a:cs typeface="Times New Roman"/>
              </a:rPr>
              <a:t>supply chains </a:t>
            </a:r>
            <a:r>
              <a:rPr dirty="0" sz="1100" spc="10">
                <a:latin typeface="Times New Roman"/>
                <a:cs typeface="Times New Roman"/>
              </a:rPr>
              <a:t>have been </a:t>
            </a:r>
            <a:r>
              <a:rPr dirty="0" sz="1100" spc="5">
                <a:latin typeface="Times New Roman"/>
                <a:cs typeface="Times New Roman"/>
              </a:rPr>
              <a:t>identified,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must identify the supply chain </a:t>
            </a:r>
            <a:r>
              <a:rPr dirty="0" sz="1100" spc="10">
                <a:latin typeface="Times New Roman"/>
                <a:cs typeface="Times New Roman"/>
              </a:rPr>
              <a:t>member  </a:t>
            </a:r>
            <a:r>
              <a:rPr dirty="0" sz="1100" spc="5">
                <a:latin typeface="Times New Roman"/>
                <a:cs typeface="Times New Roman"/>
              </a:rPr>
              <a:t>organizations (suppliers </a:t>
            </a:r>
            <a:r>
              <a:rPr dirty="0" sz="1100" spc="10">
                <a:latin typeface="Times New Roman"/>
                <a:cs typeface="Times New Roman"/>
              </a:rPr>
              <a:t>and customers) </a:t>
            </a:r>
            <a:r>
              <a:rPr dirty="0" sz="1100" spc="5">
                <a:latin typeface="Times New Roman"/>
                <a:cs typeface="Times New Roman"/>
              </a:rPr>
              <a:t>that are considered most critical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the organization's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supply </a:t>
            </a:r>
            <a:r>
              <a:rPr dirty="0" sz="1100" spc="10">
                <a:latin typeface="Times New Roman"/>
                <a:cs typeface="Times New Roman"/>
              </a:rPr>
              <a:t>chain management efforts. </a:t>
            </a:r>
            <a:r>
              <a:rPr dirty="0" sz="1100" spc="5">
                <a:latin typeface="Times New Roman"/>
                <a:cs typeface="Times New Roman"/>
              </a:rPr>
              <a:t>In selecting external members, several issues </a:t>
            </a:r>
            <a:r>
              <a:rPr dirty="0" sz="1100" spc="10">
                <a:latin typeface="Times New Roman"/>
                <a:cs typeface="Times New Roman"/>
              </a:rPr>
              <a:t>should </a:t>
            </a:r>
            <a:r>
              <a:rPr dirty="0" sz="1100" spc="5">
                <a:latin typeface="Times New Roman"/>
                <a:cs typeface="Times New Roman"/>
              </a:rPr>
              <a:t>be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addressed.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5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SCM </a:t>
            </a:r>
            <a:r>
              <a:rPr dirty="0" sz="1100" spc="10">
                <a:latin typeface="Times New Roman"/>
                <a:cs typeface="Times New Roman"/>
              </a:rPr>
              <a:t>endeavors are likely to be more </a:t>
            </a:r>
            <a:r>
              <a:rPr dirty="0" sz="1100" spc="5">
                <a:latin typeface="Times New Roman"/>
                <a:cs typeface="Times New Roman"/>
              </a:rPr>
              <a:t>productive if participating organization </a:t>
            </a:r>
            <a:r>
              <a:rPr dirty="0" sz="1100" spc="10">
                <a:latin typeface="Times New Roman"/>
                <a:cs typeface="Times New Roman"/>
              </a:rPr>
              <a:t>are not  </a:t>
            </a:r>
            <a:r>
              <a:rPr dirty="0" sz="1100" spc="5">
                <a:latin typeface="Times New Roman"/>
                <a:cs typeface="Times New Roman"/>
              </a:rPr>
              <a:t>direct competitors.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may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limits to collaborative </a:t>
            </a:r>
            <a:r>
              <a:rPr dirty="0" sz="1100" spc="10">
                <a:latin typeface="Times New Roman"/>
                <a:cs typeface="Times New Roman"/>
              </a:rPr>
              <a:t>supply </a:t>
            </a:r>
            <a:r>
              <a:rPr dirty="0" sz="1100" spc="5">
                <a:latin typeface="Times New Roman"/>
                <a:cs typeface="Times New Roman"/>
              </a:rPr>
              <a:t>chain efforts </a:t>
            </a:r>
            <a:r>
              <a:rPr dirty="0" sz="1100" spc="10">
                <a:latin typeface="Times New Roman"/>
                <a:cs typeface="Times New Roman"/>
              </a:rPr>
              <a:t>when  </a:t>
            </a:r>
            <a:r>
              <a:rPr dirty="0" sz="1100" spc="5">
                <a:latin typeface="Times New Roman"/>
                <a:cs typeface="Times New Roman"/>
              </a:rPr>
              <a:t>both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buyer-supplier and </a:t>
            </a:r>
            <a:r>
              <a:rPr dirty="0" sz="1100" spc="5">
                <a:latin typeface="Times New Roman"/>
                <a:cs typeface="Times New Roman"/>
              </a:rPr>
              <a:t>competitor  relationships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exist between </a:t>
            </a:r>
            <a:r>
              <a:rPr dirty="0" sz="1100" spc="5">
                <a:latin typeface="Times New Roman"/>
                <a:cs typeface="Times New Roman"/>
              </a:rPr>
              <a:t>participating   </a:t>
            </a:r>
            <a:r>
              <a:rPr dirty="0" sz="1100" spc="10">
                <a:latin typeface="Times New Roman"/>
                <a:cs typeface="Times New Roman"/>
              </a:rPr>
              <a:t>organizations.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2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All organizations </a:t>
            </a:r>
            <a:r>
              <a:rPr dirty="0" sz="1100" spc="10">
                <a:latin typeface="Times New Roman"/>
                <a:cs typeface="Times New Roman"/>
              </a:rPr>
              <a:t>and their </a:t>
            </a:r>
            <a:r>
              <a:rPr dirty="0" sz="1100" spc="5">
                <a:latin typeface="Times New Roman"/>
                <a:cs typeface="Times New Roman"/>
              </a:rPr>
              <a:t>representatives must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pursuing similar </a:t>
            </a:r>
            <a:r>
              <a:rPr dirty="0" sz="1100" spc="10">
                <a:latin typeface="Times New Roman"/>
                <a:cs typeface="Times New Roman"/>
              </a:rPr>
              <a:t>goals. This does  </a:t>
            </a:r>
            <a:r>
              <a:rPr dirty="0" sz="1100" spc="5">
                <a:latin typeface="Times New Roman"/>
                <a:cs typeface="Times New Roman"/>
              </a:rPr>
              <a:t>not mean that each organization </a:t>
            </a:r>
            <a:r>
              <a:rPr dirty="0" sz="1100" spc="10">
                <a:latin typeface="Times New Roman"/>
                <a:cs typeface="Times New Roman"/>
              </a:rPr>
              <a:t>should have </a:t>
            </a:r>
            <a:r>
              <a:rPr dirty="0" sz="1100" spc="5">
                <a:latin typeface="Times New Roman"/>
                <a:cs typeface="Times New Roman"/>
              </a:rPr>
              <a:t>identical goals, but that their respective  goals 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compatible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overall </a:t>
            </a:r>
            <a:r>
              <a:rPr dirty="0" sz="1100" spc="15">
                <a:latin typeface="Times New Roman"/>
                <a:cs typeface="Times New Roman"/>
              </a:rPr>
              <a:t>SCM</a:t>
            </a:r>
            <a:r>
              <a:rPr dirty="0" sz="1100" spc="5">
                <a:latin typeface="Times New Roman"/>
                <a:cs typeface="Times New Roman"/>
              </a:rPr>
              <a:t> initiative.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SCM </a:t>
            </a:r>
            <a:r>
              <a:rPr dirty="0" sz="1100" spc="5">
                <a:latin typeface="Times New Roman"/>
                <a:cs typeface="Times New Roman"/>
              </a:rPr>
              <a:t>initiative is </a:t>
            </a:r>
            <a:r>
              <a:rPr dirty="0" sz="1100" spc="10">
                <a:latin typeface="Times New Roman"/>
                <a:cs typeface="Times New Roman"/>
              </a:rPr>
              <a:t>unlikely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successful unless all </a:t>
            </a:r>
            <a:r>
              <a:rPr dirty="0" sz="1100" spc="10">
                <a:latin typeface="Times New Roman"/>
                <a:cs typeface="Times New Roman"/>
              </a:rPr>
              <a:t>members from </a:t>
            </a:r>
            <a:r>
              <a:rPr dirty="0" sz="1100" spc="5">
                <a:latin typeface="Times New Roman"/>
                <a:cs typeface="Times New Roman"/>
              </a:rPr>
              <a:t>each organization  </a:t>
            </a:r>
            <a:r>
              <a:rPr dirty="0" sz="1100" spc="10">
                <a:latin typeface="Times New Roman"/>
                <a:cs typeface="Times New Roman"/>
              </a:rPr>
              <a:t>involved feel they are benefiting from participation. </a:t>
            </a:r>
            <a:r>
              <a:rPr dirty="0" sz="1100" spc="15">
                <a:latin typeface="Times New Roman"/>
                <a:cs typeface="Times New Roman"/>
              </a:rPr>
              <a:t>SCM </a:t>
            </a:r>
            <a:r>
              <a:rPr dirty="0" sz="1100" spc="5">
                <a:latin typeface="Times New Roman"/>
                <a:cs typeface="Times New Roman"/>
              </a:rPr>
              <a:t>efforts </a:t>
            </a:r>
            <a:r>
              <a:rPr dirty="0" sz="1100" spc="10">
                <a:latin typeface="Times New Roman"/>
                <a:cs typeface="Times New Roman"/>
              </a:rPr>
              <a:t>have to be focused  where the involvement </a:t>
            </a:r>
            <a:r>
              <a:rPr dirty="0" sz="1100" spc="5">
                <a:latin typeface="Times New Roman"/>
                <a:cs typeface="Times New Roman"/>
              </a:rPr>
              <a:t>is beneficial to all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members.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In well </a:t>
            </a:r>
            <a:r>
              <a:rPr dirty="0" sz="1100" spc="10">
                <a:latin typeface="Times New Roman"/>
                <a:cs typeface="Times New Roman"/>
              </a:rPr>
              <a:t>managed </a:t>
            </a:r>
            <a:r>
              <a:rPr dirty="0" sz="1100" spc="5">
                <a:latin typeface="Times New Roman"/>
                <a:cs typeface="Times New Roman"/>
              </a:rPr>
              <a:t>organizations, in the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phase uncertainty in </a:t>
            </a:r>
            <a:r>
              <a:rPr dirty="0" sz="1100" spc="10">
                <a:latin typeface="Times New Roman"/>
                <a:cs typeface="Times New Roman"/>
              </a:rPr>
              <a:t>demand, exchange </a:t>
            </a:r>
            <a:r>
              <a:rPr dirty="0" sz="1100" spc="5">
                <a:latin typeface="Times New Roman"/>
                <a:cs typeface="Times New Roman"/>
              </a:rPr>
              <a:t>rates,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competition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over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this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time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horizon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included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decisions.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Given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shorter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161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0995" cy="811149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horizon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better forecasts </a:t>
            </a:r>
            <a:r>
              <a:rPr dirty="0" sz="1100" spc="10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the design phase, the </a:t>
            </a:r>
            <a:r>
              <a:rPr dirty="0" sz="1100" spc="10">
                <a:latin typeface="Times New Roman"/>
                <a:cs typeface="Times New Roman"/>
              </a:rPr>
              <a:t>planning phase </a:t>
            </a:r>
            <a:r>
              <a:rPr dirty="0" sz="1100" spc="5">
                <a:latin typeface="Times New Roman"/>
                <a:cs typeface="Times New Roman"/>
              </a:rPr>
              <a:t>tries to exploit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supply chain design to </a:t>
            </a:r>
            <a:r>
              <a:rPr dirty="0" sz="1100" spc="10">
                <a:latin typeface="Times New Roman"/>
                <a:cs typeface="Times New Roman"/>
              </a:rPr>
              <a:t>optimize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performance.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Supply Chain Operation: </a:t>
            </a:r>
            <a:r>
              <a:rPr dirty="0" sz="1100" spc="5">
                <a:latin typeface="Times New Roman"/>
                <a:cs typeface="Times New Roman"/>
              </a:rPr>
              <a:t>This has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short-term time </a:t>
            </a:r>
            <a:r>
              <a:rPr dirty="0" sz="1100" spc="10">
                <a:latin typeface="Times New Roman"/>
                <a:cs typeface="Times New Roman"/>
              </a:rPr>
              <a:t>horizon, monthly, weekly </a:t>
            </a:r>
            <a:r>
              <a:rPr dirty="0" sz="1100" spc="5">
                <a:latin typeface="Times New Roman"/>
                <a:cs typeface="Times New Roman"/>
              </a:rPr>
              <a:t>or daily.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focus, during </a:t>
            </a:r>
            <a:r>
              <a:rPr dirty="0" sz="1100" spc="10">
                <a:latin typeface="Times New Roman"/>
                <a:cs typeface="Times New Roman"/>
              </a:rPr>
              <a:t>this phase,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individual customer orders. </a:t>
            </a:r>
            <a:r>
              <a:rPr dirty="0" sz="1100" spc="15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the operational level, within  planning policies,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goal is </a:t>
            </a:r>
            <a:r>
              <a:rPr dirty="0" sz="1100" spc="10">
                <a:latin typeface="Times New Roman"/>
                <a:cs typeface="Times New Roman"/>
              </a:rPr>
              <a:t>to handle incoming customer </a:t>
            </a:r>
            <a:r>
              <a:rPr dirty="0" sz="1100" spc="5">
                <a:latin typeface="Times New Roman"/>
                <a:cs typeface="Times New Roman"/>
              </a:rPr>
              <a:t>orders </a:t>
            </a:r>
            <a:r>
              <a:rPr dirty="0" sz="1100" spc="10">
                <a:latin typeface="Times New Roman"/>
                <a:cs typeface="Times New Roman"/>
              </a:rPr>
              <a:t>in the best </a:t>
            </a:r>
            <a:r>
              <a:rPr dirty="0" sz="1100" spc="5">
                <a:latin typeface="Times New Roman"/>
                <a:cs typeface="Times New Roman"/>
              </a:rPr>
              <a:t>possible manner.  Firms </a:t>
            </a:r>
            <a:r>
              <a:rPr dirty="0" sz="1100" spc="10">
                <a:latin typeface="Times New Roman"/>
                <a:cs typeface="Times New Roman"/>
              </a:rPr>
              <a:t>allocate </a:t>
            </a:r>
            <a:r>
              <a:rPr dirty="0" sz="1100" spc="5">
                <a:latin typeface="Times New Roman"/>
                <a:cs typeface="Times New Roman"/>
              </a:rPr>
              <a:t>inventory or </a:t>
            </a:r>
            <a:r>
              <a:rPr dirty="0" sz="1100" spc="10">
                <a:latin typeface="Times New Roman"/>
                <a:cs typeface="Times New Roman"/>
              </a:rPr>
              <a:t>production to </a:t>
            </a:r>
            <a:r>
              <a:rPr dirty="0" sz="1100" spc="5">
                <a:latin typeface="Times New Roman"/>
                <a:cs typeface="Times New Roman"/>
              </a:rPr>
              <a:t>individual orders, set </a:t>
            </a:r>
            <a:r>
              <a:rPr dirty="0" sz="1100" spc="10">
                <a:latin typeface="Times New Roman"/>
                <a:cs typeface="Times New Roman"/>
              </a:rPr>
              <a:t>a date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order is to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filled, </a:t>
            </a:r>
            <a:r>
              <a:rPr dirty="0" sz="1100" spc="10">
                <a:latin typeface="Times New Roman"/>
                <a:cs typeface="Times New Roman"/>
              </a:rPr>
              <a:t>generate pick </a:t>
            </a:r>
            <a:r>
              <a:rPr dirty="0" sz="1100" spc="5">
                <a:latin typeface="Times New Roman"/>
                <a:cs typeface="Times New Roman"/>
              </a:rPr>
              <a:t>lists at </a:t>
            </a:r>
            <a:r>
              <a:rPr dirty="0" sz="1100" spc="10">
                <a:latin typeface="Times New Roman"/>
                <a:cs typeface="Times New Roman"/>
              </a:rPr>
              <a:t>a warehouse, </a:t>
            </a:r>
            <a:r>
              <a:rPr dirty="0" sz="1100" spc="5">
                <a:latin typeface="Times New Roman"/>
                <a:cs typeface="Times New Roman"/>
              </a:rPr>
              <a:t>allocate </a:t>
            </a:r>
            <a:r>
              <a:rPr dirty="0" sz="1100" spc="10">
                <a:latin typeface="Times New Roman"/>
                <a:cs typeface="Times New Roman"/>
              </a:rPr>
              <a:t>an order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particular shipping </a:t>
            </a:r>
            <a:r>
              <a:rPr dirty="0" sz="1100" spc="10">
                <a:latin typeface="Times New Roman"/>
                <a:cs typeface="Times New Roman"/>
              </a:rPr>
              <a:t>mode </a:t>
            </a:r>
            <a:r>
              <a:rPr dirty="0" sz="1100" spc="5">
                <a:latin typeface="Times New Roman"/>
                <a:cs typeface="Times New Roman"/>
              </a:rPr>
              <a:t>and  shipment, set delivery schedules of trucks, </a:t>
            </a:r>
            <a:r>
              <a:rPr dirty="0" sz="1100" spc="10">
                <a:latin typeface="Times New Roman"/>
                <a:cs typeface="Times New Roman"/>
              </a:rPr>
              <a:t>and place replenishment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Aggregate planning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basis for decisions at this stage.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aggregate </a:t>
            </a:r>
            <a:r>
              <a:rPr dirty="0" sz="1100" spc="10">
                <a:latin typeface="Times New Roman"/>
                <a:cs typeface="Times New Roman"/>
              </a:rPr>
              <a:t>plan </a:t>
            </a:r>
            <a:r>
              <a:rPr dirty="0" sz="1100" spc="5">
                <a:latin typeface="Times New Roman"/>
                <a:cs typeface="Times New Roman"/>
              </a:rPr>
              <a:t>serves as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broad </a:t>
            </a:r>
            <a:r>
              <a:rPr dirty="0" sz="1100" spc="10">
                <a:latin typeface="Times New Roman"/>
                <a:cs typeface="Times New Roman"/>
              </a:rPr>
              <a:t>blueprint </a:t>
            </a:r>
            <a:r>
              <a:rPr dirty="0" sz="1100" spc="5">
                <a:latin typeface="Times New Roman"/>
                <a:cs typeface="Times New Roman"/>
              </a:rPr>
              <a:t>for operations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establishes </a:t>
            </a:r>
            <a:r>
              <a:rPr dirty="0" sz="1100" spc="10">
                <a:latin typeface="Times New Roman"/>
                <a:cs typeface="Times New Roman"/>
              </a:rPr>
              <a:t>the parameters within which short-term 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distribution decisions are </a:t>
            </a:r>
            <a:r>
              <a:rPr dirty="0" sz="1100" spc="10">
                <a:latin typeface="Times New Roman"/>
                <a:cs typeface="Times New Roman"/>
              </a:rPr>
              <a:t>made. </a:t>
            </a:r>
            <a:r>
              <a:rPr dirty="0" sz="1100" spc="5">
                <a:latin typeface="Times New Roman"/>
                <a:cs typeface="Times New Roman"/>
              </a:rPr>
              <a:t>It allows the supply chain to alter capacity  </a:t>
            </a:r>
            <a:r>
              <a:rPr dirty="0" sz="1100" spc="10">
                <a:latin typeface="Times New Roman"/>
                <a:cs typeface="Times New Roman"/>
              </a:rPr>
              <a:t>allocations and change supply </a:t>
            </a:r>
            <a:r>
              <a:rPr dirty="0" sz="1100" spc="5">
                <a:latin typeface="Times New Roman"/>
                <a:cs typeface="Times New Roman"/>
              </a:rPr>
              <a:t>contracts.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addition, </a:t>
            </a:r>
            <a:r>
              <a:rPr dirty="0" sz="1100" spc="10">
                <a:latin typeface="Times New Roman"/>
                <a:cs typeface="Times New Roman"/>
              </a:rPr>
              <a:t>man </a:t>
            </a:r>
            <a:r>
              <a:rPr dirty="0" sz="1100" spc="5">
                <a:latin typeface="Times New Roman"/>
                <a:cs typeface="Times New Roman"/>
              </a:rPr>
              <a:t>constraints that 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considered 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aggregate </a:t>
            </a:r>
            <a:r>
              <a:rPr dirty="0" sz="1100" spc="10">
                <a:latin typeface="Times New Roman"/>
                <a:cs typeface="Times New Roman"/>
              </a:rPr>
              <a:t>planning come from supply </a:t>
            </a:r>
            <a:r>
              <a:rPr dirty="0" sz="1100" spc="5">
                <a:latin typeface="Times New Roman"/>
                <a:cs typeface="Times New Roman"/>
              </a:rPr>
              <a:t>chain partners outside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enterprise, particularly  </a:t>
            </a:r>
            <a:r>
              <a:rPr dirty="0" sz="1100" spc="10">
                <a:latin typeface="Times New Roman"/>
                <a:cs typeface="Times New Roman"/>
              </a:rPr>
              <a:t>upstream supply chain partners. Without these </a:t>
            </a:r>
            <a:r>
              <a:rPr dirty="0" sz="1100" spc="5">
                <a:latin typeface="Times New Roman"/>
                <a:cs typeface="Times New Roman"/>
              </a:rPr>
              <a:t>inputs </a:t>
            </a:r>
            <a:r>
              <a:rPr dirty="0" sz="1100" spc="10">
                <a:latin typeface="Times New Roman"/>
                <a:cs typeface="Times New Roman"/>
              </a:rPr>
              <a:t>from both up and </a:t>
            </a:r>
            <a:r>
              <a:rPr dirty="0" sz="1100" spc="15">
                <a:latin typeface="Times New Roman"/>
                <a:cs typeface="Times New Roman"/>
              </a:rPr>
              <a:t>down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supply  chain, aggregate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cannot realize its full potential to create</a:t>
            </a:r>
            <a:r>
              <a:rPr dirty="0" sz="1100" spc="10">
                <a:latin typeface="Times New Roman"/>
                <a:cs typeface="Times New Roman"/>
              </a:rPr>
              <a:t> value.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output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aggregate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is also of value to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5">
                <a:latin typeface="Times New Roman"/>
                <a:cs typeface="Times New Roman"/>
              </a:rPr>
              <a:t>upstream and </a:t>
            </a:r>
            <a:r>
              <a:rPr dirty="0" sz="1100" spc="10">
                <a:latin typeface="Times New Roman"/>
                <a:cs typeface="Times New Roman"/>
              </a:rPr>
              <a:t>downstream  </a:t>
            </a:r>
            <a:r>
              <a:rPr dirty="0" sz="1100" spc="5">
                <a:latin typeface="Times New Roman"/>
                <a:cs typeface="Times New Roman"/>
              </a:rPr>
              <a:t>partners. Production plans for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define demand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suppliers and establish  supply constraint for customers.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a manufacturer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planned an increase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production over  a given </a:t>
            </a:r>
            <a:r>
              <a:rPr dirty="0" sz="1100" spc="5">
                <a:latin typeface="Times New Roman"/>
                <a:cs typeface="Times New Roman"/>
              </a:rPr>
              <a:t>time period, the supplier, the transporter,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warehousing </a:t>
            </a:r>
            <a:r>
              <a:rPr dirty="0" sz="1100" spc="10">
                <a:latin typeface="Times New Roman"/>
                <a:cs typeface="Times New Roman"/>
              </a:rPr>
              <a:t>partner </a:t>
            </a:r>
            <a:r>
              <a:rPr dirty="0" sz="1100" spc="5">
                <a:latin typeface="Times New Roman"/>
                <a:cs typeface="Times New Roman"/>
              </a:rPr>
              <a:t>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aware </a:t>
            </a:r>
            <a:r>
              <a:rPr dirty="0" sz="1100" spc="5">
                <a:latin typeface="Times New Roman"/>
                <a:cs typeface="Times New Roman"/>
              </a:rPr>
              <a:t>of  this </a:t>
            </a:r>
            <a:r>
              <a:rPr dirty="0" sz="1100" spc="10">
                <a:latin typeface="Times New Roman"/>
                <a:cs typeface="Times New Roman"/>
              </a:rPr>
              <a:t>plan and </a:t>
            </a:r>
            <a:r>
              <a:rPr dirty="0" sz="1100" spc="5">
                <a:latin typeface="Times New Roman"/>
                <a:cs typeface="Times New Roman"/>
              </a:rPr>
              <a:t>incorporate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increase in their </a:t>
            </a:r>
            <a:r>
              <a:rPr dirty="0" sz="1100" spc="10">
                <a:latin typeface="Times New Roman"/>
                <a:cs typeface="Times New Roman"/>
              </a:rPr>
              <a:t>own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Because operation decisions are being made in the </a:t>
            </a:r>
            <a:r>
              <a:rPr dirty="0" sz="1100" spc="5">
                <a:latin typeface="Times New Roman"/>
                <a:cs typeface="Times New Roman"/>
              </a:rPr>
              <a:t>short term, there is </a:t>
            </a:r>
            <a:r>
              <a:rPr dirty="0" sz="1100" spc="10">
                <a:latin typeface="Times New Roman"/>
                <a:cs typeface="Times New Roman"/>
              </a:rPr>
              <a:t>less uncertainty about  demand </a:t>
            </a:r>
            <a:r>
              <a:rPr dirty="0" sz="1100" spc="5">
                <a:latin typeface="Times New Roman"/>
                <a:cs typeface="Times New Roman"/>
              </a:rPr>
              <a:t>information. </a:t>
            </a:r>
            <a:r>
              <a:rPr dirty="0" sz="1100" spc="10">
                <a:latin typeface="Times New Roman"/>
                <a:cs typeface="Times New Roman"/>
              </a:rPr>
              <a:t>Given </a:t>
            </a:r>
            <a:r>
              <a:rPr dirty="0" sz="1100" spc="5">
                <a:latin typeface="Times New Roman"/>
                <a:cs typeface="Times New Roman"/>
              </a:rPr>
              <a:t>the constraints established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the configuration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planning  policies,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goal during the operation phase is to exploit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reduction of uncertainty and  </a:t>
            </a:r>
            <a:r>
              <a:rPr dirty="0" sz="1100" spc="10">
                <a:latin typeface="Times New Roman"/>
                <a:cs typeface="Times New Roman"/>
              </a:rPr>
              <a:t>optimize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performance.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Ideally, </a:t>
            </a:r>
            <a:r>
              <a:rPr dirty="0" sz="1100">
                <a:latin typeface="Times New Roman"/>
                <a:cs typeface="Times New Roman"/>
              </a:rPr>
              <a:t>all </a:t>
            </a:r>
            <a:r>
              <a:rPr dirty="0" sz="1100" spc="5">
                <a:latin typeface="Times New Roman"/>
                <a:cs typeface="Times New Roman"/>
              </a:rPr>
              <a:t>stages of the </a:t>
            </a:r>
            <a:r>
              <a:rPr dirty="0" sz="1100" spc="10">
                <a:latin typeface="Times New Roman"/>
                <a:cs typeface="Times New Roman"/>
              </a:rPr>
              <a:t>supply chain should work </a:t>
            </a:r>
            <a:r>
              <a:rPr dirty="0" sz="1100" spc="5">
                <a:latin typeface="Times New Roman"/>
                <a:cs typeface="Times New Roman"/>
              </a:rPr>
              <a:t>together </a:t>
            </a:r>
            <a:r>
              <a:rPr dirty="0" sz="1100" spc="10">
                <a:latin typeface="Times New Roman"/>
                <a:cs typeface="Times New Roman"/>
              </a:rPr>
              <a:t>to optimize supply chain  performance. </a:t>
            </a: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important </a:t>
            </a:r>
            <a:r>
              <a:rPr dirty="0" sz="1100" spc="5">
                <a:latin typeface="Times New Roman"/>
                <a:cs typeface="Times New Roman"/>
              </a:rPr>
              <a:t>supply </a:t>
            </a:r>
            <a:r>
              <a:rPr dirty="0" sz="1100" spc="10">
                <a:latin typeface="Times New Roman"/>
                <a:cs typeface="Times New Roman"/>
              </a:rPr>
              <a:t>chain issue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collaboration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5">
                <a:latin typeface="Times New Roman"/>
                <a:cs typeface="Times New Roman"/>
              </a:rPr>
              <a:t>down </a:t>
            </a:r>
            <a:r>
              <a:rPr dirty="0" sz="1100" spc="5">
                <a:latin typeface="Times New Roman"/>
                <a:cs typeface="Times New Roman"/>
              </a:rPr>
              <a:t>stream supply  chain. Therefore, it is important to </a:t>
            </a:r>
            <a:r>
              <a:rPr dirty="0" sz="1100" spc="10">
                <a:latin typeface="Times New Roman"/>
                <a:cs typeface="Times New Roman"/>
              </a:rPr>
              <a:t>perform </a:t>
            </a:r>
            <a:r>
              <a:rPr dirty="0" sz="1100" spc="5">
                <a:latin typeface="Times New Roman"/>
                <a:cs typeface="Times New Roman"/>
              </a:rPr>
              <a:t>aggregate </a:t>
            </a:r>
            <a:r>
              <a:rPr dirty="0" sz="1100" spc="10">
                <a:latin typeface="Times New Roman"/>
                <a:cs typeface="Times New Roman"/>
              </a:rPr>
              <a:t>plans over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wide a scope of the  </a:t>
            </a:r>
            <a:r>
              <a:rPr dirty="0" sz="1100" spc="5">
                <a:latin typeface="Times New Roman"/>
                <a:cs typeface="Times New Roman"/>
              </a:rPr>
              <a:t>supply chain as is reasonably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possible.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Introduction to </a:t>
            </a:r>
            <a:r>
              <a:rPr dirty="0" sz="1100" spc="15" b="1">
                <a:latin typeface="Times New Roman"/>
                <a:cs typeface="Times New Roman"/>
              </a:rPr>
              <a:t>ERP: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early 1990s many </a:t>
            </a:r>
            <a:r>
              <a:rPr dirty="0" sz="1100" spc="10">
                <a:latin typeface="Times New Roman"/>
                <a:cs typeface="Times New Roman"/>
              </a:rPr>
              <a:t>large companies </a:t>
            </a:r>
            <a:r>
              <a:rPr dirty="0" sz="1100" spc="5">
                <a:latin typeface="Times New Roman"/>
                <a:cs typeface="Times New Roman"/>
              </a:rPr>
              <a:t>realized that it </a:t>
            </a:r>
            <a:r>
              <a:rPr dirty="0" sz="1100" spc="10">
                <a:latin typeface="Times New Roman"/>
                <a:cs typeface="Times New Roman"/>
              </a:rPr>
              <a:t>was time to  </a:t>
            </a:r>
            <a:r>
              <a:rPr dirty="0" sz="1100" spc="5">
                <a:latin typeface="Times New Roman"/>
                <a:cs typeface="Times New Roman"/>
              </a:rPr>
              <a:t>update their existing information systems to </a:t>
            </a:r>
            <a:r>
              <a:rPr dirty="0" sz="1100" spc="10">
                <a:latin typeface="Times New Roman"/>
                <a:cs typeface="Times New Roman"/>
              </a:rPr>
              <a:t>take advantage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technologies. Programs  written in </a:t>
            </a:r>
            <a:r>
              <a:rPr dirty="0" sz="1100" spc="10">
                <a:latin typeface="Times New Roman"/>
                <a:cs typeface="Times New Roman"/>
              </a:rPr>
              <a:t>programming languages </a:t>
            </a:r>
            <a:r>
              <a:rPr dirty="0" sz="1100" spc="5">
                <a:latin typeface="Times New Roman"/>
                <a:cs typeface="Times New Roman"/>
              </a:rPr>
              <a:t>such as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COBOL, </a:t>
            </a:r>
            <a:r>
              <a:rPr dirty="0" sz="1100" spc="5">
                <a:latin typeface="Times New Roman"/>
                <a:cs typeface="Times New Roman"/>
              </a:rPr>
              <a:t>PLI, </a:t>
            </a:r>
            <a:r>
              <a:rPr dirty="0" sz="1100" spc="10">
                <a:latin typeface="Times New Roman"/>
                <a:cs typeface="Times New Roman"/>
              </a:rPr>
              <a:t>RPG, and </a:t>
            </a:r>
            <a:r>
              <a:rPr dirty="0" sz="1100" spc="5">
                <a:latin typeface="Times New Roman"/>
                <a:cs typeface="Times New Roman"/>
              </a:rPr>
              <a:t>assembler were  </a:t>
            </a:r>
            <a:r>
              <a:rPr dirty="0" sz="1100" spc="10">
                <a:latin typeface="Times New Roman"/>
                <a:cs typeface="Times New Roman"/>
              </a:rPr>
              <a:t>becoming </a:t>
            </a:r>
            <a:r>
              <a:rPr dirty="0" sz="1100" spc="5">
                <a:latin typeface="Times New Roman"/>
                <a:cs typeface="Times New Roman"/>
              </a:rPr>
              <a:t>increasingly expensive to maintain. Further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mainframe </a:t>
            </a:r>
            <a:r>
              <a:rPr dirty="0" sz="1100" spc="10">
                <a:latin typeface="Times New Roman"/>
                <a:cs typeface="Times New Roman"/>
              </a:rPr>
              <a:t>computer </a:t>
            </a:r>
            <a:r>
              <a:rPr dirty="0" sz="1100" spc="5">
                <a:latin typeface="Times New Roman"/>
                <a:cs typeface="Times New Roman"/>
              </a:rPr>
              <a:t>technology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not cost defective </a:t>
            </a:r>
            <a:r>
              <a:rPr dirty="0" sz="1100" spc="10">
                <a:latin typeface="Times New Roman"/>
                <a:cs typeface="Times New Roman"/>
              </a:rPr>
              <a:t>compared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ever more powerful and inexpensive </a:t>
            </a:r>
            <a:r>
              <a:rPr dirty="0" sz="1100" spc="5">
                <a:latin typeface="Times New Roman"/>
                <a:cs typeface="Times New Roman"/>
              </a:rPr>
              <a:t>microprocessor-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based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computer. Change was </a:t>
            </a:r>
            <a:r>
              <a:rPr dirty="0" sz="1100" spc="5">
                <a:latin typeface="Times New Roman"/>
                <a:cs typeface="Times New Roman"/>
              </a:rPr>
              <a:t>inevitable.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SAP </a:t>
            </a:r>
            <a:r>
              <a:rPr dirty="0" sz="1100" spc="5">
                <a:latin typeface="Times New Roman"/>
                <a:cs typeface="Times New Roman"/>
              </a:rPr>
              <a:t>offered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comprehensive </a:t>
            </a:r>
            <a:r>
              <a:rPr dirty="0" sz="1100" spc="5">
                <a:latin typeface="Times New Roman"/>
                <a:cs typeface="Times New Roman"/>
              </a:rPr>
              <a:t>solution.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SAPAG, a German </a:t>
            </a:r>
            <a:r>
              <a:rPr dirty="0" sz="1100" spc="5">
                <a:latin typeface="Times New Roman"/>
                <a:cs typeface="Times New Roman"/>
              </a:rPr>
              <a:t>firm, is </a:t>
            </a:r>
            <a:r>
              <a:rPr dirty="0" sz="1100" spc="10">
                <a:latin typeface="Times New Roman"/>
                <a:cs typeface="Times New Roman"/>
              </a:rPr>
              <a:t>the world </a:t>
            </a:r>
            <a:r>
              <a:rPr dirty="0" sz="1100" spc="5">
                <a:latin typeface="Times New Roman"/>
                <a:cs typeface="Times New Roman"/>
              </a:rPr>
              <a:t>leader in providing </a:t>
            </a:r>
            <a:r>
              <a:rPr dirty="0" sz="1100" spc="10">
                <a:latin typeface="Times New Roman"/>
                <a:cs typeface="Times New Roman"/>
              </a:rPr>
              <a:t>ERP </a:t>
            </a:r>
            <a:r>
              <a:rPr dirty="0" sz="1100" spc="5">
                <a:latin typeface="Times New Roman"/>
                <a:cs typeface="Times New Roman"/>
              </a:rPr>
              <a:t>software. Its flagship product  is </a:t>
            </a:r>
            <a:r>
              <a:rPr dirty="0" sz="1100" spc="10">
                <a:latin typeface="Times New Roman"/>
                <a:cs typeface="Times New Roman"/>
              </a:rPr>
              <a:t>known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R/3.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software is designed to operate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three-tier client / </a:t>
            </a:r>
            <a:r>
              <a:rPr dirty="0" sz="1100" spc="10">
                <a:latin typeface="Times New Roman"/>
                <a:cs typeface="Times New Roman"/>
              </a:rPr>
              <a:t>server </a:t>
            </a:r>
            <a:r>
              <a:rPr dirty="0" sz="1100" spc="5">
                <a:latin typeface="Times New Roman"/>
                <a:cs typeface="Times New Roman"/>
              </a:rPr>
              <a:t>configuration.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core of  </a:t>
            </a:r>
            <a:r>
              <a:rPr dirty="0" sz="1100" spc="10">
                <a:latin typeface="Times New Roman"/>
                <a:cs typeface="Times New Roman"/>
              </a:rPr>
              <a:t>the system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high-speed </a:t>
            </a:r>
            <a:r>
              <a:rPr dirty="0" sz="1100" spc="10">
                <a:latin typeface="Times New Roman"/>
                <a:cs typeface="Times New Roman"/>
              </a:rPr>
              <a:t>network of </a:t>
            </a:r>
            <a:r>
              <a:rPr dirty="0" sz="1100" spc="5">
                <a:latin typeface="Times New Roman"/>
                <a:cs typeface="Times New Roman"/>
              </a:rPr>
              <a:t>database servers. </a:t>
            </a:r>
            <a:r>
              <a:rPr dirty="0" sz="1100" spc="10">
                <a:latin typeface="Times New Roman"/>
                <a:cs typeface="Times New Roman"/>
              </a:rPr>
              <a:t>These database </a:t>
            </a:r>
            <a:r>
              <a:rPr dirty="0" sz="1100" spc="5">
                <a:latin typeface="Times New Roman"/>
                <a:cs typeface="Times New Roman"/>
              </a:rPr>
              <a:t>servers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special  </a:t>
            </a:r>
            <a:r>
              <a:rPr dirty="0" sz="1100" spc="10">
                <a:latin typeface="Times New Roman"/>
                <a:cs typeface="Times New Roman"/>
              </a:rPr>
              <a:t>computers </a:t>
            </a:r>
            <a:r>
              <a:rPr dirty="0" sz="1100" spc="5">
                <a:latin typeface="Times New Roman"/>
                <a:cs typeface="Times New Roman"/>
              </a:rPr>
              <a:t>designed to efficiently handle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large </a:t>
            </a:r>
            <a:r>
              <a:rPr dirty="0" sz="1100" spc="10">
                <a:latin typeface="Times New Roman"/>
                <a:cs typeface="Times New Roman"/>
              </a:rPr>
              <a:t>database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The R/3 </a:t>
            </a:r>
            <a:r>
              <a:rPr dirty="0" sz="1100" spc="5">
                <a:latin typeface="Times New Roman"/>
                <a:cs typeface="Times New Roman"/>
              </a:rPr>
              <a:t>applications are fully integrated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that data </a:t>
            </a:r>
            <a:r>
              <a:rPr dirty="0" sz="1100" spc="10">
                <a:latin typeface="Times New Roman"/>
                <a:cs typeface="Times New Roman"/>
              </a:rPr>
              <a:t>are shared between </a:t>
            </a:r>
            <a:r>
              <a:rPr dirty="0" sz="1100" spc="5">
                <a:latin typeface="Times New Roman"/>
                <a:cs typeface="Times New Roman"/>
              </a:rPr>
              <a:t>all applications. </a:t>
            </a:r>
            <a:r>
              <a:rPr dirty="0" sz="1100">
                <a:latin typeface="Times New Roman"/>
                <a:cs typeface="Times New Roman"/>
              </a:rPr>
              <a:t>If  </a:t>
            </a:r>
            <a:r>
              <a:rPr dirty="0" sz="1100" spc="10">
                <a:latin typeface="Times New Roman"/>
                <a:cs typeface="Times New Roman"/>
              </a:rPr>
              <a:t>for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example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employee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posts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shipping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transaction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sales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Distribution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module,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390919" y="847477"/>
            <a:ext cx="5207000" cy="830707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227965" marR="5080" indent="-215900">
              <a:lnSpc>
                <a:spcPct val="98300"/>
              </a:lnSpc>
              <a:spcBef>
                <a:spcPts val="150"/>
              </a:spcBef>
              <a:buFont typeface="Symbol"/>
              <a:buChar char=""/>
              <a:tabLst>
                <a:tab pos="2286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Dismantling of Trade Barriers: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recent </a:t>
            </a:r>
            <a:r>
              <a:rPr dirty="0" sz="1100" spc="10">
                <a:latin typeface="Times New Roman"/>
                <a:cs typeface="Times New Roman"/>
              </a:rPr>
              <a:t>developments which could  </a:t>
            </a:r>
            <a:r>
              <a:rPr dirty="0" sz="1100" spc="5">
                <a:latin typeface="Times New Roman"/>
                <a:cs typeface="Times New Roman"/>
              </a:rPr>
              <a:t>potentially affect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practices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country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the opening up  the Indian </a:t>
            </a:r>
            <a:r>
              <a:rPr dirty="0" sz="1100" spc="10">
                <a:latin typeface="Times New Roman"/>
                <a:cs typeface="Times New Roman"/>
              </a:rPr>
              <a:t>market to </a:t>
            </a:r>
            <a:r>
              <a:rPr dirty="0" sz="1100" spc="5">
                <a:latin typeface="Times New Roman"/>
                <a:cs typeface="Times New Roman"/>
              </a:rPr>
              <a:t>foreign competition. Beginning </a:t>
            </a:r>
            <a:r>
              <a:rPr dirty="0" sz="1100" spc="10">
                <a:latin typeface="Times New Roman"/>
                <a:cs typeface="Times New Roman"/>
              </a:rPr>
              <a:t>1991, the Union Government  </a:t>
            </a:r>
            <a:r>
              <a:rPr dirty="0" sz="1100" spc="5">
                <a:latin typeface="Times New Roman"/>
                <a:cs typeface="Times New Roman"/>
              </a:rPr>
              <a:t>brought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reforms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easy import of foreign goods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India. In addition to cost  </a:t>
            </a:r>
            <a:r>
              <a:rPr dirty="0" sz="1100" spc="10">
                <a:latin typeface="Times New Roman"/>
                <a:cs typeface="Times New Roman"/>
              </a:rPr>
              <a:t>pressures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overseas players Indian manufacturing firms had to face large scale  dumping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goods. Therefore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market </a:t>
            </a:r>
            <a:r>
              <a:rPr dirty="0" sz="1100" spc="10">
                <a:latin typeface="Times New Roman"/>
                <a:cs typeface="Times New Roman"/>
              </a:rPr>
              <a:t>scenario </a:t>
            </a:r>
            <a:r>
              <a:rPr dirty="0" sz="1100" spc="5">
                <a:latin typeface="Times New Roman"/>
                <a:cs typeface="Times New Roman"/>
              </a:rPr>
              <a:t>sets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priorities </a:t>
            </a:r>
            <a:r>
              <a:rPr dirty="0" sz="1100" spc="10">
                <a:latin typeface="Times New Roman"/>
                <a:cs typeface="Times New Roman"/>
              </a:rPr>
              <a:t>for 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and </a:t>
            </a:r>
            <a:r>
              <a:rPr dirty="0" sz="1100" spc="5">
                <a:latin typeface="Times New Roman"/>
                <a:cs typeface="Times New Roman"/>
              </a:rPr>
              <a:t>manufacturing firms need to face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to the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challenge.  Besides </a:t>
            </a:r>
            <a:r>
              <a:rPr dirty="0" sz="1100" spc="10">
                <a:latin typeface="Times New Roman"/>
                <a:cs typeface="Times New Roman"/>
              </a:rPr>
              <a:t>this new </a:t>
            </a:r>
            <a:r>
              <a:rPr dirty="0" sz="1100" spc="5">
                <a:latin typeface="Times New Roman"/>
                <a:cs typeface="Times New Roman"/>
              </a:rPr>
              <a:t>challenge, Indian manufacturing firms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greater </a:t>
            </a:r>
            <a:r>
              <a:rPr dirty="0" sz="1100" spc="10">
                <a:latin typeface="Times New Roman"/>
                <a:cs typeface="Times New Roman"/>
              </a:rPr>
              <a:t>chances </a:t>
            </a:r>
            <a:r>
              <a:rPr dirty="0" sz="1100" spc="5">
                <a:latin typeface="Times New Roman"/>
                <a:cs typeface="Times New Roman"/>
              </a:rPr>
              <a:t>for  </a:t>
            </a:r>
            <a:r>
              <a:rPr dirty="0" sz="1100" spc="10">
                <a:latin typeface="Times New Roman"/>
                <a:cs typeface="Times New Roman"/>
              </a:rPr>
              <a:t>market expansion, on account of liberalized economy, for </a:t>
            </a:r>
            <a:r>
              <a:rPr dirty="0" sz="1100" spc="15">
                <a:latin typeface="Times New Roman"/>
                <a:cs typeface="Times New Roman"/>
              </a:rPr>
              <a:t>two </a:t>
            </a:r>
            <a:r>
              <a:rPr dirty="0" sz="1100" spc="10">
                <a:latin typeface="Times New Roman"/>
                <a:cs typeface="Times New Roman"/>
              </a:rPr>
              <a:t>important reasons.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first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overall attractiveness of Indian </a:t>
            </a:r>
            <a:r>
              <a:rPr dirty="0" sz="1100" spc="10">
                <a:latin typeface="Times New Roman"/>
                <a:cs typeface="Times New Roman"/>
              </a:rPr>
              <a:t>firms due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factor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advantage, because  </a:t>
            </a:r>
            <a:r>
              <a:rPr dirty="0" sz="1100" spc="5">
                <a:latin typeface="Times New Roman"/>
                <a:cs typeface="Times New Roman"/>
              </a:rPr>
              <a:t>of relatively </a:t>
            </a:r>
            <a:r>
              <a:rPr dirty="0" sz="1100" spc="10">
                <a:latin typeface="Times New Roman"/>
                <a:cs typeface="Times New Roman"/>
              </a:rPr>
              <a:t>low </a:t>
            </a:r>
            <a:r>
              <a:rPr dirty="0" sz="1100" spc="5">
                <a:latin typeface="Times New Roman"/>
                <a:cs typeface="Times New Roman"/>
              </a:rPr>
              <a:t>cost of labor.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second </a:t>
            </a:r>
            <a:r>
              <a:rPr dirty="0" sz="1100" spc="10">
                <a:latin typeface="Times New Roman"/>
                <a:cs typeface="Times New Roman"/>
              </a:rPr>
              <a:t>advantage </a:t>
            </a:r>
            <a:r>
              <a:rPr dirty="0" sz="1100" spc="5">
                <a:latin typeface="Times New Roman"/>
                <a:cs typeface="Times New Roman"/>
              </a:rPr>
              <a:t>for India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large installed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base of </a:t>
            </a:r>
            <a:r>
              <a:rPr dirty="0" sz="1100" spc="10">
                <a:latin typeface="Times New Roman"/>
                <a:cs typeface="Times New Roman"/>
              </a:rPr>
              <a:t>technical manpower, manufacturing know-how and experience in 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.These </a:t>
            </a:r>
            <a:r>
              <a:rPr dirty="0" sz="1100" spc="10">
                <a:latin typeface="Times New Roman"/>
                <a:cs typeface="Times New Roman"/>
              </a:rPr>
              <a:t>developments </a:t>
            </a:r>
            <a:r>
              <a:rPr dirty="0" sz="1100" spc="5">
                <a:latin typeface="Times New Roman"/>
                <a:cs typeface="Times New Roman"/>
              </a:rPr>
              <a:t>are likely to affect  operation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practices in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country.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227965" marR="5715" indent="-215900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Shift in </a:t>
            </a:r>
            <a:r>
              <a:rPr dirty="0" sz="1100" spc="15" b="1">
                <a:latin typeface="Times New Roman"/>
                <a:cs typeface="Times New Roman"/>
              </a:rPr>
              <a:t>Economic </a:t>
            </a:r>
            <a:r>
              <a:rPr dirty="0" sz="1100" spc="10" b="1">
                <a:latin typeface="Times New Roman"/>
                <a:cs typeface="Times New Roman"/>
              </a:rPr>
              <a:t>Activity: </a:t>
            </a:r>
            <a:r>
              <a:rPr dirty="0" sz="1100" spc="5">
                <a:latin typeface="Times New Roman"/>
                <a:cs typeface="Times New Roman"/>
              </a:rPr>
              <a:t>In the beginning of the 21’st century the global </a:t>
            </a:r>
            <a:r>
              <a:rPr dirty="0" sz="1100" spc="10">
                <a:latin typeface="Times New Roman"/>
                <a:cs typeface="Times New Roman"/>
              </a:rPr>
              <a:t>economy  shows </a:t>
            </a:r>
            <a:r>
              <a:rPr dirty="0" sz="1100" spc="5">
                <a:latin typeface="Times New Roman"/>
                <a:cs typeface="Times New Roman"/>
              </a:rPr>
              <a:t>significant structural </a:t>
            </a:r>
            <a:r>
              <a:rPr dirty="0" sz="1100" spc="10">
                <a:latin typeface="Times New Roman"/>
                <a:cs typeface="Times New Roman"/>
              </a:rPr>
              <a:t>changes with a swing </a:t>
            </a:r>
            <a:r>
              <a:rPr dirty="0" sz="1100" spc="5">
                <a:latin typeface="Times New Roman"/>
                <a:cs typeface="Times New Roman"/>
              </a:rPr>
              <a:t>of service sector. </a:t>
            </a:r>
            <a:r>
              <a:rPr dirty="0" sz="1100" spc="10">
                <a:latin typeface="Times New Roman"/>
                <a:cs typeface="Times New Roman"/>
              </a:rPr>
              <a:t>Reserve Bank of  </a:t>
            </a:r>
            <a:r>
              <a:rPr dirty="0" sz="1100" spc="5">
                <a:latin typeface="Times New Roman"/>
                <a:cs typeface="Times New Roman"/>
              </a:rPr>
              <a:t>India </a:t>
            </a:r>
            <a:r>
              <a:rPr dirty="0" sz="1100" spc="10">
                <a:latin typeface="Times New Roman"/>
                <a:cs typeface="Times New Roman"/>
              </a:rPr>
              <a:t>Annual </a:t>
            </a:r>
            <a:r>
              <a:rPr dirty="0" sz="1100" spc="5">
                <a:latin typeface="Times New Roman"/>
                <a:cs typeface="Times New Roman"/>
              </a:rPr>
              <a:t>Report 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year </a:t>
            </a:r>
            <a:r>
              <a:rPr dirty="0" sz="1100" spc="10">
                <a:latin typeface="Times New Roman"/>
                <a:cs typeface="Times New Roman"/>
              </a:rPr>
              <a:t>1998-99 </a:t>
            </a:r>
            <a:r>
              <a:rPr dirty="0" sz="1100" spc="5">
                <a:latin typeface="Times New Roman"/>
                <a:cs typeface="Times New Roman"/>
              </a:rPr>
              <a:t>notes </a:t>
            </a:r>
            <a:r>
              <a:rPr dirty="0" sz="1100" spc="10">
                <a:latin typeface="Times New Roman"/>
                <a:cs typeface="Times New Roman"/>
              </a:rPr>
              <a:t>that the </a:t>
            </a:r>
            <a:r>
              <a:rPr dirty="0" sz="1100" spc="5">
                <a:latin typeface="Times New Roman"/>
                <a:cs typeface="Times New Roman"/>
              </a:rPr>
              <a:t>services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emerged as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fastest </a:t>
            </a:r>
            <a:r>
              <a:rPr dirty="0" sz="1100" spc="10">
                <a:latin typeface="Times New Roman"/>
                <a:cs typeface="Times New Roman"/>
              </a:rPr>
              <a:t>growing </a:t>
            </a:r>
            <a:r>
              <a:rPr dirty="0" sz="1100" spc="5">
                <a:latin typeface="Times New Roman"/>
                <a:cs typeface="Times New Roman"/>
              </a:rPr>
              <a:t>sector.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41.3%share in </a:t>
            </a:r>
            <a:r>
              <a:rPr dirty="0" sz="1100" spc="5">
                <a:latin typeface="Times New Roman"/>
                <a:cs typeface="Times New Roman"/>
              </a:rPr>
              <a:t>1990-91 of services </a:t>
            </a:r>
            <a:r>
              <a:rPr dirty="0" sz="1100" spc="10">
                <a:latin typeface="Times New Roman"/>
                <a:cs typeface="Times New Roman"/>
              </a:rPr>
              <a:t>the real gross  domestic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increased to </a:t>
            </a:r>
            <a:r>
              <a:rPr dirty="0" sz="1100" spc="10">
                <a:latin typeface="Times New Roman"/>
                <a:cs typeface="Times New Roman"/>
              </a:rPr>
              <a:t>51.2% </a:t>
            </a:r>
            <a:r>
              <a:rPr dirty="0" sz="1100" spc="5">
                <a:latin typeface="Times New Roman"/>
                <a:cs typeface="Times New Roman"/>
              </a:rPr>
              <a:t>in 1998-99. Increasing </a:t>
            </a:r>
            <a:r>
              <a:rPr dirty="0" sz="1100" spc="10">
                <a:latin typeface="Times New Roman"/>
                <a:cs typeface="Times New Roman"/>
              </a:rPr>
              <a:t>economic </a:t>
            </a:r>
            <a:r>
              <a:rPr dirty="0" sz="1100" spc="5">
                <a:latin typeface="Times New Roman"/>
                <a:cs typeface="Times New Roman"/>
              </a:rPr>
              <a:t>activity in  service sector that </a:t>
            </a:r>
            <a:r>
              <a:rPr dirty="0" sz="1100" spc="10">
                <a:latin typeface="Times New Roman"/>
                <a:cs typeface="Times New Roman"/>
              </a:rPr>
              <a:t>employment </a:t>
            </a:r>
            <a:r>
              <a:rPr dirty="0" sz="1100" spc="5">
                <a:latin typeface="Times New Roman"/>
                <a:cs typeface="Times New Roman"/>
              </a:rPr>
              <a:t>pattern will shift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manufacturing sector to service  sector.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227965" marR="5080" indent="-215900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Out </a:t>
            </a:r>
            <a:r>
              <a:rPr dirty="0" sz="1100" spc="5" b="1">
                <a:latin typeface="Times New Roman"/>
                <a:cs typeface="Times New Roman"/>
              </a:rPr>
              <a:t>sourcing </a:t>
            </a:r>
            <a:r>
              <a:rPr dirty="0" sz="1100" spc="10" b="1">
                <a:latin typeface="Times New Roman"/>
                <a:cs typeface="Times New Roman"/>
              </a:rPr>
              <a:t>as a major wave: </a:t>
            </a:r>
            <a:r>
              <a:rPr dirty="0" sz="1100" spc="5">
                <a:latin typeface="Times New Roman"/>
                <a:cs typeface="Times New Roman"/>
              </a:rPr>
              <a:t>India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direct beneficiary of the </a:t>
            </a:r>
            <a:r>
              <a:rPr dirty="0" sz="1100" spc="10">
                <a:latin typeface="Times New Roman"/>
                <a:cs typeface="Times New Roman"/>
              </a:rPr>
              <a:t>phenomenon of  </a:t>
            </a:r>
            <a:r>
              <a:rPr dirty="0" sz="1100" spc="5">
                <a:latin typeface="Times New Roman"/>
                <a:cs typeface="Times New Roman"/>
              </a:rPr>
              <a:t>dismantling of trade barriers. </a:t>
            </a:r>
            <a:r>
              <a:rPr dirty="0" sz="1100" spc="10">
                <a:latin typeface="Times New Roman"/>
                <a:cs typeface="Times New Roman"/>
              </a:rPr>
              <a:t>Based on the </a:t>
            </a:r>
            <a:r>
              <a:rPr dirty="0" sz="1100" spc="5">
                <a:latin typeface="Times New Roman"/>
                <a:cs typeface="Times New Roman"/>
              </a:rPr>
              <a:t>successful experience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outsourcing  software </a:t>
            </a:r>
            <a:r>
              <a:rPr dirty="0" sz="1100" spc="10">
                <a:latin typeface="Times New Roman"/>
                <a:cs typeface="Times New Roman"/>
              </a:rPr>
              <a:t>jobs </a:t>
            </a:r>
            <a:r>
              <a:rPr dirty="0" sz="1100" spc="5">
                <a:latin typeface="Times New Roman"/>
                <a:cs typeface="Times New Roman"/>
              </a:rPr>
              <a:t>in India, firms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developed </a:t>
            </a:r>
            <a:r>
              <a:rPr dirty="0" sz="1100" spc="10">
                <a:latin typeface="Times New Roman"/>
                <a:cs typeface="Times New Roman"/>
              </a:rPr>
              <a:t>countries are increasing variety of other  </a:t>
            </a:r>
            <a:r>
              <a:rPr dirty="0" sz="1100" spc="5">
                <a:latin typeface="Times New Roman"/>
                <a:cs typeface="Times New Roman"/>
              </a:rPr>
              <a:t>jobs, thus creating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‘outsourcing </a:t>
            </a:r>
            <a:r>
              <a:rPr dirty="0" sz="1100" spc="10">
                <a:latin typeface="Times New Roman"/>
                <a:cs typeface="Times New Roman"/>
              </a:rPr>
              <a:t>wave’ </a:t>
            </a:r>
            <a:r>
              <a:rPr dirty="0" sz="1100" spc="5">
                <a:latin typeface="Times New Roman"/>
                <a:cs typeface="Times New Roman"/>
              </a:rPr>
              <a:t>.Business process outsourcing </a:t>
            </a:r>
            <a:r>
              <a:rPr dirty="0" sz="1100" spc="10">
                <a:latin typeface="Times New Roman"/>
                <a:cs typeface="Times New Roman"/>
              </a:rPr>
              <a:t>(BPO)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 </a:t>
            </a:r>
            <a:r>
              <a:rPr dirty="0" sz="1100" spc="5">
                <a:latin typeface="Times New Roman"/>
                <a:cs typeface="Times New Roman"/>
              </a:rPr>
              <a:t>arrangement by </a:t>
            </a:r>
            <a:r>
              <a:rPr dirty="0" sz="1100" spc="10">
                <a:latin typeface="Times New Roman"/>
                <a:cs typeface="Times New Roman"/>
              </a:rPr>
              <a:t>which some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business processes </a:t>
            </a:r>
            <a:r>
              <a:rPr dirty="0" sz="1100" spc="10">
                <a:latin typeface="Times New Roman"/>
                <a:cs typeface="Times New Roman"/>
              </a:rPr>
              <a:t>are done by a third </a:t>
            </a:r>
            <a:r>
              <a:rPr dirty="0" sz="1100" spc="5">
                <a:latin typeface="Times New Roman"/>
                <a:cs typeface="Times New Roman"/>
              </a:rPr>
              <a:t>party on  </a:t>
            </a:r>
            <a:r>
              <a:rPr dirty="0" sz="1100" spc="10">
                <a:latin typeface="Times New Roman"/>
                <a:cs typeface="Times New Roman"/>
              </a:rPr>
              <a:t>behalf of the organization.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key </a:t>
            </a:r>
            <a:r>
              <a:rPr dirty="0" sz="1100" spc="5">
                <a:latin typeface="Times New Roman"/>
                <a:cs typeface="Times New Roman"/>
              </a:rPr>
              <a:t>motivation </a:t>
            </a:r>
            <a:r>
              <a:rPr dirty="0" sz="1100" spc="10">
                <a:latin typeface="Times New Roman"/>
                <a:cs typeface="Times New Roman"/>
              </a:rPr>
              <a:t>for a firm to outsource some of </a:t>
            </a:r>
            <a:r>
              <a:rPr dirty="0" sz="1100" spc="5">
                <a:latin typeface="Times New Roman"/>
                <a:cs typeface="Times New Roman"/>
              </a:rPr>
              <a:t>its  </a:t>
            </a:r>
            <a:r>
              <a:rPr dirty="0" sz="1100" spc="10">
                <a:latin typeface="Times New Roman"/>
                <a:cs typeface="Times New Roman"/>
              </a:rPr>
              <a:t>processes stems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three factors: </a:t>
            </a:r>
            <a:r>
              <a:rPr dirty="0" sz="1100" spc="5">
                <a:latin typeface="Times New Roman"/>
                <a:cs typeface="Times New Roman"/>
              </a:rPr>
              <a:t>(i)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(ii)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-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>
                <a:latin typeface="Times New Roman"/>
                <a:cs typeface="Times New Roman"/>
              </a:rPr>
              <a:t>(iii) </a:t>
            </a:r>
            <a:r>
              <a:rPr dirty="0" sz="1100" spc="10">
                <a:latin typeface="Times New Roman"/>
                <a:cs typeface="Times New Roman"/>
              </a:rPr>
              <a:t>Competency.  </a:t>
            </a:r>
            <a:r>
              <a:rPr dirty="0" sz="1100" spc="5">
                <a:latin typeface="Times New Roman"/>
                <a:cs typeface="Times New Roman"/>
              </a:rPr>
              <a:t>Excellence in operations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prerequisite for being successful in the </a:t>
            </a:r>
            <a:r>
              <a:rPr dirty="0" sz="1100" spc="15">
                <a:latin typeface="Times New Roman"/>
                <a:cs typeface="Times New Roman"/>
              </a:rPr>
              <a:t>BPO </a:t>
            </a:r>
            <a:r>
              <a:rPr dirty="0" sz="1100" spc="5">
                <a:latin typeface="Times New Roman"/>
                <a:cs typeface="Times New Roman"/>
              </a:rPr>
              <a:t>sector.  Since </a:t>
            </a:r>
            <a:r>
              <a:rPr dirty="0" sz="1100" spc="10">
                <a:latin typeface="Times New Roman"/>
                <a:cs typeface="Times New Roman"/>
              </a:rPr>
              <a:t>the primary </a:t>
            </a:r>
            <a:r>
              <a:rPr dirty="0" sz="1100" spc="5">
                <a:latin typeface="Times New Roman"/>
                <a:cs typeface="Times New Roman"/>
              </a:rPr>
              <a:t>consideration 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BPO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operation strategy thus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BPO </a:t>
            </a:r>
            <a:r>
              <a:rPr dirty="0" sz="1100" spc="5">
                <a:latin typeface="Times New Roman"/>
                <a:cs typeface="Times New Roman"/>
              </a:rPr>
              <a:t>firm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must emphasize cost </a:t>
            </a:r>
            <a:r>
              <a:rPr dirty="0" sz="1100" spc="5">
                <a:latin typeface="Times New Roman"/>
                <a:cs typeface="Times New Roman"/>
              </a:rPr>
              <a:t>leadership, </a:t>
            </a:r>
            <a:r>
              <a:rPr dirty="0" sz="1100" spc="10">
                <a:latin typeface="Times New Roman"/>
                <a:cs typeface="Times New Roman"/>
              </a:rPr>
              <a:t>otherwise the </a:t>
            </a:r>
            <a:r>
              <a:rPr dirty="0" sz="1100" spc="15">
                <a:latin typeface="Times New Roman"/>
                <a:cs typeface="Times New Roman"/>
              </a:rPr>
              <a:t>BPO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shifted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5">
                <a:latin typeface="Times New Roman"/>
                <a:cs typeface="Times New Roman"/>
              </a:rPr>
              <a:t>competitor. </a:t>
            </a:r>
            <a:r>
              <a:rPr dirty="0" sz="1100" spc="10">
                <a:latin typeface="Times New Roman"/>
                <a:cs typeface="Times New Roman"/>
              </a:rPr>
              <a:t>Another </a:t>
            </a:r>
            <a:r>
              <a:rPr dirty="0" sz="1100" spc="5">
                <a:latin typeface="Times New Roman"/>
                <a:cs typeface="Times New Roman"/>
              </a:rPr>
              <a:t>critical </a:t>
            </a:r>
            <a:r>
              <a:rPr dirty="0" sz="1100" spc="10">
                <a:latin typeface="Times New Roman"/>
                <a:cs typeface="Times New Roman"/>
              </a:rPr>
              <a:t>performance measure </a:t>
            </a:r>
            <a:r>
              <a:rPr dirty="0" sz="1100" spc="5">
                <a:latin typeface="Times New Roman"/>
                <a:cs typeface="Times New Roman"/>
              </a:rPr>
              <a:t>is quality. </a:t>
            </a:r>
            <a:r>
              <a:rPr dirty="0" sz="1100" spc="10">
                <a:latin typeface="Times New Roman"/>
                <a:cs typeface="Times New Roman"/>
              </a:rPr>
              <a:t>Since an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often outsourcers the entire operations pertaining to business process to third party,  quality considerations are followed as per stringent </a:t>
            </a:r>
            <a:r>
              <a:rPr dirty="0" sz="1100" spc="10">
                <a:latin typeface="Times New Roman"/>
                <a:cs typeface="Times New Roman"/>
              </a:rPr>
              <a:t>norms. </a:t>
            </a:r>
            <a:r>
              <a:rPr dirty="0" sz="1100" spc="5">
                <a:latin typeface="Times New Roman"/>
                <a:cs typeface="Times New Roman"/>
              </a:rPr>
              <a:t>Therefore, </a:t>
            </a:r>
            <a:r>
              <a:rPr dirty="0" sz="1100" spc="10">
                <a:latin typeface="Times New Roman"/>
                <a:cs typeface="Times New Roman"/>
              </a:rPr>
              <a:t>developing  </a:t>
            </a:r>
            <a:r>
              <a:rPr dirty="0" sz="1100" spc="5">
                <a:latin typeface="Times New Roman"/>
                <a:cs typeface="Times New Roman"/>
              </a:rPr>
              <a:t>strategic planning for high </a:t>
            </a:r>
            <a:r>
              <a:rPr dirty="0" sz="1100" spc="10">
                <a:latin typeface="Times New Roman"/>
                <a:cs typeface="Times New Roman"/>
              </a:rPr>
              <a:t>level of </a:t>
            </a:r>
            <a:r>
              <a:rPr dirty="0" sz="1100" spc="5">
                <a:latin typeface="Times New Roman"/>
                <a:cs typeface="Times New Roman"/>
              </a:rPr>
              <a:t>quality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another important implication for </a:t>
            </a:r>
            <a:r>
              <a:rPr dirty="0" sz="1100" spc="10">
                <a:latin typeface="Times New Roman"/>
                <a:cs typeface="Times New Roman"/>
              </a:rPr>
              <a:t>BPO  </a:t>
            </a:r>
            <a:r>
              <a:rPr dirty="0" sz="1100" spc="5">
                <a:latin typeface="Times New Roman"/>
                <a:cs typeface="Times New Roman"/>
              </a:rPr>
              <a:t>organizations. In several other cases,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addition </a:t>
            </a:r>
            <a:r>
              <a:rPr dirty="0" sz="1100" spc="10">
                <a:latin typeface="Times New Roman"/>
                <a:cs typeface="Times New Roman"/>
              </a:rPr>
              <a:t>to cost and </a:t>
            </a:r>
            <a:r>
              <a:rPr dirty="0" sz="1100" spc="5">
                <a:latin typeface="Times New Roman"/>
                <a:cs typeface="Times New Roman"/>
              </a:rPr>
              <a:t>quality requirements,  stringent delivery requirements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have to be </a:t>
            </a:r>
            <a:r>
              <a:rPr dirty="0" sz="1100" spc="5">
                <a:latin typeface="Times New Roman"/>
                <a:cs typeface="Times New Roman"/>
              </a:rPr>
              <a:t>met as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processes may </a:t>
            </a:r>
            <a:r>
              <a:rPr dirty="0" sz="1100" spc="10">
                <a:latin typeface="Times New Roman"/>
                <a:cs typeface="Times New Roman"/>
              </a:rPr>
              <a:t>be in  </a:t>
            </a:r>
            <a:r>
              <a:rPr dirty="0" sz="1100" spc="5">
                <a:latin typeface="Times New Roman"/>
                <a:cs typeface="Times New Roman"/>
              </a:rPr>
              <a:t>the intermediate </a:t>
            </a:r>
            <a:r>
              <a:rPr dirty="0" sz="1100" spc="10">
                <a:latin typeface="Times New Roman"/>
                <a:cs typeface="Times New Roman"/>
              </a:rPr>
              <a:t>stages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creating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227965" marR="5080" indent="-215900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Collaborative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Commerce through the </a:t>
            </a:r>
            <a:r>
              <a:rPr dirty="0" sz="1100" spc="5" b="1">
                <a:latin typeface="Times New Roman"/>
                <a:cs typeface="Times New Roman"/>
              </a:rPr>
              <a:t>Internet: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of the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most recent  developments </a:t>
            </a:r>
            <a:r>
              <a:rPr dirty="0" sz="1100" spc="5">
                <a:latin typeface="Times New Roman"/>
                <a:cs typeface="Times New Roman"/>
              </a:rPr>
              <a:t>is the </a:t>
            </a:r>
            <a:r>
              <a:rPr dirty="0" sz="1100" spc="10">
                <a:latin typeface="Times New Roman"/>
                <a:cs typeface="Times New Roman"/>
              </a:rPr>
              <a:t>advent </a:t>
            </a:r>
            <a:r>
              <a:rPr dirty="0" sz="1100" spc="5">
                <a:latin typeface="Times New Roman"/>
                <a:cs typeface="Times New Roman"/>
              </a:rPr>
              <a:t>of Internet in </a:t>
            </a:r>
            <a:r>
              <a:rPr dirty="0" sz="1100" spc="10">
                <a:latin typeface="Times New Roman"/>
                <a:cs typeface="Times New Roman"/>
              </a:rPr>
              <a:t>commerce and </a:t>
            </a:r>
            <a:r>
              <a:rPr dirty="0" sz="1100" spc="5">
                <a:latin typeface="Times New Roman"/>
                <a:cs typeface="Times New Roman"/>
              </a:rPr>
              <a:t>trade. Using the </a:t>
            </a:r>
            <a:r>
              <a:rPr dirty="0" sz="1100" spc="10">
                <a:latin typeface="Times New Roman"/>
                <a:cs typeface="Times New Roman"/>
              </a:rPr>
              <a:t>huge </a:t>
            </a:r>
            <a:r>
              <a:rPr dirty="0" sz="1100" spc="15">
                <a:latin typeface="Times New Roman"/>
                <a:cs typeface="Times New Roman"/>
              </a:rPr>
              <a:t>IT  </a:t>
            </a:r>
            <a:r>
              <a:rPr dirty="0" sz="1100" spc="5">
                <a:latin typeface="Times New Roman"/>
                <a:cs typeface="Times New Roman"/>
              </a:rPr>
              <a:t>infrastructure, </a:t>
            </a:r>
            <a:r>
              <a:rPr dirty="0" sz="1100" spc="10">
                <a:latin typeface="Times New Roman"/>
                <a:cs typeface="Times New Roman"/>
              </a:rPr>
              <a:t>consisting of network </a:t>
            </a:r>
            <a:r>
              <a:rPr dirty="0" sz="1100" spc="5">
                <a:latin typeface="Times New Roman"/>
                <a:cs typeface="Times New Roman"/>
              </a:rPr>
              <a:t>connectivity, client-service architecture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several computers, it is possible to </a:t>
            </a:r>
            <a:r>
              <a:rPr dirty="0" sz="1100" spc="10">
                <a:latin typeface="Times New Roman"/>
                <a:cs typeface="Times New Roman"/>
              </a:rPr>
              <a:t>connect remote trading </a:t>
            </a:r>
            <a:r>
              <a:rPr dirty="0" sz="1100" spc="5">
                <a:latin typeface="Times New Roman"/>
                <a:cs typeface="Times New Roman"/>
              </a:rPr>
              <a:t>partners. Collaborative  </a:t>
            </a:r>
            <a:r>
              <a:rPr dirty="0" sz="1100" spc="10">
                <a:latin typeface="Times New Roman"/>
                <a:cs typeface="Times New Roman"/>
              </a:rPr>
              <a:t>commerce opens up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areas for consideration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management. Many 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traditional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methods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 operation management can </a:t>
            </a:r>
            <a:r>
              <a:rPr dirty="0" sz="1100" spc="5">
                <a:latin typeface="Times New Roman"/>
                <a:cs typeface="Times New Roman"/>
              </a:rPr>
              <a:t>either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replaced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10">
                <a:latin typeface="Times New Roman"/>
                <a:cs typeface="Times New Roman"/>
              </a:rPr>
              <a:t>supplemented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procedures using </a:t>
            </a:r>
            <a:r>
              <a:rPr dirty="0" sz="1100" spc="10">
                <a:latin typeface="Times New Roman"/>
                <a:cs typeface="Times New Roman"/>
              </a:rPr>
              <a:t>the electronic methods. </a:t>
            </a:r>
            <a:r>
              <a:rPr dirty="0" sz="1100" spc="15">
                <a:latin typeface="Times New Roman"/>
                <a:cs typeface="Times New Roman"/>
              </a:rPr>
              <a:t>Two </a:t>
            </a:r>
            <a:r>
              <a:rPr dirty="0" sz="1100" spc="10">
                <a:latin typeface="Times New Roman"/>
                <a:cs typeface="Times New Roman"/>
              </a:rPr>
              <a:t>important areas  of significant interest are </a:t>
            </a:r>
            <a:r>
              <a:rPr dirty="0" sz="1100" spc="5">
                <a:latin typeface="Times New Roman"/>
                <a:cs typeface="Times New Roman"/>
              </a:rPr>
              <a:t>(i) </a:t>
            </a:r>
            <a:r>
              <a:rPr dirty="0" sz="1100" spc="10">
                <a:latin typeface="Times New Roman"/>
                <a:cs typeface="Times New Roman"/>
              </a:rPr>
              <a:t>procurement and supply management </a:t>
            </a:r>
            <a:r>
              <a:rPr dirty="0" sz="1100" spc="5">
                <a:latin typeface="Times New Roman"/>
                <a:cs typeface="Times New Roman"/>
              </a:rPr>
              <a:t>practices </a:t>
            </a:r>
            <a:r>
              <a:rPr dirty="0" sz="1100" spc="10">
                <a:latin typeface="Times New Roman"/>
                <a:cs typeface="Times New Roman"/>
              </a:rPr>
              <a:t>using  </a:t>
            </a:r>
            <a:r>
              <a:rPr dirty="0" sz="1100" spc="5">
                <a:latin typeface="Times New Roman"/>
                <a:cs typeface="Times New Roman"/>
              </a:rPr>
              <a:t>electronic </a:t>
            </a:r>
            <a:r>
              <a:rPr dirty="0" sz="1100" spc="10">
                <a:latin typeface="Times New Roman"/>
                <a:cs typeface="Times New Roman"/>
              </a:rPr>
              <a:t>means </a:t>
            </a:r>
            <a:r>
              <a:rPr dirty="0" sz="1100">
                <a:latin typeface="Times New Roman"/>
                <a:cs typeface="Times New Roman"/>
              </a:rPr>
              <a:t>(ii) </a:t>
            </a:r>
            <a:r>
              <a:rPr dirty="0" sz="1100" spc="10">
                <a:latin typeface="Times New Roman"/>
                <a:cs typeface="Times New Roman"/>
              </a:rPr>
              <a:t>design and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development by means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CAD.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162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794702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762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the transaction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immediately seen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Accounts </a:t>
            </a:r>
            <a:r>
              <a:rPr dirty="0" sz="1100" spc="10">
                <a:latin typeface="Times New Roman"/>
                <a:cs typeface="Times New Roman"/>
              </a:rPr>
              <a:t>payable </a:t>
            </a:r>
            <a:r>
              <a:rPr dirty="0" sz="1100" spc="5">
                <a:latin typeface="Times New Roman"/>
                <a:cs typeface="Times New Roman"/>
              </a:rPr>
              <a:t>in the Financial </a:t>
            </a:r>
            <a:r>
              <a:rPr dirty="0" sz="1100" spc="10">
                <a:latin typeface="Times New Roman"/>
                <a:cs typeface="Times New Roman"/>
              </a:rPr>
              <a:t>Accounting </a:t>
            </a:r>
            <a:r>
              <a:rPr dirty="0" sz="1100" spc="5">
                <a:latin typeface="Times New Roman"/>
                <a:cs typeface="Times New Roman"/>
              </a:rPr>
              <a:t>module,  </a:t>
            </a:r>
            <a:r>
              <a:rPr dirty="0" sz="1100" spc="10">
                <a:latin typeface="Times New Roman"/>
                <a:cs typeface="Times New Roman"/>
              </a:rPr>
              <a:t>and by inventory management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management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module.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Much of </a:t>
            </a:r>
            <a:r>
              <a:rPr dirty="0" sz="1100" spc="5">
                <a:latin typeface="Times New Roman"/>
                <a:cs typeface="Times New Roman"/>
              </a:rPr>
              <a:t>the success of the product is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comprehensive coverage </a:t>
            </a:r>
            <a:r>
              <a:rPr dirty="0" sz="1100" spc="5">
                <a:latin typeface="Times New Roman"/>
                <a:cs typeface="Times New Roman"/>
              </a:rPr>
              <a:t>of business  applications.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sense, </a:t>
            </a:r>
            <a:r>
              <a:rPr dirty="0" sz="1100" spc="15">
                <a:latin typeface="Times New Roman"/>
                <a:cs typeface="Times New Roman"/>
              </a:rPr>
              <a:t>SAP </a:t>
            </a:r>
            <a:r>
              <a:rPr dirty="0" sz="1100" spc="5">
                <a:latin typeface="Times New Roman"/>
                <a:cs typeface="Times New Roman"/>
              </a:rPr>
              <a:t>has changed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face of </a:t>
            </a:r>
            <a:r>
              <a:rPr dirty="0" sz="1100" spc="10">
                <a:latin typeface="Times New Roman"/>
                <a:cs typeface="Times New Roman"/>
              </a:rPr>
              <a:t>information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technology.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 indent="-635">
              <a:lnSpc>
                <a:spcPct val="985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R/3 </a:t>
            </a:r>
            <a:r>
              <a:rPr dirty="0" sz="1100" spc="5" b="1">
                <a:latin typeface="Times New Roman"/>
                <a:cs typeface="Times New Roman"/>
              </a:rPr>
              <a:t>Application </a:t>
            </a:r>
            <a:r>
              <a:rPr dirty="0" sz="1100" spc="10" b="1">
                <a:latin typeface="Times New Roman"/>
                <a:cs typeface="Times New Roman"/>
              </a:rPr>
              <a:t>Modules: </a:t>
            </a:r>
            <a:r>
              <a:rPr dirty="0" sz="1100" spc="5">
                <a:latin typeface="Times New Roman"/>
                <a:cs typeface="Times New Roman"/>
              </a:rPr>
              <a:t>R/3 is built around </a:t>
            </a:r>
            <a:r>
              <a:rPr dirty="0" sz="1100" spc="10">
                <a:latin typeface="Times New Roman"/>
                <a:cs typeface="Times New Roman"/>
              </a:rPr>
              <a:t>a comprehensive </a:t>
            </a:r>
            <a:r>
              <a:rPr dirty="0" sz="1100" spc="5">
                <a:latin typeface="Times New Roman"/>
                <a:cs typeface="Times New Roman"/>
              </a:rPr>
              <a:t>set of </a:t>
            </a:r>
            <a:r>
              <a:rPr dirty="0" sz="1100" spc="10">
                <a:latin typeface="Times New Roman"/>
                <a:cs typeface="Times New Roman"/>
              </a:rPr>
              <a:t>application modules 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either </a:t>
            </a:r>
            <a:r>
              <a:rPr dirty="0" sz="1100" spc="10">
                <a:latin typeface="Times New Roman"/>
                <a:cs typeface="Times New Roman"/>
              </a:rPr>
              <a:t>alone </a:t>
            </a:r>
            <a:r>
              <a:rPr dirty="0" sz="1100" spc="5">
                <a:latin typeface="Times New Roman"/>
                <a:cs typeface="Times New Roman"/>
              </a:rPr>
              <a:t>or in </a:t>
            </a:r>
            <a:r>
              <a:rPr dirty="0" sz="1100" spc="10">
                <a:latin typeface="Times New Roman"/>
                <a:cs typeface="Times New Roman"/>
              </a:rPr>
              <a:t>combination. The modules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15">
                <a:latin typeface="Times New Roman"/>
                <a:cs typeface="Times New Roman"/>
              </a:rPr>
              <a:t>up </a:t>
            </a:r>
            <a:r>
              <a:rPr dirty="0" sz="1100" spc="10">
                <a:latin typeface="Times New Roman"/>
                <a:cs typeface="Times New Roman"/>
              </a:rPr>
              <a:t>R/3 the emphasis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placed </a:t>
            </a:r>
            <a:r>
              <a:rPr dirty="0" sz="1100" spc="10">
                <a:latin typeface="Times New Roman"/>
                <a:cs typeface="Times New Roman"/>
              </a:rPr>
              <a:t>on what </a:t>
            </a:r>
            <a:r>
              <a:rPr dirty="0" sz="1100" spc="5">
                <a:latin typeface="Times New Roman"/>
                <a:cs typeface="Times New Roman"/>
              </a:rPr>
              <a:t>these modules actually do, not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technical aspects of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they  </a:t>
            </a:r>
            <a:r>
              <a:rPr dirty="0" sz="1100" spc="10">
                <a:latin typeface="Times New Roman"/>
                <a:cs typeface="Times New Roman"/>
              </a:rPr>
              <a:t>communicate with one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another.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SAP </a:t>
            </a:r>
            <a:r>
              <a:rPr dirty="0" sz="1100" spc="5">
                <a:latin typeface="Times New Roman"/>
                <a:cs typeface="Times New Roman"/>
              </a:rPr>
              <a:t>organizes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R/3 </a:t>
            </a:r>
            <a:r>
              <a:rPr dirty="0" sz="1100" spc="10">
                <a:latin typeface="Times New Roman"/>
                <a:cs typeface="Times New Roman"/>
              </a:rPr>
              <a:t>modules in a </a:t>
            </a:r>
            <a:r>
              <a:rPr dirty="0" sz="1100" spc="5">
                <a:latin typeface="Times New Roman"/>
                <a:cs typeface="Times New Roman"/>
              </a:rPr>
              <a:t>variety of </a:t>
            </a:r>
            <a:r>
              <a:rPr dirty="0" sz="1100" spc="10">
                <a:latin typeface="Times New Roman"/>
                <a:cs typeface="Times New Roman"/>
              </a:rPr>
              <a:t>ways in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documents. </a:t>
            </a:r>
            <a:r>
              <a:rPr dirty="0" sz="1100" spc="5">
                <a:latin typeface="Times New Roman"/>
                <a:cs typeface="Times New Roman"/>
              </a:rPr>
              <a:t>In general, there </a:t>
            </a:r>
            <a:r>
              <a:rPr dirty="0" sz="1100" spc="10">
                <a:latin typeface="Times New Roman"/>
                <a:cs typeface="Times New Roman"/>
              </a:rPr>
              <a:t>are  </a:t>
            </a:r>
            <a:r>
              <a:rPr dirty="0" sz="1100" spc="5">
                <a:latin typeface="Times New Roman"/>
                <a:cs typeface="Times New Roman"/>
              </a:rPr>
              <a:t>four major elements to the organization: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financial accounting, human resources,  manufacturing and </a:t>
            </a:r>
            <a:r>
              <a:rPr dirty="0" sz="1100" spc="5">
                <a:latin typeface="Times New Roman"/>
                <a:cs typeface="Times New Roman"/>
              </a:rPr>
              <a:t>logistics,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sales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distribution.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Financial Accounting: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financial accounting </a:t>
            </a:r>
            <a:r>
              <a:rPr dirty="0" sz="1100" spc="10">
                <a:latin typeface="Times New Roman"/>
                <a:cs typeface="Times New Roman"/>
              </a:rPr>
              <a:t>segment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R/3 </a:t>
            </a:r>
            <a:r>
              <a:rPr dirty="0" sz="1100" spc="5">
                <a:latin typeface="Times New Roman"/>
                <a:cs typeface="Times New Roman"/>
              </a:rPr>
              <a:t>includes three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major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categories of functionality </a:t>
            </a:r>
            <a:r>
              <a:rPr dirty="0" sz="1100" spc="10">
                <a:latin typeface="Times New Roman"/>
                <a:cs typeface="Times New Roman"/>
              </a:rPr>
              <a:t>needed </a:t>
            </a:r>
            <a:r>
              <a:rPr dirty="0" sz="1100" spc="5">
                <a:latin typeface="Times New Roman"/>
                <a:cs typeface="Times New Roman"/>
              </a:rPr>
              <a:t>to run the financial </a:t>
            </a:r>
            <a:r>
              <a:rPr dirty="0" sz="1100" spc="10">
                <a:latin typeface="Times New Roman"/>
                <a:cs typeface="Times New Roman"/>
              </a:rPr>
              <a:t>accounts for a company financials (FI),  </a:t>
            </a:r>
            <a:r>
              <a:rPr dirty="0" sz="1100" spc="5">
                <a:latin typeface="Times New Roman"/>
                <a:cs typeface="Times New Roman"/>
              </a:rPr>
              <a:t>controlling (co),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asset </a:t>
            </a:r>
            <a:r>
              <a:rPr dirty="0" sz="1100" spc="10">
                <a:latin typeface="Times New Roman"/>
                <a:cs typeface="Times New Roman"/>
              </a:rPr>
              <a:t>management (AM)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with all </a:t>
            </a:r>
            <a:r>
              <a:rPr dirty="0" sz="1100" spc="10">
                <a:latin typeface="Times New Roman"/>
                <a:cs typeface="Times New Roman"/>
              </a:rPr>
              <a:t>the modules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R/3 system, the </a:t>
            </a:r>
            <a:r>
              <a:rPr dirty="0" sz="1100" spc="5">
                <a:latin typeface="Times New Roman"/>
                <a:cs typeface="Times New Roman"/>
              </a:rPr>
              <a:t>user </a:t>
            </a:r>
            <a:r>
              <a:rPr dirty="0" sz="1100" spc="10">
                <a:latin typeface="Times New Roman"/>
                <a:cs typeface="Times New Roman"/>
              </a:rPr>
              <a:t>will find </a:t>
            </a:r>
            <a:r>
              <a:rPr dirty="0" sz="1100">
                <a:latin typeface="Times New Roman"/>
                <a:cs typeface="Times New Roman"/>
              </a:rPr>
              <a:t>all </a:t>
            </a:r>
            <a:r>
              <a:rPr dirty="0" sz="1100" spc="5">
                <a:latin typeface="Times New Roman"/>
                <a:cs typeface="Times New Roman"/>
              </a:rPr>
              <a:t>information current and  </a:t>
            </a:r>
            <a:r>
              <a:rPr dirty="0" sz="1100" spc="10">
                <a:latin typeface="Times New Roman"/>
                <a:cs typeface="Times New Roman"/>
              </a:rPr>
              <a:t>integrated. Thus an individual manufacturing </a:t>
            </a:r>
            <a:r>
              <a:rPr dirty="0" sz="1100" spc="5">
                <a:latin typeface="Times New Roman"/>
                <a:cs typeface="Times New Roman"/>
              </a:rPr>
              <a:t>plant or sales organization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run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profit and  </a:t>
            </a:r>
            <a:r>
              <a:rPr dirty="0" sz="1100" spc="10">
                <a:latin typeface="Times New Roman"/>
                <a:cs typeface="Times New Roman"/>
              </a:rPr>
              <a:t>loss </a:t>
            </a:r>
            <a:r>
              <a:rPr dirty="0" sz="1100" spc="5">
                <a:latin typeface="Times New Roman"/>
                <a:cs typeface="Times New Roman"/>
              </a:rPr>
              <a:t>report </a:t>
            </a:r>
            <a:r>
              <a:rPr dirty="0" sz="1100" spc="10">
                <a:latin typeface="Times New Roman"/>
                <a:cs typeface="Times New Roman"/>
              </a:rPr>
              <a:t>at any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during the month and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shown the </a:t>
            </a:r>
            <a:r>
              <a:rPr dirty="0" sz="1100" spc="5">
                <a:latin typeface="Times New Roman"/>
                <a:cs typeface="Times New Roman"/>
              </a:rPr>
              <a:t>most </a:t>
            </a:r>
            <a:r>
              <a:rPr dirty="0" sz="1100" spc="10">
                <a:latin typeface="Times New Roman"/>
                <a:cs typeface="Times New Roman"/>
              </a:rPr>
              <a:t>up to date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controlling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category </a:t>
            </a:r>
            <a:r>
              <a:rPr dirty="0" sz="1100" spc="5">
                <a:latin typeface="Times New Roman"/>
                <a:cs typeface="Times New Roman"/>
              </a:rPr>
              <a:t>includes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costing; cost center,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profit center,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enterprise  accounting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planning; internal order; </a:t>
            </a:r>
            <a:r>
              <a:rPr dirty="0" sz="1100" spc="10">
                <a:latin typeface="Times New Roman"/>
                <a:cs typeface="Times New Roman"/>
              </a:rPr>
              <a:t>open item management; posting and allocating </a:t>
            </a:r>
            <a:r>
              <a:rPr dirty="0" sz="1100" spc="5">
                <a:latin typeface="Times New Roman"/>
                <a:cs typeface="Times New Roman"/>
              </a:rPr>
              <a:t>;  profitability </a:t>
            </a:r>
            <a:r>
              <a:rPr dirty="0" sz="1100" spc="10">
                <a:latin typeface="Times New Roman"/>
                <a:cs typeface="Times New Roman"/>
              </a:rPr>
              <a:t>analysis; and a </a:t>
            </a:r>
            <a:r>
              <a:rPr dirty="0" sz="1100" spc="5">
                <a:latin typeface="Times New Roman"/>
                <a:cs typeface="Times New Roman"/>
              </a:rPr>
              <a:t>variety of reporting functions. It also </a:t>
            </a:r>
            <a:r>
              <a:rPr dirty="0" sz="1100" spc="10">
                <a:latin typeface="Times New Roman"/>
                <a:cs typeface="Times New Roman"/>
              </a:rPr>
              <a:t>includes a project system </a:t>
            </a:r>
            <a:r>
              <a:rPr dirty="0" sz="1100" spc="5">
                <a:latin typeface="Times New Roman"/>
                <a:cs typeface="Times New Roman"/>
              </a:rPr>
              <a:t>to  track activity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costs related to major corporate projects, such as </a:t>
            </a:r>
            <a:r>
              <a:rPr dirty="0" sz="1100" spc="10">
                <a:latin typeface="Times New Roman"/>
                <a:cs typeface="Times New Roman"/>
              </a:rPr>
              <a:t>the implement of an </a:t>
            </a:r>
            <a:r>
              <a:rPr dirty="0" sz="1100" spc="5">
                <a:latin typeface="Times New Roman"/>
                <a:cs typeface="Times New Roman"/>
              </a:rPr>
              <a:t>R/3  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Also include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module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all </a:t>
            </a:r>
            <a:r>
              <a:rPr dirty="0" sz="1100" spc="5">
                <a:latin typeface="Times New Roman"/>
                <a:cs typeface="Times New Roman"/>
              </a:rPr>
              <a:t>activity based </a:t>
            </a:r>
            <a:r>
              <a:rPr dirty="0" sz="1100" spc="10">
                <a:latin typeface="Times New Roman"/>
                <a:cs typeface="Times New Roman"/>
              </a:rPr>
              <a:t>costing </a:t>
            </a:r>
            <a:r>
              <a:rPr dirty="0" sz="1100" spc="15">
                <a:latin typeface="Times New Roman"/>
                <a:cs typeface="Times New Roman"/>
              </a:rPr>
              <a:t>(ABC)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types </a:t>
            </a:r>
            <a:r>
              <a:rPr dirty="0" sz="1100" spc="5">
                <a:latin typeface="Times New Roman"/>
                <a:cs typeface="Times New Roman"/>
              </a:rPr>
              <a:t>of costing  approaches.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asset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category includes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ability to </a:t>
            </a:r>
            <a:r>
              <a:rPr dirty="0" sz="1100" spc="10">
                <a:latin typeface="Times New Roman"/>
                <a:cs typeface="Times New Roman"/>
              </a:rPr>
              <a:t>manage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types </a:t>
            </a:r>
            <a:r>
              <a:rPr dirty="0" sz="1100" spc="5">
                <a:latin typeface="Times New Roman"/>
                <a:cs typeface="Times New Roman"/>
              </a:rPr>
              <a:t>of corporate assets,  including fixed assets, leased assed, and real estate. It also includes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capital </a:t>
            </a:r>
            <a:r>
              <a:rPr dirty="0" sz="1100" spc="10">
                <a:latin typeface="Times New Roman"/>
                <a:cs typeface="Times New Roman"/>
              </a:rPr>
              <a:t>investment  management </a:t>
            </a:r>
            <a:r>
              <a:rPr dirty="0" sz="1100" spc="5">
                <a:latin typeface="Times New Roman"/>
                <a:cs typeface="Times New Roman"/>
              </a:rPr>
              <a:t>module, </a:t>
            </a:r>
            <a:r>
              <a:rPr dirty="0" sz="1100" spc="10">
                <a:latin typeface="Times New Roman"/>
                <a:cs typeface="Times New Roman"/>
              </a:rPr>
              <a:t>which provides the </a:t>
            </a:r>
            <a:r>
              <a:rPr dirty="0" sz="1100" spc="5">
                <a:latin typeface="Times New Roman"/>
                <a:cs typeface="Times New Roman"/>
              </a:rPr>
              <a:t>ability to manage, measure, </a:t>
            </a:r>
            <a:r>
              <a:rPr dirty="0" sz="1100" spc="10">
                <a:latin typeface="Times New Roman"/>
                <a:cs typeface="Times New Roman"/>
              </a:rPr>
              <a:t>and oversee </a:t>
            </a:r>
            <a:r>
              <a:rPr dirty="0" sz="1100" spc="5">
                <a:latin typeface="Times New Roman"/>
                <a:cs typeface="Times New Roman"/>
              </a:rPr>
              <a:t>capital  </a:t>
            </a:r>
            <a:r>
              <a:rPr dirty="0" sz="1100" spc="10">
                <a:latin typeface="Times New Roman"/>
                <a:cs typeface="Times New Roman"/>
              </a:rPr>
              <a:t>investment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programs.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5" b="1">
                <a:latin typeface="Times New Roman"/>
                <a:cs typeface="Times New Roman"/>
              </a:rPr>
              <a:t>Human </a:t>
            </a:r>
            <a:r>
              <a:rPr dirty="0" sz="1100" spc="10" b="1">
                <a:latin typeface="Times New Roman"/>
                <a:cs typeface="Times New Roman"/>
              </a:rPr>
              <a:t>Resource (HR):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human resource (HR) segment contains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full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0">
                <a:latin typeface="Times New Roman"/>
                <a:cs typeface="Times New Roman"/>
              </a:rPr>
              <a:t>of  </a:t>
            </a:r>
            <a:r>
              <a:rPr dirty="0" sz="1100" spc="5">
                <a:latin typeface="Times New Roman"/>
                <a:cs typeface="Times New Roman"/>
              </a:rPr>
              <a:t>capabilities needed to manage, schedule, </a:t>
            </a:r>
            <a:r>
              <a:rPr dirty="0" sz="1100" spc="10">
                <a:latin typeface="Times New Roman"/>
                <a:cs typeface="Times New Roman"/>
              </a:rPr>
              <a:t>pay, and </a:t>
            </a:r>
            <a:r>
              <a:rPr dirty="0" sz="1100" spc="5">
                <a:latin typeface="Times New Roman"/>
                <a:cs typeface="Times New Roman"/>
              </a:rPr>
              <a:t>hire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people </a:t>
            </a:r>
            <a:r>
              <a:rPr dirty="0" sz="1100" spc="15">
                <a:latin typeface="Times New Roman"/>
                <a:cs typeface="Times New Roman"/>
              </a:rPr>
              <a:t>who </a:t>
            </a:r>
            <a:r>
              <a:rPr dirty="0" sz="1100" spc="10">
                <a:latin typeface="Times New Roman"/>
                <a:cs typeface="Times New Roman"/>
              </a:rPr>
              <a:t>make a company </a:t>
            </a:r>
            <a:r>
              <a:rPr dirty="0" sz="1100" spc="5">
                <a:latin typeface="Times New Roman"/>
                <a:cs typeface="Times New Roman"/>
              </a:rPr>
              <a:t>run.  It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includes payroll, benefits </a:t>
            </a:r>
            <a:r>
              <a:rPr dirty="0" sz="1100" spc="5">
                <a:latin typeface="Times New Roman"/>
                <a:cs typeface="Times New Roman"/>
              </a:rPr>
              <a:t>administration,  </a:t>
            </a:r>
            <a:r>
              <a:rPr dirty="0" sz="1100" spc="10">
                <a:latin typeface="Times New Roman"/>
                <a:cs typeface="Times New Roman"/>
              </a:rPr>
              <a:t>applicant data administration, personnel  development </a:t>
            </a:r>
            <a:r>
              <a:rPr dirty="0" sz="1100" spc="5">
                <a:latin typeface="Times New Roman"/>
                <a:cs typeface="Times New Roman"/>
              </a:rPr>
              <a:t>planning, workforce planning schedule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shift planning, time </a:t>
            </a:r>
            <a:r>
              <a:rPr dirty="0" sz="1100" spc="10">
                <a:latin typeface="Times New Roman"/>
                <a:cs typeface="Times New Roman"/>
              </a:rPr>
              <a:t>management,  and </a:t>
            </a:r>
            <a:r>
              <a:rPr dirty="0" sz="1100" spc="5">
                <a:latin typeface="Times New Roman"/>
                <a:cs typeface="Times New Roman"/>
              </a:rPr>
              <a:t>travel expenses accounting. Because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structure of most </a:t>
            </a:r>
            <a:r>
              <a:rPr dirty="0" sz="1100" spc="10">
                <a:latin typeface="Times New Roman"/>
                <a:cs typeface="Times New Roman"/>
              </a:rPr>
              <a:t>companies </a:t>
            </a:r>
            <a:r>
              <a:rPr dirty="0" sz="1100" spc="5">
                <a:latin typeface="Times New Roman"/>
                <a:cs typeface="Times New Roman"/>
              </a:rPr>
              <a:t>shifts </a:t>
            </a:r>
            <a:r>
              <a:rPr dirty="0" sz="1100" spc="10">
                <a:latin typeface="Times New Roman"/>
                <a:cs typeface="Times New Roman"/>
              </a:rPr>
              <a:t>frequently,  one </a:t>
            </a:r>
            <a:r>
              <a:rPr dirty="0" sz="1100" spc="5">
                <a:latin typeface="Times New Roman"/>
                <a:cs typeface="Times New Roman"/>
              </a:rPr>
              <a:t>function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human </a:t>
            </a:r>
            <a:r>
              <a:rPr dirty="0" sz="1100" spc="5">
                <a:latin typeface="Times New Roman"/>
                <a:cs typeface="Times New Roman"/>
              </a:rPr>
              <a:t>resource category provides the ability to represent organizational,  charts, including organizational units, jobs, </a:t>
            </a:r>
            <a:r>
              <a:rPr dirty="0" sz="1100" spc="10">
                <a:latin typeface="Times New Roman"/>
                <a:cs typeface="Times New Roman"/>
              </a:rPr>
              <a:t>positions, workplaces,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tasks.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Capturing data from the human </a:t>
            </a:r>
            <a:r>
              <a:rPr dirty="0" sz="1100" spc="5">
                <a:latin typeface="Times New Roman"/>
                <a:cs typeface="Times New Roman"/>
              </a:rPr>
              <a:t>resources module, </a:t>
            </a:r>
            <a:r>
              <a:rPr dirty="0" sz="1100" spc="10">
                <a:latin typeface="Times New Roman"/>
                <a:cs typeface="Times New Roman"/>
              </a:rPr>
              <a:t>the SAP </a:t>
            </a:r>
            <a:r>
              <a:rPr dirty="0" sz="1100" spc="5">
                <a:latin typeface="Times New Roman"/>
                <a:cs typeface="Times New Roman"/>
              </a:rPr>
              <a:t>business </a:t>
            </a:r>
            <a:r>
              <a:rPr dirty="0" sz="1100" spc="10">
                <a:latin typeface="Times New Roman"/>
                <a:cs typeface="Times New Roman"/>
              </a:rPr>
              <a:t>workflow system allows  management to </a:t>
            </a:r>
            <a:r>
              <a:rPr dirty="0" sz="1100" spc="5">
                <a:latin typeface="Times New Roman"/>
                <a:cs typeface="Times New Roman"/>
              </a:rPr>
              <a:t>define </a:t>
            </a:r>
            <a:r>
              <a:rPr dirty="0" sz="1100" spc="10">
                <a:latin typeface="Times New Roman"/>
                <a:cs typeface="Times New Roman"/>
              </a:rPr>
              <a:t>and manage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flow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required in cross functional business  process.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163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799782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6350">
              <a:lnSpc>
                <a:spcPts val="1300"/>
              </a:lnSpc>
              <a:spcBef>
                <a:spcPts val="185"/>
              </a:spcBef>
            </a:pPr>
            <a:r>
              <a:rPr dirty="0" sz="1100" spc="10" b="1">
                <a:latin typeface="Times New Roman"/>
                <a:cs typeface="Times New Roman"/>
              </a:rPr>
              <a:t>Manufacturing and </a:t>
            </a:r>
            <a:r>
              <a:rPr dirty="0" sz="1100" spc="5" b="1">
                <a:latin typeface="Times New Roman"/>
                <a:cs typeface="Times New Roman"/>
              </a:rPr>
              <a:t>Logistics: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logistics </a:t>
            </a:r>
            <a:r>
              <a:rPr dirty="0" sz="1100" spc="10">
                <a:latin typeface="Times New Roman"/>
                <a:cs typeface="Times New Roman"/>
              </a:rPr>
              <a:t>segment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largest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most </a:t>
            </a:r>
            <a:r>
              <a:rPr dirty="0" sz="1100" spc="10">
                <a:latin typeface="Times New Roman"/>
                <a:cs typeface="Times New Roman"/>
              </a:rPr>
              <a:t>complex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module </a:t>
            </a:r>
            <a:r>
              <a:rPr dirty="0" sz="1100" spc="5">
                <a:latin typeface="Times New Roman"/>
                <a:cs typeface="Times New Roman"/>
              </a:rPr>
              <a:t>categories. It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divided into five major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components: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Management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(MM),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Maintenance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(PM),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Quality </a:t>
            </a:r>
            <a:r>
              <a:rPr dirty="0" sz="1100" spc="10">
                <a:latin typeface="Times New Roman"/>
                <a:cs typeface="Times New Roman"/>
              </a:rPr>
              <a:t>Management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(QM),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Production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 spc="10">
                <a:latin typeface="Times New Roman"/>
                <a:cs typeface="Times New Roman"/>
              </a:rPr>
              <a:t>(PP)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Project Management System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(PS).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Each component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divided </a:t>
            </a:r>
            <a:r>
              <a:rPr dirty="0" sz="1100" spc="5">
                <a:latin typeface="Times New Roman"/>
                <a:cs typeface="Times New Roman"/>
              </a:rPr>
              <a:t>into </a:t>
            </a:r>
            <a:r>
              <a:rPr dirty="0" sz="1100" spc="10">
                <a:latin typeface="Times New Roman"/>
                <a:cs typeface="Times New Roman"/>
              </a:rPr>
              <a:t>a number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subcomponents.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Plant maintenance </a:t>
            </a:r>
            <a:r>
              <a:rPr dirty="0" sz="1100" spc="10">
                <a:latin typeface="Times New Roman"/>
                <a:cs typeface="Times New Roman"/>
              </a:rPr>
              <a:t>supports </a:t>
            </a:r>
            <a:r>
              <a:rPr dirty="0" sz="1100" spc="5">
                <a:latin typeface="Times New Roman"/>
                <a:cs typeface="Times New Roman"/>
              </a:rPr>
              <a:t>the activities associated with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and performing repairs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preventive maintenances.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quality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capability plans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implement  procedures for </a:t>
            </a:r>
            <a:r>
              <a:rPr dirty="0" sz="1100" spc="10">
                <a:latin typeface="Times New Roman"/>
                <a:cs typeface="Times New Roman"/>
              </a:rPr>
              <a:t>inspection and </a:t>
            </a:r>
            <a:r>
              <a:rPr dirty="0" sz="1100" spc="5">
                <a:latin typeface="Times New Roman"/>
                <a:cs typeface="Times New Roman"/>
              </a:rPr>
              <a:t>quality </a:t>
            </a:r>
            <a:r>
              <a:rPr dirty="0" sz="1100" spc="10">
                <a:latin typeface="Times New Roman"/>
                <a:cs typeface="Times New Roman"/>
              </a:rPr>
              <a:t>assurance.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built </a:t>
            </a:r>
            <a:r>
              <a:rPr dirty="0" sz="1100" spc="10">
                <a:latin typeface="Times New Roman"/>
                <a:cs typeface="Times New Roman"/>
              </a:rPr>
              <a:t>on the ISO 9001 </a:t>
            </a:r>
            <a:r>
              <a:rPr dirty="0" sz="1100" spc="5">
                <a:latin typeface="Times New Roman"/>
                <a:cs typeface="Times New Roman"/>
              </a:rPr>
              <a:t>standard for  quality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 supports both discrete </a:t>
            </a:r>
            <a:r>
              <a:rPr dirty="0" sz="1100" spc="10">
                <a:latin typeface="Times New Roman"/>
                <a:cs typeface="Times New Roman"/>
              </a:rPr>
              <a:t>and process manufacturing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project </a:t>
            </a:r>
            <a:r>
              <a:rPr dirty="0" sz="1100" spc="10">
                <a:latin typeface="Times New Roman"/>
                <a:cs typeface="Times New Roman"/>
              </a:rPr>
              <a:t>management system </a:t>
            </a:r>
            <a:r>
              <a:rPr dirty="0" sz="1100" spc="5">
                <a:latin typeface="Times New Roman"/>
                <a:cs typeface="Times New Roman"/>
              </a:rPr>
              <a:t>lets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user set up, </a:t>
            </a:r>
            <a:r>
              <a:rPr dirty="0" sz="1100" spc="10">
                <a:latin typeface="Times New Roman"/>
                <a:cs typeface="Times New Roman"/>
              </a:rPr>
              <a:t>manage, and evaluate </a:t>
            </a:r>
            <a:r>
              <a:rPr dirty="0" sz="1100" spc="5">
                <a:latin typeface="Times New Roman"/>
                <a:cs typeface="Times New Roman"/>
              </a:rPr>
              <a:t>large, complex,  projects, </a:t>
            </a:r>
            <a:r>
              <a:rPr dirty="0" sz="1100" spc="10">
                <a:latin typeface="Times New Roman"/>
                <a:cs typeface="Times New Roman"/>
              </a:rPr>
              <a:t>whereas the financial </a:t>
            </a:r>
            <a:r>
              <a:rPr dirty="0" sz="1100" spc="5">
                <a:latin typeface="Times New Roman"/>
                <a:cs typeface="Times New Roman"/>
              </a:rPr>
              <a:t>costing project </a:t>
            </a:r>
            <a:r>
              <a:rPr dirty="0" sz="1100" spc="10">
                <a:latin typeface="Times New Roman"/>
                <a:cs typeface="Times New Roman"/>
              </a:rPr>
              <a:t>system focuses on costs, the manufacturing  project system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used for planning and monitoring </a:t>
            </a:r>
            <a:r>
              <a:rPr dirty="0" sz="1100" spc="5">
                <a:latin typeface="Times New Roman"/>
                <a:cs typeface="Times New Roman"/>
              </a:rPr>
              <a:t>dates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resources. </a:t>
            </a:r>
            <a:r>
              <a:rPr dirty="0" sz="1100" spc="10">
                <a:latin typeface="Times New Roman"/>
                <a:cs typeface="Times New Roman"/>
              </a:rPr>
              <a:t>The system </a:t>
            </a:r>
            <a:r>
              <a:rPr dirty="0" sz="1100" spc="5">
                <a:latin typeface="Times New Roman"/>
                <a:cs typeface="Times New Roman"/>
              </a:rPr>
              <a:t>walks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user through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typical project steps: </a:t>
            </a:r>
            <a:r>
              <a:rPr dirty="0" sz="1100" spc="10">
                <a:latin typeface="Times New Roman"/>
                <a:cs typeface="Times New Roman"/>
              </a:rPr>
              <a:t>concept, rough cut </a:t>
            </a:r>
            <a:r>
              <a:rPr dirty="0" sz="1100" spc="5">
                <a:latin typeface="Times New Roman"/>
                <a:cs typeface="Times New Roman"/>
              </a:rPr>
              <a:t>planning, details planning approval,  </a:t>
            </a:r>
            <a:r>
              <a:rPr dirty="0" sz="1100" spc="10">
                <a:latin typeface="Times New Roman"/>
                <a:cs typeface="Times New Roman"/>
              </a:rPr>
              <a:t>execution and </a:t>
            </a:r>
            <a:r>
              <a:rPr dirty="0" sz="1100" spc="5">
                <a:latin typeface="Times New Roman"/>
                <a:cs typeface="Times New Roman"/>
              </a:rPr>
              <a:t>closing it </a:t>
            </a:r>
            <a:r>
              <a:rPr dirty="0" sz="1100" spc="10">
                <a:latin typeface="Times New Roman"/>
                <a:cs typeface="Times New Roman"/>
              </a:rPr>
              <a:t>manages a sequence of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interrelationships to 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Sales </a:t>
            </a:r>
            <a:r>
              <a:rPr dirty="0" sz="1100" spc="10" b="1">
                <a:latin typeface="Times New Roman"/>
                <a:cs typeface="Times New Roman"/>
              </a:rPr>
              <a:t>and Distribution (SD) </a:t>
            </a:r>
            <a:r>
              <a:rPr dirty="0" sz="1100" spc="5" b="1">
                <a:latin typeface="Times New Roman"/>
                <a:cs typeface="Times New Roman"/>
              </a:rPr>
              <a:t>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sales </a:t>
            </a:r>
            <a:r>
              <a:rPr dirty="0" sz="1100" spc="10">
                <a:latin typeface="Times New Roman"/>
                <a:cs typeface="Times New Roman"/>
              </a:rPr>
              <a:t>and distribution (SD)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0">
                <a:latin typeface="Times New Roman"/>
                <a:cs typeface="Times New Roman"/>
              </a:rPr>
              <a:t>of modules provides  customer management; </a:t>
            </a:r>
            <a:r>
              <a:rPr dirty="0" sz="1100" spc="5">
                <a:latin typeface="Times New Roman"/>
                <a:cs typeface="Times New Roman"/>
              </a:rPr>
              <a:t>sales </a:t>
            </a:r>
            <a:r>
              <a:rPr dirty="0" sz="1100" spc="10">
                <a:latin typeface="Times New Roman"/>
                <a:cs typeface="Times New Roman"/>
              </a:rPr>
              <a:t>order management; configuration management; distribution  </a:t>
            </a:r>
            <a:r>
              <a:rPr dirty="0" sz="1100" spc="5">
                <a:latin typeface="Times New Roman"/>
                <a:cs typeface="Times New Roman"/>
              </a:rPr>
              <a:t>export controls, shipping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transportation </a:t>
            </a:r>
            <a:r>
              <a:rPr dirty="0" sz="1100" spc="10">
                <a:latin typeface="Times New Roman"/>
                <a:cs typeface="Times New Roman"/>
              </a:rPr>
              <a:t>management; and </a:t>
            </a:r>
            <a:r>
              <a:rPr dirty="0" sz="1100" spc="5">
                <a:latin typeface="Times New Roman"/>
                <a:cs typeface="Times New Roman"/>
              </a:rPr>
              <a:t>billing, invoicing,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rebate  </a:t>
            </a:r>
            <a:r>
              <a:rPr dirty="0" sz="1100" spc="10">
                <a:latin typeface="Times New Roman"/>
                <a:cs typeface="Times New Roman"/>
              </a:rPr>
              <a:t>processing.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In sales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distribution, produces or services </a:t>
            </a:r>
            <a:r>
              <a:rPr dirty="0" sz="1100" spc="10">
                <a:latin typeface="Times New Roman"/>
                <a:cs typeface="Times New Roman"/>
              </a:rPr>
              <a:t>are sold to customers. In implementing and </a:t>
            </a:r>
            <a:r>
              <a:rPr dirty="0" sz="1100" spc="15">
                <a:latin typeface="Times New Roman"/>
                <a:cs typeface="Times New Roman"/>
              </a:rPr>
              <a:t>SD  </a:t>
            </a:r>
            <a:r>
              <a:rPr dirty="0" sz="1100" spc="10">
                <a:latin typeface="Times New Roman"/>
                <a:cs typeface="Times New Roman"/>
              </a:rPr>
              <a:t>module </a:t>
            </a:r>
            <a:r>
              <a:rPr dirty="0" sz="1100" spc="5">
                <a:latin typeface="Times New Roman"/>
                <a:cs typeface="Times New Roman"/>
              </a:rPr>
              <a:t>(as in other modules), </a:t>
            </a:r>
            <a:r>
              <a:rPr dirty="0" sz="1100" spc="10">
                <a:latin typeface="Times New Roman"/>
                <a:cs typeface="Times New Roman"/>
              </a:rPr>
              <a:t>the company </a:t>
            </a:r>
            <a:r>
              <a:rPr dirty="0" sz="1100" spc="5">
                <a:latin typeface="Times New Roman"/>
                <a:cs typeface="Times New Roman"/>
              </a:rPr>
              <a:t>structure </a:t>
            </a:r>
            <a:r>
              <a:rPr dirty="0" sz="1100" spc="10">
                <a:latin typeface="Times New Roman"/>
                <a:cs typeface="Times New Roman"/>
              </a:rPr>
              <a:t>must be </a:t>
            </a:r>
            <a:r>
              <a:rPr dirty="0" sz="1100" spc="5">
                <a:latin typeface="Times New Roman"/>
                <a:cs typeface="Times New Roman"/>
              </a:rPr>
              <a:t>represented in the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so  </a:t>
            </a:r>
            <a:r>
              <a:rPr dirty="0" sz="1100" spc="10">
                <a:latin typeface="Times New Roman"/>
                <a:cs typeface="Times New Roman"/>
              </a:rPr>
              <a:t>that for example, R/3 </a:t>
            </a:r>
            <a:r>
              <a:rPr dirty="0" sz="1100" spc="15">
                <a:latin typeface="Times New Roman"/>
                <a:cs typeface="Times New Roman"/>
              </a:rPr>
              <a:t>known </a:t>
            </a:r>
            <a:r>
              <a:rPr dirty="0" sz="1100" spc="10">
                <a:latin typeface="Times New Roman"/>
                <a:cs typeface="Times New Roman"/>
              </a:rPr>
              <a:t>where and </a:t>
            </a:r>
            <a:r>
              <a:rPr dirty="0" sz="1100" spc="15">
                <a:latin typeface="Times New Roman"/>
                <a:cs typeface="Times New Roman"/>
              </a:rPr>
              <a:t>when </a:t>
            </a:r>
            <a:r>
              <a:rPr dirty="0" sz="1100" spc="10">
                <a:latin typeface="Times New Roman"/>
                <a:cs typeface="Times New Roman"/>
              </a:rPr>
              <a:t>to recognize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revenue.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When a sales </a:t>
            </a:r>
            <a:r>
              <a:rPr dirty="0" sz="1100" spc="5">
                <a:latin typeface="Times New Roman"/>
                <a:cs typeface="Times New Roman"/>
              </a:rPr>
              <a:t>order is entered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automatically includes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correct information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pricing,  promotions,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availability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shipping options. Batch order processing is available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specialized industries </a:t>
            </a:r>
            <a:r>
              <a:rPr dirty="0" sz="1100" spc="10">
                <a:latin typeface="Times New Roman"/>
                <a:cs typeface="Times New Roman"/>
              </a:rPr>
              <a:t>such as </a:t>
            </a:r>
            <a:r>
              <a:rPr dirty="0" sz="1100" spc="5">
                <a:latin typeface="Times New Roman"/>
                <a:cs typeface="Times New Roman"/>
              </a:rPr>
              <a:t>food, pharmaceutical, or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chemical.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Lean Manufacturing: </a:t>
            </a:r>
            <a:r>
              <a:rPr dirty="0" sz="1100" spc="10">
                <a:latin typeface="Times New Roman"/>
                <a:cs typeface="Times New Roman"/>
              </a:rPr>
              <a:t>Lean manufacturing has emerged </a:t>
            </a:r>
            <a:r>
              <a:rPr dirty="0" sz="1100" spc="5">
                <a:latin typeface="Times New Roman"/>
                <a:cs typeface="Times New Roman"/>
              </a:rPr>
              <a:t>as an </a:t>
            </a:r>
            <a:r>
              <a:rPr dirty="0" sz="1100" spc="10">
                <a:latin typeface="Times New Roman"/>
                <a:cs typeface="Times New Roman"/>
              </a:rPr>
              <a:t>alternative to </a:t>
            </a:r>
            <a:r>
              <a:rPr dirty="0" sz="1100" spc="5">
                <a:latin typeface="Times New Roman"/>
                <a:cs typeface="Times New Roman"/>
              </a:rPr>
              <a:t>mass </a:t>
            </a:r>
            <a:r>
              <a:rPr dirty="0" sz="1100" spc="10">
                <a:latin typeface="Times New Roman"/>
                <a:cs typeface="Times New Roman"/>
              </a:rPr>
              <a:t>production  </a:t>
            </a:r>
            <a:r>
              <a:rPr dirty="0" sz="1100" spc="5">
                <a:latin typeface="Times New Roman"/>
                <a:cs typeface="Times New Roman"/>
              </a:rPr>
              <a:t>techniques.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 reflects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totally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new approach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 and </a:t>
            </a:r>
            <a:r>
              <a:rPr dirty="0" sz="1100" spc="5">
                <a:latin typeface="Times New Roman"/>
                <a:cs typeface="Times New Roman"/>
              </a:rPr>
              <a:t>greatly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contributes </a:t>
            </a:r>
            <a:r>
              <a:rPr dirty="0" sz="1100" spc="10">
                <a:latin typeface="Times New Roman"/>
                <a:cs typeface="Times New Roman"/>
              </a:rPr>
              <a:t>to the </a:t>
            </a:r>
            <a:r>
              <a:rPr dirty="0" sz="1100" spc="5">
                <a:latin typeface="Times New Roman"/>
                <a:cs typeface="Times New Roman"/>
              </a:rPr>
              <a:t>addressing of </a:t>
            </a:r>
            <a:r>
              <a:rPr dirty="0" sz="1100" spc="10">
                <a:latin typeface="Times New Roman"/>
                <a:cs typeface="Times New Roman"/>
              </a:rPr>
              <a:t>issues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consumer driven </a:t>
            </a:r>
            <a:r>
              <a:rPr dirty="0" sz="1100" spc="5">
                <a:latin typeface="Times New Roman"/>
                <a:cs typeface="Times New Roman"/>
              </a:rPr>
              <a:t>market. In </a:t>
            </a:r>
            <a:r>
              <a:rPr dirty="0" sz="1100" spc="10">
                <a:latin typeface="Times New Roman"/>
                <a:cs typeface="Times New Roman"/>
              </a:rPr>
              <a:t>1990, James Womack  wrote a book </a:t>
            </a:r>
            <a:r>
              <a:rPr dirty="0" sz="1100" spc="5">
                <a:latin typeface="Times New Roman"/>
                <a:cs typeface="Times New Roman"/>
              </a:rPr>
              <a:t>called </a:t>
            </a:r>
            <a:r>
              <a:rPr dirty="0" sz="1100" spc="10">
                <a:latin typeface="Times New Roman"/>
                <a:cs typeface="Times New Roman"/>
              </a:rPr>
              <a:t>“The Machine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Changed the World”. This book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straight  </a:t>
            </a:r>
            <a:r>
              <a:rPr dirty="0" sz="1100" spc="10">
                <a:latin typeface="Times New Roman"/>
                <a:cs typeface="Times New Roman"/>
              </a:rPr>
              <a:t>forward </a:t>
            </a:r>
            <a:r>
              <a:rPr dirty="0" sz="1100" spc="5">
                <a:latin typeface="Times New Roman"/>
                <a:cs typeface="Times New Roman"/>
              </a:rPr>
              <a:t>account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history of automobile manufacturing </a:t>
            </a:r>
            <a:r>
              <a:rPr dirty="0" sz="1100" spc="10">
                <a:latin typeface="Times New Roman"/>
                <a:cs typeface="Times New Roman"/>
              </a:rPr>
              <a:t>combined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study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Japanese, </a:t>
            </a:r>
            <a:r>
              <a:rPr dirty="0" sz="1100" spc="10">
                <a:latin typeface="Times New Roman"/>
                <a:cs typeface="Times New Roman"/>
              </a:rPr>
              <a:t>American and European automobile assembly </a:t>
            </a:r>
            <a:r>
              <a:rPr dirty="0" sz="1100" spc="5">
                <a:latin typeface="Times New Roman"/>
                <a:cs typeface="Times New Roman"/>
              </a:rPr>
              <a:t>plants. </a:t>
            </a:r>
            <a:r>
              <a:rPr dirty="0" sz="1100" spc="10">
                <a:latin typeface="Times New Roman"/>
                <a:cs typeface="Times New Roman"/>
              </a:rPr>
              <a:t>He </a:t>
            </a:r>
            <a:r>
              <a:rPr dirty="0" sz="1100" spc="5">
                <a:latin typeface="Times New Roman"/>
                <a:cs typeface="Times New Roman"/>
              </a:rPr>
              <a:t>called </a:t>
            </a:r>
            <a:r>
              <a:rPr dirty="0" sz="1100" spc="10">
                <a:latin typeface="Times New Roman"/>
                <a:cs typeface="Times New Roman"/>
              </a:rPr>
              <a:t>the system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5">
                <a:latin typeface="Times New Roman"/>
                <a:cs typeface="Times New Roman"/>
              </a:rPr>
              <a:t>he  </a:t>
            </a:r>
            <a:r>
              <a:rPr dirty="0" sz="1100" spc="5">
                <a:latin typeface="Times New Roman"/>
                <a:cs typeface="Times New Roman"/>
              </a:rPr>
              <a:t>described </a:t>
            </a:r>
            <a:r>
              <a:rPr dirty="0" sz="1100" spc="10">
                <a:latin typeface="Times New Roman"/>
                <a:cs typeface="Times New Roman"/>
              </a:rPr>
              <a:t>“Lean Manufacturing” It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incredibly </a:t>
            </a:r>
            <a:r>
              <a:rPr dirty="0" sz="1100" spc="5">
                <a:latin typeface="Times New Roman"/>
                <a:cs typeface="Times New Roman"/>
              </a:rPr>
              <a:t>successful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that integrates </a:t>
            </a:r>
            <a:r>
              <a:rPr dirty="0" sz="1100" spc="10">
                <a:latin typeface="Times New Roman"/>
                <a:cs typeface="Times New Roman"/>
              </a:rPr>
              <a:t>the  ‘routine’ </a:t>
            </a:r>
            <a:r>
              <a:rPr dirty="0" sz="1100" spc="15">
                <a:latin typeface="Times New Roman"/>
                <a:cs typeface="Times New Roman"/>
              </a:rPr>
              <a:t>work </a:t>
            </a:r>
            <a:r>
              <a:rPr dirty="0" sz="1100" spc="10">
                <a:latin typeface="Times New Roman"/>
                <a:cs typeface="Times New Roman"/>
              </a:rPr>
              <a:t>of producing and delivering products, </a:t>
            </a:r>
            <a:r>
              <a:rPr dirty="0" sz="1100" spc="5">
                <a:latin typeface="Times New Roman"/>
                <a:cs typeface="Times New Roman"/>
              </a:rPr>
              <a:t>services </a:t>
            </a:r>
            <a:r>
              <a:rPr dirty="0" sz="1100" spc="10">
                <a:latin typeface="Times New Roman"/>
                <a:cs typeface="Times New Roman"/>
              </a:rPr>
              <a:t>and information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‘problem  </a:t>
            </a:r>
            <a:r>
              <a:rPr dirty="0" sz="1100" spc="5">
                <a:latin typeface="Times New Roman"/>
                <a:cs typeface="Times New Roman"/>
              </a:rPr>
              <a:t>identification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improvement’.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extension of supply chain </a:t>
            </a:r>
            <a:r>
              <a:rPr dirty="0" sz="1100" spc="10">
                <a:latin typeface="Times New Roman"/>
                <a:cs typeface="Times New Roman"/>
              </a:rPr>
              <a:t>concept </a:t>
            </a:r>
            <a:r>
              <a:rPr dirty="0" sz="1100" spc="5">
                <a:latin typeface="Times New Roman"/>
                <a:cs typeface="Times New Roman"/>
              </a:rPr>
              <a:t>based 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systematic </a:t>
            </a:r>
            <a:r>
              <a:rPr dirty="0" sz="1100" spc="10">
                <a:latin typeface="Times New Roman"/>
                <a:cs typeface="Times New Roman"/>
              </a:rPr>
              <a:t>elimination of unproductive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identified 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wastes.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164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685419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715">
              <a:lnSpc>
                <a:spcPct val="983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The concept </a:t>
            </a:r>
            <a:r>
              <a:rPr dirty="0" sz="1100" spc="5">
                <a:latin typeface="Times New Roman"/>
                <a:cs typeface="Times New Roman"/>
              </a:rPr>
              <a:t>involved in minimizing wastes; all manufacturing processes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either value-  </a:t>
            </a:r>
            <a:r>
              <a:rPr dirty="0" sz="1100" spc="10">
                <a:latin typeface="Times New Roman"/>
                <a:cs typeface="Times New Roman"/>
              </a:rPr>
              <a:t>added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non value- </a:t>
            </a:r>
            <a:r>
              <a:rPr dirty="0" sz="1100" spc="5">
                <a:latin typeface="Times New Roman"/>
                <a:cs typeface="Times New Roman"/>
              </a:rPr>
              <a:t>added.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valor </a:t>
            </a:r>
            <a:r>
              <a:rPr dirty="0" sz="1100" spc="5">
                <a:latin typeface="Times New Roman"/>
                <a:cs typeface="Times New Roman"/>
              </a:rPr>
              <a:t>stream </a:t>
            </a:r>
            <a:r>
              <a:rPr dirty="0" sz="1100" spc="10">
                <a:latin typeface="Times New Roman"/>
                <a:cs typeface="Times New Roman"/>
              </a:rPr>
              <a:t>includes </a:t>
            </a:r>
            <a:r>
              <a:rPr dirty="0" sz="1100" spc="5">
                <a:latin typeface="Times New Roman"/>
                <a:cs typeface="Times New Roman"/>
              </a:rPr>
              <a:t>all activities required to </a:t>
            </a:r>
            <a:r>
              <a:rPr dirty="0" sz="1100" spc="10">
                <a:latin typeface="Times New Roman"/>
                <a:cs typeface="Times New Roman"/>
              </a:rPr>
              <a:t>bring a </a:t>
            </a:r>
            <a:r>
              <a:rPr dirty="0" sz="1100" spc="5">
                <a:latin typeface="Times New Roman"/>
                <a:cs typeface="Times New Roman"/>
              </a:rPr>
              <a:t>product  </a:t>
            </a:r>
            <a:r>
              <a:rPr dirty="0" sz="1100" spc="10">
                <a:latin typeface="Times New Roman"/>
                <a:cs typeface="Times New Roman"/>
              </a:rPr>
              <a:t>from vendor’s raw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into the </a:t>
            </a:r>
            <a:r>
              <a:rPr dirty="0" sz="1100" spc="5">
                <a:latin typeface="Times New Roman"/>
                <a:cs typeface="Times New Roman"/>
              </a:rPr>
              <a:t>hands of </a:t>
            </a:r>
            <a:r>
              <a:rPr dirty="0" sz="1100" spc="10">
                <a:latin typeface="Times New Roman"/>
                <a:cs typeface="Times New Roman"/>
              </a:rPr>
              <a:t>customers. Value –added processes mold,  </a:t>
            </a:r>
            <a:r>
              <a:rPr dirty="0" sz="1100" spc="5">
                <a:latin typeface="Times New Roman"/>
                <a:cs typeface="Times New Roman"/>
              </a:rPr>
              <a:t>transforms or otherwise </a:t>
            </a:r>
            <a:r>
              <a:rPr dirty="0" sz="1100" spc="10">
                <a:latin typeface="Times New Roman"/>
                <a:cs typeface="Times New Roman"/>
              </a:rPr>
              <a:t>change raw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into </a:t>
            </a:r>
            <a:r>
              <a:rPr dirty="0" sz="1100" spc="5">
                <a:latin typeface="Times New Roman"/>
                <a:cs typeface="Times New Roman"/>
              </a:rPr>
              <a:t>finished products. </a:t>
            </a:r>
            <a:r>
              <a:rPr dirty="0" sz="1100" spc="10">
                <a:latin typeface="Times New Roman"/>
                <a:cs typeface="Times New Roman"/>
              </a:rPr>
              <a:t>Non </a:t>
            </a:r>
            <a:r>
              <a:rPr dirty="0" sz="1100" spc="5">
                <a:latin typeface="Times New Roman"/>
                <a:cs typeface="Times New Roman"/>
              </a:rPr>
              <a:t>value </a:t>
            </a:r>
            <a:r>
              <a:rPr dirty="0" sz="1100" spc="10">
                <a:latin typeface="Times New Roman"/>
                <a:cs typeface="Times New Roman"/>
              </a:rPr>
              <a:t>–added  activities are </a:t>
            </a: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10">
                <a:latin typeface="Times New Roman"/>
                <a:cs typeface="Times New Roman"/>
              </a:rPr>
              <a:t>necessary, consume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resources but add little or </a:t>
            </a:r>
            <a:r>
              <a:rPr dirty="0" sz="1100" spc="10">
                <a:latin typeface="Times New Roman"/>
                <a:cs typeface="Times New Roman"/>
              </a:rPr>
              <a:t>no value to the  </a:t>
            </a:r>
            <a:r>
              <a:rPr dirty="0" sz="1100" spc="5">
                <a:latin typeface="Times New Roman"/>
                <a:cs typeface="Times New Roman"/>
              </a:rPr>
              <a:t>product. </a:t>
            </a:r>
            <a:r>
              <a:rPr dirty="0" sz="1100" spc="10">
                <a:latin typeface="Times New Roman"/>
                <a:cs typeface="Times New Roman"/>
              </a:rPr>
              <a:t>Such activities include </a:t>
            </a:r>
            <a:r>
              <a:rPr dirty="0" sz="1100" spc="5">
                <a:latin typeface="Times New Roman"/>
                <a:cs typeface="Times New Roman"/>
              </a:rPr>
              <a:t>transporting, material, storing material, conducting inspection  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provide </a:t>
            </a:r>
            <a:r>
              <a:rPr dirty="0" sz="1100" spc="10">
                <a:latin typeface="Times New Roman"/>
                <a:cs typeface="Times New Roman"/>
              </a:rPr>
              <a:t>what the customer </a:t>
            </a:r>
            <a:r>
              <a:rPr dirty="0" sz="1100" spc="5">
                <a:latin typeface="Times New Roman"/>
                <a:cs typeface="Times New Roman"/>
              </a:rPr>
              <a:t>is asking for,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10">
                <a:latin typeface="Times New Roman"/>
                <a:cs typeface="Times New Roman"/>
              </a:rPr>
              <a:t>need to improve production efficiency. In the  </a:t>
            </a:r>
            <a:r>
              <a:rPr dirty="0" sz="1100" spc="5">
                <a:latin typeface="Times New Roman"/>
                <a:cs typeface="Times New Roman"/>
              </a:rPr>
              <a:t>past, increasing production efficiency required </a:t>
            </a:r>
            <a:r>
              <a:rPr dirty="0" sz="1100" spc="10">
                <a:latin typeface="Times New Roman"/>
                <a:cs typeface="Times New Roman"/>
              </a:rPr>
              <a:t>employees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harder or longer and  </a:t>
            </a:r>
            <a:r>
              <a:rPr dirty="0" sz="1100" spc="10">
                <a:latin typeface="Times New Roman"/>
                <a:cs typeface="Times New Roman"/>
              </a:rPr>
              <a:t>machines to run </a:t>
            </a:r>
            <a:r>
              <a:rPr dirty="0" sz="1100" spc="5">
                <a:latin typeface="Times New Roman"/>
                <a:cs typeface="Times New Roman"/>
              </a:rPr>
              <a:t>faster. </a:t>
            </a:r>
            <a:r>
              <a:rPr dirty="0" sz="1100" spc="10">
                <a:latin typeface="Times New Roman"/>
                <a:cs typeface="Times New Roman"/>
              </a:rPr>
              <a:t>Such methods </a:t>
            </a:r>
            <a:r>
              <a:rPr dirty="0" sz="1100" spc="15">
                <a:latin typeface="Times New Roman"/>
                <a:cs typeface="Times New Roman"/>
              </a:rPr>
              <a:t>work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short </a:t>
            </a:r>
            <a:r>
              <a:rPr dirty="0" sz="1100" spc="10">
                <a:latin typeface="Times New Roman"/>
                <a:cs typeface="Times New Roman"/>
              </a:rPr>
              <a:t>run but cause problems. Accident  </a:t>
            </a:r>
            <a:r>
              <a:rPr dirty="0" sz="1100" spc="5">
                <a:latin typeface="Times New Roman"/>
                <a:cs typeface="Times New Roman"/>
              </a:rPr>
              <a:t>rates </a:t>
            </a:r>
            <a:r>
              <a:rPr dirty="0" sz="1100" spc="10">
                <a:latin typeface="Times New Roman"/>
                <a:cs typeface="Times New Roman"/>
              </a:rPr>
              <a:t>increase </a:t>
            </a:r>
            <a:r>
              <a:rPr dirty="0" sz="1100" spc="5">
                <a:latin typeface="Times New Roman"/>
                <a:cs typeface="Times New Roman"/>
              </a:rPr>
              <a:t>workers </a:t>
            </a:r>
            <a:r>
              <a:rPr dirty="0" sz="1100" spc="10">
                <a:latin typeface="Times New Roman"/>
                <a:cs typeface="Times New Roman"/>
              </a:rPr>
              <a:t>and equipment are overworked and </a:t>
            </a:r>
            <a:r>
              <a:rPr dirty="0" sz="1100" spc="5">
                <a:latin typeface="Times New Roman"/>
                <a:cs typeface="Times New Roman"/>
              </a:rPr>
              <a:t>overtaxed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workers  </a:t>
            </a:r>
            <a:r>
              <a:rPr dirty="0" sz="1100" spc="5">
                <a:latin typeface="Times New Roman"/>
                <a:cs typeface="Times New Roman"/>
              </a:rPr>
              <a:t>revolt.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The Lean </a:t>
            </a:r>
            <a:r>
              <a:rPr dirty="0" sz="1100" spc="5">
                <a:latin typeface="Times New Roman"/>
                <a:cs typeface="Times New Roman"/>
              </a:rPr>
              <a:t>concept refers 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collection of tools used to </a:t>
            </a:r>
            <a:r>
              <a:rPr dirty="0" sz="1100" spc="10">
                <a:latin typeface="Times New Roman"/>
                <a:cs typeface="Times New Roman"/>
              </a:rPr>
              <a:t>promote </a:t>
            </a:r>
            <a:r>
              <a:rPr dirty="0" sz="1100" spc="5">
                <a:latin typeface="Times New Roman"/>
                <a:cs typeface="Times New Roman"/>
              </a:rPr>
              <a:t>long-term profitability 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growth </a:t>
            </a:r>
            <a:r>
              <a:rPr dirty="0" sz="1100" spc="5">
                <a:latin typeface="Times New Roman"/>
                <a:cs typeface="Times New Roman"/>
              </a:rPr>
              <a:t>by more with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less.</a:t>
            </a:r>
            <a:endParaRPr sz="1100">
              <a:latin typeface="Times New Roman"/>
              <a:cs typeface="Times New Roman"/>
            </a:endParaRPr>
          </a:p>
          <a:p>
            <a:pPr algn="just" marL="48260">
              <a:lnSpc>
                <a:spcPts val="1245"/>
              </a:lnSpc>
            </a:pP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essential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element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Lean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Manufacturing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aimed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at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elimination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waste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at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every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15"/>
              </a:spcBef>
            </a:pPr>
            <a:r>
              <a:rPr dirty="0" sz="1100" spc="10">
                <a:latin typeface="Times New Roman"/>
                <a:cs typeface="Times New Roman"/>
              </a:rPr>
              <a:t>area of production including customer </a:t>
            </a:r>
            <a:r>
              <a:rPr dirty="0" sz="1100" spc="5">
                <a:latin typeface="Times New Roman"/>
                <a:cs typeface="Times New Roman"/>
              </a:rPr>
              <a:t>relations, product design,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supplier </a:t>
            </a:r>
            <a:r>
              <a:rPr dirty="0" sz="1100" spc="10">
                <a:latin typeface="Times New Roman"/>
                <a:cs typeface="Times New Roman"/>
              </a:rPr>
              <a:t>network and  </a:t>
            </a:r>
            <a:r>
              <a:rPr dirty="0" sz="1100" spc="5">
                <a:latin typeface="Times New Roman"/>
                <a:cs typeface="Times New Roman"/>
              </a:rPr>
              <a:t>factory </a:t>
            </a:r>
            <a:r>
              <a:rPr dirty="0" sz="1100" spc="10">
                <a:latin typeface="Times New Roman"/>
                <a:cs typeface="Times New Roman"/>
              </a:rPr>
              <a:t>management. </a:t>
            </a:r>
            <a:r>
              <a:rPr dirty="0" sz="1100" spc="5">
                <a:latin typeface="Times New Roman"/>
                <a:cs typeface="Times New Roman"/>
              </a:rPr>
              <a:t>Its’ goal 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incorporate </a:t>
            </a:r>
            <a:r>
              <a:rPr dirty="0" sz="1100" spc="10">
                <a:latin typeface="Times New Roman"/>
                <a:cs typeface="Times New Roman"/>
              </a:rPr>
              <a:t>less human effort </a:t>
            </a:r>
            <a:r>
              <a:rPr dirty="0" sz="1100" spc="5">
                <a:latin typeface="Times New Roman"/>
                <a:cs typeface="Times New Roman"/>
              </a:rPr>
              <a:t>, less inventory, </a:t>
            </a:r>
            <a:r>
              <a:rPr dirty="0" sz="1100" spc="10">
                <a:latin typeface="Times New Roman"/>
                <a:cs typeface="Times New Roman"/>
              </a:rPr>
              <a:t>less time </a:t>
            </a:r>
            <a:r>
              <a:rPr dirty="0" sz="1100" spc="5">
                <a:latin typeface="Times New Roman"/>
                <a:cs typeface="Times New Roman"/>
              </a:rPr>
              <a:t>to  </a:t>
            </a:r>
            <a:r>
              <a:rPr dirty="0" sz="1100" spc="10">
                <a:latin typeface="Times New Roman"/>
                <a:cs typeface="Times New Roman"/>
              </a:rPr>
              <a:t>develop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and less </a:t>
            </a:r>
            <a:r>
              <a:rPr dirty="0" sz="1100" spc="5">
                <a:latin typeface="Times New Roman"/>
                <a:cs typeface="Times New Roman"/>
              </a:rPr>
              <a:t>space , </a:t>
            </a:r>
            <a:r>
              <a:rPr dirty="0" sz="1100" spc="10">
                <a:latin typeface="Times New Roman"/>
                <a:cs typeface="Times New Roman"/>
              </a:rPr>
              <a:t>to become </a:t>
            </a:r>
            <a:r>
              <a:rPr dirty="0" sz="1100" spc="5">
                <a:latin typeface="Times New Roman"/>
                <a:cs typeface="Times New Roman"/>
              </a:rPr>
              <a:t>highly responsive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customer </a:t>
            </a:r>
            <a:r>
              <a:rPr dirty="0" sz="1100" spc="10">
                <a:latin typeface="Times New Roman"/>
                <a:cs typeface="Times New Roman"/>
              </a:rPr>
              <a:t>demand, while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producing </a:t>
            </a:r>
            <a:r>
              <a:rPr dirty="0" sz="1100" spc="10">
                <a:latin typeface="Times New Roman"/>
                <a:cs typeface="Times New Roman"/>
              </a:rPr>
              <a:t>top </a:t>
            </a:r>
            <a:r>
              <a:rPr dirty="0" sz="1100" spc="5">
                <a:latin typeface="Times New Roman"/>
                <a:cs typeface="Times New Roman"/>
              </a:rPr>
              <a:t>quality products in </a:t>
            </a:r>
            <a:r>
              <a:rPr dirty="0" sz="1100" spc="10">
                <a:latin typeface="Times New Roman"/>
                <a:cs typeface="Times New Roman"/>
              </a:rPr>
              <a:t>most </a:t>
            </a:r>
            <a:r>
              <a:rPr dirty="0" sz="1100" spc="5">
                <a:latin typeface="Times New Roman"/>
                <a:cs typeface="Times New Roman"/>
              </a:rPr>
              <a:t>efficient </a:t>
            </a:r>
            <a:r>
              <a:rPr dirty="0" sz="1100" spc="10">
                <a:latin typeface="Times New Roman"/>
                <a:cs typeface="Times New Roman"/>
              </a:rPr>
              <a:t>and economical manner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possible.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95"/>
              </a:lnSpc>
            </a:pP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Productive Maintenance (TPM)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Lean concept based on </a:t>
            </a:r>
            <a:r>
              <a:rPr dirty="0" sz="1100" spc="5">
                <a:latin typeface="Times New Roman"/>
                <a:cs typeface="Times New Roman"/>
              </a:rPr>
              <a:t>three </a:t>
            </a:r>
            <a:r>
              <a:rPr dirty="0" sz="1100" spc="10">
                <a:latin typeface="Times New Roman"/>
                <a:cs typeface="Times New Roman"/>
              </a:rPr>
              <a:t>simple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ideas;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Preventive </a:t>
            </a:r>
            <a:r>
              <a:rPr dirty="0" sz="1100" spc="10">
                <a:latin typeface="Times New Roman"/>
                <a:cs typeface="Times New Roman"/>
              </a:rPr>
              <a:t>maintenance schedules 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developed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adhered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to,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Extensive maintenance </a:t>
            </a:r>
            <a:r>
              <a:rPr dirty="0" sz="1100" spc="5">
                <a:latin typeface="Times New Roman"/>
                <a:cs typeface="Times New Roman"/>
              </a:rPr>
              <a:t>history </a:t>
            </a:r>
            <a:r>
              <a:rPr dirty="0" sz="1100" spc="10">
                <a:latin typeface="Times New Roman"/>
                <a:cs typeface="Times New Roman"/>
              </a:rPr>
              <a:t>exists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database and equipment </a:t>
            </a:r>
            <a:r>
              <a:rPr dirty="0" sz="1100" spc="5">
                <a:latin typeface="Times New Roman"/>
                <a:cs typeface="Times New Roman"/>
              </a:rPr>
              <a:t>failures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be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predicted within reasonable </a:t>
            </a:r>
            <a:r>
              <a:rPr dirty="0" sz="1100" spc="10">
                <a:latin typeface="Times New Roman"/>
                <a:cs typeface="Times New Roman"/>
              </a:rPr>
              <a:t>time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frames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Simpler </a:t>
            </a:r>
            <a:r>
              <a:rPr dirty="0" sz="1100" spc="10">
                <a:latin typeface="Times New Roman"/>
                <a:cs typeface="Times New Roman"/>
              </a:rPr>
              <a:t>maintenance </a:t>
            </a:r>
            <a:r>
              <a:rPr dirty="0" sz="1100" spc="5">
                <a:latin typeface="Times New Roman"/>
                <a:cs typeface="Times New Roman"/>
              </a:rPr>
              <a:t>tasks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delegated to those </a:t>
            </a:r>
            <a:r>
              <a:rPr dirty="0" sz="1100" spc="15">
                <a:latin typeface="Times New Roman"/>
                <a:cs typeface="Times New Roman"/>
              </a:rPr>
              <a:t>who </a:t>
            </a:r>
            <a:r>
              <a:rPr dirty="0" sz="1100" spc="10">
                <a:latin typeface="Times New Roman"/>
                <a:cs typeface="Times New Roman"/>
              </a:rPr>
              <a:t>know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equipment the</a:t>
            </a:r>
            <a:r>
              <a:rPr dirty="0" sz="1100" spc="5">
                <a:latin typeface="Times New Roman"/>
                <a:cs typeface="Times New Roman"/>
              </a:rPr>
              <a:t> best..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200"/>
              </a:lnSpc>
            </a:pPr>
            <a:r>
              <a:rPr dirty="0" sz="1100" spc="5">
                <a:latin typeface="Times New Roman"/>
                <a:cs typeface="Times New Roman"/>
              </a:rPr>
              <a:t>Establishing </a:t>
            </a:r>
            <a:r>
              <a:rPr dirty="0" sz="1100" spc="10">
                <a:latin typeface="Times New Roman"/>
                <a:cs typeface="Times New Roman"/>
              </a:rPr>
              <a:t>a preventive maintenance schedule and </a:t>
            </a:r>
            <a:r>
              <a:rPr dirty="0" sz="1100" spc="5">
                <a:latin typeface="Times New Roman"/>
                <a:cs typeface="Times New Roman"/>
              </a:rPr>
              <a:t>Predictive </a:t>
            </a:r>
            <a:r>
              <a:rPr dirty="0" sz="1100" spc="10">
                <a:latin typeface="Times New Roman"/>
                <a:cs typeface="Times New Roman"/>
              </a:rPr>
              <a:t>Maintenance Systems are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basic requirements of Lean Manufacturing. In addition, the </a:t>
            </a:r>
            <a:r>
              <a:rPr dirty="0" sz="1100" spc="5">
                <a:latin typeface="Times New Roman"/>
                <a:cs typeface="Times New Roman"/>
              </a:rPr>
              <a:t>operators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responsible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have ownership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>
                <a:latin typeface="Times New Roman"/>
                <a:cs typeface="Times New Roman"/>
              </a:rPr>
              <a:t>all </a:t>
            </a:r>
            <a:r>
              <a:rPr dirty="0" sz="1100" spc="5">
                <a:latin typeface="Times New Roman"/>
                <a:cs typeface="Times New Roman"/>
              </a:rPr>
              <a:t>maintenance of </a:t>
            </a:r>
            <a:r>
              <a:rPr dirty="0" sz="1100" spc="10">
                <a:latin typeface="Times New Roman"/>
                <a:cs typeface="Times New Roman"/>
              </a:rPr>
              <a:t>the equipment </a:t>
            </a:r>
            <a:r>
              <a:rPr dirty="0" sz="1100" spc="5">
                <a:latin typeface="Times New Roman"/>
                <a:cs typeface="Times New Roman"/>
              </a:rPr>
              <a:t>they operate.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operators </a:t>
            </a:r>
            <a:r>
              <a:rPr dirty="0" sz="1100" spc="10">
                <a:latin typeface="Times New Roman"/>
                <a:cs typeface="Times New Roman"/>
              </a:rPr>
              <a:t>know 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machines the best </a:t>
            </a:r>
            <a:r>
              <a:rPr dirty="0" sz="1100" spc="5">
                <a:latin typeface="Times New Roman"/>
                <a:cs typeface="Times New Roman"/>
              </a:rPr>
              <a:t>they </a:t>
            </a:r>
            <a:r>
              <a:rPr dirty="0" sz="1100" spc="15">
                <a:latin typeface="Times New Roman"/>
                <a:cs typeface="Times New Roman"/>
              </a:rPr>
              <a:t>would </a:t>
            </a:r>
            <a:r>
              <a:rPr dirty="0" sz="1100" spc="10">
                <a:latin typeface="Times New Roman"/>
                <a:cs typeface="Times New Roman"/>
              </a:rPr>
              <a:t>be the </a:t>
            </a:r>
            <a:r>
              <a:rPr dirty="0" sz="1100" spc="5">
                <a:latin typeface="Times New Roman"/>
                <a:cs typeface="Times New Roman"/>
              </a:rPr>
              <a:t>first </a:t>
            </a:r>
            <a:r>
              <a:rPr dirty="0" sz="1100" spc="10">
                <a:latin typeface="Times New Roman"/>
                <a:cs typeface="Times New Roman"/>
              </a:rPr>
              <a:t>to detect variations in operations; unusual  </a:t>
            </a:r>
            <a:r>
              <a:rPr dirty="0" sz="1100" spc="5">
                <a:latin typeface="Times New Roman"/>
                <a:cs typeface="Times New Roman"/>
              </a:rPr>
              <a:t>sounds, vibrations </a:t>
            </a:r>
            <a:r>
              <a:rPr dirty="0" sz="1100" spc="10">
                <a:latin typeface="Times New Roman"/>
                <a:cs typeface="Times New Roman"/>
              </a:rPr>
              <a:t>smell </a:t>
            </a:r>
            <a:r>
              <a:rPr dirty="0" sz="1100" spc="5">
                <a:latin typeface="Times New Roman"/>
                <a:cs typeface="Times New Roman"/>
              </a:rPr>
              <a:t>etc.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specific tools of </a:t>
            </a:r>
            <a:r>
              <a:rPr dirty="0" sz="1100" spc="10">
                <a:latin typeface="Times New Roman"/>
                <a:cs typeface="Times New Roman"/>
              </a:rPr>
              <a:t>Lean Manufacturing such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Pull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System,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Kanban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Cards,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Kaizen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artifacts </a:t>
            </a:r>
            <a:r>
              <a:rPr dirty="0" sz="1100" spc="10">
                <a:latin typeface="Times New Roman"/>
                <a:cs typeface="Times New Roman"/>
              </a:rPr>
              <a:t>of a </a:t>
            </a:r>
            <a:r>
              <a:rPr dirty="0" sz="1100" spc="5">
                <a:latin typeface="Times New Roman"/>
                <a:cs typeface="Times New Roman"/>
              </a:rPr>
              <a:t>general? </a:t>
            </a:r>
            <a:r>
              <a:rPr dirty="0" sz="1100" spc="10">
                <a:latin typeface="Times New Roman"/>
                <a:cs typeface="Times New Roman"/>
              </a:rPr>
              <a:t>Comprehensive approach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managing </a:t>
            </a:r>
            <a:r>
              <a:rPr dirty="0" sz="1100" spc="5">
                <a:latin typeface="Times New Roman"/>
                <a:cs typeface="Times New Roman"/>
              </a:rPr>
              <a:t>collaborative </a:t>
            </a:r>
            <a:r>
              <a:rPr dirty="0" sz="1100" spc="10">
                <a:latin typeface="Times New Roman"/>
                <a:cs typeface="Times New Roman"/>
              </a:rPr>
              <a:t>work systems  that allows frequent fine grained problem identification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improvement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overall  </a:t>
            </a:r>
            <a:r>
              <a:rPr dirty="0" sz="1100" spc="5">
                <a:latin typeface="Times New Roman"/>
                <a:cs typeface="Times New Roman"/>
              </a:rPr>
              <a:t>organizational structure, coordinated mechanisms </a:t>
            </a:r>
            <a:r>
              <a:rPr dirty="0" sz="1100" spc="10">
                <a:latin typeface="Times New Roman"/>
                <a:cs typeface="Times New Roman"/>
              </a:rPr>
              <a:t>and task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performance.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1002122"/>
            <a:ext cx="5420995" cy="170878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5" b="1">
                <a:latin typeface="Times New Roman"/>
                <a:cs typeface="Times New Roman"/>
              </a:rPr>
              <a:t>9.10 </a:t>
            </a:r>
            <a:r>
              <a:rPr dirty="0" sz="1300" spc="10" b="1">
                <a:latin typeface="Times New Roman"/>
                <a:cs typeface="Times New Roman"/>
              </a:rPr>
              <a:t>REVIEW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spcBef>
                <a:spcPts val="5"/>
              </a:spcBef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Discuss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aggregate planning? Explain </a:t>
            </a:r>
            <a:r>
              <a:rPr dirty="0" sz="1100">
                <a:latin typeface="Times New Roman"/>
                <a:cs typeface="Times New Roman"/>
              </a:rPr>
              <a:t>is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Is the aggregate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service organization?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Explain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purpose of master </a:t>
            </a:r>
            <a:r>
              <a:rPr dirty="0" sz="1100" spc="10">
                <a:latin typeface="Times New Roman"/>
                <a:cs typeface="Times New Roman"/>
              </a:rPr>
              <a:t>scheduling and how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important for </a:t>
            </a:r>
            <a:r>
              <a:rPr dirty="0" sz="1100" spc="5">
                <a:latin typeface="Times New Roman"/>
                <a:cs typeface="Times New Roman"/>
              </a:rPr>
              <a:t>operation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are operating </a:t>
            </a:r>
            <a:r>
              <a:rPr dirty="0" sz="1100" spc="10">
                <a:latin typeface="Times New Roman"/>
                <a:cs typeface="Times New Roman"/>
              </a:rPr>
              <a:t>schedules and where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uses?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optimized production </a:t>
            </a:r>
            <a:r>
              <a:rPr dirty="0" sz="1100" spc="10">
                <a:latin typeface="Times New Roman"/>
                <a:cs typeface="Times New Roman"/>
              </a:rPr>
              <a:t>technology and </a:t>
            </a:r>
            <a:r>
              <a:rPr dirty="0" sz="1100" spc="5">
                <a:latin typeface="Times New Roman"/>
                <a:cs typeface="Times New Roman"/>
              </a:rPr>
              <a:t>synchronous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manufacturing?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Discuss </a:t>
            </a:r>
            <a:r>
              <a:rPr dirty="0" sz="1100" spc="10">
                <a:latin typeface="Times New Roman"/>
                <a:cs typeface="Times New Roman"/>
              </a:rPr>
              <a:t>the importance of JIT </a:t>
            </a:r>
            <a:r>
              <a:rPr dirty="0" sz="1100" spc="5">
                <a:latin typeface="Times New Roman"/>
                <a:cs typeface="Times New Roman"/>
              </a:rPr>
              <a:t>and indicate its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application.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865" algn="l"/>
                <a:tab pos="2164080" algn="l"/>
              </a:tabLst>
            </a:pPr>
            <a:r>
              <a:rPr dirty="0" sz="1100" spc="10">
                <a:latin typeface="Times New Roman"/>
                <a:cs typeface="Times New Roman"/>
              </a:rPr>
              <a:t>Write notes on the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basis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	</a:t>
            </a:r>
            <a:r>
              <a:rPr dirty="0" sz="1100" spc="5">
                <a:latin typeface="Times New Roman"/>
                <a:cs typeface="Times New Roman"/>
              </a:rPr>
              <a:t>a) </a:t>
            </a:r>
            <a:r>
              <a:rPr dirty="0" sz="1100" spc="10">
                <a:latin typeface="Times New Roman"/>
                <a:cs typeface="Times New Roman"/>
              </a:rPr>
              <a:t>Supply Chain Management. b) Enterprise Resource  </a:t>
            </a:r>
            <a:r>
              <a:rPr dirty="0" sz="1100" spc="5">
                <a:latin typeface="Times New Roman"/>
                <a:cs typeface="Times New Roman"/>
              </a:rPr>
              <a:t>Planning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c) </a:t>
            </a:r>
            <a:r>
              <a:rPr dirty="0" sz="1100" spc="10">
                <a:latin typeface="Times New Roman"/>
                <a:cs typeface="Times New Roman"/>
              </a:rPr>
              <a:t>Lean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Manufacturing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165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789295"/>
          </a:xfrm>
          <a:custGeom>
            <a:avLst/>
            <a:gdLst/>
            <a:ahLst/>
            <a:cxnLst/>
            <a:rect l="l" t="t" r="r" b="b"/>
            <a:pathLst>
              <a:path w="7560309" h="5789295">
                <a:moveTo>
                  <a:pt x="0" y="5789155"/>
                </a:moveTo>
                <a:lnTo>
                  <a:pt x="7560005" y="5789155"/>
                </a:lnTo>
                <a:lnTo>
                  <a:pt x="7560005" y="0"/>
                </a:lnTo>
                <a:lnTo>
                  <a:pt x="0" y="0"/>
                </a:lnTo>
                <a:lnTo>
                  <a:pt x="0" y="5789155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3175" y="0"/>
            <a:ext cx="7566659" cy="10695305"/>
            <a:chOff x="-3175" y="0"/>
            <a:chExt cx="7566659" cy="1069530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0681335"/>
            </a:xfrm>
            <a:custGeom>
              <a:avLst/>
              <a:gdLst/>
              <a:ahLst/>
              <a:cxnLst/>
              <a:rect l="l" t="t" r="r" b="b"/>
              <a:pathLst>
                <a:path w="7560309" h="10681335">
                  <a:moveTo>
                    <a:pt x="7560005" y="10681185"/>
                  </a:moveTo>
                  <a:lnTo>
                    <a:pt x="0" y="10681185"/>
                  </a:lnTo>
                  <a:lnTo>
                    <a:pt x="0" y="0"/>
                  </a:lnTo>
                  <a:lnTo>
                    <a:pt x="7560005" y="0"/>
                  </a:lnTo>
                  <a:lnTo>
                    <a:pt x="7560005" y="10681185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560309" cy="5935345"/>
            </a:xfrm>
            <a:custGeom>
              <a:avLst/>
              <a:gdLst/>
              <a:ahLst/>
              <a:cxnLst/>
              <a:rect l="l" t="t" r="r" b="b"/>
              <a:pathLst>
                <a:path w="7560309" h="5935345">
                  <a:moveTo>
                    <a:pt x="7560005" y="5935243"/>
                  </a:moveTo>
                  <a:lnTo>
                    <a:pt x="0" y="5935243"/>
                  </a:lnTo>
                  <a:lnTo>
                    <a:pt x="0" y="0"/>
                  </a:lnTo>
                  <a:lnTo>
                    <a:pt x="7560005" y="0"/>
                  </a:lnTo>
                  <a:lnTo>
                    <a:pt x="7560005" y="5935243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028766"/>
              <a:ext cx="7560309" cy="4663440"/>
            </a:xfrm>
            <a:custGeom>
              <a:avLst/>
              <a:gdLst/>
              <a:ahLst/>
              <a:cxnLst/>
              <a:rect l="l" t="t" r="r" b="b"/>
              <a:pathLst>
                <a:path w="7560309" h="4663440">
                  <a:moveTo>
                    <a:pt x="0" y="4663236"/>
                  </a:moveTo>
                  <a:lnTo>
                    <a:pt x="7560005" y="4663236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4663236"/>
                  </a:lnTo>
                  <a:close/>
                </a:path>
              </a:pathLst>
            </a:custGeom>
            <a:solidFill>
              <a:srgbClr val="B5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789155"/>
              <a:ext cx="7560309" cy="240029"/>
            </a:xfrm>
            <a:custGeom>
              <a:avLst/>
              <a:gdLst/>
              <a:ahLst/>
              <a:cxnLst/>
              <a:rect l="l" t="t" r="r" b="b"/>
              <a:pathLst>
                <a:path w="7560309" h="240029">
                  <a:moveTo>
                    <a:pt x="7560005" y="0"/>
                  </a:moveTo>
                  <a:lnTo>
                    <a:pt x="0" y="0"/>
                  </a:lnTo>
                  <a:lnTo>
                    <a:pt x="0" y="239610"/>
                  </a:lnTo>
                  <a:lnTo>
                    <a:pt x="7560005" y="239610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8073" y="8060944"/>
            <a:ext cx="6483985" cy="462915"/>
          </a:xfrm>
          <a:prstGeom prst="rect">
            <a:avLst/>
          </a:prstGeom>
          <a:solidFill>
            <a:srgbClr val="B5BFA3"/>
          </a:solidFill>
          <a:ln w="8890">
            <a:solidFill>
              <a:srgbClr val="231F20"/>
            </a:solidFill>
          </a:ln>
        </p:spPr>
        <p:txBody>
          <a:bodyPr wrap="square" lIns="0" tIns="106680" rIns="0" bIns="0" rtlCol="0" vert="horz">
            <a:spAutoFit/>
          </a:bodyPr>
          <a:lstStyle/>
          <a:p>
            <a:pPr marL="127635" marR="242570">
              <a:lnSpc>
                <a:spcPts val="1110"/>
              </a:lnSpc>
              <a:spcBef>
                <a:spcPts val="840"/>
              </a:spcBef>
            </a:pP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“The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lesson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content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has been compiled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various sources in public domain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including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but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limited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to the  internet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000" spc="-10">
                <a:solidFill>
                  <a:srgbClr val="231F20"/>
                </a:solidFill>
                <a:latin typeface="Arial"/>
                <a:cs typeface="Arial"/>
              </a:rPr>
              <a:t>convenience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of the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users.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university has no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proprietary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right on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0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Arial"/>
                <a:cs typeface="Arial"/>
              </a:rPr>
              <a:t>same.”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29093" y="9135580"/>
            <a:ext cx="4523105" cy="433705"/>
            <a:chOff x="1329093" y="9135580"/>
            <a:chExt cx="4523105" cy="433705"/>
          </a:xfrm>
        </p:grpSpPr>
        <p:sp>
          <p:nvSpPr>
            <p:cNvPr id="10" name="object 10"/>
            <p:cNvSpPr/>
            <p:nvPr/>
          </p:nvSpPr>
          <p:spPr>
            <a:xfrm>
              <a:off x="1772856" y="9135580"/>
              <a:ext cx="4071302" cy="2979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76651" y="9491877"/>
              <a:ext cx="1671782" cy="773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72843" y="9530321"/>
              <a:ext cx="1137285" cy="635"/>
            </a:xfrm>
            <a:custGeom>
              <a:avLst/>
              <a:gdLst/>
              <a:ahLst/>
              <a:cxnLst/>
              <a:rect l="l" t="t" r="r" b="b"/>
              <a:pathLst>
                <a:path w="1137285" h="634">
                  <a:moveTo>
                    <a:pt x="0" y="0"/>
                  </a:moveTo>
                  <a:lnTo>
                    <a:pt x="1136663" y="491"/>
                  </a:lnTo>
                </a:path>
              </a:pathLst>
            </a:custGeom>
            <a:ln w="14678">
              <a:solidFill>
                <a:srgbClr val="F582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07445" y="9530321"/>
              <a:ext cx="1137285" cy="635"/>
            </a:xfrm>
            <a:custGeom>
              <a:avLst/>
              <a:gdLst/>
              <a:ahLst/>
              <a:cxnLst/>
              <a:rect l="l" t="t" r="r" b="b"/>
              <a:pathLst>
                <a:path w="1137285" h="634">
                  <a:moveTo>
                    <a:pt x="0" y="0"/>
                  </a:moveTo>
                  <a:lnTo>
                    <a:pt x="1136669" y="491"/>
                  </a:lnTo>
                </a:path>
              </a:pathLst>
            </a:custGeom>
            <a:ln w="14678">
              <a:solidFill>
                <a:srgbClr val="F582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29093" y="9147950"/>
              <a:ext cx="349250" cy="385445"/>
            </a:xfrm>
            <a:custGeom>
              <a:avLst/>
              <a:gdLst/>
              <a:ahLst/>
              <a:cxnLst/>
              <a:rect l="l" t="t" r="r" b="b"/>
              <a:pathLst>
                <a:path w="349250" h="385445">
                  <a:moveTo>
                    <a:pt x="348691" y="0"/>
                  </a:moveTo>
                  <a:lnTo>
                    <a:pt x="0" y="0"/>
                  </a:lnTo>
                  <a:lnTo>
                    <a:pt x="0" y="257251"/>
                  </a:lnTo>
                  <a:lnTo>
                    <a:pt x="16277" y="294430"/>
                  </a:lnTo>
                  <a:lnTo>
                    <a:pt x="39111" y="325545"/>
                  </a:lnTo>
                  <a:lnTo>
                    <a:pt x="99370" y="368748"/>
                  </a:lnTo>
                  <a:lnTo>
                    <a:pt x="170616" y="385190"/>
                  </a:lnTo>
                  <a:lnTo>
                    <a:pt x="207185" y="382854"/>
                  </a:lnTo>
                  <a:lnTo>
                    <a:pt x="275864" y="356024"/>
                  </a:lnTo>
                  <a:lnTo>
                    <a:pt x="305435" y="331112"/>
                  </a:lnTo>
                  <a:lnTo>
                    <a:pt x="330134" y="298257"/>
                  </a:lnTo>
                  <a:lnTo>
                    <a:pt x="348691" y="257251"/>
                  </a:lnTo>
                  <a:lnTo>
                    <a:pt x="348691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29093" y="9147950"/>
              <a:ext cx="349250" cy="385445"/>
            </a:xfrm>
            <a:custGeom>
              <a:avLst/>
              <a:gdLst/>
              <a:ahLst/>
              <a:cxnLst/>
              <a:rect l="l" t="t" r="r" b="b"/>
              <a:pathLst>
                <a:path w="349250" h="385445">
                  <a:moveTo>
                    <a:pt x="208407" y="206933"/>
                  </a:moveTo>
                  <a:lnTo>
                    <a:pt x="136829" y="206933"/>
                  </a:lnTo>
                  <a:lnTo>
                    <a:pt x="136967" y="380765"/>
                  </a:lnTo>
                  <a:lnTo>
                    <a:pt x="170621" y="385183"/>
                  </a:lnTo>
                  <a:lnTo>
                    <a:pt x="207189" y="382847"/>
                  </a:lnTo>
                  <a:lnTo>
                    <a:pt x="208544" y="382479"/>
                  </a:lnTo>
                  <a:lnTo>
                    <a:pt x="208407" y="206933"/>
                  </a:lnTo>
                  <a:close/>
                </a:path>
                <a:path w="349250" h="385445">
                  <a:moveTo>
                    <a:pt x="348691" y="135013"/>
                  </a:moveTo>
                  <a:lnTo>
                    <a:pt x="0" y="135013"/>
                  </a:lnTo>
                  <a:lnTo>
                    <a:pt x="0" y="206933"/>
                  </a:lnTo>
                  <a:lnTo>
                    <a:pt x="348691" y="206933"/>
                  </a:lnTo>
                  <a:lnTo>
                    <a:pt x="348691" y="135013"/>
                  </a:lnTo>
                  <a:close/>
                </a:path>
                <a:path w="349250" h="385445">
                  <a:moveTo>
                    <a:pt x="208233" y="0"/>
                  </a:moveTo>
                  <a:lnTo>
                    <a:pt x="136656" y="0"/>
                  </a:lnTo>
                  <a:lnTo>
                    <a:pt x="136766" y="135013"/>
                  </a:lnTo>
                  <a:lnTo>
                    <a:pt x="208343" y="135013"/>
                  </a:lnTo>
                  <a:lnTo>
                    <a:pt x="208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65656" y="9282925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90" h="72390">
                  <a:moveTo>
                    <a:pt x="71755" y="0"/>
                  </a:moveTo>
                  <a:lnTo>
                    <a:pt x="0" y="0"/>
                  </a:lnTo>
                  <a:lnTo>
                    <a:pt x="228" y="72021"/>
                  </a:lnTo>
                  <a:lnTo>
                    <a:pt x="71983" y="72021"/>
                  </a:lnTo>
                  <a:lnTo>
                    <a:pt x="71755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85930" y="9293022"/>
              <a:ext cx="23495" cy="24130"/>
            </a:xfrm>
            <a:custGeom>
              <a:avLst/>
              <a:gdLst/>
              <a:ahLst/>
              <a:cxnLst/>
              <a:rect l="l" t="t" r="r" b="b"/>
              <a:pathLst>
                <a:path w="23494" h="24129">
                  <a:moveTo>
                    <a:pt x="11717" y="0"/>
                  </a:moveTo>
                  <a:lnTo>
                    <a:pt x="12440" y="2545"/>
                  </a:lnTo>
                  <a:lnTo>
                    <a:pt x="13535" y="140"/>
                  </a:lnTo>
                  <a:lnTo>
                    <a:pt x="13838" y="2761"/>
                  </a:lnTo>
                  <a:lnTo>
                    <a:pt x="15267" y="543"/>
                  </a:lnTo>
                  <a:lnTo>
                    <a:pt x="15156" y="3179"/>
                  </a:lnTo>
                  <a:lnTo>
                    <a:pt x="16888" y="1195"/>
                  </a:lnTo>
                  <a:lnTo>
                    <a:pt x="16380" y="3777"/>
                  </a:lnTo>
                  <a:lnTo>
                    <a:pt x="18382" y="2066"/>
                  </a:lnTo>
                  <a:lnTo>
                    <a:pt x="17496" y="4547"/>
                  </a:lnTo>
                  <a:lnTo>
                    <a:pt x="19721" y="3143"/>
                  </a:lnTo>
                  <a:lnTo>
                    <a:pt x="18483" y="5465"/>
                  </a:lnTo>
                  <a:lnTo>
                    <a:pt x="20891" y="4399"/>
                  </a:lnTo>
                  <a:lnTo>
                    <a:pt x="19329" y="6520"/>
                  </a:lnTo>
                  <a:lnTo>
                    <a:pt x="21868" y="5818"/>
                  </a:lnTo>
                  <a:lnTo>
                    <a:pt x="20017" y="7691"/>
                  </a:lnTo>
                  <a:lnTo>
                    <a:pt x="22631" y="7378"/>
                  </a:lnTo>
                  <a:lnTo>
                    <a:pt x="20524" y="8965"/>
                  </a:lnTo>
                  <a:lnTo>
                    <a:pt x="23164" y="9059"/>
                  </a:lnTo>
                  <a:lnTo>
                    <a:pt x="20845" y="10323"/>
                  </a:lnTo>
                  <a:lnTo>
                    <a:pt x="23437" y="10834"/>
                  </a:lnTo>
                  <a:lnTo>
                    <a:pt x="20953" y="11753"/>
                  </a:lnTo>
                  <a:lnTo>
                    <a:pt x="23437" y="12671"/>
                  </a:lnTo>
                  <a:lnTo>
                    <a:pt x="20845" y="13182"/>
                  </a:lnTo>
                  <a:lnTo>
                    <a:pt x="23164" y="14446"/>
                  </a:lnTo>
                  <a:lnTo>
                    <a:pt x="20528" y="14543"/>
                  </a:lnTo>
                  <a:lnTo>
                    <a:pt x="22631" y="16127"/>
                  </a:lnTo>
                  <a:lnTo>
                    <a:pt x="20017" y="15814"/>
                  </a:lnTo>
                  <a:lnTo>
                    <a:pt x="21868" y="17687"/>
                  </a:lnTo>
                  <a:lnTo>
                    <a:pt x="19329" y="16985"/>
                  </a:lnTo>
                  <a:lnTo>
                    <a:pt x="20891" y="19105"/>
                  </a:lnTo>
                  <a:lnTo>
                    <a:pt x="18483" y="18040"/>
                  </a:lnTo>
                  <a:lnTo>
                    <a:pt x="19721" y="20362"/>
                  </a:lnTo>
                  <a:lnTo>
                    <a:pt x="17496" y="18961"/>
                  </a:lnTo>
                  <a:lnTo>
                    <a:pt x="18382" y="21439"/>
                  </a:lnTo>
                  <a:lnTo>
                    <a:pt x="16380" y="19728"/>
                  </a:lnTo>
                  <a:lnTo>
                    <a:pt x="16888" y="22314"/>
                  </a:lnTo>
                  <a:lnTo>
                    <a:pt x="15156" y="20330"/>
                  </a:lnTo>
                  <a:lnTo>
                    <a:pt x="15267" y="22962"/>
                  </a:lnTo>
                  <a:lnTo>
                    <a:pt x="13838" y="20744"/>
                  </a:lnTo>
                  <a:lnTo>
                    <a:pt x="13535" y="23369"/>
                  </a:lnTo>
                  <a:lnTo>
                    <a:pt x="12440" y="20960"/>
                  </a:lnTo>
                  <a:lnTo>
                    <a:pt x="11717" y="23509"/>
                  </a:lnTo>
                  <a:lnTo>
                    <a:pt x="10996" y="20960"/>
                  </a:lnTo>
                  <a:lnTo>
                    <a:pt x="9902" y="23369"/>
                  </a:lnTo>
                  <a:lnTo>
                    <a:pt x="9599" y="20744"/>
                  </a:lnTo>
                  <a:lnTo>
                    <a:pt x="8170" y="22962"/>
                  </a:lnTo>
                  <a:lnTo>
                    <a:pt x="8281" y="20330"/>
                  </a:lnTo>
                  <a:lnTo>
                    <a:pt x="6549" y="22314"/>
                  </a:lnTo>
                  <a:lnTo>
                    <a:pt x="7057" y="19728"/>
                  </a:lnTo>
                  <a:lnTo>
                    <a:pt x="5055" y="21439"/>
                  </a:lnTo>
                  <a:lnTo>
                    <a:pt x="5941" y="18961"/>
                  </a:lnTo>
                  <a:lnTo>
                    <a:pt x="3716" y="20362"/>
                  </a:lnTo>
                  <a:lnTo>
                    <a:pt x="4954" y="18040"/>
                  </a:lnTo>
                  <a:lnTo>
                    <a:pt x="2546" y="19105"/>
                  </a:lnTo>
                  <a:lnTo>
                    <a:pt x="4108" y="16988"/>
                  </a:lnTo>
                  <a:lnTo>
                    <a:pt x="1570" y="17687"/>
                  </a:lnTo>
                  <a:lnTo>
                    <a:pt x="3420" y="15814"/>
                  </a:lnTo>
                  <a:lnTo>
                    <a:pt x="806" y="16127"/>
                  </a:lnTo>
                  <a:lnTo>
                    <a:pt x="2909" y="14543"/>
                  </a:lnTo>
                  <a:lnTo>
                    <a:pt x="273" y="14446"/>
                  </a:lnTo>
                  <a:lnTo>
                    <a:pt x="2592" y="13182"/>
                  </a:lnTo>
                  <a:lnTo>
                    <a:pt x="0" y="12671"/>
                  </a:lnTo>
                  <a:lnTo>
                    <a:pt x="2484" y="11753"/>
                  </a:lnTo>
                  <a:lnTo>
                    <a:pt x="0" y="10838"/>
                  </a:lnTo>
                  <a:lnTo>
                    <a:pt x="2592" y="10323"/>
                  </a:lnTo>
                  <a:lnTo>
                    <a:pt x="273" y="9059"/>
                  </a:lnTo>
                  <a:lnTo>
                    <a:pt x="2909" y="8965"/>
                  </a:lnTo>
                  <a:lnTo>
                    <a:pt x="806" y="7381"/>
                  </a:lnTo>
                  <a:lnTo>
                    <a:pt x="3420" y="7691"/>
                  </a:lnTo>
                  <a:lnTo>
                    <a:pt x="1570" y="5818"/>
                  </a:lnTo>
                  <a:lnTo>
                    <a:pt x="4108" y="6520"/>
                  </a:lnTo>
                  <a:lnTo>
                    <a:pt x="2546" y="4399"/>
                  </a:lnTo>
                  <a:lnTo>
                    <a:pt x="4954" y="5465"/>
                  </a:lnTo>
                  <a:lnTo>
                    <a:pt x="3716" y="3143"/>
                  </a:lnTo>
                  <a:lnTo>
                    <a:pt x="5941" y="4547"/>
                  </a:lnTo>
                  <a:lnTo>
                    <a:pt x="5055" y="2066"/>
                  </a:lnTo>
                  <a:lnTo>
                    <a:pt x="7057" y="3777"/>
                  </a:lnTo>
                  <a:lnTo>
                    <a:pt x="6549" y="1195"/>
                  </a:lnTo>
                  <a:lnTo>
                    <a:pt x="8281" y="3179"/>
                  </a:lnTo>
                  <a:lnTo>
                    <a:pt x="8170" y="543"/>
                  </a:lnTo>
                  <a:lnTo>
                    <a:pt x="9599" y="2761"/>
                  </a:lnTo>
                  <a:lnTo>
                    <a:pt x="9902" y="140"/>
                  </a:lnTo>
                  <a:lnTo>
                    <a:pt x="10996" y="2545"/>
                  </a:lnTo>
                  <a:lnTo>
                    <a:pt x="1171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85582" y="9293339"/>
              <a:ext cx="23495" cy="24130"/>
            </a:xfrm>
            <a:custGeom>
              <a:avLst/>
              <a:gdLst/>
              <a:ahLst/>
              <a:cxnLst/>
              <a:rect l="l" t="t" r="r" b="b"/>
              <a:pathLst>
                <a:path w="23494" h="24129">
                  <a:moveTo>
                    <a:pt x="11709" y="0"/>
                  </a:moveTo>
                  <a:lnTo>
                    <a:pt x="10985" y="2539"/>
                  </a:lnTo>
                  <a:lnTo>
                    <a:pt x="9893" y="139"/>
                  </a:lnTo>
                  <a:lnTo>
                    <a:pt x="9588" y="2755"/>
                  </a:lnTo>
                  <a:lnTo>
                    <a:pt x="8166" y="546"/>
                  </a:lnTo>
                  <a:lnTo>
                    <a:pt x="8280" y="3174"/>
                  </a:lnTo>
                  <a:lnTo>
                    <a:pt x="6540" y="1193"/>
                  </a:lnTo>
                  <a:lnTo>
                    <a:pt x="7048" y="3771"/>
                  </a:lnTo>
                  <a:lnTo>
                    <a:pt x="5054" y="2070"/>
                  </a:lnTo>
                  <a:lnTo>
                    <a:pt x="5930" y="4546"/>
                  </a:lnTo>
                  <a:lnTo>
                    <a:pt x="3708" y="3136"/>
                  </a:lnTo>
                  <a:lnTo>
                    <a:pt x="4952" y="5460"/>
                  </a:lnTo>
                  <a:lnTo>
                    <a:pt x="2539" y="4394"/>
                  </a:lnTo>
                  <a:lnTo>
                    <a:pt x="4102" y="6515"/>
                  </a:lnTo>
                  <a:lnTo>
                    <a:pt x="1562" y="5816"/>
                  </a:lnTo>
                  <a:lnTo>
                    <a:pt x="3416" y="7683"/>
                  </a:lnTo>
                  <a:lnTo>
                    <a:pt x="800" y="7378"/>
                  </a:lnTo>
                  <a:lnTo>
                    <a:pt x="2908" y="8966"/>
                  </a:lnTo>
                  <a:lnTo>
                    <a:pt x="266" y="9055"/>
                  </a:lnTo>
                  <a:lnTo>
                    <a:pt x="2590" y="10325"/>
                  </a:lnTo>
                  <a:lnTo>
                    <a:pt x="0" y="10833"/>
                  </a:lnTo>
                  <a:lnTo>
                    <a:pt x="2476" y="11747"/>
                  </a:lnTo>
                  <a:lnTo>
                    <a:pt x="0" y="12661"/>
                  </a:lnTo>
                  <a:lnTo>
                    <a:pt x="2590" y="13182"/>
                  </a:lnTo>
                  <a:lnTo>
                    <a:pt x="266" y="14439"/>
                  </a:lnTo>
                  <a:lnTo>
                    <a:pt x="2908" y="14541"/>
                  </a:lnTo>
                  <a:lnTo>
                    <a:pt x="800" y="16128"/>
                  </a:lnTo>
                  <a:lnTo>
                    <a:pt x="3416" y="15811"/>
                  </a:lnTo>
                  <a:lnTo>
                    <a:pt x="1562" y="17678"/>
                  </a:lnTo>
                  <a:lnTo>
                    <a:pt x="4102" y="16979"/>
                  </a:lnTo>
                  <a:lnTo>
                    <a:pt x="2539" y="19100"/>
                  </a:lnTo>
                  <a:lnTo>
                    <a:pt x="4952" y="18033"/>
                  </a:lnTo>
                  <a:lnTo>
                    <a:pt x="3708" y="20358"/>
                  </a:lnTo>
                  <a:lnTo>
                    <a:pt x="5930" y="18961"/>
                  </a:lnTo>
                  <a:lnTo>
                    <a:pt x="5054" y="21437"/>
                  </a:lnTo>
                  <a:lnTo>
                    <a:pt x="7048" y="19723"/>
                  </a:lnTo>
                  <a:lnTo>
                    <a:pt x="6540" y="22313"/>
                  </a:lnTo>
                  <a:lnTo>
                    <a:pt x="8280" y="20332"/>
                  </a:lnTo>
                  <a:lnTo>
                    <a:pt x="8166" y="22961"/>
                  </a:lnTo>
                  <a:lnTo>
                    <a:pt x="9588" y="20739"/>
                  </a:lnTo>
                  <a:lnTo>
                    <a:pt x="9893" y="23367"/>
                  </a:lnTo>
                  <a:lnTo>
                    <a:pt x="10985" y="20954"/>
                  </a:lnTo>
                  <a:lnTo>
                    <a:pt x="11709" y="23507"/>
                  </a:lnTo>
                  <a:lnTo>
                    <a:pt x="12433" y="20954"/>
                  </a:lnTo>
                  <a:lnTo>
                    <a:pt x="13525" y="23367"/>
                  </a:lnTo>
                  <a:lnTo>
                    <a:pt x="13830" y="20739"/>
                  </a:lnTo>
                  <a:lnTo>
                    <a:pt x="15252" y="22961"/>
                  </a:lnTo>
                  <a:lnTo>
                    <a:pt x="15151" y="20332"/>
                  </a:lnTo>
                  <a:lnTo>
                    <a:pt x="16878" y="22313"/>
                  </a:lnTo>
                  <a:lnTo>
                    <a:pt x="16370" y="19723"/>
                  </a:lnTo>
                  <a:lnTo>
                    <a:pt x="18376" y="21437"/>
                  </a:lnTo>
                  <a:lnTo>
                    <a:pt x="17487" y="18961"/>
                  </a:lnTo>
                  <a:lnTo>
                    <a:pt x="19710" y="20358"/>
                  </a:lnTo>
                  <a:lnTo>
                    <a:pt x="18478" y="18033"/>
                  </a:lnTo>
                  <a:lnTo>
                    <a:pt x="20878" y="19100"/>
                  </a:lnTo>
                  <a:lnTo>
                    <a:pt x="19316" y="16979"/>
                  </a:lnTo>
                  <a:lnTo>
                    <a:pt x="21856" y="17678"/>
                  </a:lnTo>
                  <a:lnTo>
                    <a:pt x="20002" y="15811"/>
                  </a:lnTo>
                  <a:lnTo>
                    <a:pt x="22618" y="16128"/>
                  </a:lnTo>
                  <a:lnTo>
                    <a:pt x="20523" y="14541"/>
                  </a:lnTo>
                  <a:lnTo>
                    <a:pt x="23152" y="14439"/>
                  </a:lnTo>
                  <a:lnTo>
                    <a:pt x="20840" y="13182"/>
                  </a:lnTo>
                  <a:lnTo>
                    <a:pt x="23431" y="12661"/>
                  </a:lnTo>
                  <a:lnTo>
                    <a:pt x="20942" y="11747"/>
                  </a:lnTo>
                  <a:lnTo>
                    <a:pt x="23431" y="10833"/>
                  </a:lnTo>
                  <a:lnTo>
                    <a:pt x="20840" y="10325"/>
                  </a:lnTo>
                  <a:lnTo>
                    <a:pt x="23152" y="9055"/>
                  </a:lnTo>
                  <a:lnTo>
                    <a:pt x="20510" y="8966"/>
                  </a:lnTo>
                  <a:lnTo>
                    <a:pt x="22618" y="7378"/>
                  </a:lnTo>
                  <a:lnTo>
                    <a:pt x="20002" y="7683"/>
                  </a:lnTo>
                  <a:lnTo>
                    <a:pt x="21856" y="5816"/>
                  </a:lnTo>
                  <a:lnTo>
                    <a:pt x="19316" y="6515"/>
                  </a:lnTo>
                  <a:lnTo>
                    <a:pt x="20878" y="4394"/>
                  </a:lnTo>
                  <a:lnTo>
                    <a:pt x="18478" y="5460"/>
                  </a:lnTo>
                  <a:lnTo>
                    <a:pt x="19710" y="3136"/>
                  </a:lnTo>
                  <a:lnTo>
                    <a:pt x="17487" y="4546"/>
                  </a:lnTo>
                  <a:lnTo>
                    <a:pt x="18376" y="2070"/>
                  </a:lnTo>
                  <a:lnTo>
                    <a:pt x="16370" y="3771"/>
                  </a:lnTo>
                  <a:lnTo>
                    <a:pt x="16878" y="1193"/>
                  </a:lnTo>
                  <a:lnTo>
                    <a:pt x="15151" y="3174"/>
                  </a:lnTo>
                  <a:lnTo>
                    <a:pt x="15252" y="546"/>
                  </a:lnTo>
                  <a:lnTo>
                    <a:pt x="13830" y="2755"/>
                  </a:lnTo>
                  <a:lnTo>
                    <a:pt x="13525" y="139"/>
                  </a:lnTo>
                  <a:lnTo>
                    <a:pt x="12433" y="2539"/>
                  </a:lnTo>
                  <a:lnTo>
                    <a:pt x="1170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87182" y="929582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9652" y="0"/>
                  </a:moveTo>
                  <a:lnTo>
                    <a:pt x="14985" y="0"/>
                  </a:lnTo>
                  <a:lnTo>
                    <a:pt x="19308" y="4322"/>
                  </a:lnTo>
                  <a:lnTo>
                    <a:pt x="19308" y="9652"/>
                  </a:lnTo>
                  <a:lnTo>
                    <a:pt x="19308" y="14986"/>
                  </a:lnTo>
                  <a:lnTo>
                    <a:pt x="14985" y="19308"/>
                  </a:lnTo>
                  <a:lnTo>
                    <a:pt x="9652" y="19308"/>
                  </a:lnTo>
                  <a:lnTo>
                    <a:pt x="4322" y="19308"/>
                  </a:lnTo>
                  <a:lnTo>
                    <a:pt x="0" y="14986"/>
                  </a:lnTo>
                  <a:lnTo>
                    <a:pt x="0" y="9652"/>
                  </a:lnTo>
                  <a:lnTo>
                    <a:pt x="0" y="4322"/>
                  </a:lnTo>
                  <a:lnTo>
                    <a:pt x="4322" y="0"/>
                  </a:lnTo>
                  <a:lnTo>
                    <a:pt x="965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87639" y="929543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4986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14986"/>
                  </a:lnTo>
                  <a:lnTo>
                    <a:pt x="4318" y="19316"/>
                  </a:lnTo>
                  <a:lnTo>
                    <a:pt x="14986" y="19316"/>
                  </a:lnTo>
                  <a:lnTo>
                    <a:pt x="19304" y="14986"/>
                  </a:lnTo>
                  <a:lnTo>
                    <a:pt x="19304" y="43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589250" y="929754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7774" y="0"/>
                  </a:moveTo>
                  <a:lnTo>
                    <a:pt x="12072" y="0"/>
                  </a:lnTo>
                  <a:lnTo>
                    <a:pt x="15552" y="3480"/>
                  </a:lnTo>
                  <a:lnTo>
                    <a:pt x="15552" y="7774"/>
                  </a:lnTo>
                  <a:lnTo>
                    <a:pt x="15552" y="12072"/>
                  </a:lnTo>
                  <a:lnTo>
                    <a:pt x="12072" y="15552"/>
                  </a:lnTo>
                  <a:lnTo>
                    <a:pt x="7774" y="15552"/>
                  </a:lnTo>
                  <a:lnTo>
                    <a:pt x="3480" y="15552"/>
                  </a:lnTo>
                  <a:lnTo>
                    <a:pt x="0" y="12072"/>
                  </a:lnTo>
                  <a:lnTo>
                    <a:pt x="0" y="7774"/>
                  </a:lnTo>
                  <a:lnTo>
                    <a:pt x="0" y="3480"/>
                  </a:lnTo>
                  <a:lnTo>
                    <a:pt x="3480" y="0"/>
                  </a:lnTo>
                  <a:lnTo>
                    <a:pt x="777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589519" y="929731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064" y="0"/>
                  </a:moveTo>
                  <a:lnTo>
                    <a:pt x="3479" y="0"/>
                  </a:lnTo>
                  <a:lnTo>
                    <a:pt x="0" y="3479"/>
                  </a:lnTo>
                  <a:lnTo>
                    <a:pt x="0" y="12077"/>
                  </a:lnTo>
                  <a:lnTo>
                    <a:pt x="3479" y="15557"/>
                  </a:lnTo>
                  <a:lnTo>
                    <a:pt x="12064" y="15557"/>
                  </a:lnTo>
                  <a:lnTo>
                    <a:pt x="15544" y="12077"/>
                  </a:lnTo>
                  <a:lnTo>
                    <a:pt x="15544" y="347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589898" y="929794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7253" y="0"/>
                  </a:moveTo>
                  <a:lnTo>
                    <a:pt x="11263" y="0"/>
                  </a:lnTo>
                  <a:lnTo>
                    <a:pt x="14510" y="3246"/>
                  </a:lnTo>
                  <a:lnTo>
                    <a:pt x="14510" y="7253"/>
                  </a:lnTo>
                  <a:lnTo>
                    <a:pt x="14510" y="11259"/>
                  </a:lnTo>
                  <a:lnTo>
                    <a:pt x="11263" y="14510"/>
                  </a:lnTo>
                  <a:lnTo>
                    <a:pt x="7253" y="14510"/>
                  </a:lnTo>
                  <a:lnTo>
                    <a:pt x="3246" y="14510"/>
                  </a:lnTo>
                  <a:lnTo>
                    <a:pt x="0" y="11259"/>
                  </a:lnTo>
                  <a:lnTo>
                    <a:pt x="0" y="7253"/>
                  </a:lnTo>
                  <a:lnTo>
                    <a:pt x="0" y="3246"/>
                  </a:lnTo>
                  <a:lnTo>
                    <a:pt x="3246" y="0"/>
                  </a:lnTo>
                  <a:lnTo>
                    <a:pt x="725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590040" y="929783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1264" y="0"/>
                  </a:moveTo>
                  <a:lnTo>
                    <a:pt x="3238" y="0"/>
                  </a:lnTo>
                  <a:lnTo>
                    <a:pt x="0" y="3251"/>
                  </a:lnTo>
                  <a:lnTo>
                    <a:pt x="0" y="11264"/>
                  </a:lnTo>
                  <a:lnTo>
                    <a:pt x="3238" y="14516"/>
                  </a:lnTo>
                  <a:lnTo>
                    <a:pt x="11264" y="14516"/>
                  </a:lnTo>
                  <a:lnTo>
                    <a:pt x="14503" y="11264"/>
                  </a:lnTo>
                  <a:lnTo>
                    <a:pt x="14503" y="32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589953" y="9297646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5" h="15875">
                  <a:moveTo>
                    <a:pt x="7681" y="5827"/>
                  </a:moveTo>
                  <a:lnTo>
                    <a:pt x="7918" y="5931"/>
                  </a:lnTo>
                  <a:lnTo>
                    <a:pt x="8131" y="6075"/>
                  </a:lnTo>
                  <a:lnTo>
                    <a:pt x="8311" y="6252"/>
                  </a:lnTo>
                  <a:lnTo>
                    <a:pt x="10157" y="5085"/>
                  </a:lnTo>
                  <a:lnTo>
                    <a:pt x="11820" y="3851"/>
                  </a:lnTo>
                  <a:lnTo>
                    <a:pt x="12850" y="2814"/>
                  </a:lnTo>
                  <a:lnTo>
                    <a:pt x="13512" y="3437"/>
                  </a:lnTo>
                  <a:lnTo>
                    <a:pt x="13962" y="4182"/>
                  </a:lnTo>
                  <a:lnTo>
                    <a:pt x="14156" y="5075"/>
                  </a:lnTo>
                  <a:lnTo>
                    <a:pt x="12727" y="5456"/>
                  </a:lnTo>
                  <a:lnTo>
                    <a:pt x="10816" y="6284"/>
                  </a:lnTo>
                  <a:lnTo>
                    <a:pt x="8879" y="7303"/>
                  </a:lnTo>
                  <a:lnTo>
                    <a:pt x="8915" y="7562"/>
                  </a:lnTo>
                  <a:lnTo>
                    <a:pt x="8915" y="7695"/>
                  </a:lnTo>
                  <a:lnTo>
                    <a:pt x="8908" y="7911"/>
                  </a:lnTo>
                  <a:lnTo>
                    <a:pt x="10830" y="9030"/>
                  </a:lnTo>
                  <a:lnTo>
                    <a:pt x="12738" y="9858"/>
                  </a:lnTo>
                  <a:lnTo>
                    <a:pt x="14156" y="10233"/>
                  </a:lnTo>
                  <a:lnTo>
                    <a:pt x="13947" y="11118"/>
                  </a:lnTo>
                  <a:lnTo>
                    <a:pt x="13526" y="11881"/>
                  </a:lnTo>
                  <a:lnTo>
                    <a:pt x="12850" y="12497"/>
                  </a:lnTo>
                  <a:lnTo>
                    <a:pt x="11820" y="11464"/>
                  </a:lnTo>
                  <a:lnTo>
                    <a:pt x="10182" y="10243"/>
                  </a:lnTo>
                  <a:lnTo>
                    <a:pt x="8361" y="9088"/>
                  </a:lnTo>
                  <a:lnTo>
                    <a:pt x="8174" y="9286"/>
                  </a:lnTo>
                  <a:lnTo>
                    <a:pt x="7951" y="9448"/>
                  </a:lnTo>
                  <a:lnTo>
                    <a:pt x="7695" y="9556"/>
                  </a:lnTo>
                  <a:lnTo>
                    <a:pt x="7789" y="11683"/>
                  </a:lnTo>
                  <a:lnTo>
                    <a:pt x="8023" y="13685"/>
                  </a:lnTo>
                  <a:lnTo>
                    <a:pt x="8401" y="15067"/>
                  </a:lnTo>
                  <a:lnTo>
                    <a:pt x="7530" y="15322"/>
                  </a:lnTo>
                  <a:lnTo>
                    <a:pt x="6659" y="15344"/>
                  </a:lnTo>
                  <a:lnTo>
                    <a:pt x="5788" y="15067"/>
                  </a:lnTo>
                  <a:lnTo>
                    <a:pt x="6154" y="13703"/>
                  </a:lnTo>
                  <a:lnTo>
                    <a:pt x="6389" y="11759"/>
                  </a:lnTo>
                  <a:lnTo>
                    <a:pt x="6486" y="9686"/>
                  </a:lnTo>
                  <a:lnTo>
                    <a:pt x="6133" y="9614"/>
                  </a:lnTo>
                  <a:lnTo>
                    <a:pt x="5813" y="9452"/>
                  </a:lnTo>
                  <a:lnTo>
                    <a:pt x="5553" y="9225"/>
                  </a:lnTo>
                  <a:lnTo>
                    <a:pt x="3779" y="10351"/>
                  </a:lnTo>
                  <a:lnTo>
                    <a:pt x="2221" y="11521"/>
                  </a:lnTo>
                  <a:lnTo>
                    <a:pt x="1303" y="12497"/>
                  </a:lnTo>
                  <a:lnTo>
                    <a:pt x="676" y="11852"/>
                  </a:lnTo>
                  <a:lnTo>
                    <a:pt x="248" y="11093"/>
                  </a:lnTo>
                  <a:lnTo>
                    <a:pt x="0" y="10233"/>
                  </a:lnTo>
                  <a:lnTo>
                    <a:pt x="1288" y="9930"/>
                  </a:lnTo>
                  <a:lnTo>
                    <a:pt x="3066" y="9174"/>
                  </a:lnTo>
                  <a:lnTo>
                    <a:pt x="4924" y="8206"/>
                  </a:lnTo>
                  <a:lnTo>
                    <a:pt x="4880" y="8041"/>
                  </a:lnTo>
                  <a:lnTo>
                    <a:pt x="4859" y="7872"/>
                  </a:lnTo>
                  <a:lnTo>
                    <a:pt x="4859" y="7695"/>
                  </a:lnTo>
                  <a:lnTo>
                    <a:pt x="4859" y="7493"/>
                  </a:lnTo>
                  <a:lnTo>
                    <a:pt x="4888" y="7299"/>
                  </a:lnTo>
                  <a:lnTo>
                    <a:pt x="4942" y="7112"/>
                  </a:lnTo>
                  <a:lnTo>
                    <a:pt x="3084" y="6140"/>
                  </a:lnTo>
                  <a:lnTo>
                    <a:pt x="1299" y="5381"/>
                  </a:lnTo>
                  <a:lnTo>
                    <a:pt x="0" y="5075"/>
                  </a:lnTo>
                  <a:lnTo>
                    <a:pt x="241" y="4211"/>
                  </a:lnTo>
                  <a:lnTo>
                    <a:pt x="684" y="3459"/>
                  </a:lnTo>
                  <a:lnTo>
                    <a:pt x="1303" y="2814"/>
                  </a:lnTo>
                  <a:lnTo>
                    <a:pt x="2227" y="3793"/>
                  </a:lnTo>
                  <a:lnTo>
                    <a:pt x="3808" y="4978"/>
                  </a:lnTo>
                  <a:lnTo>
                    <a:pt x="5611" y="6118"/>
                  </a:lnTo>
                  <a:lnTo>
                    <a:pt x="5867" y="5913"/>
                  </a:lnTo>
                  <a:lnTo>
                    <a:pt x="6169" y="5766"/>
                  </a:lnTo>
                  <a:lnTo>
                    <a:pt x="6504" y="5705"/>
                  </a:lnTo>
                  <a:lnTo>
                    <a:pt x="6421" y="3538"/>
                  </a:lnTo>
                  <a:lnTo>
                    <a:pt x="6183" y="1540"/>
                  </a:lnTo>
                  <a:lnTo>
                    <a:pt x="5788" y="223"/>
                  </a:lnTo>
                  <a:lnTo>
                    <a:pt x="6659" y="0"/>
                  </a:lnTo>
                  <a:lnTo>
                    <a:pt x="7530" y="10"/>
                  </a:lnTo>
                  <a:lnTo>
                    <a:pt x="8401" y="223"/>
                  </a:lnTo>
                  <a:lnTo>
                    <a:pt x="7997" y="1558"/>
                  </a:lnTo>
                  <a:lnTo>
                    <a:pt x="7760" y="3610"/>
                  </a:lnTo>
                  <a:lnTo>
                    <a:pt x="7681" y="582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590205" y="9297441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5" h="15875">
                  <a:moveTo>
                    <a:pt x="7531" y="0"/>
                  </a:moveTo>
                  <a:lnTo>
                    <a:pt x="5791" y="215"/>
                  </a:lnTo>
                  <a:lnTo>
                    <a:pt x="6184" y="1523"/>
                  </a:lnTo>
                  <a:lnTo>
                    <a:pt x="6502" y="5689"/>
                  </a:lnTo>
                  <a:lnTo>
                    <a:pt x="5613" y="6108"/>
                  </a:lnTo>
                  <a:lnTo>
                    <a:pt x="2235" y="3784"/>
                  </a:lnTo>
                  <a:lnTo>
                    <a:pt x="1308" y="2806"/>
                  </a:lnTo>
                  <a:lnTo>
                    <a:pt x="685" y="3454"/>
                  </a:lnTo>
                  <a:lnTo>
                    <a:pt x="0" y="5067"/>
                  </a:lnTo>
                  <a:lnTo>
                    <a:pt x="1295" y="5372"/>
                  </a:lnTo>
                  <a:lnTo>
                    <a:pt x="4940" y="7099"/>
                  </a:lnTo>
                  <a:lnTo>
                    <a:pt x="4927" y="8191"/>
                  </a:lnTo>
                  <a:lnTo>
                    <a:pt x="1295" y="9918"/>
                  </a:lnTo>
                  <a:lnTo>
                    <a:pt x="0" y="10223"/>
                  </a:lnTo>
                  <a:lnTo>
                    <a:pt x="254" y="11087"/>
                  </a:lnTo>
                  <a:lnTo>
                    <a:pt x="1308" y="12484"/>
                  </a:lnTo>
                  <a:lnTo>
                    <a:pt x="2222" y="11506"/>
                  </a:lnTo>
                  <a:lnTo>
                    <a:pt x="5562" y="9220"/>
                  </a:lnTo>
                  <a:lnTo>
                    <a:pt x="6489" y="9677"/>
                  </a:lnTo>
                  <a:lnTo>
                    <a:pt x="6388" y="11747"/>
                  </a:lnTo>
                  <a:lnTo>
                    <a:pt x="5791" y="15062"/>
                  </a:lnTo>
                  <a:lnTo>
                    <a:pt x="6654" y="15328"/>
                  </a:lnTo>
                  <a:lnTo>
                    <a:pt x="8407" y="15062"/>
                  </a:lnTo>
                  <a:lnTo>
                    <a:pt x="8026" y="13677"/>
                  </a:lnTo>
                  <a:lnTo>
                    <a:pt x="7696" y="9550"/>
                  </a:lnTo>
                  <a:lnTo>
                    <a:pt x="8369" y="9080"/>
                  </a:lnTo>
                  <a:lnTo>
                    <a:pt x="10185" y="10236"/>
                  </a:lnTo>
                  <a:lnTo>
                    <a:pt x="12852" y="12484"/>
                  </a:lnTo>
                  <a:lnTo>
                    <a:pt x="13525" y="11874"/>
                  </a:lnTo>
                  <a:lnTo>
                    <a:pt x="14160" y="10223"/>
                  </a:lnTo>
                  <a:lnTo>
                    <a:pt x="12738" y="9855"/>
                  </a:lnTo>
                  <a:lnTo>
                    <a:pt x="8890" y="8000"/>
                  </a:lnTo>
                  <a:lnTo>
                    <a:pt x="8902" y="7416"/>
                  </a:lnTo>
                  <a:lnTo>
                    <a:pt x="10820" y="6273"/>
                  </a:lnTo>
                  <a:lnTo>
                    <a:pt x="12725" y="5448"/>
                  </a:lnTo>
                  <a:lnTo>
                    <a:pt x="14160" y="5067"/>
                  </a:lnTo>
                  <a:lnTo>
                    <a:pt x="13970" y="4165"/>
                  </a:lnTo>
                  <a:lnTo>
                    <a:pt x="12852" y="2806"/>
                  </a:lnTo>
                  <a:lnTo>
                    <a:pt x="11823" y="3835"/>
                  </a:lnTo>
                  <a:lnTo>
                    <a:pt x="8318" y="6235"/>
                  </a:lnTo>
                  <a:lnTo>
                    <a:pt x="7683" y="5816"/>
                  </a:lnTo>
                  <a:lnTo>
                    <a:pt x="8001" y="1549"/>
                  </a:lnTo>
                  <a:lnTo>
                    <a:pt x="8407" y="215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595751" y="930329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666" y="0"/>
                  </a:moveTo>
                  <a:lnTo>
                    <a:pt x="2592" y="0"/>
                  </a:lnTo>
                  <a:lnTo>
                    <a:pt x="3337" y="748"/>
                  </a:lnTo>
                  <a:lnTo>
                    <a:pt x="3337" y="1670"/>
                  </a:lnTo>
                  <a:lnTo>
                    <a:pt x="3337" y="2592"/>
                  </a:lnTo>
                  <a:lnTo>
                    <a:pt x="2592" y="3341"/>
                  </a:lnTo>
                  <a:lnTo>
                    <a:pt x="1666" y="3341"/>
                  </a:lnTo>
                  <a:lnTo>
                    <a:pt x="745" y="3341"/>
                  </a:lnTo>
                  <a:lnTo>
                    <a:pt x="0" y="2592"/>
                  </a:lnTo>
                  <a:lnTo>
                    <a:pt x="0" y="1670"/>
                  </a:lnTo>
                  <a:lnTo>
                    <a:pt x="0" y="748"/>
                  </a:lnTo>
                  <a:lnTo>
                    <a:pt x="745" y="0"/>
                  </a:lnTo>
                  <a:lnTo>
                    <a:pt x="166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595628" y="930342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590" y="0"/>
                  </a:moveTo>
                  <a:lnTo>
                    <a:pt x="736" y="0"/>
                  </a:lnTo>
                  <a:lnTo>
                    <a:pt x="0" y="749"/>
                  </a:lnTo>
                  <a:lnTo>
                    <a:pt x="0" y="2590"/>
                  </a:lnTo>
                  <a:lnTo>
                    <a:pt x="736" y="3340"/>
                  </a:lnTo>
                  <a:lnTo>
                    <a:pt x="2590" y="3340"/>
                  </a:lnTo>
                  <a:lnTo>
                    <a:pt x="3340" y="2590"/>
                  </a:lnTo>
                  <a:lnTo>
                    <a:pt x="3340" y="7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596301" y="93040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536" y="0"/>
                  </a:moveTo>
                  <a:lnTo>
                    <a:pt x="444" y="0"/>
                  </a:lnTo>
                  <a:lnTo>
                    <a:pt x="0" y="444"/>
                  </a:lnTo>
                  <a:lnTo>
                    <a:pt x="0" y="1536"/>
                  </a:lnTo>
                  <a:lnTo>
                    <a:pt x="444" y="1981"/>
                  </a:lnTo>
                  <a:lnTo>
                    <a:pt x="1536" y="1981"/>
                  </a:lnTo>
                  <a:lnTo>
                    <a:pt x="1981" y="1536"/>
                  </a:lnTo>
                  <a:lnTo>
                    <a:pt x="1981" y="4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514575" y="9201988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4">
                  <a:moveTo>
                    <a:pt x="12358" y="0"/>
                  </a:moveTo>
                  <a:lnTo>
                    <a:pt x="8511" y="2982"/>
                  </a:lnTo>
                  <a:lnTo>
                    <a:pt x="3295" y="4034"/>
                  </a:lnTo>
                  <a:lnTo>
                    <a:pt x="172" y="3947"/>
                  </a:lnTo>
                  <a:lnTo>
                    <a:pt x="39" y="4052"/>
                  </a:lnTo>
                  <a:lnTo>
                    <a:pt x="32" y="4261"/>
                  </a:lnTo>
                  <a:lnTo>
                    <a:pt x="79" y="4397"/>
                  </a:lnTo>
                  <a:lnTo>
                    <a:pt x="266" y="4484"/>
                  </a:lnTo>
                  <a:lnTo>
                    <a:pt x="572" y="4516"/>
                  </a:lnTo>
                  <a:lnTo>
                    <a:pt x="990" y="4855"/>
                  </a:lnTo>
                  <a:lnTo>
                    <a:pt x="1296" y="5269"/>
                  </a:lnTo>
                  <a:lnTo>
                    <a:pt x="1289" y="5435"/>
                  </a:lnTo>
                  <a:lnTo>
                    <a:pt x="1408" y="5590"/>
                  </a:lnTo>
                  <a:lnTo>
                    <a:pt x="1552" y="5629"/>
                  </a:lnTo>
                  <a:lnTo>
                    <a:pt x="1433" y="5856"/>
                  </a:lnTo>
                  <a:lnTo>
                    <a:pt x="1646" y="6508"/>
                  </a:lnTo>
                  <a:lnTo>
                    <a:pt x="4304" y="6101"/>
                  </a:lnTo>
                  <a:lnTo>
                    <a:pt x="7401" y="5035"/>
                  </a:lnTo>
                  <a:lnTo>
                    <a:pt x="10499" y="3969"/>
                  </a:lnTo>
                  <a:lnTo>
                    <a:pt x="12862" y="2643"/>
                  </a:lnTo>
                  <a:lnTo>
                    <a:pt x="12678" y="2078"/>
                  </a:lnTo>
                  <a:lnTo>
                    <a:pt x="12559" y="1923"/>
                  </a:lnTo>
                  <a:lnTo>
                    <a:pt x="12415" y="1883"/>
                  </a:lnTo>
                  <a:lnTo>
                    <a:pt x="12534" y="1656"/>
                  </a:lnTo>
                  <a:lnTo>
                    <a:pt x="12487" y="1512"/>
                  </a:lnTo>
                  <a:lnTo>
                    <a:pt x="12430" y="1325"/>
                  </a:lnTo>
                  <a:lnTo>
                    <a:pt x="12282" y="1015"/>
                  </a:lnTo>
                  <a:lnTo>
                    <a:pt x="12379" y="813"/>
                  </a:lnTo>
                  <a:lnTo>
                    <a:pt x="12307" y="651"/>
                  </a:lnTo>
                  <a:lnTo>
                    <a:pt x="12448" y="432"/>
                  </a:lnTo>
                  <a:lnTo>
                    <a:pt x="12531" y="270"/>
                  </a:lnTo>
                  <a:lnTo>
                    <a:pt x="12469" y="8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511783" y="9190607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8190" y="14"/>
                  </a:moveTo>
                  <a:lnTo>
                    <a:pt x="12015" y="0"/>
                  </a:lnTo>
                  <a:lnTo>
                    <a:pt x="15034" y="2222"/>
                  </a:lnTo>
                  <a:lnTo>
                    <a:pt x="15625" y="6487"/>
                  </a:lnTo>
                  <a:lnTo>
                    <a:pt x="15055" y="7938"/>
                  </a:lnTo>
                  <a:lnTo>
                    <a:pt x="15235" y="11313"/>
                  </a:lnTo>
                  <a:lnTo>
                    <a:pt x="11317" y="14360"/>
                  </a:lnTo>
                  <a:lnTo>
                    <a:pt x="6094" y="15412"/>
                  </a:lnTo>
                  <a:lnTo>
                    <a:pt x="2967" y="15326"/>
                  </a:lnTo>
                  <a:lnTo>
                    <a:pt x="1113" y="13680"/>
                  </a:lnTo>
                  <a:lnTo>
                    <a:pt x="0" y="11079"/>
                  </a:lnTo>
                  <a:lnTo>
                    <a:pt x="0" y="8403"/>
                  </a:lnTo>
                  <a:lnTo>
                    <a:pt x="0" y="3771"/>
                  </a:lnTo>
                  <a:lnTo>
                    <a:pt x="3666" y="36"/>
                  </a:lnTo>
                  <a:lnTo>
                    <a:pt x="8190" y="1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512501" y="9194492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90">
                  <a:moveTo>
                    <a:pt x="2773" y="270"/>
                  </a:moveTo>
                  <a:lnTo>
                    <a:pt x="6433" y="270"/>
                  </a:lnTo>
                  <a:lnTo>
                    <a:pt x="9400" y="2132"/>
                  </a:lnTo>
                  <a:lnTo>
                    <a:pt x="9400" y="4426"/>
                  </a:lnTo>
                  <a:lnTo>
                    <a:pt x="9400" y="6721"/>
                  </a:lnTo>
                  <a:lnTo>
                    <a:pt x="6433" y="8579"/>
                  </a:lnTo>
                  <a:lnTo>
                    <a:pt x="2773" y="8579"/>
                  </a:lnTo>
                  <a:lnTo>
                    <a:pt x="1782" y="8579"/>
                  </a:lnTo>
                  <a:lnTo>
                    <a:pt x="842" y="8442"/>
                  </a:lnTo>
                  <a:lnTo>
                    <a:pt x="0" y="8201"/>
                  </a:lnTo>
                  <a:lnTo>
                    <a:pt x="93" y="8424"/>
                  </a:lnTo>
                  <a:lnTo>
                    <a:pt x="958" y="8741"/>
                  </a:lnTo>
                  <a:lnTo>
                    <a:pt x="1844" y="8853"/>
                  </a:lnTo>
                  <a:lnTo>
                    <a:pt x="2773" y="8853"/>
                  </a:lnTo>
                  <a:lnTo>
                    <a:pt x="6674" y="8853"/>
                  </a:lnTo>
                  <a:lnTo>
                    <a:pt x="9833" y="6872"/>
                  </a:lnTo>
                  <a:lnTo>
                    <a:pt x="9833" y="4426"/>
                  </a:lnTo>
                  <a:lnTo>
                    <a:pt x="9833" y="1981"/>
                  </a:lnTo>
                  <a:lnTo>
                    <a:pt x="6674" y="0"/>
                  </a:lnTo>
                  <a:lnTo>
                    <a:pt x="2773" y="0"/>
                  </a:lnTo>
                  <a:lnTo>
                    <a:pt x="1952" y="0"/>
                  </a:lnTo>
                  <a:lnTo>
                    <a:pt x="1159" y="86"/>
                  </a:lnTo>
                  <a:lnTo>
                    <a:pt x="428" y="248"/>
                  </a:lnTo>
                  <a:lnTo>
                    <a:pt x="302" y="472"/>
                  </a:lnTo>
                  <a:lnTo>
                    <a:pt x="1023" y="382"/>
                  </a:lnTo>
                  <a:lnTo>
                    <a:pt x="1876" y="270"/>
                  </a:lnTo>
                  <a:lnTo>
                    <a:pt x="2773" y="27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11706" y="9195283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90">
                  <a:moveTo>
                    <a:pt x="6667" y="0"/>
                  </a:moveTo>
                  <a:lnTo>
                    <a:pt x="1155" y="88"/>
                  </a:lnTo>
                  <a:lnTo>
                    <a:pt x="241" y="584"/>
                  </a:lnTo>
                  <a:lnTo>
                    <a:pt x="1866" y="266"/>
                  </a:lnTo>
                  <a:lnTo>
                    <a:pt x="6426" y="266"/>
                  </a:lnTo>
                  <a:lnTo>
                    <a:pt x="9398" y="2120"/>
                  </a:lnTo>
                  <a:lnTo>
                    <a:pt x="9398" y="6718"/>
                  </a:lnTo>
                  <a:lnTo>
                    <a:pt x="6426" y="8572"/>
                  </a:lnTo>
                  <a:lnTo>
                    <a:pt x="1778" y="8572"/>
                  </a:lnTo>
                  <a:lnTo>
                    <a:pt x="0" y="8191"/>
                  </a:lnTo>
                  <a:lnTo>
                    <a:pt x="139" y="8521"/>
                  </a:lnTo>
                  <a:lnTo>
                    <a:pt x="1841" y="8851"/>
                  </a:lnTo>
                  <a:lnTo>
                    <a:pt x="6667" y="8851"/>
                  </a:lnTo>
                  <a:lnTo>
                    <a:pt x="9829" y="6870"/>
                  </a:lnTo>
                  <a:lnTo>
                    <a:pt x="9829" y="19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513309" y="919288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0474" y="4127"/>
                  </a:moveTo>
                  <a:lnTo>
                    <a:pt x="9580" y="5510"/>
                  </a:lnTo>
                  <a:lnTo>
                    <a:pt x="9696" y="6857"/>
                  </a:lnTo>
                  <a:lnTo>
                    <a:pt x="10697" y="7780"/>
                  </a:lnTo>
                  <a:lnTo>
                    <a:pt x="7898" y="10322"/>
                  </a:lnTo>
                  <a:lnTo>
                    <a:pt x="4347" y="11594"/>
                  </a:lnTo>
                  <a:lnTo>
                    <a:pt x="154" y="11590"/>
                  </a:lnTo>
                  <a:lnTo>
                    <a:pt x="320" y="11832"/>
                  </a:lnTo>
                  <a:lnTo>
                    <a:pt x="500" y="12062"/>
                  </a:lnTo>
                  <a:lnTo>
                    <a:pt x="687" y="12285"/>
                  </a:lnTo>
                  <a:lnTo>
                    <a:pt x="6559" y="11745"/>
                  </a:lnTo>
                  <a:lnTo>
                    <a:pt x="10553" y="9577"/>
                  </a:lnTo>
                  <a:lnTo>
                    <a:pt x="12422" y="5935"/>
                  </a:lnTo>
                  <a:lnTo>
                    <a:pt x="12012" y="6447"/>
                  </a:lnTo>
                  <a:lnTo>
                    <a:pt x="11583" y="6926"/>
                  </a:lnTo>
                  <a:lnTo>
                    <a:pt x="11133" y="7369"/>
                  </a:lnTo>
                  <a:lnTo>
                    <a:pt x="10225" y="6522"/>
                  </a:lnTo>
                  <a:lnTo>
                    <a:pt x="10085" y="5784"/>
                  </a:lnTo>
                  <a:lnTo>
                    <a:pt x="10884" y="4455"/>
                  </a:lnTo>
                  <a:lnTo>
                    <a:pt x="11435" y="4902"/>
                  </a:lnTo>
                  <a:lnTo>
                    <a:pt x="11972" y="5395"/>
                  </a:lnTo>
                  <a:lnTo>
                    <a:pt x="12498" y="5935"/>
                  </a:lnTo>
                  <a:lnTo>
                    <a:pt x="10049" y="1912"/>
                  </a:lnTo>
                  <a:lnTo>
                    <a:pt x="6141" y="0"/>
                  </a:lnTo>
                  <a:lnTo>
                    <a:pt x="882" y="197"/>
                  </a:lnTo>
                  <a:lnTo>
                    <a:pt x="561" y="525"/>
                  </a:lnTo>
                  <a:lnTo>
                    <a:pt x="266" y="882"/>
                  </a:lnTo>
                  <a:lnTo>
                    <a:pt x="0" y="1264"/>
                  </a:lnTo>
                  <a:lnTo>
                    <a:pt x="3778" y="767"/>
                  </a:lnTo>
                  <a:lnTo>
                    <a:pt x="7318" y="1714"/>
                  </a:lnTo>
                  <a:lnTo>
                    <a:pt x="10474" y="412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12519" y="919367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6134" y="0"/>
                  </a:moveTo>
                  <a:lnTo>
                    <a:pt x="876" y="203"/>
                  </a:lnTo>
                  <a:lnTo>
                    <a:pt x="0" y="1270"/>
                  </a:lnTo>
                  <a:lnTo>
                    <a:pt x="3771" y="774"/>
                  </a:lnTo>
                  <a:lnTo>
                    <a:pt x="7315" y="1714"/>
                  </a:lnTo>
                  <a:lnTo>
                    <a:pt x="10464" y="4127"/>
                  </a:lnTo>
                  <a:lnTo>
                    <a:pt x="9575" y="5511"/>
                  </a:lnTo>
                  <a:lnTo>
                    <a:pt x="9690" y="6858"/>
                  </a:lnTo>
                  <a:lnTo>
                    <a:pt x="10693" y="7785"/>
                  </a:lnTo>
                  <a:lnTo>
                    <a:pt x="7886" y="10325"/>
                  </a:lnTo>
                  <a:lnTo>
                    <a:pt x="4343" y="11595"/>
                  </a:lnTo>
                  <a:lnTo>
                    <a:pt x="152" y="11582"/>
                  </a:lnTo>
                  <a:lnTo>
                    <a:pt x="685" y="12280"/>
                  </a:lnTo>
                  <a:lnTo>
                    <a:pt x="6553" y="11747"/>
                  </a:lnTo>
                  <a:lnTo>
                    <a:pt x="10540" y="9575"/>
                  </a:lnTo>
                  <a:lnTo>
                    <a:pt x="12407" y="5930"/>
                  </a:lnTo>
                  <a:lnTo>
                    <a:pt x="11087" y="7404"/>
                  </a:lnTo>
                  <a:lnTo>
                    <a:pt x="10210" y="6527"/>
                  </a:lnTo>
                  <a:lnTo>
                    <a:pt x="10071" y="5778"/>
                  </a:lnTo>
                  <a:lnTo>
                    <a:pt x="10871" y="4457"/>
                  </a:lnTo>
                  <a:lnTo>
                    <a:pt x="12484" y="5930"/>
                  </a:lnTo>
                  <a:lnTo>
                    <a:pt x="10045" y="1917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14575" y="9201994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140" y="3918"/>
                  </a:moveTo>
                  <a:lnTo>
                    <a:pt x="39" y="4052"/>
                  </a:lnTo>
                  <a:lnTo>
                    <a:pt x="32" y="4261"/>
                  </a:lnTo>
                  <a:lnTo>
                    <a:pt x="234" y="4866"/>
                  </a:lnTo>
                  <a:lnTo>
                    <a:pt x="3187" y="4430"/>
                  </a:lnTo>
                  <a:lnTo>
                    <a:pt x="6627" y="3295"/>
                  </a:lnTo>
                  <a:lnTo>
                    <a:pt x="10067" y="2157"/>
                  </a:lnTo>
                  <a:lnTo>
                    <a:pt x="12693" y="745"/>
                  </a:lnTo>
                  <a:lnTo>
                    <a:pt x="12487" y="144"/>
                  </a:lnTo>
                  <a:lnTo>
                    <a:pt x="1235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515145" y="9202610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5" h="5079">
                  <a:moveTo>
                    <a:pt x="11698" y="0"/>
                  </a:moveTo>
                  <a:lnTo>
                    <a:pt x="11983" y="684"/>
                  </a:lnTo>
                  <a:lnTo>
                    <a:pt x="9501" y="2017"/>
                  </a:lnTo>
                  <a:lnTo>
                    <a:pt x="6249" y="3093"/>
                  </a:lnTo>
                  <a:lnTo>
                    <a:pt x="3000" y="4167"/>
                  </a:lnTo>
                  <a:lnTo>
                    <a:pt x="208" y="4578"/>
                  </a:lnTo>
                  <a:lnTo>
                    <a:pt x="14" y="400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515522" y="9203004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5" h="5079">
                  <a:moveTo>
                    <a:pt x="11335" y="0"/>
                  </a:moveTo>
                  <a:lnTo>
                    <a:pt x="11479" y="147"/>
                  </a:lnTo>
                  <a:lnTo>
                    <a:pt x="11662" y="716"/>
                  </a:lnTo>
                  <a:lnTo>
                    <a:pt x="9249" y="2053"/>
                  </a:lnTo>
                  <a:lnTo>
                    <a:pt x="6087" y="3126"/>
                  </a:lnTo>
                  <a:lnTo>
                    <a:pt x="2924" y="4203"/>
                  </a:lnTo>
                  <a:lnTo>
                    <a:pt x="205" y="4610"/>
                  </a:lnTo>
                  <a:lnTo>
                    <a:pt x="17" y="4041"/>
                  </a:lnTo>
                  <a:lnTo>
                    <a:pt x="43" y="383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515849" y="9203411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30" h="5079">
                  <a:moveTo>
                    <a:pt x="11097" y="0"/>
                  </a:moveTo>
                  <a:lnTo>
                    <a:pt x="11234" y="144"/>
                  </a:lnTo>
                  <a:lnTo>
                    <a:pt x="11417" y="709"/>
                  </a:lnTo>
                  <a:lnTo>
                    <a:pt x="9055" y="2034"/>
                  </a:lnTo>
                  <a:lnTo>
                    <a:pt x="5957" y="3101"/>
                  </a:lnTo>
                  <a:lnTo>
                    <a:pt x="2859" y="4167"/>
                  </a:lnTo>
                  <a:lnTo>
                    <a:pt x="201" y="4574"/>
                  </a:lnTo>
                  <a:lnTo>
                    <a:pt x="17" y="4008"/>
                  </a:lnTo>
                  <a:lnTo>
                    <a:pt x="24" y="384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516007" y="9203868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30" h="5079">
                  <a:moveTo>
                    <a:pt x="118" y="3745"/>
                  </a:moveTo>
                  <a:lnTo>
                    <a:pt x="0" y="3972"/>
                  </a:lnTo>
                  <a:lnTo>
                    <a:pt x="212" y="4624"/>
                  </a:lnTo>
                  <a:lnTo>
                    <a:pt x="2870" y="4217"/>
                  </a:lnTo>
                  <a:lnTo>
                    <a:pt x="5968" y="3151"/>
                  </a:lnTo>
                  <a:lnTo>
                    <a:pt x="9066" y="2085"/>
                  </a:lnTo>
                  <a:lnTo>
                    <a:pt x="11428" y="759"/>
                  </a:lnTo>
                  <a:lnTo>
                    <a:pt x="11245" y="194"/>
                  </a:lnTo>
                  <a:lnTo>
                    <a:pt x="11126" y="39"/>
                  </a:lnTo>
                  <a:lnTo>
                    <a:pt x="1098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514001" y="9190615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69" h="15875">
                  <a:moveTo>
                    <a:pt x="194" y="2470"/>
                  </a:moveTo>
                  <a:lnTo>
                    <a:pt x="5453" y="2272"/>
                  </a:lnTo>
                  <a:lnTo>
                    <a:pt x="9361" y="4185"/>
                  </a:lnTo>
                  <a:lnTo>
                    <a:pt x="11810" y="8208"/>
                  </a:lnTo>
                  <a:lnTo>
                    <a:pt x="11284" y="7668"/>
                  </a:lnTo>
                  <a:lnTo>
                    <a:pt x="10748" y="7175"/>
                  </a:lnTo>
                  <a:lnTo>
                    <a:pt x="10197" y="6728"/>
                  </a:lnTo>
                  <a:lnTo>
                    <a:pt x="9397" y="8057"/>
                  </a:lnTo>
                  <a:lnTo>
                    <a:pt x="9537" y="8795"/>
                  </a:lnTo>
                  <a:lnTo>
                    <a:pt x="10405" y="9681"/>
                  </a:lnTo>
                  <a:lnTo>
                    <a:pt x="10895" y="9199"/>
                  </a:lnTo>
                  <a:lnTo>
                    <a:pt x="11324" y="8720"/>
                  </a:lnTo>
                  <a:lnTo>
                    <a:pt x="11735" y="8208"/>
                  </a:lnTo>
                  <a:lnTo>
                    <a:pt x="9865" y="11850"/>
                  </a:lnTo>
                  <a:lnTo>
                    <a:pt x="5871" y="14018"/>
                  </a:lnTo>
                  <a:lnTo>
                    <a:pt x="0" y="14558"/>
                  </a:lnTo>
                  <a:lnTo>
                    <a:pt x="226" y="14821"/>
                  </a:lnTo>
                  <a:lnTo>
                    <a:pt x="468" y="15070"/>
                  </a:lnTo>
                  <a:lnTo>
                    <a:pt x="724" y="15297"/>
                  </a:lnTo>
                  <a:lnTo>
                    <a:pt x="3879" y="15412"/>
                  </a:lnTo>
                  <a:lnTo>
                    <a:pt x="9094" y="14360"/>
                  </a:lnTo>
                  <a:lnTo>
                    <a:pt x="12941" y="11378"/>
                  </a:lnTo>
                  <a:lnTo>
                    <a:pt x="12844" y="7938"/>
                  </a:lnTo>
                  <a:lnTo>
                    <a:pt x="13413" y="6486"/>
                  </a:lnTo>
                  <a:lnTo>
                    <a:pt x="12822" y="2222"/>
                  </a:lnTo>
                  <a:lnTo>
                    <a:pt x="9804" y="0"/>
                  </a:lnTo>
                  <a:lnTo>
                    <a:pt x="5979" y="14"/>
                  </a:lnTo>
                  <a:lnTo>
                    <a:pt x="3720" y="25"/>
                  </a:lnTo>
                  <a:lnTo>
                    <a:pt x="1678" y="961"/>
                  </a:lnTo>
                  <a:lnTo>
                    <a:pt x="194" y="247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481162" y="9191396"/>
              <a:ext cx="45720" cy="41275"/>
            </a:xfrm>
            <a:custGeom>
              <a:avLst/>
              <a:gdLst/>
              <a:ahLst/>
              <a:cxnLst/>
              <a:rect l="l" t="t" r="r" b="b"/>
              <a:pathLst>
                <a:path w="45719" h="41275">
                  <a:moveTo>
                    <a:pt x="7594" y="26873"/>
                  </a:moveTo>
                  <a:lnTo>
                    <a:pt x="6934" y="26225"/>
                  </a:lnTo>
                  <a:lnTo>
                    <a:pt x="5930" y="25844"/>
                  </a:lnTo>
                  <a:lnTo>
                    <a:pt x="6388" y="26149"/>
                  </a:lnTo>
                  <a:lnTo>
                    <a:pt x="6654" y="26555"/>
                  </a:lnTo>
                  <a:lnTo>
                    <a:pt x="6654" y="27965"/>
                  </a:lnTo>
                  <a:lnTo>
                    <a:pt x="5372" y="28740"/>
                  </a:lnTo>
                  <a:lnTo>
                    <a:pt x="2222" y="28740"/>
                  </a:lnTo>
                  <a:lnTo>
                    <a:pt x="939" y="27965"/>
                  </a:lnTo>
                  <a:lnTo>
                    <a:pt x="939" y="26555"/>
                  </a:lnTo>
                  <a:lnTo>
                    <a:pt x="1206" y="26149"/>
                  </a:lnTo>
                  <a:lnTo>
                    <a:pt x="1663" y="25844"/>
                  </a:lnTo>
                  <a:lnTo>
                    <a:pt x="660" y="26225"/>
                  </a:lnTo>
                  <a:lnTo>
                    <a:pt x="0" y="26873"/>
                  </a:lnTo>
                  <a:lnTo>
                    <a:pt x="0" y="28778"/>
                  </a:lnTo>
                  <a:lnTo>
                    <a:pt x="1701" y="29730"/>
                  </a:lnTo>
                  <a:lnTo>
                    <a:pt x="5892" y="29730"/>
                  </a:lnTo>
                  <a:lnTo>
                    <a:pt x="7594" y="28778"/>
                  </a:lnTo>
                  <a:lnTo>
                    <a:pt x="7594" y="26873"/>
                  </a:lnTo>
                  <a:close/>
                </a:path>
                <a:path w="45719" h="41275">
                  <a:moveTo>
                    <a:pt x="14287" y="38049"/>
                  </a:moveTo>
                  <a:lnTo>
                    <a:pt x="13347" y="38061"/>
                  </a:lnTo>
                  <a:lnTo>
                    <a:pt x="13347" y="40017"/>
                  </a:lnTo>
                  <a:lnTo>
                    <a:pt x="7480" y="40017"/>
                  </a:lnTo>
                  <a:lnTo>
                    <a:pt x="7518" y="41033"/>
                  </a:lnTo>
                  <a:lnTo>
                    <a:pt x="14287" y="41033"/>
                  </a:lnTo>
                  <a:lnTo>
                    <a:pt x="14287" y="38049"/>
                  </a:lnTo>
                  <a:close/>
                </a:path>
                <a:path w="45719" h="41275">
                  <a:moveTo>
                    <a:pt x="14300" y="23736"/>
                  </a:moveTo>
                  <a:lnTo>
                    <a:pt x="7480" y="23736"/>
                  </a:lnTo>
                  <a:lnTo>
                    <a:pt x="7480" y="24752"/>
                  </a:lnTo>
                  <a:lnTo>
                    <a:pt x="13347" y="24752"/>
                  </a:lnTo>
                  <a:lnTo>
                    <a:pt x="13347" y="28117"/>
                  </a:lnTo>
                  <a:lnTo>
                    <a:pt x="14300" y="28117"/>
                  </a:lnTo>
                  <a:lnTo>
                    <a:pt x="14300" y="23736"/>
                  </a:lnTo>
                  <a:close/>
                </a:path>
                <a:path w="45719" h="41275">
                  <a:moveTo>
                    <a:pt x="45440" y="6489"/>
                  </a:moveTo>
                  <a:lnTo>
                    <a:pt x="44856" y="2222"/>
                  </a:lnTo>
                  <a:lnTo>
                    <a:pt x="41833" y="0"/>
                  </a:lnTo>
                  <a:lnTo>
                    <a:pt x="35763" y="25"/>
                  </a:lnTo>
                  <a:lnTo>
                    <a:pt x="33718" y="965"/>
                  </a:lnTo>
                  <a:lnTo>
                    <a:pt x="32232" y="2476"/>
                  </a:lnTo>
                  <a:lnTo>
                    <a:pt x="37490" y="2273"/>
                  </a:lnTo>
                  <a:lnTo>
                    <a:pt x="41389" y="4191"/>
                  </a:lnTo>
                  <a:lnTo>
                    <a:pt x="43840" y="8204"/>
                  </a:lnTo>
                  <a:lnTo>
                    <a:pt x="42227" y="6731"/>
                  </a:lnTo>
                  <a:lnTo>
                    <a:pt x="41427" y="8064"/>
                  </a:lnTo>
                  <a:lnTo>
                    <a:pt x="41567" y="8801"/>
                  </a:lnTo>
                  <a:lnTo>
                    <a:pt x="42481" y="9639"/>
                  </a:lnTo>
                  <a:lnTo>
                    <a:pt x="43764" y="8204"/>
                  </a:lnTo>
                  <a:lnTo>
                    <a:pt x="41897" y="11849"/>
                  </a:lnTo>
                  <a:lnTo>
                    <a:pt x="37909" y="14020"/>
                  </a:lnTo>
                  <a:lnTo>
                    <a:pt x="32042" y="14554"/>
                  </a:lnTo>
                  <a:lnTo>
                    <a:pt x="32791" y="15328"/>
                  </a:lnTo>
                  <a:lnTo>
                    <a:pt x="35915" y="15405"/>
                  </a:lnTo>
                  <a:lnTo>
                    <a:pt x="41135" y="14363"/>
                  </a:lnTo>
                  <a:lnTo>
                    <a:pt x="45059" y="11315"/>
                  </a:lnTo>
                  <a:lnTo>
                    <a:pt x="44869" y="7937"/>
                  </a:lnTo>
                  <a:lnTo>
                    <a:pt x="45440" y="648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483506" y="921647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40">
                  <a:moveTo>
                    <a:pt x="2063" y="0"/>
                  </a:moveTo>
                  <a:lnTo>
                    <a:pt x="3201" y="0"/>
                  </a:lnTo>
                  <a:lnTo>
                    <a:pt x="4127" y="561"/>
                  </a:lnTo>
                  <a:lnTo>
                    <a:pt x="4127" y="1252"/>
                  </a:lnTo>
                  <a:lnTo>
                    <a:pt x="4127" y="1944"/>
                  </a:lnTo>
                  <a:lnTo>
                    <a:pt x="3201" y="2505"/>
                  </a:lnTo>
                  <a:lnTo>
                    <a:pt x="2063" y="2505"/>
                  </a:lnTo>
                  <a:lnTo>
                    <a:pt x="921" y="2505"/>
                  </a:lnTo>
                  <a:lnTo>
                    <a:pt x="0" y="1944"/>
                  </a:lnTo>
                  <a:lnTo>
                    <a:pt x="0" y="1252"/>
                  </a:lnTo>
                  <a:lnTo>
                    <a:pt x="0" y="561"/>
                  </a:lnTo>
                  <a:lnTo>
                    <a:pt x="921" y="0"/>
                  </a:lnTo>
                  <a:lnTo>
                    <a:pt x="206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81509" y="921189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352" y="0"/>
                  </a:moveTo>
                  <a:lnTo>
                    <a:pt x="6818" y="0"/>
                  </a:lnTo>
                  <a:lnTo>
                    <a:pt x="7008" y="0"/>
                  </a:lnTo>
                  <a:lnTo>
                    <a:pt x="7167" y="158"/>
                  </a:lnTo>
                  <a:lnTo>
                    <a:pt x="7167" y="349"/>
                  </a:lnTo>
                  <a:lnTo>
                    <a:pt x="7167" y="5764"/>
                  </a:lnTo>
                  <a:lnTo>
                    <a:pt x="7167" y="5958"/>
                  </a:lnTo>
                  <a:lnTo>
                    <a:pt x="7008" y="6113"/>
                  </a:lnTo>
                  <a:lnTo>
                    <a:pt x="6818" y="6113"/>
                  </a:lnTo>
                  <a:lnTo>
                    <a:pt x="352" y="6113"/>
                  </a:lnTo>
                  <a:lnTo>
                    <a:pt x="157" y="6113"/>
                  </a:lnTo>
                  <a:lnTo>
                    <a:pt x="0" y="5958"/>
                  </a:lnTo>
                  <a:lnTo>
                    <a:pt x="0" y="5764"/>
                  </a:lnTo>
                  <a:lnTo>
                    <a:pt x="0" y="349"/>
                  </a:lnTo>
                  <a:lnTo>
                    <a:pt x="0" y="158"/>
                  </a:lnTo>
                  <a:lnTo>
                    <a:pt x="157" y="0"/>
                  </a:lnTo>
                  <a:lnTo>
                    <a:pt x="35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81366" y="921203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010" y="0"/>
                  </a:moveTo>
                  <a:lnTo>
                    <a:pt x="165" y="0"/>
                  </a:lnTo>
                  <a:lnTo>
                    <a:pt x="0" y="152"/>
                  </a:lnTo>
                  <a:lnTo>
                    <a:pt x="0" y="5956"/>
                  </a:lnTo>
                  <a:lnTo>
                    <a:pt x="165" y="6108"/>
                  </a:lnTo>
                  <a:lnTo>
                    <a:pt x="7010" y="6108"/>
                  </a:lnTo>
                  <a:lnTo>
                    <a:pt x="7175" y="5956"/>
                  </a:lnTo>
                  <a:lnTo>
                    <a:pt x="7175" y="1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82443" y="9212694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878" y="0"/>
                  </a:moveTo>
                  <a:lnTo>
                    <a:pt x="4410" y="0"/>
                  </a:lnTo>
                  <a:lnTo>
                    <a:pt x="4892" y="0"/>
                  </a:lnTo>
                  <a:lnTo>
                    <a:pt x="5289" y="392"/>
                  </a:lnTo>
                  <a:lnTo>
                    <a:pt x="5289" y="874"/>
                  </a:lnTo>
                  <a:lnTo>
                    <a:pt x="5289" y="3632"/>
                  </a:lnTo>
                  <a:lnTo>
                    <a:pt x="5289" y="4115"/>
                  </a:lnTo>
                  <a:lnTo>
                    <a:pt x="4892" y="4511"/>
                  </a:lnTo>
                  <a:lnTo>
                    <a:pt x="4410" y="4511"/>
                  </a:lnTo>
                  <a:lnTo>
                    <a:pt x="878" y="4511"/>
                  </a:lnTo>
                  <a:lnTo>
                    <a:pt x="396" y="4511"/>
                  </a:lnTo>
                  <a:lnTo>
                    <a:pt x="0" y="4115"/>
                  </a:lnTo>
                  <a:lnTo>
                    <a:pt x="0" y="3632"/>
                  </a:lnTo>
                  <a:lnTo>
                    <a:pt x="0" y="874"/>
                  </a:lnTo>
                  <a:lnTo>
                    <a:pt x="0" y="392"/>
                  </a:lnTo>
                  <a:lnTo>
                    <a:pt x="396" y="0"/>
                  </a:lnTo>
                  <a:lnTo>
                    <a:pt x="87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482318" y="9212834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4889" y="0"/>
                  </a:moveTo>
                  <a:lnTo>
                    <a:pt x="393" y="0"/>
                  </a:lnTo>
                  <a:lnTo>
                    <a:pt x="0" y="393"/>
                  </a:lnTo>
                  <a:lnTo>
                    <a:pt x="0" y="4114"/>
                  </a:lnTo>
                  <a:lnTo>
                    <a:pt x="393" y="4508"/>
                  </a:lnTo>
                  <a:lnTo>
                    <a:pt x="4889" y="4508"/>
                  </a:lnTo>
                  <a:lnTo>
                    <a:pt x="5283" y="4114"/>
                  </a:lnTo>
                  <a:lnTo>
                    <a:pt x="5283" y="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490726" y="9225229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5">
                  <a:moveTo>
                    <a:pt x="6489" y="0"/>
                  </a:moveTo>
                  <a:lnTo>
                    <a:pt x="6984" y="330"/>
                  </a:lnTo>
                  <a:lnTo>
                    <a:pt x="7289" y="774"/>
                  </a:lnTo>
                  <a:lnTo>
                    <a:pt x="7289" y="2311"/>
                  </a:lnTo>
                  <a:lnTo>
                    <a:pt x="5880" y="3162"/>
                  </a:lnTo>
                  <a:lnTo>
                    <a:pt x="2425" y="3162"/>
                  </a:lnTo>
                  <a:lnTo>
                    <a:pt x="1028" y="2311"/>
                  </a:lnTo>
                  <a:lnTo>
                    <a:pt x="1028" y="774"/>
                  </a:lnTo>
                  <a:lnTo>
                    <a:pt x="1320" y="330"/>
                  </a:lnTo>
                  <a:lnTo>
                    <a:pt x="1816" y="0"/>
                  </a:lnTo>
                  <a:lnTo>
                    <a:pt x="711" y="419"/>
                  </a:lnTo>
                  <a:lnTo>
                    <a:pt x="0" y="1117"/>
                  </a:lnTo>
                  <a:lnTo>
                    <a:pt x="0" y="3200"/>
                  </a:lnTo>
                  <a:lnTo>
                    <a:pt x="1854" y="4241"/>
                  </a:lnTo>
                  <a:lnTo>
                    <a:pt x="6451" y="4241"/>
                  </a:lnTo>
                  <a:lnTo>
                    <a:pt x="8305" y="3200"/>
                  </a:lnTo>
                  <a:lnTo>
                    <a:pt x="8305" y="1117"/>
                  </a:lnTo>
                  <a:lnTo>
                    <a:pt x="7581" y="41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491742" y="9226207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6222" y="0"/>
                  </a:moveTo>
                  <a:lnTo>
                    <a:pt x="5283" y="0"/>
                  </a:lnTo>
                  <a:lnTo>
                    <a:pt x="5003" y="558"/>
                  </a:lnTo>
                  <a:lnTo>
                    <a:pt x="4140" y="965"/>
                  </a:lnTo>
                  <a:lnTo>
                    <a:pt x="2120" y="965"/>
                  </a:lnTo>
                  <a:lnTo>
                    <a:pt x="1269" y="558"/>
                  </a:lnTo>
                  <a:lnTo>
                    <a:pt x="977" y="0"/>
                  </a:lnTo>
                  <a:lnTo>
                    <a:pt x="38" y="0"/>
                  </a:lnTo>
                  <a:lnTo>
                    <a:pt x="0" y="1333"/>
                  </a:lnTo>
                  <a:lnTo>
                    <a:pt x="1396" y="2184"/>
                  </a:lnTo>
                  <a:lnTo>
                    <a:pt x="4864" y="2184"/>
                  </a:lnTo>
                  <a:lnTo>
                    <a:pt x="6261" y="1333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491851" y="922415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252" y="0"/>
                  </a:moveTo>
                  <a:lnTo>
                    <a:pt x="3501" y="0"/>
                  </a:lnTo>
                  <a:lnTo>
                    <a:pt x="4508" y="612"/>
                  </a:lnTo>
                  <a:lnTo>
                    <a:pt x="4508" y="1371"/>
                  </a:lnTo>
                  <a:lnTo>
                    <a:pt x="4508" y="2127"/>
                  </a:lnTo>
                  <a:lnTo>
                    <a:pt x="3501" y="2740"/>
                  </a:lnTo>
                  <a:lnTo>
                    <a:pt x="2252" y="2740"/>
                  </a:lnTo>
                  <a:lnTo>
                    <a:pt x="1007" y="2740"/>
                  </a:lnTo>
                  <a:lnTo>
                    <a:pt x="0" y="2127"/>
                  </a:lnTo>
                  <a:lnTo>
                    <a:pt x="0" y="1371"/>
                  </a:lnTo>
                  <a:lnTo>
                    <a:pt x="0" y="612"/>
                  </a:lnTo>
                  <a:lnTo>
                    <a:pt x="1007" y="0"/>
                  </a:lnTo>
                  <a:lnTo>
                    <a:pt x="225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491106" y="9219387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4">
                  <a:moveTo>
                    <a:pt x="381" y="0"/>
                  </a:moveTo>
                  <a:lnTo>
                    <a:pt x="7455" y="0"/>
                  </a:lnTo>
                  <a:lnTo>
                    <a:pt x="7664" y="0"/>
                  </a:lnTo>
                  <a:lnTo>
                    <a:pt x="7838" y="173"/>
                  </a:lnTo>
                  <a:lnTo>
                    <a:pt x="7838" y="385"/>
                  </a:lnTo>
                  <a:lnTo>
                    <a:pt x="7838" y="6304"/>
                  </a:lnTo>
                  <a:lnTo>
                    <a:pt x="7838" y="6516"/>
                  </a:lnTo>
                  <a:lnTo>
                    <a:pt x="7664" y="6688"/>
                  </a:lnTo>
                  <a:lnTo>
                    <a:pt x="7455" y="6688"/>
                  </a:lnTo>
                  <a:lnTo>
                    <a:pt x="381" y="6688"/>
                  </a:lnTo>
                  <a:lnTo>
                    <a:pt x="172" y="6688"/>
                  </a:lnTo>
                  <a:lnTo>
                    <a:pt x="0" y="6516"/>
                  </a:lnTo>
                  <a:lnTo>
                    <a:pt x="0" y="6304"/>
                  </a:lnTo>
                  <a:lnTo>
                    <a:pt x="0" y="385"/>
                  </a:lnTo>
                  <a:lnTo>
                    <a:pt x="0" y="173"/>
                  </a:lnTo>
                  <a:lnTo>
                    <a:pt x="172" y="0"/>
                  </a:lnTo>
                  <a:lnTo>
                    <a:pt x="38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490967" y="9219527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4">
                  <a:moveTo>
                    <a:pt x="7658" y="0"/>
                  </a:moveTo>
                  <a:lnTo>
                    <a:pt x="177" y="0"/>
                  </a:lnTo>
                  <a:lnTo>
                    <a:pt x="0" y="177"/>
                  </a:lnTo>
                  <a:lnTo>
                    <a:pt x="0" y="6515"/>
                  </a:lnTo>
                  <a:lnTo>
                    <a:pt x="177" y="6692"/>
                  </a:lnTo>
                  <a:lnTo>
                    <a:pt x="7658" y="6692"/>
                  </a:lnTo>
                  <a:lnTo>
                    <a:pt x="7835" y="6515"/>
                  </a:lnTo>
                  <a:lnTo>
                    <a:pt x="7835" y="17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492126" y="9220263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961" y="0"/>
                  </a:moveTo>
                  <a:lnTo>
                    <a:pt x="4825" y="0"/>
                  </a:lnTo>
                  <a:lnTo>
                    <a:pt x="5353" y="0"/>
                  </a:lnTo>
                  <a:lnTo>
                    <a:pt x="5782" y="432"/>
                  </a:lnTo>
                  <a:lnTo>
                    <a:pt x="5782" y="957"/>
                  </a:lnTo>
                  <a:lnTo>
                    <a:pt x="5782" y="3974"/>
                  </a:lnTo>
                  <a:lnTo>
                    <a:pt x="5782" y="4499"/>
                  </a:lnTo>
                  <a:lnTo>
                    <a:pt x="5353" y="4932"/>
                  </a:lnTo>
                  <a:lnTo>
                    <a:pt x="4825" y="4932"/>
                  </a:lnTo>
                  <a:lnTo>
                    <a:pt x="961" y="4932"/>
                  </a:lnTo>
                  <a:lnTo>
                    <a:pt x="432" y="4932"/>
                  </a:lnTo>
                  <a:lnTo>
                    <a:pt x="0" y="4499"/>
                  </a:lnTo>
                  <a:lnTo>
                    <a:pt x="0" y="3974"/>
                  </a:lnTo>
                  <a:lnTo>
                    <a:pt x="0" y="957"/>
                  </a:lnTo>
                  <a:lnTo>
                    <a:pt x="0" y="432"/>
                  </a:lnTo>
                  <a:lnTo>
                    <a:pt x="432" y="0"/>
                  </a:lnTo>
                  <a:lnTo>
                    <a:pt x="96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491983" y="9220403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359" y="0"/>
                  </a:moveTo>
                  <a:lnTo>
                    <a:pt x="431" y="0"/>
                  </a:lnTo>
                  <a:lnTo>
                    <a:pt x="0" y="431"/>
                  </a:lnTo>
                  <a:lnTo>
                    <a:pt x="0" y="4495"/>
                  </a:lnTo>
                  <a:lnTo>
                    <a:pt x="431" y="4927"/>
                  </a:lnTo>
                  <a:lnTo>
                    <a:pt x="5359" y="4927"/>
                  </a:lnTo>
                  <a:lnTo>
                    <a:pt x="5791" y="4495"/>
                  </a:lnTo>
                  <a:lnTo>
                    <a:pt x="5791" y="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478991" y="9229814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7607" y="0"/>
                  </a:moveTo>
                  <a:lnTo>
                    <a:pt x="8178" y="393"/>
                  </a:lnTo>
                  <a:lnTo>
                    <a:pt x="8534" y="914"/>
                  </a:lnTo>
                  <a:lnTo>
                    <a:pt x="8534" y="2717"/>
                  </a:lnTo>
                  <a:lnTo>
                    <a:pt x="6896" y="3708"/>
                  </a:lnTo>
                  <a:lnTo>
                    <a:pt x="2844" y="3708"/>
                  </a:lnTo>
                  <a:lnTo>
                    <a:pt x="1193" y="2717"/>
                  </a:lnTo>
                  <a:lnTo>
                    <a:pt x="1193" y="914"/>
                  </a:lnTo>
                  <a:lnTo>
                    <a:pt x="1549" y="393"/>
                  </a:lnTo>
                  <a:lnTo>
                    <a:pt x="2133" y="0"/>
                  </a:lnTo>
                  <a:lnTo>
                    <a:pt x="838" y="495"/>
                  </a:lnTo>
                  <a:lnTo>
                    <a:pt x="0" y="1320"/>
                  </a:lnTo>
                  <a:lnTo>
                    <a:pt x="0" y="3759"/>
                  </a:lnTo>
                  <a:lnTo>
                    <a:pt x="2171" y="4978"/>
                  </a:lnTo>
                  <a:lnTo>
                    <a:pt x="7556" y="4978"/>
                  </a:lnTo>
                  <a:lnTo>
                    <a:pt x="9728" y="3759"/>
                  </a:lnTo>
                  <a:lnTo>
                    <a:pt x="9728" y="1320"/>
                  </a:lnTo>
                  <a:lnTo>
                    <a:pt x="8889" y="4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480185" y="9230970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289" y="0"/>
                  </a:moveTo>
                  <a:lnTo>
                    <a:pt x="6184" y="0"/>
                  </a:lnTo>
                  <a:lnTo>
                    <a:pt x="5841" y="647"/>
                  </a:lnTo>
                  <a:lnTo>
                    <a:pt x="4851" y="1117"/>
                  </a:lnTo>
                  <a:lnTo>
                    <a:pt x="2476" y="1117"/>
                  </a:lnTo>
                  <a:lnTo>
                    <a:pt x="1473" y="647"/>
                  </a:lnTo>
                  <a:lnTo>
                    <a:pt x="1142" y="0"/>
                  </a:lnTo>
                  <a:lnTo>
                    <a:pt x="38" y="0"/>
                  </a:lnTo>
                  <a:lnTo>
                    <a:pt x="0" y="1562"/>
                  </a:lnTo>
                  <a:lnTo>
                    <a:pt x="1638" y="2552"/>
                  </a:lnTo>
                  <a:lnTo>
                    <a:pt x="5689" y="2552"/>
                  </a:lnTo>
                  <a:lnTo>
                    <a:pt x="7327" y="1562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480617" y="922938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2641" y="0"/>
                  </a:moveTo>
                  <a:lnTo>
                    <a:pt x="4102" y="0"/>
                  </a:lnTo>
                  <a:lnTo>
                    <a:pt x="5286" y="719"/>
                  </a:lnTo>
                  <a:lnTo>
                    <a:pt x="5286" y="1605"/>
                  </a:lnTo>
                  <a:lnTo>
                    <a:pt x="5286" y="2490"/>
                  </a:lnTo>
                  <a:lnTo>
                    <a:pt x="4102" y="3210"/>
                  </a:lnTo>
                  <a:lnTo>
                    <a:pt x="2641" y="3210"/>
                  </a:lnTo>
                  <a:lnTo>
                    <a:pt x="1183" y="3210"/>
                  </a:lnTo>
                  <a:lnTo>
                    <a:pt x="0" y="2490"/>
                  </a:lnTo>
                  <a:lnTo>
                    <a:pt x="0" y="1605"/>
                  </a:lnTo>
                  <a:lnTo>
                    <a:pt x="0" y="719"/>
                  </a:lnTo>
                  <a:lnTo>
                    <a:pt x="1183" y="0"/>
                  </a:lnTo>
                  <a:lnTo>
                    <a:pt x="264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479405" y="922299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449" y="0"/>
                  </a:moveTo>
                  <a:lnTo>
                    <a:pt x="8734" y="0"/>
                  </a:lnTo>
                  <a:lnTo>
                    <a:pt x="8982" y="0"/>
                  </a:lnTo>
                  <a:lnTo>
                    <a:pt x="9184" y="202"/>
                  </a:lnTo>
                  <a:lnTo>
                    <a:pt x="9184" y="446"/>
                  </a:lnTo>
                  <a:lnTo>
                    <a:pt x="9184" y="7384"/>
                  </a:lnTo>
                  <a:lnTo>
                    <a:pt x="9184" y="7628"/>
                  </a:lnTo>
                  <a:lnTo>
                    <a:pt x="8982" y="7833"/>
                  </a:lnTo>
                  <a:lnTo>
                    <a:pt x="8734" y="7833"/>
                  </a:lnTo>
                  <a:lnTo>
                    <a:pt x="449" y="7833"/>
                  </a:lnTo>
                  <a:lnTo>
                    <a:pt x="201" y="7833"/>
                  </a:lnTo>
                  <a:lnTo>
                    <a:pt x="0" y="7628"/>
                  </a:lnTo>
                  <a:lnTo>
                    <a:pt x="0" y="7384"/>
                  </a:lnTo>
                  <a:lnTo>
                    <a:pt x="0" y="446"/>
                  </a:lnTo>
                  <a:lnTo>
                    <a:pt x="0" y="202"/>
                  </a:lnTo>
                  <a:lnTo>
                    <a:pt x="201" y="0"/>
                  </a:lnTo>
                  <a:lnTo>
                    <a:pt x="44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479270" y="922313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8978" y="0"/>
                  </a:moveTo>
                  <a:lnTo>
                    <a:pt x="190" y="0"/>
                  </a:lnTo>
                  <a:lnTo>
                    <a:pt x="0" y="203"/>
                  </a:lnTo>
                  <a:lnTo>
                    <a:pt x="0" y="7632"/>
                  </a:lnTo>
                  <a:lnTo>
                    <a:pt x="190" y="7835"/>
                  </a:lnTo>
                  <a:lnTo>
                    <a:pt x="8978" y="7835"/>
                  </a:lnTo>
                  <a:lnTo>
                    <a:pt x="9182" y="7632"/>
                  </a:lnTo>
                  <a:lnTo>
                    <a:pt x="9182" y="2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480610" y="922402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1123" y="0"/>
                  </a:moveTo>
                  <a:lnTo>
                    <a:pt x="5649" y="0"/>
                  </a:lnTo>
                  <a:lnTo>
                    <a:pt x="6267" y="0"/>
                  </a:lnTo>
                  <a:lnTo>
                    <a:pt x="6772" y="503"/>
                  </a:lnTo>
                  <a:lnTo>
                    <a:pt x="6772" y="1123"/>
                  </a:lnTo>
                  <a:lnTo>
                    <a:pt x="6772" y="4655"/>
                  </a:lnTo>
                  <a:lnTo>
                    <a:pt x="6772" y="5274"/>
                  </a:lnTo>
                  <a:lnTo>
                    <a:pt x="6267" y="5778"/>
                  </a:lnTo>
                  <a:lnTo>
                    <a:pt x="5649" y="5778"/>
                  </a:lnTo>
                  <a:lnTo>
                    <a:pt x="1123" y="5778"/>
                  </a:lnTo>
                  <a:lnTo>
                    <a:pt x="503" y="5778"/>
                  </a:lnTo>
                  <a:lnTo>
                    <a:pt x="0" y="5274"/>
                  </a:lnTo>
                  <a:lnTo>
                    <a:pt x="0" y="4655"/>
                  </a:lnTo>
                  <a:lnTo>
                    <a:pt x="0" y="1123"/>
                  </a:lnTo>
                  <a:lnTo>
                    <a:pt x="0" y="503"/>
                  </a:lnTo>
                  <a:lnTo>
                    <a:pt x="503" y="0"/>
                  </a:lnTo>
                  <a:lnTo>
                    <a:pt x="11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480477" y="922416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6261" y="0"/>
                  </a:moveTo>
                  <a:lnTo>
                    <a:pt x="495" y="0"/>
                  </a:lnTo>
                  <a:lnTo>
                    <a:pt x="0" y="507"/>
                  </a:lnTo>
                  <a:lnTo>
                    <a:pt x="0" y="5270"/>
                  </a:lnTo>
                  <a:lnTo>
                    <a:pt x="495" y="5778"/>
                  </a:lnTo>
                  <a:lnTo>
                    <a:pt x="6261" y="5778"/>
                  </a:lnTo>
                  <a:lnTo>
                    <a:pt x="6769" y="5270"/>
                  </a:lnTo>
                  <a:lnTo>
                    <a:pt x="6769" y="5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510461" y="9240710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4">
                  <a:moveTo>
                    <a:pt x="50" y="14490"/>
                  </a:moveTo>
                  <a:lnTo>
                    <a:pt x="0" y="18211"/>
                  </a:lnTo>
                  <a:lnTo>
                    <a:pt x="215" y="18668"/>
                  </a:lnTo>
                  <a:lnTo>
                    <a:pt x="876" y="19316"/>
                  </a:lnTo>
                  <a:lnTo>
                    <a:pt x="1320" y="19507"/>
                  </a:lnTo>
                  <a:lnTo>
                    <a:pt x="2806" y="19507"/>
                  </a:lnTo>
                  <a:lnTo>
                    <a:pt x="2806" y="19037"/>
                  </a:lnTo>
                  <a:lnTo>
                    <a:pt x="1092" y="19037"/>
                  </a:lnTo>
                  <a:lnTo>
                    <a:pt x="850" y="18783"/>
                  </a:lnTo>
                  <a:lnTo>
                    <a:pt x="850" y="18160"/>
                  </a:lnTo>
                  <a:lnTo>
                    <a:pt x="1092" y="17919"/>
                  </a:lnTo>
                  <a:lnTo>
                    <a:pt x="2806" y="17919"/>
                  </a:lnTo>
                  <a:lnTo>
                    <a:pt x="2806" y="16319"/>
                  </a:lnTo>
                  <a:lnTo>
                    <a:pt x="3378" y="15747"/>
                  </a:lnTo>
                  <a:lnTo>
                    <a:pt x="18923" y="15747"/>
                  </a:lnTo>
                  <a:lnTo>
                    <a:pt x="18923" y="14503"/>
                  </a:lnTo>
                  <a:lnTo>
                    <a:pt x="50" y="14490"/>
                  </a:lnTo>
                  <a:close/>
                </a:path>
                <a:path w="19050" h="19684">
                  <a:moveTo>
                    <a:pt x="5638" y="15747"/>
                  </a:moveTo>
                  <a:lnTo>
                    <a:pt x="5346" y="15747"/>
                  </a:lnTo>
                  <a:lnTo>
                    <a:pt x="5346" y="19507"/>
                  </a:lnTo>
                  <a:lnTo>
                    <a:pt x="5638" y="19507"/>
                  </a:lnTo>
                  <a:lnTo>
                    <a:pt x="5638" y="15747"/>
                  </a:lnTo>
                  <a:close/>
                </a:path>
                <a:path w="19050" h="19684">
                  <a:moveTo>
                    <a:pt x="8509" y="15747"/>
                  </a:moveTo>
                  <a:lnTo>
                    <a:pt x="8216" y="15747"/>
                  </a:lnTo>
                  <a:lnTo>
                    <a:pt x="8216" y="19507"/>
                  </a:lnTo>
                  <a:lnTo>
                    <a:pt x="8509" y="19507"/>
                  </a:lnTo>
                  <a:lnTo>
                    <a:pt x="8509" y="15747"/>
                  </a:lnTo>
                  <a:close/>
                </a:path>
                <a:path w="19050" h="19684">
                  <a:moveTo>
                    <a:pt x="11696" y="15747"/>
                  </a:moveTo>
                  <a:lnTo>
                    <a:pt x="11074" y="15747"/>
                  </a:lnTo>
                  <a:lnTo>
                    <a:pt x="11074" y="19507"/>
                  </a:lnTo>
                  <a:lnTo>
                    <a:pt x="11391" y="19507"/>
                  </a:lnTo>
                  <a:lnTo>
                    <a:pt x="11391" y="16040"/>
                  </a:lnTo>
                  <a:lnTo>
                    <a:pt x="11696" y="15747"/>
                  </a:lnTo>
                  <a:close/>
                </a:path>
                <a:path w="19050" h="19684">
                  <a:moveTo>
                    <a:pt x="18923" y="15747"/>
                  </a:moveTo>
                  <a:lnTo>
                    <a:pt x="12420" y="15747"/>
                  </a:lnTo>
                  <a:lnTo>
                    <a:pt x="12725" y="16040"/>
                  </a:lnTo>
                  <a:lnTo>
                    <a:pt x="12725" y="19507"/>
                  </a:lnTo>
                  <a:lnTo>
                    <a:pt x="13677" y="19507"/>
                  </a:lnTo>
                  <a:lnTo>
                    <a:pt x="13677" y="15849"/>
                  </a:lnTo>
                  <a:lnTo>
                    <a:pt x="18923" y="15849"/>
                  </a:lnTo>
                  <a:close/>
                </a:path>
                <a:path w="19050" h="19684">
                  <a:moveTo>
                    <a:pt x="18923" y="15849"/>
                  </a:moveTo>
                  <a:lnTo>
                    <a:pt x="16484" y="15849"/>
                  </a:lnTo>
                  <a:lnTo>
                    <a:pt x="16484" y="19507"/>
                  </a:lnTo>
                  <a:lnTo>
                    <a:pt x="18110" y="19507"/>
                  </a:lnTo>
                  <a:lnTo>
                    <a:pt x="18580" y="19037"/>
                  </a:lnTo>
                  <a:lnTo>
                    <a:pt x="17424" y="19037"/>
                  </a:lnTo>
                  <a:lnTo>
                    <a:pt x="17170" y="18783"/>
                  </a:lnTo>
                  <a:lnTo>
                    <a:pt x="17170" y="18160"/>
                  </a:lnTo>
                  <a:lnTo>
                    <a:pt x="17424" y="17919"/>
                  </a:lnTo>
                  <a:lnTo>
                    <a:pt x="18923" y="17919"/>
                  </a:lnTo>
                  <a:lnTo>
                    <a:pt x="18923" y="15849"/>
                  </a:lnTo>
                  <a:close/>
                </a:path>
                <a:path w="19050" h="19684">
                  <a:moveTo>
                    <a:pt x="2806" y="17919"/>
                  </a:moveTo>
                  <a:lnTo>
                    <a:pt x="1714" y="17919"/>
                  </a:lnTo>
                  <a:lnTo>
                    <a:pt x="1955" y="18160"/>
                  </a:lnTo>
                  <a:lnTo>
                    <a:pt x="1955" y="18783"/>
                  </a:lnTo>
                  <a:lnTo>
                    <a:pt x="1714" y="19037"/>
                  </a:lnTo>
                  <a:lnTo>
                    <a:pt x="2806" y="19037"/>
                  </a:lnTo>
                  <a:lnTo>
                    <a:pt x="2806" y="17919"/>
                  </a:lnTo>
                  <a:close/>
                </a:path>
                <a:path w="19050" h="19684">
                  <a:moveTo>
                    <a:pt x="18923" y="17919"/>
                  </a:moveTo>
                  <a:lnTo>
                    <a:pt x="18034" y="17919"/>
                  </a:lnTo>
                  <a:lnTo>
                    <a:pt x="18288" y="18160"/>
                  </a:lnTo>
                  <a:lnTo>
                    <a:pt x="18288" y="18783"/>
                  </a:lnTo>
                  <a:lnTo>
                    <a:pt x="18034" y="19037"/>
                  </a:lnTo>
                  <a:lnTo>
                    <a:pt x="18580" y="19037"/>
                  </a:lnTo>
                  <a:lnTo>
                    <a:pt x="18834" y="18783"/>
                  </a:lnTo>
                  <a:lnTo>
                    <a:pt x="18923" y="17919"/>
                  </a:lnTo>
                  <a:close/>
                </a:path>
                <a:path w="19050" h="19684">
                  <a:moveTo>
                    <a:pt x="18008" y="12166"/>
                  </a:moveTo>
                  <a:lnTo>
                    <a:pt x="292" y="12166"/>
                  </a:lnTo>
                  <a:lnTo>
                    <a:pt x="558" y="12230"/>
                  </a:lnTo>
                  <a:lnTo>
                    <a:pt x="1003" y="12395"/>
                  </a:lnTo>
                  <a:lnTo>
                    <a:pt x="1218" y="12687"/>
                  </a:lnTo>
                  <a:lnTo>
                    <a:pt x="1221" y="13969"/>
                  </a:lnTo>
                  <a:lnTo>
                    <a:pt x="1003" y="14274"/>
                  </a:lnTo>
                  <a:lnTo>
                    <a:pt x="292" y="14503"/>
                  </a:lnTo>
                  <a:lnTo>
                    <a:pt x="18008" y="14503"/>
                  </a:lnTo>
                  <a:lnTo>
                    <a:pt x="17487" y="13969"/>
                  </a:lnTo>
                  <a:lnTo>
                    <a:pt x="17487" y="12687"/>
                  </a:lnTo>
                  <a:lnTo>
                    <a:pt x="18008" y="12166"/>
                  </a:lnTo>
                  <a:close/>
                </a:path>
                <a:path w="19050" h="19684">
                  <a:moveTo>
                    <a:pt x="18923" y="14465"/>
                  </a:moveTo>
                  <a:lnTo>
                    <a:pt x="18745" y="14503"/>
                  </a:lnTo>
                  <a:lnTo>
                    <a:pt x="18923" y="14503"/>
                  </a:lnTo>
                  <a:close/>
                </a:path>
                <a:path w="19050" h="19684">
                  <a:moveTo>
                    <a:pt x="18923" y="12166"/>
                  </a:moveTo>
                  <a:lnTo>
                    <a:pt x="18008" y="12166"/>
                  </a:lnTo>
                  <a:lnTo>
                    <a:pt x="18923" y="12191"/>
                  </a:lnTo>
                  <a:close/>
                </a:path>
                <a:path w="19050" h="19684">
                  <a:moveTo>
                    <a:pt x="0" y="10566"/>
                  </a:moveTo>
                  <a:lnTo>
                    <a:pt x="0" y="12179"/>
                  </a:lnTo>
                  <a:lnTo>
                    <a:pt x="18923" y="12166"/>
                  </a:lnTo>
                  <a:lnTo>
                    <a:pt x="18923" y="10579"/>
                  </a:lnTo>
                  <a:lnTo>
                    <a:pt x="0" y="10566"/>
                  </a:lnTo>
                  <a:close/>
                </a:path>
                <a:path w="19050" h="19684">
                  <a:moveTo>
                    <a:pt x="18008" y="8242"/>
                  </a:moveTo>
                  <a:lnTo>
                    <a:pt x="292" y="8242"/>
                  </a:lnTo>
                  <a:lnTo>
                    <a:pt x="467" y="8280"/>
                  </a:lnTo>
                  <a:lnTo>
                    <a:pt x="1003" y="8470"/>
                  </a:lnTo>
                  <a:lnTo>
                    <a:pt x="1218" y="8762"/>
                  </a:lnTo>
                  <a:lnTo>
                    <a:pt x="1214" y="10058"/>
                  </a:lnTo>
                  <a:lnTo>
                    <a:pt x="1003" y="10337"/>
                  </a:lnTo>
                  <a:lnTo>
                    <a:pt x="292" y="10579"/>
                  </a:lnTo>
                  <a:lnTo>
                    <a:pt x="18008" y="10579"/>
                  </a:lnTo>
                  <a:lnTo>
                    <a:pt x="17487" y="10058"/>
                  </a:lnTo>
                  <a:lnTo>
                    <a:pt x="17487" y="8762"/>
                  </a:lnTo>
                  <a:lnTo>
                    <a:pt x="18008" y="8242"/>
                  </a:lnTo>
                  <a:close/>
                </a:path>
                <a:path w="19050" h="19684">
                  <a:moveTo>
                    <a:pt x="18923" y="10540"/>
                  </a:moveTo>
                  <a:lnTo>
                    <a:pt x="18745" y="10579"/>
                  </a:lnTo>
                  <a:lnTo>
                    <a:pt x="18923" y="10579"/>
                  </a:lnTo>
                  <a:close/>
                </a:path>
                <a:path w="19050" h="19684">
                  <a:moveTo>
                    <a:pt x="18923" y="8242"/>
                  </a:moveTo>
                  <a:lnTo>
                    <a:pt x="18008" y="8242"/>
                  </a:lnTo>
                  <a:lnTo>
                    <a:pt x="18834" y="8254"/>
                  </a:lnTo>
                  <a:close/>
                </a:path>
                <a:path w="19050" h="19684">
                  <a:moveTo>
                    <a:pt x="18923" y="0"/>
                  </a:moveTo>
                  <a:lnTo>
                    <a:pt x="0" y="0"/>
                  </a:lnTo>
                  <a:lnTo>
                    <a:pt x="0" y="8254"/>
                  </a:lnTo>
                  <a:lnTo>
                    <a:pt x="18923" y="8242"/>
                  </a:lnTo>
                  <a:lnTo>
                    <a:pt x="18923" y="1168"/>
                  </a:lnTo>
                  <a:lnTo>
                    <a:pt x="1244" y="1168"/>
                  </a:lnTo>
                  <a:lnTo>
                    <a:pt x="1117" y="1041"/>
                  </a:lnTo>
                  <a:lnTo>
                    <a:pt x="1117" y="711"/>
                  </a:lnTo>
                  <a:lnTo>
                    <a:pt x="1244" y="584"/>
                  </a:lnTo>
                  <a:lnTo>
                    <a:pt x="18923" y="584"/>
                  </a:lnTo>
                  <a:lnTo>
                    <a:pt x="18923" y="0"/>
                  </a:lnTo>
                  <a:close/>
                </a:path>
                <a:path w="19050" h="19684">
                  <a:moveTo>
                    <a:pt x="17564" y="584"/>
                  </a:moveTo>
                  <a:lnTo>
                    <a:pt x="1562" y="584"/>
                  </a:lnTo>
                  <a:lnTo>
                    <a:pt x="1689" y="711"/>
                  </a:lnTo>
                  <a:lnTo>
                    <a:pt x="1689" y="1041"/>
                  </a:lnTo>
                  <a:lnTo>
                    <a:pt x="1562" y="1168"/>
                  </a:lnTo>
                  <a:lnTo>
                    <a:pt x="17564" y="1168"/>
                  </a:lnTo>
                  <a:lnTo>
                    <a:pt x="17564" y="584"/>
                  </a:lnTo>
                  <a:close/>
                </a:path>
                <a:path w="19050" h="19684">
                  <a:moveTo>
                    <a:pt x="18923" y="584"/>
                  </a:moveTo>
                  <a:lnTo>
                    <a:pt x="17894" y="584"/>
                  </a:lnTo>
                  <a:lnTo>
                    <a:pt x="18021" y="711"/>
                  </a:lnTo>
                  <a:lnTo>
                    <a:pt x="18021" y="1041"/>
                  </a:lnTo>
                  <a:lnTo>
                    <a:pt x="17894" y="1168"/>
                  </a:lnTo>
                  <a:lnTo>
                    <a:pt x="18923" y="1168"/>
                  </a:lnTo>
                  <a:lnTo>
                    <a:pt x="18923" y="584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510461" y="924078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4">
                  <a:moveTo>
                    <a:pt x="18922" y="0"/>
                  </a:moveTo>
                  <a:lnTo>
                    <a:pt x="0" y="0"/>
                  </a:lnTo>
                  <a:lnTo>
                    <a:pt x="0" y="8255"/>
                  </a:lnTo>
                  <a:lnTo>
                    <a:pt x="558" y="8255"/>
                  </a:lnTo>
                  <a:lnTo>
                    <a:pt x="1003" y="8509"/>
                  </a:lnTo>
                  <a:lnTo>
                    <a:pt x="1214" y="8763"/>
                  </a:lnTo>
                  <a:lnTo>
                    <a:pt x="1214" y="10033"/>
                  </a:lnTo>
                  <a:lnTo>
                    <a:pt x="1003" y="10287"/>
                  </a:lnTo>
                  <a:lnTo>
                    <a:pt x="431" y="10541"/>
                  </a:lnTo>
                  <a:lnTo>
                    <a:pt x="0" y="10541"/>
                  </a:lnTo>
                  <a:lnTo>
                    <a:pt x="0" y="12192"/>
                  </a:lnTo>
                  <a:lnTo>
                    <a:pt x="431" y="12192"/>
                  </a:lnTo>
                  <a:lnTo>
                    <a:pt x="1003" y="12446"/>
                  </a:lnTo>
                  <a:lnTo>
                    <a:pt x="1109" y="12573"/>
                  </a:lnTo>
                  <a:lnTo>
                    <a:pt x="1214" y="13970"/>
                  </a:lnTo>
                  <a:lnTo>
                    <a:pt x="1003" y="14224"/>
                  </a:lnTo>
                  <a:lnTo>
                    <a:pt x="431" y="14478"/>
                  </a:lnTo>
                  <a:lnTo>
                    <a:pt x="0" y="14478"/>
                  </a:lnTo>
                  <a:lnTo>
                    <a:pt x="0" y="18161"/>
                  </a:lnTo>
                  <a:lnTo>
                    <a:pt x="215" y="18669"/>
                  </a:lnTo>
                  <a:lnTo>
                    <a:pt x="888" y="19304"/>
                  </a:lnTo>
                  <a:lnTo>
                    <a:pt x="1320" y="19431"/>
                  </a:lnTo>
                  <a:lnTo>
                    <a:pt x="2806" y="19431"/>
                  </a:lnTo>
                  <a:lnTo>
                    <a:pt x="2806" y="19050"/>
                  </a:lnTo>
                  <a:lnTo>
                    <a:pt x="1104" y="19050"/>
                  </a:lnTo>
                  <a:lnTo>
                    <a:pt x="850" y="18796"/>
                  </a:lnTo>
                  <a:lnTo>
                    <a:pt x="850" y="18161"/>
                  </a:lnTo>
                  <a:lnTo>
                    <a:pt x="1104" y="17907"/>
                  </a:lnTo>
                  <a:lnTo>
                    <a:pt x="2806" y="17907"/>
                  </a:lnTo>
                  <a:lnTo>
                    <a:pt x="2806" y="16256"/>
                  </a:lnTo>
                  <a:lnTo>
                    <a:pt x="3378" y="15748"/>
                  </a:lnTo>
                  <a:lnTo>
                    <a:pt x="18922" y="15748"/>
                  </a:lnTo>
                  <a:lnTo>
                    <a:pt x="18922" y="15494"/>
                  </a:lnTo>
                  <a:lnTo>
                    <a:pt x="11099" y="15494"/>
                  </a:lnTo>
                  <a:lnTo>
                    <a:pt x="10439" y="15367"/>
                  </a:lnTo>
                  <a:lnTo>
                    <a:pt x="9753" y="14478"/>
                  </a:lnTo>
                  <a:lnTo>
                    <a:pt x="9772" y="14097"/>
                  </a:lnTo>
                  <a:lnTo>
                    <a:pt x="3898" y="14097"/>
                  </a:lnTo>
                  <a:lnTo>
                    <a:pt x="3860" y="11430"/>
                  </a:lnTo>
                  <a:lnTo>
                    <a:pt x="3365" y="11303"/>
                  </a:lnTo>
                  <a:lnTo>
                    <a:pt x="2984" y="10922"/>
                  </a:lnTo>
                  <a:lnTo>
                    <a:pt x="2984" y="9779"/>
                  </a:lnTo>
                  <a:lnTo>
                    <a:pt x="3454" y="9398"/>
                  </a:lnTo>
                  <a:lnTo>
                    <a:pt x="6155" y="9398"/>
                  </a:lnTo>
                  <a:lnTo>
                    <a:pt x="6149" y="8128"/>
                  </a:lnTo>
                  <a:lnTo>
                    <a:pt x="3276" y="8128"/>
                  </a:lnTo>
                  <a:lnTo>
                    <a:pt x="2362" y="7366"/>
                  </a:lnTo>
                  <a:lnTo>
                    <a:pt x="2396" y="6604"/>
                  </a:lnTo>
                  <a:lnTo>
                    <a:pt x="2984" y="5842"/>
                  </a:lnTo>
                  <a:lnTo>
                    <a:pt x="4179" y="5842"/>
                  </a:lnTo>
                  <a:lnTo>
                    <a:pt x="5524" y="4064"/>
                  </a:lnTo>
                  <a:lnTo>
                    <a:pt x="6883" y="4064"/>
                  </a:lnTo>
                  <a:lnTo>
                    <a:pt x="6934" y="3556"/>
                  </a:lnTo>
                  <a:lnTo>
                    <a:pt x="2844" y="3556"/>
                  </a:lnTo>
                  <a:lnTo>
                    <a:pt x="2374" y="3175"/>
                  </a:lnTo>
                  <a:lnTo>
                    <a:pt x="2492" y="1905"/>
                  </a:lnTo>
                  <a:lnTo>
                    <a:pt x="2844" y="1524"/>
                  </a:lnTo>
                  <a:lnTo>
                    <a:pt x="18922" y="1524"/>
                  </a:lnTo>
                  <a:lnTo>
                    <a:pt x="18922" y="1143"/>
                  </a:lnTo>
                  <a:lnTo>
                    <a:pt x="1244" y="1143"/>
                  </a:lnTo>
                  <a:lnTo>
                    <a:pt x="1117" y="1016"/>
                  </a:lnTo>
                  <a:lnTo>
                    <a:pt x="1117" y="762"/>
                  </a:lnTo>
                  <a:lnTo>
                    <a:pt x="1244" y="508"/>
                  </a:lnTo>
                  <a:lnTo>
                    <a:pt x="18922" y="508"/>
                  </a:lnTo>
                  <a:lnTo>
                    <a:pt x="18922" y="0"/>
                  </a:lnTo>
                  <a:close/>
                </a:path>
                <a:path w="19050" h="19684">
                  <a:moveTo>
                    <a:pt x="5651" y="15748"/>
                  </a:moveTo>
                  <a:lnTo>
                    <a:pt x="5346" y="15748"/>
                  </a:lnTo>
                  <a:lnTo>
                    <a:pt x="5346" y="19431"/>
                  </a:lnTo>
                  <a:lnTo>
                    <a:pt x="5651" y="19431"/>
                  </a:lnTo>
                  <a:lnTo>
                    <a:pt x="5651" y="15748"/>
                  </a:lnTo>
                  <a:close/>
                </a:path>
                <a:path w="19050" h="19684">
                  <a:moveTo>
                    <a:pt x="8508" y="15748"/>
                  </a:moveTo>
                  <a:lnTo>
                    <a:pt x="8216" y="15748"/>
                  </a:lnTo>
                  <a:lnTo>
                    <a:pt x="8216" y="19431"/>
                  </a:lnTo>
                  <a:lnTo>
                    <a:pt x="8508" y="19431"/>
                  </a:lnTo>
                  <a:lnTo>
                    <a:pt x="8508" y="15748"/>
                  </a:lnTo>
                  <a:close/>
                </a:path>
                <a:path w="19050" h="19684">
                  <a:moveTo>
                    <a:pt x="11696" y="15748"/>
                  </a:moveTo>
                  <a:lnTo>
                    <a:pt x="11074" y="15748"/>
                  </a:lnTo>
                  <a:lnTo>
                    <a:pt x="11074" y="19431"/>
                  </a:lnTo>
                  <a:lnTo>
                    <a:pt x="11391" y="19431"/>
                  </a:lnTo>
                  <a:lnTo>
                    <a:pt x="11391" y="16002"/>
                  </a:lnTo>
                  <a:lnTo>
                    <a:pt x="11696" y="15748"/>
                  </a:lnTo>
                  <a:close/>
                </a:path>
                <a:path w="19050" h="19684">
                  <a:moveTo>
                    <a:pt x="18922" y="15748"/>
                  </a:moveTo>
                  <a:lnTo>
                    <a:pt x="12420" y="15748"/>
                  </a:lnTo>
                  <a:lnTo>
                    <a:pt x="12725" y="16002"/>
                  </a:lnTo>
                  <a:lnTo>
                    <a:pt x="12725" y="19431"/>
                  </a:lnTo>
                  <a:lnTo>
                    <a:pt x="13677" y="19431"/>
                  </a:lnTo>
                  <a:lnTo>
                    <a:pt x="13677" y="15875"/>
                  </a:lnTo>
                  <a:lnTo>
                    <a:pt x="18922" y="15875"/>
                  </a:lnTo>
                  <a:lnTo>
                    <a:pt x="18922" y="15748"/>
                  </a:lnTo>
                  <a:close/>
                </a:path>
                <a:path w="19050" h="19684">
                  <a:moveTo>
                    <a:pt x="18922" y="15875"/>
                  </a:moveTo>
                  <a:lnTo>
                    <a:pt x="16484" y="15875"/>
                  </a:lnTo>
                  <a:lnTo>
                    <a:pt x="16484" y="19431"/>
                  </a:lnTo>
                  <a:lnTo>
                    <a:pt x="18110" y="19431"/>
                  </a:lnTo>
                  <a:lnTo>
                    <a:pt x="18516" y="19050"/>
                  </a:lnTo>
                  <a:lnTo>
                    <a:pt x="17424" y="19050"/>
                  </a:lnTo>
                  <a:lnTo>
                    <a:pt x="17170" y="18796"/>
                  </a:lnTo>
                  <a:lnTo>
                    <a:pt x="17170" y="18161"/>
                  </a:lnTo>
                  <a:lnTo>
                    <a:pt x="17424" y="17907"/>
                  </a:lnTo>
                  <a:lnTo>
                    <a:pt x="18922" y="17907"/>
                  </a:lnTo>
                  <a:lnTo>
                    <a:pt x="18922" y="15875"/>
                  </a:lnTo>
                  <a:close/>
                </a:path>
                <a:path w="19050" h="19684">
                  <a:moveTo>
                    <a:pt x="2806" y="17907"/>
                  </a:moveTo>
                  <a:lnTo>
                    <a:pt x="1714" y="17907"/>
                  </a:lnTo>
                  <a:lnTo>
                    <a:pt x="1955" y="18161"/>
                  </a:lnTo>
                  <a:lnTo>
                    <a:pt x="1955" y="18796"/>
                  </a:lnTo>
                  <a:lnTo>
                    <a:pt x="1714" y="19050"/>
                  </a:lnTo>
                  <a:lnTo>
                    <a:pt x="2806" y="19050"/>
                  </a:lnTo>
                  <a:lnTo>
                    <a:pt x="2806" y="17907"/>
                  </a:lnTo>
                  <a:close/>
                </a:path>
                <a:path w="19050" h="19684">
                  <a:moveTo>
                    <a:pt x="18922" y="17907"/>
                  </a:moveTo>
                  <a:lnTo>
                    <a:pt x="18033" y="17907"/>
                  </a:lnTo>
                  <a:lnTo>
                    <a:pt x="18287" y="18161"/>
                  </a:lnTo>
                  <a:lnTo>
                    <a:pt x="18287" y="18796"/>
                  </a:lnTo>
                  <a:lnTo>
                    <a:pt x="18033" y="19050"/>
                  </a:lnTo>
                  <a:lnTo>
                    <a:pt x="18516" y="19050"/>
                  </a:lnTo>
                  <a:lnTo>
                    <a:pt x="18922" y="18669"/>
                  </a:lnTo>
                  <a:lnTo>
                    <a:pt x="18922" y="17907"/>
                  </a:lnTo>
                  <a:close/>
                </a:path>
                <a:path w="19050" h="19684">
                  <a:moveTo>
                    <a:pt x="14674" y="13081"/>
                  </a:moveTo>
                  <a:lnTo>
                    <a:pt x="10833" y="13081"/>
                  </a:lnTo>
                  <a:lnTo>
                    <a:pt x="11404" y="13208"/>
                  </a:lnTo>
                  <a:lnTo>
                    <a:pt x="11981" y="13970"/>
                  </a:lnTo>
                  <a:lnTo>
                    <a:pt x="12014" y="14732"/>
                  </a:lnTo>
                  <a:lnTo>
                    <a:pt x="11099" y="15494"/>
                  </a:lnTo>
                  <a:lnTo>
                    <a:pt x="18922" y="15494"/>
                  </a:lnTo>
                  <a:lnTo>
                    <a:pt x="18922" y="15240"/>
                  </a:lnTo>
                  <a:lnTo>
                    <a:pt x="15544" y="15240"/>
                  </a:lnTo>
                  <a:lnTo>
                    <a:pt x="14770" y="14478"/>
                  </a:lnTo>
                  <a:lnTo>
                    <a:pt x="14829" y="13716"/>
                  </a:lnTo>
                  <a:lnTo>
                    <a:pt x="14926" y="13589"/>
                  </a:lnTo>
                  <a:lnTo>
                    <a:pt x="14907" y="13335"/>
                  </a:lnTo>
                  <a:lnTo>
                    <a:pt x="14674" y="13081"/>
                  </a:lnTo>
                  <a:close/>
                </a:path>
                <a:path w="19050" h="19684">
                  <a:moveTo>
                    <a:pt x="17487" y="12954"/>
                  </a:moveTo>
                  <a:lnTo>
                    <a:pt x="16255" y="12954"/>
                  </a:lnTo>
                  <a:lnTo>
                    <a:pt x="16901" y="13589"/>
                  </a:lnTo>
                  <a:lnTo>
                    <a:pt x="16914" y="14478"/>
                  </a:lnTo>
                  <a:lnTo>
                    <a:pt x="16217" y="15240"/>
                  </a:lnTo>
                  <a:lnTo>
                    <a:pt x="18922" y="15240"/>
                  </a:lnTo>
                  <a:lnTo>
                    <a:pt x="18922" y="14478"/>
                  </a:lnTo>
                  <a:lnTo>
                    <a:pt x="18021" y="14478"/>
                  </a:lnTo>
                  <a:lnTo>
                    <a:pt x="17487" y="13970"/>
                  </a:lnTo>
                  <a:lnTo>
                    <a:pt x="17487" y="12954"/>
                  </a:lnTo>
                  <a:close/>
                </a:path>
                <a:path w="19050" h="19684">
                  <a:moveTo>
                    <a:pt x="8432" y="11430"/>
                  </a:moveTo>
                  <a:lnTo>
                    <a:pt x="7327" y="11430"/>
                  </a:lnTo>
                  <a:lnTo>
                    <a:pt x="7251" y="11811"/>
                  </a:lnTo>
                  <a:lnTo>
                    <a:pt x="6934" y="12192"/>
                  </a:lnTo>
                  <a:lnTo>
                    <a:pt x="6527" y="12192"/>
                  </a:lnTo>
                  <a:lnTo>
                    <a:pt x="6438" y="12954"/>
                  </a:lnTo>
                  <a:lnTo>
                    <a:pt x="5168" y="12954"/>
                  </a:lnTo>
                  <a:lnTo>
                    <a:pt x="4114" y="14097"/>
                  </a:lnTo>
                  <a:lnTo>
                    <a:pt x="9772" y="14097"/>
                  </a:lnTo>
                  <a:lnTo>
                    <a:pt x="9893" y="13843"/>
                  </a:lnTo>
                  <a:lnTo>
                    <a:pt x="10007" y="13716"/>
                  </a:lnTo>
                  <a:lnTo>
                    <a:pt x="9923" y="13335"/>
                  </a:lnTo>
                  <a:lnTo>
                    <a:pt x="8432" y="11430"/>
                  </a:lnTo>
                  <a:close/>
                </a:path>
                <a:path w="19050" h="19684">
                  <a:moveTo>
                    <a:pt x="6155" y="9398"/>
                  </a:moveTo>
                  <a:lnTo>
                    <a:pt x="4610" y="9398"/>
                  </a:lnTo>
                  <a:lnTo>
                    <a:pt x="4923" y="9652"/>
                  </a:lnTo>
                  <a:lnTo>
                    <a:pt x="4957" y="11049"/>
                  </a:lnTo>
                  <a:lnTo>
                    <a:pt x="4711" y="11303"/>
                  </a:lnTo>
                  <a:lnTo>
                    <a:pt x="4216" y="11430"/>
                  </a:lnTo>
                  <a:lnTo>
                    <a:pt x="4216" y="13462"/>
                  </a:lnTo>
                  <a:lnTo>
                    <a:pt x="5016" y="12573"/>
                  </a:lnTo>
                  <a:lnTo>
                    <a:pt x="6184" y="12573"/>
                  </a:lnTo>
                  <a:lnTo>
                    <a:pt x="6184" y="12319"/>
                  </a:lnTo>
                  <a:lnTo>
                    <a:pt x="5651" y="12192"/>
                  </a:lnTo>
                  <a:lnTo>
                    <a:pt x="5232" y="11811"/>
                  </a:lnTo>
                  <a:lnTo>
                    <a:pt x="5245" y="10668"/>
                  </a:lnTo>
                  <a:lnTo>
                    <a:pt x="5651" y="10287"/>
                  </a:lnTo>
                  <a:lnTo>
                    <a:pt x="6159" y="10160"/>
                  </a:lnTo>
                  <a:lnTo>
                    <a:pt x="6155" y="9398"/>
                  </a:lnTo>
                  <a:close/>
                </a:path>
                <a:path w="19050" h="19684">
                  <a:moveTo>
                    <a:pt x="7814" y="5588"/>
                  </a:moveTo>
                  <a:lnTo>
                    <a:pt x="6896" y="5588"/>
                  </a:lnTo>
                  <a:lnTo>
                    <a:pt x="7353" y="6096"/>
                  </a:lnTo>
                  <a:lnTo>
                    <a:pt x="7273" y="7239"/>
                  </a:lnTo>
                  <a:lnTo>
                    <a:pt x="6997" y="7620"/>
                  </a:lnTo>
                  <a:lnTo>
                    <a:pt x="6502" y="7620"/>
                  </a:lnTo>
                  <a:lnTo>
                    <a:pt x="6515" y="10160"/>
                  </a:lnTo>
                  <a:lnTo>
                    <a:pt x="6934" y="10287"/>
                  </a:lnTo>
                  <a:lnTo>
                    <a:pt x="7264" y="10668"/>
                  </a:lnTo>
                  <a:lnTo>
                    <a:pt x="7327" y="11049"/>
                  </a:lnTo>
                  <a:lnTo>
                    <a:pt x="8585" y="11049"/>
                  </a:lnTo>
                  <a:lnTo>
                    <a:pt x="10401" y="13335"/>
                  </a:lnTo>
                  <a:lnTo>
                    <a:pt x="10833" y="13081"/>
                  </a:lnTo>
                  <a:lnTo>
                    <a:pt x="14674" y="13081"/>
                  </a:lnTo>
                  <a:lnTo>
                    <a:pt x="14442" y="12827"/>
                  </a:lnTo>
                  <a:lnTo>
                    <a:pt x="13309" y="12827"/>
                  </a:lnTo>
                  <a:lnTo>
                    <a:pt x="13195" y="12192"/>
                  </a:lnTo>
                  <a:lnTo>
                    <a:pt x="13131" y="11557"/>
                  </a:lnTo>
                  <a:lnTo>
                    <a:pt x="12687" y="11557"/>
                  </a:lnTo>
                  <a:lnTo>
                    <a:pt x="12306" y="11176"/>
                  </a:lnTo>
                  <a:lnTo>
                    <a:pt x="12191" y="10795"/>
                  </a:lnTo>
                  <a:lnTo>
                    <a:pt x="11747" y="10795"/>
                  </a:lnTo>
                  <a:lnTo>
                    <a:pt x="9259" y="7493"/>
                  </a:lnTo>
                  <a:lnTo>
                    <a:pt x="8623" y="7493"/>
                  </a:lnTo>
                  <a:lnTo>
                    <a:pt x="8064" y="7366"/>
                  </a:lnTo>
                  <a:lnTo>
                    <a:pt x="7492" y="6604"/>
                  </a:lnTo>
                  <a:lnTo>
                    <a:pt x="7505" y="5842"/>
                  </a:lnTo>
                  <a:lnTo>
                    <a:pt x="7814" y="5588"/>
                  </a:lnTo>
                  <a:close/>
                </a:path>
                <a:path w="19050" h="19684">
                  <a:moveTo>
                    <a:pt x="14641" y="4572"/>
                  </a:moveTo>
                  <a:lnTo>
                    <a:pt x="13284" y="4572"/>
                  </a:lnTo>
                  <a:lnTo>
                    <a:pt x="13519" y="4826"/>
                  </a:lnTo>
                  <a:lnTo>
                    <a:pt x="13636" y="6350"/>
                  </a:lnTo>
                  <a:lnTo>
                    <a:pt x="13284" y="6731"/>
                  </a:lnTo>
                  <a:lnTo>
                    <a:pt x="13677" y="6731"/>
                  </a:lnTo>
                  <a:lnTo>
                    <a:pt x="13999" y="6985"/>
                  </a:lnTo>
                  <a:lnTo>
                    <a:pt x="14096" y="8382"/>
                  </a:lnTo>
                  <a:lnTo>
                    <a:pt x="13830" y="8763"/>
                  </a:lnTo>
                  <a:lnTo>
                    <a:pt x="13334" y="8763"/>
                  </a:lnTo>
                  <a:lnTo>
                    <a:pt x="13347" y="9525"/>
                  </a:lnTo>
                  <a:lnTo>
                    <a:pt x="13817" y="9525"/>
                  </a:lnTo>
                  <a:lnTo>
                    <a:pt x="14198" y="9906"/>
                  </a:lnTo>
                  <a:lnTo>
                    <a:pt x="14217" y="11049"/>
                  </a:lnTo>
                  <a:lnTo>
                    <a:pt x="13969" y="11430"/>
                  </a:lnTo>
                  <a:lnTo>
                    <a:pt x="13487" y="11557"/>
                  </a:lnTo>
                  <a:lnTo>
                    <a:pt x="13576" y="12446"/>
                  </a:lnTo>
                  <a:lnTo>
                    <a:pt x="14477" y="12446"/>
                  </a:lnTo>
                  <a:lnTo>
                    <a:pt x="15278" y="13208"/>
                  </a:lnTo>
                  <a:lnTo>
                    <a:pt x="15684" y="12954"/>
                  </a:lnTo>
                  <a:lnTo>
                    <a:pt x="17487" y="12954"/>
                  </a:lnTo>
                  <a:lnTo>
                    <a:pt x="17487" y="12700"/>
                  </a:lnTo>
                  <a:lnTo>
                    <a:pt x="18021" y="12192"/>
                  </a:lnTo>
                  <a:lnTo>
                    <a:pt x="18922" y="12192"/>
                  </a:lnTo>
                  <a:lnTo>
                    <a:pt x="18922" y="10541"/>
                  </a:lnTo>
                  <a:lnTo>
                    <a:pt x="18021" y="10541"/>
                  </a:lnTo>
                  <a:lnTo>
                    <a:pt x="17487" y="10033"/>
                  </a:lnTo>
                  <a:lnTo>
                    <a:pt x="17487" y="9652"/>
                  </a:lnTo>
                  <a:lnTo>
                    <a:pt x="15455" y="9652"/>
                  </a:lnTo>
                  <a:lnTo>
                    <a:pt x="14947" y="9271"/>
                  </a:lnTo>
                  <a:lnTo>
                    <a:pt x="15005" y="8001"/>
                  </a:lnTo>
                  <a:lnTo>
                    <a:pt x="15290" y="7620"/>
                  </a:lnTo>
                  <a:lnTo>
                    <a:pt x="15773" y="7620"/>
                  </a:lnTo>
                  <a:lnTo>
                    <a:pt x="15669" y="6985"/>
                  </a:lnTo>
                  <a:lnTo>
                    <a:pt x="14668" y="5588"/>
                  </a:lnTo>
                  <a:lnTo>
                    <a:pt x="14641" y="4572"/>
                  </a:lnTo>
                  <a:close/>
                </a:path>
                <a:path w="19050" h="19684">
                  <a:moveTo>
                    <a:pt x="14325" y="12700"/>
                  </a:moveTo>
                  <a:lnTo>
                    <a:pt x="13423" y="12827"/>
                  </a:lnTo>
                  <a:lnTo>
                    <a:pt x="14442" y="12827"/>
                  </a:lnTo>
                  <a:lnTo>
                    <a:pt x="14325" y="12700"/>
                  </a:lnTo>
                  <a:close/>
                </a:path>
                <a:path w="19050" h="19684">
                  <a:moveTo>
                    <a:pt x="10223" y="4318"/>
                  </a:moveTo>
                  <a:lnTo>
                    <a:pt x="8966" y="4318"/>
                  </a:lnTo>
                  <a:lnTo>
                    <a:pt x="8902" y="4826"/>
                  </a:lnTo>
                  <a:lnTo>
                    <a:pt x="8597" y="5111"/>
                  </a:lnTo>
                  <a:lnTo>
                    <a:pt x="9093" y="5207"/>
                  </a:lnTo>
                  <a:lnTo>
                    <a:pt x="9753" y="6096"/>
                  </a:lnTo>
                  <a:lnTo>
                    <a:pt x="9702" y="6731"/>
                  </a:lnTo>
                  <a:lnTo>
                    <a:pt x="9359" y="6985"/>
                  </a:lnTo>
                  <a:lnTo>
                    <a:pt x="11912" y="10414"/>
                  </a:lnTo>
                  <a:lnTo>
                    <a:pt x="12153" y="10414"/>
                  </a:lnTo>
                  <a:lnTo>
                    <a:pt x="12191" y="10033"/>
                  </a:lnTo>
                  <a:lnTo>
                    <a:pt x="12534" y="9652"/>
                  </a:lnTo>
                  <a:lnTo>
                    <a:pt x="13004" y="9525"/>
                  </a:lnTo>
                  <a:lnTo>
                    <a:pt x="12979" y="8763"/>
                  </a:lnTo>
                  <a:lnTo>
                    <a:pt x="12484" y="8763"/>
                  </a:lnTo>
                  <a:lnTo>
                    <a:pt x="12090" y="8382"/>
                  </a:lnTo>
                  <a:lnTo>
                    <a:pt x="12179" y="7112"/>
                  </a:lnTo>
                  <a:lnTo>
                    <a:pt x="12522" y="6731"/>
                  </a:lnTo>
                  <a:lnTo>
                    <a:pt x="12179" y="6731"/>
                  </a:lnTo>
                  <a:lnTo>
                    <a:pt x="11747" y="6350"/>
                  </a:lnTo>
                  <a:lnTo>
                    <a:pt x="11671" y="5842"/>
                  </a:lnTo>
                  <a:lnTo>
                    <a:pt x="11391" y="5842"/>
                  </a:lnTo>
                  <a:lnTo>
                    <a:pt x="10223" y="4318"/>
                  </a:lnTo>
                  <a:close/>
                </a:path>
                <a:path w="19050" h="19684">
                  <a:moveTo>
                    <a:pt x="18922" y="1524"/>
                  </a:moveTo>
                  <a:lnTo>
                    <a:pt x="12293" y="1524"/>
                  </a:lnTo>
                  <a:lnTo>
                    <a:pt x="12725" y="1905"/>
                  </a:lnTo>
                  <a:lnTo>
                    <a:pt x="12814" y="2413"/>
                  </a:lnTo>
                  <a:lnTo>
                    <a:pt x="14947" y="2413"/>
                  </a:lnTo>
                  <a:lnTo>
                    <a:pt x="14985" y="3937"/>
                  </a:lnTo>
                  <a:lnTo>
                    <a:pt x="15108" y="5588"/>
                  </a:lnTo>
                  <a:lnTo>
                    <a:pt x="16032" y="6985"/>
                  </a:lnTo>
                  <a:lnTo>
                    <a:pt x="16128" y="7493"/>
                  </a:lnTo>
                  <a:lnTo>
                    <a:pt x="16624" y="7620"/>
                  </a:lnTo>
                  <a:lnTo>
                    <a:pt x="17030" y="8001"/>
                  </a:lnTo>
                  <a:lnTo>
                    <a:pt x="16951" y="9271"/>
                  </a:lnTo>
                  <a:lnTo>
                    <a:pt x="16598" y="9652"/>
                  </a:lnTo>
                  <a:lnTo>
                    <a:pt x="17487" y="9652"/>
                  </a:lnTo>
                  <a:lnTo>
                    <a:pt x="17487" y="8763"/>
                  </a:lnTo>
                  <a:lnTo>
                    <a:pt x="18021" y="8255"/>
                  </a:lnTo>
                  <a:lnTo>
                    <a:pt x="18922" y="8255"/>
                  </a:lnTo>
                  <a:lnTo>
                    <a:pt x="18922" y="1524"/>
                  </a:lnTo>
                  <a:close/>
                </a:path>
                <a:path w="19050" h="19684">
                  <a:moveTo>
                    <a:pt x="6908" y="4318"/>
                  </a:moveTo>
                  <a:lnTo>
                    <a:pt x="5714" y="4445"/>
                  </a:lnTo>
                  <a:lnTo>
                    <a:pt x="4370" y="6096"/>
                  </a:lnTo>
                  <a:lnTo>
                    <a:pt x="4377" y="6350"/>
                  </a:lnTo>
                  <a:lnTo>
                    <a:pt x="4487" y="6477"/>
                  </a:lnTo>
                  <a:lnTo>
                    <a:pt x="4508" y="7366"/>
                  </a:lnTo>
                  <a:lnTo>
                    <a:pt x="3936" y="8001"/>
                  </a:lnTo>
                  <a:lnTo>
                    <a:pt x="3276" y="8128"/>
                  </a:lnTo>
                  <a:lnTo>
                    <a:pt x="6149" y="8128"/>
                  </a:lnTo>
                  <a:lnTo>
                    <a:pt x="6146" y="7620"/>
                  </a:lnTo>
                  <a:lnTo>
                    <a:pt x="5651" y="7620"/>
                  </a:lnTo>
                  <a:lnTo>
                    <a:pt x="5365" y="7239"/>
                  </a:lnTo>
                  <a:lnTo>
                    <a:pt x="5257" y="6096"/>
                  </a:lnTo>
                  <a:lnTo>
                    <a:pt x="5727" y="5588"/>
                  </a:lnTo>
                  <a:lnTo>
                    <a:pt x="7814" y="5588"/>
                  </a:lnTo>
                  <a:lnTo>
                    <a:pt x="8278" y="5207"/>
                  </a:lnTo>
                  <a:lnTo>
                    <a:pt x="7480" y="5207"/>
                  </a:lnTo>
                  <a:lnTo>
                    <a:pt x="7023" y="4826"/>
                  </a:lnTo>
                  <a:lnTo>
                    <a:pt x="6908" y="4318"/>
                  </a:lnTo>
                  <a:close/>
                </a:path>
                <a:path w="19050" h="19684">
                  <a:moveTo>
                    <a:pt x="9067" y="7239"/>
                  </a:moveTo>
                  <a:lnTo>
                    <a:pt x="8623" y="7493"/>
                  </a:lnTo>
                  <a:lnTo>
                    <a:pt x="9259" y="7493"/>
                  </a:lnTo>
                  <a:lnTo>
                    <a:pt x="9067" y="7239"/>
                  </a:lnTo>
                  <a:close/>
                </a:path>
                <a:path w="19050" h="19684">
                  <a:moveTo>
                    <a:pt x="4179" y="5842"/>
                  </a:moveTo>
                  <a:lnTo>
                    <a:pt x="3543" y="5842"/>
                  </a:lnTo>
                  <a:lnTo>
                    <a:pt x="3987" y="6096"/>
                  </a:lnTo>
                  <a:lnTo>
                    <a:pt x="4179" y="5842"/>
                  </a:lnTo>
                  <a:close/>
                </a:path>
                <a:path w="19050" h="19684">
                  <a:moveTo>
                    <a:pt x="11201" y="1524"/>
                  </a:moveTo>
                  <a:lnTo>
                    <a:pt x="3949" y="1524"/>
                  </a:lnTo>
                  <a:lnTo>
                    <a:pt x="4381" y="1905"/>
                  </a:lnTo>
                  <a:lnTo>
                    <a:pt x="4470" y="2413"/>
                  </a:lnTo>
                  <a:lnTo>
                    <a:pt x="8102" y="2413"/>
                  </a:lnTo>
                  <a:lnTo>
                    <a:pt x="8127" y="3175"/>
                  </a:lnTo>
                  <a:lnTo>
                    <a:pt x="8547" y="3175"/>
                  </a:lnTo>
                  <a:lnTo>
                    <a:pt x="8877" y="3556"/>
                  </a:lnTo>
                  <a:lnTo>
                    <a:pt x="8966" y="3937"/>
                  </a:lnTo>
                  <a:lnTo>
                    <a:pt x="10388" y="3937"/>
                  </a:lnTo>
                  <a:lnTo>
                    <a:pt x="10464" y="4064"/>
                  </a:lnTo>
                  <a:lnTo>
                    <a:pt x="11569" y="5461"/>
                  </a:lnTo>
                  <a:lnTo>
                    <a:pt x="11747" y="4953"/>
                  </a:lnTo>
                  <a:lnTo>
                    <a:pt x="12179" y="4572"/>
                  </a:lnTo>
                  <a:lnTo>
                    <a:pt x="14641" y="4572"/>
                  </a:lnTo>
                  <a:lnTo>
                    <a:pt x="14615" y="3556"/>
                  </a:lnTo>
                  <a:lnTo>
                    <a:pt x="11201" y="3556"/>
                  </a:lnTo>
                  <a:lnTo>
                    <a:pt x="10839" y="3175"/>
                  </a:lnTo>
                  <a:lnTo>
                    <a:pt x="10718" y="1905"/>
                  </a:lnTo>
                  <a:lnTo>
                    <a:pt x="11201" y="1524"/>
                  </a:lnTo>
                  <a:close/>
                </a:path>
                <a:path w="19050" h="19684">
                  <a:moveTo>
                    <a:pt x="8432" y="5080"/>
                  </a:moveTo>
                  <a:lnTo>
                    <a:pt x="8278" y="5207"/>
                  </a:lnTo>
                  <a:lnTo>
                    <a:pt x="8496" y="5207"/>
                  </a:lnTo>
                  <a:close/>
                </a:path>
                <a:path w="19050" h="19684">
                  <a:moveTo>
                    <a:pt x="7759" y="2794"/>
                  </a:moveTo>
                  <a:lnTo>
                    <a:pt x="4470" y="2794"/>
                  </a:lnTo>
                  <a:lnTo>
                    <a:pt x="4381" y="3175"/>
                  </a:lnTo>
                  <a:lnTo>
                    <a:pt x="3949" y="3556"/>
                  </a:lnTo>
                  <a:lnTo>
                    <a:pt x="6934" y="3556"/>
                  </a:lnTo>
                  <a:lnTo>
                    <a:pt x="7302" y="3175"/>
                  </a:lnTo>
                  <a:lnTo>
                    <a:pt x="7772" y="3048"/>
                  </a:lnTo>
                  <a:lnTo>
                    <a:pt x="7759" y="2794"/>
                  </a:lnTo>
                  <a:close/>
                </a:path>
                <a:path w="19050" h="19684">
                  <a:moveTo>
                    <a:pt x="14592" y="2667"/>
                  </a:moveTo>
                  <a:lnTo>
                    <a:pt x="12814" y="2667"/>
                  </a:lnTo>
                  <a:lnTo>
                    <a:pt x="12725" y="3175"/>
                  </a:lnTo>
                  <a:lnTo>
                    <a:pt x="12293" y="3556"/>
                  </a:lnTo>
                  <a:lnTo>
                    <a:pt x="14615" y="3556"/>
                  </a:lnTo>
                  <a:lnTo>
                    <a:pt x="14592" y="2667"/>
                  </a:lnTo>
                  <a:close/>
                </a:path>
                <a:path w="19050" h="19684">
                  <a:moveTo>
                    <a:pt x="17564" y="508"/>
                  </a:moveTo>
                  <a:lnTo>
                    <a:pt x="1562" y="508"/>
                  </a:lnTo>
                  <a:lnTo>
                    <a:pt x="1689" y="762"/>
                  </a:lnTo>
                  <a:lnTo>
                    <a:pt x="1689" y="1016"/>
                  </a:lnTo>
                  <a:lnTo>
                    <a:pt x="1562" y="1143"/>
                  </a:lnTo>
                  <a:lnTo>
                    <a:pt x="17564" y="1143"/>
                  </a:lnTo>
                  <a:lnTo>
                    <a:pt x="17437" y="1016"/>
                  </a:lnTo>
                  <a:lnTo>
                    <a:pt x="17437" y="762"/>
                  </a:lnTo>
                  <a:lnTo>
                    <a:pt x="17564" y="508"/>
                  </a:lnTo>
                  <a:close/>
                </a:path>
                <a:path w="19050" h="19684">
                  <a:moveTo>
                    <a:pt x="18922" y="508"/>
                  </a:moveTo>
                  <a:lnTo>
                    <a:pt x="17894" y="508"/>
                  </a:lnTo>
                  <a:lnTo>
                    <a:pt x="18021" y="762"/>
                  </a:lnTo>
                  <a:lnTo>
                    <a:pt x="18021" y="1016"/>
                  </a:lnTo>
                  <a:lnTo>
                    <a:pt x="17894" y="1143"/>
                  </a:lnTo>
                  <a:lnTo>
                    <a:pt x="18922" y="1143"/>
                  </a:lnTo>
                  <a:lnTo>
                    <a:pt x="18922" y="50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512747" y="9242196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9791" y="12623"/>
                  </a:moveTo>
                  <a:lnTo>
                    <a:pt x="9118" y="11747"/>
                  </a:lnTo>
                  <a:lnTo>
                    <a:pt x="8547" y="11645"/>
                  </a:lnTo>
                  <a:lnTo>
                    <a:pt x="8115" y="11887"/>
                  </a:lnTo>
                  <a:lnTo>
                    <a:pt x="6235" y="9613"/>
                  </a:lnTo>
                  <a:lnTo>
                    <a:pt x="5041" y="9588"/>
                  </a:lnTo>
                  <a:lnTo>
                    <a:pt x="4978" y="9169"/>
                  </a:lnTo>
                  <a:lnTo>
                    <a:pt x="4648" y="8826"/>
                  </a:lnTo>
                  <a:lnTo>
                    <a:pt x="4229" y="8737"/>
                  </a:lnTo>
                  <a:lnTo>
                    <a:pt x="4216" y="6210"/>
                  </a:lnTo>
                  <a:lnTo>
                    <a:pt x="4711" y="6121"/>
                  </a:lnTo>
                  <a:lnTo>
                    <a:pt x="5080" y="5689"/>
                  </a:lnTo>
                  <a:lnTo>
                    <a:pt x="5067" y="4584"/>
                  </a:lnTo>
                  <a:lnTo>
                    <a:pt x="4610" y="4127"/>
                  </a:lnTo>
                  <a:lnTo>
                    <a:pt x="3441" y="4127"/>
                  </a:lnTo>
                  <a:lnTo>
                    <a:pt x="2971" y="4597"/>
                  </a:lnTo>
                  <a:lnTo>
                    <a:pt x="2984" y="5702"/>
                  </a:lnTo>
                  <a:lnTo>
                    <a:pt x="3365" y="6121"/>
                  </a:lnTo>
                  <a:lnTo>
                    <a:pt x="3860" y="6210"/>
                  </a:lnTo>
                  <a:lnTo>
                    <a:pt x="3873" y="8712"/>
                  </a:lnTo>
                  <a:lnTo>
                    <a:pt x="3365" y="8775"/>
                  </a:lnTo>
                  <a:lnTo>
                    <a:pt x="2959" y="9220"/>
                  </a:lnTo>
                  <a:lnTo>
                    <a:pt x="2946" y="10299"/>
                  </a:lnTo>
                  <a:lnTo>
                    <a:pt x="3365" y="10744"/>
                  </a:lnTo>
                  <a:lnTo>
                    <a:pt x="3898" y="10807"/>
                  </a:lnTo>
                  <a:lnTo>
                    <a:pt x="3898" y="11150"/>
                  </a:lnTo>
                  <a:lnTo>
                    <a:pt x="2679" y="11201"/>
                  </a:lnTo>
                  <a:lnTo>
                    <a:pt x="1930" y="12014"/>
                  </a:lnTo>
                  <a:lnTo>
                    <a:pt x="1930" y="9969"/>
                  </a:lnTo>
                  <a:lnTo>
                    <a:pt x="2425" y="9893"/>
                  </a:lnTo>
                  <a:lnTo>
                    <a:pt x="2794" y="9461"/>
                  </a:lnTo>
                  <a:lnTo>
                    <a:pt x="2794" y="8356"/>
                  </a:lnTo>
                  <a:lnTo>
                    <a:pt x="2324" y="7886"/>
                  </a:lnTo>
                  <a:lnTo>
                    <a:pt x="1168" y="7886"/>
                  </a:lnTo>
                  <a:lnTo>
                    <a:pt x="698" y="8356"/>
                  </a:lnTo>
                  <a:lnTo>
                    <a:pt x="698" y="9461"/>
                  </a:lnTo>
                  <a:lnTo>
                    <a:pt x="1079" y="9893"/>
                  </a:lnTo>
                  <a:lnTo>
                    <a:pt x="1574" y="9969"/>
                  </a:lnTo>
                  <a:lnTo>
                    <a:pt x="1879" y="12585"/>
                  </a:lnTo>
                  <a:lnTo>
                    <a:pt x="2882" y="11493"/>
                  </a:lnTo>
                  <a:lnTo>
                    <a:pt x="4254" y="11315"/>
                  </a:lnTo>
                  <a:lnTo>
                    <a:pt x="4241" y="10782"/>
                  </a:lnTo>
                  <a:lnTo>
                    <a:pt x="4648" y="10680"/>
                  </a:lnTo>
                  <a:lnTo>
                    <a:pt x="4965" y="10350"/>
                  </a:lnTo>
                  <a:lnTo>
                    <a:pt x="5041" y="9944"/>
                  </a:lnTo>
                  <a:lnTo>
                    <a:pt x="6146" y="9956"/>
                  </a:lnTo>
                  <a:lnTo>
                    <a:pt x="7835" y="12103"/>
                  </a:lnTo>
                  <a:lnTo>
                    <a:pt x="7493" y="12471"/>
                  </a:lnTo>
                  <a:lnTo>
                    <a:pt x="7467" y="13042"/>
                  </a:lnTo>
                  <a:lnTo>
                    <a:pt x="8153" y="13906"/>
                  </a:lnTo>
                  <a:lnTo>
                    <a:pt x="8813" y="13995"/>
                  </a:lnTo>
                  <a:lnTo>
                    <a:pt x="9728" y="13271"/>
                  </a:lnTo>
                  <a:lnTo>
                    <a:pt x="9791" y="12623"/>
                  </a:lnTo>
                  <a:close/>
                </a:path>
                <a:path w="15240" h="14604">
                  <a:moveTo>
                    <a:pt x="14744" y="12255"/>
                  </a:moveTo>
                  <a:lnTo>
                    <a:pt x="13970" y="11480"/>
                  </a:lnTo>
                  <a:lnTo>
                    <a:pt x="13398" y="11442"/>
                  </a:lnTo>
                  <a:lnTo>
                    <a:pt x="12992" y="11734"/>
                  </a:lnTo>
                  <a:lnTo>
                    <a:pt x="12090" y="10934"/>
                  </a:lnTo>
                  <a:lnTo>
                    <a:pt x="11290" y="10960"/>
                  </a:lnTo>
                  <a:lnTo>
                    <a:pt x="11201" y="10083"/>
                  </a:lnTo>
                  <a:lnTo>
                    <a:pt x="11684" y="9944"/>
                  </a:lnTo>
                  <a:lnTo>
                    <a:pt x="12014" y="9474"/>
                  </a:lnTo>
                  <a:lnTo>
                    <a:pt x="11912" y="8470"/>
                  </a:lnTo>
                  <a:lnTo>
                    <a:pt x="11531" y="8102"/>
                  </a:lnTo>
                  <a:lnTo>
                    <a:pt x="11061" y="8026"/>
                  </a:lnTo>
                  <a:lnTo>
                    <a:pt x="11049" y="7340"/>
                  </a:lnTo>
                  <a:lnTo>
                    <a:pt x="11544" y="7251"/>
                  </a:lnTo>
                  <a:lnTo>
                    <a:pt x="11899" y="6807"/>
                  </a:lnTo>
                  <a:lnTo>
                    <a:pt x="11874" y="5702"/>
                  </a:lnTo>
                  <a:lnTo>
                    <a:pt x="11391" y="5245"/>
                  </a:lnTo>
                  <a:lnTo>
                    <a:pt x="10236" y="5283"/>
                  </a:lnTo>
                  <a:lnTo>
                    <a:pt x="9779" y="5765"/>
                  </a:lnTo>
                  <a:lnTo>
                    <a:pt x="9804" y="6858"/>
                  </a:lnTo>
                  <a:lnTo>
                    <a:pt x="10198" y="7289"/>
                  </a:lnTo>
                  <a:lnTo>
                    <a:pt x="10693" y="7353"/>
                  </a:lnTo>
                  <a:lnTo>
                    <a:pt x="10718" y="8039"/>
                  </a:lnTo>
                  <a:lnTo>
                    <a:pt x="10248" y="8128"/>
                  </a:lnTo>
                  <a:lnTo>
                    <a:pt x="9906" y="8521"/>
                  </a:lnTo>
                  <a:lnTo>
                    <a:pt x="9867" y="8991"/>
                  </a:lnTo>
                  <a:lnTo>
                    <a:pt x="9626" y="8991"/>
                  </a:lnTo>
                  <a:lnTo>
                    <a:pt x="7073" y="5575"/>
                  </a:lnTo>
                  <a:lnTo>
                    <a:pt x="7416" y="5219"/>
                  </a:lnTo>
                  <a:lnTo>
                    <a:pt x="7467" y="4635"/>
                  </a:lnTo>
                  <a:lnTo>
                    <a:pt x="6807" y="3759"/>
                  </a:lnTo>
                  <a:lnTo>
                    <a:pt x="6210" y="3683"/>
                  </a:lnTo>
                  <a:lnTo>
                    <a:pt x="6604" y="3302"/>
                  </a:lnTo>
                  <a:lnTo>
                    <a:pt x="6667" y="2819"/>
                  </a:lnTo>
                  <a:lnTo>
                    <a:pt x="7924" y="2844"/>
                  </a:lnTo>
                  <a:lnTo>
                    <a:pt x="9207" y="4381"/>
                  </a:lnTo>
                  <a:lnTo>
                    <a:pt x="9372" y="4381"/>
                  </a:lnTo>
                  <a:lnTo>
                    <a:pt x="9448" y="4876"/>
                  </a:lnTo>
                  <a:lnTo>
                    <a:pt x="9880" y="5257"/>
                  </a:lnTo>
                  <a:lnTo>
                    <a:pt x="10985" y="5257"/>
                  </a:lnTo>
                  <a:lnTo>
                    <a:pt x="11455" y="4787"/>
                  </a:lnTo>
                  <a:lnTo>
                    <a:pt x="11455" y="3632"/>
                  </a:lnTo>
                  <a:lnTo>
                    <a:pt x="10985" y="3162"/>
                  </a:lnTo>
                  <a:lnTo>
                    <a:pt x="9880" y="3162"/>
                  </a:lnTo>
                  <a:lnTo>
                    <a:pt x="9448" y="3543"/>
                  </a:lnTo>
                  <a:lnTo>
                    <a:pt x="9271" y="4038"/>
                  </a:lnTo>
                  <a:lnTo>
                    <a:pt x="8026" y="2489"/>
                  </a:lnTo>
                  <a:lnTo>
                    <a:pt x="6667" y="2463"/>
                  </a:lnTo>
                  <a:lnTo>
                    <a:pt x="6578" y="2044"/>
                  </a:lnTo>
                  <a:lnTo>
                    <a:pt x="6248" y="1714"/>
                  </a:lnTo>
                  <a:lnTo>
                    <a:pt x="5829" y="1638"/>
                  </a:lnTo>
                  <a:lnTo>
                    <a:pt x="5638" y="901"/>
                  </a:lnTo>
                  <a:lnTo>
                    <a:pt x="2171" y="901"/>
                  </a:lnTo>
                  <a:lnTo>
                    <a:pt x="2082" y="406"/>
                  </a:lnTo>
                  <a:lnTo>
                    <a:pt x="1651" y="38"/>
                  </a:lnTo>
                  <a:lnTo>
                    <a:pt x="546" y="38"/>
                  </a:lnTo>
                  <a:lnTo>
                    <a:pt x="76" y="508"/>
                  </a:lnTo>
                  <a:lnTo>
                    <a:pt x="76" y="1663"/>
                  </a:lnTo>
                  <a:lnTo>
                    <a:pt x="546" y="2133"/>
                  </a:lnTo>
                  <a:lnTo>
                    <a:pt x="1651" y="2133"/>
                  </a:lnTo>
                  <a:lnTo>
                    <a:pt x="2082" y="1752"/>
                  </a:lnTo>
                  <a:lnTo>
                    <a:pt x="2171" y="1257"/>
                  </a:lnTo>
                  <a:lnTo>
                    <a:pt x="5461" y="1257"/>
                  </a:lnTo>
                  <a:lnTo>
                    <a:pt x="5473" y="1638"/>
                  </a:lnTo>
                  <a:lnTo>
                    <a:pt x="5003" y="1701"/>
                  </a:lnTo>
                  <a:lnTo>
                    <a:pt x="4648" y="2082"/>
                  </a:lnTo>
                  <a:lnTo>
                    <a:pt x="4584" y="2552"/>
                  </a:lnTo>
                  <a:lnTo>
                    <a:pt x="3187" y="2692"/>
                  </a:lnTo>
                  <a:lnTo>
                    <a:pt x="1689" y="4559"/>
                  </a:lnTo>
                  <a:lnTo>
                    <a:pt x="1257" y="4318"/>
                  </a:lnTo>
                  <a:lnTo>
                    <a:pt x="685" y="4419"/>
                  </a:lnTo>
                  <a:lnTo>
                    <a:pt x="0" y="5283"/>
                  </a:lnTo>
                  <a:lnTo>
                    <a:pt x="76" y="5930"/>
                  </a:lnTo>
                  <a:lnTo>
                    <a:pt x="977" y="6667"/>
                  </a:lnTo>
                  <a:lnTo>
                    <a:pt x="1638" y="6591"/>
                  </a:lnTo>
                  <a:lnTo>
                    <a:pt x="2324" y="5727"/>
                  </a:lnTo>
                  <a:lnTo>
                    <a:pt x="2298" y="5156"/>
                  </a:lnTo>
                  <a:lnTo>
                    <a:pt x="1968" y="4787"/>
                  </a:lnTo>
                  <a:lnTo>
                    <a:pt x="3416" y="2971"/>
                  </a:lnTo>
                  <a:lnTo>
                    <a:pt x="4610" y="2908"/>
                  </a:lnTo>
                  <a:lnTo>
                    <a:pt x="4724" y="3403"/>
                  </a:lnTo>
                  <a:lnTo>
                    <a:pt x="5181" y="3746"/>
                  </a:lnTo>
                  <a:lnTo>
                    <a:pt x="6096" y="3708"/>
                  </a:lnTo>
                  <a:lnTo>
                    <a:pt x="5219" y="4356"/>
                  </a:lnTo>
                  <a:lnTo>
                    <a:pt x="5118" y="5029"/>
                  </a:lnTo>
                  <a:lnTo>
                    <a:pt x="5778" y="5905"/>
                  </a:lnTo>
                  <a:lnTo>
                    <a:pt x="6337" y="6019"/>
                  </a:lnTo>
                  <a:lnTo>
                    <a:pt x="6781" y="5791"/>
                  </a:lnTo>
                  <a:lnTo>
                    <a:pt x="9550" y="9347"/>
                  </a:lnTo>
                  <a:lnTo>
                    <a:pt x="9906" y="9347"/>
                  </a:lnTo>
                  <a:lnTo>
                    <a:pt x="10020" y="9779"/>
                  </a:lnTo>
                  <a:lnTo>
                    <a:pt x="10401" y="10096"/>
                  </a:lnTo>
                  <a:lnTo>
                    <a:pt x="10845" y="10121"/>
                  </a:lnTo>
                  <a:lnTo>
                    <a:pt x="11023" y="11315"/>
                  </a:lnTo>
                  <a:lnTo>
                    <a:pt x="12039" y="11290"/>
                  </a:lnTo>
                  <a:lnTo>
                    <a:pt x="12738" y="11988"/>
                  </a:lnTo>
                  <a:lnTo>
                    <a:pt x="12446" y="12395"/>
                  </a:lnTo>
                  <a:lnTo>
                    <a:pt x="12484" y="12966"/>
                  </a:lnTo>
                  <a:lnTo>
                    <a:pt x="13258" y="13741"/>
                  </a:lnTo>
                  <a:lnTo>
                    <a:pt x="13931" y="13741"/>
                  </a:lnTo>
                  <a:lnTo>
                    <a:pt x="14744" y="12928"/>
                  </a:lnTo>
                  <a:lnTo>
                    <a:pt x="14744" y="12255"/>
                  </a:lnTo>
                  <a:close/>
                </a:path>
                <a:path w="15240" h="14604">
                  <a:moveTo>
                    <a:pt x="14770" y="7658"/>
                  </a:moveTo>
                  <a:lnTo>
                    <a:pt x="14732" y="6565"/>
                  </a:lnTo>
                  <a:lnTo>
                    <a:pt x="14338" y="6146"/>
                  </a:lnTo>
                  <a:lnTo>
                    <a:pt x="13830" y="6083"/>
                  </a:lnTo>
                  <a:lnTo>
                    <a:pt x="13792" y="5537"/>
                  </a:lnTo>
                  <a:lnTo>
                    <a:pt x="12725" y="3987"/>
                  </a:lnTo>
                  <a:lnTo>
                    <a:pt x="12573" y="876"/>
                  </a:lnTo>
                  <a:lnTo>
                    <a:pt x="10515" y="876"/>
                  </a:lnTo>
                  <a:lnTo>
                    <a:pt x="10439" y="381"/>
                  </a:lnTo>
                  <a:lnTo>
                    <a:pt x="10007" y="0"/>
                  </a:lnTo>
                  <a:lnTo>
                    <a:pt x="8902" y="0"/>
                  </a:lnTo>
                  <a:lnTo>
                    <a:pt x="8432" y="482"/>
                  </a:lnTo>
                  <a:lnTo>
                    <a:pt x="8432" y="1638"/>
                  </a:lnTo>
                  <a:lnTo>
                    <a:pt x="8902" y="2108"/>
                  </a:lnTo>
                  <a:lnTo>
                    <a:pt x="10007" y="2108"/>
                  </a:lnTo>
                  <a:lnTo>
                    <a:pt x="10439" y="1727"/>
                  </a:lnTo>
                  <a:lnTo>
                    <a:pt x="10515" y="1231"/>
                  </a:lnTo>
                  <a:lnTo>
                    <a:pt x="12306" y="1231"/>
                  </a:lnTo>
                  <a:lnTo>
                    <a:pt x="12433" y="4165"/>
                  </a:lnTo>
                  <a:lnTo>
                    <a:pt x="13462" y="5702"/>
                  </a:lnTo>
                  <a:lnTo>
                    <a:pt x="13487" y="6096"/>
                  </a:lnTo>
                  <a:lnTo>
                    <a:pt x="12992" y="6197"/>
                  </a:lnTo>
                  <a:lnTo>
                    <a:pt x="12623" y="6654"/>
                  </a:lnTo>
                  <a:lnTo>
                    <a:pt x="12661" y="7734"/>
                  </a:lnTo>
                  <a:lnTo>
                    <a:pt x="13157" y="8204"/>
                  </a:lnTo>
                  <a:lnTo>
                    <a:pt x="14312" y="8153"/>
                  </a:lnTo>
                  <a:lnTo>
                    <a:pt x="14770" y="76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344117" y="9292120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4" h="25400">
                  <a:moveTo>
                    <a:pt x="14185" y="15163"/>
                  </a:moveTo>
                  <a:lnTo>
                    <a:pt x="14071" y="7874"/>
                  </a:lnTo>
                  <a:lnTo>
                    <a:pt x="13652" y="3263"/>
                  </a:lnTo>
                  <a:lnTo>
                    <a:pt x="13525" y="2870"/>
                  </a:lnTo>
                  <a:lnTo>
                    <a:pt x="12649" y="0"/>
                  </a:lnTo>
                  <a:lnTo>
                    <a:pt x="12306" y="0"/>
                  </a:lnTo>
                  <a:lnTo>
                    <a:pt x="12306" y="17030"/>
                  </a:lnTo>
                  <a:lnTo>
                    <a:pt x="12204" y="19685"/>
                  </a:lnTo>
                  <a:lnTo>
                    <a:pt x="11849" y="22110"/>
                  </a:lnTo>
                  <a:lnTo>
                    <a:pt x="11036" y="22110"/>
                  </a:lnTo>
                  <a:lnTo>
                    <a:pt x="10693" y="19685"/>
                  </a:lnTo>
                  <a:lnTo>
                    <a:pt x="10541" y="16256"/>
                  </a:lnTo>
                  <a:lnTo>
                    <a:pt x="11430" y="15798"/>
                  </a:lnTo>
                  <a:lnTo>
                    <a:pt x="12293" y="16268"/>
                  </a:lnTo>
                  <a:lnTo>
                    <a:pt x="12306" y="17030"/>
                  </a:lnTo>
                  <a:lnTo>
                    <a:pt x="12306" y="0"/>
                  </a:lnTo>
                  <a:lnTo>
                    <a:pt x="12268" y="13220"/>
                  </a:lnTo>
                  <a:lnTo>
                    <a:pt x="11442" y="13677"/>
                  </a:lnTo>
                  <a:lnTo>
                    <a:pt x="10464" y="13106"/>
                  </a:lnTo>
                  <a:lnTo>
                    <a:pt x="10464" y="12001"/>
                  </a:lnTo>
                  <a:lnTo>
                    <a:pt x="11455" y="11417"/>
                  </a:lnTo>
                  <a:lnTo>
                    <a:pt x="9588" y="10363"/>
                  </a:lnTo>
                  <a:lnTo>
                    <a:pt x="9563" y="14706"/>
                  </a:lnTo>
                  <a:lnTo>
                    <a:pt x="8686" y="15176"/>
                  </a:lnTo>
                  <a:lnTo>
                    <a:pt x="5588" y="16764"/>
                  </a:lnTo>
                  <a:lnTo>
                    <a:pt x="3302" y="17665"/>
                  </a:lnTo>
                  <a:lnTo>
                    <a:pt x="2895" y="16954"/>
                  </a:lnTo>
                  <a:lnTo>
                    <a:pt x="4838" y="15443"/>
                  </a:lnTo>
                  <a:lnTo>
                    <a:pt x="7797" y="13614"/>
                  </a:lnTo>
                  <a:lnTo>
                    <a:pt x="8636" y="14147"/>
                  </a:lnTo>
                  <a:lnTo>
                    <a:pt x="8674" y="15163"/>
                  </a:lnTo>
                  <a:lnTo>
                    <a:pt x="9550" y="14706"/>
                  </a:lnTo>
                  <a:lnTo>
                    <a:pt x="9563" y="10388"/>
                  </a:lnTo>
                  <a:lnTo>
                    <a:pt x="9525" y="12534"/>
                  </a:lnTo>
                  <a:lnTo>
                    <a:pt x="9321" y="12661"/>
                  </a:lnTo>
                  <a:lnTo>
                    <a:pt x="9525" y="12534"/>
                  </a:lnTo>
                  <a:lnTo>
                    <a:pt x="9525" y="10401"/>
                  </a:lnTo>
                  <a:lnTo>
                    <a:pt x="8077" y="11264"/>
                  </a:lnTo>
                  <a:lnTo>
                    <a:pt x="7810" y="11430"/>
                  </a:lnTo>
                  <a:lnTo>
                    <a:pt x="6832" y="12077"/>
                  </a:lnTo>
                  <a:lnTo>
                    <a:pt x="7251" y="11785"/>
                  </a:lnTo>
                  <a:lnTo>
                    <a:pt x="7810" y="11430"/>
                  </a:lnTo>
                  <a:lnTo>
                    <a:pt x="4902" y="9537"/>
                  </a:lnTo>
                  <a:lnTo>
                    <a:pt x="2971" y="7988"/>
                  </a:lnTo>
                  <a:lnTo>
                    <a:pt x="3390" y="7289"/>
                  </a:lnTo>
                  <a:lnTo>
                    <a:pt x="5651" y="8229"/>
                  </a:lnTo>
                  <a:lnTo>
                    <a:pt x="8674" y="9880"/>
                  </a:lnTo>
                  <a:lnTo>
                    <a:pt x="8636" y="10909"/>
                  </a:lnTo>
                  <a:lnTo>
                    <a:pt x="9258" y="10528"/>
                  </a:lnTo>
                  <a:lnTo>
                    <a:pt x="9575" y="10363"/>
                  </a:lnTo>
                  <a:lnTo>
                    <a:pt x="10490" y="10845"/>
                  </a:lnTo>
                  <a:lnTo>
                    <a:pt x="11455" y="11417"/>
                  </a:lnTo>
                  <a:lnTo>
                    <a:pt x="12242" y="11887"/>
                  </a:lnTo>
                  <a:lnTo>
                    <a:pt x="12268" y="13220"/>
                  </a:lnTo>
                  <a:lnTo>
                    <a:pt x="12268" y="0"/>
                  </a:lnTo>
                  <a:lnTo>
                    <a:pt x="10248" y="0"/>
                  </a:lnTo>
                  <a:lnTo>
                    <a:pt x="9220" y="3302"/>
                  </a:lnTo>
                  <a:lnTo>
                    <a:pt x="8813" y="7874"/>
                  </a:lnTo>
                  <a:lnTo>
                    <a:pt x="10541" y="8737"/>
                  </a:lnTo>
                  <a:lnTo>
                    <a:pt x="10693" y="5295"/>
                  </a:lnTo>
                  <a:lnTo>
                    <a:pt x="11036" y="2870"/>
                  </a:lnTo>
                  <a:lnTo>
                    <a:pt x="11849" y="2870"/>
                  </a:lnTo>
                  <a:lnTo>
                    <a:pt x="12192" y="5295"/>
                  </a:lnTo>
                  <a:lnTo>
                    <a:pt x="12217" y="8928"/>
                  </a:lnTo>
                  <a:lnTo>
                    <a:pt x="11480" y="9309"/>
                  </a:lnTo>
                  <a:lnTo>
                    <a:pt x="10858" y="8953"/>
                  </a:lnTo>
                  <a:lnTo>
                    <a:pt x="9385" y="8191"/>
                  </a:lnTo>
                  <a:lnTo>
                    <a:pt x="7493" y="7289"/>
                  </a:lnTo>
                  <a:lnTo>
                    <a:pt x="4648" y="5930"/>
                  </a:lnTo>
                  <a:lnTo>
                    <a:pt x="1320" y="5143"/>
                  </a:lnTo>
                  <a:lnTo>
                    <a:pt x="101" y="7213"/>
                  </a:lnTo>
                  <a:lnTo>
                    <a:pt x="2413" y="9766"/>
                  </a:lnTo>
                  <a:lnTo>
                    <a:pt x="6210" y="12496"/>
                  </a:lnTo>
                  <a:lnTo>
                    <a:pt x="2362" y="15176"/>
                  </a:lnTo>
                  <a:lnTo>
                    <a:pt x="0" y="17691"/>
                  </a:lnTo>
                  <a:lnTo>
                    <a:pt x="1193" y="19773"/>
                  </a:lnTo>
                  <a:lnTo>
                    <a:pt x="4572" y="19037"/>
                  </a:lnTo>
                  <a:lnTo>
                    <a:pt x="7543" y="17665"/>
                  </a:lnTo>
                  <a:lnTo>
                    <a:pt x="8813" y="17094"/>
                  </a:lnTo>
                  <a:lnTo>
                    <a:pt x="9220" y="21717"/>
                  </a:lnTo>
                  <a:lnTo>
                    <a:pt x="10248" y="24980"/>
                  </a:lnTo>
                  <a:lnTo>
                    <a:pt x="12636" y="24980"/>
                  </a:lnTo>
                  <a:lnTo>
                    <a:pt x="13538" y="22110"/>
                  </a:lnTo>
                  <a:lnTo>
                    <a:pt x="13665" y="21678"/>
                  </a:lnTo>
                  <a:lnTo>
                    <a:pt x="14084" y="17030"/>
                  </a:lnTo>
                  <a:lnTo>
                    <a:pt x="14185" y="15163"/>
                  </a:lnTo>
                  <a:close/>
                </a:path>
                <a:path w="23494" h="25400">
                  <a:moveTo>
                    <a:pt x="15100" y="13665"/>
                  </a:moveTo>
                  <a:lnTo>
                    <a:pt x="14274" y="13144"/>
                  </a:lnTo>
                  <a:lnTo>
                    <a:pt x="14262" y="14185"/>
                  </a:lnTo>
                  <a:lnTo>
                    <a:pt x="15100" y="13665"/>
                  </a:lnTo>
                  <a:close/>
                </a:path>
                <a:path w="23494" h="25400">
                  <a:moveTo>
                    <a:pt x="22898" y="7416"/>
                  </a:moveTo>
                  <a:lnTo>
                    <a:pt x="21704" y="5334"/>
                  </a:lnTo>
                  <a:lnTo>
                    <a:pt x="18338" y="6070"/>
                  </a:lnTo>
                  <a:lnTo>
                    <a:pt x="14084" y="8013"/>
                  </a:lnTo>
                  <a:lnTo>
                    <a:pt x="14224" y="9931"/>
                  </a:lnTo>
                  <a:lnTo>
                    <a:pt x="17310" y="8343"/>
                  </a:lnTo>
                  <a:lnTo>
                    <a:pt x="19608" y="7442"/>
                  </a:lnTo>
                  <a:lnTo>
                    <a:pt x="20002" y="8153"/>
                  </a:lnTo>
                  <a:lnTo>
                    <a:pt x="18059" y="9664"/>
                  </a:lnTo>
                  <a:lnTo>
                    <a:pt x="15113" y="11506"/>
                  </a:lnTo>
                  <a:lnTo>
                    <a:pt x="14262" y="10947"/>
                  </a:lnTo>
                  <a:lnTo>
                    <a:pt x="14287" y="13131"/>
                  </a:lnTo>
                  <a:lnTo>
                    <a:pt x="15100" y="13665"/>
                  </a:lnTo>
                  <a:lnTo>
                    <a:pt x="18008" y="15557"/>
                  </a:lnTo>
                  <a:lnTo>
                    <a:pt x="19939" y="17106"/>
                  </a:lnTo>
                  <a:lnTo>
                    <a:pt x="19519" y="17805"/>
                  </a:lnTo>
                  <a:lnTo>
                    <a:pt x="17259" y="16865"/>
                  </a:lnTo>
                  <a:lnTo>
                    <a:pt x="14224" y="15240"/>
                  </a:lnTo>
                  <a:lnTo>
                    <a:pt x="14084" y="17030"/>
                  </a:lnTo>
                  <a:lnTo>
                    <a:pt x="14084" y="17170"/>
                  </a:lnTo>
                  <a:lnTo>
                    <a:pt x="18262" y="19151"/>
                  </a:lnTo>
                  <a:lnTo>
                    <a:pt x="21590" y="19939"/>
                  </a:lnTo>
                  <a:lnTo>
                    <a:pt x="22809" y="17881"/>
                  </a:lnTo>
                  <a:lnTo>
                    <a:pt x="20497" y="15316"/>
                  </a:lnTo>
                  <a:lnTo>
                    <a:pt x="16700" y="12598"/>
                  </a:lnTo>
                  <a:lnTo>
                    <a:pt x="20535" y="9931"/>
                  </a:lnTo>
                  <a:lnTo>
                    <a:pt x="22872" y="74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352581" y="929675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213" y="0"/>
                  </a:moveTo>
                  <a:lnTo>
                    <a:pt x="1882" y="0"/>
                  </a:lnTo>
                  <a:lnTo>
                    <a:pt x="2429" y="543"/>
                  </a:lnTo>
                  <a:lnTo>
                    <a:pt x="2429" y="1216"/>
                  </a:lnTo>
                  <a:lnTo>
                    <a:pt x="2429" y="1886"/>
                  </a:lnTo>
                  <a:lnTo>
                    <a:pt x="1882" y="2429"/>
                  </a:lnTo>
                  <a:lnTo>
                    <a:pt x="1213" y="2429"/>
                  </a:lnTo>
                  <a:lnTo>
                    <a:pt x="543" y="2429"/>
                  </a:lnTo>
                  <a:lnTo>
                    <a:pt x="0" y="1886"/>
                  </a:lnTo>
                  <a:lnTo>
                    <a:pt x="0" y="1216"/>
                  </a:lnTo>
                  <a:lnTo>
                    <a:pt x="0" y="543"/>
                  </a:lnTo>
                  <a:lnTo>
                    <a:pt x="543" y="0"/>
                  </a:lnTo>
                  <a:lnTo>
                    <a:pt x="1213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352740" y="929660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879" y="0"/>
                  </a:moveTo>
                  <a:lnTo>
                    <a:pt x="533" y="0"/>
                  </a:lnTo>
                  <a:lnTo>
                    <a:pt x="0" y="546"/>
                  </a:lnTo>
                  <a:lnTo>
                    <a:pt x="0" y="1892"/>
                  </a:lnTo>
                  <a:lnTo>
                    <a:pt x="533" y="2425"/>
                  </a:lnTo>
                  <a:lnTo>
                    <a:pt x="1879" y="2425"/>
                  </a:lnTo>
                  <a:lnTo>
                    <a:pt x="2425" y="1892"/>
                  </a:lnTo>
                  <a:lnTo>
                    <a:pt x="2425" y="54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345850" y="930672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213" y="0"/>
                  </a:moveTo>
                  <a:lnTo>
                    <a:pt x="1882" y="0"/>
                  </a:lnTo>
                  <a:lnTo>
                    <a:pt x="2429" y="543"/>
                  </a:lnTo>
                  <a:lnTo>
                    <a:pt x="2429" y="1216"/>
                  </a:lnTo>
                  <a:lnTo>
                    <a:pt x="2429" y="1886"/>
                  </a:lnTo>
                  <a:lnTo>
                    <a:pt x="1882" y="2429"/>
                  </a:lnTo>
                  <a:lnTo>
                    <a:pt x="1213" y="2429"/>
                  </a:lnTo>
                  <a:lnTo>
                    <a:pt x="543" y="2429"/>
                  </a:lnTo>
                  <a:lnTo>
                    <a:pt x="0" y="1886"/>
                  </a:lnTo>
                  <a:lnTo>
                    <a:pt x="0" y="1216"/>
                  </a:lnTo>
                  <a:lnTo>
                    <a:pt x="0" y="543"/>
                  </a:lnTo>
                  <a:lnTo>
                    <a:pt x="543" y="0"/>
                  </a:lnTo>
                  <a:lnTo>
                    <a:pt x="1213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346009" y="930657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879" y="0"/>
                  </a:moveTo>
                  <a:lnTo>
                    <a:pt x="533" y="0"/>
                  </a:lnTo>
                  <a:lnTo>
                    <a:pt x="0" y="546"/>
                  </a:lnTo>
                  <a:lnTo>
                    <a:pt x="0" y="1892"/>
                  </a:lnTo>
                  <a:lnTo>
                    <a:pt x="533" y="2425"/>
                  </a:lnTo>
                  <a:lnTo>
                    <a:pt x="1879" y="2425"/>
                  </a:lnTo>
                  <a:lnTo>
                    <a:pt x="2425" y="1892"/>
                  </a:lnTo>
                  <a:lnTo>
                    <a:pt x="2425" y="54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362170" y="930659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213" y="0"/>
                  </a:moveTo>
                  <a:lnTo>
                    <a:pt x="1882" y="0"/>
                  </a:lnTo>
                  <a:lnTo>
                    <a:pt x="2429" y="543"/>
                  </a:lnTo>
                  <a:lnTo>
                    <a:pt x="2429" y="1213"/>
                  </a:lnTo>
                  <a:lnTo>
                    <a:pt x="2429" y="1882"/>
                  </a:lnTo>
                  <a:lnTo>
                    <a:pt x="1882" y="2426"/>
                  </a:lnTo>
                  <a:lnTo>
                    <a:pt x="1213" y="2426"/>
                  </a:lnTo>
                  <a:lnTo>
                    <a:pt x="543" y="2426"/>
                  </a:lnTo>
                  <a:lnTo>
                    <a:pt x="0" y="1882"/>
                  </a:lnTo>
                  <a:lnTo>
                    <a:pt x="0" y="1213"/>
                  </a:lnTo>
                  <a:lnTo>
                    <a:pt x="0" y="543"/>
                  </a:lnTo>
                  <a:lnTo>
                    <a:pt x="543" y="0"/>
                  </a:lnTo>
                  <a:lnTo>
                    <a:pt x="1213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362329" y="930644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879" y="0"/>
                  </a:moveTo>
                  <a:lnTo>
                    <a:pt x="533" y="0"/>
                  </a:lnTo>
                  <a:lnTo>
                    <a:pt x="0" y="546"/>
                  </a:lnTo>
                  <a:lnTo>
                    <a:pt x="0" y="1879"/>
                  </a:lnTo>
                  <a:lnTo>
                    <a:pt x="533" y="2425"/>
                  </a:lnTo>
                  <a:lnTo>
                    <a:pt x="1879" y="2425"/>
                  </a:lnTo>
                  <a:lnTo>
                    <a:pt x="2425" y="1879"/>
                  </a:lnTo>
                  <a:lnTo>
                    <a:pt x="2425" y="54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407811" y="9292996"/>
              <a:ext cx="16510" cy="20320"/>
            </a:xfrm>
            <a:custGeom>
              <a:avLst/>
              <a:gdLst/>
              <a:ahLst/>
              <a:cxnLst/>
              <a:rect l="l" t="t" r="r" b="b"/>
              <a:pathLst>
                <a:path w="16509" h="20320">
                  <a:moveTo>
                    <a:pt x="5940" y="0"/>
                  </a:moveTo>
                  <a:lnTo>
                    <a:pt x="10348" y="0"/>
                  </a:lnTo>
                  <a:lnTo>
                    <a:pt x="10348" y="9554"/>
                  </a:lnTo>
                  <a:lnTo>
                    <a:pt x="14407" y="14320"/>
                  </a:lnTo>
                  <a:lnTo>
                    <a:pt x="16468" y="17578"/>
                  </a:lnTo>
                  <a:lnTo>
                    <a:pt x="14771" y="19446"/>
                  </a:lnTo>
                  <a:lnTo>
                    <a:pt x="7560" y="20042"/>
                  </a:lnTo>
                  <a:lnTo>
                    <a:pt x="1152" y="19128"/>
                  </a:lnTo>
                  <a:lnTo>
                    <a:pt x="0" y="17015"/>
                  </a:lnTo>
                  <a:lnTo>
                    <a:pt x="2222" y="13777"/>
                  </a:lnTo>
                  <a:lnTo>
                    <a:pt x="5940" y="9490"/>
                  </a:lnTo>
                  <a:lnTo>
                    <a:pt x="594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407193" y="9293619"/>
              <a:ext cx="16510" cy="20320"/>
            </a:xfrm>
            <a:custGeom>
              <a:avLst/>
              <a:gdLst/>
              <a:ahLst/>
              <a:cxnLst/>
              <a:rect l="l" t="t" r="r" b="b"/>
              <a:pathLst>
                <a:path w="16509" h="20320">
                  <a:moveTo>
                    <a:pt x="10342" y="0"/>
                  </a:moveTo>
                  <a:lnTo>
                    <a:pt x="5935" y="0"/>
                  </a:lnTo>
                  <a:lnTo>
                    <a:pt x="5935" y="9486"/>
                  </a:lnTo>
                  <a:lnTo>
                    <a:pt x="2219" y="13769"/>
                  </a:lnTo>
                  <a:lnTo>
                    <a:pt x="0" y="17005"/>
                  </a:lnTo>
                  <a:lnTo>
                    <a:pt x="1154" y="19116"/>
                  </a:lnTo>
                  <a:lnTo>
                    <a:pt x="7561" y="20027"/>
                  </a:lnTo>
                  <a:lnTo>
                    <a:pt x="14764" y="19431"/>
                  </a:lnTo>
                  <a:lnTo>
                    <a:pt x="16457" y="17565"/>
                  </a:lnTo>
                  <a:lnTo>
                    <a:pt x="14397" y="14311"/>
                  </a:lnTo>
                  <a:lnTo>
                    <a:pt x="10342" y="9550"/>
                  </a:lnTo>
                  <a:lnTo>
                    <a:pt x="1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412336" y="929308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2710" y="0"/>
                  </a:moveTo>
                  <a:lnTo>
                    <a:pt x="4207" y="0"/>
                  </a:lnTo>
                  <a:lnTo>
                    <a:pt x="5421" y="352"/>
                  </a:lnTo>
                  <a:lnTo>
                    <a:pt x="5421" y="792"/>
                  </a:lnTo>
                  <a:lnTo>
                    <a:pt x="5421" y="1227"/>
                  </a:lnTo>
                  <a:lnTo>
                    <a:pt x="4207" y="1580"/>
                  </a:lnTo>
                  <a:lnTo>
                    <a:pt x="2710" y="1580"/>
                  </a:lnTo>
                  <a:lnTo>
                    <a:pt x="1213" y="1580"/>
                  </a:lnTo>
                  <a:lnTo>
                    <a:pt x="0" y="1227"/>
                  </a:lnTo>
                  <a:lnTo>
                    <a:pt x="0" y="792"/>
                  </a:lnTo>
                  <a:lnTo>
                    <a:pt x="0" y="352"/>
                  </a:lnTo>
                  <a:lnTo>
                    <a:pt x="1213" y="0"/>
                  </a:lnTo>
                  <a:lnTo>
                    <a:pt x="271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412519" y="929289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4216" y="0"/>
                  </a:moveTo>
                  <a:lnTo>
                    <a:pt x="1219" y="0"/>
                  </a:lnTo>
                  <a:lnTo>
                    <a:pt x="0" y="355"/>
                  </a:lnTo>
                  <a:lnTo>
                    <a:pt x="0" y="1231"/>
                  </a:lnTo>
                  <a:lnTo>
                    <a:pt x="1219" y="1574"/>
                  </a:lnTo>
                  <a:lnTo>
                    <a:pt x="4216" y="1574"/>
                  </a:lnTo>
                  <a:lnTo>
                    <a:pt x="5422" y="1231"/>
                  </a:lnTo>
                  <a:lnTo>
                    <a:pt x="5422" y="3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413347" y="9293352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1724" y="0"/>
                  </a:moveTo>
                  <a:lnTo>
                    <a:pt x="2678" y="0"/>
                  </a:lnTo>
                  <a:lnTo>
                    <a:pt x="3448" y="223"/>
                  </a:lnTo>
                  <a:lnTo>
                    <a:pt x="3448" y="504"/>
                  </a:lnTo>
                  <a:lnTo>
                    <a:pt x="3448" y="781"/>
                  </a:lnTo>
                  <a:lnTo>
                    <a:pt x="2678" y="1004"/>
                  </a:lnTo>
                  <a:lnTo>
                    <a:pt x="1724" y="1004"/>
                  </a:lnTo>
                  <a:lnTo>
                    <a:pt x="774" y="1004"/>
                  </a:lnTo>
                  <a:lnTo>
                    <a:pt x="0" y="781"/>
                  </a:lnTo>
                  <a:lnTo>
                    <a:pt x="0" y="504"/>
                  </a:lnTo>
                  <a:lnTo>
                    <a:pt x="0" y="223"/>
                  </a:lnTo>
                  <a:lnTo>
                    <a:pt x="774" y="0"/>
                  </a:lnTo>
                  <a:lnTo>
                    <a:pt x="172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406398" y="9160256"/>
              <a:ext cx="255904" cy="187960"/>
            </a:xfrm>
            <a:custGeom>
              <a:avLst/>
              <a:gdLst/>
              <a:ahLst/>
              <a:cxnLst/>
              <a:rect l="l" t="t" r="r" b="b"/>
              <a:pathLst>
                <a:path w="255905" h="187959">
                  <a:moveTo>
                    <a:pt x="10566" y="133146"/>
                  </a:moveTo>
                  <a:lnTo>
                    <a:pt x="9791" y="132918"/>
                  </a:lnTo>
                  <a:lnTo>
                    <a:pt x="7886" y="132918"/>
                  </a:lnTo>
                  <a:lnTo>
                    <a:pt x="7112" y="133146"/>
                  </a:lnTo>
                  <a:lnTo>
                    <a:pt x="7112" y="133705"/>
                  </a:lnTo>
                  <a:lnTo>
                    <a:pt x="7886" y="133921"/>
                  </a:lnTo>
                  <a:lnTo>
                    <a:pt x="9791" y="133921"/>
                  </a:lnTo>
                  <a:lnTo>
                    <a:pt x="10566" y="133705"/>
                  </a:lnTo>
                  <a:lnTo>
                    <a:pt x="10566" y="133146"/>
                  </a:lnTo>
                  <a:close/>
                </a:path>
                <a:path w="255905" h="187959">
                  <a:moveTo>
                    <a:pt x="18249" y="152501"/>
                  </a:moveTo>
                  <a:lnTo>
                    <a:pt x="12915" y="146431"/>
                  </a:lnTo>
                  <a:lnTo>
                    <a:pt x="12433" y="146672"/>
                  </a:lnTo>
                  <a:lnTo>
                    <a:pt x="12179" y="147205"/>
                  </a:lnTo>
                  <a:lnTo>
                    <a:pt x="10998" y="146405"/>
                  </a:lnTo>
                  <a:lnTo>
                    <a:pt x="10312" y="147853"/>
                  </a:lnTo>
                  <a:lnTo>
                    <a:pt x="8915" y="146278"/>
                  </a:lnTo>
                  <a:lnTo>
                    <a:pt x="8229" y="147561"/>
                  </a:lnTo>
                  <a:lnTo>
                    <a:pt x="5854" y="146215"/>
                  </a:lnTo>
                  <a:lnTo>
                    <a:pt x="6337" y="146532"/>
                  </a:lnTo>
                  <a:lnTo>
                    <a:pt x="4686" y="146977"/>
                  </a:lnTo>
                  <a:lnTo>
                    <a:pt x="4445" y="146875"/>
                  </a:lnTo>
                  <a:lnTo>
                    <a:pt x="1270" y="150495"/>
                  </a:lnTo>
                  <a:lnTo>
                    <a:pt x="0" y="152501"/>
                  </a:lnTo>
                  <a:lnTo>
                    <a:pt x="18249" y="152501"/>
                  </a:lnTo>
                  <a:close/>
                </a:path>
                <a:path w="255905" h="187959">
                  <a:moveTo>
                    <a:pt x="85471" y="215"/>
                  </a:moveTo>
                  <a:lnTo>
                    <a:pt x="84670" y="0"/>
                  </a:lnTo>
                  <a:lnTo>
                    <a:pt x="84353" y="1168"/>
                  </a:lnTo>
                  <a:lnTo>
                    <a:pt x="85217" y="1168"/>
                  </a:lnTo>
                  <a:lnTo>
                    <a:pt x="85471" y="215"/>
                  </a:lnTo>
                  <a:close/>
                </a:path>
                <a:path w="255905" h="187959">
                  <a:moveTo>
                    <a:pt x="85598" y="12890"/>
                  </a:moveTo>
                  <a:lnTo>
                    <a:pt x="85331" y="11887"/>
                  </a:lnTo>
                  <a:lnTo>
                    <a:pt x="85153" y="11214"/>
                  </a:lnTo>
                  <a:lnTo>
                    <a:pt x="82651" y="11887"/>
                  </a:lnTo>
                  <a:lnTo>
                    <a:pt x="82308" y="11112"/>
                  </a:lnTo>
                  <a:lnTo>
                    <a:pt x="81953" y="10655"/>
                  </a:lnTo>
                  <a:lnTo>
                    <a:pt x="81788" y="10439"/>
                  </a:lnTo>
                  <a:lnTo>
                    <a:pt x="81191" y="9956"/>
                  </a:lnTo>
                  <a:lnTo>
                    <a:pt x="81191" y="14947"/>
                  </a:lnTo>
                  <a:lnTo>
                    <a:pt x="80200" y="16649"/>
                  </a:lnTo>
                  <a:lnTo>
                    <a:pt x="76885" y="17538"/>
                  </a:lnTo>
                  <a:lnTo>
                    <a:pt x="75184" y="16560"/>
                  </a:lnTo>
                  <a:lnTo>
                    <a:pt x="75107" y="16306"/>
                  </a:lnTo>
                  <a:lnTo>
                    <a:pt x="74295" y="13246"/>
                  </a:lnTo>
                  <a:lnTo>
                    <a:pt x="75285" y="11531"/>
                  </a:lnTo>
                  <a:lnTo>
                    <a:pt x="78447" y="10693"/>
                  </a:lnTo>
                  <a:lnTo>
                    <a:pt x="78600" y="10655"/>
                  </a:lnTo>
                  <a:lnTo>
                    <a:pt x="80302" y="11633"/>
                  </a:lnTo>
                  <a:lnTo>
                    <a:pt x="81191" y="14947"/>
                  </a:lnTo>
                  <a:lnTo>
                    <a:pt x="81191" y="9956"/>
                  </a:lnTo>
                  <a:lnTo>
                    <a:pt x="81648" y="9055"/>
                  </a:lnTo>
                  <a:lnTo>
                    <a:pt x="82448" y="7683"/>
                  </a:lnTo>
                  <a:lnTo>
                    <a:pt x="80949" y="6819"/>
                  </a:lnTo>
                  <a:lnTo>
                    <a:pt x="79654" y="9055"/>
                  </a:lnTo>
                  <a:lnTo>
                    <a:pt x="78892" y="8763"/>
                  </a:lnTo>
                  <a:lnTo>
                    <a:pt x="78701" y="8737"/>
                  </a:lnTo>
                  <a:lnTo>
                    <a:pt x="78054" y="8648"/>
                  </a:lnTo>
                  <a:lnTo>
                    <a:pt x="77203" y="8737"/>
                  </a:lnTo>
                  <a:lnTo>
                    <a:pt x="76530" y="6235"/>
                  </a:lnTo>
                  <a:lnTo>
                    <a:pt x="74866" y="6680"/>
                  </a:lnTo>
                  <a:lnTo>
                    <a:pt x="75539" y="9182"/>
                  </a:lnTo>
                  <a:lnTo>
                    <a:pt x="74752" y="9537"/>
                  </a:lnTo>
                  <a:lnTo>
                    <a:pt x="74091" y="10045"/>
                  </a:lnTo>
                  <a:lnTo>
                    <a:pt x="73571" y="10693"/>
                  </a:lnTo>
                  <a:lnTo>
                    <a:pt x="71335" y="9398"/>
                  </a:lnTo>
                  <a:lnTo>
                    <a:pt x="70472" y="10896"/>
                  </a:lnTo>
                  <a:lnTo>
                    <a:pt x="72707" y="12192"/>
                  </a:lnTo>
                  <a:lnTo>
                    <a:pt x="72428" y="12890"/>
                  </a:lnTo>
                  <a:lnTo>
                    <a:pt x="72390" y="14630"/>
                  </a:lnTo>
                  <a:lnTo>
                    <a:pt x="69888" y="15303"/>
                  </a:lnTo>
                  <a:lnTo>
                    <a:pt x="70332" y="16979"/>
                  </a:lnTo>
                  <a:lnTo>
                    <a:pt x="72834" y="16306"/>
                  </a:lnTo>
                  <a:lnTo>
                    <a:pt x="73177" y="17081"/>
                  </a:lnTo>
                  <a:lnTo>
                    <a:pt x="73698" y="17741"/>
                  </a:lnTo>
                  <a:lnTo>
                    <a:pt x="74333" y="18262"/>
                  </a:lnTo>
                  <a:lnTo>
                    <a:pt x="73037" y="20510"/>
                  </a:lnTo>
                  <a:lnTo>
                    <a:pt x="74536" y="21374"/>
                  </a:lnTo>
                  <a:lnTo>
                    <a:pt x="75831" y="19126"/>
                  </a:lnTo>
                  <a:lnTo>
                    <a:pt x="76593" y="19418"/>
                  </a:lnTo>
                  <a:lnTo>
                    <a:pt x="77431" y="19545"/>
                  </a:lnTo>
                  <a:lnTo>
                    <a:pt x="78282" y="19456"/>
                  </a:lnTo>
                  <a:lnTo>
                    <a:pt x="78955" y="21958"/>
                  </a:lnTo>
                  <a:lnTo>
                    <a:pt x="80619" y="21501"/>
                  </a:lnTo>
                  <a:lnTo>
                    <a:pt x="80073" y="19456"/>
                  </a:lnTo>
                  <a:lnTo>
                    <a:pt x="79984" y="19126"/>
                  </a:lnTo>
                  <a:lnTo>
                    <a:pt x="79959" y="18999"/>
                  </a:lnTo>
                  <a:lnTo>
                    <a:pt x="80733" y="18656"/>
                  </a:lnTo>
                  <a:lnTo>
                    <a:pt x="81394" y="18135"/>
                  </a:lnTo>
                  <a:lnTo>
                    <a:pt x="81876" y="17538"/>
                  </a:lnTo>
                  <a:lnTo>
                    <a:pt x="84150" y="18796"/>
                  </a:lnTo>
                  <a:lnTo>
                    <a:pt x="84899" y="17500"/>
                  </a:lnTo>
                  <a:lnTo>
                    <a:pt x="85026" y="17297"/>
                  </a:lnTo>
                  <a:lnTo>
                    <a:pt x="82778" y="16002"/>
                  </a:lnTo>
                  <a:lnTo>
                    <a:pt x="83045" y="15303"/>
                  </a:lnTo>
                  <a:lnTo>
                    <a:pt x="83159" y="14630"/>
                  </a:lnTo>
                  <a:lnTo>
                    <a:pt x="83108" y="13550"/>
                  </a:lnTo>
                  <a:lnTo>
                    <a:pt x="85598" y="12890"/>
                  </a:lnTo>
                  <a:close/>
                </a:path>
                <a:path w="255905" h="187959">
                  <a:moveTo>
                    <a:pt x="87845" y="4343"/>
                  </a:moveTo>
                  <a:lnTo>
                    <a:pt x="86690" y="4038"/>
                  </a:lnTo>
                  <a:lnTo>
                    <a:pt x="86588" y="3035"/>
                  </a:lnTo>
                  <a:lnTo>
                    <a:pt x="86525" y="2857"/>
                  </a:lnTo>
                  <a:lnTo>
                    <a:pt x="87439" y="2324"/>
                  </a:lnTo>
                  <a:lnTo>
                    <a:pt x="87541" y="2146"/>
                  </a:lnTo>
                  <a:lnTo>
                    <a:pt x="87185" y="1511"/>
                  </a:lnTo>
                  <a:lnTo>
                    <a:pt x="86106" y="2146"/>
                  </a:lnTo>
                  <a:lnTo>
                    <a:pt x="85813" y="1790"/>
                  </a:lnTo>
                  <a:lnTo>
                    <a:pt x="85763" y="3937"/>
                  </a:lnTo>
                  <a:lnTo>
                    <a:pt x="85572" y="4673"/>
                  </a:lnTo>
                  <a:lnTo>
                    <a:pt x="84137" y="5511"/>
                  </a:lnTo>
                  <a:lnTo>
                    <a:pt x="83896" y="5448"/>
                  </a:lnTo>
                  <a:lnTo>
                    <a:pt x="83223" y="5270"/>
                  </a:lnTo>
                  <a:lnTo>
                    <a:pt x="82499" y="4038"/>
                  </a:lnTo>
                  <a:lnTo>
                    <a:pt x="82626" y="2921"/>
                  </a:lnTo>
                  <a:lnTo>
                    <a:pt x="82918" y="2743"/>
                  </a:lnTo>
                  <a:lnTo>
                    <a:pt x="84061" y="2082"/>
                  </a:lnTo>
                  <a:lnTo>
                    <a:pt x="84975" y="2324"/>
                  </a:lnTo>
                  <a:lnTo>
                    <a:pt x="85686" y="3543"/>
                  </a:lnTo>
                  <a:lnTo>
                    <a:pt x="85763" y="3937"/>
                  </a:lnTo>
                  <a:lnTo>
                    <a:pt x="85763" y="1765"/>
                  </a:lnTo>
                  <a:lnTo>
                    <a:pt x="85521" y="1574"/>
                  </a:lnTo>
                  <a:lnTo>
                    <a:pt x="85153" y="1422"/>
                  </a:lnTo>
                  <a:lnTo>
                    <a:pt x="85204" y="1206"/>
                  </a:lnTo>
                  <a:lnTo>
                    <a:pt x="84353" y="1206"/>
                  </a:lnTo>
                  <a:lnTo>
                    <a:pt x="83553" y="1219"/>
                  </a:lnTo>
                  <a:lnTo>
                    <a:pt x="83172" y="1371"/>
                  </a:lnTo>
                  <a:lnTo>
                    <a:pt x="82537" y="292"/>
                  </a:lnTo>
                  <a:lnTo>
                    <a:pt x="81813" y="711"/>
                  </a:lnTo>
                  <a:lnTo>
                    <a:pt x="82321" y="1574"/>
                  </a:lnTo>
                  <a:lnTo>
                    <a:pt x="82410" y="1816"/>
                  </a:lnTo>
                  <a:lnTo>
                    <a:pt x="82092" y="2082"/>
                  </a:lnTo>
                  <a:lnTo>
                    <a:pt x="81864" y="2425"/>
                  </a:lnTo>
                  <a:lnTo>
                    <a:pt x="81724" y="2743"/>
                  </a:lnTo>
                  <a:lnTo>
                    <a:pt x="80518" y="2425"/>
                  </a:lnTo>
                  <a:lnTo>
                    <a:pt x="80391" y="3251"/>
                  </a:lnTo>
                  <a:lnTo>
                    <a:pt x="81521" y="3543"/>
                  </a:lnTo>
                  <a:lnTo>
                    <a:pt x="81521" y="4356"/>
                  </a:lnTo>
                  <a:lnTo>
                    <a:pt x="81673" y="4724"/>
                  </a:lnTo>
                  <a:lnTo>
                    <a:pt x="80733" y="5270"/>
                  </a:lnTo>
                  <a:lnTo>
                    <a:pt x="80695" y="5537"/>
                  </a:lnTo>
                  <a:lnTo>
                    <a:pt x="81013" y="6070"/>
                  </a:lnTo>
                  <a:lnTo>
                    <a:pt x="82092" y="5448"/>
                  </a:lnTo>
                  <a:lnTo>
                    <a:pt x="82359" y="5765"/>
                  </a:lnTo>
                  <a:lnTo>
                    <a:pt x="82689" y="6007"/>
                  </a:lnTo>
                  <a:lnTo>
                    <a:pt x="83045" y="6172"/>
                  </a:lnTo>
                  <a:lnTo>
                    <a:pt x="82727" y="7378"/>
                  </a:lnTo>
                  <a:lnTo>
                    <a:pt x="83540" y="7594"/>
                  </a:lnTo>
                  <a:lnTo>
                    <a:pt x="83858" y="6375"/>
                  </a:lnTo>
                  <a:lnTo>
                    <a:pt x="84239" y="6413"/>
                  </a:lnTo>
                  <a:lnTo>
                    <a:pt x="84543" y="6375"/>
                  </a:lnTo>
                  <a:lnTo>
                    <a:pt x="85039" y="6223"/>
                  </a:lnTo>
                  <a:lnTo>
                    <a:pt x="85661" y="7302"/>
                  </a:lnTo>
                  <a:lnTo>
                    <a:pt x="86385" y="6883"/>
                  </a:lnTo>
                  <a:lnTo>
                    <a:pt x="85991" y="6223"/>
                  </a:lnTo>
                  <a:lnTo>
                    <a:pt x="85864" y="6007"/>
                  </a:lnTo>
                  <a:lnTo>
                    <a:pt x="85788" y="5765"/>
                  </a:lnTo>
                  <a:lnTo>
                    <a:pt x="86080" y="5511"/>
                  </a:lnTo>
                  <a:lnTo>
                    <a:pt x="86334" y="5168"/>
                  </a:lnTo>
                  <a:lnTo>
                    <a:pt x="86474" y="4851"/>
                  </a:lnTo>
                  <a:lnTo>
                    <a:pt x="87680" y="5168"/>
                  </a:lnTo>
                  <a:lnTo>
                    <a:pt x="87757" y="4851"/>
                  </a:lnTo>
                  <a:lnTo>
                    <a:pt x="87807" y="4673"/>
                  </a:lnTo>
                  <a:lnTo>
                    <a:pt x="87845" y="4343"/>
                  </a:lnTo>
                  <a:close/>
                </a:path>
                <a:path w="255905" h="187959">
                  <a:moveTo>
                    <a:pt x="92798" y="21183"/>
                  </a:moveTo>
                  <a:lnTo>
                    <a:pt x="92608" y="20485"/>
                  </a:lnTo>
                  <a:lnTo>
                    <a:pt x="92481" y="20015"/>
                  </a:lnTo>
                  <a:lnTo>
                    <a:pt x="90728" y="20485"/>
                  </a:lnTo>
                  <a:lnTo>
                    <a:pt x="90487" y="19939"/>
                  </a:lnTo>
                  <a:lnTo>
                    <a:pt x="90233" y="19621"/>
                  </a:lnTo>
                  <a:lnTo>
                    <a:pt x="90119" y="19469"/>
                  </a:lnTo>
                  <a:lnTo>
                    <a:pt x="89674" y="19113"/>
                  </a:lnTo>
                  <a:lnTo>
                    <a:pt x="90017" y="18503"/>
                  </a:lnTo>
                  <a:lnTo>
                    <a:pt x="90576" y="17538"/>
                  </a:lnTo>
                  <a:lnTo>
                    <a:pt x="89573" y="16954"/>
                  </a:lnTo>
                  <a:lnTo>
                    <a:pt x="89573" y="22834"/>
                  </a:lnTo>
                  <a:lnTo>
                    <a:pt x="89014" y="23825"/>
                  </a:lnTo>
                  <a:lnTo>
                    <a:pt x="86690" y="24447"/>
                  </a:lnTo>
                  <a:lnTo>
                    <a:pt x="85483" y="23761"/>
                  </a:lnTo>
                  <a:lnTo>
                    <a:pt x="85432" y="23583"/>
                  </a:lnTo>
                  <a:lnTo>
                    <a:pt x="84963" y="21818"/>
                  </a:lnTo>
                  <a:lnTo>
                    <a:pt x="85001" y="21183"/>
                  </a:lnTo>
                  <a:lnTo>
                    <a:pt x="89573" y="22834"/>
                  </a:lnTo>
                  <a:lnTo>
                    <a:pt x="89573" y="16954"/>
                  </a:lnTo>
                  <a:lnTo>
                    <a:pt x="88620" y="18503"/>
                  </a:lnTo>
                  <a:lnTo>
                    <a:pt x="88087" y="18300"/>
                  </a:lnTo>
                  <a:lnTo>
                    <a:pt x="87909" y="18275"/>
                  </a:lnTo>
                  <a:lnTo>
                    <a:pt x="87503" y="18211"/>
                  </a:lnTo>
                  <a:lnTo>
                    <a:pt x="86906" y="18275"/>
                  </a:lnTo>
                  <a:lnTo>
                    <a:pt x="86436" y="16522"/>
                  </a:lnTo>
                  <a:lnTo>
                    <a:pt x="85267" y="16840"/>
                  </a:lnTo>
                  <a:lnTo>
                    <a:pt x="85725" y="18592"/>
                  </a:lnTo>
                  <a:lnTo>
                    <a:pt x="85178" y="18834"/>
                  </a:lnTo>
                  <a:lnTo>
                    <a:pt x="84721" y="19202"/>
                  </a:lnTo>
                  <a:lnTo>
                    <a:pt x="84353" y="19646"/>
                  </a:lnTo>
                  <a:lnTo>
                    <a:pt x="82791" y="18732"/>
                  </a:lnTo>
                  <a:lnTo>
                    <a:pt x="82181" y="19786"/>
                  </a:lnTo>
                  <a:lnTo>
                    <a:pt x="83756" y="20701"/>
                  </a:lnTo>
                  <a:lnTo>
                    <a:pt x="83553" y="21183"/>
                  </a:lnTo>
                  <a:lnTo>
                    <a:pt x="83527" y="22415"/>
                  </a:lnTo>
                  <a:lnTo>
                    <a:pt x="81775" y="22885"/>
                  </a:lnTo>
                  <a:lnTo>
                    <a:pt x="82080" y="24053"/>
                  </a:lnTo>
                  <a:lnTo>
                    <a:pt x="83832" y="23583"/>
                  </a:lnTo>
                  <a:lnTo>
                    <a:pt x="84086" y="24130"/>
                  </a:lnTo>
                  <a:lnTo>
                    <a:pt x="84455" y="24599"/>
                  </a:lnTo>
                  <a:lnTo>
                    <a:pt x="84886" y="24968"/>
                  </a:lnTo>
                  <a:lnTo>
                    <a:pt x="83985" y="26530"/>
                  </a:lnTo>
                  <a:lnTo>
                    <a:pt x="85039" y="27139"/>
                  </a:lnTo>
                  <a:lnTo>
                    <a:pt x="85940" y="25565"/>
                  </a:lnTo>
                  <a:lnTo>
                    <a:pt x="86474" y="25768"/>
                  </a:lnTo>
                  <a:lnTo>
                    <a:pt x="87071" y="25857"/>
                  </a:lnTo>
                  <a:lnTo>
                    <a:pt x="87655" y="25793"/>
                  </a:lnTo>
                  <a:lnTo>
                    <a:pt x="88138" y="27546"/>
                  </a:lnTo>
                  <a:lnTo>
                    <a:pt x="89306" y="27228"/>
                  </a:lnTo>
                  <a:lnTo>
                    <a:pt x="88912" y="25793"/>
                  </a:lnTo>
                  <a:lnTo>
                    <a:pt x="88849" y="25565"/>
                  </a:lnTo>
                  <a:lnTo>
                    <a:pt x="89382" y="25234"/>
                  </a:lnTo>
                  <a:lnTo>
                    <a:pt x="89839" y="24866"/>
                  </a:lnTo>
                  <a:lnTo>
                    <a:pt x="90182" y="24447"/>
                  </a:lnTo>
                  <a:lnTo>
                    <a:pt x="91782" y="25336"/>
                  </a:lnTo>
                  <a:lnTo>
                    <a:pt x="92303" y="24422"/>
                  </a:lnTo>
                  <a:lnTo>
                    <a:pt x="92392" y="24282"/>
                  </a:lnTo>
                  <a:lnTo>
                    <a:pt x="90817" y="23380"/>
                  </a:lnTo>
                  <a:lnTo>
                    <a:pt x="90995" y="22885"/>
                  </a:lnTo>
                  <a:lnTo>
                    <a:pt x="91046" y="21653"/>
                  </a:lnTo>
                  <a:lnTo>
                    <a:pt x="92798" y="21183"/>
                  </a:lnTo>
                  <a:close/>
                </a:path>
                <a:path w="255905" h="187959">
                  <a:moveTo>
                    <a:pt x="164312" y="171272"/>
                  </a:moveTo>
                  <a:lnTo>
                    <a:pt x="162763" y="169722"/>
                  </a:lnTo>
                  <a:lnTo>
                    <a:pt x="158927" y="169722"/>
                  </a:lnTo>
                  <a:lnTo>
                    <a:pt x="157378" y="171272"/>
                  </a:lnTo>
                  <a:lnTo>
                    <a:pt x="157378" y="175107"/>
                  </a:lnTo>
                  <a:lnTo>
                    <a:pt x="158927" y="176657"/>
                  </a:lnTo>
                  <a:lnTo>
                    <a:pt x="162763" y="176657"/>
                  </a:lnTo>
                  <a:lnTo>
                    <a:pt x="164312" y="175107"/>
                  </a:lnTo>
                  <a:lnTo>
                    <a:pt x="164312" y="171272"/>
                  </a:lnTo>
                  <a:close/>
                </a:path>
                <a:path w="255905" h="187959">
                  <a:moveTo>
                    <a:pt x="213639" y="171488"/>
                  </a:moveTo>
                  <a:lnTo>
                    <a:pt x="213169" y="171119"/>
                  </a:lnTo>
                  <a:lnTo>
                    <a:pt x="212001" y="171119"/>
                  </a:lnTo>
                  <a:lnTo>
                    <a:pt x="211531" y="171488"/>
                  </a:lnTo>
                  <a:lnTo>
                    <a:pt x="211531" y="172097"/>
                  </a:lnTo>
                  <a:lnTo>
                    <a:pt x="211658" y="172339"/>
                  </a:lnTo>
                  <a:lnTo>
                    <a:pt x="211340" y="172542"/>
                  </a:lnTo>
                  <a:lnTo>
                    <a:pt x="211315" y="172707"/>
                  </a:lnTo>
                  <a:lnTo>
                    <a:pt x="210464" y="172669"/>
                  </a:lnTo>
                  <a:lnTo>
                    <a:pt x="210032" y="173037"/>
                  </a:lnTo>
                  <a:lnTo>
                    <a:pt x="210032" y="173926"/>
                  </a:lnTo>
                  <a:lnTo>
                    <a:pt x="210400" y="174269"/>
                  </a:lnTo>
                  <a:lnTo>
                    <a:pt x="210870" y="174320"/>
                  </a:lnTo>
                  <a:lnTo>
                    <a:pt x="210921" y="174713"/>
                  </a:lnTo>
                  <a:lnTo>
                    <a:pt x="211328" y="175018"/>
                  </a:lnTo>
                  <a:lnTo>
                    <a:pt x="212356" y="175018"/>
                  </a:lnTo>
                  <a:lnTo>
                    <a:pt x="212775" y="174675"/>
                  </a:lnTo>
                  <a:lnTo>
                    <a:pt x="212750" y="174091"/>
                  </a:lnTo>
                  <a:lnTo>
                    <a:pt x="213233" y="174040"/>
                  </a:lnTo>
                  <a:lnTo>
                    <a:pt x="213614" y="173723"/>
                  </a:lnTo>
                  <a:lnTo>
                    <a:pt x="213614" y="173050"/>
                  </a:lnTo>
                  <a:lnTo>
                    <a:pt x="213410" y="172796"/>
                  </a:lnTo>
                  <a:lnTo>
                    <a:pt x="213106" y="172669"/>
                  </a:lnTo>
                  <a:lnTo>
                    <a:pt x="213423" y="172529"/>
                  </a:lnTo>
                  <a:lnTo>
                    <a:pt x="213639" y="172262"/>
                  </a:lnTo>
                  <a:lnTo>
                    <a:pt x="213639" y="171488"/>
                  </a:lnTo>
                  <a:close/>
                </a:path>
                <a:path w="255905" h="187959">
                  <a:moveTo>
                    <a:pt x="214299" y="181825"/>
                  </a:moveTo>
                  <a:lnTo>
                    <a:pt x="213728" y="180403"/>
                  </a:lnTo>
                  <a:lnTo>
                    <a:pt x="213360" y="178790"/>
                  </a:lnTo>
                  <a:lnTo>
                    <a:pt x="213448" y="176618"/>
                  </a:lnTo>
                  <a:lnTo>
                    <a:pt x="210718" y="176479"/>
                  </a:lnTo>
                  <a:lnTo>
                    <a:pt x="210083" y="176618"/>
                  </a:lnTo>
                  <a:lnTo>
                    <a:pt x="210248" y="181140"/>
                  </a:lnTo>
                  <a:lnTo>
                    <a:pt x="208534" y="183273"/>
                  </a:lnTo>
                  <a:lnTo>
                    <a:pt x="206806" y="186156"/>
                  </a:lnTo>
                  <a:lnTo>
                    <a:pt x="211848" y="186156"/>
                  </a:lnTo>
                  <a:lnTo>
                    <a:pt x="213601" y="183324"/>
                  </a:lnTo>
                  <a:lnTo>
                    <a:pt x="214299" y="181825"/>
                  </a:lnTo>
                  <a:close/>
                </a:path>
                <a:path w="255905" h="187959">
                  <a:moveTo>
                    <a:pt x="223837" y="165188"/>
                  </a:moveTo>
                  <a:lnTo>
                    <a:pt x="223012" y="164528"/>
                  </a:lnTo>
                  <a:lnTo>
                    <a:pt x="220954" y="164528"/>
                  </a:lnTo>
                  <a:lnTo>
                    <a:pt x="220129" y="165188"/>
                  </a:lnTo>
                  <a:lnTo>
                    <a:pt x="220129" y="166243"/>
                  </a:lnTo>
                  <a:lnTo>
                    <a:pt x="220345" y="166674"/>
                  </a:lnTo>
                  <a:lnTo>
                    <a:pt x="220027" y="166801"/>
                  </a:lnTo>
                  <a:lnTo>
                    <a:pt x="219798" y="167043"/>
                  </a:lnTo>
                  <a:lnTo>
                    <a:pt x="219748" y="167335"/>
                  </a:lnTo>
                  <a:lnTo>
                    <a:pt x="218262" y="167259"/>
                  </a:lnTo>
                  <a:lnTo>
                    <a:pt x="217487" y="167919"/>
                  </a:lnTo>
                  <a:lnTo>
                    <a:pt x="217487" y="169468"/>
                  </a:lnTo>
                  <a:lnTo>
                    <a:pt x="218135" y="170078"/>
                  </a:lnTo>
                  <a:lnTo>
                    <a:pt x="218973" y="170180"/>
                  </a:lnTo>
                  <a:lnTo>
                    <a:pt x="219049" y="170853"/>
                  </a:lnTo>
                  <a:lnTo>
                    <a:pt x="219773" y="171386"/>
                  </a:lnTo>
                  <a:lnTo>
                    <a:pt x="221576" y="171386"/>
                  </a:lnTo>
                  <a:lnTo>
                    <a:pt x="222338" y="170789"/>
                  </a:lnTo>
                  <a:lnTo>
                    <a:pt x="222288" y="169760"/>
                  </a:lnTo>
                  <a:lnTo>
                    <a:pt x="223126" y="169684"/>
                  </a:lnTo>
                  <a:lnTo>
                    <a:pt x="223786" y="169113"/>
                  </a:lnTo>
                  <a:lnTo>
                    <a:pt x="223786" y="167932"/>
                  </a:lnTo>
                  <a:lnTo>
                    <a:pt x="223431" y="167487"/>
                  </a:lnTo>
                  <a:lnTo>
                    <a:pt x="222910" y="167271"/>
                  </a:lnTo>
                  <a:lnTo>
                    <a:pt x="223469" y="167017"/>
                  </a:lnTo>
                  <a:lnTo>
                    <a:pt x="223837" y="166535"/>
                  </a:lnTo>
                  <a:lnTo>
                    <a:pt x="223837" y="165188"/>
                  </a:lnTo>
                  <a:close/>
                </a:path>
                <a:path w="255905" h="187959">
                  <a:moveTo>
                    <a:pt x="226390" y="187413"/>
                  </a:moveTo>
                  <a:lnTo>
                    <a:pt x="223837" y="183134"/>
                  </a:lnTo>
                  <a:lnTo>
                    <a:pt x="221284" y="179971"/>
                  </a:lnTo>
                  <a:lnTo>
                    <a:pt x="221526" y="173253"/>
                  </a:lnTo>
                  <a:lnTo>
                    <a:pt x="220586" y="173050"/>
                  </a:lnTo>
                  <a:lnTo>
                    <a:pt x="216687" y="173215"/>
                  </a:lnTo>
                  <a:lnTo>
                    <a:pt x="216535" y="173253"/>
                  </a:lnTo>
                  <a:lnTo>
                    <a:pt x="216776" y="179971"/>
                  </a:lnTo>
                  <a:lnTo>
                    <a:pt x="214223" y="183134"/>
                  </a:lnTo>
                  <a:lnTo>
                    <a:pt x="211670" y="187413"/>
                  </a:lnTo>
                  <a:lnTo>
                    <a:pt x="226390" y="187413"/>
                  </a:lnTo>
                  <a:close/>
                </a:path>
                <a:path w="255905" h="187959">
                  <a:moveTo>
                    <a:pt x="255600" y="145821"/>
                  </a:moveTo>
                  <a:lnTo>
                    <a:pt x="251167" y="145821"/>
                  </a:lnTo>
                  <a:lnTo>
                    <a:pt x="250342" y="142544"/>
                  </a:lnTo>
                  <a:lnTo>
                    <a:pt x="251383" y="141503"/>
                  </a:lnTo>
                  <a:lnTo>
                    <a:pt x="251383" y="140614"/>
                  </a:lnTo>
                  <a:lnTo>
                    <a:pt x="251383" y="137490"/>
                  </a:lnTo>
                  <a:lnTo>
                    <a:pt x="251383" y="136956"/>
                  </a:lnTo>
                  <a:lnTo>
                    <a:pt x="249923" y="135191"/>
                  </a:lnTo>
                  <a:lnTo>
                    <a:pt x="249186" y="135026"/>
                  </a:lnTo>
                  <a:lnTo>
                    <a:pt x="249186" y="145821"/>
                  </a:lnTo>
                  <a:lnTo>
                    <a:pt x="244741" y="145821"/>
                  </a:lnTo>
                  <a:lnTo>
                    <a:pt x="245338" y="143484"/>
                  </a:lnTo>
                  <a:lnTo>
                    <a:pt x="248602" y="143484"/>
                  </a:lnTo>
                  <a:lnTo>
                    <a:pt x="249186" y="145821"/>
                  </a:lnTo>
                  <a:lnTo>
                    <a:pt x="249186" y="135026"/>
                  </a:lnTo>
                  <a:lnTo>
                    <a:pt x="248513" y="134874"/>
                  </a:lnTo>
                  <a:lnTo>
                    <a:pt x="248513" y="138188"/>
                  </a:lnTo>
                  <a:lnTo>
                    <a:pt x="248513" y="139915"/>
                  </a:lnTo>
                  <a:lnTo>
                    <a:pt x="247815" y="140614"/>
                  </a:lnTo>
                  <a:lnTo>
                    <a:pt x="246087" y="140614"/>
                  </a:lnTo>
                  <a:lnTo>
                    <a:pt x="245389" y="139915"/>
                  </a:lnTo>
                  <a:lnTo>
                    <a:pt x="245389" y="138188"/>
                  </a:lnTo>
                  <a:lnTo>
                    <a:pt x="246087" y="137490"/>
                  </a:lnTo>
                  <a:lnTo>
                    <a:pt x="247815" y="137490"/>
                  </a:lnTo>
                  <a:lnTo>
                    <a:pt x="248513" y="138188"/>
                  </a:lnTo>
                  <a:lnTo>
                    <a:pt x="248513" y="134874"/>
                  </a:lnTo>
                  <a:lnTo>
                    <a:pt x="247967" y="134734"/>
                  </a:lnTo>
                  <a:lnTo>
                    <a:pt x="247967" y="131279"/>
                  </a:lnTo>
                  <a:lnTo>
                    <a:pt x="247510" y="130822"/>
                  </a:lnTo>
                  <a:lnTo>
                    <a:pt x="246392" y="130822"/>
                  </a:lnTo>
                  <a:lnTo>
                    <a:pt x="245922" y="131279"/>
                  </a:lnTo>
                  <a:lnTo>
                    <a:pt x="245922" y="134734"/>
                  </a:lnTo>
                  <a:lnTo>
                    <a:pt x="243967" y="135191"/>
                  </a:lnTo>
                  <a:lnTo>
                    <a:pt x="242506" y="136956"/>
                  </a:lnTo>
                  <a:lnTo>
                    <a:pt x="242506" y="141503"/>
                  </a:lnTo>
                  <a:lnTo>
                    <a:pt x="243586" y="142595"/>
                  </a:lnTo>
                  <a:lnTo>
                    <a:pt x="242760" y="145821"/>
                  </a:lnTo>
                  <a:lnTo>
                    <a:pt x="238340" y="145821"/>
                  </a:lnTo>
                  <a:lnTo>
                    <a:pt x="238340" y="147142"/>
                  </a:lnTo>
                  <a:lnTo>
                    <a:pt x="242417" y="147142"/>
                  </a:lnTo>
                  <a:lnTo>
                    <a:pt x="239750" y="157670"/>
                  </a:lnTo>
                  <a:lnTo>
                    <a:pt x="239026" y="157670"/>
                  </a:lnTo>
                  <a:lnTo>
                    <a:pt x="239026" y="158864"/>
                  </a:lnTo>
                  <a:lnTo>
                    <a:pt x="239839" y="158864"/>
                  </a:lnTo>
                  <a:lnTo>
                    <a:pt x="240652" y="163233"/>
                  </a:lnTo>
                  <a:lnTo>
                    <a:pt x="241490" y="158864"/>
                  </a:lnTo>
                  <a:lnTo>
                    <a:pt x="242303" y="158864"/>
                  </a:lnTo>
                  <a:lnTo>
                    <a:pt x="242303" y="157670"/>
                  </a:lnTo>
                  <a:lnTo>
                    <a:pt x="241731" y="157670"/>
                  </a:lnTo>
                  <a:lnTo>
                    <a:pt x="244398" y="147142"/>
                  </a:lnTo>
                  <a:lnTo>
                    <a:pt x="249529" y="147142"/>
                  </a:lnTo>
                  <a:lnTo>
                    <a:pt x="252222" y="157670"/>
                  </a:lnTo>
                  <a:lnTo>
                    <a:pt x="251612" y="157670"/>
                  </a:lnTo>
                  <a:lnTo>
                    <a:pt x="251612" y="158864"/>
                  </a:lnTo>
                  <a:lnTo>
                    <a:pt x="252425" y="158864"/>
                  </a:lnTo>
                  <a:lnTo>
                    <a:pt x="253250" y="163233"/>
                  </a:lnTo>
                  <a:lnTo>
                    <a:pt x="254088" y="158864"/>
                  </a:lnTo>
                  <a:lnTo>
                    <a:pt x="254901" y="158864"/>
                  </a:lnTo>
                  <a:lnTo>
                    <a:pt x="254901" y="157670"/>
                  </a:lnTo>
                  <a:lnTo>
                    <a:pt x="254203" y="157670"/>
                  </a:lnTo>
                  <a:lnTo>
                    <a:pt x="252476" y="150939"/>
                  </a:lnTo>
                  <a:lnTo>
                    <a:pt x="254088" y="150393"/>
                  </a:lnTo>
                  <a:lnTo>
                    <a:pt x="254317" y="151282"/>
                  </a:lnTo>
                  <a:lnTo>
                    <a:pt x="254749" y="151168"/>
                  </a:lnTo>
                  <a:lnTo>
                    <a:pt x="254165" y="148932"/>
                  </a:lnTo>
                  <a:lnTo>
                    <a:pt x="253733" y="149047"/>
                  </a:lnTo>
                  <a:lnTo>
                    <a:pt x="253961" y="149923"/>
                  </a:lnTo>
                  <a:lnTo>
                    <a:pt x="252298" y="150266"/>
                  </a:lnTo>
                  <a:lnTo>
                    <a:pt x="251510" y="147142"/>
                  </a:lnTo>
                  <a:lnTo>
                    <a:pt x="255600" y="147142"/>
                  </a:lnTo>
                  <a:lnTo>
                    <a:pt x="255600" y="1458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565871" y="933207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33" y="0"/>
                  </a:moveTo>
                  <a:lnTo>
                    <a:pt x="622" y="0"/>
                  </a:lnTo>
                  <a:lnTo>
                    <a:pt x="0" y="609"/>
                  </a:lnTo>
                  <a:lnTo>
                    <a:pt x="0" y="2120"/>
                  </a:lnTo>
                  <a:lnTo>
                    <a:pt x="622" y="2730"/>
                  </a:lnTo>
                  <a:lnTo>
                    <a:pt x="2133" y="2730"/>
                  </a:lnTo>
                  <a:lnTo>
                    <a:pt x="2743" y="2120"/>
                  </a:lnTo>
                  <a:lnTo>
                    <a:pt x="2743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512506" y="9318485"/>
              <a:ext cx="64769" cy="175895"/>
            </a:xfrm>
            <a:custGeom>
              <a:avLst/>
              <a:gdLst/>
              <a:ahLst/>
              <a:cxnLst/>
              <a:rect l="l" t="t" r="r" b="b"/>
              <a:pathLst>
                <a:path w="64769" h="175895">
                  <a:moveTo>
                    <a:pt x="13766" y="169570"/>
                  </a:moveTo>
                  <a:lnTo>
                    <a:pt x="13335" y="169138"/>
                  </a:lnTo>
                  <a:lnTo>
                    <a:pt x="469" y="169138"/>
                  </a:lnTo>
                  <a:lnTo>
                    <a:pt x="0" y="169595"/>
                  </a:lnTo>
                  <a:lnTo>
                    <a:pt x="0" y="175272"/>
                  </a:lnTo>
                  <a:lnTo>
                    <a:pt x="13766" y="175272"/>
                  </a:lnTo>
                  <a:lnTo>
                    <a:pt x="13766" y="169570"/>
                  </a:lnTo>
                  <a:close/>
                </a:path>
                <a:path w="64769" h="175895">
                  <a:moveTo>
                    <a:pt x="16027" y="170256"/>
                  </a:moveTo>
                  <a:lnTo>
                    <a:pt x="15671" y="169913"/>
                  </a:lnTo>
                  <a:lnTo>
                    <a:pt x="14465" y="169913"/>
                  </a:lnTo>
                  <a:lnTo>
                    <a:pt x="14465" y="174485"/>
                  </a:lnTo>
                  <a:lnTo>
                    <a:pt x="15671" y="174485"/>
                  </a:lnTo>
                  <a:lnTo>
                    <a:pt x="16027" y="174142"/>
                  </a:lnTo>
                  <a:lnTo>
                    <a:pt x="16027" y="170256"/>
                  </a:lnTo>
                  <a:close/>
                </a:path>
                <a:path w="64769" h="175895">
                  <a:moveTo>
                    <a:pt x="60452" y="2895"/>
                  </a:moveTo>
                  <a:lnTo>
                    <a:pt x="56997" y="0"/>
                  </a:lnTo>
                  <a:lnTo>
                    <a:pt x="56375" y="723"/>
                  </a:lnTo>
                  <a:lnTo>
                    <a:pt x="56870" y="1130"/>
                  </a:lnTo>
                  <a:lnTo>
                    <a:pt x="54724" y="3683"/>
                  </a:lnTo>
                  <a:lnTo>
                    <a:pt x="54152" y="3213"/>
                  </a:lnTo>
                  <a:lnTo>
                    <a:pt x="44107" y="15189"/>
                  </a:lnTo>
                  <a:lnTo>
                    <a:pt x="43624" y="14782"/>
                  </a:lnTo>
                  <a:lnTo>
                    <a:pt x="43014" y="15506"/>
                  </a:lnTo>
                  <a:lnTo>
                    <a:pt x="47599" y="19367"/>
                  </a:lnTo>
                  <a:lnTo>
                    <a:pt x="48209" y="18630"/>
                  </a:lnTo>
                  <a:lnTo>
                    <a:pt x="47726" y="18224"/>
                  </a:lnTo>
                  <a:lnTo>
                    <a:pt x="50431" y="15011"/>
                  </a:lnTo>
                  <a:lnTo>
                    <a:pt x="50520" y="12788"/>
                  </a:lnTo>
                  <a:lnTo>
                    <a:pt x="52120" y="10947"/>
                  </a:lnTo>
                  <a:lnTo>
                    <a:pt x="54229" y="10490"/>
                  </a:lnTo>
                  <a:lnTo>
                    <a:pt x="57785" y="6248"/>
                  </a:lnTo>
                  <a:lnTo>
                    <a:pt x="57226" y="5778"/>
                  </a:lnTo>
                  <a:lnTo>
                    <a:pt x="59359" y="3225"/>
                  </a:lnTo>
                  <a:lnTo>
                    <a:pt x="59842" y="3632"/>
                  </a:lnTo>
                  <a:lnTo>
                    <a:pt x="60452" y="2895"/>
                  </a:lnTo>
                  <a:close/>
                </a:path>
                <a:path w="64769" h="175895">
                  <a:moveTo>
                    <a:pt x="64681" y="31191"/>
                  </a:moveTo>
                  <a:lnTo>
                    <a:pt x="62788" y="26784"/>
                  </a:lnTo>
                  <a:lnTo>
                    <a:pt x="58318" y="26784"/>
                  </a:lnTo>
                  <a:lnTo>
                    <a:pt x="59016" y="25057"/>
                  </a:lnTo>
                  <a:lnTo>
                    <a:pt x="59423" y="23101"/>
                  </a:lnTo>
                  <a:lnTo>
                    <a:pt x="59423" y="19532"/>
                  </a:lnTo>
                  <a:lnTo>
                    <a:pt x="58788" y="16649"/>
                  </a:lnTo>
                  <a:lnTo>
                    <a:pt x="58102" y="17983"/>
                  </a:lnTo>
                  <a:lnTo>
                    <a:pt x="56807" y="18948"/>
                  </a:lnTo>
                  <a:lnTo>
                    <a:pt x="55270" y="19164"/>
                  </a:lnTo>
                  <a:lnTo>
                    <a:pt x="55422" y="23164"/>
                  </a:lnTo>
                  <a:lnTo>
                    <a:pt x="55308" y="23520"/>
                  </a:lnTo>
                  <a:lnTo>
                    <a:pt x="44018" y="23520"/>
                  </a:lnTo>
                  <a:lnTo>
                    <a:pt x="44018" y="24866"/>
                  </a:lnTo>
                  <a:lnTo>
                    <a:pt x="54927" y="24866"/>
                  </a:lnTo>
                  <a:lnTo>
                    <a:pt x="54851" y="25133"/>
                  </a:lnTo>
                  <a:lnTo>
                    <a:pt x="53898" y="26784"/>
                  </a:lnTo>
                  <a:lnTo>
                    <a:pt x="46075" y="26784"/>
                  </a:lnTo>
                  <a:lnTo>
                    <a:pt x="44602" y="31254"/>
                  </a:lnTo>
                  <a:lnTo>
                    <a:pt x="64681" y="3119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513840" y="949137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1651" y="368"/>
                  </a:moveTo>
                  <a:lnTo>
                    <a:pt x="1282" y="0"/>
                  </a:lnTo>
                  <a:lnTo>
                    <a:pt x="368" y="0"/>
                  </a:lnTo>
                  <a:lnTo>
                    <a:pt x="0" y="368"/>
                  </a:lnTo>
                  <a:lnTo>
                    <a:pt x="0" y="1282"/>
                  </a:lnTo>
                  <a:lnTo>
                    <a:pt x="368" y="1651"/>
                  </a:lnTo>
                  <a:lnTo>
                    <a:pt x="1282" y="1651"/>
                  </a:lnTo>
                  <a:lnTo>
                    <a:pt x="1651" y="1282"/>
                  </a:lnTo>
                  <a:lnTo>
                    <a:pt x="1651" y="368"/>
                  </a:lnTo>
                  <a:close/>
                </a:path>
                <a:path w="4444" h="1904">
                  <a:moveTo>
                    <a:pt x="3987" y="368"/>
                  </a:moveTo>
                  <a:lnTo>
                    <a:pt x="3619" y="0"/>
                  </a:lnTo>
                  <a:lnTo>
                    <a:pt x="2705" y="0"/>
                  </a:lnTo>
                  <a:lnTo>
                    <a:pt x="2336" y="368"/>
                  </a:lnTo>
                  <a:lnTo>
                    <a:pt x="2336" y="1282"/>
                  </a:lnTo>
                  <a:lnTo>
                    <a:pt x="2705" y="1651"/>
                  </a:lnTo>
                  <a:lnTo>
                    <a:pt x="3619" y="1651"/>
                  </a:lnTo>
                  <a:lnTo>
                    <a:pt x="3987" y="1282"/>
                  </a:lnTo>
                  <a:lnTo>
                    <a:pt x="3987" y="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505724" y="9422955"/>
              <a:ext cx="22225" cy="98425"/>
            </a:xfrm>
            <a:custGeom>
              <a:avLst/>
              <a:gdLst/>
              <a:ahLst/>
              <a:cxnLst/>
              <a:rect l="l" t="t" r="r" b="b"/>
              <a:pathLst>
                <a:path w="22225" h="98425">
                  <a:moveTo>
                    <a:pt x="19888" y="97497"/>
                  </a:moveTo>
                  <a:lnTo>
                    <a:pt x="15062" y="71932"/>
                  </a:lnTo>
                  <a:lnTo>
                    <a:pt x="19723" y="71932"/>
                  </a:lnTo>
                  <a:lnTo>
                    <a:pt x="19723" y="71323"/>
                  </a:lnTo>
                  <a:lnTo>
                    <a:pt x="7645" y="71323"/>
                  </a:lnTo>
                  <a:lnTo>
                    <a:pt x="7645" y="71932"/>
                  </a:lnTo>
                  <a:lnTo>
                    <a:pt x="12280" y="71932"/>
                  </a:lnTo>
                  <a:lnTo>
                    <a:pt x="7480" y="97409"/>
                  </a:lnTo>
                  <a:lnTo>
                    <a:pt x="8077" y="97523"/>
                  </a:lnTo>
                  <a:lnTo>
                    <a:pt x="12890" y="71932"/>
                  </a:lnTo>
                  <a:lnTo>
                    <a:pt x="13373" y="71932"/>
                  </a:lnTo>
                  <a:lnTo>
                    <a:pt x="13373" y="97917"/>
                  </a:lnTo>
                  <a:lnTo>
                    <a:pt x="13982" y="97917"/>
                  </a:lnTo>
                  <a:lnTo>
                    <a:pt x="13982" y="71932"/>
                  </a:lnTo>
                  <a:lnTo>
                    <a:pt x="14439" y="71932"/>
                  </a:lnTo>
                  <a:lnTo>
                    <a:pt x="19291" y="97612"/>
                  </a:lnTo>
                  <a:lnTo>
                    <a:pt x="19888" y="97497"/>
                  </a:lnTo>
                  <a:close/>
                </a:path>
                <a:path w="22225" h="98425">
                  <a:moveTo>
                    <a:pt x="22199" y="8674"/>
                  </a:moveTo>
                  <a:lnTo>
                    <a:pt x="21704" y="8674"/>
                  </a:lnTo>
                  <a:lnTo>
                    <a:pt x="21704" y="15455"/>
                  </a:lnTo>
                  <a:lnTo>
                    <a:pt x="20269" y="14008"/>
                  </a:lnTo>
                  <a:lnTo>
                    <a:pt x="16510" y="14008"/>
                  </a:lnTo>
                  <a:lnTo>
                    <a:pt x="15087" y="15430"/>
                  </a:lnTo>
                  <a:lnTo>
                    <a:pt x="15278" y="14795"/>
                  </a:lnTo>
                  <a:lnTo>
                    <a:pt x="16700" y="13677"/>
                  </a:lnTo>
                  <a:lnTo>
                    <a:pt x="20078" y="13677"/>
                  </a:lnTo>
                  <a:lnTo>
                    <a:pt x="21513" y="14795"/>
                  </a:lnTo>
                  <a:lnTo>
                    <a:pt x="21704" y="15455"/>
                  </a:lnTo>
                  <a:lnTo>
                    <a:pt x="21704" y="8674"/>
                  </a:lnTo>
                  <a:lnTo>
                    <a:pt x="14033" y="8674"/>
                  </a:lnTo>
                  <a:lnTo>
                    <a:pt x="14033" y="1943"/>
                  </a:lnTo>
                  <a:lnTo>
                    <a:pt x="17818" y="1943"/>
                  </a:lnTo>
                  <a:lnTo>
                    <a:pt x="17081" y="50"/>
                  </a:lnTo>
                  <a:lnTo>
                    <a:pt x="15430" y="0"/>
                  </a:lnTo>
                  <a:lnTo>
                    <a:pt x="14008" y="0"/>
                  </a:lnTo>
                  <a:lnTo>
                    <a:pt x="14008" y="9194"/>
                  </a:lnTo>
                  <a:lnTo>
                    <a:pt x="14008" y="10401"/>
                  </a:lnTo>
                  <a:lnTo>
                    <a:pt x="13525" y="10896"/>
                  </a:lnTo>
                  <a:lnTo>
                    <a:pt x="12319" y="10896"/>
                  </a:lnTo>
                  <a:lnTo>
                    <a:pt x="11823" y="10401"/>
                  </a:lnTo>
                  <a:lnTo>
                    <a:pt x="11823" y="9969"/>
                  </a:lnTo>
                  <a:lnTo>
                    <a:pt x="11823" y="9232"/>
                  </a:lnTo>
                  <a:lnTo>
                    <a:pt x="12204" y="8813"/>
                  </a:lnTo>
                  <a:lnTo>
                    <a:pt x="13525" y="8712"/>
                  </a:lnTo>
                  <a:lnTo>
                    <a:pt x="14008" y="9194"/>
                  </a:lnTo>
                  <a:lnTo>
                    <a:pt x="14008" y="0"/>
                  </a:lnTo>
                  <a:lnTo>
                    <a:pt x="11760" y="0"/>
                  </a:lnTo>
                  <a:lnTo>
                    <a:pt x="11760" y="1905"/>
                  </a:lnTo>
                  <a:lnTo>
                    <a:pt x="11760" y="8813"/>
                  </a:lnTo>
                  <a:lnTo>
                    <a:pt x="10782" y="8813"/>
                  </a:lnTo>
                  <a:lnTo>
                    <a:pt x="10782" y="9398"/>
                  </a:lnTo>
                  <a:lnTo>
                    <a:pt x="10782" y="9804"/>
                  </a:lnTo>
                  <a:lnTo>
                    <a:pt x="10617" y="9969"/>
                  </a:lnTo>
                  <a:lnTo>
                    <a:pt x="6718" y="9969"/>
                  </a:lnTo>
                  <a:lnTo>
                    <a:pt x="6718" y="15455"/>
                  </a:lnTo>
                  <a:lnTo>
                    <a:pt x="5283" y="14008"/>
                  </a:lnTo>
                  <a:lnTo>
                    <a:pt x="1587" y="14008"/>
                  </a:lnTo>
                  <a:lnTo>
                    <a:pt x="2247" y="13677"/>
                  </a:lnTo>
                  <a:lnTo>
                    <a:pt x="5092" y="13677"/>
                  </a:lnTo>
                  <a:lnTo>
                    <a:pt x="6527" y="14795"/>
                  </a:lnTo>
                  <a:lnTo>
                    <a:pt x="6718" y="15455"/>
                  </a:lnTo>
                  <a:lnTo>
                    <a:pt x="6718" y="9969"/>
                  </a:lnTo>
                  <a:lnTo>
                    <a:pt x="2324" y="9969"/>
                  </a:lnTo>
                  <a:lnTo>
                    <a:pt x="2159" y="9804"/>
                  </a:lnTo>
                  <a:lnTo>
                    <a:pt x="2159" y="9398"/>
                  </a:lnTo>
                  <a:lnTo>
                    <a:pt x="2324" y="9232"/>
                  </a:lnTo>
                  <a:lnTo>
                    <a:pt x="10617" y="9232"/>
                  </a:lnTo>
                  <a:lnTo>
                    <a:pt x="10782" y="9398"/>
                  </a:lnTo>
                  <a:lnTo>
                    <a:pt x="10782" y="8813"/>
                  </a:lnTo>
                  <a:lnTo>
                    <a:pt x="2578" y="8813"/>
                  </a:lnTo>
                  <a:lnTo>
                    <a:pt x="2578" y="4800"/>
                  </a:lnTo>
                  <a:lnTo>
                    <a:pt x="4483" y="1905"/>
                  </a:lnTo>
                  <a:lnTo>
                    <a:pt x="11760" y="1905"/>
                  </a:lnTo>
                  <a:lnTo>
                    <a:pt x="11760" y="0"/>
                  </a:lnTo>
                  <a:lnTo>
                    <a:pt x="2628" y="0"/>
                  </a:lnTo>
                  <a:lnTo>
                    <a:pt x="1447" y="1651"/>
                  </a:lnTo>
                  <a:lnTo>
                    <a:pt x="1447" y="14084"/>
                  </a:lnTo>
                  <a:lnTo>
                    <a:pt x="647" y="14884"/>
                  </a:lnTo>
                  <a:lnTo>
                    <a:pt x="1219" y="14198"/>
                  </a:lnTo>
                  <a:lnTo>
                    <a:pt x="1447" y="14084"/>
                  </a:lnTo>
                  <a:lnTo>
                    <a:pt x="1447" y="1651"/>
                  </a:lnTo>
                  <a:lnTo>
                    <a:pt x="533" y="2908"/>
                  </a:lnTo>
                  <a:lnTo>
                    <a:pt x="533" y="14998"/>
                  </a:lnTo>
                  <a:lnTo>
                    <a:pt x="0" y="15532"/>
                  </a:lnTo>
                  <a:lnTo>
                    <a:pt x="0" y="19304"/>
                  </a:lnTo>
                  <a:lnTo>
                    <a:pt x="1524" y="20828"/>
                  </a:lnTo>
                  <a:lnTo>
                    <a:pt x="5283" y="20828"/>
                  </a:lnTo>
                  <a:lnTo>
                    <a:pt x="6807" y="19304"/>
                  </a:lnTo>
                  <a:lnTo>
                    <a:pt x="6807" y="15735"/>
                  </a:lnTo>
                  <a:lnTo>
                    <a:pt x="6985" y="16332"/>
                  </a:lnTo>
                  <a:lnTo>
                    <a:pt x="14820" y="16332"/>
                  </a:lnTo>
                  <a:lnTo>
                    <a:pt x="14986" y="15786"/>
                  </a:lnTo>
                  <a:lnTo>
                    <a:pt x="14986" y="19304"/>
                  </a:lnTo>
                  <a:lnTo>
                    <a:pt x="16510" y="20828"/>
                  </a:lnTo>
                  <a:lnTo>
                    <a:pt x="20269" y="20828"/>
                  </a:lnTo>
                  <a:lnTo>
                    <a:pt x="21793" y="19304"/>
                  </a:lnTo>
                  <a:lnTo>
                    <a:pt x="21793" y="15735"/>
                  </a:lnTo>
                  <a:lnTo>
                    <a:pt x="21971" y="16332"/>
                  </a:lnTo>
                  <a:lnTo>
                    <a:pt x="22199" y="16332"/>
                  </a:lnTo>
                  <a:lnTo>
                    <a:pt x="22199" y="13677"/>
                  </a:lnTo>
                  <a:lnTo>
                    <a:pt x="22199" y="10896"/>
                  </a:lnTo>
                  <a:lnTo>
                    <a:pt x="22199" y="871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508137" y="9439377"/>
              <a:ext cx="17145" cy="2540"/>
            </a:xfrm>
            <a:custGeom>
              <a:avLst/>
              <a:gdLst/>
              <a:ahLst/>
              <a:cxnLst/>
              <a:rect l="l" t="t" r="r" b="b"/>
              <a:pathLst>
                <a:path w="17144" h="2540">
                  <a:moveTo>
                    <a:pt x="1993" y="444"/>
                  </a:moveTo>
                  <a:lnTo>
                    <a:pt x="1536" y="0"/>
                  </a:lnTo>
                  <a:lnTo>
                    <a:pt x="444" y="0"/>
                  </a:lnTo>
                  <a:lnTo>
                    <a:pt x="0" y="444"/>
                  </a:lnTo>
                  <a:lnTo>
                    <a:pt x="0" y="1549"/>
                  </a:lnTo>
                  <a:lnTo>
                    <a:pt x="444" y="1993"/>
                  </a:lnTo>
                  <a:lnTo>
                    <a:pt x="1536" y="1993"/>
                  </a:lnTo>
                  <a:lnTo>
                    <a:pt x="1993" y="1549"/>
                  </a:lnTo>
                  <a:lnTo>
                    <a:pt x="1993" y="444"/>
                  </a:lnTo>
                  <a:close/>
                </a:path>
                <a:path w="17144" h="2540">
                  <a:moveTo>
                    <a:pt x="16979" y="444"/>
                  </a:moveTo>
                  <a:lnTo>
                    <a:pt x="16522" y="0"/>
                  </a:lnTo>
                  <a:lnTo>
                    <a:pt x="15430" y="0"/>
                  </a:lnTo>
                  <a:lnTo>
                    <a:pt x="14973" y="444"/>
                  </a:lnTo>
                  <a:lnTo>
                    <a:pt x="14973" y="1549"/>
                  </a:lnTo>
                  <a:lnTo>
                    <a:pt x="15430" y="1993"/>
                  </a:lnTo>
                  <a:lnTo>
                    <a:pt x="16522" y="1993"/>
                  </a:lnTo>
                  <a:lnTo>
                    <a:pt x="16979" y="1549"/>
                  </a:lnTo>
                  <a:lnTo>
                    <a:pt x="16979" y="4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378572" y="932929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20">
                  <a:moveTo>
                    <a:pt x="8407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1562" y="457"/>
                  </a:lnTo>
                  <a:lnTo>
                    <a:pt x="368" y="3251"/>
                  </a:lnTo>
                  <a:lnTo>
                    <a:pt x="330" y="7277"/>
                  </a:lnTo>
                  <a:lnTo>
                    <a:pt x="2717" y="7277"/>
                  </a:lnTo>
                  <a:lnTo>
                    <a:pt x="6184" y="2679"/>
                  </a:lnTo>
                  <a:lnTo>
                    <a:pt x="8051" y="2692"/>
                  </a:lnTo>
                  <a:lnTo>
                    <a:pt x="8077" y="457"/>
                  </a:lnTo>
                  <a:lnTo>
                    <a:pt x="8407" y="457"/>
                  </a:lnTo>
                  <a:lnTo>
                    <a:pt x="840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379829" y="933121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263" y="0"/>
                  </a:moveTo>
                  <a:lnTo>
                    <a:pt x="1041" y="0"/>
                  </a:lnTo>
                  <a:lnTo>
                    <a:pt x="0" y="2082"/>
                  </a:lnTo>
                  <a:lnTo>
                    <a:pt x="0" y="4711"/>
                  </a:lnTo>
                  <a:lnTo>
                    <a:pt x="762" y="4711"/>
                  </a:lnTo>
                  <a:lnTo>
                    <a:pt x="3263" y="1282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364945" y="9332747"/>
              <a:ext cx="30480" cy="11430"/>
            </a:xfrm>
            <a:custGeom>
              <a:avLst/>
              <a:gdLst/>
              <a:ahLst/>
              <a:cxnLst/>
              <a:rect l="l" t="t" r="r" b="b"/>
              <a:pathLst>
                <a:path w="30480" h="11429">
                  <a:moveTo>
                    <a:pt x="7150" y="6921"/>
                  </a:moveTo>
                  <a:lnTo>
                    <a:pt x="7112" y="6108"/>
                  </a:lnTo>
                  <a:lnTo>
                    <a:pt x="5765" y="6032"/>
                  </a:lnTo>
                  <a:lnTo>
                    <a:pt x="5613" y="4038"/>
                  </a:lnTo>
                  <a:lnTo>
                    <a:pt x="4152" y="2425"/>
                  </a:lnTo>
                  <a:lnTo>
                    <a:pt x="0" y="8801"/>
                  </a:lnTo>
                  <a:lnTo>
                    <a:pt x="4953" y="8724"/>
                  </a:lnTo>
                  <a:lnTo>
                    <a:pt x="5613" y="8343"/>
                  </a:lnTo>
                  <a:lnTo>
                    <a:pt x="5727" y="7035"/>
                  </a:lnTo>
                  <a:lnTo>
                    <a:pt x="7150" y="6921"/>
                  </a:lnTo>
                  <a:close/>
                </a:path>
                <a:path w="30480" h="11429">
                  <a:moveTo>
                    <a:pt x="13944" y="7518"/>
                  </a:moveTo>
                  <a:lnTo>
                    <a:pt x="12992" y="6565"/>
                  </a:lnTo>
                  <a:lnTo>
                    <a:pt x="10629" y="6565"/>
                  </a:lnTo>
                  <a:lnTo>
                    <a:pt x="9677" y="7518"/>
                  </a:lnTo>
                  <a:lnTo>
                    <a:pt x="9677" y="9867"/>
                  </a:lnTo>
                  <a:lnTo>
                    <a:pt x="10629" y="10833"/>
                  </a:lnTo>
                  <a:lnTo>
                    <a:pt x="12992" y="10833"/>
                  </a:lnTo>
                  <a:lnTo>
                    <a:pt x="13944" y="9867"/>
                  </a:lnTo>
                  <a:lnTo>
                    <a:pt x="13944" y="7518"/>
                  </a:lnTo>
                  <a:close/>
                </a:path>
                <a:path w="30480" h="11429">
                  <a:moveTo>
                    <a:pt x="28536" y="5676"/>
                  </a:moveTo>
                  <a:lnTo>
                    <a:pt x="27241" y="4381"/>
                  </a:lnTo>
                  <a:lnTo>
                    <a:pt x="24041" y="4381"/>
                  </a:lnTo>
                  <a:lnTo>
                    <a:pt x="22733" y="5676"/>
                  </a:lnTo>
                  <a:lnTo>
                    <a:pt x="22733" y="8890"/>
                  </a:lnTo>
                  <a:lnTo>
                    <a:pt x="24041" y="10185"/>
                  </a:lnTo>
                  <a:lnTo>
                    <a:pt x="27241" y="10185"/>
                  </a:lnTo>
                  <a:lnTo>
                    <a:pt x="28536" y="8890"/>
                  </a:lnTo>
                  <a:lnTo>
                    <a:pt x="28536" y="5676"/>
                  </a:lnTo>
                  <a:close/>
                </a:path>
                <a:path w="30480" h="11429">
                  <a:moveTo>
                    <a:pt x="30454" y="4876"/>
                  </a:moveTo>
                  <a:lnTo>
                    <a:pt x="30226" y="1498"/>
                  </a:lnTo>
                  <a:lnTo>
                    <a:pt x="25120" y="0"/>
                  </a:lnTo>
                  <a:lnTo>
                    <a:pt x="19672" y="228"/>
                  </a:lnTo>
                  <a:lnTo>
                    <a:pt x="16243" y="4800"/>
                  </a:lnTo>
                  <a:lnTo>
                    <a:pt x="13792" y="4800"/>
                  </a:lnTo>
                  <a:lnTo>
                    <a:pt x="13906" y="4229"/>
                  </a:lnTo>
                  <a:lnTo>
                    <a:pt x="8064" y="4229"/>
                  </a:lnTo>
                  <a:lnTo>
                    <a:pt x="7099" y="6070"/>
                  </a:lnTo>
                  <a:lnTo>
                    <a:pt x="8445" y="6337"/>
                  </a:lnTo>
                  <a:lnTo>
                    <a:pt x="8255" y="7112"/>
                  </a:lnTo>
                  <a:lnTo>
                    <a:pt x="6413" y="7073"/>
                  </a:lnTo>
                  <a:lnTo>
                    <a:pt x="6451" y="9182"/>
                  </a:lnTo>
                  <a:lnTo>
                    <a:pt x="7797" y="9334"/>
                  </a:lnTo>
                  <a:lnTo>
                    <a:pt x="9232" y="8775"/>
                  </a:lnTo>
                  <a:lnTo>
                    <a:pt x="9347" y="7391"/>
                  </a:lnTo>
                  <a:lnTo>
                    <a:pt x="10502" y="6299"/>
                  </a:lnTo>
                  <a:lnTo>
                    <a:pt x="12623" y="6299"/>
                  </a:lnTo>
                  <a:lnTo>
                    <a:pt x="13754" y="7023"/>
                  </a:lnTo>
                  <a:lnTo>
                    <a:pt x="14909" y="6578"/>
                  </a:lnTo>
                  <a:lnTo>
                    <a:pt x="20967" y="6604"/>
                  </a:lnTo>
                  <a:lnTo>
                    <a:pt x="22072" y="6426"/>
                  </a:lnTo>
                  <a:lnTo>
                    <a:pt x="22631" y="4965"/>
                  </a:lnTo>
                  <a:lnTo>
                    <a:pt x="24053" y="3924"/>
                  </a:lnTo>
                  <a:lnTo>
                    <a:pt x="26936" y="3924"/>
                  </a:lnTo>
                  <a:lnTo>
                    <a:pt x="28028" y="4483"/>
                  </a:lnTo>
                  <a:lnTo>
                    <a:pt x="28740" y="5359"/>
                  </a:lnTo>
                  <a:lnTo>
                    <a:pt x="29349" y="5422"/>
                  </a:lnTo>
                  <a:lnTo>
                    <a:pt x="30454" y="487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376159" y="9333192"/>
              <a:ext cx="15875" cy="8890"/>
            </a:xfrm>
            <a:custGeom>
              <a:avLst/>
              <a:gdLst/>
              <a:ahLst/>
              <a:cxnLst/>
              <a:rect l="l" t="t" r="r" b="b"/>
              <a:pathLst>
                <a:path w="15875" h="8890">
                  <a:moveTo>
                    <a:pt x="1193" y="7924"/>
                  </a:moveTo>
                  <a:lnTo>
                    <a:pt x="927" y="7658"/>
                  </a:lnTo>
                  <a:lnTo>
                    <a:pt x="266" y="7658"/>
                  </a:lnTo>
                  <a:lnTo>
                    <a:pt x="0" y="7924"/>
                  </a:lnTo>
                  <a:lnTo>
                    <a:pt x="0" y="8585"/>
                  </a:lnTo>
                  <a:lnTo>
                    <a:pt x="266" y="8851"/>
                  </a:lnTo>
                  <a:lnTo>
                    <a:pt x="927" y="8851"/>
                  </a:lnTo>
                  <a:lnTo>
                    <a:pt x="1193" y="8585"/>
                  </a:lnTo>
                  <a:lnTo>
                    <a:pt x="1193" y="7924"/>
                  </a:lnTo>
                  <a:close/>
                </a:path>
                <a:path w="15875" h="8890">
                  <a:moveTo>
                    <a:pt x="9321" y="88"/>
                  </a:moveTo>
                  <a:lnTo>
                    <a:pt x="9093" y="101"/>
                  </a:lnTo>
                  <a:lnTo>
                    <a:pt x="8204" y="1816"/>
                  </a:lnTo>
                  <a:lnTo>
                    <a:pt x="8432" y="1803"/>
                  </a:lnTo>
                  <a:lnTo>
                    <a:pt x="9321" y="88"/>
                  </a:lnTo>
                  <a:close/>
                </a:path>
                <a:path w="15875" h="8890">
                  <a:moveTo>
                    <a:pt x="9791" y="63"/>
                  </a:moveTo>
                  <a:lnTo>
                    <a:pt x="9563" y="76"/>
                  </a:lnTo>
                  <a:lnTo>
                    <a:pt x="8674" y="1790"/>
                  </a:lnTo>
                  <a:lnTo>
                    <a:pt x="8902" y="1790"/>
                  </a:lnTo>
                  <a:lnTo>
                    <a:pt x="9791" y="63"/>
                  </a:lnTo>
                  <a:close/>
                </a:path>
                <a:path w="15875" h="8890">
                  <a:moveTo>
                    <a:pt x="10274" y="50"/>
                  </a:moveTo>
                  <a:lnTo>
                    <a:pt x="10045" y="63"/>
                  </a:lnTo>
                  <a:lnTo>
                    <a:pt x="9144" y="1778"/>
                  </a:lnTo>
                  <a:lnTo>
                    <a:pt x="9385" y="1778"/>
                  </a:lnTo>
                  <a:lnTo>
                    <a:pt x="10274" y="50"/>
                  </a:lnTo>
                  <a:close/>
                </a:path>
                <a:path w="15875" h="8890">
                  <a:moveTo>
                    <a:pt x="10744" y="38"/>
                  </a:moveTo>
                  <a:lnTo>
                    <a:pt x="10515" y="50"/>
                  </a:lnTo>
                  <a:lnTo>
                    <a:pt x="9626" y="1765"/>
                  </a:lnTo>
                  <a:lnTo>
                    <a:pt x="9855" y="1752"/>
                  </a:lnTo>
                  <a:lnTo>
                    <a:pt x="10744" y="38"/>
                  </a:lnTo>
                  <a:close/>
                </a:path>
                <a:path w="15875" h="8890">
                  <a:moveTo>
                    <a:pt x="11214" y="25"/>
                  </a:moveTo>
                  <a:lnTo>
                    <a:pt x="10985" y="25"/>
                  </a:lnTo>
                  <a:lnTo>
                    <a:pt x="10096" y="1752"/>
                  </a:lnTo>
                  <a:lnTo>
                    <a:pt x="10325" y="1739"/>
                  </a:lnTo>
                  <a:lnTo>
                    <a:pt x="11214" y="25"/>
                  </a:lnTo>
                  <a:close/>
                </a:path>
                <a:path w="15875" h="8890">
                  <a:moveTo>
                    <a:pt x="11684" y="0"/>
                  </a:moveTo>
                  <a:lnTo>
                    <a:pt x="11455" y="12"/>
                  </a:lnTo>
                  <a:lnTo>
                    <a:pt x="10566" y="1727"/>
                  </a:lnTo>
                  <a:lnTo>
                    <a:pt x="10795" y="1714"/>
                  </a:lnTo>
                  <a:lnTo>
                    <a:pt x="11684" y="0"/>
                  </a:lnTo>
                  <a:close/>
                </a:path>
                <a:path w="15875" h="8890">
                  <a:moveTo>
                    <a:pt x="15367" y="6311"/>
                  </a:moveTo>
                  <a:lnTo>
                    <a:pt x="14947" y="5892"/>
                  </a:lnTo>
                  <a:lnTo>
                    <a:pt x="13906" y="5892"/>
                  </a:lnTo>
                  <a:lnTo>
                    <a:pt x="13487" y="6311"/>
                  </a:lnTo>
                  <a:lnTo>
                    <a:pt x="13487" y="7353"/>
                  </a:lnTo>
                  <a:lnTo>
                    <a:pt x="13906" y="7772"/>
                  </a:lnTo>
                  <a:lnTo>
                    <a:pt x="14947" y="7772"/>
                  </a:lnTo>
                  <a:lnTo>
                    <a:pt x="15367" y="7353"/>
                  </a:lnTo>
                  <a:lnTo>
                    <a:pt x="15367" y="63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475054" y="9447676"/>
              <a:ext cx="28575" cy="29845"/>
            </a:xfrm>
            <a:custGeom>
              <a:avLst/>
              <a:gdLst/>
              <a:ahLst/>
              <a:cxnLst/>
              <a:rect l="l" t="t" r="r" b="b"/>
              <a:pathLst>
                <a:path w="28575" h="29845">
                  <a:moveTo>
                    <a:pt x="14401" y="0"/>
                  </a:moveTo>
                  <a:lnTo>
                    <a:pt x="7569" y="0"/>
                  </a:lnTo>
                  <a:lnTo>
                    <a:pt x="4800" y="2768"/>
                  </a:lnTo>
                  <a:lnTo>
                    <a:pt x="4800" y="9588"/>
                  </a:lnTo>
                  <a:lnTo>
                    <a:pt x="7569" y="12357"/>
                  </a:lnTo>
                  <a:lnTo>
                    <a:pt x="11836" y="12306"/>
                  </a:lnTo>
                  <a:lnTo>
                    <a:pt x="12534" y="14173"/>
                  </a:lnTo>
                  <a:lnTo>
                    <a:pt x="10998" y="14668"/>
                  </a:lnTo>
                  <a:lnTo>
                    <a:pt x="9728" y="15747"/>
                  </a:lnTo>
                  <a:lnTo>
                    <a:pt x="9004" y="17157"/>
                  </a:lnTo>
                  <a:lnTo>
                    <a:pt x="7162" y="16332"/>
                  </a:lnTo>
                  <a:lnTo>
                    <a:pt x="7175" y="14020"/>
                  </a:lnTo>
                  <a:lnTo>
                    <a:pt x="5562" y="12407"/>
                  </a:lnTo>
                  <a:lnTo>
                    <a:pt x="1600" y="12407"/>
                  </a:lnTo>
                  <a:lnTo>
                    <a:pt x="0" y="14020"/>
                  </a:lnTo>
                  <a:lnTo>
                    <a:pt x="0" y="17995"/>
                  </a:lnTo>
                  <a:lnTo>
                    <a:pt x="1600" y="19596"/>
                  </a:lnTo>
                  <a:lnTo>
                    <a:pt x="4826" y="19596"/>
                  </a:lnTo>
                  <a:lnTo>
                    <a:pt x="5930" y="18961"/>
                  </a:lnTo>
                  <a:lnTo>
                    <a:pt x="6578" y="18008"/>
                  </a:lnTo>
                  <a:lnTo>
                    <a:pt x="8432" y="18846"/>
                  </a:lnTo>
                  <a:lnTo>
                    <a:pt x="8343" y="23240"/>
                  </a:lnTo>
                  <a:lnTo>
                    <a:pt x="11036" y="25933"/>
                  </a:lnTo>
                  <a:lnTo>
                    <a:pt x="16179" y="25933"/>
                  </a:lnTo>
                  <a:lnTo>
                    <a:pt x="17805" y="25133"/>
                  </a:lnTo>
                  <a:lnTo>
                    <a:pt x="18910" y="23863"/>
                  </a:lnTo>
                  <a:lnTo>
                    <a:pt x="20434" y="25222"/>
                  </a:lnTo>
                  <a:lnTo>
                    <a:pt x="20269" y="25603"/>
                  </a:lnTo>
                  <a:lnTo>
                    <a:pt x="20180" y="28219"/>
                  </a:lnTo>
                  <a:lnTo>
                    <a:pt x="21590" y="29629"/>
                  </a:lnTo>
                  <a:lnTo>
                    <a:pt x="25095" y="29629"/>
                  </a:lnTo>
                  <a:lnTo>
                    <a:pt x="26517" y="28219"/>
                  </a:lnTo>
                  <a:lnTo>
                    <a:pt x="26517" y="24714"/>
                  </a:lnTo>
                  <a:lnTo>
                    <a:pt x="25095" y="23291"/>
                  </a:lnTo>
                  <a:lnTo>
                    <a:pt x="22682" y="23291"/>
                  </a:lnTo>
                  <a:lnTo>
                    <a:pt x="21551" y="23850"/>
                  </a:lnTo>
                  <a:lnTo>
                    <a:pt x="19875" y="22351"/>
                  </a:lnTo>
                  <a:lnTo>
                    <a:pt x="20205" y="21602"/>
                  </a:lnTo>
                  <a:lnTo>
                    <a:pt x="20383" y="19126"/>
                  </a:lnTo>
                  <a:lnTo>
                    <a:pt x="19964" y="17691"/>
                  </a:lnTo>
                  <a:lnTo>
                    <a:pt x="22745" y="15138"/>
                  </a:lnTo>
                  <a:lnTo>
                    <a:pt x="23990" y="15735"/>
                  </a:lnTo>
                  <a:lnTo>
                    <a:pt x="26670" y="15735"/>
                  </a:lnTo>
                  <a:lnTo>
                    <a:pt x="28257" y="14160"/>
                  </a:lnTo>
                  <a:lnTo>
                    <a:pt x="28257" y="10248"/>
                  </a:lnTo>
                  <a:lnTo>
                    <a:pt x="26670" y="8661"/>
                  </a:lnTo>
                  <a:lnTo>
                    <a:pt x="22758" y="8661"/>
                  </a:lnTo>
                  <a:lnTo>
                    <a:pt x="21183" y="10248"/>
                  </a:lnTo>
                  <a:lnTo>
                    <a:pt x="21183" y="12788"/>
                  </a:lnTo>
                  <a:lnTo>
                    <a:pt x="21564" y="13817"/>
                  </a:lnTo>
                  <a:lnTo>
                    <a:pt x="19050" y="16128"/>
                  </a:lnTo>
                  <a:lnTo>
                    <a:pt x="17945" y="14770"/>
                  </a:lnTo>
                  <a:lnTo>
                    <a:pt x="16256" y="13893"/>
                  </a:lnTo>
                  <a:lnTo>
                    <a:pt x="14363" y="13893"/>
                  </a:lnTo>
                  <a:lnTo>
                    <a:pt x="13538" y="11810"/>
                  </a:lnTo>
                  <a:lnTo>
                    <a:pt x="15684" y="10833"/>
                  </a:lnTo>
                  <a:lnTo>
                    <a:pt x="17157" y="8686"/>
                  </a:lnTo>
                  <a:lnTo>
                    <a:pt x="17157" y="2768"/>
                  </a:lnTo>
                  <a:lnTo>
                    <a:pt x="1440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476895" y="9449740"/>
              <a:ext cx="25400" cy="26034"/>
            </a:xfrm>
            <a:custGeom>
              <a:avLst/>
              <a:gdLst/>
              <a:ahLst/>
              <a:cxnLst/>
              <a:rect l="l" t="t" r="r" b="b"/>
              <a:pathLst>
                <a:path w="25400" h="26034">
                  <a:moveTo>
                    <a:pt x="3594" y="12903"/>
                  </a:moveTo>
                  <a:lnTo>
                    <a:pt x="2781" y="12103"/>
                  </a:lnTo>
                  <a:lnTo>
                    <a:pt x="800" y="12103"/>
                  </a:lnTo>
                  <a:lnTo>
                    <a:pt x="0" y="12903"/>
                  </a:lnTo>
                  <a:lnTo>
                    <a:pt x="0" y="14884"/>
                  </a:lnTo>
                  <a:lnTo>
                    <a:pt x="800" y="15697"/>
                  </a:lnTo>
                  <a:lnTo>
                    <a:pt x="2781" y="15697"/>
                  </a:lnTo>
                  <a:lnTo>
                    <a:pt x="3594" y="14884"/>
                  </a:lnTo>
                  <a:lnTo>
                    <a:pt x="3594" y="12903"/>
                  </a:lnTo>
                  <a:close/>
                </a:path>
                <a:path w="25400" h="26034">
                  <a:moveTo>
                    <a:pt x="13373" y="1866"/>
                  </a:moveTo>
                  <a:lnTo>
                    <a:pt x="11506" y="0"/>
                  </a:lnTo>
                  <a:lnTo>
                    <a:pt x="6896" y="0"/>
                  </a:lnTo>
                  <a:lnTo>
                    <a:pt x="5029" y="1866"/>
                  </a:lnTo>
                  <a:lnTo>
                    <a:pt x="5029" y="6477"/>
                  </a:lnTo>
                  <a:lnTo>
                    <a:pt x="6896" y="8343"/>
                  </a:lnTo>
                  <a:lnTo>
                    <a:pt x="11506" y="8343"/>
                  </a:lnTo>
                  <a:lnTo>
                    <a:pt x="13373" y="6477"/>
                  </a:lnTo>
                  <a:lnTo>
                    <a:pt x="13373" y="1866"/>
                  </a:lnTo>
                  <a:close/>
                </a:path>
                <a:path w="25400" h="26034">
                  <a:moveTo>
                    <a:pt x="16713" y="16586"/>
                  </a:moveTo>
                  <a:lnTo>
                    <a:pt x="16179" y="14846"/>
                  </a:lnTo>
                  <a:lnTo>
                    <a:pt x="14541" y="13576"/>
                  </a:lnTo>
                  <a:lnTo>
                    <a:pt x="10261" y="13576"/>
                  </a:lnTo>
                  <a:lnTo>
                    <a:pt x="8343" y="15494"/>
                  </a:lnTo>
                  <a:lnTo>
                    <a:pt x="8343" y="18948"/>
                  </a:lnTo>
                  <a:lnTo>
                    <a:pt x="8763" y="19951"/>
                  </a:lnTo>
                  <a:lnTo>
                    <a:pt x="9436" y="20713"/>
                  </a:lnTo>
                  <a:lnTo>
                    <a:pt x="9245" y="19443"/>
                  </a:lnTo>
                  <a:lnTo>
                    <a:pt x="9245" y="17081"/>
                  </a:lnTo>
                  <a:lnTo>
                    <a:pt x="11163" y="15163"/>
                  </a:lnTo>
                  <a:lnTo>
                    <a:pt x="14795" y="15163"/>
                  </a:lnTo>
                  <a:lnTo>
                    <a:pt x="15925" y="15722"/>
                  </a:lnTo>
                  <a:lnTo>
                    <a:pt x="16713" y="16586"/>
                  </a:lnTo>
                  <a:close/>
                </a:path>
                <a:path w="25400" h="26034">
                  <a:moveTo>
                    <a:pt x="23075" y="23418"/>
                  </a:moveTo>
                  <a:lnTo>
                    <a:pt x="22390" y="22720"/>
                  </a:lnTo>
                  <a:lnTo>
                    <a:pt x="20662" y="22720"/>
                  </a:lnTo>
                  <a:lnTo>
                    <a:pt x="19964" y="23418"/>
                  </a:lnTo>
                  <a:lnTo>
                    <a:pt x="19964" y="25133"/>
                  </a:lnTo>
                  <a:lnTo>
                    <a:pt x="20662" y="25831"/>
                  </a:lnTo>
                  <a:lnTo>
                    <a:pt x="22390" y="25831"/>
                  </a:lnTo>
                  <a:lnTo>
                    <a:pt x="23075" y="25133"/>
                  </a:lnTo>
                  <a:lnTo>
                    <a:pt x="23075" y="23418"/>
                  </a:lnTo>
                  <a:close/>
                </a:path>
                <a:path w="25400" h="26034">
                  <a:moveTo>
                    <a:pt x="25146" y="8953"/>
                  </a:moveTo>
                  <a:lnTo>
                    <a:pt x="24168" y="7975"/>
                  </a:lnTo>
                  <a:lnTo>
                    <a:pt x="21780" y="7975"/>
                  </a:lnTo>
                  <a:lnTo>
                    <a:pt x="20815" y="8953"/>
                  </a:lnTo>
                  <a:lnTo>
                    <a:pt x="20815" y="11341"/>
                  </a:lnTo>
                  <a:lnTo>
                    <a:pt x="21780" y="12306"/>
                  </a:lnTo>
                  <a:lnTo>
                    <a:pt x="24168" y="12306"/>
                  </a:lnTo>
                  <a:lnTo>
                    <a:pt x="25146" y="11341"/>
                  </a:lnTo>
                  <a:lnTo>
                    <a:pt x="25146" y="8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477873" y="9394076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5">
                  <a:moveTo>
                    <a:pt x="17678" y="14617"/>
                  </a:moveTo>
                  <a:lnTo>
                    <a:pt x="17056" y="13995"/>
                  </a:lnTo>
                  <a:lnTo>
                    <a:pt x="10109" y="13995"/>
                  </a:lnTo>
                  <a:lnTo>
                    <a:pt x="10109" y="2514"/>
                  </a:lnTo>
                  <a:lnTo>
                    <a:pt x="12090" y="2514"/>
                  </a:lnTo>
                  <a:lnTo>
                    <a:pt x="12090" y="0"/>
                  </a:lnTo>
                  <a:lnTo>
                    <a:pt x="5588" y="0"/>
                  </a:lnTo>
                  <a:lnTo>
                    <a:pt x="5588" y="2514"/>
                  </a:lnTo>
                  <a:lnTo>
                    <a:pt x="7581" y="2514"/>
                  </a:lnTo>
                  <a:lnTo>
                    <a:pt x="7581" y="13995"/>
                  </a:lnTo>
                  <a:lnTo>
                    <a:pt x="622" y="13995"/>
                  </a:lnTo>
                  <a:lnTo>
                    <a:pt x="0" y="14617"/>
                  </a:lnTo>
                  <a:lnTo>
                    <a:pt x="0" y="16116"/>
                  </a:lnTo>
                  <a:lnTo>
                    <a:pt x="622" y="16738"/>
                  </a:lnTo>
                  <a:lnTo>
                    <a:pt x="17056" y="16738"/>
                  </a:lnTo>
                  <a:lnTo>
                    <a:pt x="17678" y="16116"/>
                  </a:lnTo>
                  <a:lnTo>
                    <a:pt x="17678" y="146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490459" y="9388411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5746" y="0"/>
                  </a:lnTo>
                  <a:lnTo>
                    <a:pt x="5746" y="14819"/>
                  </a:lnTo>
                  <a:lnTo>
                    <a:pt x="5746" y="16399"/>
                  </a:lnTo>
                  <a:lnTo>
                    <a:pt x="4453" y="17696"/>
                  </a:lnTo>
                  <a:lnTo>
                    <a:pt x="2872" y="17696"/>
                  </a:lnTo>
                  <a:lnTo>
                    <a:pt x="1292" y="17696"/>
                  </a:lnTo>
                  <a:lnTo>
                    <a:pt x="0" y="16399"/>
                  </a:lnTo>
                  <a:lnTo>
                    <a:pt x="0" y="1481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490319" y="9388538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5740" y="0"/>
                  </a:moveTo>
                  <a:lnTo>
                    <a:pt x="0" y="0"/>
                  </a:lnTo>
                  <a:lnTo>
                    <a:pt x="0" y="16395"/>
                  </a:lnTo>
                  <a:lnTo>
                    <a:pt x="1295" y="17691"/>
                  </a:lnTo>
                  <a:lnTo>
                    <a:pt x="4457" y="17691"/>
                  </a:lnTo>
                  <a:lnTo>
                    <a:pt x="5740" y="16395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488423" y="9386227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59" h="2540">
                  <a:moveTo>
                    <a:pt x="1058" y="0"/>
                  </a:moveTo>
                  <a:lnTo>
                    <a:pt x="8769" y="0"/>
                  </a:lnTo>
                  <a:lnTo>
                    <a:pt x="9353" y="0"/>
                  </a:lnTo>
                  <a:lnTo>
                    <a:pt x="9828" y="475"/>
                  </a:lnTo>
                  <a:lnTo>
                    <a:pt x="9828" y="1058"/>
                  </a:lnTo>
                  <a:lnTo>
                    <a:pt x="9828" y="1641"/>
                  </a:lnTo>
                  <a:lnTo>
                    <a:pt x="9353" y="2117"/>
                  </a:lnTo>
                  <a:lnTo>
                    <a:pt x="8769" y="2117"/>
                  </a:lnTo>
                  <a:lnTo>
                    <a:pt x="1058" y="2117"/>
                  </a:lnTo>
                  <a:lnTo>
                    <a:pt x="474" y="2117"/>
                  </a:lnTo>
                  <a:lnTo>
                    <a:pt x="0" y="1641"/>
                  </a:lnTo>
                  <a:lnTo>
                    <a:pt x="0" y="1058"/>
                  </a:lnTo>
                  <a:lnTo>
                    <a:pt x="0" y="475"/>
                  </a:lnTo>
                  <a:lnTo>
                    <a:pt x="474" y="0"/>
                  </a:lnTo>
                  <a:lnTo>
                    <a:pt x="105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488287" y="938634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59" h="2540">
                  <a:moveTo>
                    <a:pt x="9347" y="0"/>
                  </a:moveTo>
                  <a:lnTo>
                    <a:pt x="469" y="0"/>
                  </a:lnTo>
                  <a:lnTo>
                    <a:pt x="0" y="469"/>
                  </a:lnTo>
                  <a:lnTo>
                    <a:pt x="0" y="1638"/>
                  </a:lnTo>
                  <a:lnTo>
                    <a:pt x="469" y="2120"/>
                  </a:lnTo>
                  <a:lnTo>
                    <a:pt x="9347" y="2120"/>
                  </a:lnTo>
                  <a:lnTo>
                    <a:pt x="9817" y="1638"/>
                  </a:lnTo>
                  <a:lnTo>
                    <a:pt x="9817" y="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477505" y="9388411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5745" y="0"/>
                  </a:lnTo>
                  <a:lnTo>
                    <a:pt x="5745" y="14819"/>
                  </a:lnTo>
                  <a:lnTo>
                    <a:pt x="5745" y="16399"/>
                  </a:lnTo>
                  <a:lnTo>
                    <a:pt x="4453" y="17696"/>
                  </a:lnTo>
                  <a:lnTo>
                    <a:pt x="2872" y="17696"/>
                  </a:lnTo>
                  <a:lnTo>
                    <a:pt x="1292" y="17696"/>
                  </a:lnTo>
                  <a:lnTo>
                    <a:pt x="0" y="16399"/>
                  </a:lnTo>
                  <a:lnTo>
                    <a:pt x="0" y="1481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477365" y="9388538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5740" y="0"/>
                  </a:moveTo>
                  <a:lnTo>
                    <a:pt x="0" y="0"/>
                  </a:lnTo>
                  <a:lnTo>
                    <a:pt x="0" y="16395"/>
                  </a:lnTo>
                  <a:lnTo>
                    <a:pt x="1295" y="17691"/>
                  </a:lnTo>
                  <a:lnTo>
                    <a:pt x="4457" y="17691"/>
                  </a:lnTo>
                  <a:lnTo>
                    <a:pt x="5740" y="16395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475456" y="9386227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59" h="2540">
                  <a:moveTo>
                    <a:pt x="1058" y="0"/>
                  </a:moveTo>
                  <a:lnTo>
                    <a:pt x="8769" y="0"/>
                  </a:lnTo>
                  <a:lnTo>
                    <a:pt x="9353" y="0"/>
                  </a:lnTo>
                  <a:lnTo>
                    <a:pt x="9827" y="475"/>
                  </a:lnTo>
                  <a:lnTo>
                    <a:pt x="9827" y="1058"/>
                  </a:lnTo>
                  <a:lnTo>
                    <a:pt x="9827" y="1641"/>
                  </a:lnTo>
                  <a:lnTo>
                    <a:pt x="9353" y="2117"/>
                  </a:lnTo>
                  <a:lnTo>
                    <a:pt x="8769" y="2117"/>
                  </a:lnTo>
                  <a:lnTo>
                    <a:pt x="1058" y="2117"/>
                  </a:lnTo>
                  <a:lnTo>
                    <a:pt x="474" y="2117"/>
                  </a:lnTo>
                  <a:lnTo>
                    <a:pt x="0" y="1641"/>
                  </a:lnTo>
                  <a:lnTo>
                    <a:pt x="0" y="1058"/>
                  </a:lnTo>
                  <a:lnTo>
                    <a:pt x="0" y="475"/>
                  </a:lnTo>
                  <a:lnTo>
                    <a:pt x="474" y="0"/>
                  </a:lnTo>
                  <a:lnTo>
                    <a:pt x="105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475333" y="938634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59" h="2540">
                  <a:moveTo>
                    <a:pt x="9347" y="0"/>
                  </a:moveTo>
                  <a:lnTo>
                    <a:pt x="469" y="0"/>
                  </a:lnTo>
                  <a:lnTo>
                    <a:pt x="0" y="469"/>
                  </a:lnTo>
                  <a:lnTo>
                    <a:pt x="0" y="1638"/>
                  </a:lnTo>
                  <a:lnTo>
                    <a:pt x="469" y="2120"/>
                  </a:lnTo>
                  <a:lnTo>
                    <a:pt x="9347" y="2120"/>
                  </a:lnTo>
                  <a:lnTo>
                    <a:pt x="9817" y="1638"/>
                  </a:lnTo>
                  <a:lnTo>
                    <a:pt x="9817" y="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428737" y="9326727"/>
              <a:ext cx="67945" cy="57785"/>
            </a:xfrm>
            <a:custGeom>
              <a:avLst/>
              <a:gdLst/>
              <a:ahLst/>
              <a:cxnLst/>
              <a:rect l="l" t="t" r="r" b="b"/>
              <a:pathLst>
                <a:path w="67944" h="57784">
                  <a:moveTo>
                    <a:pt x="11747" y="596"/>
                  </a:moveTo>
                  <a:lnTo>
                    <a:pt x="11226" y="596"/>
                  </a:lnTo>
                  <a:lnTo>
                    <a:pt x="11226" y="3708"/>
                  </a:lnTo>
                  <a:lnTo>
                    <a:pt x="11747" y="3708"/>
                  </a:lnTo>
                  <a:lnTo>
                    <a:pt x="11747" y="596"/>
                  </a:lnTo>
                  <a:close/>
                </a:path>
                <a:path w="67944" h="57784">
                  <a:moveTo>
                    <a:pt x="15773" y="876"/>
                  </a:moveTo>
                  <a:lnTo>
                    <a:pt x="15252" y="876"/>
                  </a:lnTo>
                  <a:lnTo>
                    <a:pt x="15252" y="3860"/>
                  </a:lnTo>
                  <a:lnTo>
                    <a:pt x="15773" y="3860"/>
                  </a:lnTo>
                  <a:lnTo>
                    <a:pt x="15773" y="876"/>
                  </a:lnTo>
                  <a:close/>
                </a:path>
                <a:path w="67944" h="57784">
                  <a:moveTo>
                    <a:pt x="17907" y="6667"/>
                  </a:moveTo>
                  <a:lnTo>
                    <a:pt x="15887" y="4635"/>
                  </a:lnTo>
                  <a:lnTo>
                    <a:pt x="10871" y="4635"/>
                  </a:lnTo>
                  <a:lnTo>
                    <a:pt x="8826" y="6667"/>
                  </a:lnTo>
                  <a:lnTo>
                    <a:pt x="8826" y="11684"/>
                  </a:lnTo>
                  <a:lnTo>
                    <a:pt x="10871" y="13716"/>
                  </a:lnTo>
                  <a:lnTo>
                    <a:pt x="15887" y="13716"/>
                  </a:lnTo>
                  <a:lnTo>
                    <a:pt x="17907" y="11684"/>
                  </a:lnTo>
                  <a:lnTo>
                    <a:pt x="17907" y="6667"/>
                  </a:lnTo>
                  <a:close/>
                </a:path>
                <a:path w="67944" h="57784">
                  <a:moveTo>
                    <a:pt x="26403" y="9791"/>
                  </a:moveTo>
                  <a:lnTo>
                    <a:pt x="25171" y="9791"/>
                  </a:lnTo>
                  <a:lnTo>
                    <a:pt x="25171" y="2082"/>
                  </a:lnTo>
                  <a:lnTo>
                    <a:pt x="26263" y="1930"/>
                  </a:lnTo>
                  <a:lnTo>
                    <a:pt x="26200" y="1422"/>
                  </a:lnTo>
                  <a:lnTo>
                    <a:pt x="24650" y="1625"/>
                  </a:lnTo>
                  <a:lnTo>
                    <a:pt x="24650" y="2171"/>
                  </a:lnTo>
                  <a:lnTo>
                    <a:pt x="24650" y="9791"/>
                  </a:lnTo>
                  <a:lnTo>
                    <a:pt x="22466" y="9791"/>
                  </a:lnTo>
                  <a:lnTo>
                    <a:pt x="20955" y="7505"/>
                  </a:lnTo>
                  <a:lnTo>
                    <a:pt x="21145" y="7505"/>
                  </a:lnTo>
                  <a:lnTo>
                    <a:pt x="21145" y="4673"/>
                  </a:lnTo>
                  <a:lnTo>
                    <a:pt x="21501" y="4241"/>
                  </a:lnTo>
                  <a:lnTo>
                    <a:pt x="21971" y="3886"/>
                  </a:lnTo>
                  <a:lnTo>
                    <a:pt x="21971" y="8737"/>
                  </a:lnTo>
                  <a:lnTo>
                    <a:pt x="22479" y="8737"/>
                  </a:lnTo>
                  <a:lnTo>
                    <a:pt x="22479" y="3505"/>
                  </a:lnTo>
                  <a:lnTo>
                    <a:pt x="23317" y="2857"/>
                  </a:lnTo>
                  <a:lnTo>
                    <a:pt x="23317" y="9512"/>
                  </a:lnTo>
                  <a:lnTo>
                    <a:pt x="23825" y="9512"/>
                  </a:lnTo>
                  <a:lnTo>
                    <a:pt x="23825" y="2565"/>
                  </a:lnTo>
                  <a:lnTo>
                    <a:pt x="24650" y="2171"/>
                  </a:lnTo>
                  <a:lnTo>
                    <a:pt x="24650" y="1625"/>
                  </a:lnTo>
                  <a:lnTo>
                    <a:pt x="23266" y="2247"/>
                  </a:lnTo>
                  <a:lnTo>
                    <a:pt x="21132" y="3873"/>
                  </a:lnTo>
                  <a:lnTo>
                    <a:pt x="20624" y="4483"/>
                  </a:lnTo>
                  <a:lnTo>
                    <a:pt x="20624" y="5308"/>
                  </a:lnTo>
                  <a:lnTo>
                    <a:pt x="20624" y="6997"/>
                  </a:lnTo>
                  <a:lnTo>
                    <a:pt x="20040" y="6096"/>
                  </a:lnTo>
                  <a:lnTo>
                    <a:pt x="20624" y="5308"/>
                  </a:lnTo>
                  <a:lnTo>
                    <a:pt x="20624" y="4483"/>
                  </a:lnTo>
                  <a:lnTo>
                    <a:pt x="20294" y="4876"/>
                  </a:lnTo>
                  <a:lnTo>
                    <a:pt x="19748" y="5638"/>
                  </a:lnTo>
                  <a:lnTo>
                    <a:pt x="16065" y="0"/>
                  </a:lnTo>
                  <a:lnTo>
                    <a:pt x="10337" y="25"/>
                  </a:lnTo>
                  <a:lnTo>
                    <a:pt x="6654" y="5308"/>
                  </a:lnTo>
                  <a:lnTo>
                    <a:pt x="6108" y="4521"/>
                  </a:lnTo>
                  <a:lnTo>
                    <a:pt x="5854" y="4216"/>
                  </a:lnTo>
                  <a:lnTo>
                    <a:pt x="5854" y="5054"/>
                  </a:lnTo>
                  <a:lnTo>
                    <a:pt x="5854" y="6451"/>
                  </a:lnTo>
                  <a:lnTo>
                    <a:pt x="5029" y="7645"/>
                  </a:lnTo>
                  <a:lnTo>
                    <a:pt x="5029" y="4038"/>
                  </a:lnTo>
                  <a:lnTo>
                    <a:pt x="5727" y="4864"/>
                  </a:lnTo>
                  <a:lnTo>
                    <a:pt x="5854" y="5054"/>
                  </a:lnTo>
                  <a:lnTo>
                    <a:pt x="5854" y="4216"/>
                  </a:lnTo>
                  <a:lnTo>
                    <a:pt x="5270" y="3505"/>
                  </a:lnTo>
                  <a:lnTo>
                    <a:pt x="4813" y="3200"/>
                  </a:lnTo>
                  <a:lnTo>
                    <a:pt x="4813" y="7937"/>
                  </a:lnTo>
                  <a:lnTo>
                    <a:pt x="3810" y="9385"/>
                  </a:lnTo>
                  <a:lnTo>
                    <a:pt x="2349" y="9588"/>
                  </a:lnTo>
                  <a:lnTo>
                    <a:pt x="2349" y="2286"/>
                  </a:lnTo>
                  <a:lnTo>
                    <a:pt x="2857" y="2463"/>
                  </a:lnTo>
                  <a:lnTo>
                    <a:pt x="3175" y="2692"/>
                  </a:lnTo>
                  <a:lnTo>
                    <a:pt x="3175" y="8978"/>
                  </a:lnTo>
                  <a:lnTo>
                    <a:pt x="3695" y="8978"/>
                  </a:lnTo>
                  <a:lnTo>
                    <a:pt x="3695" y="3048"/>
                  </a:lnTo>
                  <a:lnTo>
                    <a:pt x="4508" y="3619"/>
                  </a:lnTo>
                  <a:lnTo>
                    <a:pt x="4508" y="7937"/>
                  </a:lnTo>
                  <a:lnTo>
                    <a:pt x="4813" y="7937"/>
                  </a:lnTo>
                  <a:lnTo>
                    <a:pt x="4813" y="3200"/>
                  </a:lnTo>
                  <a:lnTo>
                    <a:pt x="3073" y="1993"/>
                  </a:lnTo>
                  <a:lnTo>
                    <a:pt x="1841" y="1549"/>
                  </a:lnTo>
                  <a:lnTo>
                    <a:pt x="1841" y="9652"/>
                  </a:lnTo>
                  <a:lnTo>
                    <a:pt x="1003" y="9766"/>
                  </a:lnTo>
                  <a:lnTo>
                    <a:pt x="1003" y="2019"/>
                  </a:lnTo>
                  <a:lnTo>
                    <a:pt x="1612" y="2019"/>
                  </a:lnTo>
                  <a:lnTo>
                    <a:pt x="1828" y="2108"/>
                  </a:lnTo>
                  <a:lnTo>
                    <a:pt x="1828" y="9652"/>
                  </a:lnTo>
                  <a:lnTo>
                    <a:pt x="1841" y="1549"/>
                  </a:lnTo>
                  <a:lnTo>
                    <a:pt x="0" y="1498"/>
                  </a:lnTo>
                  <a:lnTo>
                    <a:pt x="0" y="2019"/>
                  </a:lnTo>
                  <a:lnTo>
                    <a:pt x="495" y="2019"/>
                  </a:lnTo>
                  <a:lnTo>
                    <a:pt x="495" y="9842"/>
                  </a:lnTo>
                  <a:lnTo>
                    <a:pt x="139" y="9880"/>
                  </a:lnTo>
                  <a:lnTo>
                    <a:pt x="203" y="10388"/>
                  </a:lnTo>
                  <a:lnTo>
                    <a:pt x="4102" y="9867"/>
                  </a:lnTo>
                  <a:lnTo>
                    <a:pt x="8547" y="3505"/>
                  </a:lnTo>
                  <a:lnTo>
                    <a:pt x="8547" y="5727"/>
                  </a:lnTo>
                  <a:lnTo>
                    <a:pt x="9055" y="5727"/>
                  </a:lnTo>
                  <a:lnTo>
                    <a:pt x="9055" y="2781"/>
                  </a:lnTo>
                  <a:lnTo>
                    <a:pt x="9880" y="1600"/>
                  </a:lnTo>
                  <a:lnTo>
                    <a:pt x="9880" y="4559"/>
                  </a:lnTo>
                  <a:lnTo>
                    <a:pt x="10401" y="4559"/>
                  </a:lnTo>
                  <a:lnTo>
                    <a:pt x="10401" y="1397"/>
                  </a:lnTo>
                  <a:lnTo>
                    <a:pt x="10007" y="1397"/>
                  </a:lnTo>
                  <a:lnTo>
                    <a:pt x="10617" y="533"/>
                  </a:lnTo>
                  <a:lnTo>
                    <a:pt x="12560" y="533"/>
                  </a:lnTo>
                  <a:lnTo>
                    <a:pt x="12560" y="3365"/>
                  </a:lnTo>
                  <a:lnTo>
                    <a:pt x="13081" y="3365"/>
                  </a:lnTo>
                  <a:lnTo>
                    <a:pt x="13081" y="533"/>
                  </a:lnTo>
                  <a:lnTo>
                    <a:pt x="13919" y="533"/>
                  </a:lnTo>
                  <a:lnTo>
                    <a:pt x="13919" y="3403"/>
                  </a:lnTo>
                  <a:lnTo>
                    <a:pt x="14427" y="3403"/>
                  </a:lnTo>
                  <a:lnTo>
                    <a:pt x="14427" y="533"/>
                  </a:lnTo>
                  <a:lnTo>
                    <a:pt x="15786" y="520"/>
                  </a:lnTo>
                  <a:lnTo>
                    <a:pt x="16738" y="1981"/>
                  </a:lnTo>
                  <a:lnTo>
                    <a:pt x="16586" y="1981"/>
                  </a:lnTo>
                  <a:lnTo>
                    <a:pt x="16586" y="4864"/>
                  </a:lnTo>
                  <a:lnTo>
                    <a:pt x="17106" y="4864"/>
                  </a:lnTo>
                  <a:lnTo>
                    <a:pt x="17106" y="2552"/>
                  </a:lnTo>
                  <a:lnTo>
                    <a:pt x="22186" y="10312"/>
                  </a:lnTo>
                  <a:lnTo>
                    <a:pt x="26403" y="10312"/>
                  </a:lnTo>
                  <a:lnTo>
                    <a:pt x="26403" y="9791"/>
                  </a:lnTo>
                  <a:close/>
                </a:path>
                <a:path w="67944" h="57784">
                  <a:moveTo>
                    <a:pt x="50622" y="53073"/>
                  </a:moveTo>
                  <a:lnTo>
                    <a:pt x="50038" y="52489"/>
                  </a:lnTo>
                  <a:lnTo>
                    <a:pt x="48590" y="52489"/>
                  </a:lnTo>
                  <a:lnTo>
                    <a:pt x="48006" y="53073"/>
                  </a:lnTo>
                  <a:lnTo>
                    <a:pt x="48006" y="54521"/>
                  </a:lnTo>
                  <a:lnTo>
                    <a:pt x="48590" y="55118"/>
                  </a:lnTo>
                  <a:lnTo>
                    <a:pt x="50038" y="55118"/>
                  </a:lnTo>
                  <a:lnTo>
                    <a:pt x="50622" y="54521"/>
                  </a:lnTo>
                  <a:lnTo>
                    <a:pt x="50622" y="53073"/>
                  </a:lnTo>
                  <a:close/>
                </a:path>
                <a:path w="67944" h="57784">
                  <a:moveTo>
                    <a:pt x="53314" y="52057"/>
                  </a:moveTo>
                  <a:lnTo>
                    <a:pt x="52971" y="51701"/>
                  </a:lnTo>
                  <a:lnTo>
                    <a:pt x="52082" y="51701"/>
                  </a:lnTo>
                  <a:lnTo>
                    <a:pt x="51739" y="52057"/>
                  </a:lnTo>
                  <a:lnTo>
                    <a:pt x="51739" y="52933"/>
                  </a:lnTo>
                  <a:lnTo>
                    <a:pt x="52082" y="53289"/>
                  </a:lnTo>
                  <a:lnTo>
                    <a:pt x="52971" y="53289"/>
                  </a:lnTo>
                  <a:lnTo>
                    <a:pt x="53314" y="52933"/>
                  </a:lnTo>
                  <a:lnTo>
                    <a:pt x="53314" y="52057"/>
                  </a:lnTo>
                  <a:close/>
                </a:path>
                <a:path w="67944" h="57784">
                  <a:moveTo>
                    <a:pt x="53797" y="54800"/>
                  </a:moveTo>
                  <a:lnTo>
                    <a:pt x="53073" y="54076"/>
                  </a:lnTo>
                  <a:lnTo>
                    <a:pt x="51269" y="54076"/>
                  </a:lnTo>
                  <a:lnTo>
                    <a:pt x="50546" y="54800"/>
                  </a:lnTo>
                  <a:lnTo>
                    <a:pt x="50546" y="56591"/>
                  </a:lnTo>
                  <a:lnTo>
                    <a:pt x="51269" y="57315"/>
                  </a:lnTo>
                  <a:lnTo>
                    <a:pt x="53073" y="57315"/>
                  </a:lnTo>
                  <a:lnTo>
                    <a:pt x="53797" y="56591"/>
                  </a:lnTo>
                  <a:lnTo>
                    <a:pt x="53797" y="54800"/>
                  </a:lnTo>
                  <a:close/>
                </a:path>
                <a:path w="67944" h="57784">
                  <a:moveTo>
                    <a:pt x="64198" y="51244"/>
                  </a:moveTo>
                  <a:lnTo>
                    <a:pt x="63842" y="50888"/>
                  </a:lnTo>
                  <a:lnTo>
                    <a:pt x="62966" y="50888"/>
                  </a:lnTo>
                  <a:lnTo>
                    <a:pt x="62611" y="51244"/>
                  </a:lnTo>
                  <a:lnTo>
                    <a:pt x="62611" y="52120"/>
                  </a:lnTo>
                  <a:lnTo>
                    <a:pt x="62966" y="52476"/>
                  </a:lnTo>
                  <a:lnTo>
                    <a:pt x="63842" y="52476"/>
                  </a:lnTo>
                  <a:lnTo>
                    <a:pt x="64198" y="52120"/>
                  </a:lnTo>
                  <a:lnTo>
                    <a:pt x="64198" y="51244"/>
                  </a:lnTo>
                  <a:close/>
                </a:path>
                <a:path w="67944" h="57784">
                  <a:moveTo>
                    <a:pt x="65951" y="54000"/>
                  </a:moveTo>
                  <a:lnTo>
                    <a:pt x="65214" y="53276"/>
                  </a:lnTo>
                  <a:lnTo>
                    <a:pt x="63423" y="53276"/>
                  </a:lnTo>
                  <a:lnTo>
                    <a:pt x="62699" y="54000"/>
                  </a:lnTo>
                  <a:lnTo>
                    <a:pt x="62699" y="55791"/>
                  </a:lnTo>
                  <a:lnTo>
                    <a:pt x="63423" y="56515"/>
                  </a:lnTo>
                  <a:lnTo>
                    <a:pt x="65214" y="56515"/>
                  </a:lnTo>
                  <a:lnTo>
                    <a:pt x="65951" y="55791"/>
                  </a:lnTo>
                  <a:lnTo>
                    <a:pt x="65951" y="54000"/>
                  </a:lnTo>
                  <a:close/>
                </a:path>
                <a:path w="67944" h="57784">
                  <a:moveTo>
                    <a:pt x="67945" y="51612"/>
                  </a:moveTo>
                  <a:lnTo>
                    <a:pt x="67386" y="51054"/>
                  </a:lnTo>
                  <a:lnTo>
                    <a:pt x="65989" y="51054"/>
                  </a:lnTo>
                  <a:lnTo>
                    <a:pt x="65430" y="51612"/>
                  </a:lnTo>
                  <a:lnTo>
                    <a:pt x="65430" y="53009"/>
                  </a:lnTo>
                  <a:lnTo>
                    <a:pt x="65989" y="53568"/>
                  </a:lnTo>
                  <a:lnTo>
                    <a:pt x="67386" y="53568"/>
                  </a:lnTo>
                  <a:lnTo>
                    <a:pt x="67945" y="53009"/>
                  </a:lnTo>
                  <a:lnTo>
                    <a:pt x="67945" y="5161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438757" y="933254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5206" y="0"/>
                  </a:moveTo>
                  <a:lnTo>
                    <a:pt x="1498" y="0"/>
                  </a:lnTo>
                  <a:lnTo>
                    <a:pt x="0" y="1498"/>
                  </a:lnTo>
                  <a:lnTo>
                    <a:pt x="0" y="5206"/>
                  </a:lnTo>
                  <a:lnTo>
                    <a:pt x="1498" y="6705"/>
                  </a:lnTo>
                  <a:lnTo>
                    <a:pt x="5206" y="6705"/>
                  </a:lnTo>
                  <a:lnTo>
                    <a:pt x="6705" y="5206"/>
                  </a:lnTo>
                  <a:lnTo>
                    <a:pt x="6705" y="1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444447" y="9339135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1447" y="0"/>
                  </a:moveTo>
                  <a:lnTo>
                    <a:pt x="152" y="939"/>
                  </a:lnTo>
                  <a:lnTo>
                    <a:pt x="0" y="1854"/>
                  </a:lnTo>
                  <a:lnTo>
                    <a:pt x="4394" y="7912"/>
                  </a:lnTo>
                  <a:lnTo>
                    <a:pt x="5308" y="8051"/>
                  </a:lnTo>
                  <a:lnTo>
                    <a:pt x="6604" y="7111"/>
                  </a:lnTo>
                  <a:lnTo>
                    <a:pt x="6756" y="6197"/>
                  </a:lnTo>
                  <a:lnTo>
                    <a:pt x="2362" y="1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444802" y="934021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4">
                  <a:moveTo>
                    <a:pt x="253" y="0"/>
                  </a:moveTo>
                  <a:lnTo>
                    <a:pt x="0" y="876"/>
                  </a:lnTo>
                  <a:lnTo>
                    <a:pt x="3949" y="6223"/>
                  </a:lnTo>
                  <a:lnTo>
                    <a:pt x="4063" y="6540"/>
                  </a:lnTo>
                  <a:lnTo>
                    <a:pt x="4940" y="645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/>
          <p:cNvSpPr txBox="1"/>
          <p:nvPr/>
        </p:nvSpPr>
        <p:spPr>
          <a:xfrm>
            <a:off x="1428051" y="9320081"/>
            <a:ext cx="28575" cy="31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" spc="-1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">
              <a:latin typeface="Arial"/>
              <a:cs typeface="Arial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1439291" y="9285973"/>
            <a:ext cx="92710" cy="66040"/>
            <a:chOff x="1439291" y="9285973"/>
            <a:chExt cx="92710" cy="66040"/>
          </a:xfrm>
        </p:grpSpPr>
        <p:sp>
          <p:nvSpPr>
            <p:cNvPr id="104" name="object 104"/>
            <p:cNvSpPr/>
            <p:nvPr/>
          </p:nvSpPr>
          <p:spPr>
            <a:xfrm>
              <a:off x="1439291" y="933279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4063" y="0"/>
                  </a:moveTo>
                  <a:lnTo>
                    <a:pt x="1269" y="0"/>
                  </a:lnTo>
                  <a:lnTo>
                    <a:pt x="0" y="1270"/>
                  </a:lnTo>
                  <a:lnTo>
                    <a:pt x="63" y="3454"/>
                  </a:lnTo>
                  <a:lnTo>
                    <a:pt x="88" y="1828"/>
                  </a:lnTo>
                  <a:lnTo>
                    <a:pt x="1409" y="508"/>
                  </a:lnTo>
                  <a:lnTo>
                    <a:pt x="4063" y="508"/>
                  </a:lnTo>
                  <a:lnTo>
                    <a:pt x="4965" y="1028"/>
                  </a:lnTo>
                  <a:lnTo>
                    <a:pt x="5511" y="1816"/>
                  </a:lnTo>
                  <a:lnTo>
                    <a:pt x="5092" y="749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471422" y="9285973"/>
              <a:ext cx="60960" cy="66040"/>
            </a:xfrm>
            <a:custGeom>
              <a:avLst/>
              <a:gdLst/>
              <a:ahLst/>
              <a:cxnLst/>
              <a:rect l="l" t="t" r="r" b="b"/>
              <a:pathLst>
                <a:path w="60959" h="66040">
                  <a:moveTo>
                    <a:pt x="60198" y="47205"/>
                  </a:moveTo>
                  <a:lnTo>
                    <a:pt x="59994" y="46990"/>
                  </a:lnTo>
                  <a:lnTo>
                    <a:pt x="54089" y="40436"/>
                  </a:lnTo>
                  <a:lnTo>
                    <a:pt x="42748" y="32283"/>
                  </a:lnTo>
                  <a:lnTo>
                    <a:pt x="41351" y="31318"/>
                  </a:lnTo>
                  <a:lnTo>
                    <a:pt x="38404" y="29375"/>
                  </a:lnTo>
                  <a:lnTo>
                    <a:pt x="37642" y="28892"/>
                  </a:lnTo>
                  <a:lnTo>
                    <a:pt x="37680" y="34645"/>
                  </a:lnTo>
                  <a:lnTo>
                    <a:pt x="37630" y="37414"/>
                  </a:lnTo>
                  <a:lnTo>
                    <a:pt x="39852" y="36042"/>
                  </a:lnTo>
                  <a:lnTo>
                    <a:pt x="47536" y="41059"/>
                  </a:lnTo>
                  <a:lnTo>
                    <a:pt x="52616" y="45135"/>
                  </a:lnTo>
                  <a:lnTo>
                    <a:pt x="51511" y="46990"/>
                  </a:lnTo>
                  <a:lnTo>
                    <a:pt x="45554" y="44526"/>
                  </a:lnTo>
                  <a:lnTo>
                    <a:pt x="37528" y="40208"/>
                  </a:lnTo>
                  <a:lnTo>
                    <a:pt x="37439" y="41973"/>
                  </a:lnTo>
                  <a:lnTo>
                    <a:pt x="37172" y="45313"/>
                  </a:lnTo>
                  <a:lnTo>
                    <a:pt x="48196" y="50571"/>
                  </a:lnTo>
                  <a:lnTo>
                    <a:pt x="56972" y="52641"/>
                  </a:lnTo>
                  <a:lnTo>
                    <a:pt x="60198" y="47205"/>
                  </a:lnTo>
                  <a:close/>
                </a:path>
                <a:path w="60959" h="66040">
                  <a:moveTo>
                    <a:pt x="60439" y="19545"/>
                  </a:moveTo>
                  <a:lnTo>
                    <a:pt x="57302" y="14033"/>
                  </a:lnTo>
                  <a:lnTo>
                    <a:pt x="48399" y="15989"/>
                  </a:lnTo>
                  <a:lnTo>
                    <a:pt x="37185" y="21120"/>
                  </a:lnTo>
                  <a:lnTo>
                    <a:pt x="36093" y="8699"/>
                  </a:lnTo>
                  <a:lnTo>
                    <a:pt x="35737" y="7581"/>
                  </a:lnTo>
                  <a:lnTo>
                    <a:pt x="33388" y="0"/>
                  </a:lnTo>
                  <a:lnTo>
                    <a:pt x="32651" y="0"/>
                  </a:lnTo>
                  <a:lnTo>
                    <a:pt x="32651" y="34696"/>
                  </a:lnTo>
                  <a:lnTo>
                    <a:pt x="32575" y="43014"/>
                  </a:lnTo>
                  <a:lnTo>
                    <a:pt x="32207" y="51968"/>
                  </a:lnTo>
                  <a:lnTo>
                    <a:pt x="31292" y="58356"/>
                  </a:lnTo>
                  <a:lnTo>
                    <a:pt x="29146" y="58356"/>
                  </a:lnTo>
                  <a:lnTo>
                    <a:pt x="28219" y="51917"/>
                  </a:lnTo>
                  <a:lnTo>
                    <a:pt x="27825" y="42887"/>
                  </a:lnTo>
                  <a:lnTo>
                    <a:pt x="28600" y="42494"/>
                  </a:lnTo>
                  <a:lnTo>
                    <a:pt x="30149" y="41681"/>
                  </a:lnTo>
                  <a:lnTo>
                    <a:pt x="32575" y="43014"/>
                  </a:lnTo>
                  <a:lnTo>
                    <a:pt x="32575" y="34747"/>
                  </a:lnTo>
                  <a:lnTo>
                    <a:pt x="30175" y="36106"/>
                  </a:lnTo>
                  <a:lnTo>
                    <a:pt x="27635" y="34582"/>
                  </a:lnTo>
                  <a:lnTo>
                    <a:pt x="27635" y="31623"/>
                  </a:lnTo>
                  <a:lnTo>
                    <a:pt x="30238" y="30137"/>
                  </a:lnTo>
                  <a:lnTo>
                    <a:pt x="32626" y="31534"/>
                  </a:lnTo>
                  <a:lnTo>
                    <a:pt x="32651" y="34696"/>
                  </a:lnTo>
                  <a:lnTo>
                    <a:pt x="32651" y="0"/>
                  </a:lnTo>
                  <a:lnTo>
                    <a:pt x="27063" y="0"/>
                  </a:lnTo>
                  <a:lnTo>
                    <a:pt x="24371" y="8597"/>
                  </a:lnTo>
                  <a:lnTo>
                    <a:pt x="23266" y="20764"/>
                  </a:lnTo>
                  <a:lnTo>
                    <a:pt x="24752" y="21475"/>
                  </a:lnTo>
                  <a:lnTo>
                    <a:pt x="27838" y="23063"/>
                  </a:lnTo>
                  <a:lnTo>
                    <a:pt x="28232" y="13957"/>
                  </a:lnTo>
                  <a:lnTo>
                    <a:pt x="29146" y="7581"/>
                  </a:lnTo>
                  <a:lnTo>
                    <a:pt x="31292" y="7581"/>
                  </a:lnTo>
                  <a:lnTo>
                    <a:pt x="32219" y="14020"/>
                  </a:lnTo>
                  <a:lnTo>
                    <a:pt x="32575" y="22606"/>
                  </a:lnTo>
                  <a:lnTo>
                    <a:pt x="32575" y="23355"/>
                  </a:lnTo>
                  <a:lnTo>
                    <a:pt x="30289" y="24536"/>
                  </a:lnTo>
                  <a:lnTo>
                    <a:pt x="31965" y="25501"/>
                  </a:lnTo>
                  <a:lnTo>
                    <a:pt x="29476" y="24079"/>
                  </a:lnTo>
                  <a:lnTo>
                    <a:pt x="27127" y="22834"/>
                  </a:lnTo>
                  <a:lnTo>
                    <a:pt x="27127" y="31915"/>
                  </a:lnTo>
                  <a:lnTo>
                    <a:pt x="25146" y="33070"/>
                  </a:lnTo>
                  <a:lnTo>
                    <a:pt x="25958" y="32575"/>
                  </a:lnTo>
                  <a:lnTo>
                    <a:pt x="27127" y="31915"/>
                  </a:lnTo>
                  <a:lnTo>
                    <a:pt x="27127" y="22834"/>
                  </a:lnTo>
                  <a:lnTo>
                    <a:pt x="26289" y="22390"/>
                  </a:lnTo>
                  <a:lnTo>
                    <a:pt x="25298" y="21894"/>
                  </a:lnTo>
                  <a:lnTo>
                    <a:pt x="25298" y="27317"/>
                  </a:lnTo>
                  <a:lnTo>
                    <a:pt x="23291" y="26225"/>
                  </a:lnTo>
                  <a:lnTo>
                    <a:pt x="24498" y="26860"/>
                  </a:lnTo>
                  <a:lnTo>
                    <a:pt x="25298" y="27317"/>
                  </a:lnTo>
                  <a:lnTo>
                    <a:pt x="25298" y="21894"/>
                  </a:lnTo>
                  <a:lnTo>
                    <a:pt x="24765" y="21628"/>
                  </a:lnTo>
                  <a:lnTo>
                    <a:pt x="22910" y="20751"/>
                  </a:lnTo>
                  <a:lnTo>
                    <a:pt x="22910" y="26022"/>
                  </a:lnTo>
                  <a:lnTo>
                    <a:pt x="22898" y="26377"/>
                  </a:lnTo>
                  <a:lnTo>
                    <a:pt x="22898" y="40017"/>
                  </a:lnTo>
                  <a:lnTo>
                    <a:pt x="14744" y="44221"/>
                  </a:lnTo>
                  <a:lnTo>
                    <a:pt x="8686" y="46609"/>
                  </a:lnTo>
                  <a:lnTo>
                    <a:pt x="7620" y="44742"/>
                  </a:lnTo>
                  <a:lnTo>
                    <a:pt x="12763" y="40741"/>
                  </a:lnTo>
                  <a:lnTo>
                    <a:pt x="20548" y="35877"/>
                  </a:lnTo>
                  <a:lnTo>
                    <a:pt x="21996" y="34963"/>
                  </a:lnTo>
                  <a:lnTo>
                    <a:pt x="22758" y="34505"/>
                  </a:lnTo>
                  <a:lnTo>
                    <a:pt x="20548" y="35877"/>
                  </a:lnTo>
                  <a:lnTo>
                    <a:pt x="22034" y="36855"/>
                  </a:lnTo>
                  <a:lnTo>
                    <a:pt x="22809" y="37338"/>
                  </a:lnTo>
                  <a:lnTo>
                    <a:pt x="22898" y="40017"/>
                  </a:lnTo>
                  <a:lnTo>
                    <a:pt x="22898" y="26377"/>
                  </a:lnTo>
                  <a:lnTo>
                    <a:pt x="22809" y="28803"/>
                  </a:lnTo>
                  <a:lnTo>
                    <a:pt x="20599" y="30175"/>
                  </a:lnTo>
                  <a:lnTo>
                    <a:pt x="12903" y="25171"/>
                  </a:lnTo>
                  <a:lnTo>
                    <a:pt x="7835" y="21082"/>
                  </a:lnTo>
                  <a:lnTo>
                    <a:pt x="8928" y="19240"/>
                  </a:lnTo>
                  <a:lnTo>
                    <a:pt x="14897" y="21704"/>
                  </a:lnTo>
                  <a:lnTo>
                    <a:pt x="22910" y="26022"/>
                  </a:lnTo>
                  <a:lnTo>
                    <a:pt x="22910" y="20751"/>
                  </a:lnTo>
                  <a:lnTo>
                    <a:pt x="19748" y="19240"/>
                  </a:lnTo>
                  <a:lnTo>
                    <a:pt x="12242" y="15659"/>
                  </a:lnTo>
                  <a:lnTo>
                    <a:pt x="3479" y="13589"/>
                  </a:lnTo>
                  <a:lnTo>
                    <a:pt x="254" y="19024"/>
                  </a:lnTo>
                  <a:lnTo>
                    <a:pt x="6350" y="25793"/>
                  </a:lnTo>
                  <a:lnTo>
                    <a:pt x="16344" y="32994"/>
                  </a:lnTo>
                  <a:lnTo>
                    <a:pt x="6223" y="40005"/>
                  </a:lnTo>
                  <a:lnTo>
                    <a:pt x="0" y="46672"/>
                  </a:lnTo>
                  <a:lnTo>
                    <a:pt x="3149" y="52184"/>
                  </a:lnTo>
                  <a:lnTo>
                    <a:pt x="12039" y="50228"/>
                  </a:lnTo>
                  <a:lnTo>
                    <a:pt x="19939" y="46609"/>
                  </a:lnTo>
                  <a:lnTo>
                    <a:pt x="23253" y="45097"/>
                  </a:lnTo>
                  <a:lnTo>
                    <a:pt x="24345" y="57226"/>
                  </a:lnTo>
                  <a:lnTo>
                    <a:pt x="27051" y="65938"/>
                  </a:lnTo>
                  <a:lnTo>
                    <a:pt x="33362" y="65938"/>
                  </a:lnTo>
                  <a:lnTo>
                    <a:pt x="35737" y="58356"/>
                  </a:lnTo>
                  <a:lnTo>
                    <a:pt x="36068" y="57327"/>
                  </a:lnTo>
                  <a:lnTo>
                    <a:pt x="37363" y="42735"/>
                  </a:lnTo>
                  <a:lnTo>
                    <a:pt x="37465" y="41071"/>
                  </a:lnTo>
                  <a:lnTo>
                    <a:pt x="37566" y="38823"/>
                  </a:lnTo>
                  <a:lnTo>
                    <a:pt x="37465" y="24980"/>
                  </a:lnTo>
                  <a:lnTo>
                    <a:pt x="37388" y="23774"/>
                  </a:lnTo>
                  <a:lnTo>
                    <a:pt x="37439" y="24447"/>
                  </a:lnTo>
                  <a:lnTo>
                    <a:pt x="37465" y="24980"/>
                  </a:lnTo>
                  <a:lnTo>
                    <a:pt x="37528" y="26187"/>
                  </a:lnTo>
                  <a:lnTo>
                    <a:pt x="45694" y="21996"/>
                  </a:lnTo>
                  <a:lnTo>
                    <a:pt x="51752" y="19608"/>
                  </a:lnTo>
                  <a:lnTo>
                    <a:pt x="52806" y="21475"/>
                  </a:lnTo>
                  <a:lnTo>
                    <a:pt x="47675" y="25476"/>
                  </a:lnTo>
                  <a:lnTo>
                    <a:pt x="39890" y="30353"/>
                  </a:lnTo>
                  <a:lnTo>
                    <a:pt x="41351" y="31305"/>
                  </a:lnTo>
                  <a:lnTo>
                    <a:pt x="42748" y="32270"/>
                  </a:lnTo>
                  <a:lnTo>
                    <a:pt x="44081" y="33223"/>
                  </a:lnTo>
                  <a:lnTo>
                    <a:pt x="54229" y="26187"/>
                  </a:lnTo>
                  <a:lnTo>
                    <a:pt x="60375" y="196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494021" y="929791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207" y="0"/>
                  </a:moveTo>
                  <a:lnTo>
                    <a:pt x="4977" y="0"/>
                  </a:lnTo>
                  <a:lnTo>
                    <a:pt x="6414" y="1436"/>
                  </a:lnTo>
                  <a:lnTo>
                    <a:pt x="6414" y="3207"/>
                  </a:lnTo>
                  <a:lnTo>
                    <a:pt x="6414" y="4977"/>
                  </a:lnTo>
                  <a:lnTo>
                    <a:pt x="4977" y="6414"/>
                  </a:lnTo>
                  <a:lnTo>
                    <a:pt x="3207" y="6414"/>
                  </a:lnTo>
                  <a:lnTo>
                    <a:pt x="1436" y="6414"/>
                  </a:lnTo>
                  <a:lnTo>
                    <a:pt x="0" y="4977"/>
                  </a:lnTo>
                  <a:lnTo>
                    <a:pt x="0" y="3207"/>
                  </a:lnTo>
                  <a:lnTo>
                    <a:pt x="0" y="1436"/>
                  </a:lnTo>
                  <a:lnTo>
                    <a:pt x="1436" y="0"/>
                  </a:lnTo>
                  <a:lnTo>
                    <a:pt x="3207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494142" y="929778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978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4978"/>
                  </a:lnTo>
                  <a:lnTo>
                    <a:pt x="1447" y="6413"/>
                  </a:lnTo>
                  <a:lnTo>
                    <a:pt x="4978" y="6413"/>
                  </a:lnTo>
                  <a:lnTo>
                    <a:pt x="6426" y="4978"/>
                  </a:lnTo>
                  <a:lnTo>
                    <a:pt x="6426" y="1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476254" y="932422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207" y="0"/>
                  </a:moveTo>
                  <a:lnTo>
                    <a:pt x="4977" y="0"/>
                  </a:lnTo>
                  <a:lnTo>
                    <a:pt x="6414" y="1436"/>
                  </a:lnTo>
                  <a:lnTo>
                    <a:pt x="6414" y="3207"/>
                  </a:lnTo>
                  <a:lnTo>
                    <a:pt x="6414" y="4977"/>
                  </a:lnTo>
                  <a:lnTo>
                    <a:pt x="4977" y="6414"/>
                  </a:lnTo>
                  <a:lnTo>
                    <a:pt x="3207" y="6414"/>
                  </a:lnTo>
                  <a:lnTo>
                    <a:pt x="1435" y="6414"/>
                  </a:lnTo>
                  <a:lnTo>
                    <a:pt x="0" y="4977"/>
                  </a:lnTo>
                  <a:lnTo>
                    <a:pt x="0" y="3207"/>
                  </a:lnTo>
                  <a:lnTo>
                    <a:pt x="0" y="1436"/>
                  </a:lnTo>
                  <a:lnTo>
                    <a:pt x="1435" y="0"/>
                  </a:lnTo>
                  <a:lnTo>
                    <a:pt x="3207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476375" y="932409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978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4978"/>
                  </a:lnTo>
                  <a:lnTo>
                    <a:pt x="1447" y="6413"/>
                  </a:lnTo>
                  <a:lnTo>
                    <a:pt x="4978" y="6413"/>
                  </a:lnTo>
                  <a:lnTo>
                    <a:pt x="6426" y="4978"/>
                  </a:lnTo>
                  <a:lnTo>
                    <a:pt x="6426" y="1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519345" y="932389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207" y="0"/>
                  </a:moveTo>
                  <a:lnTo>
                    <a:pt x="4977" y="0"/>
                  </a:lnTo>
                  <a:lnTo>
                    <a:pt x="6414" y="1436"/>
                  </a:lnTo>
                  <a:lnTo>
                    <a:pt x="6414" y="3207"/>
                  </a:lnTo>
                  <a:lnTo>
                    <a:pt x="6414" y="4978"/>
                  </a:lnTo>
                  <a:lnTo>
                    <a:pt x="4977" y="6410"/>
                  </a:lnTo>
                  <a:lnTo>
                    <a:pt x="3207" y="6410"/>
                  </a:lnTo>
                  <a:lnTo>
                    <a:pt x="1436" y="6410"/>
                  </a:lnTo>
                  <a:lnTo>
                    <a:pt x="0" y="4978"/>
                  </a:lnTo>
                  <a:lnTo>
                    <a:pt x="0" y="3207"/>
                  </a:lnTo>
                  <a:lnTo>
                    <a:pt x="0" y="1436"/>
                  </a:lnTo>
                  <a:lnTo>
                    <a:pt x="1436" y="0"/>
                  </a:lnTo>
                  <a:lnTo>
                    <a:pt x="3207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519478" y="932378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978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4978"/>
                  </a:lnTo>
                  <a:lnTo>
                    <a:pt x="1447" y="6413"/>
                  </a:lnTo>
                  <a:lnTo>
                    <a:pt x="4978" y="6413"/>
                  </a:lnTo>
                  <a:lnTo>
                    <a:pt x="6426" y="4978"/>
                  </a:lnTo>
                  <a:lnTo>
                    <a:pt x="6426" y="1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2" name="object 112"/>
          <p:cNvSpPr txBox="1"/>
          <p:nvPr/>
        </p:nvSpPr>
        <p:spPr>
          <a:xfrm>
            <a:off x="1240091" y="9656750"/>
            <a:ext cx="5085715" cy="47180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dirty="0" sz="900" b="1">
                <a:solidFill>
                  <a:srgbClr val="231F20"/>
                </a:solidFill>
                <a:latin typeface="Arial"/>
                <a:cs typeface="Arial"/>
              </a:rPr>
              <a:t>Rai </a:t>
            </a:r>
            <a:r>
              <a:rPr dirty="0" sz="900" spc="-10" b="1">
                <a:solidFill>
                  <a:srgbClr val="231F20"/>
                </a:solidFill>
                <a:latin typeface="Arial"/>
                <a:cs typeface="Arial"/>
              </a:rPr>
              <a:t>Technology </a:t>
            </a:r>
            <a:r>
              <a:rPr dirty="0" sz="900" b="1">
                <a:solidFill>
                  <a:srgbClr val="231F20"/>
                </a:solidFill>
                <a:latin typeface="Arial"/>
                <a:cs typeface="Arial"/>
              </a:rPr>
              <a:t>University</a:t>
            </a:r>
            <a:r>
              <a:rPr dirty="0" sz="9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231F20"/>
                </a:solidFill>
                <a:latin typeface="Arial"/>
                <a:cs typeface="Arial"/>
              </a:rPr>
              <a:t>Campus</a:t>
            </a:r>
            <a:endParaRPr sz="900">
              <a:latin typeface="Arial"/>
              <a:cs typeface="Arial"/>
            </a:endParaRPr>
          </a:p>
          <a:p>
            <a:pPr algn="ctr" marL="12065" marR="5080">
              <a:lnSpc>
                <a:spcPct val="108400"/>
              </a:lnSpc>
            </a:pPr>
            <a:r>
              <a:rPr dirty="0" sz="900" spc="-5">
                <a:solidFill>
                  <a:srgbClr val="231F20"/>
                </a:solidFill>
                <a:latin typeface="Arial"/>
                <a:cs typeface="Arial"/>
              </a:rPr>
              <a:t>Dhodballapur Nelmangala Road, SH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-74, </a:t>
            </a:r>
            <a:r>
              <a:rPr dirty="0" sz="900" spc="-5">
                <a:solidFill>
                  <a:srgbClr val="231F20"/>
                </a:solidFill>
                <a:latin typeface="Arial"/>
                <a:cs typeface="Arial"/>
              </a:rPr>
              <a:t>Off Highway 207, Dhodballapur 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Taluk, </a:t>
            </a:r>
            <a:r>
              <a:rPr dirty="0" sz="900" spc="-5">
                <a:solidFill>
                  <a:srgbClr val="231F20"/>
                </a:solidFill>
                <a:latin typeface="Arial"/>
                <a:cs typeface="Arial"/>
              </a:rPr>
              <a:t>Bangalore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dirty="0" sz="900" spc="-5">
                <a:solidFill>
                  <a:srgbClr val="231F20"/>
                </a:solidFill>
                <a:latin typeface="Arial"/>
                <a:cs typeface="Arial"/>
              </a:rPr>
              <a:t>561204 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E-mail: </a:t>
            </a:r>
            <a:r>
              <a:rPr dirty="0" sz="900" spc="-5">
                <a:solidFill>
                  <a:srgbClr val="231F20"/>
                </a:solidFill>
                <a:latin typeface="Arial"/>
                <a:cs typeface="Arial"/>
                <a:hlinkClick r:id="rId4"/>
              </a:rPr>
              <a:t>info@raitechuniversity.in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| </a:t>
            </a:r>
            <a:r>
              <a:rPr dirty="0" sz="900" spc="-5">
                <a:solidFill>
                  <a:srgbClr val="231F20"/>
                </a:solidFill>
                <a:latin typeface="Arial"/>
                <a:cs typeface="Arial"/>
              </a:rPr>
              <a:t>Web:</a:t>
            </a:r>
            <a:r>
              <a:rPr dirty="0" sz="9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Arial"/>
                <a:cs typeface="Arial"/>
                <a:hlinkClick r:id="rId5"/>
              </a:rPr>
              <a:t>www.raitechuniversity.in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1630" cy="798766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443230" marR="5715" indent="-215900">
              <a:lnSpc>
                <a:spcPct val="98300"/>
              </a:lnSpc>
              <a:spcBef>
                <a:spcPts val="15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Technological </a:t>
            </a:r>
            <a:r>
              <a:rPr dirty="0" sz="1100" spc="10" b="1">
                <a:latin typeface="Times New Roman"/>
                <a:cs typeface="Times New Roman"/>
              </a:rPr>
              <a:t>Change: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tremendous growth in the </a:t>
            </a:r>
            <a:r>
              <a:rPr dirty="0" sz="1100" spc="15">
                <a:latin typeface="Times New Roman"/>
                <a:cs typeface="Times New Roman"/>
              </a:rPr>
              <a:t>use </a:t>
            </a:r>
            <a:r>
              <a:rPr dirty="0" sz="1100" spc="10">
                <a:latin typeface="Times New Roman"/>
                <a:cs typeface="Times New Roman"/>
              </a:rPr>
              <a:t>of robots in  </a:t>
            </a:r>
            <a:r>
              <a:rPr dirty="0" sz="1100" spc="5">
                <a:latin typeface="Times New Roman"/>
                <a:cs typeface="Times New Roman"/>
              </a:rPr>
              <a:t>automatic </a:t>
            </a:r>
            <a:r>
              <a:rPr dirty="0" sz="1100" spc="10">
                <a:latin typeface="Times New Roman"/>
                <a:cs typeface="Times New Roman"/>
              </a:rPr>
              <a:t>machine </a:t>
            </a:r>
            <a:r>
              <a:rPr dirty="0" sz="1100" spc="5">
                <a:latin typeface="Times New Roman"/>
                <a:cs typeface="Times New Roman"/>
              </a:rPr>
              <a:t>loading. </a:t>
            </a:r>
            <a:r>
              <a:rPr dirty="0" sz="1100" spc="10">
                <a:latin typeface="Times New Roman"/>
                <a:cs typeface="Times New Roman"/>
              </a:rPr>
              <a:t>The robot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load </a:t>
            </a:r>
            <a:r>
              <a:rPr dirty="0" sz="1100" spc="5">
                <a:latin typeface="Times New Roman"/>
                <a:cs typeface="Times New Roman"/>
              </a:rPr>
              <a:t>position </a:t>
            </a:r>
            <a:r>
              <a:rPr dirty="0" sz="1100" spc="10">
                <a:latin typeface="Times New Roman"/>
                <a:cs typeface="Times New Roman"/>
              </a:rPr>
              <a:t>and then </a:t>
            </a:r>
            <a:r>
              <a:rPr dirty="0" sz="1100" spc="5">
                <a:latin typeface="Times New Roman"/>
                <a:cs typeface="Times New Roman"/>
              </a:rPr>
              <a:t>unload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transfer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pieces. </a:t>
            </a:r>
            <a:r>
              <a:rPr dirty="0" sz="1100" spc="10">
                <a:latin typeface="Times New Roman"/>
                <a:cs typeface="Times New Roman"/>
              </a:rPr>
              <a:t>Welding processes use </a:t>
            </a:r>
            <a:r>
              <a:rPr dirty="0" sz="1100" spc="5">
                <a:latin typeface="Times New Roman"/>
                <a:cs typeface="Times New Roman"/>
              </a:rPr>
              <a:t>robots extensively. Project </a:t>
            </a:r>
            <a:r>
              <a:rPr dirty="0" sz="1100" spc="10">
                <a:latin typeface="Times New Roman"/>
                <a:cs typeface="Times New Roman"/>
              </a:rPr>
              <a:t>management  </a:t>
            </a:r>
            <a:r>
              <a:rPr dirty="0" sz="1100" spc="5">
                <a:latin typeface="Times New Roman"/>
                <a:cs typeface="Times New Roman"/>
              </a:rPr>
              <a:t>techniques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15">
                <a:latin typeface="Times New Roman"/>
                <a:cs typeface="Times New Roman"/>
              </a:rPr>
              <a:t>PERT/CPM </a:t>
            </a:r>
            <a:r>
              <a:rPr dirty="0" sz="1100" spc="10">
                <a:latin typeface="Times New Roman"/>
                <a:cs typeface="Times New Roman"/>
              </a:rPr>
              <a:t>are very </a:t>
            </a:r>
            <a:r>
              <a:rPr dirty="0" sz="1100" spc="5">
                <a:latin typeface="Times New Roman"/>
                <a:cs typeface="Times New Roman"/>
              </a:rPr>
              <a:t>effective tools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planning and control of various  projects. </a:t>
            </a:r>
            <a:r>
              <a:rPr dirty="0" sz="1100" spc="10">
                <a:latin typeface="Times New Roman"/>
                <a:cs typeface="Times New Roman"/>
              </a:rPr>
              <a:t>Computer </a:t>
            </a:r>
            <a:r>
              <a:rPr dirty="0" sz="1100" spc="5">
                <a:latin typeface="Times New Roman"/>
                <a:cs typeface="Times New Roman"/>
              </a:rPr>
              <a:t>simulation, </a:t>
            </a:r>
            <a:r>
              <a:rPr dirty="0" sz="1100" spc="10">
                <a:latin typeface="Times New Roman"/>
                <a:cs typeface="Times New Roman"/>
              </a:rPr>
              <a:t>computer-aided design and </a:t>
            </a:r>
            <a:r>
              <a:rPr dirty="0" sz="1100" spc="5">
                <a:latin typeface="Times New Roman"/>
                <a:cs typeface="Times New Roman"/>
              </a:rPr>
              <a:t>manufacturing  </a:t>
            </a:r>
            <a:r>
              <a:rPr dirty="0" sz="1100" spc="10">
                <a:latin typeface="Times New Roman"/>
                <a:cs typeface="Times New Roman"/>
              </a:rPr>
              <a:t>(CAD/CAM), group technology (GT) and </a:t>
            </a:r>
            <a:r>
              <a:rPr dirty="0" sz="1100" spc="5">
                <a:latin typeface="Times New Roman"/>
                <a:cs typeface="Times New Roman"/>
              </a:rPr>
              <a:t>cellular </a:t>
            </a:r>
            <a:r>
              <a:rPr dirty="0" sz="1100" spc="10">
                <a:latin typeface="Times New Roman"/>
                <a:cs typeface="Times New Roman"/>
              </a:rPr>
              <a:t>manufacturing </a:t>
            </a:r>
            <a:r>
              <a:rPr dirty="0" sz="1100" spc="5">
                <a:latin typeface="Times New Roman"/>
                <a:cs typeface="Times New Roman"/>
              </a:rPr>
              <a:t>systems </a:t>
            </a:r>
            <a:r>
              <a:rPr dirty="0" sz="1100" spc="15">
                <a:latin typeface="Times New Roman"/>
                <a:cs typeface="Times New Roman"/>
              </a:rPr>
              <a:t>(CMS) </a:t>
            </a:r>
            <a:r>
              <a:rPr dirty="0" sz="1100" spc="10">
                <a:latin typeface="Times New Roman"/>
                <a:cs typeface="Times New Roman"/>
              </a:rPr>
              <a:t>are  </a:t>
            </a:r>
            <a:r>
              <a:rPr dirty="0" sz="1100" spc="5">
                <a:latin typeface="Times New Roman"/>
                <a:cs typeface="Times New Roman"/>
              </a:rPr>
              <a:t>being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introduced 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future. </a:t>
            </a:r>
            <a:r>
              <a:rPr dirty="0" sz="1100" spc="10">
                <a:latin typeface="Times New Roman"/>
                <a:cs typeface="Times New Roman"/>
              </a:rPr>
              <a:t>Lean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concept </a:t>
            </a:r>
            <a:r>
              <a:rPr dirty="0" sz="1100" spc="5">
                <a:latin typeface="Times New Roman"/>
                <a:cs typeface="Times New Roman"/>
              </a:rPr>
              <a:t>conceived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Toyota  </a:t>
            </a:r>
            <a:r>
              <a:rPr dirty="0" sz="1100" spc="5">
                <a:latin typeface="Times New Roman"/>
                <a:cs typeface="Times New Roman"/>
              </a:rPr>
              <a:t>Corporation </a:t>
            </a:r>
            <a:r>
              <a:rPr dirty="0" sz="1100" spc="10">
                <a:latin typeface="Times New Roman"/>
                <a:cs typeface="Times New Roman"/>
              </a:rPr>
              <a:t>in Japan </a:t>
            </a:r>
            <a:r>
              <a:rPr dirty="0" sz="1100" spc="5">
                <a:latin typeface="Times New Roman"/>
                <a:cs typeface="Times New Roman"/>
              </a:rPr>
              <a:t>is widely adopted. </a:t>
            </a:r>
            <a:r>
              <a:rPr dirty="0" sz="1100" spc="10">
                <a:latin typeface="Times New Roman"/>
                <a:cs typeface="Times New Roman"/>
              </a:rPr>
              <a:t>Lean </a:t>
            </a:r>
            <a:r>
              <a:rPr dirty="0" sz="1100" spc="5">
                <a:latin typeface="Times New Roman"/>
                <a:cs typeface="Times New Roman"/>
              </a:rPr>
              <a:t>redefines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organization’s means,  </a:t>
            </a:r>
            <a:r>
              <a:rPr dirty="0" sz="1100" spc="10">
                <a:latin typeface="Times New Roman"/>
                <a:cs typeface="Times New Roman"/>
              </a:rPr>
              <a:t>methods and </a:t>
            </a:r>
            <a:r>
              <a:rPr dirty="0" sz="1100" spc="5">
                <a:latin typeface="Times New Roman"/>
                <a:cs typeface="Times New Roman"/>
              </a:rPr>
              <a:t>mission. In </a:t>
            </a:r>
            <a:r>
              <a:rPr dirty="0" sz="1100" spc="10">
                <a:latin typeface="Times New Roman"/>
                <a:cs typeface="Times New Roman"/>
              </a:rPr>
              <a:t>lean philosophy non-value added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(NVA’s) are  </a:t>
            </a:r>
            <a:r>
              <a:rPr dirty="0" sz="1100" spc="5">
                <a:latin typeface="Times New Roman"/>
                <a:cs typeface="Times New Roman"/>
              </a:rPr>
              <a:t>excluded.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 Environment: </a:t>
            </a:r>
            <a:r>
              <a:rPr dirty="0" sz="1100" spc="10">
                <a:latin typeface="Times New Roman"/>
                <a:cs typeface="Times New Roman"/>
              </a:rPr>
              <a:t>Technologies,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earth friendly will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developed. Stringent legislations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compliance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mandatory. </a:t>
            </a:r>
            <a:r>
              <a:rPr dirty="0" sz="1100" spc="5">
                <a:latin typeface="Times New Roman"/>
                <a:cs typeface="Times New Roman"/>
              </a:rPr>
              <a:t>Recycling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reuse </a:t>
            </a:r>
            <a:r>
              <a:rPr dirty="0" sz="1100" spc="5">
                <a:latin typeface="Times New Roman"/>
                <a:cs typeface="Times New Roman"/>
              </a:rPr>
              <a:t>of waste will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adopted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many industries.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technologies will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10">
                <a:latin typeface="Times New Roman"/>
                <a:cs typeface="Times New Roman"/>
              </a:rPr>
              <a:t>developed to </a:t>
            </a:r>
            <a:r>
              <a:rPr dirty="0" sz="1100" spc="5">
                <a:latin typeface="Times New Roman"/>
                <a:cs typeface="Times New Roman"/>
              </a:rPr>
              <a:t>provide benefits </a:t>
            </a:r>
            <a:r>
              <a:rPr dirty="0" sz="1100" spc="10">
                <a:latin typeface="Times New Roman"/>
                <a:cs typeface="Times New Roman"/>
              </a:rPr>
              <a:t>to 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organizations.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production manager </a:t>
            </a:r>
            <a:r>
              <a:rPr dirty="0" sz="1100" spc="5">
                <a:latin typeface="Times New Roman"/>
                <a:cs typeface="Times New Roman"/>
              </a:rPr>
              <a:t>has to administer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great variety of activities. </a:t>
            </a:r>
            <a:r>
              <a:rPr dirty="0" sz="1100" spc="10">
                <a:latin typeface="Times New Roman"/>
                <a:cs typeface="Times New Roman"/>
              </a:rPr>
              <a:t>He  assembles </a:t>
            </a:r>
            <a:r>
              <a:rPr dirty="0" sz="1100" spc="5">
                <a:latin typeface="Times New Roman"/>
                <a:cs typeface="Times New Roman"/>
              </a:rPr>
              <a:t>appropriate resources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direct the </a:t>
            </a:r>
            <a:r>
              <a:rPr dirty="0" sz="1100" spc="10">
                <a:latin typeface="Times New Roman"/>
                <a:cs typeface="Times New Roman"/>
              </a:rPr>
              <a:t>use </a:t>
            </a:r>
            <a:r>
              <a:rPr dirty="0" sz="1100" spc="5">
                <a:latin typeface="Times New Roman"/>
                <a:cs typeface="Times New Roman"/>
              </a:rPr>
              <a:t>of resources,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people, </a:t>
            </a:r>
            <a:r>
              <a:rPr dirty="0" sz="1100" spc="10">
                <a:latin typeface="Times New Roman"/>
                <a:cs typeface="Times New Roman"/>
              </a:rPr>
              <a:t>machines,  </a:t>
            </a:r>
            <a:r>
              <a:rPr dirty="0" sz="1100" spc="5">
                <a:latin typeface="Times New Roman"/>
                <a:cs typeface="Times New Roman"/>
              </a:rPr>
              <a:t>processing </a:t>
            </a:r>
            <a:r>
              <a:rPr dirty="0" sz="1100" spc="10">
                <a:latin typeface="Times New Roman"/>
                <a:cs typeface="Times New Roman"/>
              </a:rPr>
              <a:t>etc. </a:t>
            </a:r>
            <a:r>
              <a:rPr dirty="0" sz="1100" spc="5">
                <a:latin typeface="Times New Roman"/>
                <a:cs typeface="Times New Roman"/>
              </a:rPr>
              <a:t>in transforming material and time of people </a:t>
            </a:r>
            <a:r>
              <a:rPr dirty="0" sz="1100" spc="10">
                <a:latin typeface="Times New Roman"/>
                <a:cs typeface="Times New Roman"/>
              </a:rPr>
              <a:t>into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services.  </a:t>
            </a:r>
            <a:r>
              <a:rPr dirty="0" sz="1100" spc="10">
                <a:latin typeface="Times New Roman"/>
                <a:cs typeface="Times New Roman"/>
              </a:rPr>
              <a:t>Managers also have to respond to </a:t>
            </a:r>
            <a:r>
              <a:rPr dirty="0" sz="1100" spc="5">
                <a:latin typeface="Times New Roman"/>
                <a:cs typeface="Times New Roman"/>
              </a:rPr>
              <a:t>others forces </a:t>
            </a:r>
            <a:r>
              <a:rPr dirty="0" sz="1100" spc="10">
                <a:latin typeface="Times New Roman"/>
                <a:cs typeface="Times New Roman"/>
              </a:rPr>
              <a:t>from the external </a:t>
            </a:r>
            <a:r>
              <a:rPr dirty="0" sz="1100" spc="5">
                <a:latin typeface="Times New Roman"/>
                <a:cs typeface="Times New Roman"/>
              </a:rPr>
              <a:t>environment such as  </a:t>
            </a:r>
            <a:r>
              <a:rPr dirty="0" sz="1100" spc="10">
                <a:latin typeface="Times New Roman"/>
                <a:cs typeface="Times New Roman"/>
              </a:rPr>
              <a:t>government regulation, </a:t>
            </a:r>
            <a:r>
              <a:rPr dirty="0" sz="1100" spc="5">
                <a:latin typeface="Times New Roman"/>
                <a:cs typeface="Times New Roman"/>
              </a:rPr>
              <a:t>labor </a:t>
            </a:r>
            <a:r>
              <a:rPr dirty="0" sz="1100" spc="10">
                <a:latin typeface="Times New Roman"/>
                <a:cs typeface="Times New Roman"/>
              </a:rPr>
              <a:t>organization </a:t>
            </a:r>
            <a:r>
              <a:rPr dirty="0" sz="1100" spc="5">
                <a:latin typeface="Times New Roman"/>
                <a:cs typeface="Times New Roman"/>
              </a:rPr>
              <a:t>as well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local,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regional, </a:t>
            </a:r>
            <a:r>
              <a:rPr dirty="0" sz="1100" spc="10">
                <a:latin typeface="Times New Roman"/>
                <a:cs typeface="Times New Roman"/>
              </a:rPr>
              <a:t>national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international </a:t>
            </a:r>
            <a:r>
              <a:rPr dirty="0" sz="1100" spc="10">
                <a:latin typeface="Times New Roman"/>
                <a:cs typeface="Times New Roman"/>
              </a:rPr>
              <a:t>economic </a:t>
            </a:r>
            <a:r>
              <a:rPr dirty="0" sz="1100" spc="5">
                <a:latin typeface="Times New Roman"/>
                <a:cs typeface="Times New Roman"/>
              </a:rPr>
              <a:t>conditions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Thus managers have </a:t>
            </a:r>
            <a:r>
              <a:rPr dirty="0" sz="1100" spc="5">
                <a:latin typeface="Times New Roman"/>
                <a:cs typeface="Times New Roman"/>
              </a:rPr>
              <a:t>to pay more attention to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only 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customers might buy but also to increasing government regulations and behavior  of consumers and environment </a:t>
            </a:r>
            <a:r>
              <a:rPr dirty="0" sz="1100" spc="5">
                <a:latin typeface="Times New Roman"/>
                <a:cs typeface="Times New Roman"/>
              </a:rPr>
              <a:t>protection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groups.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Production </a:t>
            </a:r>
            <a:r>
              <a:rPr dirty="0" sz="1100" spc="15" b="1">
                <a:latin typeface="Times New Roman"/>
                <a:cs typeface="Times New Roman"/>
              </a:rPr>
              <a:t>manager </a:t>
            </a:r>
            <a:r>
              <a:rPr dirty="0" sz="1100" spc="10" b="1">
                <a:latin typeface="Times New Roman"/>
                <a:cs typeface="Times New Roman"/>
              </a:rPr>
              <a:t>should concern himself </a:t>
            </a:r>
            <a:r>
              <a:rPr dirty="0" sz="1100" spc="5" b="1">
                <a:latin typeface="Times New Roman"/>
                <a:cs typeface="Times New Roman"/>
              </a:rPr>
              <a:t>with </a:t>
            </a:r>
            <a:r>
              <a:rPr dirty="0" sz="1100" spc="10" b="1">
                <a:latin typeface="Times New Roman"/>
                <a:cs typeface="Times New Roman"/>
              </a:rPr>
              <a:t>production planning: </a:t>
            </a:r>
            <a:r>
              <a:rPr dirty="0" sz="1100" spc="5">
                <a:latin typeface="Times New Roman"/>
                <a:cs typeface="Times New Roman"/>
              </a:rPr>
              <a:t>In every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enterprise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is responsible for producing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required quantity  of produces in </a:t>
            </a:r>
            <a:r>
              <a:rPr dirty="0" sz="1100" spc="10">
                <a:latin typeface="Times New Roman"/>
                <a:cs typeface="Times New Roman"/>
              </a:rPr>
              <a:t>time to meet the </a:t>
            </a:r>
            <a:r>
              <a:rPr dirty="0" sz="1100" spc="5">
                <a:latin typeface="Times New Roman"/>
                <a:cs typeface="Times New Roman"/>
              </a:rPr>
              <a:t>stipulated delivery date.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quantity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produced  </a:t>
            </a:r>
            <a:r>
              <a:rPr dirty="0" sz="1100" spc="10">
                <a:latin typeface="Times New Roman"/>
                <a:cs typeface="Times New Roman"/>
              </a:rPr>
              <a:t>depends upon the magnitude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demand whereas the time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which the </a:t>
            </a:r>
            <a:r>
              <a:rPr dirty="0" sz="1100" spc="5">
                <a:latin typeface="Times New Roman"/>
                <a:cs typeface="Times New Roman"/>
              </a:rPr>
              <a:t>production 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completed is determined by the delivery date. Besides,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 </a:t>
            </a:r>
            <a:r>
              <a:rPr dirty="0" sz="1100" spc="10">
                <a:latin typeface="Times New Roman"/>
                <a:cs typeface="Times New Roman"/>
              </a:rPr>
              <a:t>department </a:t>
            </a:r>
            <a:r>
              <a:rPr dirty="0" sz="1100" spc="5">
                <a:latin typeface="Times New Roman"/>
                <a:cs typeface="Times New Roman"/>
              </a:rPr>
              <a:t>has to </a:t>
            </a:r>
            <a:r>
              <a:rPr dirty="0" sz="1100" spc="10">
                <a:latin typeface="Times New Roman"/>
                <a:cs typeface="Times New Roman"/>
              </a:rPr>
              <a:t>make arrangements </a:t>
            </a:r>
            <a:r>
              <a:rPr dirty="0" sz="1100" spc="5">
                <a:latin typeface="Times New Roman"/>
                <a:cs typeface="Times New Roman"/>
              </a:rPr>
              <a:t>for input factors and. </a:t>
            </a:r>
            <a:r>
              <a:rPr dirty="0" sz="1100" spc="10">
                <a:latin typeface="Times New Roman"/>
                <a:cs typeface="Times New Roman"/>
              </a:rPr>
              <a:t>Also </a:t>
            </a:r>
            <a:r>
              <a:rPr dirty="0" sz="1100" spc="5">
                <a:latin typeface="Times New Roman"/>
                <a:cs typeface="Times New Roman"/>
              </a:rPr>
              <a:t>has to produce in  </a:t>
            </a:r>
            <a:r>
              <a:rPr dirty="0" sz="1100" spc="10">
                <a:latin typeface="Times New Roman"/>
                <a:cs typeface="Times New Roman"/>
              </a:rPr>
              <a:t>economic lot </a:t>
            </a:r>
            <a:r>
              <a:rPr dirty="0" sz="1100" spc="5">
                <a:latin typeface="Times New Roman"/>
                <a:cs typeface="Times New Roman"/>
              </a:rPr>
              <a:t>quantity. </a:t>
            </a:r>
            <a:r>
              <a:rPr dirty="0" sz="1100" spc="10">
                <a:latin typeface="Times New Roman"/>
                <a:cs typeface="Times New Roman"/>
              </a:rPr>
              <a:t>To achieve </a:t>
            </a:r>
            <a:r>
              <a:rPr dirty="0" sz="1100" spc="5">
                <a:latin typeface="Times New Roman"/>
                <a:cs typeface="Times New Roman"/>
              </a:rPr>
              <a:t>all these objectives </a:t>
            </a:r>
            <a:r>
              <a:rPr dirty="0" sz="1100" spc="10">
                <a:latin typeface="Times New Roman"/>
                <a:cs typeface="Times New Roman"/>
              </a:rPr>
              <a:t>proper </a:t>
            </a:r>
            <a:r>
              <a:rPr dirty="0" sz="1100" spc="5">
                <a:latin typeface="Times New Roman"/>
                <a:cs typeface="Times New Roman"/>
              </a:rPr>
              <a:t>production planning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necessary.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Production planning </a:t>
            </a:r>
            <a:r>
              <a:rPr dirty="0" sz="1100" spc="5">
                <a:latin typeface="Times New Roman"/>
                <a:cs typeface="Times New Roman"/>
              </a:rPr>
              <a:t>involves  </a:t>
            </a:r>
            <a:r>
              <a:rPr dirty="0" sz="1100" spc="10">
                <a:latin typeface="Times New Roman"/>
                <a:cs typeface="Times New Roman"/>
              </a:rPr>
              <a:t>the generation and </a:t>
            </a:r>
            <a:r>
              <a:rPr dirty="0" sz="1100" spc="5">
                <a:latin typeface="Times New Roman"/>
                <a:cs typeface="Times New Roman"/>
              </a:rPr>
              <a:t>identification  of  alternative courses of action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to select the </a:t>
            </a:r>
            <a:r>
              <a:rPr dirty="0" sz="1100" spc="10">
                <a:latin typeface="Times New Roman"/>
                <a:cs typeface="Times New Roman"/>
              </a:rPr>
              <a:t>optimum </a:t>
            </a:r>
            <a:r>
              <a:rPr dirty="0" sz="1100" spc="5">
                <a:latin typeface="Times New Roman"/>
                <a:cs typeface="Times New Roman"/>
              </a:rPr>
              <a:t>alternative. </a:t>
            </a:r>
            <a:r>
              <a:rPr dirty="0" sz="1100" spc="10">
                <a:latin typeface="Times New Roman"/>
                <a:cs typeface="Times New Roman"/>
              </a:rPr>
              <a:t>This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done  </a:t>
            </a:r>
            <a:r>
              <a:rPr dirty="0" sz="1100" spc="10">
                <a:latin typeface="Times New Roman"/>
                <a:cs typeface="Times New Roman"/>
              </a:rPr>
              <a:t>by; </a:t>
            </a:r>
            <a:r>
              <a:rPr dirty="0" sz="1100" spc="5">
                <a:latin typeface="Times New Roman"/>
                <a:cs typeface="Times New Roman"/>
              </a:rPr>
              <a:t>(i) </a:t>
            </a:r>
            <a:r>
              <a:rPr dirty="0" sz="1100" spc="10">
                <a:latin typeface="Times New Roman"/>
                <a:cs typeface="Times New Roman"/>
              </a:rPr>
              <a:t>Assessing the requirements of various </a:t>
            </a:r>
            <a:r>
              <a:rPr dirty="0" sz="1100" spc="5">
                <a:latin typeface="Times New Roman"/>
                <a:cs typeface="Times New Roman"/>
              </a:rPr>
              <a:t>factors of productions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basis of 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forecast. </a:t>
            </a:r>
            <a:r>
              <a:rPr dirty="0" sz="1100" spc="10">
                <a:latin typeface="Times New Roman"/>
                <a:cs typeface="Times New Roman"/>
              </a:rPr>
              <a:t>(ii)Formulating demand schedule for factors of production to permit  </a:t>
            </a:r>
            <a:r>
              <a:rPr dirty="0" sz="1100" spc="5">
                <a:latin typeface="Times New Roman"/>
                <a:cs typeface="Times New Roman"/>
              </a:rPr>
              <a:t>purchase of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production of products in </a:t>
            </a:r>
            <a:r>
              <a:rPr dirty="0" sz="1100" spc="10">
                <a:latin typeface="Times New Roman"/>
                <a:cs typeface="Times New Roman"/>
              </a:rPr>
              <a:t>economic lot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sizes.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Production Control: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the duty of the production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to use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at 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5">
                <a:latin typeface="Times New Roman"/>
                <a:cs typeface="Times New Roman"/>
              </a:rPr>
              <a:t>disposal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best possible </a:t>
            </a:r>
            <a:r>
              <a:rPr dirty="0" sz="1100" spc="10">
                <a:latin typeface="Times New Roman"/>
                <a:cs typeface="Times New Roman"/>
              </a:rPr>
              <a:t>manner as </a:t>
            </a:r>
            <a:r>
              <a:rPr dirty="0" sz="1100" spc="5">
                <a:latin typeface="Times New Roman"/>
                <a:cs typeface="Times New Roman"/>
              </a:rPr>
              <a:t>well as to regulate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operations in such </a:t>
            </a:r>
            <a:r>
              <a:rPr dirty="0" sz="1100" spc="10">
                <a:latin typeface="Times New Roman"/>
                <a:cs typeface="Times New Roman"/>
              </a:rPr>
              <a:t>a  way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desired </a:t>
            </a:r>
            <a:r>
              <a:rPr dirty="0" sz="1100" spc="5">
                <a:latin typeface="Times New Roman"/>
                <a:cs typeface="Times New Roman"/>
              </a:rPr>
              <a:t>delivery schedule is maintained.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done by </a:t>
            </a:r>
            <a:r>
              <a:rPr dirty="0" sz="1100" spc="5">
                <a:latin typeface="Times New Roman"/>
                <a:cs typeface="Times New Roman"/>
              </a:rPr>
              <a:t>routing,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scheduling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inspection during the production 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Production manager should </a:t>
            </a:r>
            <a:r>
              <a:rPr dirty="0" sz="1100" spc="5" b="1">
                <a:latin typeface="Times New Roman"/>
                <a:cs typeface="Times New Roman"/>
              </a:rPr>
              <a:t>concern himself with </a:t>
            </a:r>
            <a:r>
              <a:rPr dirty="0" sz="1100" spc="10" b="1">
                <a:latin typeface="Times New Roman"/>
                <a:cs typeface="Times New Roman"/>
              </a:rPr>
              <a:t>Quality Control: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responsibility </a:t>
            </a:r>
            <a:r>
              <a:rPr dirty="0" sz="1100" spc="10">
                <a:latin typeface="Times New Roman"/>
                <a:cs typeface="Times New Roman"/>
              </a:rPr>
              <a:t>of the production manager to manufacture the goods and </a:t>
            </a:r>
            <a:r>
              <a:rPr dirty="0" sz="1100" spc="5">
                <a:latin typeface="Times New Roman"/>
                <a:cs typeface="Times New Roman"/>
              </a:rPr>
              <a:t>services </a:t>
            </a:r>
            <a:r>
              <a:rPr dirty="0" sz="1100" spc="10">
                <a:latin typeface="Times New Roman"/>
                <a:cs typeface="Times New Roman"/>
              </a:rPr>
              <a:t>of the  </a:t>
            </a:r>
            <a:r>
              <a:rPr dirty="0" sz="1100" spc="5">
                <a:latin typeface="Times New Roman"/>
                <a:cs typeface="Times New Roman"/>
              </a:rPr>
              <a:t>desired specifications. </a:t>
            </a:r>
            <a:r>
              <a:rPr dirty="0" sz="1100" spc="10">
                <a:latin typeface="Times New Roman"/>
                <a:cs typeface="Times New Roman"/>
              </a:rPr>
              <a:t>Though the </a:t>
            </a:r>
            <a:r>
              <a:rPr dirty="0" sz="1100" spc="5">
                <a:latin typeface="Times New Roman"/>
                <a:cs typeface="Times New Roman"/>
              </a:rPr>
              <a:t>quality of </a:t>
            </a:r>
            <a:r>
              <a:rPr dirty="0" sz="1100" spc="10">
                <a:latin typeface="Times New Roman"/>
                <a:cs typeface="Times New Roman"/>
              </a:rPr>
              <a:t>the finished goods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ensured by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inspection </a:t>
            </a:r>
            <a:r>
              <a:rPr dirty="0" sz="1100" spc="10">
                <a:latin typeface="Times New Roman"/>
                <a:cs typeface="Times New Roman"/>
              </a:rPr>
              <a:t>of the finished goods, but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better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employ measure which minimize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likelihood of producing defective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items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20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390919" y="847477"/>
            <a:ext cx="5207000" cy="518541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227965" marR="6350" indent="-215900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228600" algn="l"/>
              </a:tabLst>
            </a:pPr>
            <a:r>
              <a:rPr dirty="0" sz="1100" spc="15" b="1">
                <a:latin typeface="Times New Roman"/>
                <a:cs typeface="Times New Roman"/>
              </a:rPr>
              <a:t>Method </a:t>
            </a:r>
            <a:r>
              <a:rPr dirty="0" sz="1100" spc="10" b="1">
                <a:latin typeface="Times New Roman"/>
                <a:cs typeface="Times New Roman"/>
              </a:rPr>
              <a:t>of Analysis: </a:t>
            </a:r>
            <a:r>
              <a:rPr dirty="0" sz="1100" spc="10">
                <a:latin typeface="Times New Roman"/>
                <a:cs typeface="Times New Roman"/>
              </a:rPr>
              <a:t>There can be a number of ways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which some operations can  be </a:t>
            </a:r>
            <a:r>
              <a:rPr dirty="0" sz="1100" spc="5">
                <a:latin typeface="Times New Roman"/>
                <a:cs typeface="Times New Roman"/>
              </a:rPr>
              <a:t>executed. Production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should select </a:t>
            </a:r>
            <a:r>
              <a:rPr dirty="0" sz="1100" spc="10">
                <a:latin typeface="Times New Roman"/>
                <a:cs typeface="Times New Roman"/>
              </a:rPr>
              <a:t>the most </a:t>
            </a:r>
            <a:r>
              <a:rPr dirty="0" sz="1100" spc="5">
                <a:latin typeface="Times New Roman"/>
                <a:cs typeface="Times New Roman"/>
              </a:rPr>
              <a:t>efficient </a:t>
            </a:r>
            <a:r>
              <a:rPr dirty="0" sz="1100" spc="10">
                <a:latin typeface="Times New Roman"/>
                <a:cs typeface="Times New Roman"/>
              </a:rPr>
              <a:t>and economical  method to perform the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227965" marR="5715" indent="-215900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Plant layout </a:t>
            </a:r>
            <a:r>
              <a:rPr dirty="0" sz="1100" spc="15" b="1">
                <a:latin typeface="Times New Roman"/>
                <a:cs typeface="Times New Roman"/>
              </a:rPr>
              <a:t>and </a:t>
            </a:r>
            <a:r>
              <a:rPr dirty="0" sz="1100" spc="10" b="1">
                <a:latin typeface="Times New Roman"/>
                <a:cs typeface="Times New Roman"/>
              </a:rPr>
              <a:t>material </a:t>
            </a:r>
            <a:r>
              <a:rPr dirty="0" sz="1100" spc="5" b="1">
                <a:latin typeface="Times New Roman"/>
                <a:cs typeface="Times New Roman"/>
              </a:rPr>
              <a:t>handling: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physical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of manufacturing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components and the equipment </a:t>
            </a:r>
            <a:r>
              <a:rPr dirty="0" sz="1100" spc="5">
                <a:latin typeface="Times New Roman"/>
                <a:cs typeface="Times New Roman"/>
              </a:rPr>
              <a:t>for handling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during </a:t>
            </a:r>
            <a:r>
              <a:rPr dirty="0" sz="1100" spc="5">
                <a:latin typeface="Times New Roman"/>
                <a:cs typeface="Times New Roman"/>
              </a:rPr>
              <a:t>production process  has considerable effect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cost of production.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material handling </a:t>
            </a:r>
            <a:r>
              <a:rPr dirty="0" sz="1100" spc="10">
                <a:latin typeface="Times New Roman"/>
                <a:cs typeface="Times New Roman"/>
              </a:rPr>
              <a:t>system and the  </a:t>
            </a:r>
            <a:r>
              <a:rPr dirty="0" sz="1100" spc="5">
                <a:latin typeface="Times New Roman"/>
                <a:cs typeface="Times New Roman"/>
              </a:rPr>
              <a:t>plant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most </a:t>
            </a:r>
            <a:r>
              <a:rPr dirty="0" sz="1100" spc="5">
                <a:latin typeface="Times New Roman"/>
                <a:cs typeface="Times New Roman"/>
              </a:rPr>
              <a:t>efficient for the </a:t>
            </a:r>
            <a:r>
              <a:rPr dirty="0" sz="1100" spc="10">
                <a:latin typeface="Times New Roman"/>
                <a:cs typeface="Times New Roman"/>
              </a:rPr>
              <a:t>given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situation.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227965" marR="5715" indent="-215900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Proper </a:t>
            </a:r>
            <a:r>
              <a:rPr dirty="0" sz="1100" spc="5" b="1">
                <a:latin typeface="Times New Roman"/>
                <a:cs typeface="Times New Roman"/>
              </a:rPr>
              <a:t>Inventory Control: </a:t>
            </a:r>
            <a:r>
              <a:rPr dirty="0" sz="1100" spc="5">
                <a:latin typeface="Times New Roman"/>
                <a:cs typeface="Times New Roman"/>
              </a:rPr>
              <a:t>Inventory implies all </a:t>
            </a:r>
            <a:r>
              <a:rPr dirty="0" sz="1100" spc="10">
                <a:latin typeface="Times New Roman"/>
                <a:cs typeface="Times New Roman"/>
              </a:rPr>
              <a:t>the materials, </a:t>
            </a:r>
            <a:r>
              <a:rPr dirty="0" sz="1100" spc="5">
                <a:latin typeface="Times New Roman"/>
                <a:cs typeface="Times New Roman"/>
              </a:rPr>
              <a:t>parts, supplies, </a:t>
            </a:r>
            <a:r>
              <a:rPr dirty="0" sz="1100" spc="10">
                <a:latin typeface="Times New Roman"/>
                <a:cs typeface="Times New Roman"/>
              </a:rPr>
              <a:t>tools 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in-process </a:t>
            </a:r>
            <a:r>
              <a:rPr dirty="0" sz="1100" spc="5">
                <a:latin typeface="Times New Roman"/>
                <a:cs typeface="Times New Roman"/>
              </a:rPr>
              <a:t>or finished product kept </a:t>
            </a:r>
            <a:r>
              <a:rPr dirty="0" sz="1100" spc="10">
                <a:latin typeface="Times New Roman"/>
                <a:cs typeface="Times New Roman"/>
              </a:rPr>
              <a:t>in stock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time.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procurement  policy of these items requires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careful consideration and analysis.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purchases  should </a:t>
            </a:r>
            <a:r>
              <a:rPr dirty="0" sz="1100" spc="10">
                <a:latin typeface="Times New Roman"/>
                <a:cs typeface="Times New Roman"/>
              </a:rPr>
              <a:t>be planned in economic lot </a:t>
            </a:r>
            <a:r>
              <a:rPr dirty="0" sz="1100" spc="5">
                <a:latin typeface="Times New Roman"/>
                <a:cs typeface="Times New Roman"/>
              </a:rPr>
              <a:t>sizes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time of </a:t>
            </a:r>
            <a:r>
              <a:rPr dirty="0" sz="1100" spc="10">
                <a:latin typeface="Times New Roman"/>
                <a:cs typeface="Times New Roman"/>
              </a:rPr>
              <a:t>purchase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so  scheduled that the </a:t>
            </a:r>
            <a:r>
              <a:rPr dirty="0" sz="1100" spc="10">
                <a:latin typeface="Times New Roman"/>
                <a:cs typeface="Times New Roman"/>
              </a:rPr>
              <a:t>investment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inventory </a:t>
            </a:r>
            <a:r>
              <a:rPr dirty="0" sz="1100" spc="5">
                <a:latin typeface="Times New Roman"/>
                <a:cs typeface="Times New Roman"/>
              </a:rPr>
              <a:t>is 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lowest possible level. This implies  determination of </a:t>
            </a:r>
            <a:r>
              <a:rPr dirty="0" sz="1100" spc="10">
                <a:latin typeface="Times New Roman"/>
                <a:cs typeface="Times New Roman"/>
              </a:rPr>
              <a:t>economic lot </a:t>
            </a:r>
            <a:r>
              <a:rPr dirty="0" sz="1100" spc="5">
                <a:latin typeface="Times New Roman"/>
                <a:cs typeface="Times New Roman"/>
              </a:rPr>
              <a:t>size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re-orders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level.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227965" marR="5080" indent="-215900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dirty="0" sz="1100" spc="15" b="1">
                <a:latin typeface="Times New Roman"/>
                <a:cs typeface="Times New Roman"/>
              </a:rPr>
              <a:t>Work </a:t>
            </a:r>
            <a:r>
              <a:rPr dirty="0" sz="1100" spc="10" b="1">
                <a:latin typeface="Times New Roman"/>
                <a:cs typeface="Times New Roman"/>
              </a:rPr>
              <a:t>Study: </a:t>
            </a:r>
            <a:r>
              <a:rPr dirty="0" sz="1100" spc="10">
                <a:latin typeface="Times New Roman"/>
                <a:cs typeface="Times New Roman"/>
              </a:rPr>
              <a:t>Method study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measurement techniques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applied to find the  relationship </a:t>
            </a:r>
            <a:r>
              <a:rPr dirty="0" sz="1100" spc="10">
                <a:latin typeface="Times New Roman"/>
                <a:cs typeface="Times New Roman"/>
              </a:rPr>
              <a:t>between output of goods and </a:t>
            </a:r>
            <a:r>
              <a:rPr dirty="0" sz="1100" spc="5">
                <a:latin typeface="Times New Roman"/>
                <a:cs typeface="Times New Roman"/>
              </a:rPr>
              <a:t>services </a:t>
            </a:r>
            <a:r>
              <a:rPr dirty="0" sz="1100" spc="10">
                <a:latin typeface="Times New Roman"/>
                <a:cs typeface="Times New Roman"/>
              </a:rPr>
              <a:t>and inputs of human and </a:t>
            </a:r>
            <a:r>
              <a:rPr dirty="0" sz="1100" spc="5">
                <a:latin typeface="Times New Roman"/>
                <a:cs typeface="Times New Roman"/>
              </a:rPr>
              <a:t>material  resources.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should try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find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most </a:t>
            </a:r>
            <a:r>
              <a:rPr dirty="0" sz="1100" spc="10">
                <a:latin typeface="Times New Roman"/>
                <a:cs typeface="Times New Roman"/>
              </a:rPr>
              <a:t>appropriate method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performing various </a:t>
            </a:r>
            <a:r>
              <a:rPr dirty="0" sz="1100" spc="10">
                <a:latin typeface="Times New Roman"/>
                <a:cs typeface="Times New Roman"/>
              </a:rPr>
              <a:t>operations involved in the </a:t>
            </a:r>
            <a:r>
              <a:rPr dirty="0" sz="1100" spc="5">
                <a:latin typeface="Times New Roman"/>
                <a:cs typeface="Times New Roman"/>
              </a:rPr>
              <a:t>production process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as to obtain </a:t>
            </a:r>
            <a:r>
              <a:rPr dirty="0" sz="1100" spc="10">
                <a:latin typeface="Times New Roman"/>
                <a:cs typeface="Times New Roman"/>
              </a:rPr>
              <a:t>the  optimum </a:t>
            </a:r>
            <a:r>
              <a:rPr dirty="0" sz="1100" spc="5">
                <a:latin typeface="Times New Roman"/>
                <a:cs typeface="Times New Roman"/>
              </a:rPr>
              <a:t>use of the resources as well as </a:t>
            </a:r>
            <a:r>
              <a:rPr dirty="0" sz="1100" spc="10">
                <a:latin typeface="Times New Roman"/>
                <a:cs typeface="Times New Roman"/>
              </a:rPr>
              <a:t>increasing the productivity. </a:t>
            </a:r>
            <a:r>
              <a:rPr dirty="0" sz="1100" spc="5">
                <a:latin typeface="Times New Roman"/>
                <a:cs typeface="Times New Roman"/>
              </a:rPr>
              <a:t>Production  </a:t>
            </a:r>
            <a:r>
              <a:rPr dirty="0" sz="1100" spc="10">
                <a:latin typeface="Times New Roman"/>
                <a:cs typeface="Times New Roman"/>
              </a:rPr>
              <a:t>manager should be able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generate the </a:t>
            </a:r>
            <a:r>
              <a:rPr dirty="0" sz="1100" spc="5">
                <a:latin typeface="Times New Roman"/>
                <a:cs typeface="Times New Roman"/>
              </a:rPr>
              <a:t>interest </a:t>
            </a:r>
            <a:r>
              <a:rPr dirty="0" sz="1100" spc="10">
                <a:latin typeface="Times New Roman"/>
                <a:cs typeface="Times New Roman"/>
              </a:rPr>
              <a:t>of the workers to increase </a:t>
            </a:r>
            <a:r>
              <a:rPr dirty="0" sz="1100" spc="5">
                <a:latin typeface="Times New Roman"/>
                <a:cs typeface="Times New Roman"/>
              </a:rPr>
              <a:t>their efforts 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providing  </a:t>
            </a:r>
            <a:r>
              <a:rPr dirty="0" sz="1100" spc="10">
                <a:latin typeface="Times New Roman"/>
                <a:cs typeface="Times New Roman"/>
              </a:rPr>
              <a:t>them </a:t>
            </a:r>
            <a:r>
              <a:rPr dirty="0" sz="1100" spc="15">
                <a:latin typeface="Times New Roman"/>
                <a:cs typeface="Times New Roman"/>
              </a:rPr>
              <a:t>wage </a:t>
            </a:r>
            <a:r>
              <a:rPr dirty="0" sz="1100" spc="5">
                <a:latin typeface="Times New Roman"/>
                <a:cs typeface="Times New Roman"/>
              </a:rPr>
              <a:t>incentives.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This will </a:t>
            </a:r>
            <a:r>
              <a:rPr dirty="0" sz="1100" spc="5">
                <a:latin typeface="Times New Roman"/>
                <a:cs typeface="Times New Roman"/>
              </a:rPr>
              <a:t>result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 an </a:t>
            </a:r>
            <a:r>
              <a:rPr dirty="0" sz="1100" spc="5">
                <a:latin typeface="Times New Roman"/>
                <a:cs typeface="Times New Roman"/>
              </a:rPr>
              <a:t>increase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labor  </a:t>
            </a:r>
            <a:r>
              <a:rPr dirty="0" sz="1100" spc="5">
                <a:latin typeface="Times New Roman"/>
                <a:cs typeface="Times New Roman"/>
              </a:rPr>
              <a:t>productivity.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227965" marR="5080" indent="-215900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dirty="0" sz="1100" spc="15" b="1">
                <a:latin typeface="Times New Roman"/>
                <a:cs typeface="Times New Roman"/>
              </a:rPr>
              <a:t>The </a:t>
            </a:r>
            <a:r>
              <a:rPr dirty="0" sz="1100" spc="10" b="1">
                <a:latin typeface="Times New Roman"/>
                <a:cs typeface="Times New Roman"/>
              </a:rPr>
              <a:t>cost of </a:t>
            </a:r>
            <a:r>
              <a:rPr dirty="0" sz="1100" spc="5" b="1">
                <a:latin typeface="Times New Roman"/>
                <a:cs typeface="Times New Roman"/>
              </a:rPr>
              <a:t>production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varies </a:t>
            </a:r>
            <a:r>
              <a:rPr dirty="0" sz="1100" spc="5" b="1">
                <a:latin typeface="Times New Roman"/>
                <a:cs typeface="Times New Roman"/>
              </a:rPr>
              <a:t>with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different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methods </a:t>
            </a:r>
            <a:r>
              <a:rPr dirty="0" sz="1100" spc="10" b="1">
                <a:latin typeface="Times New Roman"/>
                <a:cs typeface="Times New Roman"/>
              </a:rPr>
              <a:t>of production: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is responsible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follow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systematic </a:t>
            </a:r>
            <a:r>
              <a:rPr dirty="0" sz="1100" spc="10">
                <a:latin typeface="Times New Roman"/>
                <a:cs typeface="Times New Roman"/>
              </a:rPr>
              <a:t>approach to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 spc="10">
                <a:latin typeface="Times New Roman"/>
                <a:cs typeface="Times New Roman"/>
              </a:rPr>
              <a:t>capital  </a:t>
            </a:r>
            <a:r>
              <a:rPr dirty="0" sz="1100" spc="5">
                <a:latin typeface="Times New Roman"/>
                <a:cs typeface="Times New Roman"/>
              </a:rPr>
              <a:t>and expenditure </a:t>
            </a:r>
            <a:r>
              <a:rPr dirty="0" sz="1100" spc="10">
                <a:latin typeface="Times New Roman"/>
                <a:cs typeface="Times New Roman"/>
              </a:rPr>
              <a:t>designed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way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desired profit is ensured. </a:t>
            </a:r>
            <a:r>
              <a:rPr dirty="0" sz="1100" spc="10">
                <a:latin typeface="Times New Roman"/>
                <a:cs typeface="Times New Roman"/>
              </a:rPr>
              <a:t>The nature </a:t>
            </a:r>
            <a:r>
              <a:rPr dirty="0" sz="1100" spc="5">
                <a:latin typeface="Times New Roman"/>
                <a:cs typeface="Times New Roman"/>
              </a:rPr>
              <a:t>of  problems </a:t>
            </a:r>
            <a:r>
              <a:rPr dirty="0" sz="1100" spc="10">
                <a:latin typeface="Times New Roman"/>
                <a:cs typeface="Times New Roman"/>
              </a:rPr>
              <a:t>associated in the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is such that the production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manager should have the </a:t>
            </a:r>
            <a:r>
              <a:rPr dirty="0" sz="1100" spc="5">
                <a:latin typeface="Times New Roman"/>
                <a:cs typeface="Times New Roman"/>
              </a:rPr>
              <a:t>capacity as </a:t>
            </a:r>
            <a:r>
              <a:rPr dirty="0" sz="1100" spc="10">
                <a:latin typeface="Times New Roman"/>
                <a:cs typeface="Times New Roman"/>
              </a:rPr>
              <a:t>well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aptitude to </a:t>
            </a:r>
            <a:r>
              <a:rPr dirty="0" sz="1100" spc="10">
                <a:latin typeface="Times New Roman"/>
                <a:cs typeface="Times New Roman"/>
              </a:rPr>
              <a:t>use </a:t>
            </a:r>
            <a:r>
              <a:rPr dirty="0" sz="1100" spc="5">
                <a:latin typeface="Times New Roman"/>
                <a:cs typeface="Times New Roman"/>
              </a:rPr>
              <a:t>qualitative </a:t>
            </a:r>
            <a:r>
              <a:rPr dirty="0" sz="1100" spc="10">
                <a:latin typeface="Times New Roman"/>
                <a:cs typeface="Times New Roman"/>
              </a:rPr>
              <a:t>and  quantitative methods </a:t>
            </a:r>
            <a:r>
              <a:rPr dirty="0" sz="1100" spc="5">
                <a:latin typeface="Times New Roman"/>
                <a:cs typeface="Times New Roman"/>
              </a:rPr>
              <a:t>of analysis to get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desired solution.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‘’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112514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148259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1166714"/>
            <a:ext cx="5420995" cy="35223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lvl="1" marL="262890" indent="-250825">
              <a:lnSpc>
                <a:spcPct val="100000"/>
              </a:lnSpc>
              <a:spcBef>
                <a:spcPts val="114"/>
              </a:spcBef>
              <a:buAutoNum type="arabicPeriod" startAt="7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REVIEW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 startAt="7"/>
            </a:pPr>
            <a:endParaRPr sz="14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10"/>
              </a:lnSpc>
              <a:spcBef>
                <a:spcPts val="955"/>
              </a:spcBef>
              <a:buAutoNum type="arabicPeriod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What </a:t>
            </a:r>
            <a:r>
              <a:rPr dirty="0" sz="1100" spc="10">
                <a:latin typeface="Times New Roman"/>
                <a:cs typeface="Times New Roman"/>
              </a:rPr>
              <a:t>do you understand </a:t>
            </a:r>
            <a:r>
              <a:rPr dirty="0" sz="1100" spc="5">
                <a:latin typeface="Times New Roman"/>
                <a:cs typeface="Times New Roman"/>
              </a:rPr>
              <a:t>by operation </a:t>
            </a:r>
            <a:r>
              <a:rPr dirty="0" sz="1100" spc="10">
                <a:latin typeface="Times New Roman"/>
                <a:cs typeface="Times New Roman"/>
              </a:rPr>
              <a:t>and production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management?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Define operation processes </a:t>
            </a:r>
            <a:r>
              <a:rPr dirty="0" sz="1100" spc="10">
                <a:latin typeface="Times New Roman"/>
                <a:cs typeface="Times New Roman"/>
              </a:rPr>
              <a:t>and explain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key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components.</a:t>
            </a:r>
            <a:endParaRPr sz="1100">
              <a:latin typeface="Times New Roman"/>
              <a:cs typeface="Times New Roman"/>
            </a:endParaRPr>
          </a:p>
          <a:p>
            <a:pPr lvl="2" marL="443230" marR="6985" indent="-215900">
              <a:lnSpc>
                <a:spcPts val="1300"/>
              </a:lnSpc>
              <a:spcBef>
                <a:spcPts val="50"/>
              </a:spcBef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Discus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various stages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evolution of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 </a:t>
            </a:r>
            <a:r>
              <a:rPr dirty="0" sz="1100" spc="5">
                <a:latin typeface="Times New Roman"/>
                <a:cs typeface="Times New Roman"/>
              </a:rPr>
              <a:t>discipline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strategic perspective of operation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management?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What </a:t>
            </a:r>
            <a:r>
              <a:rPr dirty="0" sz="1100" spc="10">
                <a:latin typeface="Times New Roman"/>
                <a:cs typeface="Times New Roman"/>
              </a:rPr>
              <a:t>are the </a:t>
            </a:r>
            <a:r>
              <a:rPr dirty="0" sz="1100" spc="5">
                <a:latin typeface="Times New Roman"/>
                <a:cs typeface="Times New Roman"/>
              </a:rPr>
              <a:t>future </a:t>
            </a:r>
            <a:r>
              <a:rPr dirty="0" sz="1100" spc="10">
                <a:latin typeface="Times New Roman"/>
                <a:cs typeface="Times New Roman"/>
              </a:rPr>
              <a:t>trends in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management?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environmental </a:t>
            </a:r>
            <a:r>
              <a:rPr dirty="0" sz="1100" spc="5">
                <a:latin typeface="Times New Roman"/>
                <a:cs typeface="Times New Roman"/>
              </a:rPr>
              <a:t>issues </a:t>
            </a:r>
            <a:r>
              <a:rPr dirty="0" sz="1100" spc="10">
                <a:latin typeface="Times New Roman"/>
                <a:cs typeface="Times New Roman"/>
              </a:rPr>
              <a:t>impact on the </a:t>
            </a:r>
            <a:r>
              <a:rPr dirty="0" sz="1100" spc="5">
                <a:latin typeface="Times New Roman"/>
                <a:cs typeface="Times New Roman"/>
              </a:rPr>
              <a:t>future of </a:t>
            </a:r>
            <a:r>
              <a:rPr dirty="0" sz="1100" spc="10">
                <a:latin typeface="Times New Roman"/>
                <a:cs typeface="Times New Roman"/>
              </a:rPr>
              <a:t>production 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operations?</a:t>
            </a:r>
            <a:endParaRPr sz="1100">
              <a:latin typeface="Times New Roman"/>
              <a:cs typeface="Times New Roman"/>
            </a:endParaRPr>
          </a:p>
          <a:p>
            <a:pPr lvl="2" marL="443230" marR="5080" indent="-215900">
              <a:lnSpc>
                <a:spcPts val="1300"/>
              </a:lnSpc>
              <a:spcBef>
                <a:spcPts val="50"/>
              </a:spcBef>
              <a:buAutoNum type="arabicPeriod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function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manager? Is </a:t>
            </a:r>
            <a:r>
              <a:rPr dirty="0" sz="1100" spc="5">
                <a:latin typeface="Times New Roman"/>
                <a:cs typeface="Times New Roman"/>
              </a:rPr>
              <a:t>this function different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the  function of a marketing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manager?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“The management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transformation </a:t>
            </a:r>
            <a:r>
              <a:rPr dirty="0" sz="1100" spc="5">
                <a:latin typeface="Times New Roman"/>
                <a:cs typeface="Times New Roman"/>
              </a:rPr>
              <a:t>process is </a:t>
            </a:r>
            <a:r>
              <a:rPr dirty="0" sz="1100" spc="15">
                <a:latin typeface="Times New Roman"/>
                <a:cs typeface="Times New Roman"/>
              </a:rPr>
              <a:t>what </a:t>
            </a:r>
            <a:r>
              <a:rPr dirty="0" sz="1100" spc="10">
                <a:latin typeface="Times New Roman"/>
                <a:cs typeface="Times New Roman"/>
              </a:rPr>
              <a:t>we mean </a:t>
            </a:r>
            <a:r>
              <a:rPr dirty="0" sz="1100" spc="5">
                <a:latin typeface="Times New Roman"/>
                <a:cs typeface="Times New Roman"/>
              </a:rPr>
              <a:t>by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>
              <a:lnSpc>
                <a:spcPts val="1300"/>
              </a:lnSpc>
              <a:spcBef>
                <a:spcPts val="50"/>
              </a:spcBef>
            </a:pPr>
            <a:r>
              <a:rPr dirty="0" sz="1100" spc="10">
                <a:latin typeface="Times New Roman"/>
                <a:cs typeface="Times New Roman"/>
              </a:rPr>
              <a:t>management.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5">
                <a:latin typeface="Times New Roman"/>
                <a:cs typeface="Times New Roman"/>
              </a:rPr>
              <a:t>study is quite </a:t>
            </a:r>
            <a:r>
              <a:rPr dirty="0" sz="1100" spc="10">
                <a:latin typeface="Times New Roman"/>
                <a:cs typeface="Times New Roman"/>
              </a:rPr>
              <a:t>independent </a:t>
            </a:r>
            <a:r>
              <a:rPr dirty="0" sz="1100" spc="5">
                <a:latin typeface="Times New Roman"/>
                <a:cs typeface="Times New Roman"/>
              </a:rPr>
              <a:t>of whatsoever specific </a:t>
            </a:r>
            <a:r>
              <a:rPr dirty="0" sz="1100" spc="10">
                <a:latin typeface="Times New Roman"/>
                <a:cs typeface="Times New Roman"/>
              </a:rPr>
              <a:t>technologies are  </a:t>
            </a:r>
            <a:r>
              <a:rPr dirty="0" sz="1100" spc="5">
                <a:latin typeface="Times New Roman"/>
                <a:cs typeface="Times New Roman"/>
              </a:rPr>
              <a:t>involved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concerned with employing methodology </a:t>
            </a:r>
            <a:r>
              <a:rPr dirty="0" sz="1100" spc="5">
                <a:latin typeface="Times New Roman"/>
                <a:cs typeface="Times New Roman"/>
              </a:rPr>
              <a:t>to operate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administer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transformation </a:t>
            </a:r>
            <a:r>
              <a:rPr dirty="0" sz="1100" spc="10">
                <a:latin typeface="Times New Roman"/>
                <a:cs typeface="Times New Roman"/>
              </a:rPr>
              <a:t>systems </a:t>
            </a:r>
            <a:r>
              <a:rPr dirty="0" sz="1100" spc="5">
                <a:latin typeface="Times New Roman"/>
                <a:cs typeface="Times New Roman"/>
              </a:rPr>
              <a:t>with effectiveness.”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Discuss and </a:t>
            </a:r>
            <a:r>
              <a:rPr dirty="0" sz="1100" spc="5">
                <a:latin typeface="Times New Roman"/>
                <a:cs typeface="Times New Roman"/>
              </a:rPr>
              <a:t>explain </a:t>
            </a:r>
            <a:r>
              <a:rPr dirty="0" sz="1100" spc="10">
                <a:latin typeface="Times New Roman"/>
                <a:cs typeface="Times New Roman"/>
              </a:rPr>
              <a:t>the above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statement</a:t>
            </a:r>
            <a:endParaRPr sz="1100">
              <a:latin typeface="Times New Roman"/>
              <a:cs typeface="Times New Roman"/>
            </a:endParaRPr>
          </a:p>
          <a:p>
            <a:pPr algn="just" lvl="2" marL="443230" indent="-216535">
              <a:lnSpc>
                <a:spcPts val="1240"/>
              </a:lnSpc>
              <a:buAutoNum type="arabicPeriod" startAt="9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do you </a:t>
            </a:r>
            <a:r>
              <a:rPr dirty="0" sz="1100" spc="5">
                <a:latin typeface="Times New Roman"/>
                <a:cs typeface="Times New Roman"/>
              </a:rPr>
              <a:t>mean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Productivity?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5">
                <a:latin typeface="Times New Roman"/>
                <a:cs typeface="Times New Roman"/>
              </a:rPr>
              <a:t>importance?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would you</a:t>
            </a:r>
            <a:r>
              <a:rPr dirty="0" sz="1100" spc="25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measure</a:t>
            </a:r>
            <a:endParaRPr sz="1100">
              <a:latin typeface="Times New Roman"/>
              <a:cs typeface="Times New Roman"/>
            </a:endParaRPr>
          </a:p>
          <a:p>
            <a:pPr algn="just" marL="443230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productivity? </a:t>
            </a:r>
            <a:r>
              <a:rPr dirty="0" sz="1100" spc="10">
                <a:latin typeface="Times New Roman"/>
                <a:cs typeface="Times New Roman"/>
              </a:rPr>
              <a:t>Explain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brief.</a:t>
            </a:r>
            <a:endParaRPr sz="1100">
              <a:latin typeface="Times New Roman"/>
              <a:cs typeface="Times New Roman"/>
            </a:endParaRPr>
          </a:p>
          <a:p>
            <a:pPr algn="just" lvl="2" marL="443230" indent="-216535">
              <a:lnSpc>
                <a:spcPts val="1300"/>
              </a:lnSpc>
              <a:buAutoNum type="arabicPeriod" startAt="10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Explain tools of productivity that are </a:t>
            </a:r>
            <a:r>
              <a:rPr dirty="0" sz="1100" spc="1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attain higher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productivity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7620" indent="-215900">
              <a:lnSpc>
                <a:spcPts val="1300"/>
              </a:lnSpc>
              <a:spcBef>
                <a:spcPts val="50"/>
              </a:spcBef>
              <a:buAutoNum type="arabicPeriod" startAt="10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describe </a:t>
            </a:r>
            <a:r>
              <a:rPr dirty="0" sz="1100" spc="10">
                <a:latin typeface="Times New Roman"/>
                <a:cs typeface="Times New Roman"/>
              </a:rPr>
              <a:t>the input-output </a:t>
            </a:r>
            <a:r>
              <a:rPr dirty="0" sz="1100" spc="5">
                <a:latin typeface="Times New Roman"/>
                <a:cs typeface="Times New Roman"/>
              </a:rPr>
              <a:t>analysis method in </a:t>
            </a: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process?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finding productivity of 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enterprise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763016"/>
            <a:ext cx="4250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Subject: PRODUCTION AND OPERATIONS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MANAGEMENT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3759" y="763016"/>
            <a:ext cx="672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Credits:</a:t>
            </a:r>
            <a:r>
              <a:rPr dirty="0" sz="1200" spc="-6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420114"/>
            <a:ext cx="6883400" cy="7514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SYLLABUS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200" spc="-5" b="1">
                <a:latin typeface="Times New Roman"/>
                <a:cs typeface="Times New Roman"/>
              </a:rPr>
              <a:t>Operations </a:t>
            </a:r>
            <a:r>
              <a:rPr dirty="0" sz="1200" b="1">
                <a:latin typeface="Times New Roman"/>
                <a:cs typeface="Times New Roman"/>
              </a:rPr>
              <a:t>and</a:t>
            </a:r>
            <a:r>
              <a:rPr dirty="0" sz="1200" spc="-5" b="1">
                <a:latin typeface="Times New Roman"/>
                <a:cs typeface="Times New Roman"/>
              </a:rPr>
              <a:t> Productivity</a:t>
            </a:r>
            <a:endParaRPr sz="1200">
              <a:latin typeface="Times New Roman"/>
              <a:cs typeface="Times New Roman"/>
            </a:endParaRPr>
          </a:p>
          <a:p>
            <a:pPr algn="just" marL="12700" marR="9525">
              <a:lnSpc>
                <a:spcPts val="1580"/>
              </a:lnSpc>
              <a:spcBef>
                <a:spcPts val="65"/>
              </a:spcBef>
            </a:pPr>
            <a:r>
              <a:rPr dirty="0" sz="1200" spc="-5">
                <a:latin typeface="Times New Roman"/>
                <a:cs typeface="Times New Roman"/>
              </a:rPr>
              <a:t>Operations Functions </a:t>
            </a:r>
            <a:r>
              <a:rPr dirty="0" sz="1200">
                <a:latin typeface="Times New Roman"/>
                <a:cs typeface="Times New Roman"/>
              </a:rPr>
              <a:t>and Evolution of </a:t>
            </a:r>
            <a:r>
              <a:rPr dirty="0" sz="1200" spc="-5">
                <a:latin typeface="Times New Roman"/>
                <a:cs typeface="Times New Roman"/>
              </a:rPr>
              <a:t>POM; Framework </a:t>
            </a:r>
            <a:r>
              <a:rPr dirty="0" sz="1200">
                <a:latin typeface="Times New Roman"/>
                <a:cs typeface="Times New Roman"/>
              </a:rPr>
              <a:t>for </a:t>
            </a:r>
            <a:r>
              <a:rPr dirty="0" sz="1200" spc="-5">
                <a:latin typeface="Times New Roman"/>
                <a:cs typeface="Times New Roman"/>
              </a:rPr>
              <a:t>Managing Operations; </a:t>
            </a:r>
            <a:r>
              <a:rPr dirty="0" sz="1200">
                <a:latin typeface="Times New Roman"/>
                <a:cs typeface="Times New Roman"/>
              </a:rPr>
              <a:t>Operations </a:t>
            </a:r>
            <a:r>
              <a:rPr dirty="0" sz="1200" spc="-5">
                <a:latin typeface="Times New Roman"/>
                <a:cs typeface="Times New Roman"/>
              </a:rPr>
              <a:t>Strategy;  Trends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Operations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Management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Times New Roman"/>
                <a:cs typeface="Times New Roman"/>
              </a:rPr>
              <a:t>Product </a:t>
            </a:r>
            <a:r>
              <a:rPr dirty="0" sz="1200" b="1">
                <a:latin typeface="Times New Roman"/>
                <a:cs typeface="Times New Roman"/>
              </a:rPr>
              <a:t>and </a:t>
            </a:r>
            <a:r>
              <a:rPr dirty="0" sz="1200" spc="-5" b="1">
                <a:latin typeface="Times New Roman"/>
                <a:cs typeface="Times New Roman"/>
              </a:rPr>
              <a:t>Process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Design</a:t>
            </a:r>
            <a:endParaRPr sz="1200">
              <a:latin typeface="Times New Roman"/>
              <a:cs typeface="Times New Roman"/>
            </a:endParaRPr>
          </a:p>
          <a:p>
            <a:pPr algn="just" marL="12700" marR="10795">
              <a:lnSpc>
                <a:spcPts val="1600"/>
              </a:lnSpc>
              <a:spcBef>
                <a:spcPts val="40"/>
              </a:spcBef>
            </a:pPr>
            <a:r>
              <a:rPr dirty="0" sz="1200" spc="-5">
                <a:latin typeface="Times New Roman"/>
                <a:cs typeface="Times New Roman"/>
              </a:rPr>
              <a:t>Product Development; Product Design </a:t>
            </a:r>
            <a:r>
              <a:rPr dirty="0" sz="1200">
                <a:latin typeface="Times New Roman"/>
                <a:cs typeface="Times New Roman"/>
              </a:rPr>
              <a:t>Tools; </a:t>
            </a:r>
            <a:r>
              <a:rPr dirty="0" sz="1200" spc="-5">
                <a:latin typeface="Times New Roman"/>
                <a:cs typeface="Times New Roman"/>
              </a:rPr>
              <a:t>Design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Services; Flexible Manufacturing; Systems; Process  Design: </a:t>
            </a:r>
            <a:r>
              <a:rPr dirty="0" sz="1200">
                <a:latin typeface="Times New Roman"/>
                <a:cs typeface="Times New Roman"/>
              </a:rPr>
              <a:t>Types of </a:t>
            </a:r>
            <a:r>
              <a:rPr dirty="0" sz="1200" spc="-5">
                <a:latin typeface="Times New Roman"/>
                <a:cs typeface="Times New Roman"/>
              </a:rPr>
              <a:t>Process, Modern Production Technologies; Process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Reengineering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Times New Roman"/>
                <a:cs typeface="Times New Roman"/>
              </a:rPr>
              <a:t>Capacity </a:t>
            </a:r>
            <a:r>
              <a:rPr dirty="0" sz="1200" spc="-10" b="1">
                <a:latin typeface="Times New Roman"/>
                <a:cs typeface="Times New Roman"/>
              </a:rPr>
              <a:t>Design</a:t>
            </a:r>
            <a:endParaRPr sz="12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600"/>
              </a:lnSpc>
              <a:spcBef>
                <a:spcPts val="40"/>
              </a:spcBef>
            </a:pPr>
            <a:r>
              <a:rPr dirty="0" sz="1200">
                <a:latin typeface="Times New Roman"/>
                <a:cs typeface="Times New Roman"/>
              </a:rPr>
              <a:t>Capacity </a:t>
            </a:r>
            <a:r>
              <a:rPr dirty="0" sz="1200" spc="-5">
                <a:latin typeface="Times New Roman"/>
                <a:cs typeface="Times New Roman"/>
              </a:rPr>
              <a:t>Management; Economies and </a:t>
            </a:r>
            <a:r>
              <a:rPr dirty="0" sz="1200">
                <a:latin typeface="Times New Roman"/>
                <a:cs typeface="Times New Roman"/>
              </a:rPr>
              <a:t>Diseconomies of </a:t>
            </a:r>
            <a:r>
              <a:rPr dirty="0" sz="1200" spc="-5">
                <a:latin typeface="Times New Roman"/>
                <a:cs typeface="Times New Roman"/>
              </a:rPr>
              <a:t>Scale and Learning Curve; </a:t>
            </a:r>
            <a:r>
              <a:rPr dirty="0" sz="1200">
                <a:latin typeface="Times New Roman"/>
                <a:cs typeface="Times New Roman"/>
              </a:rPr>
              <a:t>Capacity </a:t>
            </a:r>
            <a:r>
              <a:rPr dirty="0" sz="1200" spc="-5">
                <a:latin typeface="Times New Roman"/>
                <a:cs typeface="Times New Roman"/>
              </a:rPr>
              <a:t>Strategies;  Decision Trees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Times New Roman"/>
                <a:cs typeface="Times New Roman"/>
              </a:rPr>
              <a:t>Facility </a:t>
            </a:r>
            <a:r>
              <a:rPr dirty="0" sz="1200" b="1">
                <a:latin typeface="Times New Roman"/>
                <a:cs typeface="Times New Roman"/>
              </a:rPr>
              <a:t>Location</a:t>
            </a:r>
            <a:endParaRPr sz="1200">
              <a:latin typeface="Times New Roman"/>
              <a:cs typeface="Times New Roman"/>
            </a:endParaRPr>
          </a:p>
          <a:p>
            <a:pPr algn="just" marL="12700" marR="9525">
              <a:lnSpc>
                <a:spcPts val="1600"/>
              </a:lnSpc>
              <a:spcBef>
                <a:spcPts val="40"/>
              </a:spcBef>
            </a:pPr>
            <a:r>
              <a:rPr dirty="0" sz="1200" spc="-5">
                <a:latin typeface="Times New Roman"/>
                <a:cs typeface="Times New Roman"/>
              </a:rPr>
              <a:t>Location </a:t>
            </a:r>
            <a:r>
              <a:rPr dirty="0" sz="1200">
                <a:latin typeface="Times New Roman"/>
                <a:cs typeface="Times New Roman"/>
              </a:rPr>
              <a:t>Strategy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its </a:t>
            </a:r>
            <a:r>
              <a:rPr dirty="0" sz="1200" spc="-5">
                <a:latin typeface="Times New Roman"/>
                <a:cs typeface="Times New Roman"/>
              </a:rPr>
              <a:t>Importance; Factors </a:t>
            </a:r>
            <a:r>
              <a:rPr dirty="0" sz="1200">
                <a:latin typeface="Times New Roman"/>
                <a:cs typeface="Times New Roman"/>
              </a:rPr>
              <a:t>influencing Plant </a:t>
            </a:r>
            <a:r>
              <a:rPr dirty="0" sz="1200" spc="-5">
                <a:latin typeface="Times New Roman"/>
                <a:cs typeface="Times New Roman"/>
              </a:rPr>
              <a:t>Location; Globalization; Location Selection  Models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Layout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Design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latin typeface="Times New Roman"/>
                <a:cs typeface="Times New Roman"/>
              </a:rPr>
              <a:t>Layout </a:t>
            </a:r>
            <a:r>
              <a:rPr dirty="0" sz="1200">
                <a:latin typeface="Times New Roman"/>
                <a:cs typeface="Times New Roman"/>
              </a:rPr>
              <a:t>Planning; </a:t>
            </a:r>
            <a:r>
              <a:rPr dirty="0" sz="1200" spc="-5">
                <a:latin typeface="Times New Roman"/>
                <a:cs typeface="Times New Roman"/>
              </a:rPr>
              <a:t>Layout Types; Design </a:t>
            </a:r>
            <a:r>
              <a:rPr dirty="0" sz="1200">
                <a:latin typeface="Times New Roman"/>
                <a:cs typeface="Times New Roman"/>
              </a:rPr>
              <a:t>of Product and </a:t>
            </a:r>
            <a:r>
              <a:rPr dirty="0" sz="1200" spc="-5">
                <a:latin typeface="Times New Roman"/>
                <a:cs typeface="Times New Roman"/>
              </a:rPr>
              <a:t>Process Layouts; </a:t>
            </a:r>
            <a:r>
              <a:rPr dirty="0" sz="1200">
                <a:latin typeface="Times New Roman"/>
                <a:cs typeface="Times New Roman"/>
              </a:rPr>
              <a:t>Job </a:t>
            </a:r>
            <a:r>
              <a:rPr dirty="0" sz="1200" spc="-5">
                <a:latin typeface="Times New Roman"/>
                <a:cs typeface="Times New Roman"/>
              </a:rPr>
              <a:t>Design; </a:t>
            </a:r>
            <a:r>
              <a:rPr dirty="0" sz="1200">
                <a:latin typeface="Times New Roman"/>
                <a:cs typeface="Times New Roman"/>
              </a:rPr>
              <a:t>Work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Measurement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Times New Roman"/>
                <a:cs typeface="Times New Roman"/>
              </a:rPr>
              <a:t>Inventory Management</a:t>
            </a:r>
            <a:endParaRPr sz="1200">
              <a:latin typeface="Times New Roman"/>
              <a:cs typeface="Times New Roman"/>
            </a:endParaRPr>
          </a:p>
          <a:p>
            <a:pPr algn="just" marL="12700" marR="10795">
              <a:lnSpc>
                <a:spcPts val="1580"/>
              </a:lnSpc>
              <a:spcBef>
                <a:spcPts val="55"/>
              </a:spcBef>
            </a:pPr>
            <a:r>
              <a:rPr dirty="0" sz="1200" spc="-5">
                <a:latin typeface="Times New Roman"/>
                <a:cs typeface="Times New Roman"/>
              </a:rPr>
              <a:t>Basic </a:t>
            </a:r>
            <a:r>
              <a:rPr dirty="0" sz="1200">
                <a:latin typeface="Times New Roman"/>
                <a:cs typeface="Times New Roman"/>
              </a:rPr>
              <a:t>Economic </a:t>
            </a:r>
            <a:r>
              <a:rPr dirty="0" sz="1200" spc="-5">
                <a:latin typeface="Times New Roman"/>
                <a:cs typeface="Times New Roman"/>
              </a:rPr>
              <a:t>Order </a:t>
            </a:r>
            <a:r>
              <a:rPr dirty="0" sz="1200">
                <a:latin typeface="Times New Roman"/>
                <a:cs typeface="Times New Roman"/>
              </a:rPr>
              <a:t>Quantity </a:t>
            </a:r>
            <a:r>
              <a:rPr dirty="0" sz="1200" spc="-5">
                <a:latin typeface="Times New Roman"/>
                <a:cs typeface="Times New Roman"/>
              </a:rPr>
              <a:t>(EOQ) </a:t>
            </a:r>
            <a:r>
              <a:rPr dirty="0" sz="1200">
                <a:latin typeface="Times New Roman"/>
                <a:cs typeface="Times New Roman"/>
              </a:rPr>
              <a:t>Model; Quantity </a:t>
            </a:r>
            <a:r>
              <a:rPr dirty="0" sz="1200" spc="-5">
                <a:latin typeface="Times New Roman"/>
                <a:cs typeface="Times New Roman"/>
              </a:rPr>
              <a:t>Discount </a:t>
            </a:r>
            <a:r>
              <a:rPr dirty="0" sz="1200">
                <a:latin typeface="Times New Roman"/>
                <a:cs typeface="Times New Roman"/>
              </a:rPr>
              <a:t>Models; </a:t>
            </a:r>
            <a:r>
              <a:rPr dirty="0" sz="1200" spc="-5">
                <a:latin typeface="Times New Roman"/>
                <a:cs typeface="Times New Roman"/>
              </a:rPr>
              <a:t>Spare Parts Inventory; Material  Resources Planning; </a:t>
            </a:r>
            <a:r>
              <a:rPr dirty="0" sz="1200">
                <a:latin typeface="Times New Roman"/>
                <a:cs typeface="Times New Roman"/>
              </a:rPr>
              <a:t>Manufacturing </a:t>
            </a:r>
            <a:r>
              <a:rPr dirty="0" sz="1200" spc="-5">
                <a:latin typeface="Times New Roman"/>
                <a:cs typeface="Times New Roman"/>
              </a:rPr>
              <a:t>Resource </a:t>
            </a:r>
            <a:r>
              <a:rPr dirty="0" sz="1200">
                <a:latin typeface="Times New Roman"/>
                <a:cs typeface="Times New Roman"/>
              </a:rPr>
              <a:t>Planning; Purchasing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Objectives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Times New Roman"/>
                <a:cs typeface="Times New Roman"/>
              </a:rPr>
              <a:t>Operations Planning and Scheduling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Systems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580"/>
              </a:lnSpc>
              <a:spcBef>
                <a:spcPts val="55"/>
              </a:spcBef>
            </a:pPr>
            <a:r>
              <a:rPr dirty="0" sz="1200" spc="-5">
                <a:latin typeface="Times New Roman"/>
                <a:cs typeface="Times New Roman"/>
              </a:rPr>
              <a:t>Aggregate </a:t>
            </a:r>
            <a:r>
              <a:rPr dirty="0" sz="1200">
                <a:latin typeface="Times New Roman"/>
                <a:cs typeface="Times New Roman"/>
              </a:rPr>
              <a:t>Planning and </a:t>
            </a:r>
            <a:r>
              <a:rPr dirty="0" sz="1200" spc="-5">
                <a:latin typeface="Times New Roman"/>
                <a:cs typeface="Times New Roman"/>
              </a:rPr>
              <a:t>its Process; Master Scheduling; Aggregate </a:t>
            </a:r>
            <a:r>
              <a:rPr dirty="0" sz="1200">
                <a:latin typeface="Times New Roman"/>
                <a:cs typeface="Times New Roman"/>
              </a:rPr>
              <a:t>Planning for </a:t>
            </a:r>
            <a:r>
              <a:rPr dirty="0" sz="1200" spc="-5">
                <a:latin typeface="Times New Roman"/>
                <a:cs typeface="Times New Roman"/>
              </a:rPr>
              <a:t>Service Organizations;  Operating </a:t>
            </a:r>
            <a:r>
              <a:rPr dirty="0" sz="1200">
                <a:latin typeface="Times New Roman"/>
                <a:cs typeface="Times New Roman"/>
              </a:rPr>
              <a:t>Schedules; Sequencing Rules; </a:t>
            </a:r>
            <a:r>
              <a:rPr dirty="0" sz="1200" spc="-5">
                <a:latin typeface="Times New Roman"/>
                <a:cs typeface="Times New Roman"/>
              </a:rPr>
              <a:t>Optimized Production </a:t>
            </a:r>
            <a:r>
              <a:rPr dirty="0" sz="1200">
                <a:latin typeface="Times New Roman"/>
                <a:cs typeface="Times New Roman"/>
              </a:rPr>
              <a:t>Technology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Synchronous </a:t>
            </a:r>
            <a:r>
              <a:rPr dirty="0" sz="1200" spc="-5">
                <a:latin typeface="Times New Roman"/>
                <a:cs typeface="Times New Roman"/>
              </a:rPr>
              <a:t>Manufacturing;  </a:t>
            </a:r>
            <a:r>
              <a:rPr dirty="0" sz="1200">
                <a:latin typeface="Times New Roman"/>
                <a:cs typeface="Times New Roman"/>
              </a:rPr>
              <a:t>Just in Time </a:t>
            </a:r>
            <a:r>
              <a:rPr dirty="0" sz="1200" spc="-10">
                <a:latin typeface="Times New Roman"/>
                <a:cs typeface="Times New Roman"/>
              </a:rPr>
              <a:t>(JIT) </a:t>
            </a:r>
            <a:r>
              <a:rPr dirty="0" sz="1200">
                <a:latin typeface="Times New Roman"/>
                <a:cs typeface="Times New Roman"/>
              </a:rPr>
              <a:t>Manufacturing </a:t>
            </a:r>
            <a:r>
              <a:rPr dirty="0" sz="1200" spc="-5">
                <a:latin typeface="Times New Roman"/>
                <a:cs typeface="Times New Roman"/>
              </a:rPr>
              <a:t>System; Basics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SCM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ERP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5" b="1">
                <a:latin typeface="Times New Roman"/>
                <a:cs typeface="Times New Roman"/>
              </a:rPr>
              <a:t>Suggested Readings</a:t>
            </a:r>
            <a:r>
              <a:rPr dirty="0" sz="1200" spc="-5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9900" marR="182880" indent="-229235">
              <a:lnSpc>
                <a:spcPct val="110000"/>
              </a:lnSpc>
              <a:spcBef>
                <a:spcPts val="1010"/>
              </a:spcBef>
              <a:buAutoNum type="arabicPeriod"/>
              <a:tabLst>
                <a:tab pos="470534" algn="l"/>
              </a:tabLst>
            </a:pPr>
            <a:r>
              <a:rPr dirty="0" sz="1200" spc="-5">
                <a:latin typeface="Times New Roman"/>
                <a:cs typeface="Times New Roman"/>
              </a:rPr>
              <a:t>Production and Operations Management </a:t>
            </a:r>
            <a:r>
              <a:rPr dirty="0" sz="1200" spc="10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Everette E. </a:t>
            </a:r>
            <a:r>
              <a:rPr dirty="0" sz="1200" spc="-5">
                <a:latin typeface="Times New Roman"/>
                <a:cs typeface="Times New Roman"/>
              </a:rPr>
              <a:t>Adam, </a:t>
            </a:r>
            <a:r>
              <a:rPr dirty="0" sz="1200">
                <a:latin typeface="Times New Roman"/>
                <a:cs typeface="Times New Roman"/>
              </a:rPr>
              <a:t>Jr. </a:t>
            </a:r>
            <a:r>
              <a:rPr dirty="0" sz="1200" spc="-5">
                <a:latin typeface="Times New Roman"/>
                <a:cs typeface="Times New Roman"/>
              </a:rPr>
              <a:t>Ronald J. Ebert; Publisher: Prentice  Hall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India</a:t>
            </a:r>
            <a:endParaRPr sz="12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70534" algn="l"/>
              </a:tabLst>
            </a:pPr>
            <a:r>
              <a:rPr dirty="0" sz="1200" spc="-5">
                <a:latin typeface="Times New Roman"/>
                <a:cs typeface="Times New Roman"/>
              </a:rPr>
              <a:t>Production and Operations Management </a:t>
            </a:r>
            <a:r>
              <a:rPr dirty="0" sz="1200" spc="1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N.G. Nair; Publisher: </a:t>
            </a:r>
            <a:r>
              <a:rPr dirty="0" sz="1200">
                <a:latin typeface="Times New Roman"/>
                <a:cs typeface="Times New Roman"/>
              </a:rPr>
              <a:t>Tata </a:t>
            </a:r>
            <a:r>
              <a:rPr dirty="0" sz="1200" spc="-5">
                <a:latin typeface="Times New Roman"/>
                <a:cs typeface="Times New Roman"/>
              </a:rPr>
              <a:t>Mc. Graw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Hill</a:t>
            </a:r>
            <a:endParaRPr sz="12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70534" algn="l"/>
              </a:tabLst>
            </a:pPr>
            <a:r>
              <a:rPr dirty="0" sz="1200" spc="-5">
                <a:latin typeface="Times New Roman"/>
                <a:cs typeface="Times New Roman"/>
              </a:rPr>
              <a:t>Production and Operations Management </a:t>
            </a:r>
            <a:r>
              <a:rPr dirty="0" sz="1200" spc="1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Panneerselvam </a:t>
            </a:r>
            <a:r>
              <a:rPr dirty="0" sz="1200">
                <a:latin typeface="Times New Roman"/>
                <a:cs typeface="Times New Roman"/>
              </a:rPr>
              <a:t>R; </a:t>
            </a:r>
            <a:r>
              <a:rPr dirty="0" sz="1200" spc="-5">
                <a:latin typeface="Times New Roman"/>
                <a:cs typeface="Times New Roman"/>
              </a:rPr>
              <a:t>Publisher: Prentice Hall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India</a:t>
            </a:r>
            <a:endParaRPr sz="12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470534" algn="l"/>
              </a:tabLst>
            </a:pPr>
            <a:r>
              <a:rPr dirty="0" sz="1200" spc="-5">
                <a:latin typeface="Times New Roman"/>
                <a:cs typeface="Times New Roman"/>
              </a:rPr>
              <a:t>Operations Management </a:t>
            </a:r>
            <a:r>
              <a:rPr dirty="0" sz="1200" spc="5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Shafer Scott M; Publisher: </a:t>
            </a:r>
            <a:r>
              <a:rPr dirty="0" sz="1200">
                <a:latin typeface="Times New Roman"/>
                <a:cs typeface="Times New Roman"/>
              </a:rPr>
              <a:t>John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Wiley</a:t>
            </a:r>
            <a:endParaRPr sz="12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70534" algn="l"/>
              </a:tabLst>
            </a:pPr>
            <a:r>
              <a:rPr dirty="0" sz="1200" spc="-5">
                <a:latin typeface="Times New Roman"/>
                <a:cs typeface="Times New Roman"/>
              </a:rPr>
              <a:t>Succeeding </a:t>
            </a:r>
            <a:r>
              <a:rPr dirty="0" sz="1200">
                <a:latin typeface="Times New Roman"/>
                <a:cs typeface="Times New Roman"/>
              </a:rPr>
              <a:t>in Project-Driven </a:t>
            </a:r>
            <a:r>
              <a:rPr dirty="0" sz="1200" spc="-5">
                <a:latin typeface="Times New Roman"/>
                <a:cs typeface="Times New Roman"/>
              </a:rPr>
              <a:t>Organizations </a:t>
            </a:r>
            <a:r>
              <a:rPr dirty="0" sz="1200" spc="5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Knutson Joan; </a:t>
            </a:r>
            <a:r>
              <a:rPr dirty="0" sz="1200" spc="-5">
                <a:latin typeface="Times New Roman"/>
                <a:cs typeface="Times New Roman"/>
              </a:rPr>
              <a:t>Publisher: </a:t>
            </a:r>
            <a:r>
              <a:rPr dirty="0" sz="1200">
                <a:latin typeface="Times New Roman"/>
                <a:cs typeface="Times New Roman"/>
              </a:rPr>
              <a:t>John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Wiley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398337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8701" y="4340882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76001" y="837584"/>
            <a:ext cx="5422900" cy="8358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53340">
              <a:lnSpc>
                <a:spcPts val="1540"/>
              </a:lnSpc>
            </a:pPr>
            <a:r>
              <a:rPr dirty="0" sz="1300" spc="10" b="1">
                <a:latin typeface="Times New Roman"/>
                <a:cs typeface="Times New Roman"/>
              </a:rPr>
              <a:t>FORECASTING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300" spc="5" b="1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Introduction to forecasting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Forecasting</a:t>
            </a:r>
            <a:r>
              <a:rPr dirty="0" sz="1100" spc="10">
                <a:latin typeface="Times New Roman"/>
                <a:cs typeface="Times New Roman"/>
              </a:rPr>
              <a:t> models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Weighted Moving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Averages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Casual forecasting Models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Linear regression analysis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Multiple regression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6695" indent="-214629">
              <a:lnSpc>
                <a:spcPct val="100000"/>
              </a:lnSpc>
              <a:buAutoNum type="arabicPeriod"/>
              <a:tabLst>
                <a:tab pos="227329" algn="l"/>
              </a:tabLst>
            </a:pPr>
            <a:r>
              <a:rPr dirty="0" sz="1100" spc="10">
                <a:latin typeface="Times New Roman"/>
                <a:cs typeface="Times New Roman"/>
              </a:rPr>
              <a:t>Review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 b="1">
                <a:latin typeface="Times New Roman"/>
                <a:cs typeface="Times New Roman"/>
              </a:rPr>
              <a:t>2.1 INTRODUCTION TO FORECASTING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200"/>
              </a:lnSpc>
            </a:pPr>
            <a:r>
              <a:rPr dirty="0" sz="1100" spc="5">
                <a:latin typeface="Times New Roman"/>
                <a:cs typeface="Times New Roman"/>
              </a:rPr>
              <a:t>Every business enterprise interested in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its activities must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clear </a:t>
            </a:r>
            <a:r>
              <a:rPr dirty="0" sz="1100" spc="10">
                <a:latin typeface="Times New Roman"/>
                <a:cs typeface="Times New Roman"/>
              </a:rPr>
              <a:t>idea about the  demand </a:t>
            </a:r>
            <a:r>
              <a:rPr dirty="0" sz="1100" spc="5">
                <a:latin typeface="Times New Roman"/>
                <a:cs typeface="Times New Roman"/>
              </a:rPr>
              <a:t>for its product .Important business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decisions, including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strategies to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followed, </a:t>
            </a:r>
            <a:r>
              <a:rPr dirty="0" sz="1100" spc="10">
                <a:latin typeface="Times New Roman"/>
                <a:cs typeface="Times New Roman"/>
              </a:rPr>
              <a:t>the amount </a:t>
            </a:r>
            <a:r>
              <a:rPr dirty="0" sz="1100" spc="5">
                <a:latin typeface="Times New Roman"/>
                <a:cs typeface="Times New Roman"/>
              </a:rPr>
              <a:t>of capital that is likely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necessary, labor </a:t>
            </a:r>
            <a:r>
              <a:rPr dirty="0" sz="1100" spc="10">
                <a:latin typeface="Times New Roman"/>
                <a:cs typeface="Times New Roman"/>
              </a:rPr>
              <a:t>requirement </a:t>
            </a:r>
            <a:r>
              <a:rPr dirty="0" sz="1100" spc="5">
                <a:latin typeface="Times New Roman"/>
                <a:cs typeface="Times New Roman"/>
              </a:rPr>
              <a:t>and skills,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necessary distribution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after-sale service </a:t>
            </a:r>
            <a:r>
              <a:rPr dirty="0" sz="1100" spc="10">
                <a:latin typeface="Times New Roman"/>
                <a:cs typeface="Times New Roman"/>
              </a:rPr>
              <a:t>networks, </a:t>
            </a:r>
            <a:r>
              <a:rPr dirty="0" sz="1100" spc="5">
                <a:latin typeface="Times New Roman"/>
                <a:cs typeface="Times New Roman"/>
              </a:rPr>
              <a:t>sales </a:t>
            </a:r>
            <a:r>
              <a:rPr dirty="0" sz="1100" spc="10">
                <a:latin typeface="Times New Roman"/>
                <a:cs typeface="Times New Roman"/>
              </a:rPr>
              <a:t>incentives, sourcing of raw  </a:t>
            </a:r>
            <a:r>
              <a:rPr dirty="0" sz="1100" spc="5">
                <a:latin typeface="Times New Roman"/>
                <a:cs typeface="Times New Roman"/>
              </a:rPr>
              <a:t>material, etc. are all </a:t>
            </a:r>
            <a:r>
              <a:rPr dirty="0" sz="1100">
                <a:latin typeface="Times New Roman"/>
                <a:cs typeface="Times New Roman"/>
              </a:rPr>
              <a:t>critically </a:t>
            </a:r>
            <a:r>
              <a:rPr dirty="0" sz="1100" spc="5">
                <a:latin typeface="Times New Roman"/>
                <a:cs typeface="Times New Roman"/>
              </a:rPr>
              <a:t>dependent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perception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of its product. </a:t>
            </a:r>
            <a:r>
              <a:rPr dirty="0" sz="1100">
                <a:latin typeface="Times New Roman"/>
                <a:cs typeface="Times New Roman"/>
              </a:rPr>
              <a:t>If  </a:t>
            </a:r>
            <a:r>
              <a:rPr dirty="0" sz="1100" spc="10">
                <a:latin typeface="Times New Roman"/>
                <a:cs typeface="Times New Roman"/>
              </a:rPr>
              <a:t>this perception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substantially </a:t>
            </a:r>
            <a:r>
              <a:rPr dirty="0" sz="1100" spc="10">
                <a:latin typeface="Times New Roman"/>
                <a:cs typeface="Times New Roman"/>
              </a:rPr>
              <a:t>faulty, </a:t>
            </a:r>
            <a:r>
              <a:rPr dirty="0" sz="1100" spc="5">
                <a:latin typeface="Times New Roman"/>
                <a:cs typeface="Times New Roman"/>
              </a:rPr>
              <a:t>most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decisions </a:t>
            </a:r>
            <a:r>
              <a:rPr dirty="0" sz="1100" spc="5">
                <a:latin typeface="Times New Roman"/>
                <a:cs typeface="Times New Roman"/>
              </a:rPr>
              <a:t>of the enterpriser likely to  prove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erroneous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lead to avoidable losses.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reasonably correct estimate of </a:t>
            </a:r>
            <a:r>
              <a:rPr dirty="0" sz="1100" spc="10">
                <a:latin typeface="Times New Roman"/>
                <a:cs typeface="Times New Roman"/>
              </a:rPr>
              <a:t>demand  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other hand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prove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the key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successful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venture.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Every </a:t>
            </a:r>
            <a:r>
              <a:rPr dirty="0" sz="1100" spc="5">
                <a:latin typeface="Times New Roman"/>
                <a:cs typeface="Times New Roman"/>
              </a:rPr>
              <a:t>organization invariably </a:t>
            </a:r>
            <a:r>
              <a:rPr dirty="0" sz="1100" spc="10">
                <a:latin typeface="Times New Roman"/>
                <a:cs typeface="Times New Roman"/>
              </a:rPr>
              <a:t>engages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annual planning exercise.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heads of various  functional </a:t>
            </a:r>
            <a:r>
              <a:rPr dirty="0" sz="1100" spc="10">
                <a:latin typeface="Times New Roman"/>
                <a:cs typeface="Times New Roman"/>
              </a:rPr>
              <a:t>areas such as </a:t>
            </a:r>
            <a:r>
              <a:rPr dirty="0" sz="1100" spc="5">
                <a:latin typeface="Times New Roman"/>
                <a:cs typeface="Times New Roman"/>
              </a:rPr>
              <a:t>marketing, production, materials </a:t>
            </a:r>
            <a:r>
              <a:rPr dirty="0" sz="1100" spc="10">
                <a:latin typeface="Times New Roman"/>
                <a:cs typeface="Times New Roman"/>
              </a:rPr>
              <a:t>and finance take </a:t>
            </a:r>
            <a:r>
              <a:rPr dirty="0" sz="1100" spc="5">
                <a:latin typeface="Times New Roman"/>
                <a:cs typeface="Times New Roman"/>
              </a:rPr>
              <a:t>part in </a:t>
            </a:r>
            <a:r>
              <a:rPr dirty="0" sz="1100" spc="10">
                <a:latin typeface="Times New Roman"/>
                <a:cs typeface="Times New Roman"/>
              </a:rPr>
              <a:t>this  exercise </a:t>
            </a:r>
            <a:r>
              <a:rPr dirty="0" sz="1100" spc="5">
                <a:latin typeface="Times New Roman"/>
                <a:cs typeface="Times New Roman"/>
              </a:rPr>
              <a:t>with specific </a:t>
            </a:r>
            <a:r>
              <a:rPr dirty="0" sz="1100" spc="10">
                <a:latin typeface="Times New Roman"/>
                <a:cs typeface="Times New Roman"/>
              </a:rPr>
              <a:t>objectives.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marketing </a:t>
            </a:r>
            <a:r>
              <a:rPr dirty="0" sz="1100" spc="5">
                <a:latin typeface="Times New Roman"/>
                <a:cs typeface="Times New Roman"/>
              </a:rPr>
              <a:t>function provides data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sales </a:t>
            </a:r>
            <a:r>
              <a:rPr dirty="0" sz="1100" spc="10">
                <a:latin typeface="Times New Roman"/>
                <a:cs typeface="Times New Roman"/>
              </a:rPr>
              <a:t>that the  </a:t>
            </a:r>
            <a:r>
              <a:rPr dirty="0" sz="1100" spc="5">
                <a:latin typeface="Times New Roman"/>
                <a:cs typeface="Times New Roman"/>
              </a:rPr>
              <a:t>organization should target in </a:t>
            </a:r>
            <a:r>
              <a:rPr dirty="0" sz="1100" spc="10">
                <a:latin typeface="Times New Roman"/>
                <a:cs typeface="Times New Roman"/>
              </a:rPr>
              <a:t>coming year. </a:t>
            </a:r>
            <a:r>
              <a:rPr dirty="0" sz="1100" spc="5">
                <a:latin typeface="Times New Roman"/>
                <a:cs typeface="Times New Roman"/>
              </a:rPr>
              <a:t>This is primarily achieved through forecasting.  </a:t>
            </a:r>
            <a:r>
              <a:rPr dirty="0" sz="1100" spc="10">
                <a:latin typeface="Times New Roman"/>
                <a:cs typeface="Times New Roman"/>
              </a:rPr>
              <a:t>Based on </a:t>
            </a:r>
            <a:r>
              <a:rPr dirty="0" sz="1100" spc="5">
                <a:latin typeface="Times New Roman"/>
                <a:cs typeface="Times New Roman"/>
              </a:rPr>
              <a:t>this inputs,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function prepares an </a:t>
            </a:r>
            <a:r>
              <a:rPr dirty="0" sz="1100" spc="10">
                <a:latin typeface="Times New Roman"/>
                <a:cs typeface="Times New Roman"/>
              </a:rPr>
              <a:t>annual </a:t>
            </a:r>
            <a:r>
              <a:rPr dirty="0" sz="1100" spc="5">
                <a:latin typeface="Times New Roman"/>
                <a:cs typeface="Times New Roman"/>
              </a:rPr>
              <a:t>production plan and projects  </a:t>
            </a:r>
            <a:r>
              <a:rPr dirty="0" sz="1100" spc="10">
                <a:latin typeface="Times New Roman"/>
                <a:cs typeface="Times New Roman"/>
              </a:rPr>
              <a:t>various requirements on the </a:t>
            </a:r>
            <a:r>
              <a:rPr dirty="0" sz="1100" spc="5">
                <a:latin typeface="Times New Roman"/>
                <a:cs typeface="Times New Roman"/>
              </a:rPr>
              <a:t>basis </a:t>
            </a:r>
            <a:r>
              <a:rPr dirty="0" sz="1100" spc="10">
                <a:latin typeface="Times New Roman"/>
                <a:cs typeface="Times New Roman"/>
              </a:rPr>
              <a:t>of this plan.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material function prepares a procurement  </a:t>
            </a:r>
            <a:r>
              <a:rPr dirty="0" sz="1100" spc="5">
                <a:latin typeface="Times New Roman"/>
                <a:cs typeface="Times New Roman"/>
              </a:rPr>
              <a:t>plan </a:t>
            </a:r>
            <a:r>
              <a:rPr dirty="0" sz="1100" spc="10">
                <a:latin typeface="Times New Roman"/>
                <a:cs typeface="Times New Roman"/>
              </a:rPr>
              <a:t>to match the </a:t>
            </a:r>
            <a:r>
              <a:rPr dirty="0" sz="1100" spc="5">
                <a:latin typeface="Times New Roman"/>
                <a:cs typeface="Times New Roman"/>
              </a:rPr>
              <a:t>requirements projected by </a:t>
            </a:r>
            <a:r>
              <a:rPr dirty="0" sz="1100" spc="10">
                <a:latin typeface="Times New Roman"/>
                <a:cs typeface="Times New Roman"/>
              </a:rPr>
              <a:t>the production </a:t>
            </a:r>
            <a:r>
              <a:rPr dirty="0" sz="1100" spc="5">
                <a:latin typeface="Times New Roman"/>
                <a:cs typeface="Times New Roman"/>
              </a:rPr>
              <a:t>function. Finally,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basis of  all these,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finance function undertakes cash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funds </a:t>
            </a:r>
            <a:r>
              <a:rPr dirty="0" sz="1100" spc="10">
                <a:latin typeface="Times New Roman"/>
                <a:cs typeface="Times New Roman"/>
              </a:rPr>
              <a:t>management. </a:t>
            </a:r>
            <a:r>
              <a:rPr dirty="0" sz="1100" spc="5">
                <a:latin typeface="Times New Roman"/>
                <a:cs typeface="Times New Roman"/>
              </a:rPr>
              <a:t>Therefore,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10">
                <a:latin typeface="Times New Roman"/>
                <a:cs typeface="Times New Roman"/>
              </a:rPr>
              <a:t>plays a </a:t>
            </a:r>
            <a:r>
              <a:rPr dirty="0" sz="1100" spc="5">
                <a:latin typeface="Times New Roman"/>
                <a:cs typeface="Times New Roman"/>
              </a:rPr>
              <a:t>vital </a:t>
            </a:r>
            <a:r>
              <a:rPr dirty="0" sz="1100" spc="10">
                <a:latin typeface="Times New Roman"/>
                <a:cs typeface="Times New Roman"/>
              </a:rPr>
              <a:t>role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every </a:t>
            </a:r>
            <a:r>
              <a:rPr dirty="0" sz="1100" spc="5">
                <a:latin typeface="Times New Roman"/>
                <a:cs typeface="Times New Roman"/>
              </a:rPr>
              <a:t>organization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305"/>
              </a:lnSpc>
            </a:pPr>
            <a:r>
              <a:rPr dirty="0" sz="1100" spc="15" b="1">
                <a:latin typeface="Times New Roman"/>
                <a:cs typeface="Times New Roman"/>
              </a:rPr>
              <a:t>What </a:t>
            </a:r>
            <a:r>
              <a:rPr dirty="0" sz="1100" b="1">
                <a:latin typeface="Times New Roman"/>
                <a:cs typeface="Times New Roman"/>
              </a:rPr>
              <a:t>is </a:t>
            </a:r>
            <a:r>
              <a:rPr dirty="0" sz="1100" spc="15" b="1">
                <a:latin typeface="Times New Roman"/>
                <a:cs typeface="Times New Roman"/>
              </a:rPr>
              <a:t>Demand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Forecasting?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formulation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appropriate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useful production policy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important </a:t>
            </a:r>
            <a:r>
              <a:rPr dirty="0" sz="1100" spc="10">
                <a:latin typeface="Times New Roman"/>
                <a:cs typeface="Times New Roman"/>
              </a:rPr>
              <a:t>aspect </a:t>
            </a:r>
            <a:r>
              <a:rPr dirty="0" sz="1100" spc="5">
                <a:latin typeface="Times New Roman"/>
                <a:cs typeface="Times New Roman"/>
              </a:rPr>
              <a:t>for an  enterprise. </a:t>
            </a:r>
            <a:r>
              <a:rPr dirty="0" sz="1100" spc="10">
                <a:latin typeface="Times New Roman"/>
                <a:cs typeface="Times New Roman"/>
              </a:rPr>
              <a:t>This involves determination of level of production, manpower requirements  equipment and inventory </a:t>
            </a:r>
            <a:r>
              <a:rPr dirty="0" sz="1100" spc="5">
                <a:latin typeface="Times New Roman"/>
                <a:cs typeface="Times New Roman"/>
              </a:rPr>
              <a:t>level etc. </a:t>
            </a:r>
            <a:r>
              <a:rPr dirty="0" sz="1100" spc="10">
                <a:latin typeface="Times New Roman"/>
                <a:cs typeface="Times New Roman"/>
              </a:rPr>
              <a:t>All these decisions </a:t>
            </a:r>
            <a:r>
              <a:rPr dirty="0" sz="1100" spc="5">
                <a:latin typeface="Times New Roman"/>
                <a:cs typeface="Times New Roman"/>
              </a:rPr>
              <a:t>are basically related to the size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which in turn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determined from </a:t>
            </a:r>
            <a:r>
              <a:rPr dirty="0" sz="1100" spc="5">
                <a:latin typeface="Times New Roman"/>
                <a:cs typeface="Times New Roman"/>
              </a:rPr>
              <a:t>potential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product. </a:t>
            </a:r>
            <a:r>
              <a:rPr dirty="0" sz="1100" spc="10">
                <a:latin typeface="Times New Roman"/>
                <a:cs typeface="Times New Roman"/>
              </a:rPr>
              <a:t>Thus, the  </a:t>
            </a:r>
            <a:r>
              <a:rPr dirty="0" sz="1100" spc="5">
                <a:latin typeface="Times New Roman"/>
                <a:cs typeface="Times New Roman"/>
              </a:rPr>
              <a:t>starting </a:t>
            </a:r>
            <a:r>
              <a:rPr dirty="0" sz="1100" spc="10">
                <a:latin typeface="Times New Roman"/>
                <a:cs typeface="Times New Roman"/>
              </a:rPr>
              <a:t>point of decision </a:t>
            </a:r>
            <a:r>
              <a:rPr dirty="0" sz="1100" spc="5">
                <a:latin typeface="Times New Roman"/>
                <a:cs typeface="Times New Roman"/>
              </a:rPr>
              <a:t>related to </a:t>
            </a: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strategy is </a:t>
            </a:r>
            <a:r>
              <a:rPr dirty="0" sz="1100" spc="10">
                <a:latin typeface="Times New Roman"/>
                <a:cs typeface="Times New Roman"/>
              </a:rPr>
              <a:t>the product demand forecast for a  </a:t>
            </a:r>
            <a:r>
              <a:rPr dirty="0" sz="1100" spc="5">
                <a:latin typeface="Times New Roman"/>
                <a:cs typeface="Times New Roman"/>
              </a:rPr>
              <a:t>specified </a:t>
            </a:r>
            <a:r>
              <a:rPr dirty="0" sz="1100" spc="10">
                <a:latin typeface="Times New Roman"/>
                <a:cs typeface="Times New Roman"/>
              </a:rPr>
              <a:t>period. </a:t>
            </a: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know what a </a:t>
            </a:r>
            <a:r>
              <a:rPr dirty="0" sz="1100" spc="5">
                <a:latin typeface="Times New Roman"/>
                <a:cs typeface="Times New Roman"/>
              </a:rPr>
              <a:t>business should </a:t>
            </a:r>
            <a:r>
              <a:rPr dirty="0" sz="1100" spc="10">
                <a:latin typeface="Times New Roman"/>
                <a:cs typeface="Times New Roman"/>
              </a:rPr>
              <a:t>perform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must know </a:t>
            </a:r>
            <a:r>
              <a:rPr dirty="0" sz="1100" spc="5">
                <a:latin typeface="Times New Roman"/>
                <a:cs typeface="Times New Roman"/>
              </a:rPr>
              <a:t>its future Sales. 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absence of this information </a:t>
            </a:r>
            <a:r>
              <a:rPr dirty="0" sz="1100" spc="5">
                <a:latin typeface="Times New Roman"/>
                <a:cs typeface="Times New Roman"/>
              </a:rPr>
              <a:t>, </a:t>
            </a:r>
            <a:r>
              <a:rPr dirty="0" sz="1100" spc="10">
                <a:latin typeface="Times New Roman"/>
                <a:cs typeface="Times New Roman"/>
              </a:rPr>
              <a:t>both short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long </a:t>
            </a:r>
            <a:r>
              <a:rPr dirty="0" sz="1100" spc="15">
                <a:latin typeface="Times New Roman"/>
                <a:cs typeface="Times New Roman"/>
              </a:rPr>
              <a:t>term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will rest </a:t>
            </a:r>
            <a:r>
              <a:rPr dirty="0" sz="1100" spc="10">
                <a:latin typeface="Times New Roman"/>
                <a:cs typeface="Times New Roman"/>
              </a:rPr>
              <a:t>on the foundation  which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much </a:t>
            </a:r>
            <a:r>
              <a:rPr dirty="0" sz="1100" spc="5">
                <a:latin typeface="Times New Roman"/>
                <a:cs typeface="Times New Roman"/>
              </a:rPr>
              <a:t>less substantial </a:t>
            </a:r>
            <a:r>
              <a:rPr dirty="0" sz="1100" spc="10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sand.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poor job </a:t>
            </a:r>
            <a:r>
              <a:rPr dirty="0" sz="1100" spc="5">
                <a:latin typeface="Times New Roman"/>
                <a:cs typeface="Times New Roman"/>
              </a:rPr>
              <a:t>of demand forecasting will lead to an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ineffective production </a:t>
            </a:r>
            <a:r>
              <a:rPr dirty="0" sz="1100" spc="10">
                <a:latin typeface="Times New Roman"/>
                <a:cs typeface="Times New Roman"/>
              </a:rPr>
              <a:t>planning and </a:t>
            </a:r>
            <a:r>
              <a:rPr dirty="0" sz="1100" spc="5">
                <a:latin typeface="Times New Roman"/>
                <a:cs typeface="Times New Roman"/>
              </a:rPr>
              <a:t>towards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inventory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either </a:t>
            </a:r>
            <a:r>
              <a:rPr dirty="0" sz="1100" spc="5">
                <a:latin typeface="Times New Roman"/>
                <a:cs typeface="Times New Roman"/>
              </a:rPr>
              <a:t>too </a:t>
            </a:r>
            <a:r>
              <a:rPr dirty="0" sz="1100" spc="10">
                <a:latin typeface="Times New Roman"/>
                <a:cs typeface="Times New Roman"/>
              </a:rPr>
              <a:t>large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too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small.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22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23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265" cy="834898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literal sense forecasting </a:t>
            </a:r>
            <a:r>
              <a:rPr dirty="0" sz="1100" spc="10">
                <a:latin typeface="Times New Roman"/>
                <a:cs typeface="Times New Roman"/>
              </a:rPr>
              <a:t>means </a:t>
            </a:r>
            <a:r>
              <a:rPr dirty="0" sz="1100" spc="5">
                <a:latin typeface="Times New Roman"/>
                <a:cs typeface="Times New Roman"/>
              </a:rPr>
              <a:t>prediction. Forecasting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defined as </a:t>
            </a:r>
            <a:r>
              <a:rPr dirty="0" sz="1100" spc="10">
                <a:latin typeface="Times New Roman"/>
                <a:cs typeface="Times New Roman"/>
              </a:rPr>
              <a:t>a technique </a:t>
            </a:r>
            <a:r>
              <a:rPr dirty="0" sz="1100" spc="5">
                <a:latin typeface="Times New Roman"/>
                <a:cs typeface="Times New Roman"/>
              </a:rPr>
              <a:t>of  translating past experience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prediction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things to </a:t>
            </a:r>
            <a:r>
              <a:rPr dirty="0" sz="1100" spc="10">
                <a:latin typeface="Times New Roman"/>
                <a:cs typeface="Times New Roman"/>
              </a:rPr>
              <a:t>come. </a:t>
            </a:r>
            <a:r>
              <a:rPr dirty="0" sz="1100" spc="5">
                <a:latin typeface="Times New Roman"/>
                <a:cs typeface="Times New Roman"/>
              </a:rPr>
              <a:t>It tries to evaluate the  </a:t>
            </a:r>
            <a:r>
              <a:rPr dirty="0" sz="1100" spc="10">
                <a:latin typeface="Times New Roman"/>
                <a:cs typeface="Times New Roman"/>
              </a:rPr>
              <a:t>magnitude and </a:t>
            </a:r>
            <a:r>
              <a:rPr dirty="0" sz="1100" spc="5">
                <a:latin typeface="Times New Roman"/>
                <a:cs typeface="Times New Roman"/>
              </a:rPr>
              <a:t>significance of forces that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affect future operating conditions in an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enterprise.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In the words of </a:t>
            </a:r>
            <a:r>
              <a:rPr dirty="0" sz="1100" spc="5">
                <a:latin typeface="Times New Roman"/>
                <a:cs typeface="Times New Roman"/>
              </a:rPr>
              <a:t>Garfield,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“Production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 integral past of </a:t>
            </a:r>
            <a:r>
              <a:rPr dirty="0" sz="1100" spc="15">
                <a:latin typeface="Times New Roman"/>
                <a:cs typeface="Times New Roman"/>
              </a:rPr>
              <a:t>any </a:t>
            </a:r>
            <a:r>
              <a:rPr dirty="0" sz="1100" spc="10">
                <a:latin typeface="Times New Roman"/>
                <a:cs typeface="Times New Roman"/>
              </a:rPr>
              <a:t>of any </a:t>
            </a:r>
            <a:r>
              <a:rPr dirty="0" sz="1100" spc="5">
                <a:latin typeface="Times New Roman"/>
                <a:cs typeface="Times New Roman"/>
              </a:rPr>
              <a:t>scientific  generalization </a:t>
            </a:r>
            <a:r>
              <a:rPr dirty="0" sz="1100" spc="10">
                <a:latin typeface="Times New Roman"/>
                <a:cs typeface="Times New Roman"/>
              </a:rPr>
              <a:t>that holds the </a:t>
            </a:r>
            <a:r>
              <a:rPr dirty="0" sz="1100" spc="5">
                <a:latin typeface="Times New Roman"/>
                <a:cs typeface="Times New Roman"/>
              </a:rPr>
              <a:t>relationship </a:t>
            </a:r>
            <a:r>
              <a:rPr dirty="0" sz="1100" spc="10">
                <a:latin typeface="Times New Roman"/>
                <a:cs typeface="Times New Roman"/>
              </a:rPr>
              <a:t>between two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factors.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generalization  </a:t>
            </a:r>
            <a:r>
              <a:rPr dirty="0" sz="1100" spc="5">
                <a:latin typeface="Times New Roman"/>
                <a:cs typeface="Times New Roman"/>
              </a:rPr>
              <a:t>must hold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only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respect to </a:t>
            </a:r>
            <a:r>
              <a:rPr dirty="0" sz="1100" spc="10">
                <a:latin typeface="Times New Roman"/>
                <a:cs typeface="Times New Roman"/>
              </a:rPr>
              <a:t>past observations related to the same phenomenon but </a:t>
            </a:r>
            <a:r>
              <a:rPr dirty="0" sz="1100" spc="5">
                <a:latin typeface="Times New Roman"/>
                <a:cs typeface="Times New Roman"/>
              </a:rPr>
              <a:t>also  for all future observations 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same phenomenon. </a:t>
            </a:r>
            <a:r>
              <a:rPr dirty="0" sz="1100" spc="5">
                <a:latin typeface="Times New Roman"/>
                <a:cs typeface="Times New Roman"/>
              </a:rPr>
              <a:t>Production is </a:t>
            </a:r>
            <a:r>
              <a:rPr dirty="0" sz="1100" spc="10">
                <a:latin typeface="Times New Roman"/>
                <a:cs typeface="Times New Roman"/>
              </a:rPr>
              <a:t>even </a:t>
            </a:r>
            <a:r>
              <a:rPr dirty="0" sz="1100" spc="5">
                <a:latin typeface="Times New Roman"/>
                <a:cs typeface="Times New Roman"/>
              </a:rPr>
              <a:t>more  organically related to these that those generalization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establish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definite </a:t>
            </a:r>
            <a:r>
              <a:rPr dirty="0" sz="1100" spc="10">
                <a:latin typeface="Times New Roman"/>
                <a:cs typeface="Times New Roman"/>
              </a:rPr>
              <a:t>time sequence  in the occurrence of </a:t>
            </a:r>
            <a:r>
              <a:rPr dirty="0" sz="1100" spc="5">
                <a:latin typeface="Times New Roman"/>
                <a:cs typeface="Times New Roman"/>
              </a:rPr>
              <a:t>certain </a:t>
            </a:r>
            <a:r>
              <a:rPr dirty="0" sz="1100" spc="10">
                <a:latin typeface="Times New Roman"/>
                <a:cs typeface="Times New Roman"/>
              </a:rPr>
              <a:t>factors; </a:t>
            </a:r>
            <a:r>
              <a:rPr dirty="0" sz="1100" spc="15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dynamic nature of market phenomenon demand  </a:t>
            </a:r>
            <a:r>
              <a:rPr dirty="0" sz="1100" spc="5">
                <a:latin typeface="Times New Roman"/>
                <a:cs typeface="Times New Roman"/>
              </a:rPr>
              <a:t>forecasting has </a:t>
            </a:r>
            <a:r>
              <a:rPr dirty="0" sz="1100" spc="10">
                <a:latin typeface="Times New Roman"/>
                <a:cs typeface="Times New Roman"/>
              </a:rPr>
              <a:t>become a continuous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requires regular monitoring of the situation. 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forecasts are first approximations to </a:t>
            </a: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planning.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provide foundation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 upon which </a:t>
            </a:r>
            <a:r>
              <a:rPr dirty="0" sz="1100" spc="5">
                <a:latin typeface="Times New Roman"/>
                <a:cs typeface="Times New Roman"/>
              </a:rPr>
              <a:t>plans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rest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adjustments </a:t>
            </a:r>
            <a:r>
              <a:rPr dirty="0" sz="1100" spc="10">
                <a:latin typeface="Times New Roman"/>
                <a:cs typeface="Times New Roman"/>
              </a:rPr>
              <a:t>may be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made.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“Demand </a:t>
            </a:r>
            <a:r>
              <a:rPr dirty="0" sz="1100" spc="5">
                <a:latin typeface="Times New Roman"/>
                <a:cs typeface="Times New Roman"/>
              </a:rPr>
              <a:t>forecast 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estimate of sales in </a:t>
            </a:r>
            <a:r>
              <a:rPr dirty="0" sz="1100" spc="10">
                <a:latin typeface="Times New Roman"/>
                <a:cs typeface="Times New Roman"/>
              </a:rPr>
              <a:t>monetary or </a:t>
            </a:r>
            <a:r>
              <a:rPr dirty="0" sz="1100" spc="5">
                <a:latin typeface="Times New Roman"/>
                <a:cs typeface="Times New Roman"/>
              </a:rPr>
              <a:t>physical units </a:t>
            </a:r>
            <a:r>
              <a:rPr dirty="0" sz="1100" spc="10">
                <a:latin typeface="Times New Roman"/>
                <a:cs typeface="Times New Roman"/>
              </a:rPr>
              <a:t>for a specified future  </a:t>
            </a:r>
            <a:r>
              <a:rPr dirty="0" sz="1100" spc="5">
                <a:latin typeface="Times New Roman"/>
                <a:cs typeface="Times New Roman"/>
              </a:rPr>
              <a:t>period </a:t>
            </a:r>
            <a:r>
              <a:rPr dirty="0" sz="1100" spc="10">
                <a:latin typeface="Times New Roman"/>
                <a:cs typeface="Times New Roman"/>
              </a:rPr>
              <a:t>under a </a:t>
            </a:r>
            <a:r>
              <a:rPr dirty="0" sz="1100" spc="5">
                <a:latin typeface="Times New Roman"/>
                <a:cs typeface="Times New Roman"/>
              </a:rPr>
              <a:t>proposed business plan or </a:t>
            </a:r>
            <a:r>
              <a:rPr dirty="0" sz="1100" spc="10">
                <a:latin typeface="Times New Roman"/>
                <a:cs typeface="Times New Roman"/>
              </a:rPr>
              <a:t>program </a:t>
            </a:r>
            <a:r>
              <a:rPr dirty="0" sz="1100" spc="5">
                <a:latin typeface="Times New Roman"/>
                <a:cs typeface="Times New Roman"/>
              </a:rPr>
              <a:t>or under </a:t>
            </a:r>
            <a:r>
              <a:rPr dirty="0" sz="1100" spc="10">
                <a:latin typeface="Times New Roman"/>
                <a:cs typeface="Times New Roman"/>
              </a:rPr>
              <a:t>assumed </a:t>
            </a:r>
            <a:r>
              <a:rPr dirty="0" sz="1100" spc="5">
                <a:latin typeface="Times New Roman"/>
                <a:cs typeface="Times New Roman"/>
              </a:rPr>
              <a:t>set of </a:t>
            </a:r>
            <a:r>
              <a:rPr dirty="0" sz="1100" spc="10">
                <a:latin typeface="Times New Roman"/>
                <a:cs typeface="Times New Roman"/>
              </a:rPr>
              <a:t>economic and 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environmental </a:t>
            </a:r>
            <a:r>
              <a:rPr dirty="0" sz="1100" spc="5">
                <a:latin typeface="Times New Roman"/>
                <a:cs typeface="Times New Roman"/>
              </a:rPr>
              <a:t>forces, </a:t>
            </a:r>
            <a:r>
              <a:rPr dirty="0" sz="1100" spc="10">
                <a:latin typeface="Times New Roman"/>
                <a:cs typeface="Times New Roman"/>
              </a:rPr>
              <a:t>planning premises outside the business organization for </a:t>
            </a:r>
            <a:r>
              <a:rPr dirty="0" sz="1100" spc="5">
                <a:latin typeface="Times New Roman"/>
                <a:cs typeface="Times New Roman"/>
              </a:rPr>
              <a:t>which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forecast estimate is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made.”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Sales forecast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estimate </a:t>
            </a:r>
            <a:r>
              <a:rPr dirty="0" sz="1100" spc="10">
                <a:latin typeface="Times New Roman"/>
                <a:cs typeface="Times New Roman"/>
              </a:rPr>
              <a:t>based on some past information, </a:t>
            </a:r>
            <a:r>
              <a:rPr dirty="0" sz="1100" spc="5">
                <a:latin typeface="Times New Roman"/>
                <a:cs typeface="Times New Roman"/>
              </a:rPr>
              <a:t>the prevailing </a:t>
            </a:r>
            <a:r>
              <a:rPr dirty="0" sz="1100" spc="10">
                <a:latin typeface="Times New Roman"/>
                <a:cs typeface="Times New Roman"/>
              </a:rPr>
              <a:t>situation and  prospect of future.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based on an effective system and </a:t>
            </a:r>
            <a:r>
              <a:rPr dirty="0" sz="1100" spc="5">
                <a:latin typeface="Times New Roman"/>
                <a:cs typeface="Times New Roman"/>
              </a:rPr>
              <a:t>is valid </a:t>
            </a:r>
            <a:r>
              <a:rPr dirty="0" sz="1100" spc="10">
                <a:latin typeface="Times New Roman"/>
                <a:cs typeface="Times New Roman"/>
              </a:rPr>
              <a:t>only to some specified  period.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 </a:t>
            </a:r>
            <a:r>
              <a:rPr dirty="0" sz="1100" spc="10">
                <a:latin typeface="Times New Roman"/>
                <a:cs typeface="Times New Roman"/>
              </a:rPr>
              <a:t>are some main components of a </a:t>
            </a:r>
            <a:r>
              <a:rPr dirty="0" sz="1100" spc="5">
                <a:latin typeface="Times New Roman"/>
                <a:cs typeface="Times New Roman"/>
              </a:rPr>
              <a:t>sales </a:t>
            </a:r>
            <a:r>
              <a:rPr dirty="0" sz="1100" spc="10">
                <a:latin typeface="Times New Roman"/>
                <a:cs typeface="Times New Roman"/>
              </a:rPr>
              <a:t>forecasting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system: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29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Market </a:t>
            </a:r>
            <a:r>
              <a:rPr dirty="0" sz="1100" spc="10">
                <a:latin typeface="Times New Roman"/>
                <a:cs typeface="Times New Roman"/>
              </a:rPr>
              <a:t>Research </a:t>
            </a:r>
            <a:r>
              <a:rPr dirty="0" sz="1100" spc="5">
                <a:latin typeface="Times New Roman"/>
                <a:cs typeface="Times New Roman"/>
              </a:rPr>
              <a:t>Operations to </a:t>
            </a:r>
            <a:r>
              <a:rPr dirty="0" sz="1100" spc="10">
                <a:latin typeface="Times New Roman"/>
                <a:cs typeface="Times New Roman"/>
              </a:rPr>
              <a:t>get the </a:t>
            </a:r>
            <a:r>
              <a:rPr dirty="0" sz="1100" spc="5">
                <a:latin typeface="Times New Roman"/>
                <a:cs typeface="Times New Roman"/>
              </a:rPr>
              <a:t>relevant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reliable information </a:t>
            </a:r>
            <a:r>
              <a:rPr dirty="0" sz="1100" spc="10">
                <a:latin typeface="Times New Roman"/>
                <a:cs typeface="Times New Roman"/>
              </a:rPr>
              <a:t>about the  </a:t>
            </a:r>
            <a:r>
              <a:rPr dirty="0" sz="1100" spc="5">
                <a:latin typeface="Times New Roman"/>
                <a:cs typeface="Times New Roman"/>
              </a:rPr>
              <a:t>trends in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market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data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analyzing system to estimate and evaluate the </a:t>
            </a:r>
            <a:r>
              <a:rPr dirty="0" sz="1100" spc="5">
                <a:latin typeface="Times New Roman"/>
                <a:cs typeface="Times New Roman"/>
              </a:rPr>
              <a:t>sales  </a:t>
            </a:r>
            <a:r>
              <a:rPr dirty="0" sz="1100" spc="10">
                <a:latin typeface="Times New Roman"/>
                <a:cs typeface="Times New Roman"/>
              </a:rPr>
              <a:t>performance in the various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markets.</a:t>
            </a:r>
            <a:endParaRPr sz="1100">
              <a:latin typeface="Times New Roman"/>
              <a:cs typeface="Times New Roman"/>
            </a:endParaRPr>
          </a:p>
          <a:p>
            <a:pPr marL="443230" marR="8255" indent="-215900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Proper co-ordination of steps </a:t>
            </a:r>
            <a:r>
              <a:rPr dirty="0" sz="1100" spc="5">
                <a:latin typeface="Times New Roman"/>
                <a:cs typeface="Times New Roman"/>
              </a:rPr>
              <a:t>(i)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(ii) </a:t>
            </a:r>
            <a:r>
              <a:rPr dirty="0" sz="1100" spc="10">
                <a:latin typeface="Times New Roman"/>
                <a:cs typeface="Times New Roman"/>
              </a:rPr>
              <a:t>and then </a:t>
            </a:r>
            <a:r>
              <a:rPr dirty="0" sz="1100" spc="5">
                <a:latin typeface="Times New Roman"/>
                <a:cs typeface="Times New Roman"/>
              </a:rPr>
              <a:t>to place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findings before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top 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for making final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decisions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5" b="1">
                <a:latin typeface="Times New Roman"/>
                <a:cs typeface="Times New Roman"/>
              </a:rPr>
              <a:t>Why do </a:t>
            </a:r>
            <a:r>
              <a:rPr dirty="0" sz="1100" spc="10" b="1">
                <a:latin typeface="Times New Roman"/>
                <a:cs typeface="Times New Roman"/>
              </a:rPr>
              <a:t>we </a:t>
            </a:r>
            <a:r>
              <a:rPr dirty="0" sz="1100" spc="5" b="1">
                <a:latin typeface="Times New Roman"/>
                <a:cs typeface="Times New Roman"/>
              </a:rPr>
              <a:t>forecast? </a:t>
            </a:r>
            <a:r>
              <a:rPr dirty="0" sz="1100" spc="5">
                <a:latin typeface="Times New Roman"/>
                <a:cs typeface="Times New Roman"/>
              </a:rPr>
              <a:t>Since </a:t>
            </a:r>
            <a:r>
              <a:rPr dirty="0" sz="1100" spc="10">
                <a:latin typeface="Times New Roman"/>
                <a:cs typeface="Times New Roman"/>
              </a:rPr>
              <a:t>forecasting </a:t>
            </a:r>
            <a:r>
              <a:rPr dirty="0" sz="1100" spc="5">
                <a:latin typeface="Times New Roman"/>
                <a:cs typeface="Times New Roman"/>
              </a:rPr>
              <a:t>activity typically precedes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planning process </a:t>
            </a:r>
            <a:r>
              <a:rPr dirty="0" sz="1100" spc="10">
                <a:latin typeface="Times New Roman"/>
                <a:cs typeface="Times New Roman"/>
              </a:rPr>
              <a:t>one  can </a:t>
            </a:r>
            <a:r>
              <a:rPr dirty="0" sz="1100" spc="5">
                <a:latin typeface="Times New Roman"/>
                <a:cs typeface="Times New Roman"/>
              </a:rPr>
              <a:t>identify specific </a:t>
            </a:r>
            <a:r>
              <a:rPr dirty="0" sz="1100" spc="10">
                <a:latin typeface="Times New Roman"/>
                <a:cs typeface="Times New Roman"/>
              </a:rPr>
              <a:t>reasons </a:t>
            </a:r>
            <a:r>
              <a:rPr dirty="0" sz="1100" spc="5">
                <a:latin typeface="Times New Roman"/>
                <a:cs typeface="Times New Roman"/>
              </a:rPr>
              <a:t>for the use of forecasting in organizations. </a:t>
            </a:r>
            <a:r>
              <a:rPr dirty="0" sz="1100" spc="10">
                <a:latin typeface="Times New Roman"/>
                <a:cs typeface="Times New Roman"/>
              </a:rPr>
              <a:t>Organizations </a:t>
            </a:r>
            <a:r>
              <a:rPr dirty="0" sz="1100" spc="5">
                <a:latin typeface="Times New Roman"/>
                <a:cs typeface="Times New Roman"/>
              </a:rPr>
              <a:t>face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different set of issues while </a:t>
            </a:r>
            <a:r>
              <a:rPr dirty="0" sz="1100" spc="10">
                <a:latin typeface="Times New Roman"/>
                <a:cs typeface="Times New Roman"/>
              </a:rPr>
              <a:t>they engage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planning and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these,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10">
                <a:latin typeface="Times New Roman"/>
                <a:cs typeface="Times New Roman"/>
              </a:rPr>
              <a:t>plays </a:t>
            </a:r>
            <a:r>
              <a:rPr dirty="0" sz="1100" spc="5">
                <a:latin typeface="Times New Roman"/>
                <a:cs typeface="Times New Roman"/>
              </a:rPr>
              <a:t>an  </a:t>
            </a:r>
            <a:r>
              <a:rPr dirty="0" sz="1100" spc="10">
                <a:latin typeface="Times New Roman"/>
                <a:cs typeface="Times New Roman"/>
              </a:rPr>
              <a:t>important role as a tool for planning process.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key </a:t>
            </a:r>
            <a:r>
              <a:rPr dirty="0" sz="1100" spc="5">
                <a:latin typeface="Times New Roman"/>
                <a:cs typeface="Times New Roman"/>
              </a:rPr>
              <a:t>areas </a:t>
            </a:r>
            <a:r>
              <a:rPr dirty="0" sz="1100" spc="10">
                <a:latin typeface="Times New Roman"/>
                <a:cs typeface="Times New Roman"/>
              </a:rPr>
              <a:t>of application of forecasting are  summarized</a:t>
            </a:r>
            <a:r>
              <a:rPr dirty="0" sz="1100" spc="5">
                <a:latin typeface="Times New Roman"/>
                <a:cs typeface="Times New Roman"/>
              </a:rPr>
              <a:t> below: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Dynamic </a:t>
            </a:r>
            <a:r>
              <a:rPr dirty="0" sz="1100" spc="15" b="1">
                <a:latin typeface="Times New Roman"/>
                <a:cs typeface="Times New Roman"/>
              </a:rPr>
              <a:t>and </a:t>
            </a:r>
            <a:r>
              <a:rPr dirty="0" sz="1100" spc="10" b="1">
                <a:latin typeface="Times New Roman"/>
                <a:cs typeface="Times New Roman"/>
              </a:rPr>
              <a:t>complex environment: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an organization has complete </a:t>
            </a:r>
            <a:r>
              <a:rPr dirty="0" sz="1100" spc="5">
                <a:latin typeface="Times New Roman"/>
                <a:cs typeface="Times New Roman"/>
              </a:rPr>
              <a:t>control  over market forces </a:t>
            </a:r>
            <a:r>
              <a:rPr dirty="0" sz="1100" spc="10">
                <a:latin typeface="Times New Roman"/>
                <a:cs typeface="Times New Roman"/>
              </a:rPr>
              <a:t>and knows </a:t>
            </a:r>
            <a:r>
              <a:rPr dirty="0" sz="1100" spc="5">
                <a:latin typeface="Times New Roman"/>
                <a:cs typeface="Times New Roman"/>
              </a:rPr>
              <a:t>exactly </a:t>
            </a:r>
            <a:r>
              <a:rPr dirty="0" sz="1100" spc="10">
                <a:latin typeface="Times New Roman"/>
                <a:cs typeface="Times New Roman"/>
              </a:rPr>
              <a:t>what the </a:t>
            </a:r>
            <a:r>
              <a:rPr dirty="0" sz="1100" spc="5">
                <a:latin typeface="Times New Roman"/>
                <a:cs typeface="Times New Roman"/>
              </a:rPr>
              <a:t>sale of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products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going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in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future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there no role for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forecasting.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3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Short term fluctuation </a:t>
            </a:r>
            <a:r>
              <a:rPr dirty="0" sz="1100" spc="5" b="1">
                <a:latin typeface="Times New Roman"/>
                <a:cs typeface="Times New Roman"/>
              </a:rPr>
              <a:t>in </a:t>
            </a:r>
            <a:r>
              <a:rPr dirty="0" sz="1100" spc="10" b="1">
                <a:latin typeface="Times New Roman"/>
                <a:cs typeface="Times New Roman"/>
              </a:rPr>
              <a:t>production: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able to  </a:t>
            </a:r>
            <a:r>
              <a:rPr dirty="0" sz="1100" spc="10">
                <a:latin typeface="Times New Roman"/>
                <a:cs typeface="Times New Roman"/>
              </a:rPr>
              <a:t>predict the occurrence of short fluctuations in demand. Therefore,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this  </a:t>
            </a:r>
            <a:r>
              <a:rPr dirty="0" sz="1100" spc="5">
                <a:latin typeface="Times New Roman"/>
                <a:cs typeface="Times New Roman"/>
              </a:rPr>
              <a:t>knowledge, organizations </a:t>
            </a:r>
            <a:r>
              <a:rPr dirty="0" sz="1100" spc="10">
                <a:latin typeface="Times New Roman"/>
                <a:cs typeface="Times New Roman"/>
              </a:rPr>
              <a:t>can avoid </a:t>
            </a:r>
            <a:r>
              <a:rPr dirty="0" sz="1100" spc="5">
                <a:latin typeface="Times New Roman"/>
                <a:cs typeface="Times New Roman"/>
              </a:rPr>
              <a:t>knee-jerk reactions to the unfolding reality.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planning decisions could </a:t>
            </a:r>
            <a:r>
              <a:rPr dirty="0" sz="1100" spc="5">
                <a:latin typeface="Times New Roman"/>
                <a:cs typeface="Times New Roman"/>
              </a:rPr>
              <a:t>utilize </a:t>
            </a:r>
            <a:r>
              <a:rPr dirty="0" sz="1100" spc="10">
                <a:latin typeface="Times New Roman"/>
                <a:cs typeface="Times New Roman"/>
              </a:rPr>
              <a:t>this information and develop plans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minimize the cost of adjusting the production system for short </a:t>
            </a:r>
            <a:r>
              <a:rPr dirty="0" sz="1100" spc="15">
                <a:latin typeface="Times New Roman"/>
                <a:cs typeface="Times New Roman"/>
              </a:rPr>
              <a:t>term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fluctuations.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0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Better </a:t>
            </a:r>
            <a:r>
              <a:rPr dirty="0" sz="1100" spc="10" b="1">
                <a:latin typeface="Times New Roman"/>
                <a:cs typeface="Times New Roman"/>
              </a:rPr>
              <a:t>material management: </a:t>
            </a:r>
            <a:r>
              <a:rPr dirty="0" sz="1100" spc="5">
                <a:latin typeface="Times New Roman"/>
                <a:cs typeface="Times New Roman"/>
              </a:rPr>
              <a:t>Since the </a:t>
            </a:r>
            <a:r>
              <a:rPr dirty="0" sz="1100" spc="10">
                <a:latin typeface="Times New Roman"/>
                <a:cs typeface="Times New Roman"/>
              </a:rPr>
              <a:t>impending events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are  </a:t>
            </a:r>
            <a:r>
              <a:rPr dirty="0" sz="1100" spc="5">
                <a:latin typeface="Times New Roman"/>
                <a:cs typeface="Times New Roman"/>
              </a:rPr>
              <a:t>predicted </a:t>
            </a:r>
            <a:r>
              <a:rPr dirty="0" sz="1100" spc="10">
                <a:latin typeface="Times New Roman"/>
                <a:cs typeface="Times New Roman"/>
              </a:rPr>
              <a:t>through a forecasting </a:t>
            </a:r>
            <a:r>
              <a:rPr dirty="0" sz="1100" spc="5">
                <a:latin typeface="Times New Roman"/>
                <a:cs typeface="Times New Roman"/>
              </a:rPr>
              <a:t>system, </a:t>
            </a:r>
            <a:r>
              <a:rPr dirty="0" sz="1100" spc="10">
                <a:latin typeface="Times New Roman"/>
                <a:cs typeface="Times New Roman"/>
              </a:rPr>
              <a:t>organizations can </a:t>
            </a:r>
            <a:r>
              <a:rPr dirty="0" sz="1100" spc="5">
                <a:latin typeface="Times New Roman"/>
                <a:cs typeface="Times New Roman"/>
              </a:rPr>
              <a:t>benefit </a:t>
            </a:r>
            <a:r>
              <a:rPr dirty="0" sz="1100" spc="10">
                <a:latin typeface="Times New Roman"/>
                <a:cs typeface="Times New Roman"/>
              </a:rPr>
              <a:t>from better material  management and </a:t>
            </a:r>
            <a:r>
              <a:rPr dirty="0" sz="1100" spc="5">
                <a:latin typeface="Times New Roman"/>
                <a:cs typeface="Times New Roman"/>
              </a:rPr>
              <a:t>ensure better resource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availability.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13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Rationalized man-power decisions: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forecasting system provides useful  </a:t>
            </a:r>
            <a:r>
              <a:rPr dirty="0" sz="1100" spc="5">
                <a:latin typeface="Times New Roman"/>
                <a:cs typeface="Times New Roman"/>
              </a:rPr>
              <a:t>information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nature of </a:t>
            </a:r>
            <a:r>
              <a:rPr dirty="0" sz="1100" spc="5">
                <a:latin typeface="Times New Roman"/>
                <a:cs typeface="Times New Roman"/>
              </a:rPr>
              <a:t>resources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required,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their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2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magnitude.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900" cy="818388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443230" marR="6985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Therefore, organizations could minimize hiring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lying off decisions. Moreover,  better </a:t>
            </a:r>
            <a:r>
              <a:rPr dirty="0" sz="1100" spc="10">
                <a:latin typeface="Times New Roman"/>
                <a:cs typeface="Times New Roman"/>
              </a:rPr>
              <a:t>planning on overtime and idle </a:t>
            </a:r>
            <a:r>
              <a:rPr dirty="0" sz="1100" spc="5">
                <a:latin typeface="Times New Roman"/>
                <a:cs typeface="Times New Roman"/>
              </a:rPr>
              <a:t>time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could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5">
                <a:latin typeface="Times New Roman"/>
                <a:cs typeface="Times New Roman"/>
              </a:rPr>
              <a:t>be done </a:t>
            </a:r>
            <a:r>
              <a:rPr dirty="0" sz="1100" spc="10">
                <a:latin typeface="Times New Roman"/>
                <a:cs typeface="Times New Roman"/>
              </a:rPr>
              <a:t>based on </a:t>
            </a:r>
            <a:r>
              <a:rPr dirty="0" sz="1100" spc="5">
                <a:latin typeface="Times New Roman"/>
                <a:cs typeface="Times New Roman"/>
              </a:rPr>
              <a:t>this  information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Basis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for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planning and </a:t>
            </a:r>
            <a:r>
              <a:rPr dirty="0" sz="1100" spc="5" b="1">
                <a:latin typeface="Times New Roman"/>
                <a:cs typeface="Times New Roman"/>
              </a:rPr>
              <a:t>scheduling: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With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proper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forecasting,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scheduling activities </a:t>
            </a:r>
            <a:r>
              <a:rPr dirty="0" sz="1100" spc="10">
                <a:latin typeface="Times New Roman"/>
                <a:cs typeface="Times New Roman"/>
              </a:rPr>
              <a:t>can be done on a </a:t>
            </a:r>
            <a:r>
              <a:rPr dirty="0" sz="1100" spc="5">
                <a:latin typeface="Times New Roman"/>
                <a:cs typeface="Times New Roman"/>
              </a:rPr>
              <a:t>rational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basis.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Strategic decisions: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10">
                <a:latin typeface="Times New Roman"/>
                <a:cs typeface="Times New Roman"/>
              </a:rPr>
              <a:t>plays </a:t>
            </a:r>
            <a:r>
              <a:rPr dirty="0" sz="1100" spc="5">
                <a:latin typeface="Times New Roman"/>
                <a:cs typeface="Times New Roman"/>
              </a:rPr>
              <a:t>an important role in long </a:t>
            </a:r>
            <a:r>
              <a:rPr dirty="0" sz="1100" spc="10">
                <a:latin typeface="Times New Roman"/>
                <a:cs typeface="Times New Roman"/>
              </a:rPr>
              <a:t>term </a:t>
            </a:r>
            <a:r>
              <a:rPr dirty="0" sz="1100" spc="5">
                <a:latin typeface="Times New Roman"/>
                <a:cs typeface="Times New Roman"/>
              </a:rPr>
              <a:t>strategic  decision </a:t>
            </a:r>
            <a:r>
              <a:rPr dirty="0" sz="1100" spc="10">
                <a:latin typeface="Times New Roman"/>
                <a:cs typeface="Times New Roman"/>
              </a:rPr>
              <a:t>making. </a:t>
            </a:r>
            <a:r>
              <a:rPr dirty="0" sz="1100" spc="5">
                <a:latin typeface="Times New Roman"/>
                <a:cs typeface="Times New Roman"/>
              </a:rPr>
              <a:t>This includes planning for product line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decisions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Importance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Fore-casting: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distribution </a:t>
            </a:r>
            <a:r>
              <a:rPr dirty="0" sz="1100" spc="10">
                <a:latin typeface="Times New Roman"/>
                <a:cs typeface="Times New Roman"/>
              </a:rPr>
              <a:t>are two main activities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 business enterprise. Demand forecasts tries </a:t>
            </a:r>
            <a:r>
              <a:rPr dirty="0" sz="1100" spc="5">
                <a:latin typeface="Times New Roman"/>
                <a:cs typeface="Times New Roman"/>
              </a:rPr>
              <a:t>to maintain </a:t>
            </a:r>
            <a:r>
              <a:rPr dirty="0" sz="1100" spc="10">
                <a:latin typeface="Times New Roman"/>
                <a:cs typeface="Times New Roman"/>
              </a:rPr>
              <a:t>a balance between production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10">
                <a:latin typeface="Times New Roman"/>
                <a:cs typeface="Times New Roman"/>
              </a:rPr>
              <a:t>distribution </a:t>
            </a:r>
            <a:r>
              <a:rPr dirty="0" sz="1100" spc="5">
                <a:latin typeface="Times New Roman"/>
                <a:cs typeface="Times New Roman"/>
              </a:rPr>
              <a:t>policies </a:t>
            </a:r>
            <a:r>
              <a:rPr dirty="0" sz="1100" spc="10">
                <a:latin typeface="Times New Roman"/>
                <a:cs typeface="Times New Roman"/>
              </a:rPr>
              <a:t>of the enterprise. With </a:t>
            </a:r>
            <a:r>
              <a:rPr dirty="0" sz="1100" spc="5">
                <a:latin typeface="Times New Roman"/>
                <a:cs typeface="Times New Roman"/>
              </a:rPr>
              <a:t>decentralization of functions </a:t>
            </a:r>
            <a:r>
              <a:rPr dirty="0" sz="1100" spc="10">
                <a:latin typeface="Times New Roman"/>
                <a:cs typeface="Times New Roman"/>
              </a:rPr>
              <a:t>and increase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size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organizations, forecasting of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is of great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for proper control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co-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ordinasation of various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activities.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efficient demand forecast </a:t>
            </a:r>
            <a:r>
              <a:rPr dirty="0" sz="1100" spc="5">
                <a:latin typeface="Times New Roman"/>
                <a:cs typeface="Times New Roman"/>
              </a:rPr>
              <a:t>helps </a:t>
            </a:r>
            <a:r>
              <a:rPr dirty="0" sz="1100" spc="10">
                <a:latin typeface="Times New Roman"/>
                <a:cs typeface="Times New Roman"/>
              </a:rPr>
              <a:t>the management to take suitable decisions regarding plant  </a:t>
            </a:r>
            <a:r>
              <a:rPr dirty="0" sz="1100" spc="5">
                <a:latin typeface="Times New Roman"/>
                <a:cs typeface="Times New Roman"/>
              </a:rPr>
              <a:t>capacity, raw </a:t>
            </a:r>
            <a:r>
              <a:rPr dirty="0" sz="1100" spc="10">
                <a:latin typeface="Times New Roman"/>
                <a:cs typeface="Times New Roman"/>
              </a:rPr>
              <a:t>material </a:t>
            </a:r>
            <a:r>
              <a:rPr dirty="0" sz="1100" spc="5">
                <a:latin typeface="Times New Roman"/>
                <a:cs typeface="Times New Roman"/>
              </a:rPr>
              <a:t>requirements space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building needs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availability of labor and  </a:t>
            </a:r>
            <a:r>
              <a:rPr dirty="0" sz="1100" spc="10">
                <a:latin typeface="Times New Roman"/>
                <a:cs typeface="Times New Roman"/>
              </a:rPr>
              <a:t>capital.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schedules can be prepared </a:t>
            </a:r>
            <a:r>
              <a:rPr dirty="0" sz="1100" spc="5">
                <a:latin typeface="Times New Roman"/>
                <a:cs typeface="Times New Roman"/>
              </a:rPr>
              <a:t>in conformity </a:t>
            </a:r>
            <a:r>
              <a:rPr dirty="0" sz="1100" spc="10">
                <a:latin typeface="Times New Roman"/>
                <a:cs typeface="Times New Roman"/>
              </a:rPr>
              <a:t>with demand requirements  </a:t>
            </a:r>
            <a:r>
              <a:rPr dirty="0" sz="1100" spc="5">
                <a:latin typeface="Times New Roman"/>
                <a:cs typeface="Times New Roman"/>
              </a:rPr>
              <a:t>minimizing inventory, </a:t>
            </a:r>
            <a:r>
              <a:rPr dirty="0" sz="1100" spc="10">
                <a:latin typeface="Times New Roman"/>
                <a:cs typeface="Times New Roman"/>
              </a:rPr>
              <a:t>production and </a:t>
            </a:r>
            <a:r>
              <a:rPr dirty="0" sz="1100" spc="5">
                <a:latin typeface="Times New Roman"/>
                <a:cs typeface="Times New Roman"/>
              </a:rPr>
              <a:t>other related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Demand forecasting also helps evaluating the performance of the </a:t>
            </a:r>
            <a:r>
              <a:rPr dirty="0" sz="1100" spc="5">
                <a:latin typeface="Times New Roman"/>
                <a:cs typeface="Times New Roman"/>
              </a:rPr>
              <a:t>sales </a:t>
            </a:r>
            <a:r>
              <a:rPr dirty="0" sz="1100" spc="10">
                <a:latin typeface="Times New Roman"/>
                <a:cs typeface="Times New Roman"/>
              </a:rPr>
              <a:t>department. Thus,  demand forecasting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necessary </a:t>
            </a:r>
            <a:r>
              <a:rPr dirty="0" sz="1100" spc="5">
                <a:latin typeface="Times New Roman"/>
                <a:cs typeface="Times New Roman"/>
              </a:rPr>
              <a:t>and effective tool in the </a:t>
            </a:r>
            <a:r>
              <a:rPr dirty="0" sz="1100" spc="10">
                <a:latin typeface="Times New Roman"/>
                <a:cs typeface="Times New Roman"/>
              </a:rPr>
              <a:t>hands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management of </a:t>
            </a:r>
            <a:r>
              <a:rPr dirty="0" sz="1100" spc="5">
                <a:latin typeface="Times New Roman"/>
                <a:cs typeface="Times New Roman"/>
              </a:rPr>
              <a:t>an  enterprise </a:t>
            </a:r>
            <a:r>
              <a:rPr dirty="0" sz="1100" spc="10">
                <a:latin typeface="Times New Roman"/>
                <a:cs typeface="Times New Roman"/>
              </a:rPr>
              <a:t>to have </a:t>
            </a:r>
            <a:r>
              <a:rPr dirty="0" sz="1100" spc="5">
                <a:latin typeface="Times New Roman"/>
                <a:cs typeface="Times New Roman"/>
              </a:rPr>
              <a:t>finished </a:t>
            </a:r>
            <a:r>
              <a:rPr dirty="0" sz="1100" spc="10">
                <a:latin typeface="Times New Roman"/>
                <a:cs typeface="Times New Roman"/>
              </a:rPr>
              <a:t>goods </a:t>
            </a:r>
            <a:r>
              <a:rPr dirty="0" sz="1100" spc="5">
                <a:latin typeface="Times New Roman"/>
                <a:cs typeface="Times New Roman"/>
              </a:rPr>
              <a:t>of right </a:t>
            </a:r>
            <a:r>
              <a:rPr dirty="0" sz="1100" spc="10">
                <a:latin typeface="Times New Roman"/>
                <a:cs typeface="Times New Roman"/>
              </a:rPr>
              <a:t>quality </a:t>
            </a:r>
            <a:r>
              <a:rPr dirty="0" sz="1100" spc="5">
                <a:latin typeface="Times New Roman"/>
                <a:cs typeface="Times New Roman"/>
              </a:rPr>
              <a:t>and quantity </a:t>
            </a: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right </a:t>
            </a:r>
            <a:r>
              <a:rPr dirty="0" sz="1100" spc="10">
                <a:latin typeface="Times New Roman"/>
                <a:cs typeface="Times New Roman"/>
              </a:rPr>
              <a:t>time with minimum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Steps </a:t>
            </a:r>
            <a:r>
              <a:rPr dirty="0" sz="1100" spc="5" b="1">
                <a:latin typeface="Times New Roman"/>
                <a:cs typeface="Times New Roman"/>
              </a:rPr>
              <a:t>in </a:t>
            </a:r>
            <a:r>
              <a:rPr dirty="0" sz="1100" spc="10" b="1">
                <a:latin typeface="Times New Roman"/>
                <a:cs typeface="Times New Roman"/>
              </a:rPr>
              <a:t>Forecasting: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 are the </a:t>
            </a:r>
            <a:r>
              <a:rPr dirty="0" sz="1100" spc="10">
                <a:latin typeface="Times New Roman"/>
                <a:cs typeface="Times New Roman"/>
              </a:rPr>
              <a:t>main </a:t>
            </a:r>
            <a:r>
              <a:rPr dirty="0" sz="1100" spc="5">
                <a:latin typeface="Times New Roman"/>
                <a:cs typeface="Times New Roman"/>
              </a:rPr>
              <a:t>steps in </a:t>
            </a:r>
            <a:r>
              <a:rPr dirty="0" sz="1100" spc="10">
                <a:latin typeface="Times New Roman"/>
                <a:cs typeface="Times New Roman"/>
              </a:rPr>
              <a:t>demand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forecasting;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Determine </a:t>
            </a:r>
            <a:r>
              <a:rPr dirty="0" sz="1100" spc="5">
                <a:latin typeface="Times New Roman"/>
                <a:cs typeface="Times New Roman"/>
              </a:rPr>
              <a:t>the objective of forecast,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Select </a:t>
            </a:r>
            <a:r>
              <a:rPr dirty="0" sz="1100" spc="10">
                <a:latin typeface="Times New Roman"/>
                <a:cs typeface="Times New Roman"/>
              </a:rPr>
              <a:t>the period </a:t>
            </a:r>
            <a:r>
              <a:rPr dirty="0" sz="1100" spc="5">
                <a:latin typeface="Times New Roman"/>
                <a:cs typeface="Times New Roman"/>
              </a:rPr>
              <a:t>over </a:t>
            </a:r>
            <a:r>
              <a:rPr dirty="0" sz="1100" spc="10">
                <a:latin typeface="Times New Roman"/>
                <a:cs typeface="Times New Roman"/>
              </a:rPr>
              <a:t>which the </a:t>
            </a:r>
            <a:r>
              <a:rPr dirty="0" sz="1100" spc="5">
                <a:latin typeface="Times New Roman"/>
                <a:cs typeface="Times New Roman"/>
              </a:rPr>
              <a:t>forecast is to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made,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Select </a:t>
            </a:r>
            <a:r>
              <a:rPr dirty="0" sz="1100" spc="10">
                <a:latin typeface="Times New Roman"/>
                <a:cs typeface="Times New Roman"/>
              </a:rPr>
              <a:t>the technique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for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forecasting,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Collect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information </a:t>
            </a:r>
            <a:r>
              <a:rPr dirty="0" sz="1100" spc="10">
                <a:latin typeface="Times New Roman"/>
                <a:cs typeface="Times New Roman"/>
              </a:rPr>
              <a:t>to be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used,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Make 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Techniques of forecasting: </a:t>
            </a:r>
            <a:r>
              <a:rPr dirty="0" sz="1100" spc="5">
                <a:latin typeface="Times New Roman"/>
                <a:cs typeface="Times New Roman"/>
              </a:rPr>
              <a:t>Implicit in forecasting is that there exist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pattern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past  </a:t>
            </a:r>
            <a:r>
              <a:rPr dirty="0" sz="1100" spc="10">
                <a:latin typeface="Times New Roman"/>
                <a:cs typeface="Times New Roman"/>
              </a:rPr>
              <a:t>demand data which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extrapolated or generalized for the future with the desired measure  of certainty. </a:t>
            </a:r>
            <a:r>
              <a:rPr dirty="0" sz="1100" spc="15">
                <a:latin typeface="Times New Roman"/>
                <a:cs typeface="Times New Roman"/>
              </a:rPr>
              <a:t>The demand </a:t>
            </a:r>
            <a:r>
              <a:rPr dirty="0" sz="1100" spc="10">
                <a:latin typeface="Times New Roman"/>
                <a:cs typeface="Times New Roman"/>
              </a:rPr>
              <a:t>pattern though regular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found to be stable in statistical sense.  </a:t>
            </a:r>
            <a:r>
              <a:rPr dirty="0" sz="1100" spc="5">
                <a:latin typeface="Times New Roman"/>
                <a:cs typeface="Times New Roman"/>
              </a:rPr>
              <a:t>Since </a:t>
            </a:r>
            <a:r>
              <a:rPr dirty="0" sz="1100" spc="10">
                <a:latin typeface="Times New Roman"/>
                <a:cs typeface="Times New Roman"/>
              </a:rPr>
              <a:t>the only </a:t>
            </a:r>
            <a:r>
              <a:rPr dirty="0" sz="1100" spc="5">
                <a:latin typeface="Times New Roman"/>
                <a:cs typeface="Times New Roman"/>
              </a:rPr>
              <a:t>input to the forecasting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is the past history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item, no  direct </a:t>
            </a:r>
            <a:r>
              <a:rPr dirty="0" sz="1100" spc="10">
                <a:latin typeface="Times New Roman"/>
                <a:cs typeface="Times New Roman"/>
              </a:rPr>
              <a:t>information concerning the market, the industry, the economy, the sale of competition  and complementary </a:t>
            </a:r>
            <a:r>
              <a:rPr dirty="0" sz="1100" spc="5">
                <a:latin typeface="Times New Roman"/>
                <a:cs typeface="Times New Roman"/>
              </a:rPr>
              <a:t>products, products price </a:t>
            </a:r>
            <a:r>
              <a:rPr dirty="0" sz="1100" spc="10">
                <a:latin typeface="Times New Roman"/>
                <a:cs typeface="Times New Roman"/>
              </a:rPr>
              <a:t>changes, </a:t>
            </a:r>
            <a:r>
              <a:rPr dirty="0" sz="1100" spc="5">
                <a:latin typeface="Times New Roman"/>
                <a:cs typeface="Times New Roman"/>
              </a:rPr>
              <a:t>advertising campaigns </a:t>
            </a:r>
            <a:r>
              <a:rPr dirty="0" sz="1100" spc="10">
                <a:latin typeface="Times New Roman"/>
                <a:cs typeface="Times New Roman"/>
              </a:rPr>
              <a:t>and so on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used. Forecasting methods involve construction of suitable mathematical relationship </a:t>
            </a:r>
            <a:r>
              <a:rPr dirty="0" sz="1100" spc="10">
                <a:latin typeface="Times New Roman"/>
                <a:cs typeface="Times New Roman"/>
              </a:rPr>
              <a:t>to  describe the appropriate demand </a:t>
            </a:r>
            <a:r>
              <a:rPr dirty="0" sz="1100" spc="5">
                <a:latin typeface="Times New Roman"/>
                <a:cs typeface="Times New Roman"/>
              </a:rPr>
              <a:t>pattern.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experts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have developed </a:t>
            </a:r>
            <a:r>
              <a:rPr dirty="0" sz="1100" spc="5">
                <a:latin typeface="Times New Roman"/>
                <a:cs typeface="Times New Roman"/>
              </a:rPr>
              <a:t>many  forecasting techniques to help </a:t>
            </a:r>
            <a:r>
              <a:rPr dirty="0" sz="1100" spc="10">
                <a:latin typeface="Times New Roman"/>
                <a:cs typeface="Times New Roman"/>
              </a:rPr>
              <a:t>managers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handle the </a:t>
            </a:r>
            <a:r>
              <a:rPr dirty="0" sz="1100" spc="5">
                <a:latin typeface="Times New Roman"/>
                <a:cs typeface="Times New Roman"/>
              </a:rPr>
              <a:t>increasing </a:t>
            </a:r>
            <a:r>
              <a:rPr dirty="0" sz="1100" spc="10">
                <a:latin typeface="Times New Roman"/>
                <a:cs typeface="Times New Roman"/>
              </a:rPr>
              <a:t>complexity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management 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making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tricky and experimental </a:t>
            </a:r>
            <a:r>
              <a:rPr dirty="0" sz="1100" spc="5">
                <a:latin typeface="Times New Roman"/>
                <a:cs typeface="Times New Roman"/>
              </a:rPr>
              <a:t>process. </a:t>
            </a:r>
            <a:r>
              <a:rPr dirty="0" sz="1100" spc="15">
                <a:latin typeface="Times New Roman"/>
                <a:cs typeface="Times New Roman"/>
              </a:rPr>
              <a:t>No </a:t>
            </a:r>
            <a:r>
              <a:rPr dirty="0" sz="1100" spc="10">
                <a:latin typeface="Times New Roman"/>
                <a:cs typeface="Times New Roman"/>
              </a:rPr>
              <a:t>one method of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be  applied to all enterprises. In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cases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decisions </a:t>
            </a:r>
            <a:r>
              <a:rPr dirty="0" sz="1100" spc="10">
                <a:latin typeface="Times New Roman"/>
                <a:cs typeface="Times New Roman"/>
              </a:rPr>
              <a:t>are based on a combination </a:t>
            </a:r>
            <a:r>
              <a:rPr dirty="0" sz="1100" spc="5">
                <a:latin typeface="Times New Roman"/>
                <a:cs typeface="Times New Roman"/>
              </a:rPr>
              <a:t>of several,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of these approaches. </a:t>
            </a:r>
            <a:r>
              <a:rPr dirty="0" sz="1100" spc="5">
                <a:latin typeface="Times New Roman"/>
                <a:cs typeface="Times New Roman"/>
              </a:rPr>
              <a:t>Final forecast generally include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contributions of </a:t>
            </a:r>
            <a:r>
              <a:rPr dirty="0" sz="1100" spc="10">
                <a:latin typeface="Times New Roman"/>
                <a:cs typeface="Times New Roman"/>
              </a:rPr>
              <a:t>many men  </a:t>
            </a:r>
            <a:r>
              <a:rPr dirty="0" sz="1100" spc="5">
                <a:latin typeface="Times New Roman"/>
                <a:cs typeface="Times New Roman"/>
              </a:rPr>
              <a:t>of varied experience.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use of particular </a:t>
            </a:r>
            <a:r>
              <a:rPr dirty="0" sz="1100" spc="10">
                <a:latin typeface="Times New Roman"/>
                <a:cs typeface="Times New Roman"/>
              </a:rPr>
              <a:t>method </a:t>
            </a:r>
            <a:r>
              <a:rPr dirty="0" sz="1100" spc="5">
                <a:latin typeface="Times New Roman"/>
                <a:cs typeface="Times New Roman"/>
              </a:rPr>
              <a:t>depends </a:t>
            </a:r>
            <a:r>
              <a:rPr dirty="0" sz="1100" spc="10">
                <a:latin typeface="Times New Roman"/>
                <a:cs typeface="Times New Roman"/>
              </a:rPr>
              <a:t>upon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nature of </a:t>
            </a:r>
            <a:r>
              <a:rPr dirty="0" sz="1100" spc="5">
                <a:latin typeface="Times New Roman"/>
                <a:cs typeface="Times New Roman"/>
              </a:rPr>
              <a:t>the enterprise,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products </a:t>
            </a:r>
            <a:r>
              <a:rPr dirty="0" sz="1100" spc="5">
                <a:latin typeface="Times New Roman"/>
                <a:cs typeface="Times New Roman"/>
              </a:rPr>
              <a:t>manufactured, </a:t>
            </a:r>
            <a:r>
              <a:rPr dirty="0" sz="1100" spc="10">
                <a:latin typeface="Times New Roman"/>
                <a:cs typeface="Times New Roman"/>
              </a:rPr>
              <a:t>information system in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8890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Elements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Forecasting: </a:t>
            </a:r>
            <a:r>
              <a:rPr dirty="0" sz="1100" spc="5">
                <a:latin typeface="Times New Roman"/>
                <a:cs typeface="Times New Roman"/>
              </a:rPr>
              <a:t>Forecasting consists basically of analysis of the following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elements;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978" y="348518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019" y="837584"/>
            <a:ext cx="5422265" cy="81895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Internal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Past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Present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Proposed or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future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External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Controllable: (a) Past (b) </a:t>
            </a:r>
            <a:r>
              <a:rPr dirty="0" sz="1100" spc="5">
                <a:latin typeface="Times New Roman"/>
                <a:cs typeface="Times New Roman"/>
              </a:rPr>
              <a:t>Present </a:t>
            </a:r>
            <a:r>
              <a:rPr dirty="0" sz="1100" spc="20">
                <a:latin typeface="Times New Roman"/>
                <a:cs typeface="Times New Roman"/>
              </a:rPr>
              <a:t>©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Future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Non </a:t>
            </a:r>
            <a:r>
              <a:rPr dirty="0" sz="1100" spc="10">
                <a:latin typeface="Times New Roman"/>
                <a:cs typeface="Times New Roman"/>
              </a:rPr>
              <a:t>controllable: (a)Past (b) Present </a:t>
            </a:r>
            <a:r>
              <a:rPr dirty="0" sz="1100" spc="20">
                <a:latin typeface="Times New Roman"/>
                <a:cs typeface="Times New Roman"/>
              </a:rPr>
              <a:t>©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Future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Fore- casting is essentially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study of internal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external forces that </a:t>
            </a:r>
            <a:r>
              <a:rPr dirty="0" sz="1100" spc="10">
                <a:latin typeface="Times New Roman"/>
                <a:cs typeface="Times New Roman"/>
              </a:rPr>
              <a:t>shape demand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supply. The </a:t>
            </a:r>
            <a:r>
              <a:rPr dirty="0" sz="1100" spc="5">
                <a:latin typeface="Times New Roman"/>
                <a:cs typeface="Times New Roman"/>
              </a:rPr>
              <a:t>shape of </a:t>
            </a:r>
            <a:r>
              <a:rPr dirty="0" sz="1100" spc="10">
                <a:latin typeface="Times New Roman"/>
                <a:cs typeface="Times New Roman"/>
              </a:rPr>
              <a:t>things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come will depend </a:t>
            </a:r>
            <a:r>
              <a:rPr dirty="0" sz="1100" spc="5">
                <a:latin typeface="Times New Roman"/>
                <a:cs typeface="Times New Roman"/>
              </a:rPr>
              <a:t>partially </a:t>
            </a:r>
            <a:r>
              <a:rPr dirty="0" sz="1100" spc="10">
                <a:latin typeface="Times New Roman"/>
                <a:cs typeface="Times New Roman"/>
              </a:rPr>
              <a:t>upon how one shapes the  controllable </a:t>
            </a:r>
            <a:r>
              <a:rPr dirty="0" sz="1100" spc="5">
                <a:latin typeface="Times New Roman"/>
                <a:cs typeface="Times New Roman"/>
              </a:rPr>
              <a:t>factors.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different strategies, the forecasting </a:t>
            </a:r>
            <a:r>
              <a:rPr dirty="0" sz="1100" spc="10">
                <a:latin typeface="Times New Roman"/>
                <a:cs typeface="Times New Roman"/>
              </a:rPr>
              <a:t>will be different offering  multiple </a:t>
            </a:r>
            <a:r>
              <a:rPr dirty="0" sz="1100" spc="5">
                <a:latin typeface="Times New Roman"/>
                <a:cs typeface="Times New Roman"/>
              </a:rPr>
              <a:t>scenarios in </a:t>
            </a:r>
            <a:r>
              <a:rPr dirty="0" sz="1100" spc="10">
                <a:latin typeface="Times New Roman"/>
                <a:cs typeface="Times New Roman"/>
              </a:rPr>
              <a:t>management decision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making.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lvl="1" marL="269240" indent="-257175">
              <a:lnSpc>
                <a:spcPts val="1550"/>
              </a:lnSpc>
              <a:spcBef>
                <a:spcPts val="5"/>
              </a:spcBef>
              <a:buAutoNum type="arabicPeriod" startAt="2"/>
              <a:tabLst>
                <a:tab pos="26987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FORECASTING</a:t>
            </a:r>
            <a:r>
              <a:rPr dirty="0" sz="130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MODELS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classify the various models </a:t>
            </a:r>
            <a:r>
              <a:rPr dirty="0" sz="1100" spc="10">
                <a:latin typeface="Times New Roman"/>
                <a:cs typeface="Times New Roman"/>
              </a:rPr>
              <a:t>available </a:t>
            </a:r>
            <a:r>
              <a:rPr dirty="0" sz="1100" spc="5">
                <a:latin typeface="Times New Roman"/>
                <a:cs typeface="Times New Roman"/>
              </a:rPr>
              <a:t>for forecasting into three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categories: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lvl="2" marL="443230" marR="5080" indent="-215900">
              <a:lnSpc>
                <a:spcPct val="98400"/>
              </a:lnSpc>
              <a:buFont typeface="Times New Roman"/>
              <a:buAutoNum type="arabicPeriod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Extrapolative </a:t>
            </a:r>
            <a:r>
              <a:rPr dirty="0" sz="1100" spc="10" b="1">
                <a:latin typeface="Times New Roman"/>
                <a:cs typeface="Times New Roman"/>
              </a:rPr>
              <a:t>models: </a:t>
            </a:r>
            <a:r>
              <a:rPr dirty="0" sz="1100" spc="10">
                <a:latin typeface="Times New Roman"/>
                <a:cs typeface="Times New Roman"/>
              </a:rPr>
              <a:t>They make use of past </a:t>
            </a:r>
            <a:r>
              <a:rPr dirty="0" sz="1100" spc="5">
                <a:latin typeface="Times New Roman"/>
                <a:cs typeface="Times New Roman"/>
              </a:rPr>
              <a:t>data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essentially prepare future  </a:t>
            </a:r>
            <a:r>
              <a:rPr dirty="0" sz="1100" spc="10">
                <a:latin typeface="Times New Roman"/>
                <a:cs typeface="Times New Roman"/>
              </a:rPr>
              <a:t>estimates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some methods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extrapolating the </a:t>
            </a:r>
            <a:r>
              <a:rPr dirty="0" sz="1100" spc="5">
                <a:latin typeface="Times New Roman"/>
                <a:cs typeface="Times New Roman"/>
              </a:rPr>
              <a:t>past </a:t>
            </a:r>
            <a:r>
              <a:rPr dirty="0" sz="1100" spc="10">
                <a:latin typeface="Times New Roman"/>
                <a:cs typeface="Times New Roman"/>
              </a:rPr>
              <a:t>data. For </a:t>
            </a:r>
            <a:r>
              <a:rPr dirty="0" sz="1100" spc="5">
                <a:latin typeface="Times New Roman"/>
                <a:cs typeface="Times New Roman"/>
              </a:rPr>
              <a:t>example, </a:t>
            </a:r>
            <a:r>
              <a:rPr dirty="0" sz="1100" spc="10">
                <a:latin typeface="Times New Roman"/>
                <a:cs typeface="Times New Roman"/>
              </a:rPr>
              <a:t>the demand  </a:t>
            </a:r>
            <a:r>
              <a:rPr dirty="0" sz="1100" spc="5">
                <a:latin typeface="Times New Roman"/>
                <a:cs typeface="Times New Roman"/>
              </a:rPr>
              <a:t>for soft drinks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city 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locality 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estimated as </a:t>
            </a:r>
            <a:r>
              <a:rPr dirty="0" sz="1100" spc="10">
                <a:latin typeface="Times New Roman"/>
                <a:cs typeface="Times New Roman"/>
              </a:rPr>
              <a:t>110 </a:t>
            </a:r>
            <a:r>
              <a:rPr dirty="0" sz="1100" spc="5">
                <a:latin typeface="Times New Roman"/>
                <a:cs typeface="Times New Roman"/>
              </a:rPr>
              <a:t>percent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average  </a:t>
            </a:r>
            <a:r>
              <a:rPr dirty="0" sz="1100" spc="5">
                <a:latin typeface="Times New Roman"/>
                <a:cs typeface="Times New Roman"/>
              </a:rPr>
              <a:t>sales </a:t>
            </a:r>
            <a:r>
              <a:rPr dirty="0" sz="1100" spc="10">
                <a:latin typeface="Times New Roman"/>
                <a:cs typeface="Times New Roman"/>
              </a:rPr>
              <a:t>during </a:t>
            </a:r>
            <a:r>
              <a:rPr dirty="0" sz="1100" spc="5">
                <a:latin typeface="Times New Roman"/>
                <a:cs typeface="Times New Roman"/>
              </a:rPr>
              <a:t>the last </a:t>
            </a:r>
            <a:r>
              <a:rPr dirty="0" sz="1100" spc="10">
                <a:latin typeface="Times New Roman"/>
                <a:cs typeface="Times New Roman"/>
              </a:rPr>
              <a:t>three months. </a:t>
            </a:r>
            <a:r>
              <a:rPr dirty="0" sz="1100" spc="5">
                <a:latin typeface="Times New Roman"/>
                <a:cs typeface="Times New Roman"/>
              </a:rPr>
              <a:t>Similarly,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sale of </a:t>
            </a:r>
            <a:r>
              <a:rPr dirty="0" sz="1100" spc="10">
                <a:latin typeface="Times New Roman"/>
                <a:cs typeface="Times New Roman"/>
              </a:rPr>
              <a:t>new garments </a:t>
            </a:r>
            <a:r>
              <a:rPr dirty="0" sz="1100" spc="5">
                <a:latin typeface="Times New Roman"/>
                <a:cs typeface="Times New Roman"/>
              </a:rPr>
              <a:t>during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festive season </a:t>
            </a:r>
            <a:r>
              <a:rPr dirty="0" sz="1100" spc="10">
                <a:latin typeface="Times New Roman"/>
                <a:cs typeface="Times New Roman"/>
              </a:rPr>
              <a:t>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estimated to be a percentage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festive season sales </a:t>
            </a:r>
            <a:r>
              <a:rPr dirty="0" sz="1100" spc="10">
                <a:latin typeface="Times New Roman"/>
                <a:cs typeface="Times New Roman"/>
              </a:rPr>
              <a:t>during  </a:t>
            </a:r>
            <a:r>
              <a:rPr dirty="0" sz="1100" spc="5">
                <a:latin typeface="Times New Roman"/>
                <a:cs typeface="Times New Roman"/>
              </a:rPr>
              <a:t>the previous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year.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5715" indent="-215900">
              <a:lnSpc>
                <a:spcPct val="98300"/>
              </a:lnSpc>
              <a:spcBef>
                <a:spcPts val="5"/>
              </a:spcBef>
              <a:buFont typeface="Times New Roman"/>
              <a:buAutoNum type="arabicPeriod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Casual models: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analyses data from the point view of cause-effect relationship. </a:t>
            </a:r>
            <a:r>
              <a:rPr dirty="0" sz="1100" spc="15">
                <a:latin typeface="Times New Roman"/>
                <a:cs typeface="Times New Roman"/>
              </a:rPr>
              <a:t>For  </a:t>
            </a:r>
            <a:r>
              <a:rPr dirty="0" sz="1100" spc="5">
                <a:latin typeface="Times New Roman"/>
                <a:cs typeface="Times New Roman"/>
              </a:rPr>
              <a:t>instance, to the process of estimating the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for the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houses, the </a:t>
            </a:r>
            <a:r>
              <a:rPr dirty="0" sz="1100" spc="10">
                <a:latin typeface="Times New Roman"/>
                <a:cs typeface="Times New Roman"/>
              </a:rPr>
              <a:t>model </a:t>
            </a:r>
            <a:r>
              <a:rPr dirty="0" sz="1100" spc="5">
                <a:latin typeface="Times New Roman"/>
                <a:cs typeface="Times New Roman"/>
              </a:rPr>
              <a:t>will  identify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factors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could influence </a:t>
            </a:r>
            <a:r>
              <a:rPr dirty="0" sz="1100" spc="10">
                <a:latin typeface="Times New Roman"/>
                <a:cs typeface="Times New Roman"/>
              </a:rPr>
              <a:t>the demand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new </a:t>
            </a:r>
            <a:r>
              <a:rPr dirty="0" sz="1100" spc="5">
                <a:latin typeface="Times New Roman"/>
                <a:cs typeface="Times New Roman"/>
              </a:rPr>
              <a:t>houses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establish  the relationship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these factors.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factors, for </a:t>
            </a:r>
            <a:r>
              <a:rPr dirty="0" sz="1100" spc="10">
                <a:latin typeface="Times New Roman"/>
                <a:cs typeface="Times New Roman"/>
              </a:rPr>
              <a:t>example, may include </a:t>
            </a:r>
            <a:r>
              <a:rPr dirty="0" sz="1100" spc="5">
                <a:latin typeface="Times New Roman"/>
                <a:cs typeface="Times New Roman"/>
              </a:rPr>
              <a:t>real  estate prices, </a:t>
            </a:r>
            <a:r>
              <a:rPr dirty="0" sz="1100" spc="10">
                <a:latin typeface="Times New Roman"/>
                <a:cs typeface="Times New Roman"/>
              </a:rPr>
              <a:t>housing finance </a:t>
            </a:r>
            <a:r>
              <a:rPr dirty="0" sz="1100" spc="5">
                <a:latin typeface="Times New Roman"/>
                <a:cs typeface="Times New Roman"/>
              </a:rPr>
              <a:t>options, </a:t>
            </a:r>
            <a:r>
              <a:rPr dirty="0" sz="1100" spc="10">
                <a:latin typeface="Times New Roman"/>
                <a:cs typeface="Times New Roman"/>
              </a:rPr>
              <a:t>disposable income of </a:t>
            </a:r>
            <a:r>
              <a:rPr dirty="0" sz="1100" spc="5">
                <a:latin typeface="Times New Roman"/>
                <a:cs typeface="Times New Roman"/>
              </a:rPr>
              <a:t>families, </a:t>
            </a:r>
            <a:r>
              <a:rPr dirty="0" sz="1100" spc="10">
                <a:latin typeface="Times New Roman"/>
                <a:cs typeface="Times New Roman"/>
              </a:rPr>
              <a:t>and cost of  construction and </a:t>
            </a:r>
            <a:r>
              <a:rPr dirty="0" sz="1100" spc="5">
                <a:latin typeface="Times New Roman"/>
                <a:cs typeface="Times New Roman"/>
              </a:rPr>
              <a:t>befits </a:t>
            </a:r>
            <a:r>
              <a:rPr dirty="0" sz="1100" spc="10">
                <a:latin typeface="Times New Roman"/>
                <a:cs typeface="Times New Roman"/>
              </a:rPr>
              <a:t>derived from tax laws. Once </a:t>
            </a:r>
            <a:r>
              <a:rPr dirty="0" sz="1100" spc="5">
                <a:latin typeface="Times New Roman"/>
                <a:cs typeface="Times New Roman"/>
              </a:rPr>
              <a:t>tea relationship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variables </a:t>
            </a:r>
            <a:r>
              <a:rPr dirty="0" sz="1100" spc="10">
                <a:latin typeface="Times New Roman"/>
                <a:cs typeface="Times New Roman"/>
              </a:rPr>
              <a:t>and the demand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established,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possible to use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estimating </a:t>
            </a:r>
            <a:r>
              <a:rPr dirty="0" sz="1100" spc="10">
                <a:latin typeface="Times New Roman"/>
                <a:cs typeface="Times New Roman"/>
              </a:rPr>
              <a:t>the  demand for </a:t>
            </a:r>
            <a:r>
              <a:rPr dirty="0" sz="1100" spc="15">
                <a:latin typeface="Times New Roman"/>
                <a:cs typeface="Times New Roman"/>
              </a:rPr>
              <a:t>new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houses.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6985" indent="-215900">
              <a:lnSpc>
                <a:spcPts val="1300"/>
              </a:lnSpc>
              <a:spcBef>
                <a:spcPts val="35"/>
              </a:spcBef>
              <a:buFont typeface="Times New Roman"/>
              <a:buAutoNum type="arabicPeriod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Subjective judgments: </a:t>
            </a:r>
            <a:r>
              <a:rPr dirty="0" sz="1100" spc="10">
                <a:latin typeface="Times New Roman"/>
                <a:cs typeface="Times New Roman"/>
              </a:rPr>
              <a:t>Another </a:t>
            </a:r>
            <a:r>
              <a:rPr dirty="0" sz="1100" spc="5">
                <a:latin typeface="Times New Roman"/>
                <a:cs typeface="Times New Roman"/>
              </a:rPr>
              <a:t>set of models consist of subjective </a:t>
            </a:r>
            <a:r>
              <a:rPr dirty="0" sz="1100" spc="10">
                <a:latin typeface="Times New Roman"/>
                <a:cs typeface="Times New Roman"/>
              </a:rPr>
              <a:t>judgment using  </a:t>
            </a:r>
            <a:r>
              <a:rPr dirty="0" sz="1100" spc="5">
                <a:latin typeface="Times New Roman"/>
                <a:cs typeface="Times New Roman"/>
              </a:rPr>
              <a:t>qualitative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data.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some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cases,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could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based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quantitative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qualitative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data.</a:t>
            </a:r>
            <a:endParaRPr sz="1100">
              <a:latin typeface="Times New Roman"/>
              <a:cs typeface="Times New Roman"/>
            </a:endParaRPr>
          </a:p>
          <a:p>
            <a:pPr algn="just" marL="443230">
              <a:lnSpc>
                <a:spcPts val="1245"/>
              </a:lnSpc>
            </a:pP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several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these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methods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special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mechanisms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incorporated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draw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substantially</a:t>
            </a:r>
            <a:endParaRPr sz="1100">
              <a:latin typeface="Times New Roman"/>
              <a:cs typeface="Times New Roman"/>
            </a:endParaRPr>
          </a:p>
          <a:p>
            <a:pPr algn="just" marL="443230" marR="7620">
              <a:lnSpc>
                <a:spcPts val="1300"/>
              </a:lnSpc>
              <a:spcBef>
                <a:spcPts val="50"/>
              </a:spcBef>
            </a:pPr>
            <a:r>
              <a:rPr dirty="0" sz="1100" spc="10">
                <a:latin typeface="Times New Roman"/>
                <a:cs typeface="Times New Roman"/>
              </a:rPr>
              <a:t>from the </a:t>
            </a:r>
            <a:r>
              <a:rPr dirty="0" sz="1100" spc="5">
                <a:latin typeface="Times New Roman"/>
                <a:cs typeface="Times New Roman"/>
              </a:rPr>
              <a:t>expertise of </a:t>
            </a:r>
            <a:r>
              <a:rPr dirty="0" sz="1100" spc="10">
                <a:latin typeface="Times New Roman"/>
                <a:cs typeface="Times New Roman"/>
              </a:rPr>
              <a:t>group </a:t>
            </a:r>
            <a:r>
              <a:rPr dirty="0" sz="1100" spc="5">
                <a:latin typeface="Times New Roman"/>
                <a:cs typeface="Times New Roman"/>
              </a:rPr>
              <a:t>of senior </a:t>
            </a:r>
            <a:r>
              <a:rPr dirty="0" sz="1100" spc="10">
                <a:latin typeface="Times New Roman"/>
                <a:cs typeface="Times New Roman"/>
              </a:rPr>
              <a:t>managers </a:t>
            </a:r>
            <a:r>
              <a:rPr dirty="0" sz="1100" spc="5">
                <a:latin typeface="Times New Roman"/>
                <a:cs typeface="Times New Roman"/>
              </a:rPr>
              <a:t>using </a:t>
            </a:r>
            <a:r>
              <a:rPr dirty="0" sz="1100" spc="10">
                <a:latin typeface="Times New Roman"/>
                <a:cs typeface="Times New Roman"/>
              </a:rPr>
              <a:t>some collective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making  framework.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dirty="0" sz="1100" spc="5" b="1">
                <a:latin typeface="Times New Roman"/>
                <a:cs typeface="Times New Roman"/>
              </a:rPr>
              <a:t>Selection of </a:t>
            </a:r>
            <a:r>
              <a:rPr dirty="0" sz="1100" spc="10" b="1">
                <a:latin typeface="Times New Roman"/>
                <a:cs typeface="Times New Roman"/>
              </a:rPr>
              <a:t>a </a:t>
            </a:r>
            <a:r>
              <a:rPr dirty="0" sz="1100" spc="5" b="1">
                <a:latin typeface="Times New Roman"/>
                <a:cs typeface="Times New Roman"/>
              </a:rPr>
              <a:t>forecasting technique: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selection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forecasting technique </a:t>
            </a:r>
            <a:r>
              <a:rPr dirty="0" sz="1100" spc="10">
                <a:latin typeface="Times New Roman"/>
                <a:cs typeface="Times New Roman"/>
              </a:rPr>
              <a:t>depends </a:t>
            </a:r>
            <a:r>
              <a:rPr dirty="0" sz="1100" spc="5">
                <a:latin typeface="Times New Roman"/>
                <a:cs typeface="Times New Roman"/>
              </a:rPr>
              <a:t>on  the </a:t>
            </a:r>
            <a:r>
              <a:rPr dirty="0" sz="1100" spc="10">
                <a:latin typeface="Times New Roman"/>
                <a:cs typeface="Times New Roman"/>
              </a:rPr>
              <a:t>following </a:t>
            </a:r>
            <a:r>
              <a:rPr dirty="0" sz="1100" spc="5">
                <a:latin typeface="Times New Roman"/>
                <a:cs typeface="Times New Roman"/>
              </a:rPr>
              <a:t>three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5"/>
              </a:spcBef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characteristics of the decision </a:t>
            </a:r>
            <a:r>
              <a:rPr dirty="0" sz="1100" spc="10">
                <a:latin typeface="Times New Roman"/>
                <a:cs typeface="Times New Roman"/>
              </a:rPr>
              <a:t>making </a:t>
            </a:r>
            <a:r>
              <a:rPr dirty="0" sz="1100" spc="5">
                <a:latin typeface="Times New Roman"/>
                <a:cs typeface="Times New Roman"/>
              </a:rPr>
              <a:t>situation,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include: (i)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time  horizon (ii) </a:t>
            </a:r>
            <a:r>
              <a:rPr dirty="0" sz="1100" spc="10">
                <a:latin typeface="Times New Roman"/>
                <a:cs typeface="Times New Roman"/>
              </a:rPr>
              <a:t>Level </a:t>
            </a:r>
            <a:r>
              <a:rPr dirty="0" sz="1100" spc="5">
                <a:latin typeface="Times New Roman"/>
                <a:cs typeface="Times New Roman"/>
              </a:rPr>
              <a:t>of detail (iii) </a:t>
            </a:r>
            <a:r>
              <a:rPr dirty="0" sz="1100" spc="15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items (iv) Control versus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ts val="1250"/>
              </a:lnSpc>
              <a:buAutoNum type="arabicPeriod"/>
              <a:tabLst>
                <a:tab pos="443230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characteristics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forecasting methods: (i) </a:t>
            </a:r>
            <a:r>
              <a:rPr dirty="0" sz="1100" spc="10">
                <a:latin typeface="Times New Roman"/>
                <a:cs typeface="Times New Roman"/>
              </a:rPr>
              <a:t>the time </a:t>
            </a:r>
            <a:r>
              <a:rPr dirty="0" sz="1100" spc="5">
                <a:latin typeface="Times New Roman"/>
                <a:cs typeface="Times New Roman"/>
              </a:rPr>
              <a:t>horizon </a:t>
            </a:r>
            <a:r>
              <a:rPr dirty="0" sz="1100" spc="10">
                <a:latin typeface="Times New Roman"/>
                <a:cs typeface="Times New Roman"/>
              </a:rPr>
              <a:t>(number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periods</a:t>
            </a:r>
            <a:endParaRPr sz="1100">
              <a:latin typeface="Times New Roman"/>
              <a:cs typeface="Times New Roman"/>
            </a:endParaRPr>
          </a:p>
          <a:p>
            <a:pPr marL="44259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for which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10">
                <a:latin typeface="Times New Roman"/>
                <a:cs typeface="Times New Roman"/>
              </a:rPr>
              <a:t>required) </a:t>
            </a:r>
            <a:r>
              <a:rPr dirty="0" sz="1100" spc="5">
                <a:latin typeface="Times New Roman"/>
                <a:cs typeface="Times New Roman"/>
              </a:rPr>
              <a:t>(ii)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pattern of data (horizontal, </a:t>
            </a:r>
            <a:r>
              <a:rPr dirty="0" sz="1100" spc="5">
                <a:latin typeface="Times New Roman"/>
                <a:cs typeface="Times New Roman"/>
              </a:rPr>
              <a:t>seasonal trend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etc.)</a:t>
            </a:r>
            <a:endParaRPr sz="1100">
              <a:latin typeface="Times New Roman"/>
              <a:cs typeface="Times New Roman"/>
            </a:endParaRPr>
          </a:p>
          <a:p>
            <a:pPr marL="442595" marR="8255">
              <a:lnSpc>
                <a:spcPts val="1300"/>
              </a:lnSpc>
              <a:spcBef>
                <a:spcPts val="45"/>
              </a:spcBef>
            </a:pPr>
            <a:r>
              <a:rPr dirty="0" sz="1100">
                <a:latin typeface="Times New Roman"/>
                <a:cs typeface="Times New Roman"/>
              </a:rPr>
              <a:t>(iii) </a:t>
            </a:r>
            <a:r>
              <a:rPr dirty="0" sz="1100" spc="10">
                <a:latin typeface="Times New Roman"/>
                <a:cs typeface="Times New Roman"/>
              </a:rPr>
              <a:t>Type of </a:t>
            </a:r>
            <a:r>
              <a:rPr dirty="0" sz="1100" spc="5">
                <a:latin typeface="Times New Roman"/>
                <a:cs typeface="Times New Roman"/>
              </a:rPr>
              <a:t>model( casual,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series or sta6tistical) (iv) </a:t>
            </a:r>
            <a:r>
              <a:rPr dirty="0" sz="1100" spc="10">
                <a:latin typeface="Times New Roman"/>
                <a:cs typeface="Times New Roman"/>
              </a:rPr>
              <a:t>Cost (v) Accuracy </a:t>
            </a:r>
            <a:r>
              <a:rPr dirty="0" sz="1100" spc="5">
                <a:latin typeface="Times New Roman"/>
                <a:cs typeface="Times New Roman"/>
              </a:rPr>
              <a:t>(vi) Ease 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application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25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2650712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695" y="300814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1630" cy="372999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443230" marR="5715" indent="-21590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3.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Present situation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includes: </a:t>
            </a:r>
            <a:r>
              <a:rPr dirty="0" sz="1100" spc="10">
                <a:latin typeface="Times New Roman"/>
                <a:cs typeface="Times New Roman"/>
              </a:rPr>
              <a:t>(i) The item </a:t>
            </a:r>
            <a:r>
              <a:rPr dirty="0" sz="1100" spc="5">
                <a:latin typeface="Times New Roman"/>
                <a:cs typeface="Times New Roman"/>
              </a:rPr>
              <a:t>that is </a:t>
            </a:r>
            <a:r>
              <a:rPr dirty="0" sz="1100" spc="10">
                <a:latin typeface="Times New Roman"/>
                <a:cs typeface="Times New Roman"/>
              </a:rPr>
              <a:t>being </a:t>
            </a:r>
            <a:r>
              <a:rPr dirty="0" sz="1100" spc="5">
                <a:latin typeface="Times New Roman"/>
                <a:cs typeface="Times New Roman"/>
              </a:rPr>
              <a:t>forecast (ii) </a:t>
            </a:r>
            <a:r>
              <a:rPr dirty="0" sz="1100" spc="10">
                <a:latin typeface="Times New Roman"/>
                <a:cs typeface="Times New Roman"/>
              </a:rPr>
              <a:t>Amount of  </a:t>
            </a:r>
            <a:r>
              <a:rPr dirty="0" sz="1100" spc="5">
                <a:latin typeface="Times New Roman"/>
                <a:cs typeface="Times New Roman"/>
              </a:rPr>
              <a:t>historical </a:t>
            </a:r>
            <a:r>
              <a:rPr dirty="0" sz="1100" spc="10">
                <a:latin typeface="Times New Roman"/>
                <a:cs typeface="Times New Roman"/>
              </a:rPr>
              <a:t>data </a:t>
            </a:r>
            <a:r>
              <a:rPr dirty="0" sz="1100" spc="5">
                <a:latin typeface="Times New Roman"/>
                <a:cs typeface="Times New Roman"/>
              </a:rPr>
              <a:t>available </a:t>
            </a:r>
            <a:r>
              <a:rPr dirty="0" sz="1100">
                <a:latin typeface="Times New Roman"/>
                <a:cs typeface="Times New Roman"/>
              </a:rPr>
              <a:t>(iii) </a:t>
            </a:r>
            <a:r>
              <a:rPr dirty="0" sz="1100" spc="10">
                <a:latin typeface="Times New Roman"/>
                <a:cs typeface="Times New Roman"/>
              </a:rPr>
              <a:t>Time allowed </a:t>
            </a:r>
            <a:r>
              <a:rPr dirty="0" sz="1100" spc="5">
                <a:latin typeface="Times New Roman"/>
                <a:cs typeface="Times New Roman"/>
              </a:rPr>
              <a:t>for preparing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Although there are </a:t>
            </a:r>
            <a:r>
              <a:rPr dirty="0" sz="1100" spc="10">
                <a:latin typeface="Times New Roman"/>
                <a:cs typeface="Times New Roman"/>
              </a:rPr>
              <a:t>the below </a:t>
            </a:r>
            <a:r>
              <a:rPr dirty="0" sz="1100" spc="5">
                <a:latin typeface="Times New Roman"/>
                <a:cs typeface="Times New Roman"/>
              </a:rPr>
              <a:t>mentioned forecasting </a:t>
            </a:r>
            <a:r>
              <a:rPr dirty="0" sz="1100" spc="10">
                <a:latin typeface="Times New Roman"/>
                <a:cs typeface="Times New Roman"/>
              </a:rPr>
              <a:t>models we </a:t>
            </a:r>
            <a:r>
              <a:rPr dirty="0" sz="1100" spc="5">
                <a:latin typeface="Times New Roman"/>
                <a:cs typeface="Times New Roman"/>
              </a:rPr>
              <a:t>shall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concentrating on  </a:t>
            </a:r>
            <a:r>
              <a:rPr dirty="0" sz="1100" spc="10">
                <a:latin typeface="Times New Roman"/>
                <a:cs typeface="Times New Roman"/>
              </a:rPr>
              <a:t>Weighted moving </a:t>
            </a:r>
            <a:r>
              <a:rPr dirty="0" sz="1100" spc="5">
                <a:latin typeface="Times New Roman"/>
                <a:cs typeface="Times New Roman"/>
              </a:rPr>
              <a:t>averages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model.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Weighted moving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averages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Casual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1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Linear regression analysis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Multiple regression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dirty="0" sz="1300" spc="5" b="1">
                <a:latin typeface="Times New Roman"/>
                <a:cs typeface="Times New Roman"/>
              </a:rPr>
              <a:t>2.3 </a:t>
            </a:r>
            <a:r>
              <a:rPr dirty="0" sz="1300" spc="10" b="1">
                <a:latin typeface="Times New Roman"/>
                <a:cs typeface="Times New Roman"/>
              </a:rPr>
              <a:t>WEIGHTED MOVING</a:t>
            </a:r>
            <a:r>
              <a:rPr dirty="0" sz="1300" spc="-1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AVERAGE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Equal </a:t>
            </a:r>
            <a:r>
              <a:rPr dirty="0" sz="1100" spc="10">
                <a:latin typeface="Times New Roman"/>
                <a:cs typeface="Times New Roman"/>
              </a:rPr>
              <a:t>weights </a:t>
            </a:r>
            <a:r>
              <a:rPr dirty="0" sz="1100" spc="5">
                <a:latin typeface="Times New Roman"/>
                <a:cs typeface="Times New Roman"/>
              </a:rPr>
              <a:t>are assigned to all periods in </a:t>
            </a:r>
            <a:r>
              <a:rPr dirty="0" sz="1100" spc="10">
                <a:latin typeface="Times New Roman"/>
                <a:cs typeface="Times New Roman"/>
              </a:rPr>
              <a:t>the computation of </a:t>
            </a:r>
            <a:r>
              <a:rPr dirty="0" sz="1100" spc="5">
                <a:latin typeface="Times New Roman"/>
                <a:cs typeface="Times New Roman"/>
              </a:rPr>
              <a:t>simple </a:t>
            </a:r>
            <a:r>
              <a:rPr dirty="0" sz="1100" spc="10">
                <a:latin typeface="Times New Roman"/>
                <a:cs typeface="Times New Roman"/>
              </a:rPr>
              <a:t>moving average.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weighted </a:t>
            </a:r>
            <a:r>
              <a:rPr dirty="0" sz="1100" spc="10">
                <a:latin typeface="Times New Roman"/>
                <a:cs typeface="Times New Roman"/>
              </a:rPr>
              <a:t>moving average </a:t>
            </a:r>
            <a:r>
              <a:rPr dirty="0" sz="1100" spc="5">
                <a:latin typeface="Times New Roman"/>
                <a:cs typeface="Times New Roman"/>
              </a:rPr>
              <a:t>assigns </a:t>
            </a:r>
            <a:r>
              <a:rPr dirty="0" sz="1100" spc="10">
                <a:latin typeface="Times New Roman"/>
                <a:cs typeface="Times New Roman"/>
              </a:rPr>
              <a:t>more weight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some demand values </a:t>
            </a:r>
            <a:r>
              <a:rPr dirty="0" sz="1100" spc="5">
                <a:latin typeface="Times New Roman"/>
                <a:cs typeface="Times New Roman"/>
              </a:rPr>
              <a:t>(usually more recent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ones) </a:t>
            </a:r>
            <a:r>
              <a:rPr dirty="0" sz="1100" spc="10">
                <a:latin typeface="Times New Roman"/>
                <a:cs typeface="Times New Roman"/>
              </a:rPr>
              <a:t>the Table </a:t>
            </a:r>
            <a:r>
              <a:rPr dirty="0" sz="1100" spc="5">
                <a:latin typeface="Times New Roman"/>
                <a:cs typeface="Times New Roman"/>
              </a:rPr>
              <a:t>2.1 </a:t>
            </a:r>
            <a:r>
              <a:rPr dirty="0" sz="1100" spc="10">
                <a:latin typeface="Times New Roman"/>
                <a:cs typeface="Times New Roman"/>
              </a:rPr>
              <a:t>Shows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computation for </a:t>
            </a:r>
            <a:r>
              <a:rPr dirty="0" sz="1100" spc="5">
                <a:latin typeface="Times New Roman"/>
                <a:cs typeface="Times New Roman"/>
              </a:rPr>
              <a:t>three </a:t>
            </a:r>
            <a:r>
              <a:rPr dirty="0" sz="1100" spc="10">
                <a:latin typeface="Times New Roman"/>
                <a:cs typeface="Times New Roman"/>
              </a:rPr>
              <a:t>months </a:t>
            </a:r>
            <a:r>
              <a:rPr dirty="0" sz="1100" spc="5">
                <a:latin typeface="Times New Roman"/>
                <a:cs typeface="Times New Roman"/>
              </a:rPr>
              <a:t>weighted moving </a:t>
            </a:r>
            <a:r>
              <a:rPr dirty="0" sz="1100" spc="10">
                <a:latin typeface="Times New Roman"/>
                <a:cs typeface="Times New Roman"/>
              </a:rPr>
              <a:t>average with a  </a:t>
            </a:r>
            <a:r>
              <a:rPr dirty="0" sz="1100" spc="5">
                <a:latin typeface="Times New Roman"/>
                <a:cs typeface="Times New Roman"/>
              </a:rPr>
              <a:t>weight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15">
                <a:latin typeface="Times New Roman"/>
                <a:cs typeface="Times New Roman"/>
              </a:rPr>
              <a:t>0,5 </a:t>
            </a:r>
            <a:r>
              <a:rPr dirty="0" sz="1100" spc="10">
                <a:latin typeface="Times New Roman"/>
                <a:cs typeface="Times New Roman"/>
              </a:rPr>
              <a:t>assigned to the most recent demand </a:t>
            </a:r>
            <a:r>
              <a:rPr dirty="0" sz="1100" spc="5">
                <a:latin typeface="Times New Roman"/>
                <a:cs typeface="Times New Roman"/>
              </a:rPr>
              <a:t>value, </a:t>
            </a:r>
            <a:r>
              <a:rPr dirty="0" sz="1100" spc="10">
                <a:latin typeface="Times New Roman"/>
                <a:cs typeface="Times New Roman"/>
              </a:rPr>
              <a:t>a weight </a:t>
            </a:r>
            <a:r>
              <a:rPr dirty="0" sz="1100" spc="5">
                <a:latin typeface="Times New Roman"/>
                <a:cs typeface="Times New Roman"/>
              </a:rPr>
              <a:t>of 0, </a:t>
            </a:r>
            <a:r>
              <a:rPr dirty="0" sz="1100" spc="10">
                <a:latin typeface="Times New Roman"/>
                <a:cs typeface="Times New Roman"/>
              </a:rPr>
              <a:t>3 </a:t>
            </a:r>
            <a:r>
              <a:rPr dirty="0" sz="1100" spc="5">
                <a:latin typeface="Times New Roman"/>
                <a:cs typeface="Times New Roman"/>
              </a:rPr>
              <a:t>assigned to </a:t>
            </a:r>
            <a:r>
              <a:rPr dirty="0" sz="1100" spc="10">
                <a:latin typeface="Times New Roman"/>
                <a:cs typeface="Times New Roman"/>
              </a:rPr>
              <a:t>the next  </a:t>
            </a:r>
            <a:r>
              <a:rPr dirty="0" sz="1100" spc="5">
                <a:latin typeface="Times New Roman"/>
                <a:cs typeface="Times New Roman"/>
              </a:rPr>
              <a:t>most recent value </a:t>
            </a:r>
            <a:r>
              <a:rPr dirty="0" sz="1100" spc="10">
                <a:latin typeface="Times New Roman"/>
                <a:cs typeface="Times New Roman"/>
              </a:rPr>
              <a:t>and a </a:t>
            </a:r>
            <a:r>
              <a:rPr dirty="0" sz="1100" spc="5">
                <a:latin typeface="Times New Roman"/>
                <a:cs typeface="Times New Roman"/>
              </a:rPr>
              <a:t>weight of </a:t>
            </a:r>
            <a:r>
              <a:rPr dirty="0" sz="1100" spc="10">
                <a:latin typeface="Times New Roman"/>
                <a:cs typeface="Times New Roman"/>
              </a:rPr>
              <a:t>0, 2 </a:t>
            </a:r>
            <a:r>
              <a:rPr dirty="0" sz="1100" spc="5">
                <a:latin typeface="Times New Roman"/>
                <a:cs typeface="Times New Roman"/>
              </a:rPr>
              <a:t>assigned to the oldest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demand value </a:t>
            </a:r>
            <a:r>
              <a:rPr dirty="0" sz="1100" spc="5">
                <a:latin typeface="Times New Roman"/>
                <a:cs typeface="Times New Roman"/>
              </a:rPr>
              <a:t>included 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average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Table </a:t>
            </a:r>
            <a:r>
              <a:rPr dirty="0" sz="1100" spc="5" b="1">
                <a:latin typeface="Times New Roman"/>
                <a:cs typeface="Times New Roman"/>
              </a:rPr>
              <a:t>2.1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Three months </a:t>
            </a:r>
            <a:r>
              <a:rPr dirty="0" sz="1100" spc="5" b="1">
                <a:latin typeface="Times New Roman"/>
                <a:cs typeface="Times New Roman"/>
              </a:rPr>
              <a:t>weighted </a:t>
            </a:r>
            <a:r>
              <a:rPr dirty="0" sz="1100" spc="10" b="1">
                <a:latin typeface="Times New Roman"/>
                <a:cs typeface="Times New Roman"/>
              </a:rPr>
              <a:t>moving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average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26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21663" y="4720590"/>
          <a:ext cx="5531485" cy="1367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0490"/>
                <a:gridCol w="1380490"/>
                <a:gridCol w="1380490"/>
                <a:gridCol w="1380489"/>
              </a:tblGrid>
              <a:tr h="336423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(t)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Demand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(Dt)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 marR="214629" indent="-7556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Moving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average  Forecast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(Mt)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06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119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126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6038" y="6229533"/>
            <a:ext cx="2956560" cy="3625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Weighted </a:t>
            </a:r>
            <a:r>
              <a:rPr dirty="0" sz="1100" spc="20">
                <a:latin typeface="Times New Roman"/>
                <a:cs typeface="Times New Roman"/>
              </a:rPr>
              <a:t>MA3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0, 2 * 120 </a:t>
            </a:r>
            <a:r>
              <a:rPr dirty="0" u="sng" sz="1100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 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0,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 * 130+o,</a:t>
            </a:r>
            <a:r>
              <a:rPr dirty="0" u="sng" sz="1100" spc="-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5*110</a:t>
            </a:r>
            <a:endParaRPr sz="1100">
              <a:latin typeface="Times New Roman"/>
              <a:cs typeface="Times New Roman"/>
            </a:endParaRPr>
          </a:p>
          <a:p>
            <a:pPr marL="1339215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0, 2+0, 3+0,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1484" y="6229479"/>
            <a:ext cx="32194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20">
                <a:latin typeface="Times New Roman"/>
                <a:cs typeface="Times New Roman"/>
              </a:rPr>
              <a:t>=</a:t>
            </a:r>
            <a:r>
              <a:rPr dirty="0" sz="1100" spc="5">
                <a:latin typeface="Times New Roman"/>
                <a:cs typeface="Times New Roman"/>
              </a:rPr>
              <a:t>110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5975" y="6723998"/>
            <a:ext cx="5422265" cy="21767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4022090">
              <a:lnSpc>
                <a:spcPts val="1310"/>
              </a:lnSpc>
              <a:spcBef>
                <a:spcPts val="125"/>
              </a:spcBef>
              <a:tabLst>
                <a:tab pos="987425" algn="l"/>
              </a:tabLst>
            </a:pPr>
            <a:r>
              <a:rPr dirty="0" sz="1100" spc="15">
                <a:latin typeface="Times New Roman"/>
                <a:cs typeface="Times New Roman"/>
              </a:rPr>
              <a:t>We</a:t>
            </a:r>
            <a:r>
              <a:rPr dirty="0" sz="1100" spc="-5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Times New Roman"/>
                <a:cs typeface="Times New Roman"/>
              </a:rPr>
              <a:t>g</a:t>
            </a:r>
            <a:r>
              <a:rPr dirty="0" sz="1100" spc="15">
                <a:latin typeface="Times New Roman"/>
                <a:cs typeface="Times New Roman"/>
              </a:rPr>
              <a:t>h</a:t>
            </a:r>
            <a:r>
              <a:rPr dirty="0" sz="1100" spc="5">
                <a:latin typeface="Times New Roman"/>
                <a:cs typeface="Times New Roman"/>
              </a:rPr>
              <a:t>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MA</a:t>
            </a:r>
            <a:r>
              <a:rPr dirty="0" sz="1100" spc="5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u="sng" sz="1100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$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Wt</a:t>
            </a:r>
            <a:r>
              <a:rPr dirty="0" u="sng" sz="1100" spc="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  <a:p>
            <a:pPr algn="r" marR="4079240">
              <a:lnSpc>
                <a:spcPts val="1310"/>
              </a:lnSpc>
            </a:pPr>
            <a:r>
              <a:rPr dirty="0" sz="1100" spc="10">
                <a:latin typeface="Times New Roman"/>
                <a:cs typeface="Times New Roman"/>
              </a:rPr>
              <a:t>$Wt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I =1, 2, </a:t>
            </a:r>
            <a:r>
              <a:rPr dirty="0" sz="1100" spc="10">
                <a:latin typeface="Times New Roman"/>
                <a:cs typeface="Times New Roman"/>
              </a:rPr>
              <a:t>3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use these </a:t>
            </a:r>
            <a:r>
              <a:rPr dirty="0" sz="1100" spc="10">
                <a:latin typeface="Times New Roman"/>
                <a:cs typeface="Times New Roman"/>
              </a:rPr>
              <a:t>periods </a:t>
            </a:r>
            <a:r>
              <a:rPr dirty="0" sz="1100" spc="5">
                <a:latin typeface="Times New Roman"/>
                <a:cs typeface="Times New Roman"/>
              </a:rPr>
              <a:t>moving average, i=3 corresponds to the most recent  times period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i=1 correspond to </a:t>
            </a:r>
            <a:r>
              <a:rPr dirty="0" sz="1100" spc="10">
                <a:latin typeface="Times New Roman"/>
                <a:cs typeface="Times New Roman"/>
              </a:rPr>
              <a:t>oldest time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period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50"/>
              </a:lnSpc>
            </a:pPr>
            <a:r>
              <a:rPr dirty="0" sz="1100" spc="10">
                <a:latin typeface="Times New Roman"/>
                <a:cs typeface="Times New Roman"/>
              </a:rPr>
              <a:t>Wt=Weight for the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period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In the example, </a:t>
            </a:r>
            <a:r>
              <a:rPr dirty="0" sz="1100" spc="10">
                <a:latin typeface="Times New Roman"/>
                <a:cs typeface="Times New Roman"/>
              </a:rPr>
              <a:t>Wi=0, 2 W2=0, 3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so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 indent="35560">
              <a:lnSpc>
                <a:spcPct val="98400"/>
              </a:lnSpc>
            </a:pPr>
            <a:r>
              <a:rPr dirty="0" sz="1100" spc="2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advantage of this </a:t>
            </a:r>
            <a:r>
              <a:rPr dirty="0" sz="1100" spc="10">
                <a:latin typeface="Times New Roman"/>
                <a:cs typeface="Times New Roman"/>
              </a:rPr>
              <a:t>model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that it </a:t>
            </a:r>
            <a:r>
              <a:rPr dirty="0" sz="1100" spc="10">
                <a:latin typeface="Times New Roman"/>
                <a:cs typeface="Times New Roman"/>
              </a:rPr>
              <a:t>allows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compensate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trend in </a:t>
            </a:r>
            <a:r>
              <a:rPr dirty="0" sz="1100" spc="10">
                <a:latin typeface="Times New Roman"/>
                <a:cs typeface="Times New Roman"/>
              </a:rPr>
              <a:t>seasonality. 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you want </a:t>
            </a:r>
            <a:r>
              <a:rPr dirty="0" sz="1100" spc="5">
                <a:latin typeface="Times New Roman"/>
                <a:cs typeface="Times New Roman"/>
              </a:rPr>
              <a:t>to,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weight </a:t>
            </a:r>
            <a:r>
              <a:rPr dirty="0" sz="1100" spc="10">
                <a:latin typeface="Times New Roman"/>
                <a:cs typeface="Times New Roman"/>
              </a:rPr>
              <a:t>recent months more heavily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still </a:t>
            </a:r>
            <a:r>
              <a:rPr dirty="0" sz="1100" spc="10">
                <a:latin typeface="Times New Roman"/>
                <a:cs typeface="Times New Roman"/>
              </a:rPr>
              <a:t>dampen somewhat the  effect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noise by </a:t>
            </a:r>
            <a:r>
              <a:rPr dirty="0" sz="1100" spc="5">
                <a:latin typeface="Times New Roman"/>
                <a:cs typeface="Times New Roman"/>
              </a:rPr>
              <a:t>placing </a:t>
            </a:r>
            <a:r>
              <a:rPr dirty="0" sz="1100" spc="10">
                <a:latin typeface="Times New Roman"/>
                <a:cs typeface="Times New Roman"/>
              </a:rPr>
              <a:t>small weightings on older demands. Of course the modeler or  manager </a:t>
            </a:r>
            <a:r>
              <a:rPr dirty="0" sz="1100" spc="5">
                <a:latin typeface="Times New Roman"/>
                <a:cs typeface="Times New Roman"/>
              </a:rPr>
              <a:t>still has to </a:t>
            </a:r>
            <a:r>
              <a:rPr dirty="0" sz="1100" spc="10">
                <a:latin typeface="Times New Roman"/>
                <a:cs typeface="Times New Roman"/>
              </a:rPr>
              <a:t>choose the </a:t>
            </a:r>
            <a:r>
              <a:rPr dirty="0" sz="1100" spc="5">
                <a:latin typeface="Times New Roman"/>
                <a:cs typeface="Times New Roman"/>
              </a:rPr>
              <a:t>coefficients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this choice is critical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model success or  failure.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960543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 h="0">
                <a:moveTo>
                  <a:pt x="0" y="0"/>
                </a:moveTo>
                <a:lnTo>
                  <a:pt x="534989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019" y="1002122"/>
            <a:ext cx="5422265" cy="58312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545"/>
              </a:lnSpc>
              <a:spcBef>
                <a:spcPts val="114"/>
              </a:spcBef>
            </a:pPr>
            <a:r>
              <a:rPr dirty="0" sz="1300" spc="5" b="1">
                <a:latin typeface="Times New Roman"/>
                <a:cs typeface="Times New Roman"/>
              </a:rPr>
              <a:t>2.4 </a:t>
            </a:r>
            <a:r>
              <a:rPr dirty="0" sz="1300" spc="10" b="1">
                <a:latin typeface="Times New Roman"/>
                <a:cs typeface="Times New Roman"/>
              </a:rPr>
              <a:t>CAUSAL FORECASTING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MODELS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These methods </a:t>
            </a:r>
            <a:r>
              <a:rPr dirty="0" sz="1100" spc="5">
                <a:latin typeface="Times New Roman"/>
                <a:cs typeface="Times New Roman"/>
              </a:rPr>
              <a:t>construct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10">
                <a:latin typeface="Times New Roman"/>
                <a:cs typeface="Times New Roman"/>
              </a:rPr>
              <a:t>logic </a:t>
            </a:r>
            <a:r>
              <a:rPr dirty="0" sz="1100" spc="5">
                <a:latin typeface="Times New Roman"/>
                <a:cs typeface="Times New Roman"/>
              </a:rPr>
              <a:t>through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process of identifying the factors that  </a:t>
            </a:r>
            <a:r>
              <a:rPr dirty="0" sz="1100" spc="10">
                <a:latin typeface="Times New Roman"/>
                <a:cs typeface="Times New Roman"/>
              </a:rPr>
              <a:t>cause some </a:t>
            </a:r>
            <a:r>
              <a:rPr dirty="0" sz="1100" spc="5">
                <a:latin typeface="Times New Roman"/>
                <a:cs typeface="Times New Roman"/>
              </a:rPr>
              <a:t>effect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forecast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building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functional </a:t>
            </a:r>
            <a:r>
              <a:rPr dirty="0" sz="1100" spc="10">
                <a:latin typeface="Times New Roman"/>
                <a:cs typeface="Times New Roman"/>
              </a:rPr>
              <a:t>form of the relationship between  the identified </a:t>
            </a:r>
            <a:r>
              <a:rPr dirty="0" sz="1100" spc="5">
                <a:latin typeface="Times New Roman"/>
                <a:cs typeface="Times New Roman"/>
              </a:rPr>
              <a:t>factors. </a:t>
            </a:r>
            <a:r>
              <a:rPr dirty="0" sz="1100" spc="10">
                <a:latin typeface="Times New Roman"/>
                <a:cs typeface="Times New Roman"/>
              </a:rPr>
              <a:t>In other </a:t>
            </a:r>
            <a:r>
              <a:rPr dirty="0" sz="1100" spc="5">
                <a:latin typeface="Times New Roman"/>
                <a:cs typeface="Times New Roman"/>
              </a:rPr>
              <a:t>words,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of independent variables are identified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associated with </a:t>
            </a:r>
            <a:r>
              <a:rPr dirty="0" sz="1100" spc="10">
                <a:latin typeface="Times New Roman"/>
                <a:cs typeface="Times New Roman"/>
              </a:rPr>
              <a:t>the dependent </a:t>
            </a:r>
            <a:r>
              <a:rPr dirty="0" sz="1100" spc="5">
                <a:latin typeface="Times New Roman"/>
                <a:cs typeface="Times New Roman"/>
              </a:rPr>
              <a:t>variable </a:t>
            </a:r>
            <a:r>
              <a:rPr dirty="0" sz="1100" spc="10">
                <a:latin typeface="Times New Roman"/>
                <a:cs typeface="Times New Roman"/>
              </a:rPr>
              <a:t>through a functional relationship. For example, </a:t>
            </a:r>
            <a:r>
              <a:rPr dirty="0" sz="1100" spc="5">
                <a:latin typeface="Times New Roman"/>
                <a:cs typeface="Times New Roman"/>
              </a:rPr>
              <a:t>let </a:t>
            </a:r>
            <a:r>
              <a:rPr dirty="0" sz="1100" spc="15">
                <a:latin typeface="Times New Roman"/>
                <a:cs typeface="Times New Roman"/>
              </a:rPr>
              <a:t>us  </a:t>
            </a:r>
            <a:r>
              <a:rPr dirty="0" sz="1100" spc="5">
                <a:latin typeface="Times New Roman"/>
                <a:cs typeface="Times New Roman"/>
              </a:rPr>
              <a:t>consider </a:t>
            </a:r>
            <a:r>
              <a:rPr dirty="0" sz="1100" spc="10">
                <a:latin typeface="Times New Roman"/>
                <a:cs typeface="Times New Roman"/>
              </a:rPr>
              <a:t>the demand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country for </a:t>
            </a:r>
            <a:r>
              <a:rPr dirty="0" sz="1100" spc="10">
                <a:latin typeface="Times New Roman"/>
                <a:cs typeface="Times New Roman"/>
              </a:rPr>
              <a:t>a new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as Direct to </a:t>
            </a:r>
            <a:r>
              <a:rPr dirty="0" sz="1100" spc="15">
                <a:latin typeface="Times New Roman"/>
                <a:cs typeface="Times New Roman"/>
              </a:rPr>
              <a:t>Home </a:t>
            </a:r>
            <a:r>
              <a:rPr dirty="0" sz="1100" spc="5">
                <a:latin typeface="Times New Roman"/>
                <a:cs typeface="Times New Roman"/>
              </a:rPr>
              <a:t>receivers  </a:t>
            </a:r>
            <a:r>
              <a:rPr dirty="0" sz="1100" spc="10">
                <a:latin typeface="Times New Roman"/>
                <a:cs typeface="Times New Roman"/>
              </a:rPr>
              <a:t>(DTH). </a:t>
            </a:r>
            <a:r>
              <a:rPr dirty="0" sz="1100" spc="5">
                <a:latin typeface="Times New Roman"/>
                <a:cs typeface="Times New Roman"/>
              </a:rPr>
              <a:t>Since this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product,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may not </a:t>
            </a:r>
            <a:r>
              <a:rPr dirty="0" sz="1100" spc="10">
                <a:latin typeface="Times New Roman"/>
                <a:cs typeface="Times New Roman"/>
              </a:rPr>
              <a:t>have adequate past </a:t>
            </a:r>
            <a:r>
              <a:rPr dirty="0" sz="1100" spc="5">
                <a:latin typeface="Times New Roman"/>
                <a:cs typeface="Times New Roman"/>
              </a:rPr>
              <a:t>data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and 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need other </a:t>
            </a:r>
            <a:r>
              <a:rPr dirty="0" sz="1100" spc="10">
                <a:latin typeface="Times New Roman"/>
                <a:cs typeface="Times New Roman"/>
              </a:rPr>
              <a:t>means </a:t>
            </a:r>
            <a:r>
              <a:rPr dirty="0" sz="1100" spc="5">
                <a:latin typeface="Times New Roman"/>
                <a:cs typeface="Times New Roman"/>
              </a:rPr>
              <a:t>of establishing the potential </a:t>
            </a:r>
            <a:r>
              <a:rPr dirty="0" sz="1100" spc="10">
                <a:latin typeface="Times New Roman"/>
                <a:cs typeface="Times New Roman"/>
              </a:rPr>
              <a:t>demand. Even </a:t>
            </a:r>
            <a:r>
              <a:rPr dirty="0" sz="1100" spc="5">
                <a:latin typeface="Times New Roman"/>
                <a:cs typeface="Times New Roman"/>
              </a:rPr>
              <a:t>in the case of existing  </a:t>
            </a:r>
            <a:r>
              <a:rPr dirty="0" sz="1100" spc="10">
                <a:latin typeface="Times New Roman"/>
                <a:cs typeface="Times New Roman"/>
              </a:rPr>
              <a:t>product, the number of </a:t>
            </a:r>
            <a:r>
              <a:rPr dirty="0" sz="1100" spc="5">
                <a:latin typeface="Times New Roman"/>
                <a:cs typeface="Times New Roman"/>
              </a:rPr>
              <a:t>factors </a:t>
            </a:r>
            <a:r>
              <a:rPr dirty="0" sz="1100" spc="10">
                <a:latin typeface="Times New Roman"/>
                <a:cs typeface="Times New Roman"/>
              </a:rPr>
              <a:t>that influence demand may be </a:t>
            </a:r>
            <a:r>
              <a:rPr dirty="0" sz="1100" spc="5">
                <a:latin typeface="Times New Roman"/>
                <a:cs typeface="Times New Roman"/>
              </a:rPr>
              <a:t>several </a:t>
            </a:r>
            <a:r>
              <a:rPr dirty="0" sz="1100" spc="10">
                <a:latin typeface="Times New Roman"/>
                <a:cs typeface="Times New Roman"/>
              </a:rPr>
              <a:t>requiring us to  </a:t>
            </a:r>
            <a:r>
              <a:rPr dirty="0" sz="1100" spc="5">
                <a:latin typeface="Times New Roman"/>
                <a:cs typeface="Times New Roman"/>
              </a:rPr>
              <a:t>understand </a:t>
            </a:r>
            <a:r>
              <a:rPr dirty="0" sz="1100" spc="10">
                <a:latin typeface="Times New Roman"/>
                <a:cs typeface="Times New Roman"/>
              </a:rPr>
              <a:t>interaction among these, </a:t>
            </a:r>
            <a:r>
              <a:rPr dirty="0" sz="1100" spc="5">
                <a:latin typeface="Times New Roman"/>
                <a:cs typeface="Times New Roman"/>
              </a:rPr>
              <a:t>Several factors </a:t>
            </a:r>
            <a:r>
              <a:rPr dirty="0" sz="1100" spc="10">
                <a:latin typeface="Times New Roman"/>
                <a:cs typeface="Times New Roman"/>
              </a:rPr>
              <a:t>– </a:t>
            </a:r>
            <a:r>
              <a:rPr dirty="0" sz="1100" spc="5">
                <a:latin typeface="Times New Roman"/>
                <a:cs typeface="Times New Roman"/>
              </a:rPr>
              <a:t>including </a:t>
            </a:r>
            <a:r>
              <a:rPr dirty="0" sz="1100" spc="10">
                <a:latin typeface="Times New Roman"/>
                <a:cs typeface="Times New Roman"/>
              </a:rPr>
              <a:t>exchange </a:t>
            </a:r>
            <a:r>
              <a:rPr dirty="0" sz="1100" spc="5">
                <a:latin typeface="Times New Roman"/>
                <a:cs typeface="Times New Roman"/>
              </a:rPr>
              <a:t>rate fluctuation,  </a:t>
            </a:r>
            <a:r>
              <a:rPr dirty="0" sz="1100" spc="10">
                <a:latin typeface="Times New Roman"/>
                <a:cs typeface="Times New Roman"/>
              </a:rPr>
              <a:t>installed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country,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launches customers </a:t>
            </a:r>
            <a:r>
              <a:rPr dirty="0" sz="1100" spc="5">
                <a:latin typeface="Times New Roman"/>
                <a:cs typeface="Times New Roman"/>
              </a:rPr>
              <a:t>tariffs </a:t>
            </a:r>
            <a:r>
              <a:rPr dirty="0" sz="1100" spc="10">
                <a:latin typeface="Times New Roman"/>
                <a:cs typeface="Times New Roman"/>
              </a:rPr>
              <a:t>and price of raw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 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international </a:t>
            </a:r>
            <a:r>
              <a:rPr dirty="0" sz="1100" spc="10">
                <a:latin typeface="Times New Roman"/>
                <a:cs typeface="Times New Roman"/>
              </a:rPr>
              <a:t>markets—influence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demand. Forecasting </a:t>
            </a:r>
            <a:r>
              <a:rPr dirty="0" sz="1100" spc="5">
                <a:latin typeface="Times New Roman"/>
                <a:cs typeface="Times New Roman"/>
              </a:rPr>
              <a:t>in these situations  uses casual</a:t>
            </a:r>
            <a:r>
              <a:rPr dirty="0" sz="1100" spc="10">
                <a:latin typeface="Times New Roman"/>
                <a:cs typeface="Times New Roman"/>
              </a:rPr>
              <a:t> methods.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In general, let </a:t>
            </a:r>
            <a:r>
              <a:rPr dirty="0" sz="1100" spc="10">
                <a:latin typeface="Times New Roman"/>
                <a:cs typeface="Times New Roman"/>
              </a:rPr>
              <a:t>us </a:t>
            </a:r>
            <a:r>
              <a:rPr dirty="0" sz="1100" spc="5">
                <a:latin typeface="Times New Roman"/>
                <a:cs typeface="Times New Roman"/>
              </a:rPr>
              <a:t>consider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forecast for </a:t>
            </a:r>
            <a:r>
              <a:rPr dirty="0" sz="1100" spc="10">
                <a:latin typeface="Times New Roman"/>
                <a:cs typeface="Times New Roman"/>
              </a:rPr>
              <a:t>a dependent </a:t>
            </a:r>
            <a:r>
              <a:rPr dirty="0" sz="1100" spc="5">
                <a:latin typeface="Times New Roman"/>
                <a:cs typeface="Times New Roman"/>
              </a:rPr>
              <a:t>variable </a:t>
            </a:r>
            <a:r>
              <a:rPr dirty="0" sz="1100" spc="20">
                <a:latin typeface="Times New Roman"/>
                <a:cs typeface="Times New Roman"/>
              </a:rPr>
              <a:t>Y </a:t>
            </a:r>
            <a:r>
              <a:rPr dirty="0" sz="1100" spc="5">
                <a:latin typeface="Times New Roman"/>
                <a:cs typeface="Times New Roman"/>
              </a:rPr>
              <a:t>using </a:t>
            </a:r>
            <a:r>
              <a:rPr dirty="0" sz="1100" spc="10">
                <a:latin typeface="Times New Roman"/>
                <a:cs typeface="Times New Roman"/>
              </a:rPr>
              <a:t>n independent  </a:t>
            </a:r>
            <a:r>
              <a:rPr dirty="0" sz="1100" spc="5">
                <a:latin typeface="Times New Roman"/>
                <a:cs typeface="Times New Roman"/>
              </a:rPr>
              <a:t>variables </a:t>
            </a:r>
            <a:r>
              <a:rPr dirty="0" sz="1100" spc="10">
                <a:latin typeface="Times New Roman"/>
                <a:cs typeface="Times New Roman"/>
              </a:rPr>
              <a:t>X1, X2, X3, </a:t>
            </a:r>
            <a:r>
              <a:rPr dirty="0" sz="1100" spc="25">
                <a:latin typeface="Times New Roman"/>
                <a:cs typeface="Times New Roman"/>
              </a:rPr>
              <a:t>… </a:t>
            </a:r>
            <a:r>
              <a:rPr dirty="0" sz="1100" spc="10">
                <a:latin typeface="Times New Roman"/>
                <a:cs typeface="Times New Roman"/>
              </a:rPr>
              <a:t>Xn. Then developing a forecasting logic </a:t>
            </a:r>
            <a:r>
              <a:rPr dirty="0" sz="1100" spc="5">
                <a:latin typeface="Times New Roman"/>
                <a:cs typeface="Times New Roman"/>
              </a:rPr>
              <a:t>requires establishing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establishing 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95"/>
              </a:lnSpc>
            </a:pPr>
            <a:r>
              <a:rPr dirty="0" sz="1100" spc="15">
                <a:latin typeface="Times New Roman"/>
                <a:cs typeface="Times New Roman"/>
              </a:rPr>
              <a:t>Y= </a:t>
            </a:r>
            <a:r>
              <a:rPr dirty="0" sz="1100" spc="10">
                <a:latin typeface="Times New Roman"/>
                <a:cs typeface="Times New Roman"/>
              </a:rPr>
              <a:t>f(X1, X2, </a:t>
            </a:r>
            <a:r>
              <a:rPr dirty="0" sz="1100" spc="15">
                <a:latin typeface="Times New Roman"/>
                <a:cs typeface="Times New Roman"/>
              </a:rPr>
              <a:t>X3, </a:t>
            </a:r>
            <a:r>
              <a:rPr dirty="0" sz="1100" spc="25">
                <a:latin typeface="Times New Roman"/>
                <a:cs typeface="Times New Roman"/>
              </a:rPr>
              <a:t>…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Xn)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Use </a:t>
            </a:r>
            <a:r>
              <a:rPr dirty="0" sz="1100" spc="5">
                <a:latin typeface="Times New Roman"/>
                <a:cs typeface="Times New Roman"/>
              </a:rPr>
              <a:t>of casual </a:t>
            </a:r>
            <a:r>
              <a:rPr dirty="0" sz="1100" spc="10">
                <a:latin typeface="Times New Roman"/>
                <a:cs typeface="Times New Roman"/>
              </a:rPr>
              <a:t>method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extract the </a:t>
            </a:r>
            <a:r>
              <a:rPr dirty="0" sz="1100" spc="5">
                <a:latin typeface="Times New Roman"/>
                <a:cs typeface="Times New Roman"/>
              </a:rPr>
              <a:t>trend </a:t>
            </a:r>
            <a:r>
              <a:rPr dirty="0" sz="1100" spc="10">
                <a:latin typeface="Times New Roman"/>
                <a:cs typeface="Times New Roman"/>
              </a:rPr>
              <a:t>component </a:t>
            </a:r>
            <a:r>
              <a:rPr dirty="0" sz="1100" spc="5">
                <a:latin typeface="Times New Roman"/>
                <a:cs typeface="Times New Roman"/>
              </a:rPr>
              <a:t>in times series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frequent application  of casual method. </a:t>
            </a:r>
            <a:r>
              <a:rPr dirty="0" sz="1100" spc="10">
                <a:latin typeface="Times New Roman"/>
                <a:cs typeface="Times New Roman"/>
              </a:rPr>
              <a:t>Other </a:t>
            </a:r>
            <a:r>
              <a:rPr dirty="0" sz="1100" spc="5">
                <a:latin typeface="Times New Roman"/>
                <a:cs typeface="Times New Roman"/>
              </a:rPr>
              <a:t>casual methods </a:t>
            </a:r>
            <a:r>
              <a:rPr dirty="0" sz="1100" spc="10">
                <a:latin typeface="Times New Roman"/>
                <a:cs typeface="Times New Roman"/>
              </a:rPr>
              <a:t>include econometric </a:t>
            </a:r>
            <a:r>
              <a:rPr dirty="0" sz="1100" spc="5">
                <a:latin typeface="Times New Roman"/>
                <a:cs typeface="Times New Roman"/>
              </a:rPr>
              <a:t>models, multiple regression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models and </a:t>
            </a:r>
            <a:r>
              <a:rPr dirty="0" sz="1100" spc="5">
                <a:latin typeface="Times New Roman"/>
                <a:cs typeface="Times New Roman"/>
              </a:rPr>
              <a:t>technological forecasting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techniques.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Casual methods of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10">
                <a:latin typeface="Times New Roman"/>
                <a:cs typeface="Times New Roman"/>
              </a:rPr>
              <a:t>require </a:t>
            </a:r>
            <a:r>
              <a:rPr dirty="0" sz="1100" spc="5">
                <a:latin typeface="Times New Roman"/>
                <a:cs typeface="Times New Roman"/>
              </a:rPr>
              <a:t>greater </a:t>
            </a:r>
            <a:r>
              <a:rPr dirty="0" sz="1100" spc="10">
                <a:latin typeface="Times New Roman"/>
                <a:cs typeface="Times New Roman"/>
              </a:rPr>
              <a:t>degree of mathematical treatment of data.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several </a:t>
            </a:r>
            <a:r>
              <a:rPr dirty="0" sz="1100" spc="10">
                <a:latin typeface="Times New Roman"/>
                <a:cs typeface="Times New Roman"/>
              </a:rPr>
              <a:t>computer packages such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SPSS </a:t>
            </a:r>
            <a:r>
              <a:rPr dirty="0" sz="1100" spc="5">
                <a:latin typeface="Times New Roman"/>
                <a:cs typeface="Times New Roman"/>
              </a:rPr>
              <a:t>available </a:t>
            </a:r>
            <a:r>
              <a:rPr dirty="0" sz="1100" spc="10">
                <a:latin typeface="Times New Roman"/>
                <a:cs typeface="Times New Roman"/>
              </a:rPr>
              <a:t>today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help the </a:t>
            </a:r>
            <a:r>
              <a:rPr dirty="0" sz="1100" spc="5">
                <a:latin typeface="Times New Roman"/>
                <a:cs typeface="Times New Roman"/>
              </a:rPr>
              <a:t>forecast  designer in this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Example: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manufacturer of </a:t>
            </a:r>
            <a:r>
              <a:rPr dirty="0" sz="1100" spc="5">
                <a:latin typeface="Times New Roman"/>
                <a:cs typeface="Times New Roman"/>
              </a:rPr>
              <a:t>tricycles </a:t>
            </a:r>
            <a:r>
              <a:rPr dirty="0" sz="1100" spc="10">
                <a:latin typeface="Times New Roman"/>
                <a:cs typeface="Times New Roman"/>
              </a:rPr>
              <a:t>in the age </a:t>
            </a:r>
            <a:r>
              <a:rPr dirty="0" sz="1100" spc="5">
                <a:latin typeface="Times New Roman"/>
                <a:cs typeface="Times New Roman"/>
              </a:rPr>
              <a:t>group of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to four </a:t>
            </a:r>
            <a:r>
              <a:rPr dirty="0" sz="1100" spc="10">
                <a:latin typeface="Times New Roman"/>
                <a:cs typeface="Times New Roman"/>
              </a:rPr>
              <a:t>years commissioned a  market research firm to understand the </a:t>
            </a:r>
            <a:r>
              <a:rPr dirty="0" sz="1100" spc="5">
                <a:latin typeface="Times New Roman"/>
                <a:cs typeface="Times New Roman"/>
              </a:rPr>
              <a:t>factors that </a:t>
            </a:r>
            <a:r>
              <a:rPr dirty="0" sz="1100" spc="10">
                <a:latin typeface="Times New Roman"/>
                <a:cs typeface="Times New Roman"/>
              </a:rPr>
              <a:t>influence the demand for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product. </a:t>
            </a:r>
            <a:r>
              <a:rPr dirty="0" sz="1100" spc="5">
                <a:latin typeface="Times New Roman"/>
                <a:cs typeface="Times New Roman"/>
              </a:rPr>
              <a:t>After 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detailed studies, </a:t>
            </a:r>
            <a:r>
              <a:rPr dirty="0" sz="1100" spc="10">
                <a:latin typeface="Times New Roman"/>
                <a:cs typeface="Times New Roman"/>
              </a:rPr>
              <a:t>the market </a:t>
            </a:r>
            <a:r>
              <a:rPr dirty="0" sz="1100" spc="5">
                <a:latin typeface="Times New Roman"/>
                <a:cs typeface="Times New Roman"/>
              </a:rPr>
              <a:t>research </a:t>
            </a:r>
            <a:r>
              <a:rPr dirty="0" sz="1100" spc="10">
                <a:latin typeface="Times New Roman"/>
                <a:cs typeface="Times New Roman"/>
              </a:rPr>
              <a:t>firm concluded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demand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simple </a:t>
            </a:r>
            <a:r>
              <a:rPr dirty="0" sz="1100" spc="5">
                <a:latin typeface="Times New Roman"/>
                <a:cs typeface="Times New Roman"/>
              </a:rPr>
              <a:t>linear  function of </a:t>
            </a:r>
            <a:r>
              <a:rPr dirty="0" sz="1100" spc="10">
                <a:latin typeface="Times New Roman"/>
                <a:cs typeface="Times New Roman"/>
              </a:rPr>
              <a:t>the 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newly </a:t>
            </a:r>
            <a:r>
              <a:rPr dirty="0" sz="1100" spc="5">
                <a:latin typeface="Times New Roman"/>
                <a:cs typeface="Times New Roman"/>
              </a:rPr>
              <a:t>married </a:t>
            </a:r>
            <a:r>
              <a:rPr dirty="0" sz="1100" spc="10">
                <a:latin typeface="Times New Roman"/>
                <a:cs typeface="Times New Roman"/>
              </a:rPr>
              <a:t>couples </a:t>
            </a:r>
            <a:r>
              <a:rPr dirty="0" sz="1100" spc="5">
                <a:latin typeface="Times New Roman"/>
                <a:cs typeface="Times New Roman"/>
              </a:rPr>
              <a:t>in the city. </a:t>
            </a:r>
            <a:r>
              <a:rPr dirty="0" sz="1100" spc="10">
                <a:latin typeface="Times New Roman"/>
                <a:cs typeface="Times New Roman"/>
              </a:rPr>
              <a:t>Based on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assumption, </a:t>
            </a:r>
            <a:r>
              <a:rPr dirty="0" sz="1100" spc="5">
                <a:latin typeface="Times New Roman"/>
                <a:cs typeface="Times New Roman"/>
              </a:rPr>
              <a:t>build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causal </a:t>
            </a:r>
            <a:r>
              <a:rPr dirty="0" sz="1100" spc="10">
                <a:latin typeface="Times New Roman"/>
                <a:cs typeface="Times New Roman"/>
              </a:rPr>
              <a:t>model </a:t>
            </a:r>
            <a:r>
              <a:rPr dirty="0" sz="1100" spc="5">
                <a:latin typeface="Times New Roman"/>
                <a:cs typeface="Times New Roman"/>
              </a:rPr>
              <a:t>for forecasting </a:t>
            </a:r>
            <a:r>
              <a:rPr dirty="0" sz="1100" spc="10">
                <a:latin typeface="Times New Roman"/>
                <a:cs typeface="Times New Roman"/>
              </a:rPr>
              <a:t>the demand for </a:t>
            </a:r>
            <a:r>
              <a:rPr dirty="0" sz="1100" spc="5">
                <a:latin typeface="Times New Roman"/>
                <a:cs typeface="Times New Roman"/>
              </a:rPr>
              <a:t>the product using </a:t>
            </a:r>
            <a:r>
              <a:rPr dirty="0" sz="1100" spc="10">
                <a:latin typeface="Times New Roman"/>
                <a:cs typeface="Times New Roman"/>
              </a:rPr>
              <a:t>the data given below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residential </a:t>
            </a:r>
            <a:r>
              <a:rPr dirty="0" sz="1100" spc="10">
                <a:latin typeface="Times New Roman"/>
                <a:cs typeface="Times New Roman"/>
              </a:rPr>
              <a:t>area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city </a:t>
            </a:r>
            <a:r>
              <a:rPr dirty="0" sz="1100" spc="10">
                <a:latin typeface="Times New Roman"/>
                <a:cs typeface="Times New Roman"/>
              </a:rPr>
              <a:t>Also estimate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for tricycles if </a:t>
            </a:r>
            <a:r>
              <a:rPr dirty="0" sz="1100" spc="10">
                <a:latin typeface="Times New Roman"/>
                <a:cs typeface="Times New Roman"/>
              </a:rPr>
              <a:t>the 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new  </a:t>
            </a:r>
            <a:r>
              <a:rPr dirty="0" sz="1100" spc="5">
                <a:latin typeface="Times New Roman"/>
                <a:cs typeface="Times New Roman"/>
              </a:rPr>
              <a:t>marriages is </a:t>
            </a:r>
            <a:r>
              <a:rPr dirty="0" sz="1100" spc="10">
                <a:latin typeface="Times New Roman"/>
                <a:cs typeface="Times New Roman"/>
              </a:rPr>
              <a:t>150 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250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27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21663" y="6988302"/>
          <a:ext cx="553148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1615"/>
                <a:gridCol w="2761615"/>
              </a:tblGrid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marriages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Demand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for tricycles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06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165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184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197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145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190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169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306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170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1001324"/>
            <a:ext cx="5420360" cy="363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10" b="1">
                <a:latin typeface="Times New Roman"/>
                <a:cs typeface="Times New Roman"/>
              </a:rPr>
              <a:t>Solution: </a:t>
            </a:r>
            <a:r>
              <a:rPr dirty="0" sz="1100" spc="5">
                <a:latin typeface="Times New Roman"/>
                <a:cs typeface="Times New Roman"/>
              </a:rPr>
              <a:t>Since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causal relationship is </a:t>
            </a:r>
            <a:r>
              <a:rPr dirty="0" sz="1100" spc="10">
                <a:latin typeface="Times New Roman"/>
                <a:cs typeface="Times New Roman"/>
              </a:rPr>
              <a:t>a simple </a:t>
            </a:r>
            <a:r>
              <a:rPr dirty="0" sz="1100" spc="5">
                <a:latin typeface="Times New Roman"/>
                <a:cs typeface="Times New Roman"/>
              </a:rPr>
              <a:t>linear regression the </a:t>
            </a:r>
            <a:r>
              <a:rPr dirty="0" sz="1100" spc="10">
                <a:latin typeface="Times New Roman"/>
                <a:cs typeface="Times New Roman"/>
              </a:rPr>
              <a:t>method </a:t>
            </a:r>
            <a:r>
              <a:rPr dirty="0" sz="1100" spc="5">
                <a:latin typeface="Times New Roman"/>
                <a:cs typeface="Times New Roman"/>
              </a:rPr>
              <a:t>of least  squares is </a:t>
            </a:r>
            <a:r>
              <a:rPr dirty="0" sz="1100" spc="1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determine the </a:t>
            </a:r>
            <a:r>
              <a:rPr dirty="0" sz="1100" spc="5">
                <a:latin typeface="Times New Roman"/>
                <a:cs typeface="Times New Roman"/>
              </a:rPr>
              <a:t>coefficient of linear regression </a:t>
            </a:r>
            <a:r>
              <a:rPr dirty="0" sz="1100" spc="20">
                <a:latin typeface="Times New Roman"/>
                <a:cs typeface="Times New Roman"/>
              </a:rPr>
              <a:t>Y=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+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21663" y="1520189"/>
          <a:ext cx="5531485" cy="2220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0490"/>
                <a:gridCol w="1380490"/>
                <a:gridCol w="1380490"/>
                <a:gridCol w="1380489"/>
              </a:tblGrid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dirty="0" sz="11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marriages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marR="286385" indent="-141605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Demands</a:t>
                      </a:r>
                      <a:r>
                        <a:rPr dirty="0" sz="11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for  tricycles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X*Y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X*X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165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33,000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235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184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43,200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55,225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37800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44100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069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145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197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28,565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38,809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190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42,750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50,625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169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40560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57600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39060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47089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170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38250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50,625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Sum:</a:t>
                      </a:r>
                      <a:r>
                        <a:rPr dirty="0" sz="110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1749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1383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303,225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384,073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tabLst>
                          <a:tab pos="628015" algn="l"/>
                        </a:tabLst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Average	216-625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172.875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88796" y="5984435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 h="0">
                <a:moveTo>
                  <a:pt x="0" y="0"/>
                </a:moveTo>
                <a:lnTo>
                  <a:pt x="534989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61719" y="3882483"/>
            <a:ext cx="5585460" cy="46767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0">
              <a:lnSpc>
                <a:spcPts val="131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equation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b=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$X</a:t>
            </a:r>
            <a:r>
              <a:rPr dirty="0" u="sng" baseline="-11111" sz="1125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</a:t>
            </a:r>
            <a:r>
              <a:rPr dirty="0" u="sng" baseline="-11111" sz="1125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-nXY</a:t>
            </a:r>
            <a:endParaRPr sz="1100">
              <a:latin typeface="Times New Roman"/>
              <a:cs typeface="Times New Roman"/>
            </a:endParaRPr>
          </a:p>
          <a:p>
            <a:pPr marL="156083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$X</a:t>
            </a:r>
            <a:r>
              <a:rPr dirty="0" baseline="-11111" sz="1125" spc="15">
                <a:latin typeface="Times New Roman"/>
                <a:cs typeface="Times New Roman"/>
              </a:rPr>
              <a:t>1</a:t>
            </a:r>
            <a:r>
              <a:rPr dirty="0" sz="1100" spc="10">
                <a:latin typeface="Times New Roman"/>
                <a:cs typeface="Times New Roman"/>
              </a:rPr>
              <a:t>*X</a:t>
            </a:r>
            <a:r>
              <a:rPr dirty="0" baseline="-11111" sz="1125" spc="15">
                <a:latin typeface="Times New Roman"/>
                <a:cs typeface="Times New Roman"/>
              </a:rPr>
              <a:t>1</a:t>
            </a:r>
            <a:r>
              <a:rPr dirty="0" sz="1100" spc="10">
                <a:latin typeface="Times New Roman"/>
                <a:cs typeface="Times New Roman"/>
              </a:rPr>
              <a:t>-nX*X</a:t>
            </a:r>
            <a:endParaRPr sz="1100">
              <a:latin typeface="Times New Roman"/>
              <a:cs typeface="Times New Roman"/>
            </a:endParaRPr>
          </a:p>
          <a:p>
            <a:pPr marL="12700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=Y-bX</a:t>
            </a:r>
            <a:endParaRPr sz="1100">
              <a:latin typeface="Times New Roman"/>
              <a:cs typeface="Times New Roman"/>
            </a:endParaRPr>
          </a:p>
          <a:p>
            <a:pPr marL="843915" marR="2381885" indent="-717550">
              <a:lnSpc>
                <a:spcPts val="1300"/>
              </a:lnSpc>
              <a:spcBef>
                <a:spcPts val="50"/>
              </a:spcBef>
              <a:tabLst>
                <a:tab pos="2720340" algn="l"/>
              </a:tabLst>
            </a:pPr>
            <a:r>
              <a:rPr dirty="0" sz="1100" spc="20">
                <a:latin typeface="Times New Roman"/>
                <a:cs typeface="Times New Roman"/>
              </a:rPr>
              <a:t>We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ha</a:t>
            </a:r>
            <a:r>
              <a:rPr dirty="0" sz="1100" spc="15">
                <a:latin typeface="Times New Roman"/>
                <a:cs typeface="Times New Roman"/>
              </a:rPr>
              <a:t>v</a:t>
            </a:r>
            <a:r>
              <a:rPr dirty="0" sz="1100" spc="10">
                <a:latin typeface="Times New Roman"/>
                <a:cs typeface="Times New Roman"/>
              </a:rPr>
              <a:t>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b=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303,225-(8*218,625*172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875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10">
                <a:latin typeface="Times New Roman"/>
                <a:cs typeface="Times New Roman"/>
              </a:rPr>
              <a:t>=0</a:t>
            </a:r>
            <a:r>
              <a:rPr dirty="0" sz="1100" spc="-5">
                <a:latin typeface="Times New Roman"/>
                <a:cs typeface="Times New Roman"/>
              </a:rPr>
              <a:t>.</a:t>
            </a:r>
            <a:r>
              <a:rPr dirty="0" sz="1100" spc="15">
                <a:latin typeface="Times New Roman"/>
                <a:cs typeface="Times New Roman"/>
              </a:rPr>
              <a:t>5</a:t>
            </a:r>
            <a:r>
              <a:rPr dirty="0" sz="1100" spc="5">
                <a:latin typeface="Times New Roman"/>
                <a:cs typeface="Times New Roman"/>
              </a:rPr>
              <a:t>104  </a:t>
            </a:r>
            <a:r>
              <a:rPr dirty="0" sz="1100" spc="5">
                <a:latin typeface="Times New Roman"/>
                <a:cs typeface="Times New Roman"/>
              </a:rPr>
              <a:t>384,073-8*218,625*218,625</a:t>
            </a:r>
            <a:endParaRPr sz="1100">
              <a:latin typeface="Times New Roman"/>
              <a:cs typeface="Times New Roman"/>
            </a:endParaRPr>
          </a:p>
          <a:p>
            <a:pPr marL="127000" marR="1303655">
              <a:lnSpc>
                <a:spcPts val="2600"/>
              </a:lnSpc>
              <a:spcBef>
                <a:spcPts val="254"/>
              </a:spcBef>
            </a:pPr>
            <a:r>
              <a:rPr dirty="0" sz="1100" spc="10">
                <a:latin typeface="Times New Roman"/>
                <a:cs typeface="Times New Roman"/>
              </a:rPr>
              <a:t>a= </a:t>
            </a:r>
            <a:r>
              <a:rPr dirty="0" sz="1100" spc="5">
                <a:latin typeface="Times New Roman"/>
                <a:cs typeface="Times New Roman"/>
              </a:rPr>
              <a:t>172.875-0, </a:t>
            </a:r>
            <a:r>
              <a:rPr dirty="0" sz="1100" spc="10">
                <a:latin typeface="Times New Roman"/>
                <a:cs typeface="Times New Roman"/>
              </a:rPr>
              <a:t>5104 </a:t>
            </a:r>
            <a:r>
              <a:rPr dirty="0" sz="1100" spc="5">
                <a:latin typeface="Times New Roman"/>
                <a:cs typeface="Times New Roman"/>
              </a:rPr>
              <a:t>ore the </a:t>
            </a:r>
            <a:r>
              <a:rPr dirty="0" sz="1100" spc="10">
                <a:latin typeface="Times New Roman"/>
                <a:cs typeface="Times New Roman"/>
              </a:rPr>
              <a:t>demand for </a:t>
            </a:r>
            <a:r>
              <a:rPr dirty="0" sz="1100" spc="5">
                <a:latin typeface="Times New Roman"/>
                <a:cs typeface="Times New Roman"/>
              </a:rPr>
              <a:t>tricycles is given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relationship 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tricycles demanded= </a:t>
            </a:r>
            <a:r>
              <a:rPr dirty="0" sz="1100" spc="5">
                <a:latin typeface="Times New Roman"/>
                <a:cs typeface="Times New Roman"/>
              </a:rPr>
              <a:t>61.29+0.5104 </a:t>
            </a:r>
            <a:r>
              <a:rPr dirty="0" sz="1100" spc="10">
                <a:latin typeface="Times New Roman"/>
                <a:cs typeface="Times New Roman"/>
              </a:rPr>
              <a:t>*no.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new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marriages</a:t>
            </a:r>
            <a:endParaRPr sz="1100">
              <a:latin typeface="Times New Roman"/>
              <a:cs typeface="Times New Roman"/>
            </a:endParaRPr>
          </a:p>
          <a:p>
            <a:pPr marL="127000" marR="1642745">
              <a:lnSpc>
                <a:spcPts val="1300"/>
              </a:lnSpc>
              <a:spcBef>
                <a:spcPts val="1035"/>
              </a:spcBef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no. of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marriages is </a:t>
            </a:r>
            <a:r>
              <a:rPr dirty="0" sz="1100" spc="10">
                <a:latin typeface="Times New Roman"/>
                <a:cs typeface="Times New Roman"/>
              </a:rPr>
              <a:t>159 then the demand-138 </a:t>
            </a:r>
            <a:r>
              <a:rPr dirty="0" sz="1100" spc="5">
                <a:latin typeface="Times New Roman"/>
                <a:cs typeface="Times New Roman"/>
              </a:rPr>
              <a:t>tricycles  If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no. of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marriages is </a:t>
            </a:r>
            <a:r>
              <a:rPr dirty="0" sz="1100" spc="10">
                <a:latin typeface="Times New Roman"/>
                <a:cs typeface="Times New Roman"/>
              </a:rPr>
              <a:t>250 then the demand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189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tricycles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0">
              <a:lnSpc>
                <a:spcPts val="1545"/>
              </a:lnSpc>
              <a:spcBef>
                <a:spcPts val="5"/>
              </a:spcBef>
              <a:tabLst>
                <a:tab pos="1200150" algn="l"/>
                <a:tab pos="246570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2.5</a:t>
            </a:r>
            <a:r>
              <a:rPr dirty="0" sz="1300" spc="5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LINEAR	REGRESSION	ANALYSIS</a:t>
            </a:r>
            <a:endParaRPr sz="1300">
              <a:latin typeface="Times New Roman"/>
              <a:cs typeface="Times New Roman"/>
            </a:endParaRPr>
          </a:p>
          <a:p>
            <a:pPr marL="127000">
              <a:lnSpc>
                <a:spcPts val="1290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algn="just" marL="127000" marR="55880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Linear regression analysis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forecasting technique that establishes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relationship </a:t>
            </a:r>
            <a:r>
              <a:rPr dirty="0" sz="1100" spc="10">
                <a:latin typeface="Times New Roman"/>
                <a:cs typeface="Times New Roman"/>
              </a:rPr>
              <a:t>between  </a:t>
            </a:r>
            <a:r>
              <a:rPr dirty="0" sz="1100" spc="5">
                <a:latin typeface="Times New Roman"/>
                <a:cs typeface="Times New Roman"/>
              </a:rPr>
              <a:t>variables.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variable is </a:t>
            </a:r>
            <a:r>
              <a:rPr dirty="0" sz="1100" spc="10">
                <a:latin typeface="Times New Roman"/>
                <a:cs typeface="Times New Roman"/>
              </a:rPr>
              <a:t>known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assumed, and </a:t>
            </a:r>
            <a:r>
              <a:rPr dirty="0" sz="1100" spc="5">
                <a:latin typeface="Times New Roman"/>
                <a:cs typeface="Times New Roman"/>
              </a:rPr>
              <a:t>used to forecast the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an unknown  </a:t>
            </a:r>
            <a:r>
              <a:rPr dirty="0" sz="1100" spc="5">
                <a:latin typeface="Times New Roman"/>
                <a:cs typeface="Times New Roman"/>
              </a:rPr>
              <a:t>variable. Past data establishes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functional relationship </a:t>
            </a:r>
            <a:r>
              <a:rPr dirty="0" sz="1100" spc="10">
                <a:latin typeface="Times New Roman"/>
                <a:cs typeface="Times New Roman"/>
              </a:rPr>
              <a:t>between the two </a:t>
            </a:r>
            <a:r>
              <a:rPr dirty="0" sz="1100" spc="5">
                <a:latin typeface="Times New Roman"/>
                <a:cs typeface="Times New Roman"/>
              </a:rPr>
              <a:t>variables.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consider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simplest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regression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situation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between the two </a:t>
            </a:r>
            <a:r>
              <a:rPr dirty="0" sz="1100" spc="5">
                <a:latin typeface="Times New Roman"/>
                <a:cs typeface="Times New Roman"/>
              </a:rPr>
              <a:t>variables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linear  </a:t>
            </a:r>
            <a:r>
              <a:rPr dirty="0" sz="1100" spc="10">
                <a:latin typeface="Times New Roman"/>
                <a:cs typeface="Times New Roman"/>
              </a:rPr>
              <a:t>relationship. </a:t>
            </a:r>
            <a:r>
              <a:rPr dirty="0" sz="1100" spc="15">
                <a:latin typeface="Times New Roman"/>
                <a:cs typeface="Times New Roman"/>
              </a:rPr>
              <a:t>Our </a:t>
            </a:r>
            <a:r>
              <a:rPr dirty="0" sz="1100" spc="5">
                <a:latin typeface="Times New Roman"/>
                <a:cs typeface="Times New Roman"/>
              </a:rPr>
              <a:t>forecast </a:t>
            </a:r>
            <a:r>
              <a:rPr dirty="0" sz="1100" spc="10">
                <a:latin typeface="Times New Roman"/>
                <a:cs typeface="Times New Roman"/>
              </a:rPr>
              <a:t>of the period’s demand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expressed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by: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0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Ft=a </a:t>
            </a:r>
            <a:r>
              <a:rPr dirty="0" sz="1100" spc="15">
                <a:latin typeface="Times New Roman"/>
                <a:cs typeface="Times New Roman"/>
              </a:rPr>
              <a:t>+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bX</a:t>
            </a:r>
            <a:r>
              <a:rPr dirty="0" baseline="-11111" sz="1125" spc="15">
                <a:latin typeface="Times New Roman"/>
                <a:cs typeface="Times New Roman"/>
              </a:rPr>
              <a:t>1</a:t>
            </a:r>
            <a:endParaRPr baseline="-11111" sz="11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0" marR="53340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Where F1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forecast for the </a:t>
            </a:r>
            <a:r>
              <a:rPr dirty="0" sz="1100" spc="10">
                <a:latin typeface="Times New Roman"/>
                <a:cs typeface="Times New Roman"/>
              </a:rPr>
              <a:t>period </a:t>
            </a:r>
            <a:r>
              <a:rPr dirty="0" sz="1100" spc="5">
                <a:latin typeface="Times New Roman"/>
                <a:cs typeface="Times New Roman"/>
              </a:rPr>
              <a:t>t, given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know the value </a:t>
            </a:r>
            <a:r>
              <a:rPr dirty="0" sz="1100" spc="5">
                <a:latin typeface="Times New Roman"/>
                <a:cs typeface="Times New Roman"/>
              </a:rPr>
              <a:t>of the variable </a:t>
            </a:r>
            <a:r>
              <a:rPr dirty="0" sz="1100" spc="20">
                <a:latin typeface="Times New Roman"/>
                <a:cs typeface="Times New Roman"/>
              </a:rPr>
              <a:t>X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period 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coefficients </a:t>
            </a:r>
            <a:r>
              <a:rPr dirty="0" sz="1100" spc="10">
                <a:latin typeface="Times New Roman"/>
                <a:cs typeface="Times New Roman"/>
              </a:rPr>
              <a:t>a and b </a:t>
            </a:r>
            <a:r>
              <a:rPr dirty="0" sz="1100" spc="5">
                <a:latin typeface="Times New Roman"/>
                <a:cs typeface="Times New Roman"/>
              </a:rPr>
              <a:t>are constants: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intercept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vertical </a:t>
            </a:r>
            <a:r>
              <a:rPr dirty="0" sz="1100" spc="10">
                <a:latin typeface="Times New Roman"/>
                <a:cs typeface="Times New Roman"/>
              </a:rPr>
              <a:t>(F)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axis </a:t>
            </a:r>
            <a:r>
              <a:rPr dirty="0" sz="1100" spc="10">
                <a:latin typeface="Times New Roman"/>
                <a:cs typeface="Times New Roman"/>
              </a:rPr>
              <a:t>and b </a:t>
            </a:r>
            <a:r>
              <a:rPr dirty="0" sz="1100" spc="5">
                <a:latin typeface="Times New Roman"/>
                <a:cs typeface="Times New Roman"/>
              </a:rPr>
              <a:t>is the slope of the line. </a:t>
            </a:r>
            <a:r>
              <a:rPr dirty="0" sz="1100" spc="10">
                <a:latin typeface="Times New Roman"/>
                <a:cs typeface="Times New Roman"/>
              </a:rPr>
              <a:t>Often the </a:t>
            </a:r>
            <a:r>
              <a:rPr dirty="0" sz="1100" spc="5">
                <a:latin typeface="Times New Roman"/>
                <a:cs typeface="Times New Roman"/>
              </a:rPr>
              <a:t>equation is expressed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0">
              <a:lnSpc>
                <a:spcPct val="100000"/>
              </a:lnSpc>
            </a:pPr>
            <a:r>
              <a:rPr dirty="0" sz="1100" spc="15">
                <a:latin typeface="Times New Roman"/>
                <a:cs typeface="Times New Roman"/>
              </a:rPr>
              <a:t>Y=a +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bX.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28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29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87235" y="836724"/>
            <a:ext cx="5572760" cy="333121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01600" marR="6858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In this equation </a:t>
            </a:r>
            <a:r>
              <a:rPr dirty="0" sz="1100" spc="10">
                <a:latin typeface="Times New Roman"/>
                <a:cs typeface="Times New Roman"/>
              </a:rPr>
              <a:t>we have </a:t>
            </a:r>
            <a:r>
              <a:rPr dirty="0" sz="1100" spc="5">
                <a:latin typeface="Times New Roman"/>
                <a:cs typeface="Times New Roman"/>
              </a:rPr>
              <a:t>substituted </a:t>
            </a:r>
            <a:r>
              <a:rPr dirty="0" sz="1100" spc="15">
                <a:latin typeface="Times New Roman"/>
                <a:cs typeface="Times New Roman"/>
              </a:rPr>
              <a:t>F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Y, </a:t>
            </a:r>
            <a:r>
              <a:rPr dirty="0" sz="1100" spc="5">
                <a:latin typeface="Times New Roman"/>
                <a:cs typeface="Times New Roman"/>
              </a:rPr>
              <a:t>to indicate </a:t>
            </a:r>
            <a:r>
              <a:rPr dirty="0" sz="1100" spc="10">
                <a:latin typeface="Times New Roman"/>
                <a:cs typeface="Times New Roman"/>
              </a:rPr>
              <a:t>b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forecasted </a:t>
            </a:r>
            <a:r>
              <a:rPr dirty="0" sz="1100" spc="10">
                <a:latin typeface="Times New Roman"/>
                <a:cs typeface="Times New Roman"/>
              </a:rPr>
              <a:t>value.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order </a:t>
            </a:r>
            <a:r>
              <a:rPr dirty="0" sz="1100" spc="5">
                <a:latin typeface="Times New Roman"/>
                <a:cs typeface="Times New Roman"/>
              </a:rPr>
              <a:t>to  find coefficients </a:t>
            </a:r>
            <a:r>
              <a:rPr dirty="0" sz="1100" spc="10">
                <a:latin typeface="Times New Roman"/>
                <a:cs typeface="Times New Roman"/>
              </a:rPr>
              <a:t>a and </a:t>
            </a:r>
            <a:r>
              <a:rPr dirty="0" sz="1100" spc="5">
                <a:latin typeface="Times New Roman"/>
                <a:cs typeface="Times New Roman"/>
              </a:rPr>
              <a:t>b, old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is utilized rather than </a:t>
            </a:r>
            <a:r>
              <a:rPr dirty="0" sz="1100" spc="10">
                <a:latin typeface="Times New Roman"/>
                <a:cs typeface="Times New Roman"/>
              </a:rPr>
              <a:t>the old </a:t>
            </a:r>
            <a:r>
              <a:rPr dirty="0" sz="1100" spc="5">
                <a:latin typeface="Times New Roman"/>
                <a:cs typeface="Times New Roman"/>
              </a:rPr>
              <a:t>forecast. These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coefficients are </a:t>
            </a:r>
            <a:r>
              <a:rPr dirty="0" sz="1100" spc="10">
                <a:latin typeface="Times New Roman"/>
                <a:cs typeface="Times New Roman"/>
              </a:rPr>
              <a:t>computed by </a:t>
            </a:r>
            <a:r>
              <a:rPr dirty="0" sz="1100" spc="5">
                <a:latin typeface="Times New Roman"/>
                <a:cs typeface="Times New Roman"/>
              </a:rPr>
              <a:t>the following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equations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01600">
              <a:lnSpc>
                <a:spcPts val="131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b=: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($X</a:t>
            </a:r>
            <a:r>
              <a:rPr dirty="0" u="sng" baseline="-11111" sz="1125" spc="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u="sng" baseline="-11111" sz="1125" spc="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)-($X</a:t>
            </a:r>
            <a:r>
              <a:rPr dirty="0" u="sng" baseline="-11111" sz="1125" spc="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)($D</a:t>
            </a:r>
            <a:r>
              <a:rPr dirty="0" u="sng" baseline="-11111" sz="1125" spc="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     </a:t>
            </a:r>
            <a:r>
              <a:rPr dirty="0" u="sng" sz="1100" spc="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316230">
              <a:lnSpc>
                <a:spcPts val="1310"/>
              </a:lnSpc>
            </a:pPr>
            <a:r>
              <a:rPr dirty="0" sz="1100" spc="10">
                <a:latin typeface="Times New Roman"/>
                <a:cs typeface="Times New Roman"/>
              </a:rPr>
              <a:t>n</a:t>
            </a:r>
            <a:r>
              <a:rPr dirty="0" sz="1100" spc="5">
                <a:latin typeface="Times New Roman"/>
                <a:cs typeface="Times New Roman"/>
              </a:rPr>
              <a:t> ($X</a:t>
            </a:r>
            <a:r>
              <a:rPr dirty="0" baseline="-11111" sz="1125" spc="7">
                <a:latin typeface="Times New Roman"/>
                <a:cs typeface="Times New Roman"/>
              </a:rPr>
              <a:t>1</a:t>
            </a:r>
            <a:r>
              <a:rPr dirty="0" sz="1100" spc="5">
                <a:latin typeface="Times New Roman"/>
                <a:cs typeface="Times New Roman"/>
              </a:rPr>
              <a:t>*$X</a:t>
            </a:r>
            <a:r>
              <a:rPr dirty="0" baseline="-11111" sz="1125" spc="7">
                <a:latin typeface="Times New Roman"/>
                <a:cs typeface="Times New Roman"/>
              </a:rPr>
              <a:t>1</a:t>
            </a:r>
            <a:r>
              <a:rPr dirty="0" sz="1100" spc="5">
                <a:latin typeface="Times New Roman"/>
                <a:cs typeface="Times New Roman"/>
              </a:rPr>
              <a:t>)-($X</a:t>
            </a:r>
            <a:r>
              <a:rPr dirty="0" baseline="-11111" sz="1125" spc="7">
                <a:latin typeface="Times New Roman"/>
                <a:cs typeface="Times New Roman"/>
              </a:rPr>
              <a:t>1</a:t>
            </a:r>
            <a:r>
              <a:rPr dirty="0" sz="1100" spc="5">
                <a:latin typeface="Times New Roman"/>
                <a:cs typeface="Times New Roman"/>
              </a:rPr>
              <a:t>)($X</a:t>
            </a:r>
            <a:r>
              <a:rPr dirty="0" baseline="-11111" sz="1125" spc="7">
                <a:latin typeface="Times New Roman"/>
                <a:cs typeface="Times New Roman"/>
              </a:rPr>
              <a:t>1</a:t>
            </a:r>
            <a:r>
              <a:rPr dirty="0" sz="1100" spc="5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459105" marR="4605020" indent="-358775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a=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$D</a:t>
            </a:r>
            <a:r>
              <a:rPr dirty="0" u="sng" baseline="-11111" sz="1125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 b </a:t>
            </a:r>
            <a:r>
              <a:rPr dirty="0" u="sng" sz="1100" spc="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dirty="0" u="sng" sz="1100" spc="-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dirty="0" u="sng" baseline="-11111" sz="1125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 </a:t>
            </a:r>
            <a:r>
              <a:rPr dirty="0" baseline="-11111" sz="1125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00965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20">
                <a:latin typeface="Times New Roman"/>
                <a:cs typeface="Times New Roman"/>
              </a:rPr>
              <a:t>D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+ </a:t>
            </a:r>
            <a:r>
              <a:rPr dirty="0" sz="1100" spc="10">
                <a:latin typeface="Times New Roman"/>
                <a:cs typeface="Times New Roman"/>
              </a:rPr>
              <a:t>bX, and a= </a:t>
            </a:r>
            <a:r>
              <a:rPr dirty="0" sz="1100" spc="5">
                <a:latin typeface="Times New Roman"/>
                <a:cs typeface="Times New Roman"/>
              </a:rPr>
              <a:t>no. of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periods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00965" marR="6731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Example: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pepperbox company </a:t>
            </a:r>
            <a:r>
              <a:rPr dirty="0" sz="1100" spc="5">
                <a:latin typeface="Times New Roman"/>
                <a:cs typeface="Times New Roman"/>
              </a:rPr>
              <a:t>carryout pizza boxes.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 planning </a:t>
            </a:r>
            <a:r>
              <a:rPr dirty="0" sz="1100" spc="10">
                <a:latin typeface="Times New Roman"/>
                <a:cs typeface="Times New Roman"/>
              </a:rPr>
              <a:t>department  knows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pizza sales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major client </a:t>
            </a:r>
            <a:r>
              <a:rPr dirty="0" sz="1100" spc="10">
                <a:latin typeface="Times New Roman"/>
                <a:cs typeface="Times New Roman"/>
              </a:rPr>
              <a:t>are a function of the advertisement amount, the  </a:t>
            </a:r>
            <a:r>
              <a:rPr dirty="0" sz="1100" spc="5">
                <a:latin typeface="Times New Roman"/>
                <a:cs typeface="Times New Roman"/>
              </a:rPr>
              <a:t>client spends, </a:t>
            </a:r>
            <a:r>
              <a:rPr dirty="0" sz="1100" spc="10">
                <a:latin typeface="Times New Roman"/>
                <a:cs typeface="Times New Roman"/>
              </a:rPr>
              <a:t>on account of which they </a:t>
            </a:r>
            <a:r>
              <a:rPr dirty="0" sz="1100" spc="5">
                <a:latin typeface="Times New Roman"/>
                <a:cs typeface="Times New Roman"/>
              </a:rPr>
              <a:t>receive in </a:t>
            </a:r>
            <a:r>
              <a:rPr dirty="0" sz="1100" spc="10">
                <a:latin typeface="Times New Roman"/>
                <a:cs typeface="Times New Roman"/>
              </a:rPr>
              <a:t>advance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expenditure. Operation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interested in determining the relationship </a:t>
            </a:r>
            <a:r>
              <a:rPr dirty="0" sz="1100" spc="10">
                <a:latin typeface="Times New Roman"/>
                <a:cs typeface="Times New Roman"/>
              </a:rPr>
              <a:t>the client’s advertisement and sales.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amount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pizza the </a:t>
            </a:r>
            <a:r>
              <a:rPr dirty="0" sz="1100" spc="5">
                <a:latin typeface="Times New Roman"/>
                <a:cs typeface="Times New Roman"/>
              </a:rPr>
              <a:t>client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order. In </a:t>
            </a:r>
            <a:r>
              <a:rPr dirty="0" sz="1100" spc="10">
                <a:latin typeface="Times New Roman"/>
                <a:cs typeface="Times New Roman"/>
              </a:rPr>
              <a:t>money </a:t>
            </a:r>
            <a:r>
              <a:rPr dirty="0" sz="1100" spc="5">
                <a:latin typeface="Times New Roman"/>
                <a:cs typeface="Times New Roman"/>
              </a:rPr>
              <a:t>value is </a:t>
            </a:r>
            <a:r>
              <a:rPr dirty="0" sz="1100" spc="10">
                <a:latin typeface="Times New Roman"/>
                <a:cs typeface="Times New Roman"/>
              </a:rPr>
              <a:t>known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fixed percentage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sales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83820">
              <a:lnSpc>
                <a:spcPct val="100000"/>
              </a:lnSpc>
              <a:tabLst>
                <a:tab pos="5513070" algn="l"/>
              </a:tabLst>
            </a:pPr>
            <a:r>
              <a:rPr dirty="0" u="heavy" sz="1100" spc="-1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Quarterly </a:t>
            </a:r>
            <a:r>
              <a:rPr dirty="0" u="heavy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advertising </a:t>
            </a:r>
            <a:r>
              <a:rPr dirty="0" u="heavy" sz="1100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dirty="0" u="heavy" sz="11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sales	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71194" y="4193339"/>
          <a:ext cx="5429250" cy="1877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895"/>
                <a:gridCol w="2524125"/>
                <a:gridCol w="1841500"/>
              </a:tblGrid>
              <a:tr h="180160">
                <a:tc>
                  <a:txBody>
                    <a:bodyPr/>
                    <a:lstStyle/>
                    <a:p>
                      <a:pPr marL="17145">
                        <a:lnSpc>
                          <a:spcPts val="122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Quarter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Advertising (in 1,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00,000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Rs.)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Sales (in 1,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00,000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Rs.)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632">
                <a:tc>
                  <a:txBody>
                    <a:bodyPr/>
                    <a:lstStyle/>
                    <a:p>
                      <a:pPr marL="17145">
                        <a:lnSpc>
                          <a:spcPts val="127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15315">
                        <a:lnSpc>
                          <a:spcPts val="127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99720">
                        <a:lnSpc>
                          <a:spcPts val="127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64959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87070">
                        <a:lnSpc>
                          <a:spcPts val="12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9720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4959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87070">
                        <a:lnSpc>
                          <a:spcPts val="12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9720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4959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87070">
                        <a:lnSpc>
                          <a:spcPts val="12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9720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4600">
                <a:tc>
                  <a:txBody>
                    <a:bodyPr/>
                    <a:lstStyle/>
                    <a:p>
                      <a:pPr marL="17145">
                        <a:lnSpc>
                          <a:spcPts val="119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15315">
                        <a:lnSpc>
                          <a:spcPts val="119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9720">
                        <a:lnSpc>
                          <a:spcPts val="119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4959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87070">
                        <a:lnSpc>
                          <a:spcPts val="12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9720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4959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15315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9720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4959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15315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9720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5317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15315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9720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82998">
                <a:tc>
                  <a:txBody>
                    <a:bodyPr/>
                    <a:lstStyle/>
                    <a:p>
                      <a:pPr marL="17145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3525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6019" y="6202056"/>
            <a:ext cx="5420360" cy="363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Computing b and </a:t>
            </a:r>
            <a:r>
              <a:rPr dirty="0" sz="1100" spc="5">
                <a:latin typeface="Times New Roman"/>
                <a:cs typeface="Times New Roman"/>
              </a:rPr>
              <a:t>a, </a:t>
            </a: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advertising is </a:t>
            </a:r>
            <a:r>
              <a:rPr dirty="0" sz="1100" spc="20">
                <a:latin typeface="Times New Roman"/>
                <a:cs typeface="Times New Roman"/>
              </a:rPr>
              <a:t>X1 </a:t>
            </a:r>
            <a:r>
              <a:rPr dirty="0" sz="1100" spc="5">
                <a:latin typeface="Times New Roman"/>
                <a:cs typeface="Times New Roman"/>
              </a:rPr>
              <a:t>for the quarter t, sales are </a:t>
            </a:r>
            <a:r>
              <a:rPr dirty="0" sz="1100" spc="20">
                <a:latin typeface="Times New Roman"/>
                <a:cs typeface="Times New Roman"/>
              </a:rPr>
              <a:t>D1 </a:t>
            </a:r>
            <a:r>
              <a:rPr dirty="0" sz="1100" spc="5">
                <a:latin typeface="Times New Roman"/>
                <a:cs typeface="Times New Roman"/>
              </a:rPr>
              <a:t>for the quarter t  </a:t>
            </a:r>
            <a:r>
              <a:rPr dirty="0" sz="1100" spc="10">
                <a:latin typeface="Times New Roman"/>
                <a:cs typeface="Times New Roman"/>
              </a:rPr>
              <a:t>and forecast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5">
                <a:latin typeface="Times New Roman"/>
                <a:cs typeface="Times New Roman"/>
              </a:rPr>
              <a:t>F1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future Period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21663" y="6720078"/>
          <a:ext cx="5531485" cy="2056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299845"/>
                <a:gridCol w="1048384"/>
                <a:gridCol w="1054100"/>
                <a:gridCol w="1054735"/>
              </a:tblGrid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Quarter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(t)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5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Advertisement(X1)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5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Sales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(D)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5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Xi*Xi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X1D1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069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75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144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64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256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64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306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81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Sum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96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328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82" y="293943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5982" y="836724"/>
            <a:ext cx="5422265" cy="83661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  <a:tabLst>
                <a:tab pos="1395730" algn="l"/>
              </a:tabLst>
            </a:pPr>
            <a:r>
              <a:rPr dirty="0" sz="1100" spc="10">
                <a:latin typeface="Times New Roman"/>
                <a:cs typeface="Times New Roman"/>
              </a:rPr>
              <a:t>b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10(328)</a:t>
            </a:r>
            <a:r>
              <a:rPr dirty="0" u="sng" sz="1100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– (96)30</a:t>
            </a:r>
            <a:r>
              <a:rPr dirty="0" sz="1100" spc="10">
                <a:latin typeface="Times New Roman"/>
                <a:cs typeface="Times New Roman"/>
              </a:rPr>
              <a:t>	=29</a:t>
            </a:r>
            <a:endParaRPr sz="1100">
              <a:latin typeface="Times New Roman"/>
              <a:cs typeface="Times New Roman"/>
            </a:endParaRPr>
          </a:p>
          <a:p>
            <a:pPr marL="262890">
              <a:lnSpc>
                <a:spcPts val="1310"/>
              </a:lnSpc>
            </a:pPr>
            <a:r>
              <a:rPr dirty="0" sz="1100" spc="10">
                <a:latin typeface="Times New Roman"/>
                <a:cs typeface="Times New Roman"/>
              </a:rPr>
              <a:t>10(1060)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_96*96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  <a:tabLst>
                <a:tab pos="1124585" algn="l"/>
                <a:tab pos="1598930" algn="l"/>
              </a:tabLst>
            </a:pP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30-</a:t>
            </a:r>
            <a:r>
              <a:rPr dirty="0" u="sng" sz="1100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.29(96)</a:t>
            </a:r>
            <a:r>
              <a:rPr dirty="0" sz="1100" spc="5">
                <a:latin typeface="Times New Roman"/>
                <a:cs typeface="Times New Roman"/>
              </a:rPr>
              <a:t>	</a:t>
            </a:r>
            <a:r>
              <a:rPr dirty="0" sz="1100" spc="15">
                <a:latin typeface="Times New Roman"/>
                <a:cs typeface="Times New Roman"/>
              </a:rPr>
              <a:t>=	</a:t>
            </a:r>
            <a:r>
              <a:rPr dirty="0" sz="1100" spc="10">
                <a:latin typeface="Times New Roman"/>
                <a:cs typeface="Times New Roman"/>
              </a:rPr>
              <a:t>.22</a:t>
            </a:r>
            <a:endParaRPr sz="1100">
              <a:latin typeface="Times New Roman"/>
              <a:cs typeface="Times New Roman"/>
            </a:endParaRPr>
          </a:p>
          <a:p>
            <a:pPr marL="514350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300"/>
              </a:lnSpc>
              <a:spcBef>
                <a:spcPts val="50"/>
              </a:spcBef>
            </a:pPr>
            <a:r>
              <a:rPr dirty="0" sz="1100" spc="10">
                <a:latin typeface="Times New Roman"/>
                <a:cs typeface="Times New Roman"/>
              </a:rPr>
              <a:t>Thus the estimated regression line, the </a:t>
            </a:r>
            <a:r>
              <a:rPr dirty="0" sz="1100" spc="5">
                <a:latin typeface="Times New Roman"/>
                <a:cs typeface="Times New Roman"/>
              </a:rPr>
              <a:t>relationship </a:t>
            </a:r>
            <a:r>
              <a:rPr dirty="0" sz="1100" spc="10">
                <a:latin typeface="Times New Roman"/>
                <a:cs typeface="Times New Roman"/>
              </a:rPr>
              <a:t>between future sales F, and advertising </a:t>
            </a:r>
            <a:r>
              <a:rPr dirty="0" sz="1100" spc="20">
                <a:latin typeface="Times New Roman"/>
                <a:cs typeface="Times New Roman"/>
              </a:rPr>
              <a:t>X  </a:t>
            </a:r>
            <a:r>
              <a:rPr dirty="0" sz="110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F=22+.29X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operation </a:t>
            </a:r>
            <a:r>
              <a:rPr dirty="0" sz="1100" spc="5">
                <a:latin typeface="Times New Roman"/>
                <a:cs typeface="Times New Roman"/>
              </a:rPr>
              <a:t>planner </a:t>
            </a:r>
            <a:r>
              <a:rPr dirty="0" sz="1100" spc="10">
                <a:latin typeface="Times New Roman"/>
                <a:cs typeface="Times New Roman"/>
              </a:rPr>
              <a:t>can now </a:t>
            </a:r>
            <a:r>
              <a:rPr dirty="0" sz="1100" spc="5">
                <a:latin typeface="Times New Roman"/>
                <a:cs typeface="Times New Roman"/>
              </a:rPr>
              <a:t>ask for planned </a:t>
            </a:r>
            <a:r>
              <a:rPr dirty="0" sz="1100" spc="10">
                <a:latin typeface="Times New Roman"/>
                <a:cs typeface="Times New Roman"/>
              </a:rPr>
              <a:t>expenditure expenditures,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that sales  can be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lvl="1" marL="262890" indent="-250825">
              <a:lnSpc>
                <a:spcPts val="1545"/>
              </a:lnSpc>
              <a:spcBef>
                <a:spcPts val="5"/>
              </a:spcBef>
              <a:buAutoNum type="arabicPeriod" startAt="6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MULTIPLE </a:t>
            </a:r>
            <a:r>
              <a:rPr dirty="0" sz="1300" spc="5" b="1">
                <a:latin typeface="Times New Roman"/>
                <a:cs typeface="Times New Roman"/>
              </a:rPr>
              <a:t>REGRESSION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ANALYSIS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300"/>
              </a:lnSpc>
              <a:spcBef>
                <a:spcPts val="45"/>
              </a:spcBef>
            </a:pPr>
            <a:r>
              <a:rPr dirty="0" sz="1100" spc="5">
                <a:latin typeface="Times New Roman"/>
                <a:cs typeface="Times New Roman"/>
              </a:rPr>
              <a:t>In multi </a:t>
            </a:r>
            <a:r>
              <a:rPr dirty="0" sz="1100" spc="10">
                <a:latin typeface="Times New Roman"/>
                <a:cs typeface="Times New Roman"/>
              </a:rPr>
              <a:t>regression </a:t>
            </a:r>
            <a:r>
              <a:rPr dirty="0" sz="1100" spc="5">
                <a:latin typeface="Times New Roman"/>
                <a:cs typeface="Times New Roman"/>
              </a:rPr>
              <a:t>analysis, the regression equation is used </a:t>
            </a:r>
            <a:r>
              <a:rPr dirty="0" sz="1100" spc="10">
                <a:latin typeface="Times New Roman"/>
                <a:cs typeface="Times New Roman"/>
              </a:rPr>
              <a:t>where demand for commodity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deemed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functions of many variables; the process of multi regression analysis </a:t>
            </a:r>
            <a:r>
              <a:rPr dirty="0" sz="1100" spc="10">
                <a:latin typeface="Times New Roman"/>
                <a:cs typeface="Times New Roman"/>
              </a:rPr>
              <a:t>may  be </a:t>
            </a:r>
            <a:r>
              <a:rPr dirty="0" sz="1100" spc="5">
                <a:latin typeface="Times New Roman"/>
                <a:cs typeface="Times New Roman"/>
              </a:rPr>
              <a:t>briefly </a:t>
            </a:r>
            <a:r>
              <a:rPr dirty="0" sz="1100" spc="10">
                <a:latin typeface="Times New Roman"/>
                <a:cs typeface="Times New Roman"/>
              </a:rPr>
              <a:t>described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lvl="2" marL="443230" marR="5080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first step in multiple regression </a:t>
            </a:r>
            <a:r>
              <a:rPr dirty="0" sz="1100" spc="10">
                <a:latin typeface="Times New Roman"/>
                <a:cs typeface="Times New Roman"/>
              </a:rPr>
              <a:t>analysis </a:t>
            </a:r>
            <a:r>
              <a:rPr dirty="0" sz="1100" spc="5">
                <a:latin typeface="Times New Roman"/>
                <a:cs typeface="Times New Roman"/>
              </a:rPr>
              <a:t>is to specify the variables that </a:t>
            </a:r>
            <a:r>
              <a:rPr dirty="0" sz="1100" spc="10">
                <a:latin typeface="Times New Roman"/>
                <a:cs typeface="Times New Roman"/>
              </a:rPr>
              <a:t>are  </a:t>
            </a:r>
            <a:r>
              <a:rPr dirty="0" sz="1100" spc="5">
                <a:latin typeface="Times New Roman"/>
                <a:cs typeface="Times New Roman"/>
              </a:rPr>
              <a:t>supposed to explain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variations </a:t>
            </a:r>
            <a:r>
              <a:rPr dirty="0" sz="1100" spc="10">
                <a:latin typeface="Times New Roman"/>
                <a:cs typeface="Times New Roman"/>
              </a:rPr>
              <a:t>in demand for the product under reference.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explanatory variables are generally chosen from the determinants of demand, viz.  </a:t>
            </a:r>
            <a:r>
              <a:rPr dirty="0" sz="1100" spc="5">
                <a:latin typeface="Times New Roman"/>
                <a:cs typeface="Times New Roman"/>
              </a:rPr>
              <a:t>price </a:t>
            </a:r>
            <a:r>
              <a:rPr dirty="0" sz="1100" spc="10">
                <a:latin typeface="Times New Roman"/>
                <a:cs typeface="Times New Roman"/>
              </a:rPr>
              <a:t>of the </a:t>
            </a:r>
            <a:r>
              <a:rPr dirty="0" sz="1100" spc="5">
                <a:latin typeface="Times New Roman"/>
                <a:cs typeface="Times New Roman"/>
              </a:rPr>
              <a:t>product, price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its substitute, </a:t>
            </a:r>
            <a:r>
              <a:rPr dirty="0" sz="1100" spc="10">
                <a:latin typeface="Times New Roman"/>
                <a:cs typeface="Times New Roman"/>
              </a:rPr>
              <a:t>consumer’s income and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tastes and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preference.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estimating the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for durable </a:t>
            </a:r>
            <a:r>
              <a:rPr dirty="0" sz="1100" spc="10">
                <a:latin typeface="Times New Roman"/>
                <a:cs typeface="Times New Roman"/>
              </a:rPr>
              <a:t>consumer </a:t>
            </a:r>
            <a:r>
              <a:rPr dirty="0" sz="1100" spc="5">
                <a:latin typeface="Times New Roman"/>
                <a:cs typeface="Times New Roman"/>
              </a:rPr>
              <a:t>goods (e.g. </a:t>
            </a:r>
            <a:r>
              <a:rPr dirty="0" sz="1100" spc="15">
                <a:latin typeface="Times New Roman"/>
                <a:cs typeface="Times New Roman"/>
              </a:rPr>
              <a:t>TV </a:t>
            </a:r>
            <a:r>
              <a:rPr dirty="0" sz="1100" spc="5">
                <a:latin typeface="Times New Roman"/>
                <a:cs typeface="Times New Roman"/>
              </a:rPr>
              <a:t>sets  </a:t>
            </a:r>
            <a:r>
              <a:rPr dirty="0" sz="1100" spc="10">
                <a:latin typeface="Times New Roman"/>
                <a:cs typeface="Times New Roman"/>
              </a:rPr>
              <a:t>refrigerators, houses </a:t>
            </a:r>
            <a:r>
              <a:rPr dirty="0" sz="1100" spc="5">
                <a:latin typeface="Times New Roman"/>
                <a:cs typeface="Times New Roman"/>
              </a:rPr>
              <a:t>etc,),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explanatory </a:t>
            </a:r>
            <a:r>
              <a:rPr dirty="0" sz="1100" spc="5">
                <a:latin typeface="Times New Roman"/>
                <a:cs typeface="Times New Roman"/>
              </a:rPr>
              <a:t>variables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are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considered are  </a:t>
            </a:r>
            <a:r>
              <a:rPr dirty="0" sz="1100" spc="5">
                <a:latin typeface="Times New Roman"/>
                <a:cs typeface="Times New Roman"/>
              </a:rPr>
              <a:t>availability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credit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rate of </a:t>
            </a:r>
            <a:r>
              <a:rPr dirty="0" sz="1100" spc="5">
                <a:latin typeface="Times New Roman"/>
                <a:cs typeface="Times New Roman"/>
              </a:rPr>
              <a:t>interest.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estimating </a:t>
            </a:r>
            <a:r>
              <a:rPr dirty="0" sz="1100" spc="10">
                <a:latin typeface="Times New Roman"/>
                <a:cs typeface="Times New Roman"/>
              </a:rPr>
              <a:t>the demand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capital goods  </a:t>
            </a:r>
            <a:r>
              <a:rPr dirty="0" sz="1100" spc="5">
                <a:latin typeface="Times New Roman"/>
                <a:cs typeface="Times New Roman"/>
              </a:rPr>
              <a:t>(e.g. </a:t>
            </a:r>
            <a:r>
              <a:rPr dirty="0" sz="1100" spc="10">
                <a:latin typeface="Times New Roman"/>
                <a:cs typeface="Times New Roman"/>
              </a:rPr>
              <a:t>machinery,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equipment) the relevant variables are additional </a:t>
            </a:r>
            <a:r>
              <a:rPr dirty="0" sz="1100" spc="5">
                <a:latin typeface="Times New Roman"/>
                <a:cs typeface="Times New Roman"/>
              </a:rPr>
              <a:t>corporate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investments, rate of depreciation,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of capital </a:t>
            </a:r>
            <a:r>
              <a:rPr dirty="0" sz="1100" spc="10">
                <a:latin typeface="Times New Roman"/>
                <a:cs typeface="Times New Roman"/>
              </a:rPr>
              <a:t>goods cost of other </a:t>
            </a:r>
            <a:r>
              <a:rPr dirty="0" sz="1100" spc="5">
                <a:latin typeface="Times New Roman"/>
                <a:cs typeface="Times New Roman"/>
              </a:rPr>
              <a:t>inputs (e.g., </a:t>
            </a:r>
            <a:r>
              <a:rPr dirty="0" sz="1100" spc="10">
                <a:latin typeface="Times New Roman"/>
                <a:cs typeface="Times New Roman"/>
              </a:rPr>
              <a:t>labor  and raw </a:t>
            </a:r>
            <a:r>
              <a:rPr dirty="0" sz="1100" spc="5">
                <a:latin typeface="Times New Roman"/>
                <a:cs typeface="Times New Roman"/>
              </a:rPr>
              <a:t>materials) </a:t>
            </a:r>
            <a:r>
              <a:rPr dirty="0" sz="1100" spc="10">
                <a:latin typeface="Times New Roman"/>
                <a:cs typeface="Times New Roman"/>
              </a:rPr>
              <a:t>market rate of interest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825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Once </a:t>
            </a:r>
            <a:r>
              <a:rPr dirty="0" sz="1100" spc="5">
                <a:latin typeface="Times New Roman"/>
                <a:cs typeface="Times New Roman"/>
              </a:rPr>
              <a:t>the explanatory or </a:t>
            </a:r>
            <a:r>
              <a:rPr dirty="0" sz="1100" spc="10">
                <a:latin typeface="Times New Roman"/>
                <a:cs typeface="Times New Roman"/>
              </a:rPr>
              <a:t>independent </a:t>
            </a:r>
            <a:r>
              <a:rPr dirty="0" sz="1100" spc="5">
                <a:latin typeface="Times New Roman"/>
                <a:cs typeface="Times New Roman"/>
              </a:rPr>
              <a:t>variable is specified,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second step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collect  time-series data </a:t>
            </a:r>
            <a:r>
              <a:rPr dirty="0" sz="1100" spc="10">
                <a:latin typeface="Times New Roman"/>
                <a:cs typeface="Times New Roman"/>
              </a:rPr>
              <a:t>on the independent</a:t>
            </a:r>
            <a:r>
              <a:rPr dirty="0" sz="1100" spc="5">
                <a:latin typeface="Times New Roman"/>
                <a:cs typeface="Times New Roman"/>
              </a:rPr>
              <a:t> variables.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8255" indent="-215900">
              <a:lnSpc>
                <a:spcPct val="98400"/>
              </a:lnSpc>
              <a:spcBef>
                <a:spcPts val="3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After necessary data is collected, the next step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specify the </a:t>
            </a:r>
            <a:r>
              <a:rPr dirty="0" sz="1100" spc="15">
                <a:latin typeface="Times New Roman"/>
                <a:cs typeface="Times New Roman"/>
              </a:rPr>
              <a:t>form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equation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can appropriately describe </a:t>
            </a:r>
            <a:r>
              <a:rPr dirty="0" sz="1100" spc="10">
                <a:latin typeface="Times New Roman"/>
                <a:cs typeface="Times New Roman"/>
              </a:rPr>
              <a:t>the nature and extent </a:t>
            </a:r>
            <a:r>
              <a:rPr dirty="0" sz="1100" spc="5">
                <a:latin typeface="Times New Roman"/>
                <a:cs typeface="Times New Roman"/>
              </a:rPr>
              <a:t>of relationship </a:t>
            </a:r>
            <a:r>
              <a:rPr dirty="0" sz="1100" spc="10">
                <a:latin typeface="Times New Roman"/>
                <a:cs typeface="Times New Roman"/>
              </a:rPr>
              <a:t>between the  dependent 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independent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variables.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6350" indent="-215900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final step is to estimate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parameters in the chosen equations with </a:t>
            </a:r>
            <a:r>
              <a:rPr dirty="0" sz="1100" spc="10">
                <a:latin typeface="Times New Roman"/>
                <a:cs typeface="Times New Roman"/>
              </a:rPr>
              <a:t>the help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statistical techniques.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multivariate equation </a:t>
            </a:r>
            <a:r>
              <a:rPr dirty="0" sz="1100" spc="10">
                <a:latin typeface="Times New Roman"/>
                <a:cs typeface="Times New Roman"/>
              </a:rPr>
              <a:t>cannot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easily estimated </a:t>
            </a:r>
            <a:r>
              <a:rPr dirty="0" sz="1100" spc="10">
                <a:latin typeface="Times New Roman"/>
                <a:cs typeface="Times New Roman"/>
              </a:rPr>
              <a:t>manually.  They </a:t>
            </a:r>
            <a:r>
              <a:rPr dirty="0" sz="1100" spc="5">
                <a:latin typeface="Times New Roman"/>
                <a:cs typeface="Times New Roman"/>
              </a:rPr>
              <a:t>have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estimated </a:t>
            </a:r>
            <a:r>
              <a:rPr dirty="0" sz="1100" spc="10">
                <a:latin typeface="Times New Roman"/>
                <a:cs typeface="Times New Roman"/>
              </a:rPr>
              <a:t>with the </a:t>
            </a:r>
            <a:r>
              <a:rPr dirty="0" sz="1100" spc="5">
                <a:latin typeface="Times New Roman"/>
                <a:cs typeface="Times New Roman"/>
              </a:rPr>
              <a:t>help 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computers.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reliability of </a:t>
            </a:r>
            <a:r>
              <a:rPr dirty="0" sz="1100" spc="10">
                <a:latin typeface="Times New Roman"/>
                <a:cs typeface="Times New Roman"/>
              </a:rPr>
              <a:t>the demand </a:t>
            </a:r>
            <a:r>
              <a:rPr dirty="0" sz="1100" spc="5">
                <a:latin typeface="Times New Roman"/>
                <a:cs typeface="Times New Roman"/>
              </a:rPr>
              <a:t>forecast </a:t>
            </a:r>
            <a:r>
              <a:rPr dirty="0" sz="1100" spc="10">
                <a:latin typeface="Times New Roman"/>
                <a:cs typeface="Times New Roman"/>
              </a:rPr>
              <a:t>depends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large extent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15">
                <a:latin typeface="Times New Roman"/>
                <a:cs typeface="Times New Roman"/>
              </a:rPr>
              <a:t>form </a:t>
            </a:r>
            <a:r>
              <a:rPr dirty="0" sz="1100" spc="5">
                <a:latin typeface="Times New Roman"/>
                <a:cs typeface="Times New Roman"/>
              </a:rPr>
              <a:t>of equation and  degree of </a:t>
            </a:r>
            <a:r>
              <a:rPr dirty="0" sz="1100" spc="10">
                <a:latin typeface="Times New Roman"/>
                <a:cs typeface="Times New Roman"/>
              </a:rPr>
              <a:t>consistency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explanatory </a:t>
            </a:r>
            <a:r>
              <a:rPr dirty="0" sz="1100" spc="5">
                <a:latin typeface="Times New Roman"/>
                <a:cs typeface="Times New Roman"/>
              </a:rPr>
              <a:t>variables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estimated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function.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greater </a:t>
            </a:r>
            <a:r>
              <a:rPr dirty="0" sz="1100" spc="10">
                <a:latin typeface="Times New Roman"/>
                <a:cs typeface="Times New Roman"/>
              </a:rPr>
              <a:t>the degree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consistency, </a:t>
            </a:r>
            <a:r>
              <a:rPr dirty="0" sz="1100" spc="5">
                <a:latin typeface="Times New Roman"/>
                <a:cs typeface="Times New Roman"/>
              </a:rPr>
              <a:t>the higher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reliability of </a:t>
            </a:r>
            <a:r>
              <a:rPr dirty="0" sz="1100" spc="10">
                <a:latin typeface="Times New Roman"/>
                <a:cs typeface="Times New Roman"/>
              </a:rPr>
              <a:t>the estimated demand and vice  </a:t>
            </a:r>
            <a:r>
              <a:rPr dirty="0" sz="1100" spc="5">
                <a:latin typeface="Times New Roman"/>
                <a:cs typeface="Times New Roman"/>
              </a:rPr>
              <a:t>versa. </a:t>
            </a:r>
            <a:r>
              <a:rPr dirty="0" sz="1100" spc="10">
                <a:latin typeface="Times New Roman"/>
                <a:cs typeface="Times New Roman"/>
              </a:rPr>
              <a:t>Adequate </a:t>
            </a:r>
            <a:r>
              <a:rPr dirty="0" sz="1100" spc="5">
                <a:latin typeface="Times New Roman"/>
                <a:cs typeface="Times New Roman"/>
              </a:rPr>
              <a:t>precautions should, therefore,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taken in specifying the equation to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estimated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5" b="1">
                <a:latin typeface="Times New Roman"/>
                <a:cs typeface="Times New Roman"/>
              </a:rPr>
              <a:t>Selection </a:t>
            </a:r>
            <a:r>
              <a:rPr dirty="0" sz="1100" spc="10" b="1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the Forecasting </a:t>
            </a:r>
            <a:r>
              <a:rPr dirty="0" sz="1100" spc="10" b="1">
                <a:latin typeface="Times New Roman"/>
                <a:cs typeface="Times New Roman"/>
              </a:rPr>
              <a:t>Model: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have discussed </a:t>
            </a:r>
            <a:r>
              <a:rPr dirty="0" sz="1100" spc="5">
                <a:latin typeface="Times New Roman"/>
                <a:cs typeface="Times New Roman"/>
              </a:rPr>
              <a:t>several statistical forecasting  </a:t>
            </a:r>
            <a:r>
              <a:rPr dirty="0" sz="1100" spc="10">
                <a:latin typeface="Times New Roman"/>
                <a:cs typeface="Times New Roman"/>
              </a:rPr>
              <a:t>models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demand estimation in </a:t>
            </a:r>
            <a:r>
              <a:rPr dirty="0" sz="1100" spc="5">
                <a:latin typeface="Times New Roman"/>
                <a:cs typeface="Times New Roman"/>
              </a:rPr>
              <a:t>planning and </a:t>
            </a:r>
            <a:r>
              <a:rPr dirty="0" sz="1100" spc="10">
                <a:latin typeface="Times New Roman"/>
                <a:cs typeface="Times New Roman"/>
              </a:rPr>
              <a:t>control.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manager, </a:t>
            </a:r>
            <a:r>
              <a:rPr dirty="0" sz="1100" spc="10">
                <a:latin typeface="Times New Roman"/>
                <a:cs typeface="Times New Roman"/>
              </a:rPr>
              <a:t>you now have the </a:t>
            </a:r>
            <a:r>
              <a:rPr dirty="0" sz="1100" spc="5">
                <a:latin typeface="Times New Roman"/>
                <a:cs typeface="Times New Roman"/>
              </a:rPr>
              <a:t>task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selecting </a:t>
            </a:r>
            <a:r>
              <a:rPr dirty="0" sz="1100" spc="10">
                <a:latin typeface="Times New Roman"/>
                <a:cs typeface="Times New Roman"/>
              </a:rPr>
              <a:t>the best model for </a:t>
            </a:r>
            <a:r>
              <a:rPr dirty="0" sz="1100" spc="15">
                <a:latin typeface="Times New Roman"/>
                <a:cs typeface="Times New Roman"/>
              </a:rPr>
              <a:t>your </a:t>
            </a:r>
            <a:r>
              <a:rPr dirty="0" sz="1100" spc="5">
                <a:latin typeface="Times New Roman"/>
                <a:cs typeface="Times New Roman"/>
              </a:rPr>
              <a:t>needs. </a:t>
            </a:r>
            <a:r>
              <a:rPr dirty="0" sz="1100" spc="10">
                <a:latin typeface="Times New Roman"/>
                <a:cs typeface="Times New Roman"/>
              </a:rPr>
              <a:t>Which one should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10">
                <a:latin typeface="Times New Roman"/>
                <a:cs typeface="Times New Roman"/>
              </a:rPr>
              <a:t>choose, and what </a:t>
            </a:r>
            <a:r>
              <a:rPr dirty="0" sz="1100" spc="5">
                <a:latin typeface="Times New Roman"/>
                <a:cs typeface="Times New Roman"/>
              </a:rPr>
              <a:t>criteria  </a:t>
            </a:r>
            <a:r>
              <a:rPr dirty="0" sz="1100" spc="10">
                <a:latin typeface="Times New Roman"/>
                <a:cs typeface="Times New Roman"/>
              </a:rPr>
              <a:t>should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use to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decision. The most important </a:t>
            </a:r>
            <a:r>
              <a:rPr dirty="0" sz="1100" spc="5">
                <a:latin typeface="Times New Roman"/>
                <a:cs typeface="Times New Roman"/>
              </a:rPr>
              <a:t>criteria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 algn="just"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cost ,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algn="just"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accuracy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30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31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1001324"/>
            <a:ext cx="5422265" cy="797750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5715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Accuracy (forecast </a:t>
            </a:r>
            <a:r>
              <a:rPr dirty="0" sz="1100" spc="10">
                <a:latin typeface="Times New Roman"/>
                <a:cs typeface="Times New Roman"/>
              </a:rPr>
              <a:t>error), can be converted into </a:t>
            </a:r>
            <a:r>
              <a:rPr dirty="0" sz="1100" spc="5">
                <a:latin typeface="Times New Roman"/>
                <a:cs typeface="Times New Roman"/>
              </a:rPr>
              <a:t>cost. Costs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considered in the model  selection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are;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implementation </a:t>
            </a:r>
            <a:r>
              <a:rPr dirty="0" sz="1100" spc="10">
                <a:latin typeface="Times New Roman"/>
                <a:cs typeface="Times New Roman"/>
              </a:rPr>
              <a:t>costs,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systemic costs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Forecast </a:t>
            </a:r>
            <a:r>
              <a:rPr dirty="0" sz="1100" spc="5">
                <a:latin typeface="Times New Roman"/>
                <a:cs typeface="Times New Roman"/>
              </a:rPr>
              <a:t>error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these three, forecast error costs are </a:t>
            </a:r>
            <a:r>
              <a:rPr dirty="0" sz="1100" spc="10">
                <a:latin typeface="Times New Roman"/>
                <a:cs typeface="Times New Roman"/>
              </a:rPr>
              <a:t>perhaps the most complex </a:t>
            </a:r>
            <a:r>
              <a:rPr dirty="0" sz="1100" spc="5">
                <a:latin typeface="Times New Roman"/>
                <a:cs typeface="Times New Roman"/>
              </a:rPr>
              <a:t>to evaluate. </a:t>
            </a:r>
            <a:r>
              <a:rPr dirty="0" sz="1100" spc="10">
                <a:latin typeface="Times New Roman"/>
                <a:cs typeface="Times New Roman"/>
              </a:rPr>
              <a:t>They depend  upon the noise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time series, </a:t>
            </a:r>
            <a:r>
              <a:rPr dirty="0" sz="1100" spc="10">
                <a:latin typeface="Times New Roman"/>
                <a:cs typeface="Times New Roman"/>
              </a:rPr>
              <a:t>the demand </a:t>
            </a:r>
            <a:r>
              <a:rPr dirty="0" sz="1100" spc="5">
                <a:latin typeface="Times New Roman"/>
                <a:cs typeface="Times New Roman"/>
              </a:rPr>
              <a:t>pattern,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length of forecast </a:t>
            </a:r>
            <a:r>
              <a:rPr dirty="0" sz="1100" spc="10">
                <a:latin typeface="Times New Roman"/>
                <a:cs typeface="Times New Roman"/>
              </a:rPr>
              <a:t>period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measure of the forecast error. Several studies have </a:t>
            </a:r>
            <a:r>
              <a:rPr dirty="0" sz="1100" spc="5">
                <a:latin typeface="Times New Roman"/>
                <a:cs typeface="Times New Roman"/>
              </a:rPr>
              <a:t>evaluated </a:t>
            </a:r>
            <a:r>
              <a:rPr dirty="0" sz="1100" spc="10">
                <a:latin typeface="Times New Roman"/>
                <a:cs typeface="Times New Roman"/>
              </a:rPr>
              <a:t>and compared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performance  </a:t>
            </a:r>
            <a:r>
              <a:rPr dirty="0" sz="1100" spc="5">
                <a:latin typeface="Times New Roman"/>
                <a:cs typeface="Times New Roman"/>
              </a:rPr>
              <a:t>of different models. In general, </a:t>
            </a:r>
            <a:r>
              <a:rPr dirty="0" sz="1100" spc="10">
                <a:latin typeface="Times New Roman"/>
                <a:cs typeface="Times New Roman"/>
              </a:rPr>
              <a:t>different models are best, depending on the demand pattern,  </a:t>
            </a:r>
            <a:r>
              <a:rPr dirty="0" sz="1100" spc="5">
                <a:latin typeface="Times New Roman"/>
                <a:cs typeface="Times New Roman"/>
              </a:rPr>
              <a:t>noise levels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length of the forecast period .It is typical to have </a:t>
            </a:r>
            <a:r>
              <a:rPr dirty="0" sz="1100" spc="10">
                <a:latin typeface="Times New Roman"/>
                <a:cs typeface="Times New Roman"/>
              </a:rPr>
              <a:t>a choice </a:t>
            </a:r>
            <a:r>
              <a:rPr dirty="0" sz="1100" spc="5">
                <a:latin typeface="Times New Roman"/>
                <a:cs typeface="Times New Roman"/>
              </a:rPr>
              <a:t>of several good  </a:t>
            </a:r>
            <a:r>
              <a:rPr dirty="0" sz="1100" spc="10">
                <a:latin typeface="Times New Roman"/>
                <a:cs typeface="Times New Roman"/>
              </a:rPr>
              <a:t>models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any one demand </a:t>
            </a:r>
            <a:r>
              <a:rPr dirty="0" sz="1100" spc="5">
                <a:latin typeface="Times New Roman"/>
                <a:cs typeface="Times New Roman"/>
              </a:rPr>
              <a:t>pattern, </a:t>
            </a:r>
            <a:r>
              <a:rPr dirty="0" sz="1100" spc="10">
                <a:latin typeface="Times New Roman"/>
                <a:cs typeface="Times New Roman"/>
              </a:rPr>
              <a:t>when the choice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only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forecast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error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Combining Naïve </a:t>
            </a:r>
            <a:r>
              <a:rPr dirty="0" sz="1100" spc="5" b="1">
                <a:latin typeface="Times New Roman"/>
                <a:cs typeface="Times New Roman"/>
              </a:rPr>
              <a:t>Forecasting </a:t>
            </a:r>
            <a:r>
              <a:rPr dirty="0" sz="1100" spc="10" b="1">
                <a:latin typeface="Times New Roman"/>
                <a:cs typeface="Times New Roman"/>
              </a:rPr>
              <a:t>Models: </a:t>
            </a:r>
            <a:r>
              <a:rPr dirty="0" sz="1100" spc="10">
                <a:latin typeface="Times New Roman"/>
                <a:cs typeface="Times New Roman"/>
              </a:rPr>
              <a:t>In comprehensive studies </a:t>
            </a:r>
            <a:r>
              <a:rPr dirty="0" sz="1100" spc="5">
                <a:latin typeface="Times New Roman"/>
                <a:cs typeface="Times New Roman"/>
              </a:rPr>
              <a:t>it has </a:t>
            </a:r>
            <a:r>
              <a:rPr dirty="0" sz="1100" spc="10">
                <a:latin typeface="Times New Roman"/>
                <a:cs typeface="Times New Roman"/>
              </a:rPr>
              <a:t>been found </a:t>
            </a:r>
            <a:r>
              <a:rPr dirty="0" sz="1100">
                <a:latin typeface="Times New Roman"/>
                <a:cs typeface="Times New Roman"/>
              </a:rPr>
              <a:t>that  </a:t>
            </a:r>
            <a:r>
              <a:rPr dirty="0" sz="1100" spc="10">
                <a:latin typeface="Times New Roman"/>
                <a:cs typeface="Times New Roman"/>
              </a:rPr>
              <a:t>average and weighted average methods </a:t>
            </a:r>
            <a:r>
              <a:rPr dirty="0" sz="1100" spc="5">
                <a:latin typeface="Times New Roman"/>
                <a:cs typeface="Times New Roman"/>
              </a:rPr>
              <a:t>of forecasting is different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other forecasting  </a:t>
            </a:r>
            <a:r>
              <a:rPr dirty="0" sz="1100" spc="10">
                <a:latin typeface="Times New Roman"/>
                <a:cs typeface="Times New Roman"/>
              </a:rPr>
              <a:t>methods.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studies </a:t>
            </a:r>
            <a:r>
              <a:rPr dirty="0" sz="1100" spc="10">
                <a:latin typeface="Times New Roman"/>
                <a:cs typeface="Times New Roman"/>
              </a:rPr>
              <a:t>we can </a:t>
            </a:r>
            <a:r>
              <a:rPr dirty="0" sz="1100" spc="5">
                <a:latin typeface="Times New Roman"/>
                <a:cs typeface="Times New Roman"/>
              </a:rPr>
              <a:t>conclude that forecasting </a:t>
            </a:r>
            <a:r>
              <a:rPr dirty="0" sz="1100" spc="10">
                <a:latin typeface="Times New Roman"/>
                <a:cs typeface="Times New Roman"/>
              </a:rPr>
              <a:t>accuracy </a:t>
            </a:r>
            <a:r>
              <a:rPr dirty="0" sz="1100" spc="5">
                <a:latin typeface="Times New Roman"/>
                <a:cs typeface="Times New Roman"/>
              </a:rPr>
              <a:t>improves, </a:t>
            </a:r>
            <a:r>
              <a:rPr dirty="0" sz="1100" spc="10">
                <a:latin typeface="Times New Roman"/>
                <a:cs typeface="Times New Roman"/>
              </a:rPr>
              <a:t>and that  the variability of accuracy among different combinations decreases, as number of methods in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average </a:t>
            </a:r>
            <a:r>
              <a:rPr dirty="0" sz="1100" spc="5">
                <a:latin typeface="Times New Roman"/>
                <a:cs typeface="Times New Roman"/>
              </a:rPr>
              <a:t>increases. </a:t>
            </a:r>
            <a:r>
              <a:rPr dirty="0" sz="1100" spc="10">
                <a:latin typeface="Times New Roman"/>
                <a:cs typeface="Times New Roman"/>
              </a:rPr>
              <a:t>Combining </a:t>
            </a:r>
            <a:r>
              <a:rPr dirty="0" sz="1100" spc="5">
                <a:latin typeface="Times New Roman"/>
                <a:cs typeface="Times New Roman"/>
              </a:rPr>
              <a:t>forecast </a:t>
            </a:r>
            <a:r>
              <a:rPr dirty="0" sz="1100" spc="10">
                <a:latin typeface="Times New Roman"/>
                <a:cs typeface="Times New Roman"/>
              </a:rPr>
              <a:t>models </a:t>
            </a:r>
            <a:r>
              <a:rPr dirty="0" sz="1100" spc="5">
                <a:latin typeface="Times New Roman"/>
                <a:cs typeface="Times New Roman"/>
              </a:rPr>
              <a:t>holds considerable </a:t>
            </a:r>
            <a:r>
              <a:rPr dirty="0" sz="1100" spc="10">
                <a:latin typeface="Times New Roman"/>
                <a:cs typeface="Times New Roman"/>
              </a:rPr>
              <a:t>promise </a:t>
            </a:r>
            <a:r>
              <a:rPr dirty="0" sz="1100" spc="5">
                <a:latin typeface="Times New Roman"/>
                <a:cs typeface="Times New Roman"/>
              </a:rPr>
              <a:t>for operations.  </a:t>
            </a:r>
            <a:r>
              <a:rPr dirty="0" sz="1100" spc="10">
                <a:latin typeface="Times New Roman"/>
                <a:cs typeface="Times New Roman"/>
              </a:rPr>
              <a:t>As Makridakis and Walker </a:t>
            </a:r>
            <a:r>
              <a:rPr dirty="0" sz="1100" spc="5">
                <a:latin typeface="Times New Roman"/>
                <a:cs typeface="Times New Roman"/>
              </a:rPr>
              <a:t>state </a:t>
            </a:r>
            <a:r>
              <a:rPr dirty="0" sz="1100" spc="10">
                <a:latin typeface="Times New Roman"/>
                <a:cs typeface="Times New Roman"/>
              </a:rPr>
              <a:t>“Combining </a:t>
            </a:r>
            <a:r>
              <a:rPr dirty="0" sz="1100" spc="5">
                <a:latin typeface="Times New Roman"/>
                <a:cs typeface="Times New Roman"/>
              </a:rPr>
              <a:t>forecasts </a:t>
            </a:r>
            <a:r>
              <a:rPr dirty="0" sz="1100" spc="10">
                <a:latin typeface="Times New Roman"/>
                <a:cs typeface="Times New Roman"/>
              </a:rPr>
              <a:t>seem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reasonable practical  alternatives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, as is often </a:t>
            </a:r>
            <a:r>
              <a:rPr dirty="0" sz="1100" spc="10">
                <a:latin typeface="Times New Roman"/>
                <a:cs typeface="Times New Roman"/>
              </a:rPr>
              <a:t>the case a true model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data-generating process or single  best forecast </a:t>
            </a:r>
            <a:r>
              <a:rPr dirty="0" sz="1100" spc="10">
                <a:latin typeface="Times New Roman"/>
                <a:cs typeface="Times New Roman"/>
              </a:rPr>
              <a:t>method cannot </a:t>
            </a:r>
            <a:r>
              <a:rPr dirty="0" sz="1100" spc="5">
                <a:latin typeface="Times New Roman"/>
                <a:cs typeface="Times New Roman"/>
              </a:rPr>
              <a:t>or is not, for </a:t>
            </a:r>
            <a:r>
              <a:rPr dirty="0" sz="1100" spc="10">
                <a:latin typeface="Times New Roman"/>
                <a:cs typeface="Times New Roman"/>
              </a:rPr>
              <a:t>whatever </a:t>
            </a:r>
            <a:r>
              <a:rPr dirty="0" sz="1100" spc="5">
                <a:latin typeface="Times New Roman"/>
                <a:cs typeface="Times New Roman"/>
              </a:rPr>
              <a:t>reason,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identified.”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Behavioral Dimensions </a:t>
            </a:r>
            <a:r>
              <a:rPr dirty="0" sz="1100" spc="5" b="1">
                <a:latin typeface="Times New Roman"/>
                <a:cs typeface="Times New Roman"/>
              </a:rPr>
              <a:t>of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Forecasting: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understand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dimensions </a:t>
            </a:r>
            <a:r>
              <a:rPr dirty="0" sz="1100" spc="5">
                <a:latin typeface="Times New Roman"/>
                <a:cs typeface="Times New Roman"/>
              </a:rPr>
              <a:t>of  forecasting, it is </a:t>
            </a:r>
            <a:r>
              <a:rPr dirty="0" sz="1100" spc="10">
                <a:latin typeface="Times New Roman"/>
                <a:cs typeface="Times New Roman"/>
              </a:rPr>
              <a:t>wise </a:t>
            </a:r>
            <a:r>
              <a:rPr dirty="0" sz="1100" spc="5">
                <a:latin typeface="Times New Roman"/>
                <a:cs typeface="Times New Roman"/>
              </a:rPr>
              <a:t>to consider </a:t>
            </a:r>
            <a:r>
              <a:rPr dirty="0" sz="1100" spc="10">
                <a:latin typeface="Times New Roman"/>
                <a:cs typeface="Times New Roman"/>
              </a:rPr>
              <a:t>human behaviors, </a:t>
            </a:r>
            <a:r>
              <a:rPr dirty="0" sz="1100" spc="5">
                <a:latin typeface="Times New Roman"/>
                <a:cs typeface="Times New Roman"/>
              </a:rPr>
              <a:t>because forecasts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always made  </a:t>
            </a:r>
            <a:r>
              <a:rPr dirty="0" sz="1100" spc="5">
                <a:latin typeface="Times New Roman"/>
                <a:cs typeface="Times New Roman"/>
              </a:rPr>
              <a:t>with statistical models. Individuals </a:t>
            </a:r>
            <a:r>
              <a:rPr dirty="0" sz="1100" spc="10">
                <a:latin typeface="Times New Roman"/>
                <a:cs typeface="Times New Roman"/>
              </a:rPr>
              <a:t>can and do </a:t>
            </a:r>
            <a:r>
              <a:rPr dirty="0" sz="1100" spc="5">
                <a:latin typeface="Times New Roman"/>
                <a:cs typeface="Times New Roman"/>
              </a:rPr>
              <a:t>forecasts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intuitively casting forth past data,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they </a:t>
            </a:r>
            <a:r>
              <a:rPr dirty="0" sz="1100" spc="5">
                <a:latin typeface="Times New Roman"/>
                <a:cs typeface="Times New Roman"/>
              </a:rPr>
              <a:t>often intervene in other </a:t>
            </a:r>
            <a:r>
              <a:rPr dirty="0" sz="1100" spc="10">
                <a:latin typeface="Times New Roman"/>
                <a:cs typeface="Times New Roman"/>
              </a:rPr>
              <a:t>ways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statistical </a:t>
            </a:r>
            <a:r>
              <a:rPr dirty="0" sz="1100" spc="10">
                <a:latin typeface="Times New Roman"/>
                <a:cs typeface="Times New Roman"/>
              </a:rPr>
              <a:t>forecasting procedure </a:t>
            </a:r>
            <a:r>
              <a:rPr dirty="0" sz="1100" spc="5">
                <a:latin typeface="Times New Roman"/>
                <a:cs typeface="Times New Roman"/>
              </a:rPr>
              <a:t>as well. </a:t>
            </a:r>
            <a:r>
              <a:rPr dirty="0" sz="1100" spc="20">
                <a:latin typeface="Times New Roman"/>
                <a:cs typeface="Times New Roman"/>
              </a:rPr>
              <a:t>A  </a:t>
            </a:r>
            <a:r>
              <a:rPr dirty="0" sz="1100" spc="10">
                <a:latin typeface="Times New Roman"/>
                <a:cs typeface="Times New Roman"/>
              </a:rPr>
              <a:t>manager may </a:t>
            </a:r>
            <a:r>
              <a:rPr dirty="0" sz="1100" spc="5">
                <a:latin typeface="Times New Roman"/>
                <a:cs typeface="Times New Roman"/>
              </a:rPr>
              <a:t>feel </a:t>
            </a:r>
            <a:r>
              <a:rPr dirty="0" sz="1100" spc="10">
                <a:latin typeface="Times New Roman"/>
                <a:cs typeface="Times New Roman"/>
              </a:rPr>
              <a:t>that item </a:t>
            </a:r>
            <a:r>
              <a:rPr dirty="0" sz="1100" spc="5">
                <a:latin typeface="Times New Roman"/>
                <a:cs typeface="Times New Roman"/>
              </a:rPr>
              <a:t>forecast generated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models must </a:t>
            </a:r>
            <a:r>
              <a:rPr dirty="0" sz="1100" spc="10">
                <a:latin typeface="Times New Roman"/>
                <a:cs typeface="Times New Roman"/>
              </a:rPr>
              <a:t>be checked </a:t>
            </a:r>
            <a:r>
              <a:rPr dirty="0" sz="1100" spc="5">
                <a:latin typeface="Times New Roman"/>
                <a:cs typeface="Times New Roman"/>
              </a:rPr>
              <a:t>for reasonableness  by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qualified operating decision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makers. Forecasts generated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models </a:t>
            </a:r>
            <a:r>
              <a:rPr dirty="0" sz="1100" spc="10">
                <a:latin typeface="Times New Roman"/>
                <a:cs typeface="Times New Roman"/>
              </a:rPr>
              <a:t>should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followed </a:t>
            </a:r>
            <a:r>
              <a:rPr dirty="0" sz="1100" spc="10">
                <a:latin typeface="Times New Roman"/>
                <a:cs typeface="Times New Roman"/>
              </a:rPr>
              <a:t>blindly; </a:t>
            </a:r>
            <a:r>
              <a:rPr dirty="0" sz="1100" spc="5">
                <a:latin typeface="Times New Roman"/>
                <a:cs typeface="Times New Roman"/>
              </a:rPr>
              <a:t>potential cost </a:t>
            </a:r>
            <a:r>
              <a:rPr dirty="0" sz="1100" spc="10">
                <a:latin typeface="Times New Roman"/>
                <a:cs typeface="Times New Roman"/>
              </a:rPr>
              <a:t>consequences 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considered. </a:t>
            </a:r>
            <a:r>
              <a:rPr dirty="0" sz="1100" spc="10">
                <a:latin typeface="Times New Roman"/>
                <a:cs typeface="Times New Roman"/>
              </a:rPr>
              <a:t>Decision makers can take  into account </a:t>
            </a:r>
            <a:r>
              <a:rPr dirty="0" sz="1100" spc="5">
                <a:latin typeface="Times New Roman"/>
                <a:cs typeface="Times New Roman"/>
              </a:rPr>
              <a:t>qualitative data that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in the model. </a:t>
            </a:r>
            <a:r>
              <a:rPr dirty="0" sz="1100" spc="5">
                <a:latin typeface="Times New Roman"/>
                <a:cs typeface="Times New Roman"/>
              </a:rPr>
              <a:t>Decision makers should use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10">
                <a:latin typeface="Times New Roman"/>
                <a:cs typeface="Times New Roman"/>
              </a:rPr>
              <a:t>model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aid in decision </a:t>
            </a:r>
            <a:r>
              <a:rPr dirty="0" sz="1100" spc="10">
                <a:latin typeface="Times New Roman"/>
                <a:cs typeface="Times New Roman"/>
              </a:rPr>
              <a:t>making; </a:t>
            </a:r>
            <a:r>
              <a:rPr dirty="0" sz="1100" spc="5">
                <a:latin typeface="Times New Roman"/>
                <a:cs typeface="Times New Roman"/>
              </a:rPr>
              <a:t>they should not rely totally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forecasting  </a:t>
            </a:r>
            <a:r>
              <a:rPr dirty="0" sz="1100" spc="10">
                <a:latin typeface="Times New Roman"/>
                <a:cs typeface="Times New Roman"/>
              </a:rPr>
              <a:t>models for </a:t>
            </a:r>
            <a:r>
              <a:rPr dirty="0" sz="1100" spc="5">
                <a:latin typeface="Times New Roman"/>
                <a:cs typeface="Times New Roman"/>
              </a:rPr>
              <a:t>all  </a:t>
            </a:r>
            <a:r>
              <a:rPr dirty="0" sz="1100" spc="10">
                <a:latin typeface="Times New Roman"/>
                <a:cs typeface="Times New Roman"/>
              </a:rPr>
              <a:t>decisions. </a:t>
            </a:r>
            <a:r>
              <a:rPr dirty="0" sz="1100" spc="15">
                <a:latin typeface="Times New Roman"/>
                <a:cs typeface="Times New Roman"/>
              </a:rPr>
              <a:t>Many, </a:t>
            </a:r>
            <a:r>
              <a:rPr dirty="0" sz="1100" spc="10">
                <a:latin typeface="Times New Roman"/>
                <a:cs typeface="Times New Roman"/>
              </a:rPr>
              <a:t>perhaps </a:t>
            </a:r>
            <a:r>
              <a:rPr dirty="0" sz="1100" spc="5">
                <a:latin typeface="Times New Roman"/>
                <a:cs typeface="Times New Roman"/>
              </a:rPr>
              <a:t>most, forecasts </a:t>
            </a:r>
            <a:r>
              <a:rPr dirty="0" sz="1100" spc="10">
                <a:latin typeface="Times New Roman"/>
                <a:cs typeface="Times New Roman"/>
              </a:rPr>
              <a:t>for production/operation  management </a:t>
            </a:r>
            <a:r>
              <a:rPr dirty="0" sz="1100" spc="5">
                <a:latin typeface="Times New Roman"/>
                <a:cs typeface="Times New Roman"/>
              </a:rPr>
              <a:t>are individual intuitive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Intuitive Forecasting as a Judgmental Process: </a:t>
            </a:r>
            <a:r>
              <a:rPr dirty="0" sz="1100" spc="5">
                <a:latin typeface="Times New Roman"/>
                <a:cs typeface="Times New Roman"/>
              </a:rPr>
              <a:t>Currently, little is </a:t>
            </a:r>
            <a:r>
              <a:rPr dirty="0" sz="1100" spc="10">
                <a:latin typeface="Times New Roman"/>
                <a:cs typeface="Times New Roman"/>
              </a:rPr>
              <a:t>known about the  </a:t>
            </a:r>
            <a:r>
              <a:rPr dirty="0" sz="1100" spc="5">
                <a:latin typeface="Times New Roman"/>
                <a:cs typeface="Times New Roman"/>
              </a:rPr>
              <a:t>effectiveness of intuitive forecasting.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can, </a:t>
            </a:r>
            <a:r>
              <a:rPr dirty="0" sz="1100" spc="10">
                <a:latin typeface="Times New Roman"/>
                <a:cs typeface="Times New Roman"/>
              </a:rPr>
              <a:t>however analyze some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mental processes  involved.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forecast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regarded as the culmination of </a:t>
            </a:r>
            <a:r>
              <a:rPr dirty="0" sz="1100" spc="10">
                <a:latin typeface="Times New Roman"/>
                <a:cs typeface="Times New Roman"/>
              </a:rPr>
              <a:t>a process </a:t>
            </a:r>
            <a:r>
              <a:rPr dirty="0" sz="1100" spc="5">
                <a:latin typeface="Times New Roman"/>
                <a:cs typeface="Times New Roman"/>
              </a:rPr>
              <a:t>consisting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several  stages, including information search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information processing. It results </a:t>
            </a:r>
            <a:r>
              <a:rPr dirty="0" sz="1100" spc="10">
                <a:latin typeface="Times New Roman"/>
                <a:cs typeface="Times New Roman"/>
              </a:rPr>
              <a:t>in human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inferences about the </a:t>
            </a:r>
            <a:r>
              <a:rPr dirty="0" sz="1100" spc="5">
                <a:latin typeface="Times New Roman"/>
                <a:cs typeface="Times New Roman"/>
              </a:rPr>
              <a:t>future that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particular patterns of historical data </a:t>
            </a:r>
            <a:r>
              <a:rPr dirty="0" sz="1100" spc="10">
                <a:latin typeface="Times New Roman"/>
                <a:cs typeface="Times New Roman"/>
              </a:rPr>
              <a:t>presented 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forecaster.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speculate about </a:t>
            </a:r>
            <a:r>
              <a:rPr dirty="0" sz="1100" spc="10">
                <a:latin typeface="Times New Roman"/>
                <a:cs typeface="Times New Roman"/>
              </a:rPr>
              <a:t>a number </a:t>
            </a:r>
            <a:r>
              <a:rPr dirty="0" sz="1100" spc="5">
                <a:latin typeface="Times New Roman"/>
                <a:cs typeface="Times New Roman"/>
              </a:rPr>
              <a:t>of environmental factors that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affect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intuitive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 b="1">
                <a:latin typeface="Times New Roman"/>
                <a:cs typeface="Times New Roman"/>
              </a:rPr>
              <a:t>Meaningfulness</a:t>
            </a:r>
            <a:r>
              <a:rPr dirty="0" sz="1100" spc="5">
                <a:latin typeface="Times New Roman"/>
                <a:cs typeface="Times New Roman"/>
              </a:rPr>
              <a:t>: </a:t>
            </a:r>
            <a:r>
              <a:rPr dirty="0" sz="1100" spc="10">
                <a:latin typeface="Times New Roman"/>
                <a:cs typeface="Times New Roman"/>
              </a:rPr>
              <a:t>Forecasting requires considering a </a:t>
            </a:r>
            <a:r>
              <a:rPr dirty="0" sz="1100" spc="5">
                <a:latin typeface="Times New Roman"/>
                <a:cs typeface="Times New Roman"/>
              </a:rPr>
              <a:t>restricted </a:t>
            </a:r>
            <a:r>
              <a:rPr dirty="0" sz="1100" spc="10">
                <a:latin typeface="Times New Roman"/>
                <a:cs typeface="Times New Roman"/>
              </a:rPr>
              <a:t>set of information about  </a:t>
            </a:r>
            <a:r>
              <a:rPr dirty="0" sz="1100" spc="5">
                <a:latin typeface="Times New Roman"/>
                <a:cs typeface="Times New Roman"/>
              </a:rPr>
              <a:t>historical </a:t>
            </a:r>
            <a:r>
              <a:rPr dirty="0" sz="1100" spc="10">
                <a:latin typeface="Times New Roman"/>
                <a:cs typeface="Times New Roman"/>
              </a:rPr>
              <a:t>demand. </a:t>
            </a:r>
            <a:r>
              <a:rPr dirty="0" sz="1100" spc="15">
                <a:latin typeface="Times New Roman"/>
                <a:cs typeface="Times New Roman"/>
              </a:rPr>
              <a:t>When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discuss job </a:t>
            </a:r>
            <a:r>
              <a:rPr dirty="0" sz="1100" spc="10">
                <a:latin typeface="Times New Roman"/>
                <a:cs typeface="Times New Roman"/>
              </a:rPr>
              <a:t>enrichment and job </a:t>
            </a:r>
            <a:r>
              <a:rPr dirty="0" sz="1100" spc="5">
                <a:latin typeface="Times New Roman"/>
                <a:cs typeface="Times New Roman"/>
              </a:rPr>
              <a:t>design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see that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5">
                <a:latin typeface="Times New Roman"/>
                <a:cs typeface="Times New Roman"/>
              </a:rPr>
              <a:t>repetitive  </a:t>
            </a:r>
            <a:r>
              <a:rPr dirty="0" sz="1100" spc="10">
                <a:latin typeface="Times New Roman"/>
                <a:cs typeface="Times New Roman"/>
              </a:rPr>
              <a:t>tasks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be made meaningful to the </a:t>
            </a:r>
            <a:r>
              <a:rPr dirty="0" sz="1100" spc="5">
                <a:latin typeface="Times New Roman"/>
                <a:cs typeface="Times New Roman"/>
              </a:rPr>
              <a:t>person performing </a:t>
            </a:r>
            <a:r>
              <a:rPr dirty="0" sz="1100" spc="10">
                <a:latin typeface="Times New Roman"/>
                <a:cs typeface="Times New Roman"/>
              </a:rPr>
              <a:t>them, </a:t>
            </a:r>
            <a:r>
              <a:rPr dirty="0" sz="1100" spc="5">
                <a:latin typeface="Times New Roman"/>
                <a:cs typeface="Times New Roman"/>
              </a:rPr>
              <a:t>positive effects usually result.  Imparting meaningfulness to </a:t>
            </a:r>
            <a:r>
              <a:rPr dirty="0" sz="1100" spc="10">
                <a:latin typeface="Times New Roman"/>
                <a:cs typeface="Times New Roman"/>
              </a:rPr>
              <a:t>the task </a:t>
            </a:r>
            <a:r>
              <a:rPr dirty="0" sz="1100" spc="5">
                <a:latin typeface="Times New Roman"/>
                <a:cs typeface="Times New Roman"/>
              </a:rPr>
              <a:t>of forecasting, then,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expected </a:t>
            </a:r>
            <a:r>
              <a:rPr dirty="0" sz="1100" spc="10">
                <a:latin typeface="Times New Roman"/>
                <a:cs typeface="Times New Roman"/>
              </a:rPr>
              <a:t>to affect the  </a:t>
            </a:r>
            <a:r>
              <a:rPr dirty="0" sz="1100" spc="5">
                <a:latin typeface="Times New Roman"/>
                <a:cs typeface="Times New Roman"/>
              </a:rPr>
              <a:t>reliability of intuitive forecasting task, the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accurate the intuitive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21" y="396436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21" y="432184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91" y="813353"/>
            <a:ext cx="5422265" cy="83635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45"/>
              </a:lnSpc>
              <a:spcBef>
                <a:spcPts val="5"/>
              </a:spcBef>
            </a:pPr>
            <a:r>
              <a:rPr dirty="0" sz="1300" spc="5" b="1">
                <a:latin typeface="Times New Roman"/>
                <a:cs typeface="Times New Roman"/>
              </a:rPr>
              <a:t>OPERATIONS </a:t>
            </a:r>
            <a:r>
              <a:rPr dirty="0" sz="1300" spc="10" b="1">
                <a:latin typeface="Times New Roman"/>
                <a:cs typeface="Times New Roman"/>
              </a:rPr>
              <a:t>AND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PRODUCTIVITY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40"/>
              </a:lnSpc>
            </a:pPr>
            <a:r>
              <a:rPr dirty="0" sz="1300" spc="5" b="1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Operation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Function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Evolution 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POM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Framework </a:t>
            </a:r>
            <a:r>
              <a:rPr dirty="0" sz="1100" spc="5">
                <a:latin typeface="Times New Roman"/>
                <a:cs typeface="Times New Roman"/>
              </a:rPr>
              <a:t>for Managing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Operations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Strategy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Trends in Operation</a:t>
            </a:r>
            <a:r>
              <a:rPr dirty="0" sz="1100" spc="10">
                <a:latin typeface="Times New Roman"/>
                <a:cs typeface="Times New Roman"/>
              </a:rPr>
              <a:t> Management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6695" indent="-214629">
              <a:lnSpc>
                <a:spcPct val="100000"/>
              </a:lnSpc>
              <a:buAutoNum type="arabicPeriod"/>
              <a:tabLst>
                <a:tab pos="227329" algn="l"/>
              </a:tabLst>
            </a:pPr>
            <a:r>
              <a:rPr dirty="0" sz="1100" spc="10">
                <a:latin typeface="Times New Roman"/>
                <a:cs typeface="Times New Roman"/>
              </a:rPr>
              <a:t>Review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 b="1">
                <a:latin typeface="Times New Roman"/>
                <a:cs typeface="Times New Roman"/>
              </a:rPr>
              <a:t>1.1</a:t>
            </a:r>
            <a:r>
              <a:rPr dirty="0" sz="1300" spc="4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unit </a:t>
            </a:r>
            <a:r>
              <a:rPr dirty="0" sz="1100" spc="10">
                <a:latin typeface="Times New Roman"/>
                <a:cs typeface="Times New Roman"/>
              </a:rPr>
              <a:t>introduces the </a:t>
            </a:r>
            <a:r>
              <a:rPr dirty="0" sz="1100" spc="5">
                <a:latin typeface="Times New Roman"/>
                <a:cs typeface="Times New Roman"/>
              </a:rPr>
              <a:t>students </a:t>
            </a:r>
            <a:r>
              <a:rPr dirty="0" sz="1100" spc="10">
                <a:latin typeface="Times New Roman"/>
                <a:cs typeface="Times New Roman"/>
              </a:rPr>
              <a:t>with the </a:t>
            </a:r>
            <a:r>
              <a:rPr dirty="0" sz="1100" spc="5">
                <a:latin typeface="Times New Roman"/>
                <a:cs typeface="Times New Roman"/>
              </a:rPr>
              <a:t>basic concepts of the production and operation  functions. </a:t>
            </a:r>
            <a:r>
              <a:rPr dirty="0" sz="1100" spc="15">
                <a:latin typeface="Times New Roman"/>
                <a:cs typeface="Times New Roman"/>
              </a:rPr>
              <a:t>Among </a:t>
            </a:r>
            <a:r>
              <a:rPr dirty="0" sz="1100" spc="5">
                <a:latin typeface="Times New Roman"/>
                <a:cs typeface="Times New Roman"/>
              </a:rPr>
              <a:t>different functions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any organization,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function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vital function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the job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addition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products / services respectively.  </a:t>
            </a:r>
            <a:r>
              <a:rPr dirty="0" sz="1100" spc="10">
                <a:latin typeface="Times New Roman"/>
                <a:cs typeface="Times New Roman"/>
              </a:rPr>
              <a:t>Maximizing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addition automatically results in productivity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improvement.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 consists </a:t>
            </a:r>
            <a:r>
              <a:rPr dirty="0" sz="1100" spc="10">
                <a:latin typeface="Times New Roman"/>
                <a:cs typeface="Times New Roman"/>
              </a:rPr>
              <a:t>mainly </a:t>
            </a:r>
            <a:r>
              <a:rPr dirty="0" sz="1100" spc="5">
                <a:latin typeface="Times New Roman"/>
                <a:cs typeface="Times New Roman"/>
              </a:rPr>
              <a:t>of four functional subsystems, viz. marketing, production,  finance </a:t>
            </a:r>
            <a:r>
              <a:rPr dirty="0" sz="1100" spc="10">
                <a:latin typeface="Times New Roman"/>
                <a:cs typeface="Times New Roman"/>
              </a:rPr>
              <a:t>and human </a:t>
            </a:r>
            <a:r>
              <a:rPr dirty="0" sz="1100" spc="5">
                <a:latin typeface="Times New Roman"/>
                <a:cs typeface="Times New Roman"/>
              </a:rPr>
              <a:t>resource </a:t>
            </a:r>
            <a:r>
              <a:rPr dirty="0" sz="1100" spc="10">
                <a:latin typeface="Times New Roman"/>
                <a:cs typeface="Times New Roman"/>
              </a:rPr>
              <a:t>management.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marketing </a:t>
            </a:r>
            <a:r>
              <a:rPr dirty="0" sz="1100" spc="5">
                <a:latin typeface="Times New Roman"/>
                <a:cs typeface="Times New Roman"/>
              </a:rPr>
              <a:t>function of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 aims </a:t>
            </a:r>
            <a:r>
              <a:rPr dirty="0" sz="1100" spc="10">
                <a:latin typeface="Times New Roman"/>
                <a:cs typeface="Times New Roman"/>
              </a:rPr>
              <a:t>to  promote </a:t>
            </a:r>
            <a:r>
              <a:rPr dirty="0" sz="1100" spc="5">
                <a:latin typeface="Times New Roman"/>
                <a:cs typeface="Times New Roman"/>
              </a:rPr>
              <a:t>its products </a:t>
            </a:r>
            <a:r>
              <a:rPr dirty="0" sz="1100" spc="15">
                <a:latin typeface="Times New Roman"/>
                <a:cs typeface="Times New Roman"/>
              </a:rPr>
              <a:t>among </a:t>
            </a:r>
            <a:r>
              <a:rPr dirty="0" sz="1100" spc="10">
                <a:latin typeface="Times New Roman"/>
                <a:cs typeface="Times New Roman"/>
              </a:rPr>
              <a:t>customers which help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obtain sales orders. </a:t>
            </a:r>
            <a:r>
              <a:rPr dirty="0" sz="1100" spc="10">
                <a:latin typeface="Times New Roman"/>
                <a:cs typeface="Times New Roman"/>
              </a:rPr>
              <a:t>This, in turn,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communicated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subsystem which </a:t>
            </a:r>
            <a:r>
              <a:rPr dirty="0" sz="1100" spc="5">
                <a:latin typeface="Times New Roman"/>
                <a:cs typeface="Times New Roman"/>
              </a:rPr>
              <a:t>is concerned </a:t>
            </a:r>
            <a:r>
              <a:rPr dirty="0" sz="1100" spc="10">
                <a:latin typeface="Times New Roman"/>
                <a:cs typeface="Times New Roman"/>
              </a:rPr>
              <a:t>with the management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physical </a:t>
            </a:r>
            <a:r>
              <a:rPr dirty="0" sz="1100" spc="5">
                <a:latin typeface="Times New Roman"/>
                <a:cs typeface="Times New Roman"/>
              </a:rPr>
              <a:t>resources for </a:t>
            </a: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an item </a:t>
            </a:r>
            <a:r>
              <a:rPr dirty="0" sz="1100" spc="5">
                <a:latin typeface="Times New Roman"/>
                <a:cs typeface="Times New Roman"/>
              </a:rPr>
              <a:t>or provision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services.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means that </a:t>
            </a:r>
            <a:r>
              <a:rPr dirty="0" sz="1100" spc="10">
                <a:latin typeface="Times New Roman"/>
                <a:cs typeface="Times New Roman"/>
              </a:rPr>
              <a:t>the  available </a:t>
            </a:r>
            <a:r>
              <a:rPr dirty="0" sz="1100" spc="5">
                <a:latin typeface="Times New Roman"/>
                <a:cs typeface="Times New Roman"/>
              </a:rPr>
              <a:t>facilities also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managed to </a:t>
            </a:r>
            <a:r>
              <a:rPr dirty="0" sz="1100" spc="5">
                <a:latin typeface="Times New Roman"/>
                <a:cs typeface="Times New Roman"/>
              </a:rPr>
              <a:t>meet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current market requirements. </a:t>
            </a:r>
            <a:r>
              <a:rPr dirty="0" sz="1100" spc="10">
                <a:latin typeface="Times New Roman"/>
                <a:cs typeface="Times New Roman"/>
              </a:rPr>
              <a:t>To  manufacture the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per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specifications, </a:t>
            </a:r>
            <a:r>
              <a:rPr dirty="0" sz="1100" spc="10">
                <a:latin typeface="Times New Roman"/>
                <a:cs typeface="Times New Roman"/>
              </a:rPr>
              <a:t>the production function needs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organize  </a:t>
            </a:r>
            <a:r>
              <a:rPr dirty="0" sz="1100" spc="5">
                <a:latin typeface="Times New Roman"/>
                <a:cs typeface="Times New Roman"/>
              </a:rPr>
              <a:t>its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resources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(raw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equipments </a:t>
            </a:r>
            <a:r>
              <a:rPr dirty="0" sz="1100" spc="5">
                <a:latin typeface="Times New Roman"/>
                <a:cs typeface="Times New Roman"/>
              </a:rPr>
              <a:t>labor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working capacity) </a:t>
            </a:r>
            <a:r>
              <a:rPr dirty="0" sz="1100" spc="5">
                <a:latin typeface="Times New Roman"/>
                <a:cs typeface="Times New Roman"/>
              </a:rPr>
              <a:t>according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  predetermined production plans.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finance function </a:t>
            </a:r>
            <a:r>
              <a:rPr dirty="0" sz="1100" spc="5">
                <a:latin typeface="Times New Roman"/>
                <a:cs typeface="Times New Roman"/>
              </a:rPr>
              <a:t>provides </a:t>
            </a:r>
            <a:r>
              <a:rPr dirty="0" sz="1100" spc="10">
                <a:latin typeface="Times New Roman"/>
                <a:cs typeface="Times New Roman"/>
              </a:rPr>
              <a:t>authorization and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control to  </a:t>
            </a:r>
            <a:r>
              <a:rPr dirty="0" sz="1100" spc="5">
                <a:latin typeface="Times New Roman"/>
                <a:cs typeface="Times New Roman"/>
              </a:rPr>
              <a:t>all other subsystems to utilize </a:t>
            </a:r>
            <a:r>
              <a:rPr dirty="0" sz="1100" spc="10">
                <a:latin typeface="Times New Roman"/>
                <a:cs typeface="Times New Roman"/>
              </a:rPr>
              <a:t>money </a:t>
            </a:r>
            <a:r>
              <a:rPr dirty="0" sz="1100" spc="5">
                <a:latin typeface="Times New Roman"/>
                <a:cs typeface="Times New Roman"/>
              </a:rPr>
              <a:t>more effectively </a:t>
            </a:r>
            <a:r>
              <a:rPr dirty="0" sz="1100" spc="10">
                <a:latin typeface="Times New Roman"/>
                <a:cs typeface="Times New Roman"/>
              </a:rPr>
              <a:t>through a well </a:t>
            </a:r>
            <a:r>
              <a:rPr dirty="0" sz="1100" spc="5">
                <a:latin typeface="Times New Roman"/>
                <a:cs typeface="Times New Roman"/>
              </a:rPr>
              <a:t>defined </a:t>
            </a:r>
            <a:r>
              <a:rPr dirty="0" sz="1100" spc="10">
                <a:latin typeface="Times New Roman"/>
                <a:cs typeface="Times New Roman"/>
              </a:rPr>
              <a:t>finance plan.  The human </a:t>
            </a:r>
            <a:r>
              <a:rPr dirty="0" sz="1100" spc="5">
                <a:latin typeface="Times New Roman"/>
                <a:cs typeface="Times New Roman"/>
              </a:rPr>
              <a:t>resource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function plans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provides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manpower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all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subsystems 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organization by proper recruitment and training programs.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also monitors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performance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employees by </a:t>
            </a:r>
            <a:r>
              <a:rPr dirty="0" sz="1100" spc="5">
                <a:latin typeface="Times New Roman"/>
                <a:cs typeface="Times New Roman"/>
              </a:rPr>
              <a:t>proper motivation for targeted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results.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Thus we can </a:t>
            </a:r>
            <a:r>
              <a:rPr dirty="0" sz="1100" spc="5">
                <a:latin typeface="Times New Roman"/>
                <a:cs typeface="Times New Roman"/>
              </a:rPr>
              <a:t>see that </a:t>
            </a:r>
            <a:r>
              <a:rPr dirty="0" sz="1100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subsystems of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are mutually </a:t>
            </a:r>
            <a:r>
              <a:rPr dirty="0" sz="1100" spc="5">
                <a:latin typeface="Times New Roman"/>
                <a:cs typeface="Times New Roman"/>
              </a:rPr>
              <a:t>interlinked. </a:t>
            </a:r>
            <a:r>
              <a:rPr dirty="0" sz="1100" spc="15">
                <a:latin typeface="Times New Roman"/>
                <a:cs typeface="Times New Roman"/>
              </a:rPr>
              <a:t>They  </a:t>
            </a:r>
            <a:r>
              <a:rPr dirty="0" sz="1100" spc="10">
                <a:latin typeface="Times New Roman"/>
                <a:cs typeface="Times New Roman"/>
              </a:rPr>
              <a:t>cannot work </a:t>
            </a:r>
            <a:r>
              <a:rPr dirty="0" sz="1100" spc="5">
                <a:latin typeface="Times New Roman"/>
                <a:cs typeface="Times New Roman"/>
              </a:rPr>
              <a:t>in isolation.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complete integration </a:t>
            </a:r>
            <a:r>
              <a:rPr dirty="0" sz="1100" spc="5">
                <a:latin typeface="Times New Roman"/>
                <a:cs typeface="Times New Roman"/>
              </a:rPr>
              <a:t>of 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functions /subsystems of an  organization are absolutely essential for the effective functioning </a:t>
            </a:r>
            <a:r>
              <a:rPr dirty="0" sz="1100" spc="10">
                <a:latin typeface="Times New Roman"/>
                <a:cs typeface="Times New Roman"/>
              </a:rPr>
              <a:t>and achievement of </a:t>
            </a:r>
            <a:r>
              <a:rPr dirty="0" sz="1100" spc="5">
                <a:latin typeface="Times New Roman"/>
                <a:cs typeface="Times New Roman"/>
              </a:rPr>
              <a:t>desired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results.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concern </a:t>
            </a:r>
            <a:r>
              <a:rPr dirty="0" sz="1100" spc="5">
                <a:latin typeface="Times New Roman"/>
                <a:cs typeface="Times New Roman"/>
              </a:rPr>
              <a:t>of any organization today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pursuit of </a:t>
            </a:r>
            <a:r>
              <a:rPr dirty="0" sz="1100" spc="10">
                <a:latin typeface="Times New Roman"/>
                <a:cs typeface="Times New Roman"/>
              </a:rPr>
              <a:t>creating </a:t>
            </a:r>
            <a:r>
              <a:rPr dirty="0" sz="1100" spc="5">
                <a:latin typeface="Times New Roman"/>
                <a:cs typeface="Times New Roman"/>
              </a:rPr>
              <a:t>more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customer.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value end </a:t>
            </a:r>
            <a:r>
              <a:rPr dirty="0" sz="1100" spc="5">
                <a:latin typeface="Times New Roman"/>
                <a:cs typeface="Times New Roman"/>
              </a:rPr>
              <a:t>focus provides </a:t>
            </a:r>
            <a:r>
              <a:rPr dirty="0" sz="1100" spc="10">
                <a:latin typeface="Times New Roman"/>
                <a:cs typeface="Times New Roman"/>
              </a:rPr>
              <a:t>the competitive advantage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15">
                <a:latin typeface="Times New Roman"/>
                <a:cs typeface="Times New Roman"/>
              </a:rPr>
              <a:t>become </a:t>
            </a:r>
            <a:r>
              <a:rPr dirty="0" sz="1100" spc="5">
                <a:latin typeface="Times New Roman"/>
                <a:cs typeface="Times New Roman"/>
              </a:rPr>
              <a:t>of necessity </a:t>
            </a:r>
            <a:r>
              <a:rPr dirty="0" sz="1100" spc="10">
                <a:latin typeface="Times New Roman"/>
                <a:cs typeface="Times New Roman"/>
              </a:rPr>
              <a:t>today.  09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provides </a:t>
            </a:r>
            <a:r>
              <a:rPr dirty="0" sz="1100" spc="10">
                <a:latin typeface="Times New Roman"/>
                <a:cs typeface="Times New Roman"/>
              </a:rPr>
              <a:t>the means to </a:t>
            </a:r>
            <a:r>
              <a:rPr dirty="0" sz="1100" spc="5">
                <a:latin typeface="Times New Roman"/>
                <a:cs typeface="Times New Roman"/>
              </a:rPr>
              <a:t>explore </a:t>
            </a:r>
            <a:r>
              <a:rPr dirty="0" sz="1100" spc="10">
                <a:latin typeface="Times New Roman"/>
                <a:cs typeface="Times New Roman"/>
              </a:rPr>
              <a:t>and implement  </a:t>
            </a:r>
            <a:r>
              <a:rPr dirty="0" sz="1100" spc="5">
                <a:latin typeface="Times New Roman"/>
                <a:cs typeface="Times New Roman"/>
              </a:rPr>
              <a:t>initiatives </a:t>
            </a:r>
            <a:r>
              <a:rPr dirty="0" sz="1100" spc="10">
                <a:latin typeface="Times New Roman"/>
                <a:cs typeface="Times New Roman"/>
              </a:rPr>
              <a:t>on how to avoid </a:t>
            </a:r>
            <a:r>
              <a:rPr dirty="0" sz="1100" spc="5">
                <a:latin typeface="Times New Roman"/>
                <a:cs typeface="Times New Roman"/>
              </a:rPr>
              <a:t>waste,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to create </a:t>
            </a:r>
            <a:r>
              <a:rPr dirty="0" sz="1100" spc="10">
                <a:latin typeface="Times New Roman"/>
                <a:cs typeface="Times New Roman"/>
              </a:rPr>
              <a:t>value and how the </a:t>
            </a:r>
            <a:r>
              <a:rPr dirty="0" sz="1100" spc="5">
                <a:latin typeface="Times New Roman"/>
                <a:cs typeface="Times New Roman"/>
              </a:rPr>
              <a:t>organization can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differentiate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itself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from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competitors.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This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differentiation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has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become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means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survive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32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827595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985">
              <a:lnSpc>
                <a:spcPct val="98300"/>
              </a:lnSpc>
              <a:spcBef>
                <a:spcPts val="150"/>
              </a:spcBef>
            </a:pPr>
            <a:r>
              <a:rPr dirty="0" sz="1100" spc="10" b="1">
                <a:latin typeface="Times New Roman"/>
                <a:cs typeface="Times New Roman"/>
              </a:rPr>
              <a:t>Pattern Complexity: </a:t>
            </a:r>
            <a:r>
              <a:rPr dirty="0" sz="1100" spc="5">
                <a:latin typeface="Times New Roman"/>
                <a:cs typeface="Times New Roman"/>
              </a:rPr>
              <a:t>Pattern </a:t>
            </a:r>
            <a:r>
              <a:rPr dirty="0" sz="1100" spc="10">
                <a:latin typeface="Times New Roman"/>
                <a:cs typeface="Times New Roman"/>
              </a:rPr>
              <a:t>complexity, </a:t>
            </a:r>
            <a:r>
              <a:rPr dirty="0" sz="1100" spc="5">
                <a:latin typeface="Times New Roman"/>
                <a:cs typeface="Times New Roman"/>
              </a:rPr>
              <a:t>the shape of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pattern, is in general,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critical variable in intuitive forecasting, just as it is in </a:t>
            </a:r>
            <a:r>
              <a:rPr dirty="0" sz="1100" spc="10">
                <a:latin typeface="Times New Roman"/>
                <a:cs typeface="Times New Roman"/>
              </a:rPr>
              <a:t>model </a:t>
            </a:r>
            <a:r>
              <a:rPr dirty="0" sz="1100" spc="5">
                <a:latin typeface="Times New Roman"/>
                <a:cs typeface="Times New Roman"/>
              </a:rPr>
              <a:t>forecasting. </a:t>
            </a:r>
            <a:r>
              <a:rPr dirty="0" sz="1100" spc="15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behavioral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studies </a:t>
            </a:r>
            <a:r>
              <a:rPr dirty="0" sz="1100" spc="10">
                <a:latin typeface="Times New Roman"/>
                <a:cs typeface="Times New Roman"/>
              </a:rPr>
              <a:t>suggest </a:t>
            </a:r>
            <a:r>
              <a:rPr dirty="0" sz="1100" spc="5">
                <a:latin typeface="Times New Roman"/>
                <a:cs typeface="Times New Roman"/>
              </a:rPr>
              <a:t>that intuitive forecasts </a:t>
            </a:r>
            <a:r>
              <a:rPr dirty="0" sz="1100" spc="10">
                <a:latin typeface="Times New Roman"/>
                <a:cs typeface="Times New Roman"/>
              </a:rPr>
              <a:t>may perform </a:t>
            </a:r>
            <a:r>
              <a:rPr dirty="0" sz="1100" spc="5">
                <a:latin typeface="Times New Roman"/>
                <a:cs typeface="Times New Roman"/>
              </a:rPr>
              <a:t>better </a:t>
            </a:r>
            <a:r>
              <a:rPr dirty="0" sz="1100" spc="10">
                <a:latin typeface="Times New Roman"/>
                <a:cs typeface="Times New Roman"/>
              </a:rPr>
              <a:t>on a </a:t>
            </a:r>
            <a:r>
              <a:rPr dirty="0" sz="1100" spc="5">
                <a:latin typeface="Times New Roman"/>
                <a:cs typeface="Times New Roman"/>
              </a:rPr>
              <a:t>linear than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non-linear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demand patterns.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addition, people </a:t>
            </a:r>
            <a:r>
              <a:rPr dirty="0" sz="1100" spc="5">
                <a:latin typeface="Times New Roman"/>
                <a:cs typeface="Times New Roman"/>
              </a:rPr>
              <a:t>apparently try to use non-linear </a:t>
            </a:r>
            <a:r>
              <a:rPr dirty="0" sz="1100" spc="10">
                <a:latin typeface="Times New Roman"/>
                <a:cs typeface="Times New Roman"/>
              </a:rPr>
              <a:t>date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linear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manner.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Degree </a:t>
            </a:r>
            <a:r>
              <a:rPr dirty="0" sz="1100" spc="5" b="1">
                <a:latin typeface="Times New Roman"/>
                <a:cs typeface="Times New Roman"/>
              </a:rPr>
              <a:t>of Noise: </a:t>
            </a:r>
            <a:r>
              <a:rPr dirty="0" sz="1100" spc="10">
                <a:latin typeface="Times New Roman"/>
                <a:cs typeface="Times New Roman"/>
              </a:rPr>
              <a:t>Given </a:t>
            </a:r>
            <a:r>
              <a:rPr dirty="0" sz="1100" spc="5">
                <a:latin typeface="Times New Roman"/>
                <a:cs typeface="Times New Roman"/>
              </a:rPr>
              <a:t>sufficient historical </a:t>
            </a:r>
            <a:r>
              <a:rPr dirty="0" sz="1100" spc="10">
                <a:latin typeface="Times New Roman"/>
                <a:cs typeface="Times New Roman"/>
              </a:rPr>
              <a:t>data, the </a:t>
            </a:r>
            <a:r>
              <a:rPr dirty="0" sz="1100" spc="5">
                <a:latin typeface="Times New Roman"/>
                <a:cs typeface="Times New Roman"/>
              </a:rPr>
              <a:t>forecasting problems are trivial for  most cases without noise. Introducing </a:t>
            </a:r>
            <a:r>
              <a:rPr dirty="0" sz="1100" spc="10">
                <a:latin typeface="Times New Roman"/>
                <a:cs typeface="Times New Roman"/>
              </a:rPr>
              <a:t>random </a:t>
            </a:r>
            <a:r>
              <a:rPr dirty="0" sz="1100" spc="5">
                <a:latin typeface="Times New Roman"/>
                <a:cs typeface="Times New Roman"/>
              </a:rPr>
              <a:t>variations, </a:t>
            </a: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often it brings </a:t>
            </a:r>
            <a:r>
              <a:rPr dirty="0" sz="1100" spc="10">
                <a:latin typeface="Times New Roman"/>
                <a:cs typeface="Times New Roman"/>
              </a:rPr>
              <a:t>about a  </a:t>
            </a:r>
            <a:r>
              <a:rPr dirty="0" sz="1100" spc="5">
                <a:latin typeface="Times New Roman"/>
                <a:cs typeface="Times New Roman"/>
              </a:rPr>
              <a:t>condition called </a:t>
            </a:r>
            <a:r>
              <a:rPr dirty="0" sz="1100" spc="10">
                <a:latin typeface="Times New Roman"/>
                <a:cs typeface="Times New Roman"/>
              </a:rPr>
              <a:t>cue </a:t>
            </a:r>
            <a:r>
              <a:rPr dirty="0" sz="1100" spc="5">
                <a:latin typeface="Times New Roman"/>
                <a:cs typeface="Times New Roman"/>
              </a:rPr>
              <a:t>uncertainty. </a:t>
            </a:r>
            <a:r>
              <a:rPr dirty="0" sz="1100" spc="10">
                <a:latin typeface="Times New Roman"/>
                <a:cs typeface="Times New Roman"/>
              </a:rPr>
              <a:t>Very </a:t>
            </a:r>
            <a:r>
              <a:rPr dirty="0" sz="1100" spc="5">
                <a:latin typeface="Times New Roman"/>
                <a:cs typeface="Times New Roman"/>
              </a:rPr>
              <a:t>high noise </a:t>
            </a:r>
            <a:r>
              <a:rPr dirty="0" sz="1100" spc="10">
                <a:latin typeface="Times New Roman"/>
                <a:cs typeface="Times New Roman"/>
              </a:rPr>
              <a:t>levels </a:t>
            </a:r>
            <a:r>
              <a:rPr dirty="0" sz="1100" spc="5">
                <a:latin typeface="Times New Roman"/>
                <a:cs typeface="Times New Roman"/>
              </a:rPr>
              <a:t>obscure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basis for </a:t>
            </a:r>
            <a:r>
              <a:rPr dirty="0" sz="1100" spc="10">
                <a:latin typeface="Times New Roman"/>
                <a:cs typeface="Times New Roman"/>
              </a:rPr>
              <a:t>accurate  </a:t>
            </a:r>
            <a:r>
              <a:rPr dirty="0" sz="1100" spc="5">
                <a:latin typeface="Times New Roman"/>
                <a:cs typeface="Times New Roman"/>
              </a:rPr>
              <a:t>forecasting, and often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result is </a:t>
            </a:r>
            <a:r>
              <a:rPr dirty="0" sz="1100" spc="10">
                <a:latin typeface="Times New Roman"/>
                <a:cs typeface="Times New Roman"/>
              </a:rPr>
              <a:t>lower </a:t>
            </a:r>
            <a:r>
              <a:rPr dirty="0" sz="1100" spc="5">
                <a:latin typeface="Times New Roman"/>
                <a:cs typeface="Times New Roman"/>
              </a:rPr>
              <a:t>forecast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accuracy.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5" b="1">
                <a:latin typeface="Times New Roman"/>
                <a:cs typeface="Times New Roman"/>
              </a:rPr>
              <a:t>Individual Variability: </a:t>
            </a:r>
            <a:r>
              <a:rPr dirty="0" sz="1100" spc="5">
                <a:latin typeface="Times New Roman"/>
                <a:cs typeface="Times New Roman"/>
              </a:rPr>
              <a:t>Another finding in intuitive forecasting studies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wide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variability of performance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forecasters. </a:t>
            </a:r>
            <a:r>
              <a:rPr dirty="0" sz="1100" spc="15">
                <a:latin typeface="Times New Roman"/>
                <a:cs typeface="Times New Roman"/>
              </a:rPr>
              <a:t>When </a:t>
            </a:r>
            <a:r>
              <a:rPr dirty="0" sz="1100" spc="10">
                <a:latin typeface="Times New Roman"/>
                <a:cs typeface="Times New Roman"/>
              </a:rPr>
              <a:t>comparing </a:t>
            </a:r>
            <a:r>
              <a:rPr dirty="0" sz="1100" spc="5">
                <a:latin typeface="Times New Roman"/>
                <a:cs typeface="Times New Roman"/>
              </a:rPr>
              <a:t>forecasters </a:t>
            </a:r>
            <a:r>
              <a:rPr dirty="0" sz="1100" spc="10">
                <a:latin typeface="Times New Roman"/>
                <a:cs typeface="Times New Roman"/>
              </a:rPr>
              <a:t>with models, </a:t>
            </a:r>
            <a:r>
              <a:rPr dirty="0" sz="1100" spc="5">
                <a:latin typeface="Times New Roman"/>
                <a:cs typeface="Times New Roman"/>
              </a:rPr>
              <a:t>there  are typically </a:t>
            </a:r>
            <a:r>
              <a:rPr dirty="0" sz="1100" spc="10">
                <a:latin typeface="Times New Roman"/>
                <a:cs typeface="Times New Roman"/>
              </a:rPr>
              <a:t>a few very good </a:t>
            </a:r>
            <a:r>
              <a:rPr dirty="0" sz="1100" spc="5">
                <a:latin typeface="Times New Roman"/>
                <a:cs typeface="Times New Roman"/>
              </a:rPr>
              <a:t>forecasters, but there are </a:t>
            </a:r>
            <a:r>
              <a:rPr dirty="0" sz="1100" spc="10">
                <a:latin typeface="Times New Roman"/>
                <a:cs typeface="Times New Roman"/>
              </a:rPr>
              <a:t>even more </a:t>
            </a:r>
            <a:r>
              <a:rPr dirty="0" sz="1100" spc="5">
                <a:latin typeface="Times New Roman"/>
                <a:cs typeface="Times New Roman"/>
              </a:rPr>
              <a:t>very poor forecasters. </a:t>
            </a:r>
            <a:r>
              <a:rPr dirty="0" sz="1100">
                <a:latin typeface="Times New Roman"/>
                <a:cs typeface="Times New Roman"/>
              </a:rPr>
              <a:t>If  </a:t>
            </a:r>
            <a:r>
              <a:rPr dirty="0" sz="1100" spc="5">
                <a:latin typeface="Times New Roman"/>
                <a:cs typeface="Times New Roman"/>
              </a:rPr>
              <a:t>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directing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are based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poor </a:t>
            </a:r>
            <a:r>
              <a:rPr dirty="0" sz="1100" spc="5">
                <a:latin typeface="Times New Roman"/>
                <a:cs typeface="Times New Roman"/>
              </a:rPr>
              <a:t>intuitive forecasts, </a:t>
            </a:r>
            <a:r>
              <a:rPr dirty="0" sz="1100" spc="10">
                <a:latin typeface="Times New Roman"/>
                <a:cs typeface="Times New Roman"/>
              </a:rPr>
              <a:t>these  </a:t>
            </a:r>
            <a:r>
              <a:rPr dirty="0" sz="1100" spc="5">
                <a:latin typeface="Times New Roman"/>
                <a:cs typeface="Times New Roman"/>
              </a:rPr>
              <a:t>variations in performance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very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expensive.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Individual versus Model Performance: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individuals </a:t>
            </a:r>
            <a:r>
              <a:rPr dirty="0" sz="1100" spc="10">
                <a:latin typeface="Times New Roman"/>
                <a:cs typeface="Times New Roman"/>
              </a:rPr>
              <a:t>compare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naïve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models? In </a:t>
            </a:r>
            <a:r>
              <a:rPr dirty="0" sz="1100" spc="5">
                <a:latin typeface="Times New Roman"/>
                <a:cs typeface="Times New Roman"/>
              </a:rPr>
              <a:t>studies, </a:t>
            </a:r>
            <a:r>
              <a:rPr dirty="0" sz="1100" spc="10">
                <a:latin typeface="Times New Roman"/>
                <a:cs typeface="Times New Roman"/>
              </a:rPr>
              <a:t>exponential smoothening models, </a:t>
            </a:r>
            <a:r>
              <a:rPr dirty="0" sz="1100" spc="15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fit </a:t>
            </a:r>
            <a:r>
              <a:rPr dirty="0" sz="1100" spc="10">
                <a:latin typeface="Times New Roman"/>
                <a:cs typeface="Times New Roman"/>
              </a:rPr>
              <a:t>to the </a:t>
            </a:r>
            <a:r>
              <a:rPr dirty="0" sz="1100" spc="5">
                <a:latin typeface="Times New Roman"/>
                <a:cs typeface="Times New Roman"/>
              </a:rPr>
              <a:t>historical </a:t>
            </a:r>
            <a:r>
              <a:rPr dirty="0" sz="1100" spc="10">
                <a:latin typeface="Times New Roman"/>
                <a:cs typeface="Times New Roman"/>
              </a:rPr>
              <a:t>demands  given to </a:t>
            </a:r>
            <a:r>
              <a:rPr dirty="0" sz="1100" spc="5">
                <a:latin typeface="Times New Roman"/>
                <a:cs typeface="Times New Roman"/>
              </a:rPr>
              <a:t>intuitive </a:t>
            </a:r>
            <a:r>
              <a:rPr dirty="0" sz="1100" spc="10">
                <a:latin typeface="Times New Roman"/>
                <a:cs typeface="Times New Roman"/>
              </a:rPr>
              <a:t>forecasters significantly </a:t>
            </a:r>
            <a:r>
              <a:rPr dirty="0" sz="1100" spc="5">
                <a:latin typeface="Times New Roman"/>
                <a:cs typeface="Times New Roman"/>
              </a:rPr>
              <a:t>outperformed group </a:t>
            </a:r>
            <a:r>
              <a:rPr dirty="0" sz="1100" spc="10">
                <a:latin typeface="Times New Roman"/>
                <a:cs typeface="Times New Roman"/>
              </a:rPr>
              <a:t>average </a:t>
            </a:r>
            <a:r>
              <a:rPr dirty="0" sz="1100" spc="5">
                <a:latin typeface="Times New Roman"/>
                <a:cs typeface="Times New Roman"/>
              </a:rPr>
              <a:t>performance. Only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very </a:t>
            </a:r>
            <a:r>
              <a:rPr dirty="0" sz="1100" spc="10">
                <a:latin typeface="Times New Roman"/>
                <a:cs typeface="Times New Roman"/>
              </a:rPr>
              <a:t>few </a:t>
            </a:r>
            <a:r>
              <a:rPr dirty="0" sz="1100" spc="5">
                <a:latin typeface="Times New Roman"/>
                <a:cs typeface="Times New Roman"/>
              </a:rPr>
              <a:t>good intuitive forecasters outperformed </a:t>
            </a:r>
            <a:r>
              <a:rPr dirty="0" sz="1100" spc="10">
                <a:latin typeface="Times New Roman"/>
                <a:cs typeface="Times New Roman"/>
              </a:rPr>
              <a:t>the models.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would  </a:t>
            </a:r>
            <a:r>
              <a:rPr dirty="0" sz="1100" spc="10">
                <a:latin typeface="Times New Roman"/>
                <a:cs typeface="Times New Roman"/>
              </a:rPr>
              <a:t>be wise </a:t>
            </a:r>
            <a:r>
              <a:rPr dirty="0" sz="1100" spc="5">
                <a:latin typeface="Times New Roman"/>
                <a:cs typeface="Times New Roman"/>
              </a:rPr>
              <a:t>to consider models as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alternative to individuals. </a:t>
            </a:r>
            <a:r>
              <a:rPr dirty="0" sz="1100" spc="10">
                <a:latin typeface="Times New Roman"/>
                <a:cs typeface="Times New Roman"/>
              </a:rPr>
              <a:t>Models </a:t>
            </a:r>
            <a:r>
              <a:rPr dirty="0" sz="1100" spc="5">
                <a:latin typeface="Times New Roman"/>
                <a:cs typeface="Times New Roman"/>
              </a:rPr>
              <a:t>generally are </a:t>
            </a:r>
            <a:r>
              <a:rPr dirty="0" sz="1100" spc="10">
                <a:latin typeface="Times New Roman"/>
                <a:cs typeface="Times New Roman"/>
              </a:rPr>
              <a:t>more  </a:t>
            </a:r>
            <a:r>
              <a:rPr dirty="0" sz="1100" spc="5">
                <a:latin typeface="Times New Roman"/>
                <a:cs typeface="Times New Roman"/>
              </a:rPr>
              <a:t>accurate,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if large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items </a:t>
            </a:r>
            <a:r>
              <a:rPr dirty="0" sz="1100" spc="10">
                <a:latin typeface="Times New Roman"/>
                <a:cs typeface="Times New Roman"/>
              </a:rPr>
              <a:t>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forecast,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models </a:t>
            </a:r>
            <a:r>
              <a:rPr dirty="0" sz="1100" spc="10">
                <a:latin typeface="Times New Roman"/>
                <a:cs typeface="Times New Roman"/>
              </a:rPr>
              <a:t>are more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economical.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Forecasting, Planning </a:t>
            </a:r>
            <a:r>
              <a:rPr dirty="0" sz="1100" spc="15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Behavior  </a:t>
            </a: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excellent  literature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review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evaluation  </a:t>
            </a:r>
            <a:r>
              <a:rPr dirty="0" sz="1100" spc="10">
                <a:latin typeface="Times New Roman"/>
                <a:cs typeface="Times New Roman"/>
              </a:rPr>
              <a:t>compares many </a:t>
            </a:r>
            <a:r>
              <a:rPr dirty="0" sz="1100" spc="5">
                <a:latin typeface="Times New Roman"/>
                <a:cs typeface="Times New Roman"/>
              </a:rPr>
              <a:t>modeling </a:t>
            </a:r>
            <a:r>
              <a:rPr dirty="0" sz="1100" spc="10">
                <a:latin typeface="Times New Roman"/>
                <a:cs typeface="Times New Roman"/>
              </a:rPr>
              <a:t>and psychological dimensions </a:t>
            </a:r>
            <a:r>
              <a:rPr dirty="0" sz="1100" spc="5">
                <a:latin typeface="Times New Roman"/>
                <a:cs typeface="Times New Roman"/>
              </a:rPr>
              <a:t>of forecasting, planning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decision making. </a:t>
            </a:r>
            <a:r>
              <a:rPr dirty="0" sz="1100" spc="15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information processing limitation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biases </a:t>
            </a:r>
            <a:r>
              <a:rPr dirty="0" sz="1100" spc="10">
                <a:latin typeface="Times New Roman"/>
                <a:cs typeface="Times New Roman"/>
              </a:rPr>
              <a:t>involving human  judgment </a:t>
            </a:r>
            <a:r>
              <a:rPr dirty="0" sz="1100" spc="5">
                <a:latin typeface="Times New Roman"/>
                <a:cs typeface="Times New Roman"/>
              </a:rPr>
              <a:t>apply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planning </a:t>
            </a:r>
            <a:r>
              <a:rPr dirty="0" sz="1100" spc="10">
                <a:latin typeface="Times New Roman"/>
                <a:cs typeface="Times New Roman"/>
              </a:rPr>
              <a:t>as well. </a:t>
            </a:r>
            <a:r>
              <a:rPr dirty="0" sz="1100" spc="5">
                <a:latin typeface="Times New Roman"/>
                <a:cs typeface="Times New Roman"/>
              </a:rPr>
              <a:t>Errors in forecasting procedures </a:t>
            </a:r>
            <a:r>
              <a:rPr dirty="0" sz="1100" spc="10">
                <a:latin typeface="Times New Roman"/>
                <a:cs typeface="Times New Roman"/>
              </a:rPr>
              <a:t>are  </a:t>
            </a:r>
            <a:r>
              <a:rPr dirty="0" sz="1100" spc="5">
                <a:latin typeface="Times New Roman"/>
                <a:cs typeface="Times New Roman"/>
              </a:rPr>
              <a:t>caused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using redundant information, failing to seek possible disconfirming evidence,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being overconfident </a:t>
            </a:r>
            <a:r>
              <a:rPr dirty="0" sz="1100" spc="10">
                <a:latin typeface="Times New Roman"/>
                <a:cs typeface="Times New Roman"/>
              </a:rPr>
              <a:t>about judgments. </a:t>
            </a:r>
            <a:r>
              <a:rPr dirty="0" sz="1100" spc="5">
                <a:latin typeface="Times New Roman"/>
                <a:cs typeface="Times New Roman"/>
              </a:rPr>
              <a:t>In addition, </a:t>
            </a:r>
            <a:r>
              <a:rPr dirty="0" sz="1100" spc="10">
                <a:latin typeface="Times New Roman"/>
                <a:cs typeface="Times New Roman"/>
              </a:rPr>
              <a:t>numerous </a:t>
            </a:r>
            <a:r>
              <a:rPr dirty="0" sz="1100" spc="5">
                <a:latin typeface="Times New Roman"/>
                <a:cs typeface="Times New Roman"/>
              </a:rPr>
              <a:t>studies </a:t>
            </a:r>
            <a:r>
              <a:rPr dirty="0" sz="1100" spc="10">
                <a:latin typeface="Times New Roman"/>
                <a:cs typeface="Times New Roman"/>
              </a:rPr>
              <a:t>show </a:t>
            </a:r>
            <a:r>
              <a:rPr dirty="0" sz="1100" spc="5">
                <a:latin typeface="Times New Roman"/>
                <a:cs typeface="Times New Roman"/>
              </a:rPr>
              <a:t>that predictive  </a:t>
            </a:r>
            <a:r>
              <a:rPr dirty="0" sz="1100" spc="10">
                <a:latin typeface="Times New Roman"/>
                <a:cs typeface="Times New Roman"/>
              </a:rPr>
              <a:t>judgment of humans </a:t>
            </a:r>
            <a:r>
              <a:rPr dirty="0" sz="1100" spc="5">
                <a:latin typeface="Times New Roman"/>
                <a:cs typeface="Times New Roman"/>
              </a:rPr>
              <a:t>is frequently less reliable </a:t>
            </a:r>
            <a:r>
              <a:rPr dirty="0" sz="1100" spc="10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that of simple quantitative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models.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Forecasting and </a:t>
            </a:r>
            <a:r>
              <a:rPr dirty="0" sz="1100" spc="5" b="1">
                <a:latin typeface="Times New Roman"/>
                <a:cs typeface="Times New Roman"/>
              </a:rPr>
              <a:t>the Indian Scenario: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more </a:t>
            </a:r>
            <a:r>
              <a:rPr dirty="0" sz="1100" spc="5">
                <a:latin typeface="Times New Roman"/>
                <a:cs typeface="Times New Roman"/>
              </a:rPr>
              <a:t>creative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productive  </a:t>
            </a:r>
            <a:r>
              <a:rPr dirty="0" sz="1100" spc="5">
                <a:latin typeface="Times New Roman"/>
                <a:cs typeface="Times New Roman"/>
              </a:rPr>
              <a:t>organizations in India are to </a:t>
            </a:r>
            <a:r>
              <a:rPr dirty="0" sz="1100" spc="10">
                <a:latin typeface="Times New Roman"/>
                <a:cs typeface="Times New Roman"/>
              </a:rPr>
              <a:t>be found among high technology </a:t>
            </a:r>
            <a:r>
              <a:rPr dirty="0" sz="1100" spc="5">
                <a:latin typeface="Times New Roman"/>
                <a:cs typeface="Times New Roman"/>
              </a:rPr>
              <a:t>organizations such </a:t>
            </a:r>
            <a:r>
              <a:rPr dirty="0" sz="1100" spc="10">
                <a:latin typeface="Times New Roman"/>
                <a:cs typeface="Times New Roman"/>
              </a:rPr>
              <a:t>as Atomic  Energy Commission, Indian Space and Research Organization, </a:t>
            </a:r>
            <a:r>
              <a:rPr dirty="0" sz="1100" spc="5">
                <a:latin typeface="Times New Roman"/>
                <a:cs typeface="Times New Roman"/>
              </a:rPr>
              <a:t>Bharat </a:t>
            </a:r>
            <a:r>
              <a:rPr dirty="0" sz="1100" spc="10">
                <a:latin typeface="Times New Roman"/>
                <a:cs typeface="Times New Roman"/>
              </a:rPr>
              <a:t>Heavy </a:t>
            </a:r>
            <a:r>
              <a:rPr dirty="0" sz="1100" spc="5">
                <a:latin typeface="Times New Roman"/>
                <a:cs typeface="Times New Roman"/>
              </a:rPr>
              <a:t>Electrical </a:t>
            </a:r>
            <a:r>
              <a:rPr dirty="0" sz="1100" spc="10">
                <a:latin typeface="Times New Roman"/>
                <a:cs typeface="Times New Roman"/>
              </a:rPr>
              <a:t>and  Defense Research and Development Organization (DRDO) The </a:t>
            </a:r>
            <a:r>
              <a:rPr dirty="0" sz="1100" spc="5">
                <a:latin typeface="Times New Roman"/>
                <a:cs typeface="Times New Roman"/>
              </a:rPr>
              <a:t>participation of private sector  in </a:t>
            </a:r>
            <a:r>
              <a:rPr dirty="0" sz="1100" spc="10">
                <a:latin typeface="Times New Roman"/>
                <a:cs typeface="Times New Roman"/>
              </a:rPr>
              <a:t>the high </a:t>
            </a:r>
            <a:r>
              <a:rPr dirty="0" sz="1100" spc="5">
                <a:latin typeface="Times New Roman"/>
                <a:cs typeface="Times New Roman"/>
              </a:rPr>
              <a:t>technology area </a:t>
            </a:r>
            <a:r>
              <a:rPr dirty="0" sz="1100" spc="10">
                <a:latin typeface="Times New Roman"/>
                <a:cs typeface="Times New Roman"/>
              </a:rPr>
              <a:t>has been </a:t>
            </a:r>
            <a:r>
              <a:rPr dirty="0" sz="1100" spc="5">
                <a:latin typeface="Times New Roman"/>
                <a:cs typeface="Times New Roman"/>
              </a:rPr>
              <a:t>very limited.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high technology companies </a:t>
            </a:r>
            <a:r>
              <a:rPr dirty="0" sz="1100" spc="5">
                <a:latin typeface="Times New Roman"/>
                <a:cs typeface="Times New Roman"/>
              </a:rPr>
              <a:t>in India  </a:t>
            </a:r>
            <a:r>
              <a:rPr dirty="0" sz="1100" spc="10">
                <a:latin typeface="Times New Roman"/>
                <a:cs typeface="Times New Roman"/>
              </a:rPr>
              <a:t>have been </a:t>
            </a:r>
            <a:r>
              <a:rPr dirty="0" sz="1100" spc="5">
                <a:latin typeface="Times New Roman"/>
                <a:cs typeface="Times New Roman"/>
              </a:rPr>
              <a:t>scanning </a:t>
            </a:r>
            <a:r>
              <a:rPr dirty="0" sz="1100" spc="10">
                <a:latin typeface="Times New Roman"/>
                <a:cs typeface="Times New Roman"/>
              </a:rPr>
              <a:t>for technology development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world and </a:t>
            </a:r>
            <a:r>
              <a:rPr dirty="0" sz="1100" spc="5">
                <a:latin typeface="Times New Roman"/>
                <a:cs typeface="Times New Roman"/>
              </a:rPr>
              <a:t>trying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develop  </a:t>
            </a:r>
            <a:r>
              <a:rPr dirty="0" sz="1100" spc="5">
                <a:latin typeface="Times New Roman"/>
                <a:cs typeface="Times New Roman"/>
              </a:rPr>
              <a:t>indigenous equivalent products.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for this, they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forecasting, particularly that of  </a:t>
            </a:r>
            <a:r>
              <a:rPr dirty="0" sz="1100" spc="10">
                <a:latin typeface="Times New Roman"/>
                <a:cs typeface="Times New Roman"/>
              </a:rPr>
              <a:t>technology,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some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measures.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barring these </a:t>
            </a:r>
            <a:r>
              <a:rPr dirty="0" sz="1100" spc="10">
                <a:latin typeface="Times New Roman"/>
                <a:cs typeface="Times New Roman"/>
              </a:rPr>
              <a:t>few examples,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large other organizations have not </a:t>
            </a:r>
            <a:r>
              <a:rPr dirty="0" sz="1100" spc="10">
                <a:latin typeface="Times New Roman"/>
                <a:cs typeface="Times New Roman"/>
              </a:rPr>
              <a:t>been </a:t>
            </a:r>
            <a:r>
              <a:rPr dirty="0" sz="1100" spc="5">
                <a:latin typeface="Times New Roman"/>
                <a:cs typeface="Times New Roman"/>
              </a:rPr>
              <a:t>using  forecasting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scientific manner.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reasons could </a:t>
            </a:r>
            <a:r>
              <a:rPr dirty="0" sz="1100" spc="10">
                <a:latin typeface="Times New Roman"/>
                <a:cs typeface="Times New Roman"/>
              </a:rPr>
              <a:t>be many. One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main </a:t>
            </a:r>
            <a:r>
              <a:rPr dirty="0" sz="1100" spc="5">
                <a:latin typeface="Times New Roman"/>
                <a:cs typeface="Times New Roman"/>
              </a:rPr>
              <a:t>reasons has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been that </a:t>
            </a:r>
            <a:r>
              <a:rPr dirty="0" sz="1100" spc="10">
                <a:latin typeface="Times New Roman"/>
                <a:cs typeface="Times New Roman"/>
              </a:rPr>
              <a:t>they do </a:t>
            </a:r>
            <a:r>
              <a:rPr dirty="0" sz="1100" spc="5">
                <a:latin typeface="Times New Roman"/>
                <a:cs typeface="Times New Roman"/>
              </a:rPr>
              <a:t>not feel </a:t>
            </a:r>
            <a:r>
              <a:rPr dirty="0" sz="1100" spc="10">
                <a:latin typeface="Times New Roman"/>
                <a:cs typeface="Times New Roman"/>
              </a:rPr>
              <a:t>the need to </a:t>
            </a:r>
            <a:r>
              <a:rPr dirty="0" sz="1100" spc="5">
                <a:latin typeface="Times New Roman"/>
                <a:cs typeface="Times New Roman"/>
              </a:rPr>
              <a:t>survey </a:t>
            </a:r>
            <a:r>
              <a:rPr dirty="0" sz="1100" spc="10">
                <a:latin typeface="Times New Roman"/>
                <a:cs typeface="Times New Roman"/>
              </a:rPr>
              <a:t>the environment and </a:t>
            </a:r>
            <a:r>
              <a:rPr dirty="0" sz="1100" spc="5">
                <a:latin typeface="Times New Roman"/>
                <a:cs typeface="Times New Roman"/>
              </a:rPr>
              <a:t>forecast </a:t>
            </a:r>
            <a:r>
              <a:rPr dirty="0" sz="1100" spc="10">
                <a:latin typeface="Times New Roman"/>
                <a:cs typeface="Times New Roman"/>
              </a:rPr>
              <a:t>future </a:t>
            </a:r>
            <a:r>
              <a:rPr dirty="0" sz="1100" spc="5">
                <a:latin typeface="Times New Roman"/>
                <a:cs typeface="Times New Roman"/>
              </a:rPr>
              <a:t>business. 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reason behind this has been </a:t>
            </a:r>
            <a:r>
              <a:rPr dirty="0" sz="1100" spc="10">
                <a:latin typeface="Times New Roman"/>
                <a:cs typeface="Times New Roman"/>
              </a:rPr>
              <a:t>the country’s </a:t>
            </a:r>
            <a:r>
              <a:rPr dirty="0" sz="1100" spc="5">
                <a:latin typeface="Times New Roman"/>
                <a:cs typeface="Times New Roman"/>
              </a:rPr>
              <a:t>erstwhile closure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foreign participation,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ensuring secure </a:t>
            </a:r>
            <a:r>
              <a:rPr dirty="0" sz="1100" spc="5">
                <a:latin typeface="Times New Roman"/>
                <a:cs typeface="Times New Roman"/>
              </a:rPr>
              <a:t>markets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domestic </a:t>
            </a:r>
            <a:r>
              <a:rPr dirty="0" sz="1100" spc="10">
                <a:latin typeface="Times New Roman"/>
                <a:cs typeface="Times New Roman"/>
              </a:rPr>
              <a:t>companies. </a:t>
            </a:r>
            <a:r>
              <a:rPr dirty="0" sz="1100" spc="5">
                <a:latin typeface="Times New Roman"/>
                <a:cs typeface="Times New Roman"/>
              </a:rPr>
              <a:t>India has been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sellers market </a:t>
            </a: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least for  past half </a:t>
            </a:r>
            <a:r>
              <a:rPr dirty="0" sz="1100" spc="10">
                <a:latin typeface="Times New Roman"/>
                <a:cs typeface="Times New Roman"/>
              </a:rPr>
              <a:t>a century.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could produce something, it </a:t>
            </a:r>
            <a:r>
              <a:rPr dirty="0" sz="1100" spc="10">
                <a:latin typeface="Times New Roman"/>
                <a:cs typeface="Times New Roman"/>
              </a:rPr>
              <a:t>could always be </a:t>
            </a:r>
            <a:r>
              <a:rPr dirty="0" sz="1100" spc="5">
                <a:latin typeface="Times New Roman"/>
                <a:cs typeface="Times New Roman"/>
              </a:rPr>
              <a:t>sold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product-  starved </a:t>
            </a:r>
            <a:r>
              <a:rPr dirty="0" sz="1100" spc="10">
                <a:latin typeface="Times New Roman"/>
                <a:cs typeface="Times New Roman"/>
              </a:rPr>
              <a:t>country. The </a:t>
            </a:r>
            <a:r>
              <a:rPr dirty="0" sz="1100" spc="5">
                <a:latin typeface="Times New Roman"/>
                <a:cs typeface="Times New Roman"/>
              </a:rPr>
              <a:t>situation </a:t>
            </a:r>
            <a:r>
              <a:rPr dirty="0" sz="1100" spc="10">
                <a:latin typeface="Times New Roman"/>
                <a:cs typeface="Times New Roman"/>
              </a:rPr>
              <a:t>has changed </a:t>
            </a:r>
            <a:r>
              <a:rPr dirty="0" sz="1100" spc="5">
                <a:latin typeface="Times New Roman"/>
                <a:cs typeface="Times New Roman"/>
              </a:rPr>
              <a:t>since the turn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century but old </a:t>
            </a:r>
            <a:r>
              <a:rPr dirty="0" sz="1100" spc="10">
                <a:latin typeface="Times New Roman"/>
                <a:cs typeface="Times New Roman"/>
              </a:rPr>
              <a:t>habits, </a:t>
            </a:r>
            <a:r>
              <a:rPr dirty="0" sz="1100" spc="5">
                <a:latin typeface="Times New Roman"/>
                <a:cs typeface="Times New Roman"/>
              </a:rPr>
              <a:t>beliefs  </a:t>
            </a:r>
            <a:r>
              <a:rPr dirty="0" sz="1100" spc="10">
                <a:latin typeface="Times New Roman"/>
                <a:cs typeface="Times New Roman"/>
              </a:rPr>
              <a:t>and psychology </a:t>
            </a:r>
            <a:r>
              <a:rPr dirty="0" sz="1100" spc="5">
                <a:latin typeface="Times New Roman"/>
                <a:cs typeface="Times New Roman"/>
              </a:rPr>
              <a:t>take time to change.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emphasis, </a:t>
            </a:r>
            <a:r>
              <a:rPr dirty="0" sz="1100" spc="5">
                <a:latin typeface="Times New Roman"/>
                <a:cs typeface="Times New Roman"/>
              </a:rPr>
              <a:t>therefore, </a:t>
            </a:r>
            <a:r>
              <a:rPr dirty="0" sz="1100" spc="10">
                <a:latin typeface="Times New Roman"/>
                <a:cs typeface="Times New Roman"/>
              </a:rPr>
              <a:t>had been on </a:t>
            </a:r>
            <a:r>
              <a:rPr dirty="0" sz="1100" spc="5">
                <a:latin typeface="Times New Roman"/>
                <a:cs typeface="Times New Roman"/>
              </a:rPr>
              <a:t>producing rather  than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real proactive marketing. </a:t>
            </a:r>
            <a:r>
              <a:rPr dirty="0" sz="1100" spc="10">
                <a:latin typeface="Times New Roman"/>
                <a:cs typeface="Times New Roman"/>
              </a:rPr>
              <a:t>The environmental scan of business /industries stopped at  </a:t>
            </a:r>
            <a:r>
              <a:rPr dirty="0" sz="1100" spc="5">
                <a:latin typeface="Times New Roman"/>
                <a:cs typeface="Times New Roman"/>
              </a:rPr>
              <a:t>that.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Hence,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forecasting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had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indeed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been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neglected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aspect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management.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Now,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with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19" y="329615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019" y="836724"/>
            <a:ext cx="5424170" cy="418211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gradual </a:t>
            </a:r>
            <a:r>
              <a:rPr dirty="0" sz="1100" spc="10">
                <a:latin typeface="Times New Roman"/>
                <a:cs typeface="Times New Roman"/>
              </a:rPr>
              <a:t>opening up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economy,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economic </a:t>
            </a:r>
            <a:r>
              <a:rPr dirty="0" sz="1100" spc="5">
                <a:latin typeface="Times New Roman"/>
                <a:cs typeface="Times New Roman"/>
              </a:rPr>
              <a:t>scenario has </a:t>
            </a:r>
            <a:r>
              <a:rPr dirty="0" sz="1100" spc="10">
                <a:latin typeface="Times New Roman"/>
                <a:cs typeface="Times New Roman"/>
              </a:rPr>
              <a:t>changed due </a:t>
            </a:r>
            <a:r>
              <a:rPr dirty="0" sz="1100" spc="5">
                <a:latin typeface="Times New Roman"/>
                <a:cs typeface="Times New Roman"/>
              </a:rPr>
              <a:t>to the increasing  participation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multinational </a:t>
            </a:r>
            <a:r>
              <a:rPr dirty="0" sz="1100" spc="5">
                <a:latin typeface="Times New Roman"/>
                <a:cs typeface="Times New Roman"/>
              </a:rPr>
              <a:t>corporations </a:t>
            </a:r>
            <a:r>
              <a:rPr dirty="0" sz="1100" spc="10">
                <a:latin typeface="Times New Roman"/>
                <a:cs typeface="Times New Roman"/>
              </a:rPr>
              <a:t>in various areas of </a:t>
            </a:r>
            <a:r>
              <a:rPr dirty="0" sz="1100" spc="5">
                <a:latin typeface="Times New Roman"/>
                <a:cs typeface="Times New Roman"/>
              </a:rPr>
              <a:t>business/industry.,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including infrastructure.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Indian </a:t>
            </a:r>
            <a:r>
              <a:rPr dirty="0" sz="1100" spc="10">
                <a:latin typeface="Times New Roman"/>
                <a:cs typeface="Times New Roman"/>
              </a:rPr>
              <a:t>economy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increasingly getting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characteristics of </a:t>
            </a:r>
            <a:r>
              <a:rPr dirty="0" sz="1100" spc="10">
                <a:latin typeface="Times New Roman"/>
                <a:cs typeface="Times New Roman"/>
              </a:rPr>
              <a:t>a  buyers </a:t>
            </a:r>
            <a:r>
              <a:rPr dirty="0" sz="1100" spc="5">
                <a:latin typeface="Times New Roman"/>
                <a:cs typeface="Times New Roman"/>
              </a:rPr>
              <a:t>market.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Indian businessman, therefore, has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very </a:t>
            </a:r>
            <a:r>
              <a:rPr dirty="0" sz="1100" spc="5">
                <a:latin typeface="Times New Roman"/>
                <a:cs typeface="Times New Roman"/>
              </a:rPr>
              <a:t>alert </a:t>
            </a:r>
            <a:r>
              <a:rPr dirty="0" sz="1100" spc="10">
                <a:latin typeface="Times New Roman"/>
                <a:cs typeface="Times New Roman"/>
              </a:rPr>
              <a:t>about the mumblings 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gangways. </a:t>
            </a:r>
            <a:r>
              <a:rPr dirty="0" sz="1100" spc="5">
                <a:latin typeface="Times New Roman"/>
                <a:cs typeface="Times New Roman"/>
              </a:rPr>
              <a:t>Forecasting models,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as the causal models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now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used to forecast  the effect of concession in the corporate tax, </a:t>
            </a:r>
            <a:r>
              <a:rPr dirty="0" sz="1100" spc="10">
                <a:latin typeface="Times New Roman"/>
                <a:cs typeface="Times New Roman"/>
              </a:rPr>
              <a:t>custom duty, excise </a:t>
            </a:r>
            <a:r>
              <a:rPr dirty="0" sz="1100" spc="5">
                <a:latin typeface="Times New Roman"/>
                <a:cs typeface="Times New Roman"/>
              </a:rPr>
              <a:t>and other </a:t>
            </a:r>
            <a:r>
              <a:rPr dirty="0" sz="1100" spc="10">
                <a:latin typeface="Times New Roman"/>
                <a:cs typeface="Times New Roman"/>
              </a:rPr>
              <a:t>areas. Opinion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methods such </a:t>
            </a:r>
            <a:r>
              <a:rPr dirty="0" sz="1100" spc="5">
                <a:latin typeface="Times New Roman"/>
                <a:cs typeface="Times New Roman"/>
              </a:rPr>
              <a:t>as Delphi techniques </a:t>
            </a:r>
            <a:r>
              <a:rPr dirty="0" sz="1100" spc="10">
                <a:latin typeface="Times New Roman"/>
                <a:cs typeface="Times New Roman"/>
              </a:rPr>
              <a:t>and consumer behavioral surveys have increasing  </a:t>
            </a:r>
            <a:r>
              <a:rPr dirty="0" sz="1100" spc="5">
                <a:latin typeface="Times New Roman"/>
                <a:cs typeface="Times New Roman"/>
              </a:rPr>
              <a:t>relevance. </a:t>
            </a:r>
            <a:r>
              <a:rPr dirty="0" sz="1100" spc="10">
                <a:latin typeface="Times New Roman"/>
                <a:cs typeface="Times New Roman"/>
              </a:rPr>
              <a:t>Monopoly </a:t>
            </a:r>
            <a:r>
              <a:rPr dirty="0" sz="1100" spc="5">
                <a:latin typeface="Times New Roman"/>
                <a:cs typeface="Times New Roman"/>
              </a:rPr>
              <a:t>or oligopoly does not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forecasting. Indian industries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businesses  are </a:t>
            </a:r>
            <a:r>
              <a:rPr dirty="0" sz="1100" spc="10">
                <a:latin typeface="Times New Roman"/>
                <a:cs typeface="Times New Roman"/>
              </a:rPr>
              <a:t>waking up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fact that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5">
                <a:latin typeface="Times New Roman"/>
                <a:cs typeface="Times New Roman"/>
              </a:rPr>
              <a:t>now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game. They know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they do </a:t>
            </a:r>
            <a:r>
              <a:rPr dirty="0" sz="1100" spc="5">
                <a:latin typeface="Times New Roman"/>
                <a:cs typeface="Times New Roman"/>
              </a:rPr>
              <a:t>not follow  </a:t>
            </a:r>
            <a:r>
              <a:rPr dirty="0" sz="1100" spc="10">
                <a:latin typeface="Times New Roman"/>
                <a:cs typeface="Times New Roman"/>
              </a:rPr>
              <a:t>appropriate management </a:t>
            </a:r>
            <a:r>
              <a:rPr dirty="0" sz="1100" spc="5">
                <a:latin typeface="Times New Roman"/>
                <a:cs typeface="Times New Roman"/>
              </a:rPr>
              <a:t>basics  </a:t>
            </a:r>
            <a:r>
              <a:rPr dirty="0" sz="1100" spc="10">
                <a:latin typeface="Times New Roman"/>
                <a:cs typeface="Times New Roman"/>
              </a:rPr>
              <a:t>such as </a:t>
            </a:r>
            <a:r>
              <a:rPr dirty="0" sz="1100" spc="5">
                <a:latin typeface="Times New Roman"/>
                <a:cs typeface="Times New Roman"/>
              </a:rPr>
              <a:t>forecasting 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risk  </a:t>
            </a:r>
            <a:r>
              <a:rPr dirty="0" sz="1100" spc="10">
                <a:latin typeface="Times New Roman"/>
                <a:cs typeface="Times New Roman"/>
              </a:rPr>
              <a:t>the danger </a:t>
            </a:r>
            <a:r>
              <a:rPr dirty="0" sz="1100" spc="5">
                <a:latin typeface="Times New Roman"/>
                <a:cs typeface="Times New Roman"/>
              </a:rPr>
              <a:t>of  being  marginalized 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long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0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lvl="1" marL="262890" indent="-250825">
              <a:lnSpc>
                <a:spcPts val="1540"/>
              </a:lnSpc>
              <a:buAutoNum type="arabicPeriod" startAt="7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REVIEW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QUESTION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7"/>
            </a:pPr>
            <a:endParaRPr sz="1150">
              <a:latin typeface="Times New Roman"/>
              <a:cs typeface="Times New Roman"/>
            </a:endParaRPr>
          </a:p>
          <a:p>
            <a:pPr lvl="2" marL="443230" marR="9525" indent="-215900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Define </a:t>
            </a:r>
            <a:r>
              <a:rPr dirty="0" sz="1100" spc="10">
                <a:latin typeface="Times New Roman"/>
                <a:cs typeface="Times New Roman"/>
              </a:rPr>
              <a:t>the term </a:t>
            </a:r>
            <a:r>
              <a:rPr dirty="0" sz="1100" spc="5">
                <a:latin typeface="Times New Roman"/>
                <a:cs typeface="Times New Roman"/>
              </a:rPr>
              <a:t>“forecasting”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its purpose? Describe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uses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limitations  of weighted </a:t>
            </a:r>
            <a:r>
              <a:rPr dirty="0" sz="1100" spc="10">
                <a:latin typeface="Times New Roman"/>
                <a:cs typeface="Times New Roman"/>
              </a:rPr>
              <a:t>moving average </a:t>
            </a:r>
            <a:r>
              <a:rPr dirty="0" sz="1100" spc="5">
                <a:latin typeface="Times New Roman"/>
                <a:cs typeface="Times New Roman"/>
              </a:rPr>
              <a:t>method 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forecasting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Discuss critically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different models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forecasting.</a:t>
            </a:r>
            <a:endParaRPr sz="1100">
              <a:latin typeface="Times New Roman"/>
              <a:cs typeface="Times New Roman"/>
            </a:endParaRPr>
          </a:p>
          <a:p>
            <a:pPr lvl="2" marL="443230" marR="7620" indent="-215900">
              <a:lnSpc>
                <a:spcPts val="1300"/>
              </a:lnSpc>
              <a:spcBef>
                <a:spcPts val="50"/>
              </a:spcBef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possible </a:t>
            </a:r>
            <a:r>
              <a:rPr dirty="0" sz="1100" spc="10">
                <a:latin typeface="Times New Roman"/>
                <a:cs typeface="Times New Roman"/>
              </a:rPr>
              <a:t>consequences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large-scale </a:t>
            </a:r>
            <a:r>
              <a:rPr dirty="0" sz="1100" spc="10">
                <a:latin typeface="Times New Roman"/>
                <a:cs typeface="Times New Roman"/>
              </a:rPr>
              <a:t>firm </a:t>
            </a:r>
            <a:r>
              <a:rPr dirty="0" sz="1100" spc="5">
                <a:latin typeface="Times New Roman"/>
                <a:cs typeface="Times New Roman"/>
              </a:rPr>
              <a:t>places its product in </a:t>
            </a:r>
            <a:r>
              <a:rPr dirty="0" sz="1100" spc="10">
                <a:latin typeface="Times New Roman"/>
                <a:cs typeface="Times New Roman"/>
              </a:rPr>
              <a:t>the  market </a:t>
            </a:r>
            <a:r>
              <a:rPr dirty="0" sz="1100" spc="5">
                <a:latin typeface="Times New Roman"/>
                <a:cs typeface="Times New Roman"/>
              </a:rPr>
              <a:t>without having estimated </a:t>
            </a:r>
            <a:r>
              <a:rPr dirty="0" sz="1100" spc="10">
                <a:latin typeface="Times New Roman"/>
                <a:cs typeface="Times New Roman"/>
              </a:rPr>
              <a:t>the demand </a:t>
            </a:r>
            <a:r>
              <a:rPr dirty="0" sz="1100" spc="5">
                <a:latin typeface="Times New Roman"/>
                <a:cs typeface="Times New Roman"/>
              </a:rPr>
              <a:t>for its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product?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Explain the regression method of demand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forecasting.</a:t>
            </a:r>
            <a:endParaRPr sz="1100">
              <a:latin typeface="Times New Roman"/>
              <a:cs typeface="Times New Roman"/>
            </a:endParaRPr>
          </a:p>
          <a:p>
            <a:pPr lvl="2" marL="443230" marR="8255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forecasting essential? Is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10">
                <a:latin typeface="Times New Roman"/>
                <a:cs typeface="Times New Roman"/>
              </a:rPr>
              <a:t>equally important for  </a:t>
            </a:r>
            <a:r>
              <a:rPr dirty="0" sz="1100" spc="5">
                <a:latin typeface="Times New Roman"/>
                <a:cs typeface="Times New Roman"/>
              </a:rPr>
              <a:t>small </a:t>
            </a:r>
            <a:r>
              <a:rPr dirty="0" sz="1100" spc="10">
                <a:latin typeface="Times New Roman"/>
                <a:cs typeface="Times New Roman"/>
              </a:rPr>
              <a:t>and big </a:t>
            </a:r>
            <a:r>
              <a:rPr dirty="0" sz="1100" spc="5">
                <a:latin typeface="Times New Roman"/>
                <a:cs typeface="Times New Roman"/>
              </a:rPr>
              <a:t>; old or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business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ventures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What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independent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variables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are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relevant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forecasting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demand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for;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A-cement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B-</a:t>
            </a:r>
            <a:endParaRPr sz="1100">
              <a:latin typeface="Times New Roman"/>
              <a:cs typeface="Times New Roman"/>
            </a:endParaRPr>
          </a:p>
          <a:p>
            <a:pPr marL="443230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toothpastes C-electricity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D-text books. </a:t>
            </a:r>
            <a:r>
              <a:rPr dirty="0" sz="1100" spc="10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given the </a:t>
            </a:r>
            <a:r>
              <a:rPr dirty="0" sz="1100" spc="5">
                <a:latin typeface="Times New Roman"/>
                <a:cs typeface="Times New Roman"/>
              </a:rPr>
              <a:t>following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data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33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88719" y="5110348"/>
          <a:ext cx="5349875" cy="505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70"/>
                <a:gridCol w="465455"/>
                <a:gridCol w="429894"/>
                <a:gridCol w="465455"/>
                <a:gridCol w="447675"/>
                <a:gridCol w="447675"/>
                <a:gridCol w="447675"/>
                <a:gridCol w="465454"/>
                <a:gridCol w="1858010"/>
              </a:tblGrid>
              <a:tr h="230784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6195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3734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195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76019" y="5645648"/>
            <a:ext cx="261302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Estimate the </a:t>
            </a:r>
            <a:r>
              <a:rPr dirty="0" sz="1100" spc="5">
                <a:latin typeface="Times New Roman"/>
                <a:cs typeface="Times New Roman"/>
              </a:rPr>
              <a:t>regression </a:t>
            </a:r>
            <a:r>
              <a:rPr dirty="0" sz="1100" spc="10">
                <a:latin typeface="Times New Roman"/>
                <a:cs typeface="Times New Roman"/>
              </a:rPr>
              <a:t>equation, </a:t>
            </a:r>
            <a:r>
              <a:rPr dirty="0" sz="1100" spc="15">
                <a:latin typeface="Times New Roman"/>
                <a:cs typeface="Times New Roman"/>
              </a:rPr>
              <a:t>Y=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+b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X.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93358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21" y="129745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8721" y="495187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75877" y="981586"/>
            <a:ext cx="5422265" cy="804925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10" b="1">
                <a:latin typeface="Times New Roman"/>
                <a:cs typeface="Times New Roman"/>
              </a:rPr>
              <a:t>PRODUCT AND </a:t>
            </a:r>
            <a:r>
              <a:rPr dirty="0" sz="1300" spc="5" b="1">
                <a:latin typeface="Times New Roman"/>
                <a:cs typeface="Times New Roman"/>
              </a:rPr>
              <a:t>PROCESS</a:t>
            </a:r>
            <a:r>
              <a:rPr dirty="0" sz="1300" spc="-1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DESIGN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300" spc="5" b="1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Product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Product </a:t>
            </a:r>
            <a:r>
              <a:rPr dirty="0" sz="1100" spc="5">
                <a:latin typeface="Times New Roman"/>
                <a:cs typeface="Times New Roman"/>
              </a:rPr>
              <a:t>Design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Tools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Design 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Services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Flexible manufacturing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Process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Design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Types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Modern Production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Technologies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Process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Reengineering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98450" indent="-286385">
              <a:lnSpc>
                <a:spcPct val="100000"/>
              </a:lnSpc>
              <a:buAutoNum type="arabicPeriod"/>
              <a:tabLst>
                <a:tab pos="299085" algn="l"/>
              </a:tabLst>
            </a:pPr>
            <a:r>
              <a:rPr dirty="0" sz="1100" spc="10">
                <a:latin typeface="Times New Roman"/>
                <a:cs typeface="Times New Roman"/>
              </a:rPr>
              <a:t>Review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lvl="1" marL="222250" indent="-210185">
              <a:lnSpc>
                <a:spcPts val="1545"/>
              </a:lnSpc>
              <a:buSzPct val="92307"/>
              <a:buAutoNum type="arabicPeriod"/>
              <a:tabLst>
                <a:tab pos="22288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10"/>
              </a:spcBef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company </a:t>
            </a:r>
            <a:r>
              <a:rPr dirty="0" sz="1100" spc="5">
                <a:latin typeface="Times New Roman"/>
                <a:cs typeface="Times New Roman"/>
              </a:rPr>
              <a:t>has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developing new </a:t>
            </a:r>
            <a:r>
              <a:rPr dirty="0" sz="1100" spc="5">
                <a:latin typeface="Times New Roman"/>
                <a:cs typeface="Times New Roman"/>
              </a:rPr>
              <a:t>products, without products there </a:t>
            </a:r>
            <a:r>
              <a:rPr dirty="0" sz="1100" spc="10">
                <a:latin typeface="Times New Roman"/>
                <a:cs typeface="Times New Roman"/>
              </a:rPr>
              <a:t>would be </a:t>
            </a:r>
            <a:r>
              <a:rPr dirty="0" sz="1100" spc="5">
                <a:latin typeface="Times New Roman"/>
                <a:cs typeface="Times New Roman"/>
              </a:rPr>
              <a:t>no  customers. Without customers, </a:t>
            </a:r>
            <a:r>
              <a:rPr dirty="0" sz="1100" spc="10">
                <a:latin typeface="Times New Roman"/>
                <a:cs typeface="Times New Roman"/>
              </a:rPr>
              <a:t>there would be no </a:t>
            </a:r>
            <a:r>
              <a:rPr dirty="0" sz="1100" spc="5">
                <a:latin typeface="Times New Roman"/>
                <a:cs typeface="Times New Roman"/>
              </a:rPr>
              <a:t>revenue. </a:t>
            </a:r>
            <a:r>
              <a:rPr dirty="0" sz="1100" spc="10">
                <a:latin typeface="Times New Roman"/>
                <a:cs typeface="Times New Roman"/>
              </a:rPr>
              <a:t>Developing a new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major activity. </a:t>
            </a:r>
            <a:r>
              <a:rPr dirty="0" sz="1100" spc="10">
                <a:latin typeface="Times New Roman"/>
                <a:cs typeface="Times New Roman"/>
              </a:rPr>
              <a:t>Thomas Alva Edison, with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as 1,300 inventions </a:t>
            </a:r>
            <a:r>
              <a:rPr dirty="0" sz="1100" spc="10">
                <a:latin typeface="Times New Roman"/>
                <a:cs typeface="Times New Roman"/>
              </a:rPr>
              <a:t>and 1100 </a:t>
            </a:r>
            <a:r>
              <a:rPr dirty="0" sz="1100" spc="5">
                <a:latin typeface="Times New Roman"/>
                <a:cs typeface="Times New Roman"/>
              </a:rPr>
              <a:t>patents to  his credit ,said </a:t>
            </a:r>
            <a:r>
              <a:rPr dirty="0" sz="1100" spc="10">
                <a:latin typeface="Times New Roman"/>
                <a:cs typeface="Times New Roman"/>
              </a:rPr>
              <a:t>about the product development process,” Genius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1 per </a:t>
            </a:r>
            <a:r>
              <a:rPr dirty="0" sz="1100" spc="5">
                <a:latin typeface="Times New Roman"/>
                <a:cs typeface="Times New Roman"/>
              </a:rPr>
              <a:t>cent inspiration </a:t>
            </a:r>
            <a:r>
              <a:rPr dirty="0" sz="1100" spc="10">
                <a:latin typeface="Times New Roman"/>
                <a:cs typeface="Times New Roman"/>
              </a:rPr>
              <a:t>and  99 </a:t>
            </a:r>
            <a:r>
              <a:rPr dirty="0" sz="1100" spc="5">
                <a:latin typeface="Times New Roman"/>
                <a:cs typeface="Times New Roman"/>
              </a:rPr>
              <a:t>per </a:t>
            </a:r>
            <a:r>
              <a:rPr dirty="0" sz="1100" spc="10">
                <a:latin typeface="Times New Roman"/>
                <a:cs typeface="Times New Roman"/>
              </a:rPr>
              <a:t>cent </a:t>
            </a:r>
            <a:r>
              <a:rPr dirty="0" sz="1100" spc="5">
                <a:latin typeface="Times New Roman"/>
                <a:cs typeface="Times New Roman"/>
              </a:rPr>
              <a:t>perspiration,” Product </a:t>
            </a:r>
            <a:r>
              <a:rPr dirty="0" sz="1100" spc="10">
                <a:latin typeface="Times New Roman"/>
                <a:cs typeface="Times New Roman"/>
              </a:rPr>
              <a:t>development </a:t>
            </a:r>
            <a:r>
              <a:rPr dirty="0" sz="1100" spc="5">
                <a:latin typeface="Times New Roman"/>
                <a:cs typeface="Times New Roman"/>
              </a:rPr>
              <a:t>requires 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of perspiration </a:t>
            </a:r>
            <a:r>
              <a:rPr dirty="0" sz="1100" spc="10">
                <a:latin typeface="Times New Roman"/>
                <a:cs typeface="Times New Roman"/>
              </a:rPr>
              <a:t>and less of  </a:t>
            </a:r>
            <a:r>
              <a:rPr dirty="0" sz="1100" spc="5">
                <a:latin typeface="Times New Roman"/>
                <a:cs typeface="Times New Roman"/>
              </a:rPr>
              <a:t>genius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successful.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company </a:t>
            </a:r>
            <a:r>
              <a:rPr dirty="0" sz="1100" spc="5">
                <a:latin typeface="Times New Roman"/>
                <a:cs typeface="Times New Roman"/>
              </a:rPr>
              <a:t>also must </a:t>
            </a:r>
            <a:r>
              <a:rPr dirty="0" sz="1100" spc="15">
                <a:latin typeface="Times New Roman"/>
                <a:cs typeface="Times New Roman"/>
              </a:rPr>
              <a:t>manage </a:t>
            </a:r>
            <a:r>
              <a:rPr dirty="0" sz="1100" spc="10">
                <a:latin typeface="Times New Roman"/>
                <a:cs typeface="Times New Roman"/>
              </a:rPr>
              <a:t>them in the </a:t>
            </a:r>
            <a:r>
              <a:rPr dirty="0" sz="1100" spc="5">
                <a:latin typeface="Times New Roman"/>
                <a:cs typeface="Times New Roman"/>
              </a:rPr>
              <a:t>face of </a:t>
            </a:r>
            <a:r>
              <a:rPr dirty="0" sz="1100" spc="10">
                <a:latin typeface="Times New Roman"/>
                <a:cs typeface="Times New Roman"/>
              </a:rPr>
              <a:t>changing </a:t>
            </a:r>
            <a:r>
              <a:rPr dirty="0" sz="1100" spc="5">
                <a:latin typeface="Times New Roman"/>
                <a:cs typeface="Times New Roman"/>
              </a:rPr>
              <a:t>tastes,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technologies and </a:t>
            </a:r>
            <a:r>
              <a:rPr dirty="0" sz="1100" spc="5">
                <a:latin typeface="Times New Roman"/>
                <a:cs typeface="Times New Roman"/>
              </a:rPr>
              <a:t>competitions. </a:t>
            </a:r>
            <a:r>
              <a:rPr dirty="0" sz="1100" spc="10">
                <a:latin typeface="Times New Roman"/>
                <a:cs typeface="Times New Roman"/>
              </a:rPr>
              <a:t>Every product seems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go </a:t>
            </a:r>
            <a:r>
              <a:rPr dirty="0" sz="1100" spc="5">
                <a:latin typeface="Times New Roman"/>
                <a:cs typeface="Times New Roman"/>
              </a:rPr>
              <a:t>through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life </a:t>
            </a:r>
            <a:r>
              <a:rPr dirty="0" sz="1100" spc="10">
                <a:latin typeface="Times New Roman"/>
                <a:cs typeface="Times New Roman"/>
              </a:rPr>
              <a:t>cycle—it </a:t>
            </a:r>
            <a:r>
              <a:rPr dirty="0" sz="1100" spc="5">
                <a:latin typeface="Times New Roman"/>
                <a:cs typeface="Times New Roman"/>
              </a:rPr>
              <a:t>is born.  </a:t>
            </a:r>
            <a:r>
              <a:rPr dirty="0" sz="1100" spc="10">
                <a:latin typeface="Times New Roman"/>
                <a:cs typeface="Times New Roman"/>
              </a:rPr>
              <a:t>Goes </a:t>
            </a:r>
            <a:r>
              <a:rPr dirty="0" sz="1100" spc="5">
                <a:latin typeface="Times New Roman"/>
                <a:cs typeface="Times New Roman"/>
              </a:rPr>
              <a:t>through several phases,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eventually dies as </a:t>
            </a:r>
            <a:r>
              <a:rPr dirty="0" sz="1100" spc="10">
                <a:latin typeface="Times New Roman"/>
                <a:cs typeface="Times New Roman"/>
              </a:rPr>
              <a:t>newer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come </a:t>
            </a:r>
            <a:r>
              <a:rPr dirty="0" sz="1100" spc="5">
                <a:latin typeface="Times New Roman"/>
                <a:cs typeface="Times New Roman"/>
              </a:rPr>
              <a:t>along that better  serve the </a:t>
            </a:r>
            <a:r>
              <a:rPr dirty="0" sz="1100" spc="10">
                <a:latin typeface="Times New Roman"/>
                <a:cs typeface="Times New Roman"/>
              </a:rPr>
              <a:t>consumers </a:t>
            </a:r>
            <a:r>
              <a:rPr dirty="0" sz="1100" spc="5">
                <a:latin typeface="Times New Roman"/>
                <a:cs typeface="Times New Roman"/>
              </a:rPr>
              <a:t>needs.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>
                <a:latin typeface="Times New Roman"/>
                <a:cs typeface="Times New Roman"/>
              </a:rPr>
              <a:t>life </a:t>
            </a:r>
            <a:r>
              <a:rPr dirty="0" sz="1100" spc="10">
                <a:latin typeface="Times New Roman"/>
                <a:cs typeface="Times New Roman"/>
              </a:rPr>
              <a:t>cycle presents two </a:t>
            </a:r>
            <a:r>
              <a:rPr dirty="0" sz="1100" spc="5">
                <a:latin typeface="Times New Roman"/>
                <a:cs typeface="Times New Roman"/>
              </a:rPr>
              <a:t>major challenges: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lvl="2" marL="478790" marR="8255" indent="-215900">
              <a:lnSpc>
                <a:spcPts val="1300"/>
              </a:lnSpc>
              <a:buFont typeface="Symbol"/>
              <a:buChar char=""/>
              <a:tabLst>
                <a:tab pos="479425" algn="l"/>
              </a:tabLst>
            </a:pPr>
            <a:r>
              <a:rPr dirty="0" sz="1100" spc="5">
                <a:latin typeface="Times New Roman"/>
                <a:cs typeface="Times New Roman"/>
              </a:rPr>
              <a:t>First, </a:t>
            </a:r>
            <a:r>
              <a:rPr dirty="0" sz="1100" spc="10">
                <a:latin typeface="Times New Roman"/>
                <a:cs typeface="Times New Roman"/>
              </a:rPr>
              <a:t>because </a:t>
            </a:r>
            <a:r>
              <a:rPr dirty="0" sz="1100" spc="5">
                <a:latin typeface="Times New Roman"/>
                <a:cs typeface="Times New Roman"/>
              </a:rPr>
              <a:t>all products eventually decline, the </a:t>
            </a:r>
            <a:r>
              <a:rPr dirty="0" sz="1100" spc="10">
                <a:latin typeface="Times New Roman"/>
                <a:cs typeface="Times New Roman"/>
              </a:rPr>
              <a:t>firm must </a:t>
            </a:r>
            <a:r>
              <a:rPr dirty="0" sz="1100" spc="5">
                <a:latin typeface="Times New Roman"/>
                <a:cs typeface="Times New Roman"/>
              </a:rPr>
              <a:t>find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products to  replace </a:t>
            </a:r>
            <a:r>
              <a:rPr dirty="0" sz="1100" spc="10">
                <a:latin typeface="Times New Roman"/>
                <a:cs typeface="Times New Roman"/>
              </a:rPr>
              <a:t>aging </a:t>
            </a:r>
            <a:r>
              <a:rPr dirty="0" sz="1100" spc="5">
                <a:latin typeface="Times New Roman"/>
                <a:cs typeface="Times New Roman"/>
              </a:rPr>
              <a:t>ones (the </a:t>
            </a:r>
            <a:r>
              <a:rPr dirty="0" sz="1100" spc="10">
                <a:latin typeface="Times New Roman"/>
                <a:cs typeface="Times New Roman"/>
              </a:rPr>
              <a:t>problem </a:t>
            </a:r>
            <a:r>
              <a:rPr dirty="0" sz="1100" spc="5">
                <a:latin typeface="Times New Roman"/>
                <a:cs typeface="Times New Roman"/>
              </a:rPr>
              <a:t>of product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development).</a:t>
            </a:r>
            <a:endParaRPr sz="1100">
              <a:latin typeface="Times New Roman"/>
              <a:cs typeface="Times New Roman"/>
            </a:endParaRPr>
          </a:p>
          <a:p>
            <a:pPr algn="just" lvl="2" marL="478790" marR="6985" indent="-215900">
              <a:lnSpc>
                <a:spcPct val="98000"/>
              </a:lnSpc>
              <a:spcBef>
                <a:spcPts val="50"/>
              </a:spcBef>
              <a:buFont typeface="Symbol"/>
              <a:buChar char=""/>
              <a:tabLst>
                <a:tab pos="479425" algn="l"/>
              </a:tabLst>
            </a:pPr>
            <a:r>
              <a:rPr dirty="0" sz="1100" spc="5">
                <a:latin typeface="Times New Roman"/>
                <a:cs typeface="Times New Roman"/>
              </a:rPr>
              <a:t>Second, </a:t>
            </a:r>
            <a:r>
              <a:rPr dirty="0" sz="1100" spc="10">
                <a:latin typeface="Times New Roman"/>
                <a:cs typeface="Times New Roman"/>
              </a:rPr>
              <a:t>the firm must </a:t>
            </a:r>
            <a:r>
              <a:rPr dirty="0" sz="1100" spc="5">
                <a:latin typeface="Times New Roman"/>
                <a:cs typeface="Times New Roman"/>
              </a:rPr>
              <a:t>understand </a:t>
            </a:r>
            <a:r>
              <a:rPr dirty="0" sz="1100" spc="10">
                <a:latin typeface="Times New Roman"/>
                <a:cs typeface="Times New Roman"/>
              </a:rPr>
              <a:t>how the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age and adapt </a:t>
            </a:r>
            <a:r>
              <a:rPr dirty="0" sz="1100" spc="5">
                <a:latin typeface="Times New Roman"/>
                <a:cs typeface="Times New Roman"/>
              </a:rPr>
              <a:t>its marketing  strategies as product pass through life </a:t>
            </a:r>
            <a:r>
              <a:rPr dirty="0" sz="1100" spc="10">
                <a:latin typeface="Times New Roman"/>
                <a:cs typeface="Times New Roman"/>
              </a:rPr>
              <a:t>cycle stages (the problem of </a:t>
            </a:r>
            <a:r>
              <a:rPr dirty="0" sz="1100" spc="5">
                <a:latin typeface="Times New Roman"/>
                <a:cs typeface="Times New Roman"/>
              </a:rPr>
              <a:t>product life-cycle  strategies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addresses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issue of innovation for </a:t>
            </a:r>
            <a:r>
              <a:rPr dirty="0" sz="1100" spc="10">
                <a:latin typeface="Times New Roman"/>
                <a:cs typeface="Times New Roman"/>
              </a:rPr>
              <a:t>product development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enabling firms with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distinctiveness in their offerings.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distinctiveness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account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products/services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offered,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technologies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channel employed and </a:t>
            </a:r>
            <a:r>
              <a:rPr dirty="0" sz="1100" spc="5">
                <a:latin typeface="Times New Roman"/>
                <a:cs typeface="Times New Roman"/>
              </a:rPr>
              <a:t>various  processes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used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while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providing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product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services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customers.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recent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years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34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5762356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019" y="836724"/>
            <a:ext cx="5421630" cy="7912734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have been </a:t>
            </a:r>
            <a:r>
              <a:rPr dirty="0" sz="1100" spc="5">
                <a:latin typeface="Times New Roman"/>
                <a:cs typeface="Times New Roman"/>
              </a:rPr>
              <a:t>witnessing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rise in customer expectations with respect to </a:t>
            </a:r>
            <a:r>
              <a:rPr dirty="0" sz="1100" spc="10">
                <a:latin typeface="Times New Roman"/>
                <a:cs typeface="Times New Roman"/>
              </a:rPr>
              <a:t>the products and </a:t>
            </a:r>
            <a:r>
              <a:rPr dirty="0" sz="1100" spc="5">
                <a:latin typeface="Times New Roman"/>
                <a:cs typeface="Times New Roman"/>
              </a:rPr>
              <a:t>services  offered. Firms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benefits in this scenario, </a:t>
            </a:r>
            <a:r>
              <a:rPr dirty="0" sz="1100" spc="10">
                <a:latin typeface="Times New Roman"/>
                <a:cs typeface="Times New Roman"/>
              </a:rPr>
              <a:t>either by offering highly </a:t>
            </a:r>
            <a:r>
              <a:rPr dirty="0" sz="1100" spc="5">
                <a:latin typeface="Times New Roman"/>
                <a:cs typeface="Times New Roman"/>
              </a:rPr>
              <a:t>differentiated </a:t>
            </a:r>
            <a:r>
              <a:rPr dirty="0" sz="1100" spc="10">
                <a:latin typeface="Times New Roman"/>
                <a:cs typeface="Times New Roman"/>
              </a:rPr>
              <a:t>products  and services or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offering very cost effective products. Furthermore, </a:t>
            </a:r>
            <a:r>
              <a:rPr dirty="0" sz="1100" spc="5">
                <a:latin typeface="Times New Roman"/>
                <a:cs typeface="Times New Roman"/>
              </a:rPr>
              <a:t>firms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benefit  by </a:t>
            </a:r>
            <a:r>
              <a:rPr dirty="0" sz="1100" spc="5">
                <a:latin typeface="Times New Roman"/>
                <a:cs typeface="Times New Roman"/>
              </a:rPr>
              <a:t>bringing these products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services </a:t>
            </a:r>
            <a:r>
              <a:rPr dirty="0" sz="1100" spc="10">
                <a:latin typeface="Times New Roman"/>
                <a:cs typeface="Times New Roman"/>
              </a:rPr>
              <a:t>much </a:t>
            </a:r>
            <a:r>
              <a:rPr dirty="0" sz="1100" spc="5">
                <a:latin typeface="Times New Roman"/>
                <a:cs typeface="Times New Roman"/>
              </a:rPr>
              <a:t>faster </a:t>
            </a:r>
            <a:r>
              <a:rPr dirty="0" sz="1100" spc="10">
                <a:latin typeface="Times New Roman"/>
                <a:cs typeface="Times New Roman"/>
              </a:rPr>
              <a:t>than the </a:t>
            </a:r>
            <a:r>
              <a:rPr dirty="0" sz="1100" spc="5">
                <a:latin typeface="Times New Roman"/>
                <a:cs typeface="Times New Roman"/>
              </a:rPr>
              <a:t>competitors and </a:t>
            </a:r>
            <a:r>
              <a:rPr dirty="0" sz="1100" spc="10">
                <a:latin typeface="Times New Roman"/>
                <a:cs typeface="Times New Roman"/>
              </a:rPr>
              <a:t>gain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early mover </a:t>
            </a:r>
            <a:r>
              <a:rPr dirty="0" sz="1100" spc="10">
                <a:latin typeface="Times New Roman"/>
                <a:cs typeface="Times New Roman"/>
              </a:rPr>
              <a:t>advantage, </a:t>
            </a:r>
            <a:r>
              <a:rPr dirty="0" sz="1100" spc="5">
                <a:latin typeface="Times New Roman"/>
                <a:cs typeface="Times New Roman"/>
              </a:rPr>
              <a:t>In order to </a:t>
            </a:r>
            <a:r>
              <a:rPr dirty="0" sz="1100" spc="10">
                <a:latin typeface="Times New Roman"/>
                <a:cs typeface="Times New Roman"/>
              </a:rPr>
              <a:t>achieve </a:t>
            </a:r>
            <a:r>
              <a:rPr dirty="0" sz="1100" spc="5">
                <a:latin typeface="Times New Roman"/>
                <a:cs typeface="Times New Roman"/>
              </a:rPr>
              <a:t>this, firms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have a robust mechanism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understand customers’ expectations. Firms </a:t>
            </a:r>
            <a:r>
              <a:rPr dirty="0" sz="1100" spc="5">
                <a:latin typeface="Times New Roman"/>
                <a:cs typeface="Times New Roman"/>
              </a:rPr>
              <a:t>must also </a:t>
            </a:r>
            <a:r>
              <a:rPr dirty="0" sz="1100" spc="10">
                <a:latin typeface="Times New Roman"/>
                <a:cs typeface="Times New Roman"/>
              </a:rPr>
              <a:t>have the capability to </a:t>
            </a:r>
            <a:r>
              <a:rPr dirty="0" sz="1100" spc="5">
                <a:latin typeface="Times New Roman"/>
                <a:cs typeface="Times New Roman"/>
              </a:rPr>
              <a:t>reach faster once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expectations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understood. In the 1950sand 1960s Hindustan Motors introduced  variations of its </a:t>
            </a:r>
            <a:r>
              <a:rPr dirty="0" sz="1100" spc="10">
                <a:latin typeface="Times New Roman"/>
                <a:cs typeface="Times New Roman"/>
              </a:rPr>
              <a:t>Ambassador (Mark </a:t>
            </a:r>
            <a:r>
              <a:rPr dirty="0" sz="1100" spc="5">
                <a:latin typeface="Times New Roman"/>
                <a:cs typeface="Times New Roman"/>
              </a:rPr>
              <a:t>2, </a:t>
            </a:r>
            <a:r>
              <a:rPr dirty="0" sz="1100" spc="10">
                <a:latin typeface="Times New Roman"/>
                <a:cs typeface="Times New Roman"/>
              </a:rPr>
              <a:t>Mark3 and so </a:t>
            </a:r>
            <a:r>
              <a:rPr dirty="0" sz="1100" spc="5">
                <a:latin typeface="Times New Roman"/>
                <a:cs typeface="Times New Roman"/>
              </a:rPr>
              <a:t>on) roughly once in ten years. </a:t>
            </a:r>
            <a:r>
              <a:rPr dirty="0" sz="1100" spc="10">
                <a:latin typeface="Times New Roman"/>
                <a:cs typeface="Times New Roman"/>
              </a:rPr>
              <a:t>Today, </a:t>
            </a:r>
            <a:r>
              <a:rPr dirty="0" sz="1100" spc="5">
                <a:latin typeface="Times New Roman"/>
                <a:cs typeface="Times New Roman"/>
              </a:rPr>
              <a:t>no  </a:t>
            </a:r>
            <a:r>
              <a:rPr dirty="0" sz="1100" spc="10">
                <a:latin typeface="Times New Roman"/>
                <a:cs typeface="Times New Roman"/>
              </a:rPr>
              <a:t>automobile </a:t>
            </a:r>
            <a:r>
              <a:rPr dirty="0" sz="1100" spc="5">
                <a:latin typeface="Times New Roman"/>
                <a:cs typeface="Times New Roman"/>
              </a:rPr>
              <a:t>manufacturer can afford to take that </a:t>
            </a:r>
            <a:r>
              <a:rPr dirty="0" sz="1100" spc="10">
                <a:latin typeface="Times New Roman"/>
                <a:cs typeface="Times New Roman"/>
              </a:rPr>
              <a:t>much time </a:t>
            </a:r>
            <a:r>
              <a:rPr dirty="0" sz="1100" spc="5">
                <a:latin typeface="Times New Roman"/>
                <a:cs typeface="Times New Roman"/>
              </a:rPr>
              <a:t>to introduce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variations of existing </a:t>
            </a:r>
            <a:r>
              <a:rPr dirty="0" sz="1100" spc="10">
                <a:latin typeface="Times New Roman"/>
                <a:cs typeface="Times New Roman"/>
              </a:rPr>
              <a:t>ones.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development </a:t>
            </a:r>
            <a:r>
              <a:rPr dirty="0" sz="1100" spc="5">
                <a:latin typeface="Times New Roman"/>
                <a:cs typeface="Times New Roman"/>
              </a:rPr>
              <a:t>process addresses these issues and  provides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firm </a:t>
            </a:r>
            <a:r>
              <a:rPr dirty="0" sz="1100" spc="10">
                <a:latin typeface="Times New Roman"/>
                <a:cs typeface="Times New Roman"/>
              </a:rPr>
              <a:t>with a </a:t>
            </a:r>
            <a:r>
              <a:rPr dirty="0" sz="1100" spc="5">
                <a:latin typeface="Times New Roman"/>
                <a:cs typeface="Times New Roman"/>
              </a:rPr>
              <a:t>set of tools, techniques </a:t>
            </a:r>
            <a:r>
              <a:rPr dirty="0" sz="1100" spc="10">
                <a:latin typeface="Times New Roman"/>
                <a:cs typeface="Times New Roman"/>
              </a:rPr>
              <a:t>and concepts </a:t>
            </a:r>
            <a:r>
              <a:rPr dirty="0" sz="1100" spc="5">
                <a:latin typeface="Times New Roman"/>
                <a:cs typeface="Times New Roman"/>
              </a:rPr>
              <a:t>to bring products faster and  </a:t>
            </a:r>
            <a:r>
              <a:rPr dirty="0" sz="1100" spc="10">
                <a:latin typeface="Times New Roman"/>
                <a:cs typeface="Times New Roman"/>
              </a:rPr>
              <a:t>cheaper into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market and </a:t>
            </a:r>
            <a:r>
              <a:rPr dirty="0" sz="1100" spc="5">
                <a:latin typeface="Times New Roman"/>
                <a:cs typeface="Times New Roman"/>
              </a:rPr>
              <a:t>realize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associated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gains.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Organizations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experienced several </a:t>
            </a:r>
            <a:r>
              <a:rPr dirty="0" sz="1100" spc="10">
                <a:latin typeface="Times New Roman"/>
                <a:cs typeface="Times New Roman"/>
              </a:rPr>
              <a:t>tangible benefits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good product development  processes. Some of </a:t>
            </a:r>
            <a:r>
              <a:rPr dirty="0" sz="1100" spc="15">
                <a:latin typeface="Times New Roman"/>
                <a:cs typeface="Times New Roman"/>
              </a:rPr>
              <a:t>them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3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International Motor Vehicles Programme showed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while Japanese  </a:t>
            </a:r>
            <a:r>
              <a:rPr dirty="0" sz="1100" spc="5">
                <a:latin typeface="Times New Roman"/>
                <a:cs typeface="Times New Roman"/>
              </a:rPr>
              <a:t>manufacturers such as </a:t>
            </a:r>
            <a:r>
              <a:rPr dirty="0" sz="1100" spc="10">
                <a:latin typeface="Times New Roman"/>
                <a:cs typeface="Times New Roman"/>
              </a:rPr>
              <a:t>Honda and Toyota </a:t>
            </a:r>
            <a:r>
              <a:rPr dirty="0" sz="1100" spc="5">
                <a:latin typeface="Times New Roman"/>
                <a:cs typeface="Times New Roman"/>
              </a:rPr>
              <a:t>introduced as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85 </a:t>
            </a:r>
            <a:r>
              <a:rPr dirty="0" sz="1100" spc="5">
                <a:latin typeface="Times New Roman"/>
                <a:cs typeface="Times New Roman"/>
              </a:rPr>
              <a:t>models  </a:t>
            </a:r>
            <a:r>
              <a:rPr dirty="0" sz="1100" spc="10">
                <a:latin typeface="Times New Roman"/>
                <a:cs typeface="Times New Roman"/>
              </a:rPr>
              <a:t>between1982 and </a:t>
            </a:r>
            <a:r>
              <a:rPr dirty="0" sz="1100" spc="5">
                <a:latin typeface="Times New Roman"/>
                <a:cs typeface="Times New Roman"/>
              </a:rPr>
              <a:t>1989, their </a:t>
            </a:r>
            <a:r>
              <a:rPr dirty="0" sz="1100" spc="10">
                <a:latin typeface="Times New Roman"/>
                <a:cs typeface="Times New Roman"/>
              </a:rPr>
              <a:t>American </a:t>
            </a:r>
            <a:r>
              <a:rPr dirty="0" sz="1100" spc="5">
                <a:latin typeface="Times New Roman"/>
                <a:cs typeface="Times New Roman"/>
              </a:rPr>
              <a:t>counterpart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able to introduce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49  </a:t>
            </a:r>
            <a:r>
              <a:rPr dirty="0" sz="1100" spc="10">
                <a:latin typeface="Times New Roman"/>
                <a:cs typeface="Times New Roman"/>
              </a:rPr>
              <a:t>models </a:t>
            </a:r>
            <a:r>
              <a:rPr dirty="0" sz="1100" spc="5">
                <a:latin typeface="Times New Roman"/>
                <a:cs typeface="Times New Roman"/>
              </a:rPr>
              <a:t>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significantly affected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competitive positioning of these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firms.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Another study analyzed </a:t>
            </a:r>
            <a:r>
              <a:rPr dirty="0" sz="1100" spc="10">
                <a:latin typeface="Times New Roman"/>
                <a:cs typeface="Times New Roman"/>
              </a:rPr>
              <a:t>the market impact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 introduction. It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15">
                <a:latin typeface="Times New Roman"/>
                <a:cs typeface="Times New Roman"/>
              </a:rPr>
              <a:t>shown 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introducing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six months ahead </a:t>
            </a:r>
            <a:r>
              <a:rPr dirty="0" sz="1100" spc="5">
                <a:latin typeface="Times New Roman"/>
                <a:cs typeface="Times New Roman"/>
              </a:rPr>
              <a:t>of competitors , </a:t>
            </a:r>
            <a:r>
              <a:rPr dirty="0" sz="1100" spc="10">
                <a:latin typeface="Times New Roman"/>
                <a:cs typeface="Times New Roman"/>
              </a:rPr>
              <a:t>a firm can gain </a:t>
            </a:r>
            <a:r>
              <a:rPr dirty="0" sz="1100" spc="5">
                <a:latin typeface="Times New Roman"/>
                <a:cs typeface="Times New Roman"/>
              </a:rPr>
              <a:t>as  </a:t>
            </a:r>
            <a:r>
              <a:rPr dirty="0" sz="1100" spc="10">
                <a:latin typeface="Times New Roman"/>
                <a:cs typeface="Times New Roman"/>
              </a:rPr>
              <a:t>much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three </a:t>
            </a:r>
            <a:r>
              <a:rPr dirty="0" sz="1100" spc="5">
                <a:latin typeface="Times New Roman"/>
                <a:cs typeface="Times New Roman"/>
              </a:rPr>
              <a:t>times the </a:t>
            </a:r>
            <a:r>
              <a:rPr dirty="0" sz="1100" spc="10">
                <a:latin typeface="Times New Roman"/>
                <a:cs typeface="Times New Roman"/>
              </a:rPr>
              <a:t>cumulative </a:t>
            </a:r>
            <a:r>
              <a:rPr dirty="0" sz="1100" spc="5">
                <a:latin typeface="Times New Roman"/>
                <a:cs typeface="Times New Roman"/>
              </a:rPr>
              <a:t>profit </a:t>
            </a:r>
            <a:r>
              <a:rPr dirty="0" sz="1100" spc="10">
                <a:latin typeface="Times New Roman"/>
                <a:cs typeface="Times New Roman"/>
              </a:rPr>
              <a:t>earned over the </a:t>
            </a:r>
            <a:r>
              <a:rPr dirty="0" sz="1100" spc="5">
                <a:latin typeface="Times New Roman"/>
                <a:cs typeface="Times New Roman"/>
              </a:rPr>
              <a:t>life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It is, therefore clear that product </a:t>
            </a:r>
            <a:r>
              <a:rPr dirty="0" sz="1100" spc="10">
                <a:latin typeface="Times New Roman"/>
                <a:cs typeface="Times New Roman"/>
              </a:rPr>
              <a:t>development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important aspects of the operation 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function in </a:t>
            </a:r>
            <a:r>
              <a:rPr dirty="0" sz="1100" spc="10">
                <a:latin typeface="Times New Roman"/>
                <a:cs typeface="Times New Roman"/>
              </a:rPr>
              <a:t>every </a:t>
            </a:r>
            <a:r>
              <a:rPr dirty="0" sz="1100" spc="5">
                <a:latin typeface="Times New Roman"/>
                <a:cs typeface="Times New Roman"/>
              </a:rPr>
              <a:t>organization,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services or </a:t>
            </a:r>
            <a:r>
              <a:rPr dirty="0" sz="1100" spc="10">
                <a:latin typeface="Times New Roman"/>
                <a:cs typeface="Times New Roman"/>
              </a:rPr>
              <a:t>manufacturing. </a:t>
            </a: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  </a:t>
            </a:r>
            <a:r>
              <a:rPr dirty="0" sz="1100" spc="10">
                <a:latin typeface="Times New Roman"/>
                <a:cs typeface="Times New Roman"/>
              </a:rPr>
              <a:t>armed with good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development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will be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better position to bring </a:t>
            </a:r>
            <a:r>
              <a:rPr dirty="0" sz="1100" spc="10">
                <a:latin typeface="Times New Roman"/>
                <a:cs typeface="Times New Roman"/>
              </a:rPr>
              <a:t>new 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services to </a:t>
            </a:r>
            <a:r>
              <a:rPr dirty="0" sz="1100" spc="10">
                <a:latin typeface="Times New Roman"/>
                <a:cs typeface="Times New Roman"/>
              </a:rPr>
              <a:t>the market ahead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competition and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able to </a:t>
            </a:r>
            <a:r>
              <a:rPr dirty="0" sz="1100" spc="5">
                <a:latin typeface="Times New Roman"/>
                <a:cs typeface="Times New Roman"/>
              </a:rPr>
              <a:t>retain </a:t>
            </a:r>
            <a:r>
              <a:rPr dirty="0" sz="1100" spc="10">
                <a:latin typeface="Times New Roman"/>
                <a:cs typeface="Times New Roman"/>
              </a:rPr>
              <a:t>customers  and </a:t>
            </a:r>
            <a:r>
              <a:rPr dirty="0" sz="1100" spc="5">
                <a:latin typeface="Times New Roman"/>
                <a:cs typeface="Times New Roman"/>
              </a:rPr>
              <a:t>its market </a:t>
            </a:r>
            <a:r>
              <a:rPr dirty="0" sz="1100" spc="10">
                <a:latin typeface="Times New Roman"/>
                <a:cs typeface="Times New Roman"/>
              </a:rPr>
              <a:t>share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sector.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45"/>
              </a:lnSpc>
            </a:pPr>
            <a:r>
              <a:rPr dirty="0" sz="1300" spc="5" b="1">
                <a:latin typeface="Times New Roman"/>
                <a:cs typeface="Times New Roman"/>
              </a:rPr>
              <a:t>3.2 </a:t>
            </a:r>
            <a:r>
              <a:rPr dirty="0" sz="1300" spc="10" b="1">
                <a:latin typeface="Times New Roman"/>
                <a:cs typeface="Times New Roman"/>
              </a:rPr>
              <a:t>PRODUCT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DEVELOPMENT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10"/>
              </a:spcBef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successful product </a:t>
            </a:r>
            <a:r>
              <a:rPr dirty="0" sz="1100" spc="10">
                <a:latin typeface="Times New Roman"/>
                <a:cs typeface="Times New Roman"/>
              </a:rPr>
              <a:t>development </a:t>
            </a:r>
            <a:r>
              <a:rPr dirty="0" sz="1100" spc="5">
                <a:latin typeface="Times New Roman"/>
                <a:cs typeface="Times New Roman"/>
              </a:rPr>
              <a:t>requires </a:t>
            </a:r>
            <a:r>
              <a:rPr dirty="0" sz="1100" spc="10">
                <a:latin typeface="Times New Roman"/>
                <a:cs typeface="Times New Roman"/>
              </a:rPr>
              <a:t>a total-company </a:t>
            </a:r>
            <a:r>
              <a:rPr dirty="0" sz="1100" spc="5">
                <a:latin typeface="Times New Roman"/>
                <a:cs typeface="Times New Roman"/>
              </a:rPr>
              <a:t>effort. </a:t>
            </a:r>
            <a:r>
              <a:rPr dirty="0" sz="1100" spc="10">
                <a:latin typeface="Times New Roman"/>
                <a:cs typeface="Times New Roman"/>
              </a:rPr>
              <a:t>The most </a:t>
            </a:r>
            <a:r>
              <a:rPr dirty="0" sz="1100" spc="5">
                <a:latin typeface="Times New Roman"/>
                <a:cs typeface="Times New Roman"/>
              </a:rPr>
              <a:t>successful  </a:t>
            </a:r>
            <a:r>
              <a:rPr dirty="0" sz="1100" spc="10">
                <a:latin typeface="Times New Roman"/>
                <a:cs typeface="Times New Roman"/>
              </a:rPr>
              <a:t>innovating companies make a consistent commitment </a:t>
            </a:r>
            <a:r>
              <a:rPr dirty="0" sz="1100" spc="5">
                <a:latin typeface="Times New Roman"/>
                <a:cs typeface="Times New Roman"/>
              </a:rPr>
              <a:t>of resources to </a:t>
            </a:r>
            <a:r>
              <a:rPr dirty="0" sz="1100" spc="10">
                <a:latin typeface="Times New Roman"/>
                <a:cs typeface="Times New Roman"/>
              </a:rPr>
              <a:t>product development,  </a:t>
            </a:r>
            <a:r>
              <a:rPr dirty="0" sz="1100" spc="5">
                <a:latin typeface="Times New Roman"/>
                <a:cs typeface="Times New Roman"/>
              </a:rPr>
              <a:t>design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 strategy that is linked to their strategic planning process,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set up  formal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sophisticated </a:t>
            </a:r>
            <a:r>
              <a:rPr dirty="0" sz="1100" spc="10">
                <a:latin typeface="Times New Roman"/>
                <a:cs typeface="Times New Roman"/>
              </a:rPr>
              <a:t>organizational arrangements for managing product development  </a:t>
            </a:r>
            <a:r>
              <a:rPr dirty="0" sz="1100" spc="5">
                <a:latin typeface="Times New Roman"/>
                <a:cs typeface="Times New Roman"/>
              </a:rPr>
              <a:t>process.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product development process </a:t>
            </a:r>
            <a:r>
              <a:rPr dirty="0" sz="1100" spc="5">
                <a:latin typeface="Times New Roman"/>
                <a:cs typeface="Times New Roman"/>
              </a:rPr>
              <a:t>for finding and </a:t>
            </a:r>
            <a:r>
              <a:rPr dirty="0" sz="1100" spc="10">
                <a:latin typeface="Times New Roman"/>
                <a:cs typeface="Times New Roman"/>
              </a:rPr>
              <a:t>growing new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consist of  </a:t>
            </a:r>
            <a:r>
              <a:rPr dirty="0" sz="1100" spc="5">
                <a:latin typeface="Times New Roman"/>
                <a:cs typeface="Times New Roman"/>
              </a:rPr>
              <a:t>eight major steps as </a:t>
            </a:r>
            <a:r>
              <a:rPr dirty="0" sz="1100" spc="10">
                <a:latin typeface="Times New Roman"/>
                <a:cs typeface="Times New Roman"/>
              </a:rPr>
              <a:t>explained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below;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Idea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generation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Idea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screening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Concept </a:t>
            </a:r>
            <a:r>
              <a:rPr dirty="0" sz="1100" spc="10">
                <a:latin typeface="Times New Roman"/>
                <a:cs typeface="Times New Roman"/>
              </a:rPr>
              <a:t>development and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testing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Marketing Strategy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Business analysis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Product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Test marketing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Commercialization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35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36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3535" cy="8141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ts val="1310"/>
              </a:lnSpc>
              <a:spcBef>
                <a:spcPts val="125"/>
              </a:spcBef>
            </a:pP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shall briefly describe </a:t>
            </a:r>
            <a:r>
              <a:rPr dirty="0" sz="1100" spc="10">
                <a:latin typeface="Times New Roman"/>
                <a:cs typeface="Times New Roman"/>
              </a:rPr>
              <a:t>these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steps: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10"/>
              </a:spcBef>
            </a:pPr>
            <a:r>
              <a:rPr dirty="0" sz="1100" spc="10" b="1">
                <a:latin typeface="Times New Roman"/>
                <a:cs typeface="Times New Roman"/>
              </a:rPr>
              <a:t>Idea </a:t>
            </a:r>
            <a:r>
              <a:rPr dirty="0" sz="1100" spc="5" b="1">
                <a:latin typeface="Times New Roman"/>
                <a:cs typeface="Times New Roman"/>
              </a:rPr>
              <a:t>Generation: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systematic search for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 ideas.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company </a:t>
            </a:r>
            <a:r>
              <a:rPr dirty="0" sz="1100" spc="5">
                <a:latin typeface="Times New Roman"/>
                <a:cs typeface="Times New Roman"/>
              </a:rPr>
              <a:t>has to generate  </a:t>
            </a:r>
            <a:r>
              <a:rPr dirty="0" sz="1100" spc="10">
                <a:latin typeface="Times New Roman"/>
                <a:cs typeface="Times New Roman"/>
              </a:rPr>
              <a:t>many ideas in </a:t>
            </a:r>
            <a:r>
              <a:rPr dirty="0" sz="1100" spc="5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find </a:t>
            </a:r>
            <a:r>
              <a:rPr dirty="0" sz="1100" spc="10">
                <a:latin typeface="Times New Roman"/>
                <a:cs typeface="Times New Roman"/>
              </a:rPr>
              <a:t>good ones.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search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products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systematic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rather </a:t>
            </a:r>
            <a:r>
              <a:rPr dirty="0" sz="1100" spc="10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haphazard. </a:t>
            </a:r>
            <a:r>
              <a:rPr dirty="0" sz="1100" spc="10">
                <a:latin typeface="Times New Roman"/>
                <a:cs typeface="Times New Roman"/>
              </a:rPr>
              <a:t>Top management </a:t>
            </a:r>
            <a:r>
              <a:rPr dirty="0" sz="1100" spc="5">
                <a:latin typeface="Times New Roman"/>
                <a:cs typeface="Times New Roman"/>
              </a:rPr>
              <a:t>should state </a:t>
            </a:r>
            <a:r>
              <a:rPr dirty="0" sz="1100" spc="10">
                <a:latin typeface="Times New Roman"/>
                <a:cs typeface="Times New Roman"/>
              </a:rPr>
              <a:t>what the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markets to  </a:t>
            </a:r>
            <a:r>
              <a:rPr dirty="0" sz="1100" spc="10">
                <a:latin typeface="Times New Roman"/>
                <a:cs typeface="Times New Roman"/>
              </a:rPr>
              <a:t>emphasize.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should </a:t>
            </a:r>
            <a:r>
              <a:rPr dirty="0" sz="1100" spc="5">
                <a:latin typeface="Times New Roman"/>
                <a:cs typeface="Times New Roman"/>
              </a:rPr>
              <a:t>state </a:t>
            </a:r>
            <a:r>
              <a:rPr dirty="0" sz="1100" spc="10">
                <a:latin typeface="Times New Roman"/>
                <a:cs typeface="Times New Roman"/>
              </a:rPr>
              <a:t>what the company </a:t>
            </a:r>
            <a:r>
              <a:rPr dirty="0" sz="1100" spc="5">
                <a:latin typeface="Times New Roman"/>
                <a:cs typeface="Times New Roman"/>
              </a:rPr>
              <a:t>wants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10">
                <a:latin typeface="Times New Roman"/>
                <a:cs typeface="Times New Roman"/>
              </a:rPr>
              <a:t>products, </a:t>
            </a:r>
            <a:r>
              <a:rPr dirty="0" sz="1100" spc="5">
                <a:latin typeface="Times New Roman"/>
                <a:cs typeface="Times New Roman"/>
              </a:rPr>
              <a:t>whether it is </a:t>
            </a:r>
            <a:r>
              <a:rPr dirty="0" sz="1100" spc="10">
                <a:latin typeface="Times New Roman"/>
                <a:cs typeface="Times New Roman"/>
              </a:rPr>
              <a:t>high  cash </a:t>
            </a:r>
            <a:r>
              <a:rPr dirty="0" sz="1100" spc="5">
                <a:latin typeface="Times New Roman"/>
                <a:cs typeface="Times New Roman"/>
              </a:rPr>
              <a:t>flow, </a:t>
            </a:r>
            <a:r>
              <a:rPr dirty="0" sz="1100" spc="10">
                <a:latin typeface="Times New Roman"/>
                <a:cs typeface="Times New Roman"/>
              </a:rPr>
              <a:t>market share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bother objective. </a:t>
            </a: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obtain a </a:t>
            </a:r>
            <a:r>
              <a:rPr dirty="0" sz="1100" spc="5">
                <a:latin typeface="Times New Roman"/>
                <a:cs typeface="Times New Roman"/>
              </a:rPr>
              <a:t>flow of new-products </a:t>
            </a:r>
            <a:r>
              <a:rPr dirty="0" sz="1100" spc="10">
                <a:latin typeface="Times New Roman"/>
                <a:cs typeface="Times New Roman"/>
              </a:rPr>
              <a:t>ideas, the  </a:t>
            </a:r>
            <a:r>
              <a:rPr dirty="0" sz="1100" spc="15">
                <a:latin typeface="Times New Roman"/>
                <a:cs typeface="Times New Roman"/>
              </a:rPr>
              <a:t>company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tap </a:t>
            </a:r>
            <a:r>
              <a:rPr dirty="0" sz="1100" spc="10">
                <a:latin typeface="Times New Roman"/>
                <a:cs typeface="Times New Roman"/>
              </a:rPr>
              <a:t>many sources. Major sources of product ideas include internal sources like  customers, competitors, distributors and </a:t>
            </a:r>
            <a:r>
              <a:rPr dirty="0" sz="1100" spc="5">
                <a:latin typeface="Times New Roman"/>
                <a:cs typeface="Times New Roman"/>
              </a:rPr>
              <a:t>suppliers. It has </a:t>
            </a:r>
            <a:r>
              <a:rPr dirty="0" sz="1100" spc="10">
                <a:latin typeface="Times New Roman"/>
                <a:cs typeface="Times New Roman"/>
              </a:rPr>
              <a:t>been found that </a:t>
            </a:r>
            <a:r>
              <a:rPr dirty="0" sz="1100" spc="5">
                <a:latin typeface="Times New Roman"/>
                <a:cs typeface="Times New Roman"/>
              </a:rPr>
              <a:t>more </a:t>
            </a:r>
            <a:r>
              <a:rPr dirty="0" sz="1100" spc="10">
                <a:latin typeface="Times New Roman"/>
                <a:cs typeface="Times New Roman"/>
              </a:rPr>
              <a:t>than 55  </a:t>
            </a:r>
            <a:r>
              <a:rPr dirty="0" sz="1100" spc="5">
                <a:latin typeface="Times New Roman"/>
                <a:cs typeface="Times New Roman"/>
              </a:rPr>
              <a:t>percent of all product </a:t>
            </a:r>
            <a:r>
              <a:rPr dirty="0" sz="1100" spc="10">
                <a:latin typeface="Times New Roman"/>
                <a:cs typeface="Times New Roman"/>
              </a:rPr>
              <a:t>ideas come from </a:t>
            </a:r>
            <a:r>
              <a:rPr dirty="0" sz="1100" spc="5">
                <a:latin typeface="Times New Roman"/>
                <a:cs typeface="Times New Roman"/>
              </a:rPr>
              <a:t>internal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sources.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Idea </a:t>
            </a:r>
            <a:r>
              <a:rPr dirty="0" sz="1100" spc="5" b="1">
                <a:latin typeface="Times New Roman"/>
                <a:cs typeface="Times New Roman"/>
              </a:rPr>
              <a:t>screening: </a:t>
            </a:r>
            <a:r>
              <a:rPr dirty="0" sz="1100" spc="10">
                <a:latin typeface="Times New Roman"/>
                <a:cs typeface="Times New Roman"/>
              </a:rPr>
              <a:t>The purpose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idea </a:t>
            </a:r>
            <a:r>
              <a:rPr dirty="0" sz="1100" spc="5">
                <a:latin typeface="Times New Roman"/>
                <a:cs typeface="Times New Roman"/>
              </a:rPr>
              <a:t>generation is to create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large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ideas.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purpose of the succeeding stages is to </a:t>
            </a:r>
            <a:r>
              <a:rPr dirty="0" sz="1100" spc="10">
                <a:latin typeface="Times New Roman"/>
                <a:cs typeface="Times New Roman"/>
              </a:rPr>
              <a:t>reduce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number. The </a:t>
            </a:r>
            <a:r>
              <a:rPr dirty="0" sz="1100" spc="5">
                <a:latin typeface="Times New Roman"/>
                <a:cs typeface="Times New Roman"/>
              </a:rPr>
              <a:t>first reducing stage is </a:t>
            </a:r>
            <a:r>
              <a:rPr dirty="0" sz="1100" spc="10">
                <a:latin typeface="Times New Roman"/>
                <a:cs typeface="Times New Roman"/>
              </a:rPr>
              <a:t>idea  </a:t>
            </a:r>
            <a:r>
              <a:rPr dirty="0" sz="1100" spc="5">
                <a:latin typeface="Times New Roman"/>
                <a:cs typeface="Times New Roman"/>
              </a:rPr>
              <a:t>screening. </a:t>
            </a:r>
            <a:r>
              <a:rPr dirty="0" sz="1100" spc="10">
                <a:latin typeface="Times New Roman"/>
                <a:cs typeface="Times New Roman"/>
              </a:rPr>
              <a:t>The purpose </a:t>
            </a:r>
            <a:r>
              <a:rPr dirty="0" sz="1100" spc="5">
                <a:latin typeface="Times New Roman"/>
                <a:cs typeface="Times New Roman"/>
              </a:rPr>
              <a:t>of screening is to spot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ideas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drop poor ones. Most  </a:t>
            </a:r>
            <a:r>
              <a:rPr dirty="0" sz="1100" spc="10">
                <a:latin typeface="Times New Roman"/>
                <a:cs typeface="Times New Roman"/>
              </a:rPr>
              <a:t>companies </a:t>
            </a:r>
            <a:r>
              <a:rPr dirty="0" sz="1100" spc="5">
                <a:latin typeface="Times New Roman"/>
                <a:cs typeface="Times New Roman"/>
              </a:rPr>
              <a:t>require their </a:t>
            </a:r>
            <a:r>
              <a:rPr dirty="0" sz="1100" spc="10">
                <a:latin typeface="Times New Roman"/>
                <a:cs typeface="Times New Roman"/>
              </a:rPr>
              <a:t>executive </a:t>
            </a:r>
            <a:r>
              <a:rPr dirty="0" sz="1100" spc="5">
                <a:latin typeface="Times New Roman"/>
                <a:cs typeface="Times New Roman"/>
              </a:rPr>
              <a:t>to write </a:t>
            </a:r>
            <a:r>
              <a:rPr dirty="0" sz="1100" spc="15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 ideas </a:t>
            </a:r>
            <a:r>
              <a:rPr dirty="0" sz="1100" spc="10">
                <a:latin typeface="Times New Roman"/>
                <a:cs typeface="Times New Roman"/>
              </a:rPr>
              <a:t>on a </a:t>
            </a:r>
            <a:r>
              <a:rPr dirty="0" sz="1100" spc="5">
                <a:latin typeface="Times New Roman"/>
                <a:cs typeface="Times New Roman"/>
              </a:rPr>
              <a:t>standard format that  </a:t>
            </a:r>
            <a:r>
              <a:rPr dirty="0" sz="1100" spc="10">
                <a:latin typeface="Times New Roman"/>
                <a:cs typeface="Times New Roman"/>
              </a:rPr>
              <a:t>can be reviewed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a new </a:t>
            </a:r>
            <a:r>
              <a:rPr dirty="0" sz="1100" spc="5">
                <a:latin typeface="Times New Roman"/>
                <a:cs typeface="Times New Roman"/>
              </a:rPr>
              <a:t>product committee.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write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describes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product, the target  market,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competition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makes </a:t>
            </a:r>
            <a:r>
              <a:rPr dirty="0" sz="1100" spc="15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rough estimate of market size, </a:t>
            </a:r>
            <a:r>
              <a:rPr dirty="0" sz="1100" spc="10">
                <a:latin typeface="Times New Roman"/>
                <a:cs typeface="Times New Roman"/>
              </a:rPr>
              <a:t>product development 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costs, manufacturing costs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rate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return. </a:t>
            </a:r>
            <a:r>
              <a:rPr dirty="0" sz="1100" spc="10">
                <a:latin typeface="Times New Roman"/>
                <a:cs typeface="Times New Roman"/>
              </a:rPr>
              <a:t>The committee then </a:t>
            </a:r>
            <a:r>
              <a:rPr dirty="0" sz="1100" spc="5">
                <a:latin typeface="Times New Roman"/>
                <a:cs typeface="Times New Roman"/>
              </a:rPr>
              <a:t>evaluates </a:t>
            </a:r>
            <a:r>
              <a:rPr dirty="0" sz="1100" spc="10">
                <a:latin typeface="Times New Roman"/>
                <a:cs typeface="Times New Roman"/>
              </a:rPr>
              <a:t>the idea  </a:t>
            </a:r>
            <a:r>
              <a:rPr dirty="0" sz="1100" spc="5">
                <a:latin typeface="Times New Roman"/>
                <a:cs typeface="Times New Roman"/>
              </a:rPr>
              <a:t>against </a:t>
            </a:r>
            <a:r>
              <a:rPr dirty="0" sz="1100" spc="10">
                <a:latin typeface="Times New Roman"/>
                <a:cs typeface="Times New Roman"/>
              </a:rPr>
              <a:t>a set </a:t>
            </a:r>
            <a:r>
              <a:rPr dirty="0" sz="1100" spc="5">
                <a:latin typeface="Times New Roman"/>
                <a:cs typeface="Times New Roman"/>
              </a:rPr>
              <a:t>of general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criteria.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Concept Development </a:t>
            </a:r>
            <a:r>
              <a:rPr dirty="0" sz="1100" spc="15" b="1">
                <a:latin typeface="Times New Roman"/>
                <a:cs typeface="Times New Roman"/>
              </a:rPr>
              <a:t>and </a:t>
            </a:r>
            <a:r>
              <a:rPr dirty="0" sz="1100" spc="10" b="1">
                <a:latin typeface="Times New Roman"/>
                <a:cs typeface="Times New Roman"/>
              </a:rPr>
              <a:t>testing: </a:t>
            </a:r>
            <a:r>
              <a:rPr dirty="0" sz="1100" spc="10">
                <a:latin typeface="Times New Roman"/>
                <a:cs typeface="Times New Roman"/>
              </a:rPr>
              <a:t>Customers do </a:t>
            </a:r>
            <a:r>
              <a:rPr dirty="0" sz="1100" spc="5">
                <a:latin typeface="Times New Roman"/>
                <a:cs typeface="Times New Roman"/>
              </a:rPr>
              <a:t>not buy product ideas,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buy the  product </a:t>
            </a:r>
            <a:r>
              <a:rPr dirty="0" sz="1100" spc="10">
                <a:latin typeface="Times New Roman"/>
                <a:cs typeface="Times New Roman"/>
              </a:rPr>
              <a:t>concepts.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concept testing </a:t>
            </a:r>
            <a:r>
              <a:rPr dirty="0" sz="1100" spc="5">
                <a:latin typeface="Times New Roman"/>
                <a:cs typeface="Times New Roman"/>
              </a:rPr>
              <a:t>calls for testing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concepts with a </a:t>
            </a:r>
            <a:r>
              <a:rPr dirty="0" sz="1100" spc="5">
                <a:latin typeface="Times New Roman"/>
                <a:cs typeface="Times New Roman"/>
              </a:rPr>
              <a:t>group of  target consumers. </a:t>
            </a:r>
            <a:r>
              <a:rPr dirty="0" sz="1100" spc="10">
                <a:latin typeface="Times New Roman"/>
                <a:cs typeface="Times New Roman"/>
              </a:rPr>
              <a:t>After </a:t>
            </a:r>
            <a:r>
              <a:rPr dirty="0" sz="1100" spc="5">
                <a:latin typeface="Times New Roman"/>
                <a:cs typeface="Times New Roman"/>
              </a:rPr>
              <a:t>being </a:t>
            </a:r>
            <a:r>
              <a:rPr dirty="0" sz="1100" spc="10">
                <a:latin typeface="Times New Roman"/>
                <a:cs typeface="Times New Roman"/>
              </a:rPr>
              <a:t>exposed </a:t>
            </a:r>
            <a:r>
              <a:rPr dirty="0" sz="1100" spc="5">
                <a:latin typeface="Times New Roman"/>
                <a:cs typeface="Times New Roman"/>
              </a:rPr>
              <a:t>to the concept, consumers </a:t>
            </a:r>
            <a:r>
              <a:rPr dirty="0" sz="1100" spc="10">
                <a:latin typeface="Times New Roman"/>
                <a:cs typeface="Times New Roman"/>
              </a:rPr>
              <a:t>then may be </a:t>
            </a:r>
            <a:r>
              <a:rPr dirty="0" sz="1100" spc="5">
                <a:latin typeface="Times New Roman"/>
                <a:cs typeface="Times New Roman"/>
              </a:rPr>
              <a:t>asked to react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by asking a few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questions.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ct val="98200"/>
              </a:lnSpc>
            </a:pPr>
            <a:r>
              <a:rPr dirty="0" sz="1100" spc="10" b="1">
                <a:latin typeface="Times New Roman"/>
                <a:cs typeface="Times New Roman"/>
              </a:rPr>
              <a:t>Market strategy development: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next </a:t>
            </a:r>
            <a:r>
              <a:rPr dirty="0" sz="1100" spc="5">
                <a:latin typeface="Times New Roman"/>
                <a:cs typeface="Times New Roman"/>
              </a:rPr>
              <a:t>step is </a:t>
            </a:r>
            <a:r>
              <a:rPr dirty="0" sz="1100" spc="10">
                <a:latin typeface="Times New Roman"/>
                <a:cs typeface="Times New Roman"/>
              </a:rPr>
              <a:t>market strategy development, </a:t>
            </a:r>
            <a:r>
              <a:rPr dirty="0" sz="1100" spc="5">
                <a:latin typeface="Times New Roman"/>
                <a:cs typeface="Times New Roman"/>
              </a:rPr>
              <a:t>designing </a:t>
            </a:r>
            <a:r>
              <a:rPr dirty="0" sz="1100" spc="10">
                <a:latin typeface="Times New Roman"/>
                <a:cs typeface="Times New Roman"/>
              </a:rPr>
              <a:t>an  </a:t>
            </a:r>
            <a:r>
              <a:rPr dirty="0" sz="1100" spc="5">
                <a:latin typeface="Times New Roman"/>
                <a:cs typeface="Times New Roman"/>
              </a:rPr>
              <a:t>initial </a:t>
            </a:r>
            <a:r>
              <a:rPr dirty="0" sz="1100" spc="10">
                <a:latin typeface="Times New Roman"/>
                <a:cs typeface="Times New Roman"/>
              </a:rPr>
              <a:t>marketing </a:t>
            </a:r>
            <a:r>
              <a:rPr dirty="0" sz="1100" spc="5">
                <a:latin typeface="Times New Roman"/>
                <a:cs typeface="Times New Roman"/>
              </a:rPr>
              <a:t>strategy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introducing </a:t>
            </a:r>
            <a:r>
              <a:rPr dirty="0" sz="1100" spc="10">
                <a:latin typeface="Times New Roman"/>
                <a:cs typeface="Times New Roman"/>
              </a:rPr>
              <a:t>the concept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market. </a:t>
            </a:r>
            <a:r>
              <a:rPr dirty="0" sz="1100" spc="10">
                <a:latin typeface="Times New Roman"/>
                <a:cs typeface="Times New Roman"/>
              </a:rPr>
              <a:t>The market </a:t>
            </a:r>
            <a:r>
              <a:rPr dirty="0" sz="1100" spc="5">
                <a:latin typeface="Times New Roman"/>
                <a:cs typeface="Times New Roman"/>
              </a:rPr>
              <a:t>strategy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statement consists of three parts: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7620" indent="-215900">
              <a:lnSpc>
                <a:spcPts val="13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first part describes the </a:t>
            </a:r>
            <a:r>
              <a:rPr dirty="0" sz="1100" spc="10">
                <a:latin typeface="Times New Roman"/>
                <a:cs typeface="Times New Roman"/>
              </a:rPr>
              <a:t>target market; the </a:t>
            </a:r>
            <a:r>
              <a:rPr dirty="0" sz="1100" spc="5">
                <a:latin typeface="Times New Roman"/>
                <a:cs typeface="Times New Roman"/>
              </a:rPr>
              <a:t>planned product positioning, market  </a:t>
            </a:r>
            <a:r>
              <a:rPr dirty="0" sz="1100" spc="10">
                <a:latin typeface="Times New Roman"/>
                <a:cs typeface="Times New Roman"/>
              </a:rPr>
              <a:t>share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profit goals for </a:t>
            </a:r>
            <a:r>
              <a:rPr dirty="0" sz="1100" spc="5">
                <a:latin typeface="Times New Roman"/>
                <a:cs typeface="Times New Roman"/>
              </a:rPr>
              <a:t>the first </a:t>
            </a:r>
            <a:r>
              <a:rPr dirty="0" sz="1100" spc="10">
                <a:latin typeface="Times New Roman"/>
                <a:cs typeface="Times New Roman"/>
              </a:rPr>
              <a:t>few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second part of the marketing strategy statement outlines the product planned  </a:t>
            </a:r>
            <a:r>
              <a:rPr dirty="0" sz="1100" spc="5">
                <a:latin typeface="Times New Roman"/>
                <a:cs typeface="Times New Roman"/>
              </a:rPr>
              <a:t>price, distribution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marketing </a:t>
            </a:r>
            <a:r>
              <a:rPr dirty="0" sz="1100" spc="10">
                <a:latin typeface="Times New Roman"/>
                <a:cs typeface="Times New Roman"/>
              </a:rPr>
              <a:t>budget for the </a:t>
            </a:r>
            <a:r>
              <a:rPr dirty="0" sz="1100" spc="5">
                <a:latin typeface="Times New Roman"/>
                <a:cs typeface="Times New Roman"/>
              </a:rPr>
              <a:t>first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year.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third </a:t>
            </a:r>
            <a:r>
              <a:rPr dirty="0" sz="1100" spc="10">
                <a:latin typeface="Times New Roman"/>
                <a:cs typeface="Times New Roman"/>
              </a:rPr>
              <a:t>part of the marketing strategy statement describes the planned long-run  </a:t>
            </a:r>
            <a:r>
              <a:rPr dirty="0" sz="1100" spc="5">
                <a:latin typeface="Times New Roman"/>
                <a:cs typeface="Times New Roman"/>
              </a:rPr>
              <a:t>sales, </a:t>
            </a:r>
            <a:r>
              <a:rPr dirty="0" sz="1100" spc="10">
                <a:latin typeface="Times New Roman"/>
                <a:cs typeface="Times New Roman"/>
              </a:rPr>
              <a:t>profit </a:t>
            </a:r>
            <a:r>
              <a:rPr dirty="0" sz="1100" spc="5">
                <a:latin typeface="Times New Roman"/>
                <a:cs typeface="Times New Roman"/>
              </a:rPr>
              <a:t>goals, </a:t>
            </a:r>
            <a:r>
              <a:rPr dirty="0" sz="1100" spc="10">
                <a:latin typeface="Times New Roman"/>
                <a:cs typeface="Times New Roman"/>
              </a:rPr>
              <a:t>and marketing </a:t>
            </a:r>
            <a:r>
              <a:rPr dirty="0" sz="1100" spc="5">
                <a:latin typeface="Times New Roman"/>
                <a:cs typeface="Times New Roman"/>
              </a:rPr>
              <a:t>mix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strategy.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Business </a:t>
            </a:r>
            <a:r>
              <a:rPr dirty="0" sz="1100" spc="5" b="1">
                <a:latin typeface="Times New Roman"/>
                <a:cs typeface="Times New Roman"/>
              </a:rPr>
              <a:t>Analysis: </a:t>
            </a:r>
            <a:r>
              <a:rPr dirty="0" sz="1100" spc="10">
                <a:latin typeface="Times New Roman"/>
                <a:cs typeface="Times New Roman"/>
              </a:rPr>
              <a:t>Once management has decided on </a:t>
            </a:r>
            <a:r>
              <a:rPr dirty="0" sz="1100" spc="5">
                <a:latin typeface="Times New Roman"/>
                <a:cs typeface="Times New Roman"/>
              </a:rPr>
              <a:t>its product concept </a:t>
            </a:r>
            <a:r>
              <a:rPr dirty="0" sz="1100" spc="10">
                <a:latin typeface="Times New Roman"/>
                <a:cs typeface="Times New Roman"/>
              </a:rPr>
              <a:t>and marketing  </a:t>
            </a:r>
            <a:r>
              <a:rPr dirty="0" sz="1100" spc="5">
                <a:latin typeface="Times New Roman"/>
                <a:cs typeface="Times New Roman"/>
              </a:rPr>
              <a:t>strategy, it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evaluate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business attractiveness </a:t>
            </a:r>
            <a:r>
              <a:rPr dirty="0" sz="1100" spc="10">
                <a:latin typeface="Times New Roman"/>
                <a:cs typeface="Times New Roman"/>
              </a:rPr>
              <a:t>of the </a:t>
            </a:r>
            <a:r>
              <a:rPr dirty="0" sz="1100" spc="5">
                <a:latin typeface="Times New Roman"/>
                <a:cs typeface="Times New Roman"/>
              </a:rPr>
              <a:t>proposal. </a:t>
            </a:r>
            <a:r>
              <a:rPr dirty="0" sz="1100" spc="10">
                <a:latin typeface="Times New Roman"/>
                <a:cs typeface="Times New Roman"/>
              </a:rPr>
              <a:t>Business </a:t>
            </a:r>
            <a:r>
              <a:rPr dirty="0" sz="1100" spc="5">
                <a:latin typeface="Times New Roman"/>
                <a:cs typeface="Times New Roman"/>
              </a:rPr>
              <a:t>analysis  </a:t>
            </a:r>
            <a:r>
              <a:rPr dirty="0" sz="1100" spc="10">
                <a:latin typeface="Times New Roman"/>
                <a:cs typeface="Times New Roman"/>
              </a:rPr>
              <a:t>involves a review of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5">
                <a:latin typeface="Times New Roman"/>
                <a:cs typeface="Times New Roman"/>
              </a:rPr>
              <a:t>sales, </a:t>
            </a:r>
            <a:r>
              <a:rPr dirty="0" sz="1100" spc="10">
                <a:latin typeface="Times New Roman"/>
                <a:cs typeface="Times New Roman"/>
              </a:rPr>
              <a:t>cost, </a:t>
            </a:r>
            <a:r>
              <a:rPr dirty="0" sz="1100" spc="5">
                <a:latin typeface="Times New Roman"/>
                <a:cs typeface="Times New Roman"/>
              </a:rPr>
              <a:t>and profit </a:t>
            </a:r>
            <a:r>
              <a:rPr dirty="0" sz="1100" spc="10">
                <a:latin typeface="Times New Roman"/>
                <a:cs typeface="Times New Roman"/>
              </a:rPr>
              <a:t>projections for a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10">
                <a:latin typeface="Times New Roman"/>
                <a:cs typeface="Times New Roman"/>
              </a:rPr>
              <a:t>product to find out  whether </a:t>
            </a:r>
            <a:r>
              <a:rPr dirty="0" sz="1100" spc="5">
                <a:latin typeface="Times New Roman"/>
                <a:cs typeface="Times New Roman"/>
              </a:rPr>
              <a:t>they satisfy the </a:t>
            </a:r>
            <a:r>
              <a:rPr dirty="0" sz="1100" spc="10">
                <a:latin typeface="Times New Roman"/>
                <a:cs typeface="Times New Roman"/>
              </a:rPr>
              <a:t>company‘s</a:t>
            </a:r>
            <a:r>
              <a:rPr dirty="0" sz="1100" spc="5">
                <a:latin typeface="Times New Roman"/>
                <a:cs typeface="Times New Roman"/>
              </a:rPr>
              <a:t> objectives.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Product </a:t>
            </a:r>
            <a:r>
              <a:rPr dirty="0" sz="1100" spc="5" b="1">
                <a:latin typeface="Times New Roman"/>
                <a:cs typeface="Times New Roman"/>
              </a:rPr>
              <a:t>development: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concept </a:t>
            </a:r>
            <a:r>
              <a:rPr dirty="0" sz="1100" spc="5">
                <a:latin typeface="Times New Roman"/>
                <a:cs typeface="Times New Roman"/>
              </a:rPr>
              <a:t>passes the business test, it </a:t>
            </a:r>
            <a:r>
              <a:rPr dirty="0" sz="1100" spc="10">
                <a:latin typeface="Times New Roman"/>
                <a:cs typeface="Times New Roman"/>
              </a:rPr>
              <a:t>moves </a:t>
            </a:r>
            <a:r>
              <a:rPr dirty="0" sz="1100" spc="5">
                <a:latin typeface="Times New Roman"/>
                <a:cs typeface="Times New Roman"/>
              </a:rPr>
              <a:t>into product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development. </a:t>
            </a:r>
            <a:r>
              <a:rPr dirty="0" sz="1100" spc="5">
                <a:latin typeface="Times New Roman"/>
                <a:cs typeface="Times New Roman"/>
              </a:rPr>
              <a:t>Here, </a:t>
            </a:r>
            <a:r>
              <a:rPr dirty="0" sz="1100" spc="15">
                <a:latin typeface="Times New Roman"/>
                <a:cs typeface="Times New Roman"/>
              </a:rPr>
              <a:t>R&amp;D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engineering develops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concept into a physical </a:t>
            </a:r>
            <a:r>
              <a:rPr dirty="0" sz="1100" spc="5">
                <a:latin typeface="Times New Roman"/>
                <a:cs typeface="Times New Roman"/>
              </a:rPr>
              <a:t>product. </a:t>
            </a:r>
            <a:r>
              <a:rPr dirty="0" sz="1100" spc="15">
                <a:latin typeface="Times New Roman"/>
                <a:cs typeface="Times New Roman"/>
              </a:rPr>
              <a:t>The  R&amp;D </a:t>
            </a:r>
            <a:r>
              <a:rPr dirty="0" sz="1100" spc="10">
                <a:latin typeface="Times New Roman"/>
                <a:cs typeface="Times New Roman"/>
              </a:rPr>
              <a:t>department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develop one </a:t>
            </a:r>
            <a:r>
              <a:rPr dirty="0" sz="1100" spc="5">
                <a:latin typeface="Times New Roman"/>
                <a:cs typeface="Times New Roman"/>
              </a:rPr>
              <a:t>or more physical </a:t>
            </a:r>
            <a:r>
              <a:rPr dirty="0" sz="1100" spc="10">
                <a:latin typeface="Times New Roman"/>
                <a:cs typeface="Times New Roman"/>
              </a:rPr>
              <a:t>versions of </a:t>
            </a:r>
            <a:r>
              <a:rPr dirty="0" sz="1100" spc="5">
                <a:latin typeface="Times New Roman"/>
                <a:cs typeface="Times New Roman"/>
              </a:rPr>
              <a:t>the product concept, </a:t>
            </a:r>
            <a:r>
              <a:rPr dirty="0" sz="1100" spc="15">
                <a:latin typeface="Times New Roman"/>
                <a:cs typeface="Times New Roman"/>
              </a:rPr>
              <a:t>R&amp;D  </a:t>
            </a:r>
            <a:r>
              <a:rPr dirty="0" sz="1100" spc="5">
                <a:latin typeface="Times New Roman"/>
                <a:cs typeface="Times New Roman"/>
              </a:rPr>
              <a:t>hopes to </a:t>
            </a:r>
            <a:r>
              <a:rPr dirty="0" sz="1100" spc="10">
                <a:latin typeface="Times New Roman"/>
                <a:cs typeface="Times New Roman"/>
              </a:rPr>
              <a:t>design a </a:t>
            </a:r>
            <a:r>
              <a:rPr dirty="0" sz="1100" spc="5">
                <a:latin typeface="Times New Roman"/>
                <a:cs typeface="Times New Roman"/>
              </a:rPr>
              <a:t>prototype that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satisfy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excite </a:t>
            </a:r>
            <a:r>
              <a:rPr dirty="0" sz="1100" spc="10">
                <a:latin typeface="Times New Roman"/>
                <a:cs typeface="Times New Roman"/>
              </a:rPr>
              <a:t>consumers and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can be produced  </a:t>
            </a:r>
            <a:r>
              <a:rPr dirty="0" sz="1100" spc="5">
                <a:latin typeface="Times New Roman"/>
                <a:cs typeface="Times New Roman"/>
              </a:rPr>
              <a:t>quickly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budgeted </a:t>
            </a:r>
            <a:r>
              <a:rPr dirty="0" sz="1100" spc="5">
                <a:latin typeface="Times New Roman"/>
                <a:cs typeface="Times New Roman"/>
              </a:rPr>
              <a:t>cost.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the prototype is ready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must be </a:t>
            </a:r>
            <a:r>
              <a:rPr dirty="0" sz="1100" spc="5">
                <a:latin typeface="Times New Roman"/>
                <a:cs typeface="Times New Roman"/>
              </a:rPr>
              <a:t>tested. Functional tests  are then </a:t>
            </a:r>
            <a:r>
              <a:rPr dirty="0" sz="1100" spc="10">
                <a:latin typeface="Times New Roman"/>
                <a:cs typeface="Times New Roman"/>
              </a:rPr>
              <a:t>conducted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make sure that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product </a:t>
            </a:r>
            <a:r>
              <a:rPr dirty="0" sz="1100" spc="5">
                <a:latin typeface="Times New Roman"/>
                <a:cs typeface="Times New Roman"/>
              </a:rPr>
              <a:t>performs safely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effectively.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7620">
              <a:lnSpc>
                <a:spcPts val="130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Test </a:t>
            </a:r>
            <a:r>
              <a:rPr dirty="0" sz="1100" spc="10" b="1">
                <a:latin typeface="Times New Roman"/>
                <a:cs typeface="Times New Roman"/>
              </a:rPr>
              <a:t>Marketing: </a:t>
            </a:r>
            <a:r>
              <a:rPr dirty="0" sz="1100" spc="5">
                <a:latin typeface="Times New Roman"/>
                <a:cs typeface="Times New Roman"/>
              </a:rPr>
              <a:t>If the product passes functional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consumer </a:t>
            </a:r>
            <a:r>
              <a:rPr dirty="0" sz="1100">
                <a:latin typeface="Times New Roman"/>
                <a:cs typeface="Times New Roman"/>
              </a:rPr>
              <a:t>tests,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next step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test  </a:t>
            </a:r>
            <a:r>
              <a:rPr dirty="0" sz="1100" spc="5">
                <a:latin typeface="Times New Roman"/>
                <a:cs typeface="Times New Roman"/>
              </a:rPr>
              <a:t>marketing,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stage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at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which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product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marketing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program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introduced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into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more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37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265" cy="82759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715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realist marketing setting. This allows the marketer to find potential problems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these  </a:t>
            </a:r>
            <a:r>
              <a:rPr dirty="0" sz="1100" spc="5">
                <a:latin typeface="Times New Roman"/>
                <a:cs typeface="Times New Roman"/>
              </a:rPr>
              <a:t>could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addressed.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dirty="0" sz="1100" spc="5" b="1">
                <a:latin typeface="Times New Roman"/>
                <a:cs typeface="Times New Roman"/>
              </a:rPr>
              <a:t>Commercialization: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introducing the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 into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market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>
              <a:lnSpc>
                <a:spcPts val="1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Tools for Product Development: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following are various product development techniques  adopted by different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organizations;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Standardization: </a:t>
            </a:r>
            <a:r>
              <a:rPr dirty="0" sz="1100" spc="5">
                <a:latin typeface="Times New Roman"/>
                <a:cs typeface="Times New Roman"/>
              </a:rPr>
              <a:t>This means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fixation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appropriate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size,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shape, </a:t>
            </a:r>
            <a:r>
              <a:rPr dirty="0" sz="1100" spc="10">
                <a:latin typeface="Times New Roman"/>
                <a:cs typeface="Times New Roman"/>
              </a:rPr>
              <a:t>Quality,  </a:t>
            </a:r>
            <a:r>
              <a:rPr dirty="0" sz="1100" spc="5">
                <a:latin typeface="Times New Roman"/>
                <a:cs typeface="Times New Roman"/>
              </a:rPr>
              <a:t>manufacturing process, weight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characteristics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standard to </a:t>
            </a:r>
            <a:r>
              <a:rPr dirty="0" sz="1100" spc="10">
                <a:latin typeface="Times New Roman"/>
                <a:cs typeface="Times New Roman"/>
              </a:rPr>
              <a:t>manufacture a product  </a:t>
            </a:r>
            <a:r>
              <a:rPr dirty="0" sz="1100" spc="5">
                <a:latin typeface="Times New Roman"/>
                <a:cs typeface="Times New Roman"/>
              </a:rPr>
              <a:t>of desired variety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utility </a:t>
            </a:r>
            <a:r>
              <a:rPr dirty="0" sz="1100" spc="5">
                <a:latin typeface="Times New Roman"/>
                <a:cs typeface="Times New Roman"/>
              </a:rPr>
              <a:t>e.g. manufacture of television sets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standard size of the screen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using standard </a:t>
            </a:r>
            <a:r>
              <a:rPr dirty="0" sz="1100" spc="10">
                <a:latin typeface="Times New Roman"/>
                <a:cs typeface="Times New Roman"/>
              </a:rPr>
              <a:t>components and </a:t>
            </a:r>
            <a:r>
              <a:rPr dirty="0" sz="1100" spc="5">
                <a:latin typeface="Times New Roman"/>
                <a:cs typeface="Times New Roman"/>
              </a:rPr>
              <a:t>technology; shaving </a:t>
            </a:r>
            <a:r>
              <a:rPr dirty="0" sz="1100" spc="10">
                <a:latin typeface="Times New Roman"/>
                <a:cs typeface="Times New Roman"/>
              </a:rPr>
              <a:t>blades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made of </a:t>
            </a:r>
            <a:r>
              <a:rPr dirty="0" sz="1100" spc="5">
                <a:latin typeface="Times New Roman"/>
                <a:cs typeface="Times New Roman"/>
              </a:rPr>
              <a:t>standard size 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shape to suite every </a:t>
            </a:r>
            <a:r>
              <a:rPr dirty="0" sz="1100" spc="10">
                <a:latin typeface="Times New Roman"/>
                <a:cs typeface="Times New Roman"/>
              </a:rPr>
              <a:t>kind </a:t>
            </a:r>
            <a:r>
              <a:rPr dirty="0" sz="1100" spc="5">
                <a:latin typeface="Times New Roman"/>
                <a:cs typeface="Times New Roman"/>
              </a:rPr>
              <a:t>of razor. </a:t>
            </a:r>
            <a:r>
              <a:rPr dirty="0" sz="1100" spc="10">
                <a:latin typeface="Times New Roman"/>
                <a:cs typeface="Times New Roman"/>
              </a:rPr>
              <a:t>The concept </a:t>
            </a:r>
            <a:r>
              <a:rPr dirty="0" sz="1100" spc="5">
                <a:latin typeface="Times New Roman"/>
                <a:cs typeface="Times New Roman"/>
              </a:rPr>
              <a:t>of standardization is applicable to all factors  </a:t>
            </a:r>
            <a:r>
              <a:rPr dirty="0" sz="1100" spc="10">
                <a:latin typeface="Times New Roman"/>
                <a:cs typeface="Times New Roman"/>
              </a:rPr>
              <a:t>of production namely men, </a:t>
            </a:r>
            <a:r>
              <a:rPr dirty="0" sz="1100" spc="5">
                <a:latin typeface="Times New Roman"/>
                <a:cs typeface="Times New Roman"/>
              </a:rPr>
              <a:t>materials, </a:t>
            </a:r>
            <a:r>
              <a:rPr dirty="0" sz="1100" spc="10">
                <a:latin typeface="Times New Roman"/>
                <a:cs typeface="Times New Roman"/>
              </a:rPr>
              <a:t>machines and </a:t>
            </a:r>
            <a:r>
              <a:rPr dirty="0" sz="1100" spc="5">
                <a:latin typeface="Times New Roman"/>
                <a:cs typeface="Times New Roman"/>
              </a:rPr>
              <a:t>finished </a:t>
            </a:r>
            <a:r>
              <a:rPr dirty="0" sz="1100" spc="10">
                <a:latin typeface="Times New Roman"/>
                <a:cs typeface="Times New Roman"/>
              </a:rPr>
              <a:t>goods. These standards can  become the </a:t>
            </a:r>
            <a:r>
              <a:rPr dirty="0" sz="1100" spc="5">
                <a:latin typeface="Times New Roman"/>
                <a:cs typeface="Times New Roman"/>
              </a:rPr>
              <a:t>basis to </a:t>
            </a:r>
            <a:r>
              <a:rPr dirty="0" sz="1100" spc="10">
                <a:latin typeface="Times New Roman"/>
                <a:cs typeface="Times New Roman"/>
              </a:rPr>
              <a:t>evaluate the performance </a:t>
            </a:r>
            <a:r>
              <a:rPr dirty="0" sz="1100" spc="5">
                <a:latin typeface="Times New Roman"/>
                <a:cs typeface="Times New Roman"/>
              </a:rPr>
              <a:t>of various </a:t>
            </a:r>
            <a:r>
              <a:rPr dirty="0" sz="1100" spc="10">
                <a:latin typeface="Times New Roman"/>
                <a:cs typeface="Times New Roman"/>
              </a:rPr>
              <a:t>components </a:t>
            </a:r>
            <a:r>
              <a:rPr dirty="0" sz="1100" spc="5">
                <a:latin typeface="Times New Roman"/>
                <a:cs typeface="Times New Roman"/>
              </a:rPr>
              <a:t>of production in </a:t>
            </a:r>
            <a:r>
              <a:rPr dirty="0" sz="1100" spc="10">
                <a:latin typeface="Times New Roman"/>
                <a:cs typeface="Times New Roman"/>
              </a:rPr>
              <a:t>a  manufacturing </a:t>
            </a:r>
            <a:r>
              <a:rPr dirty="0" sz="1100" spc="5">
                <a:latin typeface="Times New Roman"/>
                <a:cs typeface="Times New Roman"/>
              </a:rPr>
              <a:t>process. In </a:t>
            </a:r>
            <a:r>
              <a:rPr dirty="0" sz="1100" spc="10">
                <a:latin typeface="Times New Roman"/>
                <a:cs typeface="Times New Roman"/>
              </a:rPr>
              <a:t>the words </a:t>
            </a:r>
            <a:r>
              <a:rPr dirty="0" sz="1100" spc="5">
                <a:latin typeface="Times New Roman"/>
                <a:cs typeface="Times New Roman"/>
              </a:rPr>
              <a:t>of Behel, </a:t>
            </a:r>
            <a:r>
              <a:rPr dirty="0" sz="1100" spc="10">
                <a:latin typeface="Times New Roman"/>
                <a:cs typeface="Times New Roman"/>
              </a:rPr>
              <a:t>Smith and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Stackman: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5" b="1">
                <a:latin typeface="Times New Roman"/>
                <a:cs typeface="Times New Roman"/>
              </a:rPr>
              <a:t>“A </a:t>
            </a:r>
            <a:r>
              <a:rPr dirty="0" sz="1100" spc="5">
                <a:latin typeface="Times New Roman"/>
                <a:cs typeface="Times New Roman"/>
              </a:rPr>
              <a:t>standard is essentially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criterion 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measurement, </a:t>
            </a:r>
            <a:r>
              <a:rPr dirty="0" sz="1100" spc="5">
                <a:latin typeface="Times New Roman"/>
                <a:cs typeface="Times New Roman"/>
              </a:rPr>
              <a:t>quality, </a:t>
            </a:r>
            <a:r>
              <a:rPr dirty="0" sz="1100" spc="10">
                <a:latin typeface="Times New Roman"/>
                <a:cs typeface="Times New Roman"/>
              </a:rPr>
              <a:t>performance, </a:t>
            </a:r>
            <a:r>
              <a:rPr dirty="0" sz="1100" spc="5">
                <a:latin typeface="Times New Roman"/>
                <a:cs typeface="Times New Roman"/>
              </a:rPr>
              <a:t>practice  </a:t>
            </a:r>
            <a:r>
              <a:rPr dirty="0" sz="1100" spc="10">
                <a:latin typeface="Times New Roman"/>
                <a:cs typeface="Times New Roman"/>
              </a:rPr>
              <a:t>established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custom, consent or authority and used as a </a:t>
            </a:r>
            <a:r>
              <a:rPr dirty="0" sz="1100" spc="5">
                <a:latin typeface="Times New Roman"/>
                <a:cs typeface="Times New Roman"/>
              </a:rPr>
              <a:t>basis </a:t>
            </a:r>
            <a:r>
              <a:rPr dirty="0" sz="1100" spc="10">
                <a:latin typeface="Times New Roman"/>
                <a:cs typeface="Times New Roman"/>
              </a:rPr>
              <a:t>for comparison over a period  </a:t>
            </a:r>
            <a:r>
              <a:rPr dirty="0" sz="1100" spc="5">
                <a:latin typeface="Times New Roman"/>
                <a:cs typeface="Times New Roman"/>
              </a:rPr>
              <a:t>of time.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setting of standards </a:t>
            </a:r>
            <a:r>
              <a:rPr dirty="0" sz="1100" spc="10">
                <a:latin typeface="Times New Roman"/>
                <a:cs typeface="Times New Roman"/>
              </a:rPr>
              <a:t>and the coordination </a:t>
            </a:r>
            <a:r>
              <a:rPr dirty="0" sz="1100" spc="5">
                <a:latin typeface="Times New Roman"/>
                <a:cs typeface="Times New Roman"/>
              </a:rPr>
              <a:t>of the industrial factors to </a:t>
            </a:r>
            <a:r>
              <a:rPr dirty="0" sz="1100" spc="10">
                <a:latin typeface="Times New Roman"/>
                <a:cs typeface="Times New Roman"/>
              </a:rPr>
              <a:t>comply </a:t>
            </a:r>
            <a:r>
              <a:rPr dirty="0" sz="1100" spc="5">
                <a:latin typeface="Times New Roman"/>
                <a:cs typeface="Times New Roman"/>
              </a:rPr>
              <a:t>with  these standards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to maintain </a:t>
            </a:r>
            <a:r>
              <a:rPr dirty="0" sz="1100" spc="15">
                <a:latin typeface="Times New Roman"/>
                <a:cs typeface="Times New Roman"/>
              </a:rPr>
              <a:t>them </a:t>
            </a:r>
            <a:r>
              <a:rPr dirty="0" sz="1100" spc="5">
                <a:latin typeface="Times New Roman"/>
                <a:cs typeface="Times New Roman"/>
              </a:rPr>
              <a:t>during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periods for </a:t>
            </a:r>
            <a:r>
              <a:rPr dirty="0" sz="1100" spc="10">
                <a:latin typeface="Times New Roman"/>
                <a:cs typeface="Times New Roman"/>
              </a:rPr>
              <a:t>which they </a:t>
            </a:r>
            <a:r>
              <a:rPr dirty="0" sz="1100" spc="5">
                <a:latin typeface="Times New Roman"/>
                <a:cs typeface="Times New Roman"/>
              </a:rPr>
              <a:t>are effective is </a:t>
            </a:r>
            <a:r>
              <a:rPr dirty="0" sz="1100" spc="10">
                <a:latin typeface="Times New Roman"/>
                <a:cs typeface="Times New Roman"/>
              </a:rPr>
              <a:t>known  </a:t>
            </a:r>
            <a:r>
              <a:rPr dirty="0" sz="1100" spc="5">
                <a:latin typeface="Times New Roman"/>
                <a:cs typeface="Times New Roman"/>
              </a:rPr>
              <a:t>as industrial standardization”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According to </a:t>
            </a:r>
            <a:r>
              <a:rPr dirty="0" sz="1100" spc="10">
                <a:latin typeface="Times New Roman"/>
                <a:cs typeface="Times New Roman"/>
              </a:rPr>
              <a:t>Dexter </a:t>
            </a:r>
            <a:r>
              <a:rPr dirty="0" sz="1100" spc="15">
                <a:latin typeface="Times New Roman"/>
                <a:cs typeface="Times New Roman"/>
              </a:rPr>
              <a:t>S </a:t>
            </a:r>
            <a:r>
              <a:rPr dirty="0" sz="1100" spc="5">
                <a:latin typeface="Times New Roman"/>
                <a:cs typeface="Times New Roman"/>
              </a:rPr>
              <a:t>Kimball of production control operation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manufacturing sense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reduction of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one line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fixed types, sizes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characteristics.” Standardization  </a:t>
            </a:r>
            <a:r>
              <a:rPr dirty="0" sz="1100" spc="10">
                <a:latin typeface="Times New Roman"/>
                <a:cs typeface="Times New Roman"/>
              </a:rPr>
              <a:t>becomes the basis of production control operations and works as a </a:t>
            </a:r>
            <a:r>
              <a:rPr dirty="0" sz="1100" spc="5">
                <a:latin typeface="Times New Roman"/>
                <a:cs typeface="Times New Roman"/>
              </a:rPr>
              <a:t>catalyst </a:t>
            </a:r>
            <a:r>
              <a:rPr dirty="0" sz="1100" spc="10">
                <a:latin typeface="Times New Roman"/>
                <a:cs typeface="Times New Roman"/>
              </a:rPr>
              <a:t>in directing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operating </a:t>
            </a:r>
            <a:r>
              <a:rPr dirty="0" sz="1100" spc="10">
                <a:latin typeface="Times New Roman"/>
                <a:cs typeface="Times New Roman"/>
              </a:rPr>
              <a:t>the working of </a:t>
            </a:r>
            <a:r>
              <a:rPr dirty="0" sz="1100" spc="5">
                <a:latin typeface="Times New Roman"/>
                <a:cs typeface="Times New Roman"/>
              </a:rPr>
              <a:t>business enterprise. It identifies </a:t>
            </a:r>
            <a:r>
              <a:rPr dirty="0" sz="1100" spc="10">
                <a:latin typeface="Times New Roman"/>
                <a:cs typeface="Times New Roman"/>
              </a:rPr>
              <a:t>and compares </a:t>
            </a:r>
            <a:r>
              <a:rPr dirty="0" sz="1100" spc="5">
                <a:latin typeface="Times New Roman"/>
                <a:cs typeface="Times New Roman"/>
              </a:rPr>
              <a:t>various products,  systems and </a:t>
            </a:r>
            <a:r>
              <a:rPr dirty="0" sz="1100" spc="10">
                <a:latin typeface="Times New Roman"/>
                <a:cs typeface="Times New Roman"/>
              </a:rPr>
              <a:t>performances in an enterprise.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function of </a:t>
            </a:r>
            <a:r>
              <a:rPr dirty="0" sz="1100" spc="10">
                <a:latin typeface="Times New Roman"/>
                <a:cs typeface="Times New Roman"/>
              </a:rPr>
              <a:t>the department </a:t>
            </a:r>
            <a:r>
              <a:rPr dirty="0" sz="1100" spc="5">
                <a:latin typeface="Times New Roman"/>
                <a:cs typeface="Times New Roman"/>
              </a:rPr>
              <a:t>responsible for  </a:t>
            </a:r>
            <a:r>
              <a:rPr dirty="0" sz="1100" spc="10">
                <a:latin typeface="Times New Roman"/>
                <a:cs typeface="Times New Roman"/>
              </a:rPr>
              <a:t>designing the product </a:t>
            </a:r>
            <a:r>
              <a:rPr dirty="0" sz="1100" spc="5">
                <a:latin typeface="Times New Roman"/>
                <a:cs typeface="Times New Roman"/>
              </a:rPr>
              <a:t>to provide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guidelines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infrastructure for standardization of </a:t>
            </a:r>
            <a:r>
              <a:rPr dirty="0" sz="1100" spc="10">
                <a:latin typeface="Times New Roman"/>
                <a:cs typeface="Times New Roman"/>
              </a:rPr>
              <a:t>the  whole system keeping into </a:t>
            </a:r>
            <a:r>
              <a:rPr dirty="0" sz="1100" spc="5">
                <a:latin typeface="Times New Roman"/>
                <a:cs typeface="Times New Roman"/>
              </a:rPr>
              <a:t>consideration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designing stage </a:t>
            </a:r>
            <a:r>
              <a:rPr dirty="0" sz="1100" spc="10">
                <a:latin typeface="Times New Roman"/>
                <a:cs typeface="Times New Roman"/>
              </a:rPr>
              <a:t>towards </a:t>
            </a:r>
            <a:r>
              <a:rPr dirty="0" sz="1100" spc="5">
                <a:latin typeface="Times New Roman"/>
                <a:cs typeface="Times New Roman"/>
              </a:rPr>
              <a:t>standardization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be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too </a:t>
            </a:r>
            <a:r>
              <a:rPr dirty="0" sz="1100" spc="10">
                <a:latin typeface="Times New Roman"/>
                <a:cs typeface="Times New Roman"/>
              </a:rPr>
              <a:t>expensive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rectified.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For an </a:t>
            </a:r>
            <a:r>
              <a:rPr dirty="0" sz="1100" spc="5">
                <a:latin typeface="Times New Roman"/>
                <a:cs typeface="Times New Roman"/>
              </a:rPr>
              <a:t>organization designing of </a:t>
            </a:r>
            <a:r>
              <a:rPr dirty="0" sz="1100" spc="10">
                <a:latin typeface="Times New Roman"/>
                <a:cs typeface="Times New Roman"/>
              </a:rPr>
              <a:t>the product </a:t>
            </a:r>
            <a:r>
              <a:rPr dirty="0" sz="1100" spc="5">
                <a:latin typeface="Times New Roman"/>
                <a:cs typeface="Times New Roman"/>
              </a:rPr>
              <a:t>without </a:t>
            </a:r>
            <a:r>
              <a:rPr dirty="0" sz="1100" spc="10">
                <a:latin typeface="Times New Roman"/>
                <a:cs typeface="Times New Roman"/>
              </a:rPr>
              <a:t>considering </a:t>
            </a:r>
            <a:r>
              <a:rPr dirty="0" sz="1100" spc="5">
                <a:latin typeface="Times New Roman"/>
                <a:cs typeface="Times New Roman"/>
              </a:rPr>
              <a:t>standardization aspect is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no value of </a:t>
            </a:r>
            <a:r>
              <a:rPr dirty="0" sz="1100" spc="5">
                <a:latin typeface="Times New Roman"/>
                <a:cs typeface="Times New Roman"/>
              </a:rPr>
              <a:t>significance. Franklin F. Folts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described </a:t>
            </a:r>
            <a:r>
              <a:rPr dirty="0" sz="1100" spc="10">
                <a:latin typeface="Times New Roman"/>
                <a:cs typeface="Times New Roman"/>
              </a:rPr>
              <a:t>the concept </a:t>
            </a:r>
            <a:r>
              <a:rPr dirty="0" sz="1100" spc="5">
                <a:latin typeface="Times New Roman"/>
                <a:cs typeface="Times New Roman"/>
              </a:rPr>
              <a:t>of standardization as,”  simplification of product lines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concentration </a:t>
            </a:r>
            <a:r>
              <a:rPr dirty="0" sz="1100" spc="10">
                <a:latin typeface="Times New Roman"/>
                <a:cs typeface="Times New Roman"/>
              </a:rPr>
              <a:t>on a </a:t>
            </a:r>
            <a:r>
              <a:rPr dirty="0" sz="1100" spc="5">
                <a:latin typeface="Times New Roman"/>
                <a:cs typeface="Times New Roman"/>
              </a:rPr>
              <a:t>restricted predetermined variety of  output is </a:t>
            </a:r>
            <a:r>
              <a:rPr dirty="0" sz="1100" spc="10">
                <a:latin typeface="Times New Roman"/>
                <a:cs typeface="Times New Roman"/>
              </a:rPr>
              <a:t>one common application of </a:t>
            </a:r>
            <a:r>
              <a:rPr dirty="0" sz="1100" spc="5">
                <a:latin typeface="Times New Roman"/>
                <a:cs typeface="Times New Roman"/>
              </a:rPr>
              <a:t>the principles </a:t>
            </a:r>
            <a:r>
              <a:rPr dirty="0" sz="1100" spc="10">
                <a:latin typeface="Times New Roman"/>
                <a:cs typeface="Times New Roman"/>
              </a:rPr>
              <a:t>of standardization may be extended to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factors </a:t>
            </a:r>
            <a:r>
              <a:rPr dirty="0" sz="1100" spc="10">
                <a:latin typeface="Times New Roman"/>
                <a:cs typeface="Times New Roman"/>
              </a:rPr>
              <a:t>in the production process”. Standardization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instrument </a:t>
            </a:r>
            <a:r>
              <a:rPr dirty="0" sz="1100" spc="5">
                <a:latin typeface="Times New Roman"/>
                <a:cs typeface="Times New Roman"/>
              </a:rPr>
              <a:t>to manufacture </a:t>
            </a:r>
            <a:r>
              <a:rPr dirty="0" sz="1100" spc="15">
                <a:latin typeface="Times New Roman"/>
                <a:cs typeface="Times New Roman"/>
              </a:rPr>
              <a:t>maximum  </a:t>
            </a:r>
            <a:r>
              <a:rPr dirty="0" sz="1100" spc="5">
                <a:latin typeface="Times New Roman"/>
                <a:cs typeface="Times New Roman"/>
              </a:rPr>
              <a:t>variety of </a:t>
            </a:r>
            <a:r>
              <a:rPr dirty="0" sz="1100" spc="10">
                <a:latin typeface="Times New Roman"/>
                <a:cs typeface="Times New Roman"/>
              </a:rPr>
              <a:t>products out of minimum variety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components by means of a minimum variety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machines and </a:t>
            </a:r>
            <a:r>
              <a:rPr dirty="0" sz="1100" spc="5">
                <a:latin typeface="Times New Roman"/>
                <a:cs typeface="Times New Roman"/>
              </a:rPr>
              <a:t>tools.  This  decreases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working </a:t>
            </a:r>
            <a:r>
              <a:rPr dirty="0" sz="1100" spc="5">
                <a:latin typeface="Times New Roman"/>
                <a:cs typeface="Times New Roman"/>
              </a:rPr>
              <a:t>capital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requirements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reduction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  manufacturing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Standardization </a:t>
            </a:r>
            <a:r>
              <a:rPr dirty="0" sz="1100" spc="10">
                <a:latin typeface="Times New Roman"/>
                <a:cs typeface="Times New Roman"/>
              </a:rPr>
              <a:t>also implies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non-standard </a:t>
            </a:r>
            <a:r>
              <a:rPr dirty="0" sz="1100" spc="5">
                <a:latin typeface="Times New Roman"/>
                <a:cs typeface="Times New Roman"/>
              </a:rPr>
              <a:t>items </a:t>
            </a:r>
            <a:r>
              <a:rPr dirty="0" sz="1100" spc="10">
                <a:latin typeface="Times New Roman"/>
                <a:cs typeface="Times New Roman"/>
              </a:rPr>
              <a:t>are not to be </a:t>
            </a:r>
            <a:r>
              <a:rPr dirty="0" sz="1100" spc="5">
                <a:latin typeface="Times New Roman"/>
                <a:cs typeface="Times New Roman"/>
              </a:rPr>
              <a:t>manufactured </a:t>
            </a:r>
            <a:r>
              <a:rPr dirty="0" sz="1100" spc="10">
                <a:latin typeface="Times New Roman"/>
                <a:cs typeface="Times New Roman"/>
              </a:rPr>
              <a:t>except when  consumers </a:t>
            </a:r>
            <a:r>
              <a:rPr dirty="0" sz="1100" spc="5">
                <a:latin typeface="Times New Roman"/>
                <a:cs typeface="Times New Roman"/>
              </a:rPr>
              <a:t>order </a:t>
            </a:r>
            <a:r>
              <a:rPr dirty="0" sz="1100" spc="15">
                <a:latin typeface="Times New Roman"/>
                <a:cs typeface="Times New Roman"/>
              </a:rPr>
              <a:t>them </a:t>
            </a:r>
            <a:r>
              <a:rPr dirty="0" sz="1100" spc="5">
                <a:latin typeface="Times New Roman"/>
                <a:cs typeface="Times New Roman"/>
              </a:rPr>
              <a:t>specially.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standards </a:t>
            </a:r>
            <a:r>
              <a:rPr dirty="0" sz="1100" spc="10">
                <a:latin typeface="Times New Roman"/>
                <a:cs typeface="Times New Roman"/>
              </a:rPr>
              <a:t>are enacted </a:t>
            </a:r>
            <a:r>
              <a:rPr dirty="0" sz="1100" spc="5">
                <a:latin typeface="Times New Roman"/>
                <a:cs typeface="Times New Roman"/>
              </a:rPr>
              <a:t>by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law </a:t>
            </a:r>
            <a:r>
              <a:rPr dirty="0" sz="1100" spc="5">
                <a:latin typeface="Times New Roman"/>
                <a:cs typeface="Times New Roman"/>
              </a:rPr>
              <a:t>viz. </a:t>
            </a:r>
            <a:r>
              <a:rPr dirty="0" sz="1100" spc="10">
                <a:latin typeface="Times New Roman"/>
                <a:cs typeface="Times New Roman"/>
              </a:rPr>
              <a:t>automobile  </a:t>
            </a:r>
            <a:r>
              <a:rPr dirty="0" sz="1100" spc="5">
                <a:latin typeface="Times New Roman"/>
                <a:cs typeface="Times New Roman"/>
              </a:rPr>
              <a:t>windscreen </a:t>
            </a:r>
            <a:r>
              <a:rPr dirty="0" sz="1100" spc="10">
                <a:latin typeface="Times New Roman"/>
                <a:cs typeface="Times New Roman"/>
              </a:rPr>
              <a:t>which must be made of </a:t>
            </a:r>
            <a:r>
              <a:rPr dirty="0" sz="1100" spc="5">
                <a:latin typeface="Times New Roman"/>
                <a:cs typeface="Times New Roman"/>
              </a:rPr>
              <a:t>safety glass. </a:t>
            </a:r>
            <a:r>
              <a:rPr dirty="0" sz="1100" spc="10">
                <a:latin typeface="Times New Roman"/>
                <a:cs typeface="Times New Roman"/>
              </a:rPr>
              <a:t>Usually </a:t>
            </a:r>
            <a:r>
              <a:rPr dirty="0" sz="1100" spc="5">
                <a:latin typeface="Times New Roman"/>
                <a:cs typeface="Times New Roman"/>
              </a:rPr>
              <a:t>there are institutions, societies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governmental </a:t>
            </a:r>
            <a:r>
              <a:rPr dirty="0" sz="1100" spc="10">
                <a:latin typeface="Times New Roman"/>
                <a:cs typeface="Times New Roman"/>
              </a:rPr>
              <a:t>departments </a:t>
            </a:r>
            <a:r>
              <a:rPr dirty="0" sz="1100" spc="5">
                <a:latin typeface="Times New Roman"/>
                <a:cs typeface="Times New Roman"/>
              </a:rPr>
              <a:t>that regulate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standards.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factory,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best to </a:t>
            </a:r>
            <a:r>
              <a:rPr dirty="0" sz="1100" spc="10">
                <a:latin typeface="Times New Roman"/>
                <a:cs typeface="Times New Roman"/>
              </a:rPr>
              <a:t>have  </a:t>
            </a:r>
            <a:r>
              <a:rPr dirty="0" sz="1100" spc="5">
                <a:latin typeface="Times New Roman"/>
                <a:cs typeface="Times New Roman"/>
              </a:rPr>
              <a:t>standardization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committee </a:t>
            </a:r>
            <a:r>
              <a:rPr dirty="0" sz="1100" spc="5">
                <a:latin typeface="Times New Roman"/>
                <a:cs typeface="Times New Roman"/>
              </a:rPr>
              <a:t>drawing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members from </a:t>
            </a:r>
            <a:r>
              <a:rPr dirty="0" sz="1100" spc="5">
                <a:latin typeface="Times New Roman"/>
                <a:cs typeface="Times New Roman"/>
              </a:rPr>
              <a:t>sales,  </a:t>
            </a:r>
            <a:r>
              <a:rPr dirty="0" sz="1100" spc="10">
                <a:latin typeface="Times New Roman"/>
                <a:cs typeface="Times New Roman"/>
              </a:rPr>
              <a:t>engineering, production  </a:t>
            </a:r>
            <a:r>
              <a:rPr dirty="0" sz="1100" spc="5">
                <a:latin typeface="Times New Roman"/>
                <a:cs typeface="Times New Roman"/>
              </a:rPr>
              <a:t>purchasing, quality </a:t>
            </a:r>
            <a:r>
              <a:rPr dirty="0" sz="1100" spc="10">
                <a:latin typeface="Times New Roman"/>
                <a:cs typeface="Times New Roman"/>
              </a:rPr>
              <a:t>control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inspection. Sales department and engineering department  have to work closely in effecting changes towards </a:t>
            </a:r>
            <a:r>
              <a:rPr dirty="0" sz="1100" spc="5">
                <a:latin typeface="Times New Roman"/>
                <a:cs typeface="Times New Roman"/>
              </a:rPr>
              <a:t>standardization </a:t>
            </a:r>
            <a:r>
              <a:rPr dirty="0" sz="1100" spc="10">
                <a:latin typeface="Times New Roman"/>
                <a:cs typeface="Times New Roman"/>
              </a:rPr>
              <a:t>because the </a:t>
            </a:r>
            <a:r>
              <a:rPr dirty="0" sz="1100" spc="5">
                <a:latin typeface="Times New Roman"/>
                <a:cs typeface="Times New Roman"/>
              </a:rPr>
              <a:t>older products  that </a:t>
            </a:r>
            <a:r>
              <a:rPr dirty="0" sz="1100" spc="10">
                <a:latin typeface="Times New Roman"/>
                <a:cs typeface="Times New Roman"/>
              </a:rPr>
              <a:t>have been </a:t>
            </a:r>
            <a:r>
              <a:rPr dirty="0" sz="1100" spc="5">
                <a:latin typeface="Times New Roman"/>
                <a:cs typeface="Times New Roman"/>
              </a:rPr>
              <a:t>sold are affected for after-sales service </a:t>
            </a:r>
            <a:r>
              <a:rPr dirty="0" sz="1100" spc="10">
                <a:latin typeface="Times New Roman"/>
                <a:cs typeface="Times New Roman"/>
              </a:rPr>
              <a:t>needs. </a:t>
            </a:r>
            <a:r>
              <a:rPr dirty="0" sz="1100" spc="5">
                <a:latin typeface="Times New Roman"/>
                <a:cs typeface="Times New Roman"/>
              </a:rPr>
              <a:t>Within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organization, it is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engineering </a:t>
            </a:r>
            <a:r>
              <a:rPr dirty="0" sz="1100" spc="10">
                <a:latin typeface="Times New Roman"/>
                <a:cs typeface="Times New Roman"/>
              </a:rPr>
              <a:t>department </a:t>
            </a:r>
            <a:r>
              <a:rPr dirty="0" sz="1100" spc="15">
                <a:latin typeface="Times New Roman"/>
                <a:cs typeface="Times New Roman"/>
              </a:rPr>
              <a:t>who </a:t>
            </a:r>
            <a:r>
              <a:rPr dirty="0" sz="1100" spc="5">
                <a:latin typeface="Times New Roman"/>
                <a:cs typeface="Times New Roman"/>
              </a:rPr>
              <a:t>sets standards for the materials to </a:t>
            </a:r>
            <a:r>
              <a:rPr dirty="0" sz="1100" spc="10">
                <a:latin typeface="Times New Roman"/>
                <a:cs typeface="Times New Roman"/>
              </a:rPr>
              <a:t>be procured and </a:t>
            </a:r>
            <a:r>
              <a:rPr dirty="0" sz="1100" spc="5">
                <a:latin typeface="Times New Roman"/>
                <a:cs typeface="Times New Roman"/>
              </a:rPr>
              <a:t>specification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end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mode of </a:t>
            </a:r>
            <a:r>
              <a:rPr dirty="0" sz="1100" spc="5">
                <a:latin typeface="Times New Roman"/>
                <a:cs typeface="Times New Roman"/>
              </a:rPr>
              <a:t>testing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38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1002185"/>
            <a:ext cx="5420995" cy="80803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Advantages of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standardization: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Standardization in </a:t>
            </a:r>
            <a:r>
              <a:rPr dirty="0" sz="1100" spc="5">
                <a:latin typeface="Times New Roman"/>
                <a:cs typeface="Times New Roman"/>
              </a:rPr>
              <a:t>designing, </a:t>
            </a:r>
            <a:r>
              <a:rPr dirty="0" sz="1100" spc="10">
                <a:latin typeface="Times New Roman"/>
                <a:cs typeface="Times New Roman"/>
              </a:rPr>
              <a:t>purchasing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material, </a:t>
            </a:r>
            <a:r>
              <a:rPr dirty="0" sz="1100" spc="10">
                <a:latin typeface="Times New Roman"/>
                <a:cs typeface="Times New Roman"/>
              </a:rPr>
              <a:t>semi </a:t>
            </a:r>
            <a:r>
              <a:rPr dirty="0" sz="1100" spc="5">
                <a:latin typeface="Times New Roman"/>
                <a:cs typeface="Times New Roman"/>
              </a:rPr>
              <a:t>finished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finished  goods and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manufacturing process tries to eliminate wastage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reduces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production. </a:t>
            </a:r>
            <a:r>
              <a:rPr dirty="0" sz="1100" spc="10">
                <a:latin typeface="Times New Roman"/>
                <a:cs typeface="Times New Roman"/>
              </a:rPr>
              <a:t>Reduction </a:t>
            </a:r>
            <a:r>
              <a:rPr dirty="0" sz="1100" spc="5">
                <a:latin typeface="Times New Roman"/>
                <a:cs typeface="Times New Roman"/>
              </a:rPr>
              <a:t>in varieties of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means reduced investments  </a:t>
            </a:r>
            <a:r>
              <a:rPr dirty="0" sz="1100" spc="5">
                <a:latin typeface="Times New Roman"/>
                <a:cs typeface="Times New Roman"/>
              </a:rPr>
              <a:t>in stocks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less </a:t>
            </a:r>
            <a:r>
              <a:rPr dirty="0" sz="1100" spc="10">
                <a:latin typeface="Times New Roman"/>
                <a:cs typeface="Times New Roman"/>
              </a:rPr>
              <a:t>attention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stock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4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Standardize product components reduce </a:t>
            </a:r>
            <a:r>
              <a:rPr dirty="0" sz="1100" spc="5">
                <a:latin typeface="Times New Roman"/>
                <a:cs typeface="Times New Roman"/>
              </a:rPr>
              <a:t>tool  </a:t>
            </a:r>
            <a:r>
              <a:rPr dirty="0" sz="1100" spc="10">
                <a:latin typeface="Times New Roman"/>
                <a:cs typeface="Times New Roman"/>
              </a:rPr>
              <a:t>cost, permits larger and </a:t>
            </a:r>
            <a:r>
              <a:rPr dirty="0" sz="1100" spc="5">
                <a:latin typeface="Times New Roman"/>
                <a:cs typeface="Times New Roman"/>
              </a:rPr>
              <a:t>more  economical lot sizes of production, avoids losses for obsolescence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reduces capital  </a:t>
            </a:r>
            <a:r>
              <a:rPr dirty="0" sz="1100" spc="10">
                <a:latin typeface="Times New Roman"/>
                <a:cs typeface="Times New Roman"/>
              </a:rPr>
              <a:t>requirements for work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Production in larger quantities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planned which </a:t>
            </a:r>
            <a:r>
              <a:rPr dirty="0" sz="1100" spc="5">
                <a:latin typeface="Times New Roman"/>
                <a:cs typeface="Times New Roman"/>
              </a:rPr>
              <a:t>results in less </a:t>
            </a:r>
            <a:r>
              <a:rPr dirty="0" sz="1100" spc="10">
                <a:latin typeface="Times New Roman"/>
                <a:cs typeface="Times New Roman"/>
              </a:rPr>
              <a:t>set-up </a:t>
            </a:r>
            <a:r>
              <a:rPr dirty="0" sz="1100" spc="5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minimizing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operations in production </a:t>
            </a:r>
            <a:r>
              <a:rPr dirty="0" sz="1100" spc="10">
                <a:latin typeface="Times New Roman"/>
                <a:cs typeface="Times New Roman"/>
              </a:rPr>
              <a:t>process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provides facility to introduce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mechanization and use </a:t>
            </a:r>
            <a:r>
              <a:rPr dirty="0" sz="1100" spc="10">
                <a:latin typeface="Times New Roman"/>
                <a:cs typeface="Times New Roman"/>
              </a:rPr>
              <a:t>of more </a:t>
            </a:r>
            <a:r>
              <a:rPr dirty="0" sz="1100" spc="5">
                <a:latin typeface="Times New Roman"/>
                <a:cs typeface="Times New Roman"/>
              </a:rPr>
              <a:t>specialized tools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equipments.</a:t>
            </a:r>
            <a:endParaRPr sz="110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Service </a:t>
            </a:r>
            <a:r>
              <a:rPr dirty="0" sz="1100" spc="10">
                <a:latin typeface="Times New Roman"/>
                <a:cs typeface="Times New Roman"/>
              </a:rPr>
              <a:t>and maintenance </a:t>
            </a:r>
            <a:r>
              <a:rPr dirty="0" sz="1100" spc="5">
                <a:latin typeface="Times New Roman"/>
                <a:cs typeface="Times New Roman"/>
              </a:rPr>
              <a:t>costs as </a:t>
            </a:r>
            <a:r>
              <a:rPr dirty="0" sz="1100" spc="10">
                <a:latin typeface="Times New Roman"/>
                <a:cs typeface="Times New Roman"/>
              </a:rPr>
              <a:t>well </a:t>
            </a:r>
            <a:r>
              <a:rPr dirty="0" sz="1100" spc="5">
                <a:latin typeface="Times New Roman"/>
                <a:cs typeface="Times New Roman"/>
              </a:rPr>
              <a:t>as marketing </a:t>
            </a:r>
            <a:r>
              <a:rPr dirty="0" sz="1100" spc="10">
                <a:latin typeface="Times New Roman"/>
                <a:cs typeface="Times New Roman"/>
              </a:rPr>
              <a:t>expenses </a:t>
            </a:r>
            <a:r>
              <a:rPr dirty="0" sz="1100" spc="5">
                <a:latin typeface="Times New Roman"/>
                <a:cs typeface="Times New Roman"/>
              </a:rPr>
              <a:t>are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reduced.</a:t>
            </a:r>
            <a:endParaRPr sz="1100">
              <a:latin typeface="Times New Roman"/>
              <a:cs typeface="Times New Roman"/>
            </a:endParaRPr>
          </a:p>
          <a:p>
            <a:pPr algn="just" marL="443230" marR="762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Encourages </a:t>
            </a:r>
            <a:r>
              <a:rPr dirty="0" sz="1100" spc="5">
                <a:latin typeface="Times New Roman"/>
                <a:cs typeface="Times New Roman"/>
              </a:rPr>
              <a:t>the manufacturer to products of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style, </a:t>
            </a:r>
            <a:r>
              <a:rPr dirty="0" sz="1100" spc="10">
                <a:latin typeface="Times New Roman"/>
                <a:cs typeface="Times New Roman"/>
              </a:rPr>
              <a:t>use and </a:t>
            </a:r>
            <a:r>
              <a:rPr dirty="0" sz="1100" spc="5">
                <a:latin typeface="Times New Roman"/>
                <a:cs typeface="Times New Roman"/>
              </a:rPr>
              <a:t>performance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an  object to generate </a:t>
            </a:r>
            <a:r>
              <a:rPr dirty="0" sz="1100" spc="10">
                <a:latin typeface="Times New Roman"/>
                <a:cs typeface="Times New Roman"/>
              </a:rPr>
              <a:t>more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customers.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value </a:t>
            </a:r>
            <a:r>
              <a:rPr dirty="0" sz="1100" spc="5">
                <a:latin typeface="Times New Roman"/>
                <a:cs typeface="Times New Roman"/>
              </a:rPr>
              <a:t>of the standardized product lying in stocks or in stocks </a:t>
            </a:r>
            <a:r>
              <a:rPr dirty="0" sz="1100" spc="10">
                <a:latin typeface="Times New Roman"/>
                <a:cs typeface="Times New Roman"/>
              </a:rPr>
              <a:t>or </a:t>
            </a:r>
            <a:r>
              <a:rPr dirty="0" sz="1100" spc="5">
                <a:latin typeface="Times New Roman"/>
                <a:cs typeface="Times New Roman"/>
              </a:rPr>
              <a:t>in transit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easily for the purpose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advancing loans.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Disadvantages of Standardization: </a:t>
            </a:r>
            <a:r>
              <a:rPr dirty="0" sz="1100" spc="5">
                <a:latin typeface="Times New Roman"/>
                <a:cs typeface="Times New Roman"/>
              </a:rPr>
              <a:t>Product standardization </a:t>
            </a:r>
            <a:r>
              <a:rPr dirty="0" sz="1100" spc="10">
                <a:latin typeface="Times New Roman"/>
                <a:cs typeface="Times New Roman"/>
              </a:rPr>
              <a:t>leads to some disadvantages  </a:t>
            </a:r>
            <a:r>
              <a:rPr dirty="0" sz="1100" spc="5">
                <a:latin typeface="Times New Roman"/>
                <a:cs typeface="Times New Roman"/>
              </a:rPr>
              <a:t>also. </a:t>
            </a:r>
            <a:r>
              <a:rPr dirty="0" sz="1100" spc="10">
                <a:latin typeface="Times New Roman"/>
                <a:cs typeface="Times New Roman"/>
              </a:rPr>
              <a:t>These</a:t>
            </a:r>
            <a:r>
              <a:rPr dirty="0" sz="1100" spc="5">
                <a:latin typeface="Times New Roman"/>
                <a:cs typeface="Times New Roman"/>
              </a:rPr>
              <a:t> 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Too much </a:t>
            </a:r>
            <a:r>
              <a:rPr dirty="0" sz="1100" spc="5">
                <a:latin typeface="Times New Roman"/>
                <a:cs typeface="Times New Roman"/>
              </a:rPr>
              <a:t>standardization </a:t>
            </a:r>
            <a:r>
              <a:rPr dirty="0" sz="1100" spc="10">
                <a:latin typeface="Times New Roman"/>
                <a:cs typeface="Times New Roman"/>
              </a:rPr>
              <a:t>has an </a:t>
            </a:r>
            <a:r>
              <a:rPr dirty="0" sz="1100" spc="5">
                <a:latin typeface="Times New Roman"/>
                <a:cs typeface="Times New Roman"/>
              </a:rPr>
              <a:t>adverse affect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efficiency and </a:t>
            </a:r>
            <a:r>
              <a:rPr dirty="0" sz="1100" spc="10">
                <a:latin typeface="Times New Roman"/>
                <a:cs typeface="Times New Roman"/>
              </a:rPr>
              <a:t>morale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workers. They in the </a:t>
            </a:r>
            <a:r>
              <a:rPr dirty="0" sz="1100" spc="10">
                <a:latin typeface="Times New Roman"/>
                <a:cs typeface="Times New Roman"/>
              </a:rPr>
              <a:t>long run </a:t>
            </a:r>
            <a:r>
              <a:rPr dirty="0" sz="1100" spc="5">
                <a:latin typeface="Times New Roman"/>
                <a:cs typeface="Times New Roman"/>
              </a:rPr>
              <a:t>feel bored </a:t>
            </a:r>
            <a:r>
              <a:rPr dirty="0" sz="1100" spc="10">
                <a:latin typeface="Times New Roman"/>
                <a:cs typeface="Times New Roman"/>
              </a:rPr>
              <a:t>and fed-up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doing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same </a:t>
            </a:r>
            <a:r>
              <a:rPr dirty="0" sz="1100" spc="5">
                <a:latin typeface="Times New Roman"/>
                <a:cs typeface="Times New Roman"/>
              </a:rPr>
              <a:t>routine again. 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sprit of </a:t>
            </a:r>
            <a:r>
              <a:rPr dirty="0" sz="1100" spc="10">
                <a:latin typeface="Times New Roman"/>
                <a:cs typeface="Times New Roman"/>
              </a:rPr>
              <a:t>challenge and </a:t>
            </a:r>
            <a:r>
              <a:rPr dirty="0" sz="1100" spc="5">
                <a:latin typeface="Times New Roman"/>
                <a:cs typeface="Times New Roman"/>
              </a:rPr>
              <a:t>initiative </a:t>
            </a:r>
            <a:r>
              <a:rPr dirty="0" sz="1100" spc="10">
                <a:latin typeface="Times New Roman"/>
                <a:cs typeface="Times New Roman"/>
              </a:rPr>
              <a:t>vanishes with passage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ct val="984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During the </a:t>
            </a:r>
            <a:r>
              <a:rPr dirty="0" sz="1100" spc="5">
                <a:latin typeface="Times New Roman"/>
                <a:cs typeface="Times New Roman"/>
              </a:rPr>
              <a:t>initial </a:t>
            </a:r>
            <a:r>
              <a:rPr dirty="0" sz="1100" spc="10">
                <a:latin typeface="Times New Roman"/>
                <a:cs typeface="Times New Roman"/>
              </a:rPr>
              <a:t>process of product Development where </a:t>
            </a:r>
            <a:r>
              <a:rPr dirty="0" sz="1100" spc="5">
                <a:latin typeface="Times New Roman"/>
                <a:cs typeface="Times New Roman"/>
              </a:rPr>
              <a:t>frequent </a:t>
            </a:r>
            <a:r>
              <a:rPr dirty="0" sz="1100" spc="10">
                <a:latin typeface="Times New Roman"/>
                <a:cs typeface="Times New Roman"/>
              </a:rPr>
              <a:t>improvements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changes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necessary to bring the product </a:t>
            </a:r>
            <a:r>
              <a:rPr dirty="0" sz="1100" spc="10">
                <a:latin typeface="Times New Roman"/>
                <a:cs typeface="Times New Roman"/>
              </a:rPr>
              <a:t>and production process up to the mark,  </a:t>
            </a:r>
            <a:r>
              <a:rPr dirty="0" sz="1100" spc="5">
                <a:latin typeface="Times New Roman"/>
                <a:cs typeface="Times New Roman"/>
              </a:rPr>
              <a:t>standardization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create obstacles in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innovations.</a:t>
            </a:r>
            <a:endParaRPr sz="110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small scale enterprises standardization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advantageous.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Simplification: </a:t>
            </a:r>
            <a:r>
              <a:rPr dirty="0" sz="1100" spc="10">
                <a:latin typeface="Times New Roman"/>
                <a:cs typeface="Times New Roman"/>
              </a:rPr>
              <a:t>In production, simplification can </a:t>
            </a:r>
            <a:r>
              <a:rPr dirty="0" sz="1100" spc="15">
                <a:latin typeface="Times New Roman"/>
                <a:cs typeface="Times New Roman"/>
              </a:rPr>
              <a:t>be done </a:t>
            </a:r>
            <a:r>
              <a:rPr dirty="0" sz="1100" spc="10">
                <a:latin typeface="Times New Roman"/>
                <a:cs typeface="Times New Roman"/>
              </a:rPr>
              <a:t>at two places namely </a:t>
            </a:r>
            <a:r>
              <a:rPr dirty="0" sz="1100" spc="5">
                <a:latin typeface="Times New Roman"/>
                <a:cs typeface="Times New Roman"/>
              </a:rPr>
              <a:t>(i) </a:t>
            </a:r>
            <a:r>
              <a:rPr dirty="0" sz="1100" spc="10">
                <a:latin typeface="Times New Roman"/>
                <a:cs typeface="Times New Roman"/>
              </a:rPr>
              <a:t>for  product or) for work. Simplification in product development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used for products; In fact  </a:t>
            </a:r>
            <a:r>
              <a:rPr dirty="0" sz="1100" spc="5">
                <a:latin typeface="Times New Roman"/>
                <a:cs typeface="Times New Roman"/>
              </a:rPr>
              <a:t>simplification should </a:t>
            </a:r>
            <a:r>
              <a:rPr dirty="0" sz="1100" spc="10">
                <a:latin typeface="Times New Roman"/>
                <a:cs typeface="Times New Roman"/>
              </a:rPr>
              <a:t>be done </a:t>
            </a:r>
            <a:r>
              <a:rPr dirty="0" sz="1100" spc="5">
                <a:latin typeface="Times New Roman"/>
                <a:cs typeface="Times New Roman"/>
              </a:rPr>
              <a:t>before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standardization.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words of F. </a:t>
            </a:r>
            <a:r>
              <a:rPr dirty="0" sz="1100" spc="5">
                <a:latin typeface="Times New Roman"/>
                <a:cs typeface="Times New Roman"/>
              </a:rPr>
              <a:t>Clark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Carrie, “simplification in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enterprise connotes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elimination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excessive </a:t>
            </a:r>
            <a:r>
              <a:rPr dirty="0" sz="1100" spc="10">
                <a:latin typeface="Times New Roman"/>
                <a:cs typeface="Times New Roman"/>
              </a:rPr>
              <a:t>and undesirable </a:t>
            </a:r>
            <a:r>
              <a:rPr dirty="0" sz="1100" spc="5">
                <a:latin typeface="Times New Roman"/>
                <a:cs typeface="Times New Roman"/>
              </a:rPr>
              <a:t>or ‘marginal </a:t>
            </a:r>
            <a:r>
              <a:rPr dirty="0" sz="1100" spc="10">
                <a:latin typeface="Times New Roman"/>
                <a:cs typeface="Times New Roman"/>
              </a:rPr>
              <a:t>lines’ </a:t>
            </a:r>
            <a:r>
              <a:rPr dirty="0" sz="1100" spc="5">
                <a:latin typeface="Times New Roman"/>
                <a:cs typeface="Times New Roman"/>
              </a:rPr>
              <a:t>of product to </a:t>
            </a:r>
            <a:r>
              <a:rPr dirty="0" sz="1100" spc="10">
                <a:latin typeface="Times New Roman"/>
                <a:cs typeface="Times New Roman"/>
              </a:rPr>
              <a:t>hammer </a:t>
            </a:r>
            <a:r>
              <a:rPr dirty="0" sz="1100" spc="5">
                <a:latin typeface="Times New Roman"/>
                <a:cs typeface="Times New Roman"/>
              </a:rPr>
              <a:t>out waste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to attain  </a:t>
            </a:r>
            <a:r>
              <a:rPr dirty="0" sz="1100" spc="10">
                <a:latin typeface="Times New Roman"/>
                <a:cs typeface="Times New Roman"/>
              </a:rPr>
              <a:t>economy connotes the elimination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excessive and </a:t>
            </a:r>
            <a:r>
              <a:rPr dirty="0" sz="1100" spc="5">
                <a:latin typeface="Times New Roman"/>
                <a:cs typeface="Times New Roman"/>
              </a:rPr>
              <a:t>undesirable or </a:t>
            </a:r>
            <a:r>
              <a:rPr dirty="0" sz="1100" spc="10">
                <a:latin typeface="Times New Roman"/>
                <a:cs typeface="Times New Roman"/>
              </a:rPr>
              <a:t>‘marginal lines’ </a:t>
            </a:r>
            <a:r>
              <a:rPr dirty="0" sz="1100" spc="5">
                <a:latin typeface="Times New Roman"/>
                <a:cs typeface="Times New Roman"/>
              </a:rPr>
              <a:t>of product  to </a:t>
            </a:r>
            <a:r>
              <a:rPr dirty="0" sz="1100" spc="10">
                <a:latin typeface="Times New Roman"/>
                <a:cs typeface="Times New Roman"/>
              </a:rPr>
              <a:t>hammer out </a:t>
            </a:r>
            <a:r>
              <a:rPr dirty="0" sz="1100" spc="5">
                <a:latin typeface="Times New Roman"/>
                <a:cs typeface="Times New Roman"/>
              </a:rPr>
              <a:t>waste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to attain </a:t>
            </a:r>
            <a:r>
              <a:rPr dirty="0" sz="1100" spc="10">
                <a:latin typeface="Times New Roman"/>
                <a:cs typeface="Times New Roman"/>
              </a:rPr>
              <a:t>economy </a:t>
            </a:r>
            <a:r>
              <a:rPr dirty="0" sz="1100" spc="5">
                <a:latin typeface="Times New Roman"/>
                <a:cs typeface="Times New Roman"/>
              </a:rPr>
              <a:t>coupled with the </a:t>
            </a:r>
            <a:r>
              <a:rPr dirty="0" sz="1100" spc="10">
                <a:latin typeface="Times New Roman"/>
                <a:cs typeface="Times New Roman"/>
              </a:rPr>
              <a:t>main </a:t>
            </a:r>
            <a:r>
              <a:rPr dirty="0" sz="1100" spc="5">
                <a:latin typeface="Times New Roman"/>
                <a:cs typeface="Times New Roman"/>
              </a:rPr>
              <a:t>object of improving  quality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reducing costs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prices leading to increased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sales.”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W.R </a:t>
            </a:r>
            <a:r>
              <a:rPr dirty="0" sz="1100" spc="5">
                <a:latin typeface="Times New Roman"/>
                <a:cs typeface="Times New Roman"/>
              </a:rPr>
              <a:t>Spiegel </a:t>
            </a:r>
            <a:r>
              <a:rPr dirty="0" sz="1100" spc="10">
                <a:latin typeface="Times New Roman"/>
                <a:cs typeface="Times New Roman"/>
              </a:rPr>
              <a:t>and R.H Lansburg also </a:t>
            </a:r>
            <a:r>
              <a:rPr dirty="0" sz="1100" spc="5">
                <a:latin typeface="Times New Roman"/>
                <a:cs typeface="Times New Roman"/>
              </a:rPr>
              <a:t>defines,” Simplification 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elimination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superfluous </a:t>
            </a:r>
            <a:r>
              <a:rPr dirty="0" sz="1100" spc="5">
                <a:latin typeface="Times New Roman"/>
                <a:cs typeface="Times New Roman"/>
              </a:rPr>
              <a:t>varieties, size </a:t>
            </a:r>
            <a:r>
              <a:rPr dirty="0" sz="1100" spc="10">
                <a:latin typeface="Times New Roman"/>
                <a:cs typeface="Times New Roman"/>
              </a:rPr>
              <a:t>dimensions etc.” </a:t>
            </a:r>
            <a:r>
              <a:rPr dirty="0" sz="1100" spc="5">
                <a:latin typeface="Times New Roman"/>
                <a:cs typeface="Times New Roman"/>
              </a:rPr>
              <a:t>Simplification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advantageous to both  producer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consumer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product. </a:t>
            </a:r>
            <a:r>
              <a:rPr dirty="0" sz="1100" spc="10">
                <a:latin typeface="Times New Roman"/>
                <a:cs typeface="Times New Roman"/>
              </a:rPr>
              <a:t>These can be </a:t>
            </a:r>
            <a:r>
              <a:rPr dirty="0" sz="1100" spc="5">
                <a:latin typeface="Times New Roman"/>
                <a:cs typeface="Times New Roman"/>
              </a:rPr>
              <a:t>listed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5" b="1">
                <a:latin typeface="Times New Roman"/>
                <a:cs typeface="Times New Roman"/>
              </a:rPr>
              <a:t>To </a:t>
            </a:r>
            <a:r>
              <a:rPr dirty="0" sz="1100" spc="10" b="1">
                <a:latin typeface="Times New Roman"/>
                <a:cs typeface="Times New Roman"/>
              </a:rPr>
              <a:t>the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producer: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Eliminates </a:t>
            </a:r>
            <a:r>
              <a:rPr dirty="0" sz="1100" spc="5">
                <a:latin typeface="Times New Roman"/>
                <a:cs typeface="Times New Roman"/>
              </a:rPr>
              <a:t>surplus use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provide </a:t>
            </a:r>
            <a:r>
              <a:rPr dirty="0" sz="1100" spc="10">
                <a:latin typeface="Times New Roman"/>
                <a:cs typeface="Times New Roman"/>
              </a:rPr>
              <a:t>economy in production cost.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increases the inventory </a:t>
            </a:r>
            <a:r>
              <a:rPr dirty="0" sz="1100" spc="5">
                <a:latin typeface="Times New Roman"/>
                <a:cs typeface="Times New Roman"/>
              </a:rPr>
              <a:t>size </a:t>
            </a:r>
            <a:r>
              <a:rPr dirty="0" sz="1100" spc="10">
                <a:latin typeface="Times New Roman"/>
                <a:cs typeface="Times New Roman"/>
              </a:rPr>
              <a:t>which avoids delays in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supply.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Less obsolescence of materials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machinery.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39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021" y="847477"/>
            <a:ext cx="5421630" cy="8300084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443230" marR="5080" indent="-215900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simplification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operation the efficiency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process increase  and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leads to more productive due to </a:t>
            </a:r>
            <a:r>
              <a:rPr dirty="0" sz="1100" spc="5">
                <a:latin typeface="Times New Roman"/>
                <a:cs typeface="Times New Roman"/>
              </a:rPr>
              <a:t>scope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better </a:t>
            </a:r>
            <a:r>
              <a:rPr dirty="0" sz="1100" spc="10">
                <a:latin typeface="Times New Roman"/>
                <a:cs typeface="Times New Roman"/>
              </a:rPr>
              <a:t>training and learning </a:t>
            </a:r>
            <a:r>
              <a:rPr dirty="0" sz="1100" spc="5">
                <a:latin typeface="Times New Roman"/>
                <a:cs typeface="Times New Roman"/>
              </a:rPr>
              <a:t>facility  with simplification operation.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Human </a:t>
            </a:r>
            <a:r>
              <a:rPr dirty="0" sz="1100" spc="5">
                <a:latin typeface="Times New Roman"/>
                <a:cs typeface="Times New Roman"/>
              </a:rPr>
              <a:t>efforts </a:t>
            </a:r>
            <a:r>
              <a:rPr dirty="0" sz="1100" spc="10">
                <a:latin typeface="Times New Roman"/>
                <a:cs typeface="Times New Roman"/>
              </a:rPr>
              <a:t>become more </a:t>
            </a:r>
            <a:r>
              <a:rPr dirty="0" sz="1100" spc="5">
                <a:latin typeface="Times New Roman"/>
                <a:cs typeface="Times New Roman"/>
              </a:rPr>
              <a:t>productive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scope of better training </a:t>
            </a:r>
            <a:r>
              <a:rPr dirty="0" sz="1100" spc="10">
                <a:latin typeface="Times New Roman"/>
                <a:cs typeface="Times New Roman"/>
              </a:rPr>
              <a:t>and learning  </a:t>
            </a:r>
            <a:r>
              <a:rPr dirty="0" sz="1100" spc="5">
                <a:latin typeface="Times New Roman"/>
                <a:cs typeface="Times New Roman"/>
              </a:rPr>
              <a:t>facility with </a:t>
            </a:r>
            <a:r>
              <a:rPr dirty="0" sz="1100" spc="10">
                <a:latin typeface="Times New Roman"/>
                <a:cs typeface="Times New Roman"/>
              </a:rPr>
              <a:t>simplified </a:t>
            </a:r>
            <a:r>
              <a:rPr dirty="0" sz="1100" spc="5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After-sales service prospects are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minimized.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Production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 operations </a:t>
            </a:r>
            <a:r>
              <a:rPr dirty="0" sz="1100" spc="10">
                <a:latin typeface="Times New Roman"/>
                <a:cs typeface="Times New Roman"/>
              </a:rPr>
              <a:t>become </a:t>
            </a:r>
            <a:r>
              <a:rPr dirty="0" sz="1100" spc="5">
                <a:latin typeface="Times New Roman"/>
                <a:cs typeface="Times New Roman"/>
              </a:rPr>
              <a:t>easy and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simple.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Reduction in cost </a:t>
            </a:r>
            <a:r>
              <a:rPr dirty="0" sz="1100" spc="5">
                <a:latin typeface="Times New Roman"/>
                <a:cs typeface="Times New Roman"/>
              </a:rPr>
              <a:t>of production leads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more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sales.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To </a:t>
            </a:r>
            <a:r>
              <a:rPr dirty="0" sz="1100" spc="5" b="1">
                <a:latin typeface="Times New Roman"/>
                <a:cs typeface="Times New Roman"/>
              </a:rPr>
              <a:t>jobber-wholesalers </a:t>
            </a:r>
            <a:r>
              <a:rPr dirty="0" sz="1100" spc="10" b="1">
                <a:latin typeface="Times New Roman"/>
                <a:cs typeface="Times New Roman"/>
              </a:rPr>
              <a:t>and</a:t>
            </a:r>
            <a:r>
              <a:rPr dirty="0" sz="1100" spc="5" b="1">
                <a:latin typeface="Times New Roman"/>
                <a:cs typeface="Times New Roman"/>
              </a:rPr>
              <a:t> detailers: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Increased turn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over.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Sales effort </a:t>
            </a:r>
            <a:r>
              <a:rPr dirty="0" sz="1100" spc="10">
                <a:latin typeface="Times New Roman"/>
                <a:cs typeface="Times New Roman"/>
              </a:rPr>
              <a:t>on fewer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items.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Reduction in </a:t>
            </a:r>
            <a:r>
              <a:rPr dirty="0" sz="1100" spc="5">
                <a:latin typeface="Times New Roman"/>
                <a:cs typeface="Times New Roman"/>
              </a:rPr>
              <a:t>storage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space4.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Less </a:t>
            </a:r>
            <a:r>
              <a:rPr dirty="0" sz="1100" spc="10">
                <a:latin typeface="Times New Roman"/>
                <a:cs typeface="Times New Roman"/>
              </a:rPr>
              <a:t>overheads and </a:t>
            </a:r>
            <a:r>
              <a:rPr dirty="0" sz="1100" spc="5">
                <a:latin typeface="Times New Roman"/>
                <a:cs typeface="Times New Roman"/>
              </a:rPr>
              <a:t>handling expenditures.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To the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consumer: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 b="1">
                <a:latin typeface="Times New Roman"/>
                <a:cs typeface="Times New Roman"/>
              </a:rPr>
              <a:t>Specialization</a:t>
            </a:r>
            <a:r>
              <a:rPr dirty="0" sz="1500" spc="5" b="1">
                <a:latin typeface="Times New Roman"/>
                <a:cs typeface="Times New Roman"/>
              </a:rPr>
              <a:t>: </a:t>
            </a:r>
            <a:r>
              <a:rPr dirty="0" sz="1100" spc="5">
                <a:latin typeface="Times New Roman"/>
                <a:cs typeface="Times New Roman"/>
              </a:rPr>
              <a:t>Specialization </a:t>
            </a:r>
            <a:r>
              <a:rPr dirty="0" sz="1100" spc="10">
                <a:latin typeface="Times New Roman"/>
                <a:cs typeface="Times New Roman"/>
              </a:rPr>
              <a:t>implies </a:t>
            </a:r>
            <a:r>
              <a:rPr dirty="0" sz="1100" spc="5">
                <a:latin typeface="Times New Roman"/>
                <a:cs typeface="Times New Roman"/>
              </a:rPr>
              <a:t>expertise in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particular area </a:t>
            </a:r>
            <a:r>
              <a:rPr dirty="0" sz="1100" spc="10">
                <a:latin typeface="Times New Roman"/>
                <a:cs typeface="Times New Roman"/>
              </a:rPr>
              <a:t>or field.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experienced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as the companies expand the range of their </a:t>
            </a:r>
            <a:r>
              <a:rPr dirty="0" sz="1100" spc="5">
                <a:latin typeface="Times New Roman"/>
                <a:cs typeface="Times New Roman"/>
              </a:rPr>
              <a:t>products, manufacturing system,  </a:t>
            </a:r>
            <a:r>
              <a:rPr dirty="0" sz="1100" spc="10">
                <a:latin typeface="Times New Roman"/>
                <a:cs typeface="Times New Roman"/>
              </a:rPr>
              <a:t>involves more and operations </a:t>
            </a:r>
            <a:r>
              <a:rPr dirty="0" sz="1100" spc="5">
                <a:latin typeface="Times New Roman"/>
                <a:cs typeface="Times New Roman"/>
              </a:rPr>
              <a:t>for transforming </a:t>
            </a:r>
            <a:r>
              <a:rPr dirty="0" sz="1100" spc="10">
                <a:latin typeface="Times New Roman"/>
                <a:cs typeface="Times New Roman"/>
              </a:rPr>
              <a:t>inputs into </a:t>
            </a:r>
            <a:r>
              <a:rPr dirty="0" sz="1100" spc="5">
                <a:latin typeface="Times New Roman"/>
                <a:cs typeface="Times New Roman"/>
              </a:rPr>
              <a:t>output. </a:t>
            </a:r>
            <a:r>
              <a:rPr dirty="0" sz="1100" spc="10">
                <a:latin typeface="Times New Roman"/>
                <a:cs typeface="Times New Roman"/>
              </a:rPr>
              <a:t>This often </a:t>
            </a:r>
            <a:r>
              <a:rPr dirty="0" sz="1100" spc="5">
                <a:latin typeface="Times New Roman"/>
                <a:cs typeface="Times New Roman"/>
              </a:rPr>
              <a:t>result an  </a:t>
            </a:r>
            <a:r>
              <a:rPr dirty="0" sz="1100" spc="10">
                <a:latin typeface="Times New Roman"/>
                <a:cs typeface="Times New Roman"/>
              </a:rPr>
              <a:t>increase </a:t>
            </a:r>
            <a:r>
              <a:rPr dirty="0" sz="1100" spc="5">
                <a:latin typeface="Times New Roman"/>
                <a:cs typeface="Times New Roman"/>
              </a:rPr>
              <a:t>in operation </a:t>
            </a:r>
            <a:r>
              <a:rPr dirty="0" sz="1100" spc="10">
                <a:latin typeface="Times New Roman"/>
                <a:cs typeface="Times New Roman"/>
              </a:rPr>
              <a:t>cost and </a:t>
            </a:r>
            <a:r>
              <a:rPr dirty="0" sz="1100" spc="5">
                <a:latin typeface="Times New Roman"/>
                <a:cs typeface="Times New Roman"/>
              </a:rPr>
              <a:t>decline profits.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problem can be solved </a:t>
            </a:r>
            <a:r>
              <a:rPr dirty="0" sz="1100" spc="5">
                <a:latin typeface="Times New Roman"/>
                <a:cs typeface="Times New Roman"/>
              </a:rPr>
              <a:t>by identifying the  products contributing </a:t>
            </a:r>
            <a:r>
              <a:rPr dirty="0" sz="1100" spc="10">
                <a:latin typeface="Times New Roman"/>
                <a:cs typeface="Times New Roman"/>
              </a:rPr>
              <a:t>to losses and then </a:t>
            </a:r>
            <a:r>
              <a:rPr dirty="0" sz="1100" spc="5">
                <a:latin typeface="Times New Roman"/>
                <a:cs typeface="Times New Roman"/>
              </a:rPr>
              <a:t>eliminate their production.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will lead to confine  the </a:t>
            </a: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of profitable items </a:t>
            </a:r>
            <a:r>
              <a:rPr dirty="0" sz="1100" spc="10">
                <a:latin typeface="Times New Roman"/>
                <a:cs typeface="Times New Roman"/>
              </a:rPr>
              <a:t>only and </a:t>
            </a:r>
            <a:r>
              <a:rPr dirty="0" sz="1100" spc="5">
                <a:latin typeface="Times New Roman"/>
                <a:cs typeface="Times New Roman"/>
              </a:rPr>
              <a:t>consequently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reduction in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operation  required in the process.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minimization of operation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lead to </a:t>
            </a:r>
            <a:r>
              <a:rPr dirty="0" sz="1100" spc="10">
                <a:latin typeface="Times New Roman"/>
                <a:cs typeface="Times New Roman"/>
              </a:rPr>
              <a:t>use of </a:t>
            </a:r>
            <a:r>
              <a:rPr dirty="0" sz="1100" spc="5">
                <a:latin typeface="Times New Roman"/>
                <a:cs typeface="Times New Roman"/>
              </a:rPr>
              <a:t>expert </a:t>
            </a:r>
            <a:r>
              <a:rPr dirty="0" sz="1100" spc="10">
                <a:latin typeface="Times New Roman"/>
                <a:cs typeface="Times New Roman"/>
              </a:rPr>
              <a:t>knowledge,  </a:t>
            </a:r>
            <a:r>
              <a:rPr dirty="0" sz="1100" spc="5">
                <a:latin typeface="Times New Roman"/>
                <a:cs typeface="Times New Roman"/>
              </a:rPr>
              <a:t>skill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techniques in production system, </a:t>
            </a:r>
            <a:r>
              <a:rPr dirty="0" sz="1100" spc="10">
                <a:latin typeface="Times New Roman"/>
                <a:cs typeface="Times New Roman"/>
              </a:rPr>
              <a:t>the nature 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type </a:t>
            </a:r>
            <a:r>
              <a:rPr dirty="0" sz="1100" spc="5">
                <a:latin typeface="Times New Roman"/>
                <a:cs typeface="Times New Roman"/>
              </a:rPr>
              <a:t>of product. Operation  required manufacturing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nature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market. Specialization implies reduction </a:t>
            </a:r>
            <a:r>
              <a:rPr dirty="0" sz="1100" spc="10">
                <a:latin typeface="Times New Roman"/>
                <a:cs typeface="Times New Roman"/>
              </a:rPr>
              <a:t>in the  </a:t>
            </a:r>
            <a:r>
              <a:rPr dirty="0" sz="1100" spc="5">
                <a:latin typeface="Times New Roman"/>
                <a:cs typeface="Times New Roman"/>
              </a:rPr>
              <a:t>variety of products manufacturing </a:t>
            </a:r>
            <a:r>
              <a:rPr dirty="0" sz="1100" spc="10">
                <a:latin typeface="Times New Roman"/>
                <a:cs typeface="Times New Roman"/>
              </a:rPr>
              <a:t>by 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Advantages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specialization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Specialization </a:t>
            </a:r>
            <a:r>
              <a:rPr dirty="0" sz="1100" spc="10">
                <a:latin typeface="Times New Roman"/>
                <a:cs typeface="Times New Roman"/>
              </a:rPr>
              <a:t>and standardization leads to higher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productivity.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Incase in output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reduction in </a:t>
            </a:r>
            <a:r>
              <a:rPr dirty="0" sz="1100" spc="10">
                <a:latin typeface="Times New Roman"/>
                <a:cs typeface="Times New Roman"/>
              </a:rPr>
              <a:t>per </a:t>
            </a:r>
            <a:r>
              <a:rPr dirty="0" sz="1100" spc="5">
                <a:latin typeface="Times New Roman"/>
                <a:cs typeface="Times New Roman"/>
              </a:rPr>
              <a:t>unit cost of production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spcBef>
                <a:spcPts val="11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Savings in </a:t>
            </a:r>
            <a:r>
              <a:rPr dirty="0" sz="1100" spc="10">
                <a:latin typeface="Times New Roman"/>
                <a:cs typeface="Times New Roman"/>
              </a:rPr>
              <a:t>purchase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and improvement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quality of the finished  goods.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Disadvantages of specialization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Less flexibility in adjustment to </a:t>
            </a:r>
            <a:r>
              <a:rPr dirty="0" sz="1100" spc="10">
                <a:latin typeface="Times New Roman"/>
                <a:cs typeface="Times New Roman"/>
              </a:rPr>
              <a:t>changed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situations.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Monotony and boredom may </a:t>
            </a:r>
            <a:r>
              <a:rPr dirty="0" sz="1100" spc="5">
                <a:latin typeface="Times New Roman"/>
                <a:cs typeface="Times New Roman"/>
              </a:rPr>
              <a:t>adversely affect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efficiency.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Diversification: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implies </a:t>
            </a:r>
            <a:r>
              <a:rPr dirty="0" sz="1100" spc="5">
                <a:latin typeface="Times New Roman"/>
                <a:cs typeface="Times New Roman"/>
              </a:rPr>
              <a:t>policy of </a:t>
            </a:r>
            <a:r>
              <a:rPr dirty="0" sz="1100" spc="10">
                <a:latin typeface="Times New Roman"/>
                <a:cs typeface="Times New Roman"/>
              </a:rPr>
              <a:t>producing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types of products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an enterprise.  </a:t>
            </a:r>
            <a:r>
              <a:rPr dirty="0" sz="1100" spc="10">
                <a:latin typeface="Times New Roman"/>
                <a:cs typeface="Times New Roman"/>
              </a:rPr>
              <a:t>Thus </a:t>
            </a:r>
            <a:r>
              <a:rPr dirty="0" sz="1100" spc="5">
                <a:latin typeface="Times New Roman"/>
                <a:cs typeface="Times New Roman"/>
              </a:rPr>
              <a:t>it is reverse of simplification are associate with the nature of the industry e.g. in </a:t>
            </a:r>
            <a:r>
              <a:rPr dirty="0" sz="1100" spc="10">
                <a:latin typeface="Times New Roman"/>
                <a:cs typeface="Times New Roman"/>
              </a:rPr>
              <a:t>the case  </a:t>
            </a:r>
            <a:r>
              <a:rPr dirty="0" sz="1100" spc="5">
                <a:latin typeface="Times New Roman"/>
                <a:cs typeface="Times New Roman"/>
              </a:rPr>
              <a:t>of capital </a:t>
            </a:r>
            <a:r>
              <a:rPr dirty="0" sz="1100" spc="10">
                <a:latin typeface="Times New Roman"/>
                <a:cs typeface="Times New Roman"/>
              </a:rPr>
              <a:t>goods </a:t>
            </a:r>
            <a:r>
              <a:rPr dirty="0" sz="1100" spc="5">
                <a:latin typeface="Times New Roman"/>
                <a:cs typeface="Times New Roman"/>
              </a:rPr>
              <a:t>industry simplification is </a:t>
            </a:r>
            <a:r>
              <a:rPr dirty="0" sz="1100" spc="10">
                <a:latin typeface="Times New Roman"/>
                <a:cs typeface="Times New Roman"/>
              </a:rPr>
              <a:t>more important as the customers give preference to  economy, </a:t>
            </a:r>
            <a:r>
              <a:rPr dirty="0" sz="1100" spc="5">
                <a:latin typeface="Times New Roman"/>
                <a:cs typeface="Times New Roman"/>
              </a:rPr>
              <a:t>accuracy </a:t>
            </a:r>
            <a:r>
              <a:rPr dirty="0" sz="1100" spc="10">
                <a:latin typeface="Times New Roman"/>
                <a:cs typeface="Times New Roman"/>
              </a:rPr>
              <a:t>and performance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product, </a:t>
            </a:r>
            <a:r>
              <a:rPr dirty="0" sz="1100" spc="5">
                <a:latin typeface="Times New Roman"/>
                <a:cs typeface="Times New Roman"/>
              </a:rPr>
              <a:t>whereas </a:t>
            </a:r>
            <a:r>
              <a:rPr dirty="0" sz="1100" spc="10">
                <a:latin typeface="Times New Roman"/>
                <a:cs typeface="Times New Roman"/>
              </a:rPr>
              <a:t>in an consumer </a:t>
            </a:r>
            <a:r>
              <a:rPr dirty="0" sz="1100" spc="5">
                <a:latin typeface="Times New Roman"/>
                <a:cs typeface="Times New Roman"/>
              </a:rPr>
              <a:t>goods industry  diversification leads to produce variety of goods in ;terms of style, shape, color, design etc.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establishment facing </a:t>
            </a:r>
            <a:r>
              <a:rPr dirty="0" sz="1100" spc="10">
                <a:latin typeface="Times New Roman"/>
                <a:cs typeface="Times New Roman"/>
              </a:rPr>
              <a:t>tough competition </a:t>
            </a:r>
            <a:r>
              <a:rPr dirty="0" sz="1100" spc="5">
                <a:latin typeface="Times New Roman"/>
                <a:cs typeface="Times New Roman"/>
              </a:rPr>
              <a:t>is forced to diversify this activates to </a:t>
            </a:r>
            <a:r>
              <a:rPr dirty="0" sz="1100" spc="10">
                <a:latin typeface="Times New Roman"/>
                <a:cs typeface="Times New Roman"/>
              </a:rPr>
              <a:t>capture the  </a:t>
            </a:r>
            <a:r>
              <a:rPr dirty="0" sz="1100" spc="5">
                <a:latin typeface="Times New Roman"/>
                <a:cs typeface="Times New Roman"/>
              </a:rPr>
              <a:t>market. In </a:t>
            </a:r>
            <a:r>
              <a:rPr dirty="0" sz="1100" spc="10">
                <a:latin typeface="Times New Roman"/>
                <a:cs typeface="Times New Roman"/>
              </a:rPr>
              <a:t>general </a:t>
            </a:r>
            <a:r>
              <a:rPr dirty="0" sz="1100" spc="5">
                <a:latin typeface="Times New Roman"/>
                <a:cs typeface="Times New Roman"/>
              </a:rPr>
              <a:t>diversification </a:t>
            </a:r>
            <a:r>
              <a:rPr dirty="0" sz="1100" spc="10">
                <a:latin typeface="Times New Roman"/>
                <a:cs typeface="Times New Roman"/>
              </a:rPr>
              <a:t>can be adopted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purpose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market. In general  </a:t>
            </a:r>
            <a:r>
              <a:rPr dirty="0" sz="1100" spc="10">
                <a:latin typeface="Times New Roman"/>
                <a:cs typeface="Times New Roman"/>
              </a:rPr>
              <a:t>diversification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can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adopted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purpose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(a)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utilization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idle/surplus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resources,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(b)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40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76" y="836724"/>
            <a:ext cx="5420995" cy="8287384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5715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stabilization of sales, (c) to </a:t>
            </a:r>
            <a:r>
              <a:rPr dirty="0" sz="1100" spc="10">
                <a:latin typeface="Times New Roman"/>
                <a:cs typeface="Times New Roman"/>
              </a:rPr>
              <a:t>cope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fluctuations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(d) for survival of the  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5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care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precautions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taken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formulation of diversification </a:t>
            </a:r>
            <a:r>
              <a:rPr dirty="0" sz="1100" spc="10">
                <a:latin typeface="Times New Roman"/>
                <a:cs typeface="Times New Roman"/>
              </a:rPr>
              <a:t>policy. </a:t>
            </a:r>
            <a:r>
              <a:rPr dirty="0" sz="1100" spc="5">
                <a:latin typeface="Times New Roman"/>
                <a:cs typeface="Times New Roman"/>
              </a:rPr>
              <a:t>Proper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extensive </a:t>
            </a:r>
            <a:r>
              <a:rPr dirty="0" sz="1100" spc="10">
                <a:latin typeface="Times New Roman"/>
                <a:cs typeface="Times New Roman"/>
              </a:rPr>
              <a:t>market </a:t>
            </a:r>
            <a:r>
              <a:rPr dirty="0" sz="1100" spc="5">
                <a:latin typeface="Times New Roman"/>
                <a:cs typeface="Times New Roman"/>
              </a:rPr>
              <a:t>analysis at different levels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quality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quantity of the products  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done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determine </a:t>
            </a:r>
            <a:r>
              <a:rPr dirty="0" sz="1100" spc="5">
                <a:latin typeface="Times New Roman"/>
                <a:cs typeface="Times New Roman"/>
              </a:rPr>
              <a:t>the levels of profitability. </a:t>
            </a:r>
            <a:r>
              <a:rPr dirty="0" sz="1100" spc="10">
                <a:latin typeface="Times New Roman"/>
                <a:cs typeface="Times New Roman"/>
              </a:rPr>
              <a:t>This will help </a:t>
            </a:r>
            <a:r>
              <a:rPr dirty="0" sz="1100" spc="5">
                <a:latin typeface="Times New Roman"/>
                <a:cs typeface="Times New Roman"/>
              </a:rPr>
              <a:t>in selection most  </a:t>
            </a:r>
            <a:r>
              <a:rPr dirty="0" sz="1100" spc="10">
                <a:latin typeface="Times New Roman"/>
                <a:cs typeface="Times New Roman"/>
              </a:rPr>
              <a:t>appropriate diversification </a:t>
            </a:r>
            <a:r>
              <a:rPr dirty="0" sz="1100" spc="5">
                <a:latin typeface="Times New Roman"/>
                <a:cs typeface="Times New Roman"/>
              </a:rPr>
              <a:t>strategy </a:t>
            </a:r>
            <a:r>
              <a:rPr dirty="0" sz="1100" spc="10">
                <a:latin typeface="Times New Roman"/>
                <a:cs typeface="Times New Roman"/>
              </a:rPr>
              <a:t>under the </a:t>
            </a:r>
            <a:r>
              <a:rPr dirty="0" sz="1100" spc="5">
                <a:latin typeface="Times New Roman"/>
                <a:cs typeface="Times New Roman"/>
              </a:rPr>
              <a:t>prevailing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circumstances.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Advantages of Diversifications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Increase in sales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production of different kind of products.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also leads to  </a:t>
            </a:r>
            <a:r>
              <a:rPr dirty="0" sz="1100" spc="10">
                <a:latin typeface="Times New Roman"/>
                <a:cs typeface="Times New Roman"/>
              </a:rPr>
              <a:t>increase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volume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business.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Needs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wider </a:t>
            </a:r>
            <a:r>
              <a:rPr dirty="0" sz="1100" spc="5">
                <a:latin typeface="Times New Roman"/>
                <a:cs typeface="Times New Roman"/>
              </a:rPr>
              <a:t>section </a:t>
            </a:r>
            <a:r>
              <a:rPr dirty="0" sz="1100" spc="10">
                <a:latin typeface="Times New Roman"/>
                <a:cs typeface="Times New Roman"/>
              </a:rPr>
              <a:t>of consumer </a:t>
            </a:r>
            <a:r>
              <a:rPr dirty="0" sz="1100" spc="5">
                <a:latin typeface="Times New Roman"/>
                <a:cs typeface="Times New Roman"/>
              </a:rPr>
              <a:t>are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fulfilled.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Risk minimization’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case of </a:t>
            </a:r>
            <a:r>
              <a:rPr dirty="0" sz="1100" spc="10">
                <a:latin typeface="Times New Roman"/>
                <a:cs typeface="Times New Roman"/>
              </a:rPr>
              <a:t>quick and </a:t>
            </a:r>
            <a:r>
              <a:rPr dirty="0" sz="1100" spc="5">
                <a:latin typeface="Times New Roman"/>
                <a:cs typeface="Times New Roman"/>
              </a:rPr>
              <a:t>unpredictable </a:t>
            </a:r>
            <a:r>
              <a:rPr dirty="0" sz="1100" spc="10">
                <a:latin typeface="Times New Roman"/>
                <a:cs typeface="Times New Roman"/>
              </a:rPr>
              <a:t>demand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variations.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Uniform and balanced production programme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chalked out without any  </a:t>
            </a:r>
            <a:r>
              <a:rPr dirty="0" sz="1100" spc="5">
                <a:latin typeface="Times New Roman"/>
                <a:cs typeface="Times New Roman"/>
              </a:rPr>
              <a:t>consideration of </a:t>
            </a:r>
            <a:r>
              <a:rPr dirty="0" sz="1100" spc="10">
                <a:latin typeface="Times New Roman"/>
                <a:cs typeface="Times New Roman"/>
              </a:rPr>
              <a:t>wastage </a:t>
            </a:r>
            <a:r>
              <a:rPr dirty="0" sz="1100" spc="5">
                <a:latin typeface="Times New Roman"/>
                <a:cs typeface="Times New Roman"/>
              </a:rPr>
              <a:t>by production by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Elimination of wastage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producing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by-products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Disadvantages of Diversifications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Due to increase in number </a:t>
            </a:r>
            <a:r>
              <a:rPr dirty="0" sz="1100" spc="5">
                <a:latin typeface="Times New Roman"/>
                <a:cs typeface="Times New Roman"/>
              </a:rPr>
              <a:t>of operations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process becomes </a:t>
            </a:r>
            <a:r>
              <a:rPr dirty="0" sz="1100" spc="5">
                <a:latin typeface="Times New Roman"/>
                <a:cs typeface="Times New Roman"/>
              </a:rPr>
              <a:t>quite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complicated and some times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expensive.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Production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 operation </a:t>
            </a:r>
            <a:r>
              <a:rPr dirty="0" sz="1100" spc="10">
                <a:latin typeface="Times New Roman"/>
                <a:cs typeface="Times New Roman"/>
              </a:rPr>
              <a:t>becomes </a:t>
            </a:r>
            <a:r>
              <a:rPr dirty="0" sz="1100" spc="5">
                <a:latin typeface="Times New Roman"/>
                <a:cs typeface="Times New Roman"/>
              </a:rPr>
              <a:t>complicated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consuming  </a:t>
            </a:r>
            <a:r>
              <a:rPr dirty="0" sz="1100" spc="5">
                <a:latin typeface="Times New Roman"/>
                <a:cs typeface="Times New Roman"/>
              </a:rPr>
              <a:t>requiring </a:t>
            </a:r>
            <a:r>
              <a:rPr dirty="0" sz="1100" spc="10">
                <a:latin typeface="Times New Roman"/>
                <a:cs typeface="Times New Roman"/>
              </a:rPr>
              <a:t>extra</a:t>
            </a:r>
            <a:r>
              <a:rPr dirty="0" sz="1100" spc="5">
                <a:latin typeface="Times New Roman"/>
                <a:cs typeface="Times New Roman"/>
              </a:rPr>
              <a:t> Efforts.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10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size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variety of items in;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inventory increases with diversification  </a:t>
            </a:r>
            <a:r>
              <a:rPr dirty="0" sz="1100" spc="10">
                <a:latin typeface="Times New Roman"/>
                <a:cs typeface="Times New Roman"/>
              </a:rPr>
              <a:t>introducing more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Worker of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types </a:t>
            </a:r>
            <a:r>
              <a:rPr dirty="0" sz="1100" spc="5">
                <a:latin typeface="Times New Roman"/>
                <a:cs typeface="Times New Roman"/>
              </a:rPr>
              <a:t>of skill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expertise 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Automation </a:t>
            </a:r>
            <a:r>
              <a:rPr dirty="0" sz="1100" spc="5" b="1">
                <a:latin typeface="Times New Roman"/>
                <a:cs typeface="Times New Roman"/>
              </a:rPr>
              <a:t>in Business Enterprises: </a:t>
            </a:r>
            <a:r>
              <a:rPr dirty="0" sz="1100" spc="10">
                <a:latin typeface="Times New Roman"/>
                <a:cs typeface="Times New Roman"/>
              </a:rPr>
              <a:t>The concept </a:t>
            </a:r>
            <a:r>
              <a:rPr dirty="0" sz="1100" spc="5">
                <a:latin typeface="Times New Roman"/>
                <a:cs typeface="Times New Roman"/>
              </a:rPr>
              <a:t>of automation </a:t>
            </a:r>
            <a:r>
              <a:rPr dirty="0" sz="1100" spc="10">
                <a:latin typeface="Times New Roman"/>
                <a:cs typeface="Times New Roman"/>
              </a:rPr>
              <a:t>has brought </a:t>
            </a:r>
            <a:r>
              <a:rPr dirty="0" sz="1100" spc="5">
                <a:latin typeface="Times New Roman"/>
                <a:cs typeface="Times New Roman"/>
              </a:rPr>
              <a:t>another  </a:t>
            </a:r>
            <a:r>
              <a:rPr dirty="0" sz="1100" spc="10">
                <a:latin typeface="Times New Roman"/>
                <a:cs typeface="Times New Roman"/>
              </a:rPr>
              <a:t>revolution in </a:t>
            </a:r>
            <a:r>
              <a:rPr dirty="0" sz="1100" spc="5">
                <a:latin typeface="Times New Roman"/>
                <a:cs typeface="Times New Roman"/>
              </a:rPr>
              <a:t>industrial world. </a:t>
            </a:r>
            <a:r>
              <a:rPr dirty="0" sz="1100" spc="10">
                <a:latin typeface="Times New Roman"/>
                <a:cs typeface="Times New Roman"/>
              </a:rPr>
              <a:t>This has resulted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phenomenal growth </a:t>
            </a:r>
            <a:r>
              <a:rPr dirty="0" sz="1100" spc="5">
                <a:latin typeface="Times New Roman"/>
                <a:cs typeface="Times New Roman"/>
              </a:rPr>
              <a:t>in industrial </a:t>
            </a:r>
            <a:r>
              <a:rPr dirty="0" sz="1100" spc="10">
                <a:latin typeface="Times New Roman"/>
                <a:cs typeface="Times New Roman"/>
              </a:rPr>
              <a:t>arena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providing </a:t>
            </a:r>
            <a:r>
              <a:rPr dirty="0" sz="1100" spc="10">
                <a:latin typeface="Times New Roman"/>
                <a:cs typeface="Times New Roman"/>
              </a:rPr>
              <a:t>wide range </a:t>
            </a:r>
            <a:r>
              <a:rPr dirty="0" sz="1100" spc="5">
                <a:latin typeface="Times New Roman"/>
                <a:cs typeface="Times New Roman"/>
              </a:rPr>
              <a:t>of products </a:t>
            </a:r>
            <a:r>
              <a:rPr dirty="0" sz="1100" spc="10">
                <a:latin typeface="Times New Roman"/>
                <a:cs typeface="Times New Roman"/>
              </a:rPr>
              <a:t>with minimum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efforts.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Automation implies </a:t>
            </a:r>
            <a:r>
              <a:rPr dirty="0" sz="1100" spc="5">
                <a:latin typeface="Times New Roman"/>
                <a:cs typeface="Times New Roman"/>
              </a:rPr>
              <a:t>use of machines </a:t>
            </a:r>
            <a:r>
              <a:rPr dirty="0" sz="1100" spc="10">
                <a:latin typeface="Times New Roman"/>
                <a:cs typeface="Times New Roman"/>
              </a:rPr>
              <a:t>and equipments </a:t>
            </a:r>
            <a:r>
              <a:rPr dirty="0" sz="1100" spc="5">
                <a:latin typeface="Times New Roman"/>
                <a:cs typeface="Times New Roman"/>
              </a:rPr>
              <a:t>for performing </a:t>
            </a:r>
            <a:r>
              <a:rPr dirty="0" sz="1100" spc="10">
                <a:latin typeface="Times New Roman"/>
                <a:cs typeface="Times New Roman"/>
              </a:rPr>
              <a:t>physical and </a:t>
            </a:r>
            <a:r>
              <a:rPr dirty="0" sz="1100" spc="5">
                <a:latin typeface="Times New Roman"/>
                <a:cs typeface="Times New Roman"/>
              </a:rPr>
              <a:t>mental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in a production </a:t>
            </a:r>
            <a:r>
              <a:rPr dirty="0" sz="1100" spc="5">
                <a:latin typeface="Times New Roman"/>
                <a:cs typeface="Times New Roman"/>
              </a:rPr>
              <a:t>operation in </a:t>
            </a:r>
            <a:r>
              <a:rPr dirty="0" sz="1100" spc="10">
                <a:latin typeface="Times New Roman"/>
                <a:cs typeface="Times New Roman"/>
              </a:rPr>
              <a:t>place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human </a:t>
            </a:r>
            <a:r>
              <a:rPr dirty="0" sz="1100" spc="5">
                <a:latin typeface="Times New Roman"/>
                <a:cs typeface="Times New Roman"/>
              </a:rPr>
              <a:t>beings. Automation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visualized  as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electronic brain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capacity of taking routine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logical decisions connected with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planning functions of </a:t>
            </a:r>
            <a:r>
              <a:rPr dirty="0" sz="1100" spc="10">
                <a:latin typeface="Times New Roman"/>
                <a:cs typeface="Times New Roman"/>
              </a:rPr>
              <a:t>management. </a:t>
            </a:r>
            <a:r>
              <a:rPr dirty="0" sz="1100" spc="5">
                <a:latin typeface="Times New Roman"/>
                <a:cs typeface="Times New Roman"/>
              </a:rPr>
              <a:t>Routine decisions </a:t>
            </a:r>
            <a:r>
              <a:rPr dirty="0" sz="1100" spc="10">
                <a:latin typeface="Times New Roman"/>
                <a:cs typeface="Times New Roman"/>
              </a:rPr>
              <a:t>can belike </a:t>
            </a:r>
            <a:r>
              <a:rPr dirty="0" sz="1100" spc="5">
                <a:latin typeface="Times New Roman"/>
                <a:cs typeface="Times New Roman"/>
              </a:rPr>
              <a:t>scheduling,  </a:t>
            </a:r>
            <a:r>
              <a:rPr dirty="0" sz="1100" spc="10">
                <a:latin typeface="Times New Roman"/>
                <a:cs typeface="Times New Roman"/>
              </a:rPr>
              <a:t>routing, dispatching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inspection of modifications of operations to </a:t>
            </a:r>
            <a:r>
              <a:rPr dirty="0" sz="1100" spc="5">
                <a:latin typeface="Times New Roman"/>
                <a:cs typeface="Times New Roman"/>
              </a:rPr>
              <a:t>see </a:t>
            </a:r>
            <a:r>
              <a:rPr dirty="0" sz="1100" spc="10">
                <a:latin typeface="Times New Roman"/>
                <a:cs typeface="Times New Roman"/>
              </a:rPr>
              <a:t>that the whole  system </a:t>
            </a:r>
            <a:r>
              <a:rPr dirty="0" sz="1100" spc="5">
                <a:latin typeface="Times New Roman"/>
                <a:cs typeface="Times New Roman"/>
              </a:rPr>
              <a:t>operates according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planned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strategy.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absence </a:t>
            </a:r>
            <a:r>
              <a:rPr dirty="0" sz="1100" spc="5">
                <a:latin typeface="Times New Roman"/>
                <a:cs typeface="Times New Roman"/>
              </a:rPr>
              <a:t>of any </a:t>
            </a:r>
            <a:r>
              <a:rPr dirty="0" sz="1100" spc="10">
                <a:latin typeface="Times New Roman"/>
                <a:cs typeface="Times New Roman"/>
              </a:rPr>
              <a:t>human </a:t>
            </a:r>
            <a:r>
              <a:rPr dirty="0" sz="1100" spc="5">
                <a:latin typeface="Times New Roman"/>
                <a:cs typeface="Times New Roman"/>
              </a:rPr>
              <a:t>intervention or activity automation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considered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self  regulating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controlling system. </a:t>
            </a:r>
            <a:r>
              <a:rPr dirty="0" sz="1100" spc="10">
                <a:latin typeface="Times New Roman"/>
                <a:cs typeface="Times New Roman"/>
              </a:rPr>
              <a:t>Mechanization </a:t>
            </a:r>
            <a:r>
              <a:rPr dirty="0" sz="1100" spc="5">
                <a:latin typeface="Times New Roman"/>
                <a:cs typeface="Times New Roman"/>
              </a:rPr>
              <a:t>provides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self regulating property 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performing manual operations by </a:t>
            </a:r>
            <a:r>
              <a:rPr dirty="0" sz="1100" spc="5">
                <a:latin typeface="Times New Roman"/>
                <a:cs typeface="Times New Roman"/>
              </a:rPr>
              <a:t>means </a:t>
            </a:r>
            <a:r>
              <a:rPr dirty="0" sz="1100" spc="10">
                <a:latin typeface="Times New Roman"/>
                <a:cs typeface="Times New Roman"/>
              </a:rPr>
              <a:t>of mechanized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operations.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Thus </a:t>
            </a:r>
            <a:r>
              <a:rPr dirty="0" sz="1100" spc="5">
                <a:latin typeface="Times New Roman"/>
                <a:cs typeface="Times New Roman"/>
              </a:rPr>
              <a:t>automation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defined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“A system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doing work where </a:t>
            </a:r>
            <a:r>
              <a:rPr dirty="0" sz="1100" spc="5">
                <a:latin typeface="Times New Roman"/>
                <a:cs typeface="Times New Roman"/>
              </a:rPr>
              <a:t>material handling,  production process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are integrated </a:t>
            </a:r>
            <a:r>
              <a:rPr dirty="0" sz="1100" spc="10">
                <a:latin typeface="Times New Roman"/>
                <a:cs typeface="Times New Roman"/>
              </a:rPr>
              <a:t>through </a:t>
            </a:r>
            <a:r>
              <a:rPr dirty="0" sz="1100" spc="5">
                <a:latin typeface="Times New Roman"/>
                <a:cs typeface="Times New Roman"/>
              </a:rPr>
              <a:t>mechanization of thoughts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achieve a </a:t>
            </a:r>
            <a:r>
              <a:rPr dirty="0" sz="1100" spc="5">
                <a:latin typeface="Times New Roman"/>
                <a:cs typeface="Times New Roman"/>
              </a:rPr>
              <a:t>self regulating </a:t>
            </a:r>
            <a:r>
              <a:rPr dirty="0" sz="1100" spc="1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In automation the machines </a:t>
            </a:r>
            <a:r>
              <a:rPr dirty="0" sz="1100" spc="10">
                <a:latin typeface="Times New Roman"/>
                <a:cs typeface="Times New Roman"/>
              </a:rPr>
              <a:t>and equipment </a:t>
            </a:r>
            <a:r>
              <a:rPr dirty="0" sz="1100" spc="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to perform various operations process  </a:t>
            </a:r>
            <a:r>
              <a:rPr dirty="0" sz="1100" spc="5">
                <a:latin typeface="Times New Roman"/>
                <a:cs typeface="Times New Roman"/>
              </a:rPr>
              <a:t>are sequent arranged in order of hierarchy of operations. Electronic devices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used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41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900" cy="830770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6985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record, store </a:t>
            </a:r>
            <a:r>
              <a:rPr dirty="0" sz="1100" spc="10">
                <a:latin typeface="Times New Roman"/>
                <a:cs typeface="Times New Roman"/>
              </a:rPr>
              <a:t>and interpretation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information at various </a:t>
            </a:r>
            <a:r>
              <a:rPr dirty="0" sz="1100" spc="5">
                <a:latin typeface="Times New Roman"/>
                <a:cs typeface="Times New Roman"/>
              </a:rPr>
              <a:t>stages </a:t>
            </a:r>
            <a:r>
              <a:rPr dirty="0" sz="1100" spc="10">
                <a:latin typeface="Times New Roman"/>
                <a:cs typeface="Times New Roman"/>
              </a:rPr>
              <a:t>of production .Machines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used to </a:t>
            </a:r>
            <a:r>
              <a:rPr dirty="0" sz="1100" spc="10">
                <a:latin typeface="Times New Roman"/>
                <a:cs typeface="Times New Roman"/>
              </a:rPr>
              <a:t>operate </a:t>
            </a:r>
            <a:r>
              <a:rPr dirty="0" sz="1100" spc="5">
                <a:latin typeface="Times New Roman"/>
                <a:cs typeface="Times New Roman"/>
              </a:rPr>
              <a:t>other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machines.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Automation can be done at </a:t>
            </a:r>
            <a:r>
              <a:rPr dirty="0" sz="1100" spc="5">
                <a:latin typeface="Times New Roman"/>
                <a:cs typeface="Times New Roman"/>
              </a:rPr>
              <a:t>various levels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in parts </a:t>
            </a:r>
            <a:r>
              <a:rPr dirty="0" sz="1100" spc="10">
                <a:latin typeface="Times New Roman"/>
                <a:cs typeface="Times New Roman"/>
              </a:rPr>
              <a:t>or as a </a:t>
            </a:r>
            <a:r>
              <a:rPr dirty="0" sz="1100" spc="5">
                <a:latin typeface="Times New Roman"/>
                <a:cs typeface="Times New Roman"/>
              </a:rPr>
              <a:t>whole. 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of the situations </a:t>
            </a:r>
            <a:r>
              <a:rPr dirty="0" sz="1100" spc="10">
                <a:latin typeface="Times New Roman"/>
                <a:cs typeface="Times New Roman"/>
              </a:rPr>
              <a:t>can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43230" marR="7620" indent="-215900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Handling </a:t>
            </a:r>
            <a:r>
              <a:rPr dirty="0" sz="1100" spc="10">
                <a:latin typeface="Times New Roman"/>
                <a:cs typeface="Times New Roman"/>
              </a:rPr>
              <a:t>of raw </a:t>
            </a:r>
            <a:r>
              <a:rPr dirty="0" sz="1100" spc="5">
                <a:latin typeface="Times New Roman"/>
                <a:cs typeface="Times New Roman"/>
              </a:rPr>
              <a:t>materials, semi finished </a:t>
            </a:r>
            <a:r>
              <a:rPr dirty="0" sz="1100" spc="10">
                <a:latin typeface="Times New Roman"/>
                <a:cs typeface="Times New Roman"/>
              </a:rPr>
              <a:t>goods or finished goods. Instead of doing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manually the operation </a:t>
            </a:r>
            <a:r>
              <a:rPr dirty="0" sz="1100" spc="10">
                <a:latin typeface="Times New Roman"/>
                <a:cs typeface="Times New Roman"/>
              </a:rPr>
              <a:t>can be done by </a:t>
            </a:r>
            <a:r>
              <a:rPr dirty="0" sz="1100" spc="5">
                <a:latin typeface="Times New Roman"/>
                <a:cs typeface="Times New Roman"/>
              </a:rPr>
              <a:t>means of trolleys, </a:t>
            </a:r>
            <a:r>
              <a:rPr dirty="0" sz="1100" spc="10">
                <a:latin typeface="Times New Roman"/>
                <a:cs typeface="Times New Roman"/>
              </a:rPr>
              <a:t>conveyer </a:t>
            </a:r>
            <a:r>
              <a:rPr dirty="0" sz="1100">
                <a:latin typeface="Times New Roman"/>
                <a:cs typeface="Times New Roman"/>
              </a:rPr>
              <a:t>belts,  </a:t>
            </a:r>
            <a:r>
              <a:rPr dirty="0" sz="1100" spc="5">
                <a:latin typeface="Times New Roman"/>
                <a:cs typeface="Times New Roman"/>
              </a:rPr>
              <a:t>overhead cranes, lifts etc. This eliminates </a:t>
            </a:r>
            <a:r>
              <a:rPr dirty="0" sz="1100" spc="10">
                <a:latin typeface="Times New Roman"/>
                <a:cs typeface="Times New Roman"/>
              </a:rPr>
              <a:t>chances </a:t>
            </a:r>
            <a:r>
              <a:rPr dirty="0" sz="1100" spc="5">
                <a:latin typeface="Times New Roman"/>
                <a:cs typeface="Times New Roman"/>
              </a:rPr>
              <a:t>of losses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handling and saves  </a:t>
            </a:r>
            <a:r>
              <a:rPr dirty="0" sz="1100" spc="5">
                <a:latin typeface="Times New Roman"/>
                <a:cs typeface="Times New Roman"/>
              </a:rPr>
              <a:t>valuable time.</a:t>
            </a:r>
            <a:endParaRPr sz="1100">
              <a:latin typeface="Times New Roman"/>
              <a:cs typeface="Times New Roman"/>
            </a:endParaRPr>
          </a:p>
          <a:p>
            <a:pPr algn="just" marL="443230" marR="762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Sophisticated,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reliable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efficient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machines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equipment can be </a:t>
            </a:r>
            <a:r>
              <a:rPr dirty="0" sz="1100" spc="5">
                <a:latin typeface="Times New Roman"/>
                <a:cs typeface="Times New Roman"/>
              </a:rPr>
              <a:t>used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process. This </a:t>
            </a:r>
            <a:r>
              <a:rPr dirty="0" sz="1100" spc="5">
                <a:latin typeface="Times New Roman"/>
                <a:cs typeface="Times New Roman"/>
              </a:rPr>
              <a:t>will ensure both quality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quantity of the product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desired.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Inspection and quality control operations can be done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means of mechanical  devices. This eliminates chances of human bias and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error.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227329" marR="5080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Use </a:t>
            </a:r>
            <a:r>
              <a:rPr dirty="0" sz="1100" spc="5">
                <a:latin typeface="Times New Roman"/>
                <a:cs typeface="Times New Roman"/>
              </a:rPr>
              <a:t>of machines </a:t>
            </a:r>
            <a:r>
              <a:rPr dirty="0" sz="1100" spc="10">
                <a:latin typeface="Times New Roman"/>
                <a:cs typeface="Times New Roman"/>
              </a:rPr>
              <a:t>and equipment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automation ensures production </a:t>
            </a:r>
            <a:r>
              <a:rPr dirty="0" sz="1100" spc="5">
                <a:latin typeface="Times New Roman"/>
                <a:cs typeface="Times New Roman"/>
              </a:rPr>
              <a:t>of high quality  products at </a:t>
            </a:r>
            <a:r>
              <a:rPr dirty="0" sz="1100" spc="15">
                <a:latin typeface="Times New Roman"/>
                <a:cs typeface="Times New Roman"/>
              </a:rPr>
              <a:t>minimum </a:t>
            </a:r>
            <a:r>
              <a:rPr dirty="0" sz="1100" spc="5">
                <a:latin typeface="Times New Roman"/>
                <a:cs typeface="Times New Roman"/>
              </a:rPr>
              <a:t>cost.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also increases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confidence </a:t>
            </a:r>
            <a:r>
              <a:rPr dirty="0" sz="1100" spc="10">
                <a:latin typeface="Times New Roman"/>
                <a:cs typeface="Times New Roman"/>
              </a:rPr>
              <a:t>of consumers </a:t>
            </a:r>
            <a:r>
              <a:rPr dirty="0" sz="1100" spc="5">
                <a:latin typeface="Times New Roman"/>
                <a:cs typeface="Times New Roman"/>
              </a:rPr>
              <a:t>in the product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stabilizes the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for the product.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general fear that automation leads 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unemployment. But on the other hand operation of machines and equipments in the  </a:t>
            </a:r>
            <a:r>
              <a:rPr dirty="0" sz="1100" spc="15">
                <a:latin typeface="Times New Roman"/>
                <a:cs typeface="Times New Roman"/>
              </a:rPr>
              <a:t>system </a:t>
            </a:r>
            <a:r>
              <a:rPr dirty="0" sz="1100" spc="10">
                <a:latin typeface="Times New Roman"/>
                <a:cs typeface="Times New Roman"/>
              </a:rPr>
              <a:t>need highly </a:t>
            </a:r>
            <a:r>
              <a:rPr dirty="0" sz="1100" spc="5">
                <a:latin typeface="Times New Roman"/>
                <a:cs typeface="Times New Roman"/>
              </a:rPr>
              <a:t>skilled </a:t>
            </a:r>
            <a:r>
              <a:rPr dirty="0" sz="1100" spc="10">
                <a:latin typeface="Times New Roman"/>
                <a:cs typeface="Times New Roman"/>
              </a:rPr>
              <a:t>and qualified manpower. So the technical </a:t>
            </a:r>
            <a:r>
              <a:rPr dirty="0" sz="1100" spc="5">
                <a:latin typeface="Times New Roman"/>
                <a:cs typeface="Times New Roman"/>
              </a:rPr>
              <a:t>skills </a:t>
            </a:r>
            <a:r>
              <a:rPr dirty="0" sz="1100" spc="10">
                <a:latin typeface="Times New Roman"/>
                <a:cs typeface="Times New Roman"/>
              </a:rPr>
              <a:t>of the system  increase </a:t>
            </a:r>
            <a:r>
              <a:rPr dirty="0" sz="1100" spc="5">
                <a:latin typeface="Times New Roman"/>
                <a:cs typeface="Times New Roman"/>
              </a:rPr>
              <a:t>with reduction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size. It </a:t>
            </a:r>
            <a:r>
              <a:rPr dirty="0" sz="1100" spc="10">
                <a:latin typeface="Times New Roman"/>
                <a:cs typeface="Times New Roman"/>
              </a:rPr>
              <a:t>goes </a:t>
            </a:r>
            <a:r>
              <a:rPr dirty="0" sz="1100" spc="5">
                <a:latin typeface="Times New Roman"/>
                <a:cs typeface="Times New Roman"/>
              </a:rPr>
              <a:t>without </a:t>
            </a:r>
            <a:r>
              <a:rPr dirty="0" sz="1100" spc="10">
                <a:latin typeface="Times New Roman"/>
                <a:cs typeface="Times New Roman"/>
              </a:rPr>
              <a:t>saying that automation ensures </a:t>
            </a:r>
            <a:r>
              <a:rPr dirty="0" sz="1100" spc="5">
                <a:latin typeface="Times New Roman"/>
                <a:cs typeface="Times New Roman"/>
              </a:rPr>
              <a:t>high level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efficiency </a:t>
            </a:r>
            <a:r>
              <a:rPr dirty="0" sz="1100" spc="10">
                <a:latin typeface="Times New Roman"/>
                <a:cs typeface="Times New Roman"/>
              </a:rPr>
              <a:t>and capacity </a:t>
            </a:r>
            <a:r>
              <a:rPr dirty="0" sz="1100" spc="5">
                <a:latin typeface="Times New Roman"/>
                <a:cs typeface="Times New Roman"/>
              </a:rPr>
              <a:t>utilization.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Advantages of </a:t>
            </a:r>
            <a:r>
              <a:rPr dirty="0" sz="1100" spc="10">
                <a:latin typeface="Times New Roman"/>
                <a:cs typeface="Times New Roman"/>
              </a:rPr>
              <a:t>automation</a:t>
            </a:r>
            <a:r>
              <a:rPr dirty="0" sz="1100" spc="5">
                <a:latin typeface="Times New Roman"/>
                <a:cs typeface="Times New Roman"/>
              </a:rPr>
              <a:t> 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Better quality of goods and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services,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Reduction in direct labor</a:t>
            </a:r>
            <a:r>
              <a:rPr dirty="0" sz="1100">
                <a:latin typeface="Times New Roman"/>
                <a:cs typeface="Times New Roman"/>
              </a:rPr>
              <a:t> cost,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Effective control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5">
                <a:latin typeface="Times New Roman"/>
                <a:cs typeface="Times New Roman"/>
              </a:rPr>
              <a:t> operations,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Greater </a:t>
            </a:r>
            <a:r>
              <a:rPr dirty="0" sz="1100" spc="10">
                <a:latin typeface="Times New Roman"/>
                <a:cs typeface="Times New Roman"/>
              </a:rPr>
              <a:t>accuracy, </a:t>
            </a:r>
            <a:r>
              <a:rPr dirty="0" sz="1100" spc="5">
                <a:latin typeface="Times New Roman"/>
                <a:cs typeface="Times New Roman"/>
              </a:rPr>
              <a:t>more output, greater speed,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Minimization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waste,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Production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done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beginning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only,</a:t>
            </a:r>
            <a:endParaRPr sz="1100">
              <a:latin typeface="Times New Roman"/>
              <a:cs typeface="Times New Roman"/>
            </a:endParaRPr>
          </a:p>
          <a:p>
            <a:pPr algn="just" marL="443230" marR="8255" indent="-215900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Working </a:t>
            </a:r>
            <a:r>
              <a:rPr dirty="0" sz="1100" spc="5">
                <a:latin typeface="Times New Roman"/>
                <a:cs typeface="Times New Roman"/>
              </a:rPr>
              <a:t>conditions </a:t>
            </a:r>
            <a:r>
              <a:rPr dirty="0" sz="1100" spc="10">
                <a:latin typeface="Times New Roman"/>
                <a:cs typeface="Times New Roman"/>
              </a:rPr>
              <a:t>can be improved </a:t>
            </a:r>
            <a:r>
              <a:rPr dirty="0" sz="1100" spc="5">
                <a:latin typeface="Times New Roman"/>
                <a:cs typeface="Times New Roman"/>
              </a:rPr>
              <a:t>greatly since </a:t>
            </a:r>
            <a:r>
              <a:rPr dirty="0" sz="1100" spc="10">
                <a:latin typeface="Times New Roman"/>
                <a:cs typeface="Times New Roman"/>
              </a:rPr>
              <a:t>much 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follows an  orderly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path,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ct val="98200"/>
              </a:lnSpc>
              <a:spcBef>
                <a:spcPts val="5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waste does </a:t>
            </a:r>
            <a:r>
              <a:rPr dirty="0" sz="1100" spc="15">
                <a:latin typeface="Times New Roman"/>
                <a:cs typeface="Times New Roman"/>
              </a:rPr>
              <a:t>not come </a:t>
            </a:r>
            <a:r>
              <a:rPr dirty="0" sz="1100" spc="5">
                <a:latin typeface="Times New Roman"/>
                <a:cs typeface="Times New Roman"/>
              </a:rPr>
              <a:t>into </a:t>
            </a:r>
            <a:r>
              <a:rPr dirty="0" sz="1100" spc="10">
                <a:latin typeface="Times New Roman"/>
                <a:cs typeface="Times New Roman"/>
              </a:rPr>
              <a:t>much </a:t>
            </a:r>
            <a:r>
              <a:rPr dirty="0" sz="1100" spc="5">
                <a:latin typeface="Times New Roman"/>
                <a:cs typeface="Times New Roman"/>
              </a:rPr>
              <a:t>contact with </a:t>
            </a:r>
            <a:r>
              <a:rPr dirty="0" sz="1100" spc="10">
                <a:latin typeface="Times New Roman"/>
                <a:cs typeface="Times New Roman"/>
              </a:rPr>
              <a:t>the equipment;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design 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special </a:t>
            </a:r>
            <a:r>
              <a:rPr dirty="0" sz="1100" spc="10">
                <a:latin typeface="Times New Roman"/>
                <a:cs typeface="Times New Roman"/>
              </a:rPr>
              <a:t>purpose equipment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usually superior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that of general </a:t>
            </a:r>
            <a:r>
              <a:rPr dirty="0" sz="1100" spc="10">
                <a:latin typeface="Times New Roman"/>
                <a:cs typeface="Times New Roman"/>
              </a:rPr>
              <a:t>purpose equipment.  This improves </a:t>
            </a:r>
            <a:r>
              <a:rPr dirty="0" sz="1100" spc="5">
                <a:latin typeface="Times New Roman"/>
                <a:cs typeface="Times New Roman"/>
              </a:rPr>
              <a:t>overall safety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considerably,</a:t>
            </a:r>
            <a:endParaRPr sz="1100">
              <a:latin typeface="Times New Roman"/>
              <a:cs typeface="Times New Roman"/>
            </a:endParaRPr>
          </a:p>
          <a:p>
            <a:pPr algn="just" marL="443230" marR="825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Direct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indirect costs, Inventories, </a:t>
            </a:r>
            <a:r>
              <a:rPr dirty="0" sz="1100" spc="10">
                <a:latin typeface="Times New Roman"/>
                <a:cs typeface="Times New Roman"/>
              </a:rPr>
              <a:t>Set-up times and </a:t>
            </a:r>
            <a:r>
              <a:rPr dirty="0" sz="1100" spc="5">
                <a:latin typeface="Times New Roman"/>
                <a:cs typeface="Times New Roman"/>
              </a:rPr>
              <a:t>lead times are all reduced.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space </a:t>
            </a:r>
            <a:r>
              <a:rPr dirty="0" sz="1100" spc="10">
                <a:latin typeface="Times New Roman"/>
                <a:cs typeface="Times New Roman"/>
              </a:rPr>
              <a:t>and equipment </a:t>
            </a:r>
            <a:r>
              <a:rPr dirty="0" sz="1100" spc="5">
                <a:latin typeface="Times New Roman"/>
                <a:cs typeface="Times New Roman"/>
              </a:rPr>
              <a:t>utilization is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improved,</a:t>
            </a:r>
            <a:endParaRPr sz="1100">
              <a:latin typeface="Times New Roman"/>
              <a:cs typeface="Times New Roman"/>
            </a:endParaRPr>
          </a:p>
          <a:p>
            <a:pPr algn="just" marL="443230" marR="7620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Since </a:t>
            </a:r>
            <a:r>
              <a:rPr dirty="0" sz="1100" spc="10">
                <a:latin typeface="Times New Roman"/>
                <a:cs typeface="Times New Roman"/>
              </a:rPr>
              <a:t>the human </a:t>
            </a:r>
            <a:r>
              <a:rPr dirty="0" sz="1100" spc="5">
                <a:latin typeface="Times New Roman"/>
                <a:cs typeface="Times New Roman"/>
              </a:rPr>
              <a:t>inputs in the production are minimized, the quality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also improved.  </a:t>
            </a:r>
            <a:r>
              <a:rPr dirty="0" sz="1100" spc="10">
                <a:latin typeface="Times New Roman"/>
                <a:cs typeface="Times New Roman"/>
              </a:rPr>
              <a:t>Human beings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erratic </a:t>
            </a:r>
            <a:r>
              <a:rPr dirty="0" sz="1100" spc="10">
                <a:latin typeface="Times New Roman"/>
                <a:cs typeface="Times New Roman"/>
              </a:rPr>
              <a:t>than</a:t>
            </a:r>
            <a:r>
              <a:rPr dirty="0" sz="1100" spc="5">
                <a:latin typeface="Times New Roman"/>
                <a:cs typeface="Times New Roman"/>
              </a:rPr>
              <a:t> machines,</a:t>
            </a:r>
            <a:endParaRPr sz="110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Throughput </a:t>
            </a:r>
            <a:r>
              <a:rPr dirty="0" sz="1100" spc="5">
                <a:latin typeface="Times New Roman"/>
                <a:cs typeface="Times New Roman"/>
              </a:rPr>
              <a:t>time is reduced and </a:t>
            </a:r>
            <a:r>
              <a:rPr dirty="0" sz="1100" spc="10">
                <a:latin typeface="Times New Roman"/>
                <a:cs typeface="Times New Roman"/>
              </a:rPr>
              <a:t>therefore </a:t>
            </a:r>
            <a:r>
              <a:rPr dirty="0" sz="1100" spc="5">
                <a:latin typeface="Times New Roman"/>
                <a:cs typeface="Times New Roman"/>
              </a:rPr>
              <a:t>service </a:t>
            </a:r>
            <a:r>
              <a:rPr dirty="0" sz="1100" spc="10">
                <a:latin typeface="Times New Roman"/>
                <a:cs typeface="Times New Roman"/>
              </a:rPr>
              <a:t>to the </a:t>
            </a:r>
            <a:r>
              <a:rPr dirty="0" sz="1100" spc="5">
                <a:latin typeface="Times New Roman"/>
                <a:cs typeface="Times New Roman"/>
              </a:rPr>
              <a:t>customers is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enhanced.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Disadvantages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automation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are;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High </a:t>
            </a:r>
            <a:r>
              <a:rPr dirty="0" sz="1100" spc="5">
                <a:latin typeface="Times New Roman"/>
                <a:cs typeface="Times New Roman"/>
              </a:rPr>
              <a:t>capital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investment,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High maintenance costs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requirement of labor of high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caliber,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Requires highly skilled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manpower,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create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unemployment,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Scheduling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routing operations are difficult </a:t>
            </a:r>
            <a:r>
              <a:rPr dirty="0" sz="1100" spc="10">
                <a:latin typeface="Times New Roman"/>
                <a:cs typeface="Times New Roman"/>
              </a:rPr>
              <a:t>and time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consuming,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8338184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in this brutal world of competition. In fact “Operations” greatly influences, directly or  indirectly, the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creation </a:t>
            </a:r>
            <a:r>
              <a:rPr dirty="0" sz="1100" spc="10">
                <a:latin typeface="Times New Roman"/>
                <a:cs typeface="Times New Roman"/>
              </a:rPr>
              <a:t>logic of </a:t>
            </a:r>
            <a:r>
              <a:rPr dirty="0" sz="1100" spc="5">
                <a:latin typeface="Times New Roman"/>
                <a:cs typeface="Times New Roman"/>
              </a:rPr>
              <a:t>the organization.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 </a:t>
            </a:r>
            <a:r>
              <a:rPr dirty="0" sz="1100" spc="5">
                <a:latin typeface="Times New Roman"/>
                <a:cs typeface="Times New Roman"/>
              </a:rPr>
              <a:t>is the </a:t>
            </a:r>
            <a:r>
              <a:rPr dirty="0" sz="1100" spc="10">
                <a:latin typeface="Times New Roman"/>
                <a:cs typeface="Times New Roman"/>
              </a:rPr>
              <a:t>science-combination </a:t>
            </a:r>
            <a:r>
              <a:rPr dirty="0" sz="1100" spc="5">
                <a:latin typeface="Times New Roman"/>
                <a:cs typeface="Times New Roman"/>
              </a:rPr>
              <a:t>of techniques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systems </a:t>
            </a:r>
            <a:r>
              <a:rPr dirty="0" sz="1100" spc="10">
                <a:latin typeface="Times New Roman"/>
                <a:cs typeface="Times New Roman"/>
              </a:rPr>
              <a:t>– that </a:t>
            </a:r>
            <a:r>
              <a:rPr dirty="0" sz="1100" spc="5">
                <a:latin typeface="Times New Roman"/>
                <a:cs typeface="Times New Roman"/>
              </a:rPr>
              <a:t>guarantee production of goods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services of the right quality, in the right quantities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at right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with the </a:t>
            </a:r>
            <a:r>
              <a:rPr dirty="0" sz="1100" spc="15">
                <a:latin typeface="Times New Roman"/>
                <a:cs typeface="Times New Roman"/>
              </a:rPr>
              <a:t>minimum  </a:t>
            </a:r>
            <a:r>
              <a:rPr dirty="0" sz="1100" spc="5">
                <a:latin typeface="Times New Roman"/>
                <a:cs typeface="Times New Roman"/>
              </a:rPr>
              <a:t>cost within shortest possible </a:t>
            </a:r>
            <a:r>
              <a:rPr dirty="0" sz="1100" spc="10">
                <a:latin typeface="Times New Roman"/>
                <a:cs typeface="Times New Roman"/>
              </a:rPr>
              <a:t>time. The </a:t>
            </a:r>
            <a:r>
              <a:rPr dirty="0" sz="1100" spc="5">
                <a:latin typeface="Times New Roman"/>
                <a:cs typeface="Times New Roman"/>
              </a:rPr>
              <a:t>essential features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 function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bring </a:t>
            </a:r>
            <a:r>
              <a:rPr dirty="0" sz="1100" spc="10">
                <a:latin typeface="Times New Roman"/>
                <a:cs typeface="Times New Roman"/>
              </a:rPr>
              <a:t>together people, machines and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provide </a:t>
            </a:r>
            <a:r>
              <a:rPr dirty="0" sz="1100" spc="10">
                <a:latin typeface="Times New Roman"/>
                <a:cs typeface="Times New Roman"/>
              </a:rPr>
              <a:t>goods and </a:t>
            </a:r>
            <a:r>
              <a:rPr dirty="0" sz="1100" spc="5">
                <a:latin typeface="Times New Roman"/>
                <a:cs typeface="Times New Roman"/>
              </a:rPr>
              <a:t>services </a:t>
            </a:r>
            <a:r>
              <a:rPr dirty="0" sz="1100" spc="10">
                <a:latin typeface="Times New Roman"/>
                <a:cs typeface="Times New Roman"/>
              </a:rPr>
              <a:t>for  </a:t>
            </a:r>
            <a:r>
              <a:rPr dirty="0" sz="1100" spc="5">
                <a:latin typeface="Times New Roman"/>
                <a:cs typeface="Times New Roman"/>
              </a:rPr>
              <a:t>satisfying customer needs. In our next </a:t>
            </a:r>
            <a:r>
              <a:rPr dirty="0" sz="1100" spc="10">
                <a:latin typeface="Times New Roman"/>
                <a:cs typeface="Times New Roman"/>
              </a:rPr>
              <a:t>paragraph we </a:t>
            </a:r>
            <a:r>
              <a:rPr dirty="0" sz="1100" spc="5">
                <a:latin typeface="Times New Roman"/>
                <a:cs typeface="Times New Roman"/>
              </a:rPr>
              <a:t>shall describe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meant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‘operation function’ in an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organization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Definition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production management: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cannot demarcate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beginning and end </a:t>
            </a:r>
            <a:r>
              <a:rPr dirty="0" sz="1100" spc="5">
                <a:latin typeface="Times New Roman"/>
                <a:cs typeface="Times New Roman"/>
              </a:rPr>
              <a:t>point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 Production and Operation Management in an </a:t>
            </a:r>
            <a:r>
              <a:rPr dirty="0" sz="1100" spc="5">
                <a:latin typeface="Times New Roman"/>
                <a:cs typeface="Times New Roman"/>
              </a:rPr>
              <a:t>establishment.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reason is that it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interrelated with many other functional </a:t>
            </a:r>
            <a:r>
              <a:rPr dirty="0" sz="1100" spc="10">
                <a:latin typeface="Times New Roman"/>
                <a:cs typeface="Times New Roman"/>
              </a:rPr>
              <a:t>areas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business viz. marketing, finance, </a:t>
            </a:r>
            <a:r>
              <a:rPr dirty="0" sz="1100" spc="5">
                <a:latin typeface="Times New Roman"/>
                <a:cs typeface="Times New Roman"/>
              </a:rPr>
              <a:t>industrial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relations </a:t>
            </a:r>
            <a:r>
              <a:rPr dirty="0" sz="1100" spc="10">
                <a:latin typeface="Times New Roman"/>
                <a:cs typeface="Times New Roman"/>
              </a:rPr>
              <a:t>policies etc </a:t>
            </a:r>
            <a:r>
              <a:rPr dirty="0" sz="1100" spc="5">
                <a:latin typeface="Times New Roman"/>
                <a:cs typeface="Times New Roman"/>
              </a:rPr>
              <a:t>.Alternately, Production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Operation Management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independent  </a:t>
            </a:r>
            <a:r>
              <a:rPr dirty="0" sz="1100" spc="5">
                <a:latin typeface="Times New Roman"/>
                <a:cs typeface="Times New Roman"/>
              </a:rPr>
              <a:t>of marketing, financial, and personnel </a:t>
            </a:r>
            <a:r>
              <a:rPr dirty="0" sz="1100" spc="10">
                <a:latin typeface="Times New Roman"/>
                <a:cs typeface="Times New Roman"/>
              </a:rPr>
              <a:t>management due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it is difficult </a:t>
            </a:r>
            <a:r>
              <a:rPr dirty="0" sz="1100" spc="10">
                <a:latin typeface="Times New Roman"/>
                <a:cs typeface="Times New Roman"/>
              </a:rPr>
              <a:t>to formulate  some single appropriate definition of Production and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definitions try to explain main characteristics of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words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Mr. </a:t>
            </a:r>
            <a:r>
              <a:rPr dirty="0" sz="1100" spc="5">
                <a:latin typeface="Times New Roman"/>
                <a:cs typeface="Times New Roman"/>
              </a:rPr>
              <a:t>E.L. </a:t>
            </a:r>
            <a:r>
              <a:rPr dirty="0" sz="1100" spc="10">
                <a:latin typeface="Times New Roman"/>
                <a:cs typeface="Times New Roman"/>
              </a:rPr>
              <a:t>Brech: </a:t>
            </a:r>
            <a:r>
              <a:rPr dirty="0" sz="1100" spc="5">
                <a:latin typeface="Times New Roman"/>
                <a:cs typeface="Times New Roman"/>
              </a:rPr>
              <a:t>“Production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process of effective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regulating </a:t>
            </a:r>
            <a:r>
              <a:rPr dirty="0" sz="1100" spc="10">
                <a:latin typeface="Times New Roman"/>
                <a:cs typeface="Times New Roman"/>
              </a:rPr>
              <a:t>the operations </a:t>
            </a:r>
            <a:r>
              <a:rPr dirty="0" sz="1100" spc="5">
                <a:latin typeface="Times New Roman"/>
                <a:cs typeface="Times New Roman"/>
              </a:rPr>
              <a:t>of that section of </a:t>
            </a:r>
            <a:r>
              <a:rPr dirty="0" sz="1100" spc="10">
                <a:latin typeface="Times New Roman"/>
                <a:cs typeface="Times New Roman"/>
              </a:rPr>
              <a:t>an  </a:t>
            </a:r>
            <a:r>
              <a:rPr dirty="0" sz="1100" spc="5">
                <a:latin typeface="Times New Roman"/>
                <a:cs typeface="Times New Roman"/>
              </a:rPr>
              <a:t>enterprise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is responsible for the actual transformation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materials into finished  products”.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definition limits </a:t>
            </a:r>
            <a:r>
              <a:rPr dirty="0" sz="1100" spc="10">
                <a:latin typeface="Times New Roman"/>
                <a:cs typeface="Times New Roman"/>
              </a:rPr>
              <a:t>the scope </a:t>
            </a:r>
            <a:r>
              <a:rPr dirty="0" sz="1100" spc="5">
                <a:latin typeface="Times New Roman"/>
                <a:cs typeface="Times New Roman"/>
              </a:rPr>
              <a:t>of operation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to  those activities </a:t>
            </a:r>
            <a:r>
              <a:rPr dirty="0" sz="1100" spc="10">
                <a:latin typeface="Times New Roman"/>
                <a:cs typeface="Times New Roman"/>
              </a:rPr>
              <a:t>of an </a:t>
            </a:r>
            <a:r>
              <a:rPr dirty="0" sz="1100" spc="5">
                <a:latin typeface="Times New Roman"/>
                <a:cs typeface="Times New Roman"/>
              </a:rPr>
              <a:t>enterprise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is associated </a:t>
            </a:r>
            <a:r>
              <a:rPr dirty="0" sz="1100" spc="10">
                <a:latin typeface="Times New Roman"/>
                <a:cs typeface="Times New Roman"/>
              </a:rPr>
              <a:t>with the </a:t>
            </a:r>
            <a:r>
              <a:rPr dirty="0" sz="1100" spc="5">
                <a:latin typeface="Times New Roman"/>
                <a:cs typeface="Times New Roman"/>
              </a:rPr>
              <a:t>transformation process of  inputs into outputs.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definition </a:t>
            </a:r>
            <a:r>
              <a:rPr dirty="0" sz="1100" spc="10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not include </a:t>
            </a:r>
            <a:r>
              <a:rPr dirty="0" sz="1100" spc="10">
                <a:latin typeface="Times New Roman"/>
                <a:cs typeface="Times New Roman"/>
              </a:rPr>
              <a:t>the human </a:t>
            </a:r>
            <a:r>
              <a:rPr dirty="0" sz="1100" spc="5">
                <a:latin typeface="Times New Roman"/>
                <a:cs typeface="Times New Roman"/>
              </a:rPr>
              <a:t>factors involved in  production process. It lays stress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materialistic features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only.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Production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Operation Management deals with decision making </a:t>
            </a:r>
            <a:r>
              <a:rPr dirty="0" sz="1100" spc="5">
                <a:latin typeface="Times New Roman"/>
                <a:cs typeface="Times New Roman"/>
              </a:rPr>
              <a:t>related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processes, so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resulting </a:t>
            </a:r>
            <a:r>
              <a:rPr dirty="0" sz="1100" spc="10">
                <a:latin typeface="Times New Roman"/>
                <a:cs typeface="Times New Roman"/>
              </a:rPr>
              <a:t>goods and </a:t>
            </a:r>
            <a:r>
              <a:rPr dirty="0" sz="1100" spc="5">
                <a:latin typeface="Times New Roman"/>
                <a:cs typeface="Times New Roman"/>
              </a:rPr>
              <a:t>services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produced in  </a:t>
            </a:r>
            <a:r>
              <a:rPr dirty="0" sz="1100" spc="10">
                <a:latin typeface="Times New Roman"/>
                <a:cs typeface="Times New Roman"/>
              </a:rPr>
              <a:t>accordance with </a:t>
            </a:r>
            <a:r>
              <a:rPr dirty="0" sz="1100" spc="5">
                <a:latin typeface="Times New Roman"/>
                <a:cs typeface="Times New Roman"/>
              </a:rPr>
              <a:t>the quantitative specifications </a:t>
            </a:r>
            <a:r>
              <a:rPr dirty="0" sz="1100" spc="10">
                <a:latin typeface="Times New Roman"/>
                <a:cs typeface="Times New Roman"/>
              </a:rPr>
              <a:t>and demand </a:t>
            </a:r>
            <a:r>
              <a:rPr dirty="0" sz="1100" spc="5">
                <a:latin typeface="Times New Roman"/>
                <a:cs typeface="Times New Roman"/>
              </a:rPr>
              <a:t>schedule </a:t>
            </a:r>
            <a:r>
              <a:rPr dirty="0" sz="1100" spc="10">
                <a:latin typeface="Times New Roman"/>
                <a:cs typeface="Times New Roman"/>
              </a:rPr>
              <a:t>with minimum  </a:t>
            </a:r>
            <a:r>
              <a:rPr dirty="0" sz="1100" spc="5">
                <a:latin typeface="Times New Roman"/>
                <a:cs typeface="Times New Roman"/>
              </a:rPr>
              <a:t>cost. </a:t>
            </a:r>
            <a:r>
              <a:rPr dirty="0" sz="1100" spc="10">
                <a:latin typeface="Times New Roman"/>
                <a:cs typeface="Times New Roman"/>
              </a:rPr>
              <a:t>According </a:t>
            </a:r>
            <a:r>
              <a:rPr dirty="0" sz="1100" spc="5">
                <a:latin typeface="Times New Roman"/>
                <a:cs typeface="Times New Roman"/>
              </a:rPr>
              <a:t>to this definition design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system are two  main </a:t>
            </a:r>
            <a:r>
              <a:rPr dirty="0" sz="1100" spc="5">
                <a:latin typeface="Times New Roman"/>
                <a:cs typeface="Times New Roman"/>
              </a:rPr>
              <a:t>functions of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Production and Operation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of general principles for production  economies, facility design, job design, schedule design, quality control, </a:t>
            </a:r>
            <a:r>
              <a:rPr dirty="0" sz="1100" spc="10">
                <a:latin typeface="Times New Roman"/>
                <a:cs typeface="Times New Roman"/>
              </a:rPr>
              <a:t>inventory 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 spc="10">
                <a:latin typeface="Times New Roman"/>
                <a:cs typeface="Times New Roman"/>
              </a:rPr>
              <a:t>work study and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band </a:t>
            </a:r>
            <a:r>
              <a:rPr dirty="0" sz="1100" spc="5">
                <a:latin typeface="Times New Roman"/>
                <a:cs typeface="Times New Roman"/>
              </a:rPr>
              <a:t>budgeting control. This definition explains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main  areas of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enterprise </a:t>
            </a:r>
            <a:r>
              <a:rPr dirty="0" sz="1100" spc="10">
                <a:latin typeface="Times New Roman"/>
                <a:cs typeface="Times New Roman"/>
              </a:rPr>
              <a:t>where the </a:t>
            </a:r>
            <a:r>
              <a:rPr dirty="0" sz="1100" spc="5">
                <a:latin typeface="Times New Roman"/>
                <a:cs typeface="Times New Roman"/>
              </a:rPr>
              <a:t>principles of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applied. This definition clearly points </a:t>
            </a:r>
            <a:r>
              <a:rPr dirty="0" sz="1100" spc="10">
                <a:latin typeface="Times New Roman"/>
                <a:cs typeface="Times New Roman"/>
              </a:rPr>
              <a:t>out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is not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of techniques,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evident from the above </a:t>
            </a:r>
            <a:r>
              <a:rPr dirty="0" sz="1100" spc="5">
                <a:latin typeface="Times New Roman"/>
                <a:cs typeface="Times New Roman"/>
              </a:rPr>
              <a:t>definitions that </a:t>
            </a: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 spc="10">
                <a:latin typeface="Times New Roman"/>
                <a:cs typeface="Times New Roman"/>
              </a:rPr>
              <a:t>are the main  </a:t>
            </a:r>
            <a:r>
              <a:rPr dirty="0" sz="1100" spc="5">
                <a:latin typeface="Times New Roman"/>
                <a:cs typeface="Times New Roman"/>
              </a:rPr>
              <a:t>characteristics of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management. In </a:t>
            </a:r>
            <a:r>
              <a:rPr dirty="0" sz="1100" spc="5">
                <a:latin typeface="Times New Roman"/>
                <a:cs typeface="Times New Roman"/>
              </a:rPr>
              <a:t>the case of </a:t>
            </a:r>
            <a:r>
              <a:rPr dirty="0" sz="1100" spc="10">
                <a:latin typeface="Times New Roman"/>
                <a:cs typeface="Times New Roman"/>
              </a:rPr>
              <a:t>poor </a:t>
            </a:r>
            <a:r>
              <a:rPr dirty="0" sz="1100" spc="5">
                <a:latin typeface="Times New Roman"/>
                <a:cs typeface="Times New Roman"/>
              </a:rPr>
              <a:t>planning 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control of </a:t>
            </a:r>
            <a:r>
              <a:rPr dirty="0" sz="1100" spc="5">
                <a:latin typeface="Times New Roman"/>
                <a:cs typeface="Times New Roman"/>
              </a:rPr>
              <a:t>production activities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able to </a:t>
            </a:r>
            <a:r>
              <a:rPr dirty="0" sz="1100">
                <a:latin typeface="Times New Roman"/>
                <a:cs typeface="Times New Roman"/>
              </a:rPr>
              <a:t>attain </a:t>
            </a:r>
            <a:r>
              <a:rPr dirty="0" sz="1100" spc="5">
                <a:latin typeface="Times New Roman"/>
                <a:cs typeface="Times New Roman"/>
              </a:rPr>
              <a:t>its objectives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may result </a:t>
            </a:r>
            <a:r>
              <a:rPr dirty="0" sz="1100" spc="10">
                <a:latin typeface="Times New Roman"/>
                <a:cs typeface="Times New Roman"/>
              </a:rPr>
              <a:t>in loss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customer’s’ </a:t>
            </a:r>
            <a:r>
              <a:rPr dirty="0" sz="1100" spc="5">
                <a:latin typeface="Times New Roman"/>
                <a:cs typeface="Times New Roman"/>
              </a:rPr>
              <a:t>confidence and retardation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the progress </a:t>
            </a:r>
            <a:r>
              <a:rPr dirty="0" sz="1100" spc="10">
                <a:latin typeface="Times New Roman"/>
                <a:cs typeface="Times New Roman"/>
              </a:rPr>
              <a:t>of the  </a:t>
            </a:r>
            <a:r>
              <a:rPr dirty="0" sz="1100" spc="5">
                <a:latin typeface="Times New Roman"/>
                <a:cs typeface="Times New Roman"/>
              </a:rPr>
              <a:t>establishment.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short, the </a:t>
            </a:r>
            <a:r>
              <a:rPr dirty="0" sz="1100" spc="10">
                <a:latin typeface="Times New Roman"/>
                <a:cs typeface="Times New Roman"/>
              </a:rPr>
              <a:t>main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of operation and production management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listed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Specialization </a:t>
            </a:r>
            <a:r>
              <a:rPr dirty="0" sz="1100" spc="10">
                <a:latin typeface="Times New Roman"/>
                <a:cs typeface="Times New Roman"/>
              </a:rPr>
              <a:t>and procurement of input resources namely management,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labor, </a:t>
            </a:r>
            <a:r>
              <a:rPr dirty="0" sz="1100" spc="10">
                <a:latin typeface="Times New Roman"/>
                <a:cs typeface="Times New Roman"/>
              </a:rPr>
              <a:t>equipment 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capital.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Product design and development </a:t>
            </a:r>
            <a:r>
              <a:rPr dirty="0" sz="1100" spc="10">
                <a:latin typeface="Times New Roman"/>
                <a:cs typeface="Times New Roman"/>
              </a:rPr>
              <a:t>to determine the </a:t>
            </a:r>
            <a:r>
              <a:rPr dirty="0" sz="1100" spc="5">
                <a:latin typeface="Times New Roman"/>
                <a:cs typeface="Times New Roman"/>
              </a:rPr>
              <a:t>production process for </a:t>
            </a:r>
            <a:r>
              <a:rPr dirty="0" sz="1100" spc="10">
                <a:latin typeface="Times New Roman"/>
                <a:cs typeface="Times New Roman"/>
              </a:rPr>
              <a:t>transforming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input factors </a:t>
            </a:r>
            <a:r>
              <a:rPr dirty="0" sz="1100" spc="5">
                <a:latin typeface="Times New Roman"/>
                <a:cs typeface="Times New Roman"/>
              </a:rPr>
              <a:t>into </a:t>
            </a:r>
            <a:r>
              <a:rPr dirty="0" sz="1100" spc="10">
                <a:latin typeface="Times New Roman"/>
                <a:cs typeface="Times New Roman"/>
              </a:rPr>
              <a:t>output </a:t>
            </a:r>
            <a:r>
              <a:rPr dirty="0" sz="1100" spc="5">
                <a:latin typeface="Times New Roman"/>
                <a:cs typeface="Times New Roman"/>
              </a:rPr>
              <a:t>goods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services.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Specialization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 of </a:t>
            </a:r>
            <a:r>
              <a:rPr dirty="0" sz="1100" spc="10">
                <a:latin typeface="Times New Roman"/>
                <a:cs typeface="Times New Roman"/>
              </a:rPr>
              <a:t>transformation process for efficient production of goods  </a:t>
            </a:r>
            <a:r>
              <a:rPr dirty="0" sz="1100" spc="5">
                <a:latin typeface="Times New Roman"/>
                <a:cs typeface="Times New Roman"/>
              </a:rPr>
              <a:t>and services.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2001486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2358895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 h="0">
                <a:moveTo>
                  <a:pt x="0" y="0"/>
                </a:moveTo>
                <a:lnTo>
                  <a:pt x="534989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847477"/>
            <a:ext cx="5421630" cy="8210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3230" indent="-21653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Restriction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designing and </a:t>
            </a:r>
            <a:r>
              <a:rPr dirty="0" sz="1100" spc="10">
                <a:latin typeface="Times New Roman"/>
                <a:cs typeface="Times New Roman"/>
              </a:rPr>
              <a:t>construction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buildings,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Larger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inventories,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Continuous </a:t>
            </a:r>
            <a:r>
              <a:rPr dirty="0" sz="1100" spc="10">
                <a:latin typeface="Times New Roman"/>
                <a:cs typeface="Times New Roman"/>
              </a:rPr>
              <a:t>power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supply,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Automation equipment is highly inflexible i.e. if </a:t>
            </a:r>
            <a:r>
              <a:rPr dirty="0" sz="1100" spc="10">
                <a:latin typeface="Times New Roman"/>
                <a:cs typeface="Times New Roman"/>
              </a:rPr>
              <a:t>a new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introduced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existing </a:t>
            </a:r>
            <a:r>
              <a:rPr dirty="0" sz="1100" spc="10">
                <a:latin typeface="Times New Roman"/>
                <a:cs typeface="Times New Roman"/>
              </a:rPr>
              <a:t>equipment may have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salvaged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entirely,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break </a:t>
            </a:r>
            <a:r>
              <a:rPr dirty="0" sz="1100" spc="15">
                <a:latin typeface="Times New Roman"/>
                <a:cs typeface="Times New Roman"/>
              </a:rPr>
              <a:t>down </a:t>
            </a:r>
            <a:r>
              <a:rPr dirty="0" sz="1100" spc="10">
                <a:latin typeface="Times New Roman"/>
                <a:cs typeface="Times New Roman"/>
              </a:rPr>
              <a:t>anywhere would lead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complete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shut-down.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lvl="1" marL="263525" indent="-251460">
              <a:lnSpc>
                <a:spcPct val="100000"/>
              </a:lnSpc>
              <a:buAutoNum type="arabicPeriod" startAt="3"/>
              <a:tabLst>
                <a:tab pos="264160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PRODUCT </a:t>
            </a:r>
            <a:r>
              <a:rPr dirty="0" sz="1300" spc="5" b="1">
                <a:latin typeface="Times New Roman"/>
                <a:cs typeface="Times New Roman"/>
              </a:rPr>
              <a:t>DESIGN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TOOLS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 startAt="3"/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Several </a:t>
            </a:r>
            <a:r>
              <a:rPr dirty="0" sz="1100" spc="10">
                <a:latin typeface="Times New Roman"/>
                <a:cs typeface="Times New Roman"/>
              </a:rPr>
              <a:t>tools and </a:t>
            </a:r>
            <a:r>
              <a:rPr dirty="0" sz="1100" spc="5">
                <a:latin typeface="Times New Roman"/>
                <a:cs typeface="Times New Roman"/>
              </a:rPr>
              <a:t>techniques are available for efficient </a:t>
            </a:r>
            <a:r>
              <a:rPr dirty="0" sz="1100" spc="10">
                <a:latin typeface="Times New Roman"/>
                <a:cs typeface="Times New Roman"/>
              </a:rPr>
              <a:t>design and development </a:t>
            </a:r>
            <a:r>
              <a:rPr dirty="0" sz="1100" spc="5">
                <a:latin typeface="Times New Roman"/>
                <a:cs typeface="Times New Roman"/>
              </a:rPr>
              <a:t>of products. 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tools address all </a:t>
            </a:r>
            <a:r>
              <a:rPr dirty="0" sz="1100" spc="10">
                <a:latin typeface="Times New Roman"/>
                <a:cs typeface="Times New Roman"/>
              </a:rPr>
              <a:t>the stages </a:t>
            </a:r>
            <a:r>
              <a:rPr dirty="0" sz="1100" spc="5">
                <a:latin typeface="Times New Roman"/>
                <a:cs typeface="Times New Roman"/>
              </a:rPr>
              <a:t>of design </a:t>
            </a:r>
            <a:r>
              <a:rPr dirty="0" sz="1100" spc="10">
                <a:latin typeface="Times New Roman"/>
                <a:cs typeface="Times New Roman"/>
              </a:rPr>
              <a:t>and development. </a:t>
            </a:r>
            <a:r>
              <a:rPr dirty="0" sz="1100" spc="15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tools that are  available for </a:t>
            </a:r>
            <a:r>
              <a:rPr dirty="0" sz="1100" spc="5">
                <a:latin typeface="Times New Roman"/>
                <a:cs typeface="Times New Roman"/>
              </a:rPr>
              <a:t>product designers to understand customers needs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translate </a:t>
            </a:r>
            <a:r>
              <a:rPr dirty="0" sz="1100" spc="10">
                <a:latin typeface="Times New Roman"/>
                <a:cs typeface="Times New Roman"/>
              </a:rPr>
              <a:t>them </a:t>
            </a:r>
            <a:r>
              <a:rPr dirty="0" sz="1100" spc="5">
                <a:latin typeface="Times New Roman"/>
                <a:cs typeface="Times New Roman"/>
              </a:rPr>
              <a:t>into  meaningful design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manufacturing specifications, as </a:t>
            </a:r>
            <a:r>
              <a:rPr dirty="0" sz="1100" spc="10">
                <a:latin typeface="Times New Roman"/>
                <a:cs typeface="Times New Roman"/>
              </a:rPr>
              <a:t>well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some guidelines </a:t>
            </a:r>
            <a:r>
              <a:rPr dirty="0" sz="1100" spc="5">
                <a:latin typeface="Times New Roman"/>
                <a:cs typeface="Times New Roman"/>
              </a:rPr>
              <a:t>for  </a:t>
            </a:r>
            <a:r>
              <a:rPr dirty="0" sz="1100" spc="10">
                <a:latin typeface="Times New Roman"/>
                <a:cs typeface="Times New Roman"/>
              </a:rPr>
              <a:t>incorporating the manufacturing requirements at the design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Understanding Customer Needs</a:t>
            </a:r>
            <a:r>
              <a:rPr dirty="0" sz="1100" spc="10">
                <a:latin typeface="Times New Roman"/>
                <a:cs typeface="Times New Roman"/>
              </a:rPr>
              <a:t>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first step of product design </a:t>
            </a:r>
            <a:r>
              <a:rPr dirty="0" sz="1100" spc="10">
                <a:latin typeface="Times New Roman"/>
                <a:cs typeface="Times New Roman"/>
              </a:rPr>
              <a:t>and development process 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know what </a:t>
            </a:r>
            <a:r>
              <a:rPr dirty="0" sz="1100" spc="5">
                <a:latin typeface="Times New Roman"/>
                <a:cs typeface="Times New Roman"/>
              </a:rPr>
              <a:t>exactly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is going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be. </a:t>
            </a:r>
            <a:r>
              <a:rPr dirty="0" sz="1100" spc="10">
                <a:latin typeface="Times New Roman"/>
                <a:cs typeface="Times New Roman"/>
              </a:rPr>
              <a:t>Organizations need </a:t>
            </a:r>
            <a:r>
              <a:rPr dirty="0" sz="1100" spc="5">
                <a:latin typeface="Times New Roman"/>
                <a:cs typeface="Times New Roman"/>
              </a:rPr>
              <a:t>various </a:t>
            </a:r>
            <a:r>
              <a:rPr dirty="0" sz="1100" spc="10">
                <a:latin typeface="Times New Roman"/>
                <a:cs typeface="Times New Roman"/>
              </a:rPr>
              <a:t>methods </a:t>
            </a:r>
            <a:r>
              <a:rPr dirty="0" sz="1100" spc="5">
                <a:latin typeface="Times New Roman"/>
                <a:cs typeface="Times New Roman"/>
              </a:rPr>
              <a:t>by  </a:t>
            </a:r>
            <a:r>
              <a:rPr dirty="0" sz="1100" spc="10">
                <a:latin typeface="Times New Roman"/>
                <a:cs typeface="Times New Roman"/>
              </a:rPr>
              <a:t>which can </a:t>
            </a:r>
            <a:r>
              <a:rPr dirty="0" sz="1100" spc="5">
                <a:latin typeface="Times New Roman"/>
                <a:cs typeface="Times New Roman"/>
              </a:rPr>
              <a:t>obtain information </a:t>
            </a:r>
            <a:r>
              <a:rPr dirty="0" sz="1100" spc="10">
                <a:latin typeface="Times New Roman"/>
                <a:cs typeface="Times New Roman"/>
              </a:rPr>
              <a:t>regarding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needs </a:t>
            </a:r>
            <a:r>
              <a:rPr dirty="0" sz="1100" spc="5">
                <a:latin typeface="Times New Roman"/>
                <a:cs typeface="Times New Roman"/>
              </a:rPr>
              <a:t>of the customers. This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by: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lvl="2" marL="443230" marR="5080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Market </a:t>
            </a:r>
            <a:r>
              <a:rPr dirty="0" sz="1100" spc="5" b="1">
                <a:latin typeface="Times New Roman"/>
                <a:cs typeface="Times New Roman"/>
              </a:rPr>
              <a:t>Research: </a:t>
            </a:r>
            <a:r>
              <a:rPr dirty="0" sz="1100" spc="10">
                <a:latin typeface="Times New Roman"/>
                <a:cs typeface="Times New Roman"/>
              </a:rPr>
              <a:t>In market research, target group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identified and appropriate  </a:t>
            </a:r>
            <a:r>
              <a:rPr dirty="0" sz="1100" spc="5">
                <a:latin typeface="Times New Roman"/>
                <a:cs typeface="Times New Roman"/>
              </a:rPr>
              <a:t>sampling is </a:t>
            </a:r>
            <a:r>
              <a:rPr dirty="0" sz="1100" spc="10">
                <a:latin typeface="Times New Roman"/>
                <a:cs typeface="Times New Roman"/>
              </a:rPr>
              <a:t>done within </a:t>
            </a:r>
            <a:r>
              <a:rPr dirty="0" sz="1100" spc="5">
                <a:latin typeface="Times New Roman"/>
                <a:cs typeface="Times New Roman"/>
              </a:rPr>
              <a:t>the target </a:t>
            </a:r>
            <a:r>
              <a:rPr dirty="0" sz="1100" spc="10">
                <a:latin typeface="Times New Roman"/>
                <a:cs typeface="Times New Roman"/>
              </a:rPr>
              <a:t>group. Using </a:t>
            </a:r>
            <a:r>
              <a:rPr dirty="0" sz="1100" spc="5">
                <a:latin typeface="Times New Roman"/>
                <a:cs typeface="Times New Roman"/>
              </a:rPr>
              <a:t>structured data collection methods,  such </a:t>
            </a:r>
            <a:r>
              <a:rPr dirty="0" sz="1100" spc="10">
                <a:latin typeface="Times New Roman"/>
                <a:cs typeface="Times New Roman"/>
              </a:rPr>
              <a:t>as questionnaire </a:t>
            </a:r>
            <a:r>
              <a:rPr dirty="0" sz="1100" spc="5">
                <a:latin typeface="Times New Roman"/>
                <a:cs typeface="Times New Roman"/>
              </a:rPr>
              <a:t>surveys </a:t>
            </a:r>
            <a:r>
              <a:rPr dirty="0" sz="1100" spc="10">
                <a:latin typeface="Times New Roman"/>
                <a:cs typeface="Times New Roman"/>
              </a:rPr>
              <a:t>and interviews, information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solicited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sample.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information is subjected to statistical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analytical reasoning  before arriving at customers’ preferences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needs.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5080" indent="-215900">
              <a:lnSpc>
                <a:spcPct val="983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Competitive </a:t>
            </a:r>
            <a:r>
              <a:rPr dirty="0" sz="1100" spc="5" b="1">
                <a:latin typeface="Times New Roman"/>
                <a:cs typeface="Times New Roman"/>
              </a:rPr>
              <a:t>Analysis: </a:t>
            </a:r>
            <a:r>
              <a:rPr dirty="0" sz="1100" spc="5">
                <a:latin typeface="Times New Roman"/>
                <a:cs typeface="Times New Roman"/>
              </a:rPr>
              <a:t>Understanding </a:t>
            </a:r>
            <a:r>
              <a:rPr dirty="0" sz="1100" spc="10">
                <a:latin typeface="Times New Roman"/>
                <a:cs typeface="Times New Roman"/>
              </a:rPr>
              <a:t>what the existing </a:t>
            </a:r>
            <a:r>
              <a:rPr dirty="0" sz="1100" spc="5">
                <a:latin typeface="Times New Roman"/>
                <a:cs typeface="Times New Roman"/>
              </a:rPr>
              <a:t>offerings are </a:t>
            </a:r>
            <a:r>
              <a:rPr dirty="0" sz="1100" spc="15">
                <a:latin typeface="Times New Roman"/>
                <a:cs typeface="Times New Roman"/>
              </a:rPr>
              <a:t>now </a:t>
            </a:r>
            <a:r>
              <a:rPr dirty="0" sz="1100" spc="10">
                <a:latin typeface="Times New Roman"/>
                <a:cs typeface="Times New Roman"/>
              </a:rPr>
              <a:t>and how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gaps and </a:t>
            </a:r>
            <a:r>
              <a:rPr dirty="0" sz="1100" spc="5">
                <a:latin typeface="Times New Roman"/>
                <a:cs typeface="Times New Roman"/>
              </a:rPr>
              <a:t>problems identified could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eliminated </a:t>
            </a:r>
            <a:r>
              <a:rPr dirty="0" sz="1100" spc="10">
                <a:latin typeface="Times New Roman"/>
                <a:cs typeface="Times New Roman"/>
              </a:rPr>
              <a:t>can sometimes </a:t>
            </a:r>
            <a:r>
              <a:rPr dirty="0" sz="1100" spc="5">
                <a:latin typeface="Times New Roman"/>
                <a:cs typeface="Times New Roman"/>
              </a:rPr>
              <a:t>offer valuable  inputs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designer.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method of competitor analysis </a:t>
            </a:r>
            <a:r>
              <a:rPr dirty="0" sz="1100" spc="5">
                <a:latin typeface="Times New Roman"/>
                <a:cs typeface="Times New Roman"/>
              </a:rPr>
              <a:t>is to “reverse engineer”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product.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competitors’ </a:t>
            </a:r>
            <a:r>
              <a:rPr dirty="0" sz="1100" spc="10">
                <a:latin typeface="Times New Roman"/>
                <a:cs typeface="Times New Roman"/>
              </a:rPr>
              <a:t>product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dismantled down to </a:t>
            </a:r>
            <a:r>
              <a:rPr dirty="0" sz="1100" spc="5">
                <a:latin typeface="Times New Roman"/>
                <a:cs typeface="Times New Roman"/>
              </a:rPr>
              <a:t>individual </a:t>
            </a:r>
            <a:r>
              <a:rPr dirty="0" sz="1100" spc="10">
                <a:latin typeface="Times New Roman"/>
                <a:cs typeface="Times New Roman"/>
              </a:rPr>
              <a:t>components level 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detailed studies </a:t>
            </a:r>
            <a:r>
              <a:rPr dirty="0" sz="1100" spc="10">
                <a:latin typeface="Times New Roman"/>
                <a:cs typeface="Times New Roman"/>
              </a:rPr>
              <a:t>are conducted on them. These may sometimes </a:t>
            </a:r>
            <a:r>
              <a:rPr dirty="0" sz="1100" spc="5">
                <a:latin typeface="Times New Roman"/>
                <a:cs typeface="Times New Roman"/>
              </a:rPr>
              <a:t>reveal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probable processes utilized in their </a:t>
            </a:r>
            <a:r>
              <a:rPr dirty="0" sz="1100" spc="10">
                <a:latin typeface="Times New Roman"/>
                <a:cs typeface="Times New Roman"/>
              </a:rPr>
              <a:t>manufacture </a:t>
            </a:r>
            <a:r>
              <a:rPr dirty="0" sz="1100" spc="5">
                <a:latin typeface="Times New Roman"/>
                <a:cs typeface="Times New Roman"/>
              </a:rPr>
              <a:t>such as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choice of materials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specifications and the relationship between </a:t>
            </a:r>
            <a:r>
              <a:rPr dirty="0" sz="1100" spc="5">
                <a:latin typeface="Times New Roman"/>
                <a:cs typeface="Times New Roman"/>
              </a:rPr>
              <a:t>these parameters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performance.  Reverse engineering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one crude method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larger issue </a:t>
            </a:r>
            <a:r>
              <a:rPr dirty="0" sz="1100" spc="10">
                <a:latin typeface="Times New Roman"/>
                <a:cs typeface="Times New Roman"/>
              </a:rPr>
              <a:t>of benchmarking. </a:t>
            </a:r>
            <a:r>
              <a:rPr dirty="0" sz="1100" spc="5">
                <a:latin typeface="Times New Roman"/>
                <a:cs typeface="Times New Roman"/>
              </a:rPr>
              <a:t>In case </a:t>
            </a:r>
            <a:r>
              <a:rPr dirty="0" sz="1100" spc="10">
                <a:latin typeface="Times New Roman"/>
                <a:cs typeface="Times New Roman"/>
              </a:rPr>
              <a:t>of  benchmarking, the </a:t>
            </a:r>
            <a:r>
              <a:rPr dirty="0" sz="1100" spc="5">
                <a:latin typeface="Times New Roman"/>
                <a:cs typeface="Times New Roman"/>
              </a:rPr>
              <a:t>competitive product offerings are </a:t>
            </a:r>
            <a:r>
              <a:rPr dirty="0" sz="1100" spc="10">
                <a:latin typeface="Times New Roman"/>
                <a:cs typeface="Times New Roman"/>
              </a:rPr>
              <a:t>chosen </a:t>
            </a:r>
            <a:r>
              <a:rPr dirty="0" sz="1100" spc="5">
                <a:latin typeface="Times New Roman"/>
                <a:cs typeface="Times New Roman"/>
              </a:rPr>
              <a:t>for detailed analysis.  Specific parameters </a:t>
            </a:r>
            <a:r>
              <a:rPr dirty="0" sz="1100" spc="10">
                <a:latin typeface="Times New Roman"/>
                <a:cs typeface="Times New Roman"/>
              </a:rPr>
              <a:t>are chosen </a:t>
            </a:r>
            <a:r>
              <a:rPr dirty="0" sz="1100" spc="5">
                <a:latin typeface="Times New Roman"/>
                <a:cs typeface="Times New Roman"/>
              </a:rPr>
              <a:t>for the </a:t>
            </a:r>
            <a:r>
              <a:rPr dirty="0" sz="1100" spc="10">
                <a:latin typeface="Times New Roman"/>
                <a:cs typeface="Times New Roman"/>
              </a:rPr>
              <a:t>benchmarking </a:t>
            </a:r>
            <a:r>
              <a:rPr dirty="0" sz="1100" spc="5">
                <a:latin typeface="Times New Roman"/>
                <a:cs typeface="Times New Roman"/>
              </a:rPr>
              <a:t>exercise. </a:t>
            </a:r>
            <a:r>
              <a:rPr dirty="0" sz="1100" spc="10">
                <a:latin typeface="Times New Roman"/>
                <a:cs typeface="Times New Roman"/>
              </a:rPr>
              <a:t>For example, </a:t>
            </a:r>
            <a:r>
              <a:rPr dirty="0" sz="1100" spc="5">
                <a:latin typeface="Times New Roman"/>
                <a:cs typeface="Times New Roman"/>
              </a:rPr>
              <a:t>cost,  features, </a:t>
            </a:r>
            <a:r>
              <a:rPr dirty="0" sz="1100" spc="10">
                <a:latin typeface="Times New Roman"/>
                <a:cs typeface="Times New Roman"/>
              </a:rPr>
              <a:t>performance, ease </a:t>
            </a:r>
            <a:r>
              <a:rPr dirty="0" sz="1100" spc="5">
                <a:latin typeface="Times New Roman"/>
                <a:cs typeface="Times New Roman"/>
              </a:rPr>
              <a:t>in maintenance, </a:t>
            </a:r>
            <a:r>
              <a:rPr dirty="0" sz="1100" spc="10">
                <a:latin typeface="Times New Roman"/>
                <a:cs typeface="Times New Roman"/>
              </a:rPr>
              <a:t>ease </a:t>
            </a:r>
            <a:r>
              <a:rPr dirty="0" sz="1100" spc="5">
                <a:latin typeface="Times New Roman"/>
                <a:cs typeface="Times New Roman"/>
              </a:rPr>
              <a:t>of manufacture, </a:t>
            </a:r>
            <a:r>
              <a:rPr dirty="0" sz="1100" spc="10">
                <a:latin typeface="Times New Roman"/>
                <a:cs typeface="Times New Roman"/>
              </a:rPr>
              <a:t>assembly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distribution </a:t>
            </a:r>
            <a:r>
              <a:rPr dirty="0" sz="1100" spc="10">
                <a:latin typeface="Times New Roman"/>
                <a:cs typeface="Times New Roman"/>
              </a:rPr>
              <a:t>are some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issues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which comparative </a:t>
            </a:r>
            <a:r>
              <a:rPr dirty="0" sz="1100" spc="5">
                <a:latin typeface="Times New Roman"/>
                <a:cs typeface="Times New Roman"/>
              </a:rPr>
              <a:t>study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possible. </a:t>
            </a:r>
            <a:r>
              <a:rPr dirty="0" sz="1100" spc="10">
                <a:latin typeface="Times New Roman"/>
                <a:cs typeface="Times New Roman"/>
              </a:rPr>
              <a:t>Once 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parameters </a:t>
            </a:r>
            <a:r>
              <a:rPr dirty="0" sz="1100" spc="5">
                <a:latin typeface="Times New Roman"/>
                <a:cs typeface="Times New Roman"/>
              </a:rPr>
              <a:t>are identified, </a:t>
            </a:r>
            <a:r>
              <a:rPr dirty="0" sz="1100" spc="10">
                <a:latin typeface="Times New Roman"/>
                <a:cs typeface="Times New Roman"/>
              </a:rPr>
              <a:t>data </a:t>
            </a:r>
            <a:r>
              <a:rPr dirty="0" sz="1100" spc="5">
                <a:latin typeface="Times New Roman"/>
                <a:cs typeface="Times New Roman"/>
              </a:rPr>
              <a:t>collection </a:t>
            </a:r>
            <a:r>
              <a:rPr dirty="0" sz="1100" spc="10">
                <a:latin typeface="Times New Roman"/>
                <a:cs typeface="Times New Roman"/>
              </a:rPr>
              <a:t>and analysis </a:t>
            </a:r>
            <a:r>
              <a:rPr dirty="0" sz="1100" spc="5">
                <a:latin typeface="Times New Roman"/>
                <a:cs typeface="Times New Roman"/>
              </a:rPr>
              <a:t>will reveal the positioning  of ones’ </a:t>
            </a:r>
            <a:r>
              <a:rPr dirty="0" sz="1100" spc="15">
                <a:latin typeface="Times New Roman"/>
                <a:cs typeface="Times New Roman"/>
              </a:rPr>
              <a:t>own </a:t>
            </a:r>
            <a:r>
              <a:rPr dirty="0" sz="1100" spc="5">
                <a:latin typeface="Times New Roman"/>
                <a:cs typeface="Times New Roman"/>
              </a:rPr>
              <a:t>products vis-à-vis the </a:t>
            </a:r>
            <a:r>
              <a:rPr dirty="0" sz="1100" spc="10">
                <a:latin typeface="Times New Roman"/>
                <a:cs typeface="Times New Roman"/>
              </a:rPr>
              <a:t>competitor’s offerings. </a:t>
            </a:r>
            <a:r>
              <a:rPr dirty="0" sz="1100" spc="5">
                <a:latin typeface="Times New Roman"/>
                <a:cs typeface="Times New Roman"/>
              </a:rPr>
              <a:t>Another </a:t>
            </a:r>
            <a:r>
              <a:rPr dirty="0" sz="1100" spc="10">
                <a:latin typeface="Times New Roman"/>
                <a:cs typeface="Times New Roman"/>
              </a:rPr>
              <a:t>method for  </a:t>
            </a:r>
            <a:r>
              <a:rPr dirty="0" sz="1100" spc="5">
                <a:latin typeface="Times New Roman"/>
                <a:cs typeface="Times New Roman"/>
              </a:rPr>
              <a:t>competitive analysis is to </a:t>
            </a:r>
            <a:r>
              <a:rPr dirty="0" sz="1100" spc="10">
                <a:latin typeface="Times New Roman"/>
                <a:cs typeface="Times New Roman"/>
              </a:rPr>
              <a:t>develop perceptual </a:t>
            </a:r>
            <a:r>
              <a:rPr dirty="0" sz="1100" spc="5">
                <a:latin typeface="Times New Roman"/>
                <a:cs typeface="Times New Roman"/>
              </a:rPr>
              <a:t>maps. Perceptual </a:t>
            </a:r>
            <a:r>
              <a:rPr dirty="0" sz="1100" spc="10">
                <a:latin typeface="Times New Roman"/>
                <a:cs typeface="Times New Roman"/>
              </a:rPr>
              <a:t>maps </a:t>
            </a:r>
            <a:r>
              <a:rPr dirty="0" sz="1100" spc="5">
                <a:latin typeface="Times New Roman"/>
                <a:cs typeface="Times New Roman"/>
              </a:rPr>
              <a:t>are graphical  </a:t>
            </a:r>
            <a:r>
              <a:rPr dirty="0" sz="1100" spc="10">
                <a:latin typeface="Times New Roman"/>
                <a:cs typeface="Times New Roman"/>
              </a:rPr>
              <a:t>representation of various competitors offering and that of ones’ </a:t>
            </a:r>
            <a:r>
              <a:rPr dirty="0" sz="1100" spc="15">
                <a:latin typeface="Times New Roman"/>
                <a:cs typeface="Times New Roman"/>
              </a:rPr>
              <a:t>own </a:t>
            </a:r>
            <a:r>
              <a:rPr dirty="0" sz="1100" spc="10">
                <a:latin typeface="Times New Roman"/>
                <a:cs typeface="Times New Roman"/>
              </a:rPr>
              <a:t>proposed product  </a:t>
            </a:r>
            <a:r>
              <a:rPr dirty="0" sz="1100" spc="5">
                <a:latin typeface="Times New Roman"/>
                <a:cs typeface="Times New Roman"/>
              </a:rPr>
              <a:t>and/or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service.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5080" indent="-215900">
              <a:lnSpc>
                <a:spcPct val="98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Quality Function Deployment: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goal of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bring </a:t>
            </a:r>
            <a:r>
              <a:rPr dirty="0" sz="1100" spc="10">
                <a:latin typeface="Times New Roman"/>
                <a:cs typeface="Times New Roman"/>
              </a:rPr>
              <a:t>out  products that </a:t>
            </a:r>
            <a:r>
              <a:rPr dirty="0" sz="1100" spc="5">
                <a:latin typeface="Times New Roman"/>
                <a:cs typeface="Times New Roman"/>
              </a:rPr>
              <a:t>satisfy customers </a:t>
            </a:r>
            <a:r>
              <a:rPr dirty="0" sz="1100" spc="10">
                <a:latin typeface="Times New Roman"/>
                <a:cs typeface="Times New Roman"/>
              </a:rPr>
              <a:t>needs better than those of the competitions. However,  </a:t>
            </a:r>
            <a:r>
              <a:rPr dirty="0" sz="1100" spc="5">
                <a:latin typeface="Times New Roman"/>
                <a:cs typeface="Times New Roman"/>
              </a:rPr>
              <a:t>the attributes of competitor satisfaction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often qualitative in nature.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other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hand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process result in </a:t>
            </a:r>
            <a:r>
              <a:rPr dirty="0" sz="1100" spc="10">
                <a:latin typeface="Times New Roman"/>
                <a:cs typeface="Times New Roman"/>
              </a:rPr>
              <a:t>a bundle </a:t>
            </a:r>
            <a:r>
              <a:rPr dirty="0" sz="1100" spc="5">
                <a:latin typeface="Times New Roman"/>
                <a:cs typeface="Times New Roman"/>
              </a:rPr>
              <a:t>of quantitative attributes pertaining 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challenge, therefore 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designer is to ensure that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transformation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qualitative attributes to quantitative </a:t>
            </a:r>
            <a:r>
              <a:rPr dirty="0" sz="1100" spc="10">
                <a:latin typeface="Times New Roman"/>
                <a:cs typeface="Times New Roman"/>
              </a:rPr>
              <a:t>ones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smooth and complete.  </a:t>
            </a:r>
            <a:r>
              <a:rPr dirty="0" sz="1100" spc="5">
                <a:latin typeface="Times New Roman"/>
                <a:cs typeface="Times New Roman"/>
              </a:rPr>
              <a:t>Quality function </a:t>
            </a:r>
            <a:r>
              <a:rPr dirty="0" sz="1100" spc="10">
                <a:latin typeface="Times New Roman"/>
                <a:cs typeface="Times New Roman"/>
              </a:rPr>
              <a:t>deployment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Japanese </a:t>
            </a:r>
            <a:r>
              <a:rPr dirty="0" sz="1100" spc="5">
                <a:latin typeface="Times New Roman"/>
                <a:cs typeface="Times New Roman"/>
              </a:rPr>
              <a:t>tool that </a:t>
            </a:r>
            <a:r>
              <a:rPr dirty="0" sz="1100" spc="10">
                <a:latin typeface="Times New Roman"/>
                <a:cs typeface="Times New Roman"/>
              </a:rPr>
              <a:t>helps </a:t>
            </a:r>
            <a:r>
              <a:rPr dirty="0" sz="1100" spc="5">
                <a:latin typeface="Times New Roman"/>
                <a:cs typeface="Times New Roman"/>
              </a:rPr>
              <a:t>organizations achieve this  transition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systematic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progressive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manner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Quality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Function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Deployment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42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745209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78102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1630" cy="836612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443230" marR="508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achieves these transition .in four stages.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first stage links </a:t>
            </a:r>
            <a:r>
              <a:rPr dirty="0" sz="1100" spc="10">
                <a:latin typeface="Times New Roman"/>
                <a:cs typeface="Times New Roman"/>
              </a:rPr>
              <a:t>customer needs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design attributes required. In the second stage, the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attributes </a:t>
            </a:r>
            <a:r>
              <a:rPr dirty="0" sz="1100" spc="10">
                <a:latin typeface="Times New Roman"/>
                <a:cs typeface="Times New Roman"/>
              </a:rPr>
              <a:t>form the </a:t>
            </a:r>
            <a:r>
              <a:rPr dirty="0" sz="1100" spc="5">
                <a:latin typeface="Times New Roman"/>
                <a:cs typeface="Times New Roman"/>
              </a:rPr>
              <a:t>basis for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actions that the </a:t>
            </a:r>
            <a:r>
              <a:rPr dirty="0" sz="1100" spc="10">
                <a:latin typeface="Times New Roman"/>
                <a:cs typeface="Times New Roman"/>
              </a:rPr>
              <a:t>firm needs </a:t>
            </a:r>
            <a:r>
              <a:rPr dirty="0" sz="1100" spc="5">
                <a:latin typeface="Times New Roman"/>
                <a:cs typeface="Times New Roman"/>
              </a:rPr>
              <a:t>to take to </a:t>
            </a:r>
            <a:r>
              <a:rPr dirty="0" sz="1100" spc="10">
                <a:latin typeface="Times New Roman"/>
                <a:cs typeface="Times New Roman"/>
              </a:rPr>
              <a:t>achieve </a:t>
            </a:r>
            <a:r>
              <a:rPr dirty="0" sz="1100" spc="5">
                <a:latin typeface="Times New Roman"/>
                <a:cs typeface="Times New Roman"/>
              </a:rPr>
              <a:t>these attributes.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actions identified at  this stage are basis for third staging arriving 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specific decisions to be  </a:t>
            </a:r>
            <a:r>
              <a:rPr dirty="0" sz="1100" spc="10">
                <a:latin typeface="Times New Roman"/>
                <a:cs typeface="Times New Roman"/>
              </a:rPr>
              <a:t>implemented. In the fourth stage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implementation decisions </a:t>
            </a:r>
            <a:r>
              <a:rPr dirty="0" sz="1100" spc="5">
                <a:latin typeface="Times New Roman"/>
                <a:cs typeface="Times New Roman"/>
              </a:rPr>
              <a:t>drive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plan 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deployed.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3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Value Engineering: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Engineering refers 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of activities under taken to  investigate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design of </a:t>
            </a:r>
            <a:r>
              <a:rPr dirty="0" sz="1100" spc="10">
                <a:latin typeface="Times New Roman"/>
                <a:cs typeface="Times New Roman"/>
              </a:rPr>
              <a:t>components in a designing </a:t>
            </a:r>
            <a:r>
              <a:rPr dirty="0" sz="1100" spc="5">
                <a:latin typeface="Times New Roman"/>
                <a:cs typeface="Times New Roman"/>
              </a:rPr>
              <a:t>process strictly from </a:t>
            </a:r>
            <a:r>
              <a:rPr dirty="0" sz="1100" spc="10">
                <a:latin typeface="Times New Roman"/>
                <a:cs typeface="Times New Roman"/>
              </a:rPr>
              <a:t>cost-value  </a:t>
            </a:r>
            <a:r>
              <a:rPr dirty="0" sz="1100" spc="5">
                <a:latin typeface="Times New Roman"/>
                <a:cs typeface="Times New Roman"/>
              </a:rPr>
              <a:t>perspective. </a:t>
            </a:r>
            <a:r>
              <a:rPr dirty="0" sz="1100" spc="10">
                <a:latin typeface="Times New Roman"/>
                <a:cs typeface="Times New Roman"/>
              </a:rPr>
              <a:t>Typically,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professionals brain </a:t>
            </a:r>
            <a:r>
              <a:rPr dirty="0" sz="1100" spc="10">
                <a:latin typeface="Times New Roman"/>
                <a:cs typeface="Times New Roman"/>
              </a:rPr>
              <a:t>storm various </a:t>
            </a:r>
            <a:r>
              <a:rPr dirty="0" sz="1100" spc="5">
                <a:latin typeface="Times New Roman"/>
                <a:cs typeface="Times New Roman"/>
              </a:rPr>
              <a:t>options in  conjunction with procurement, personnel, suppliers </a:t>
            </a:r>
            <a:r>
              <a:rPr dirty="0" sz="1100" spc="10">
                <a:latin typeface="Times New Roman"/>
                <a:cs typeface="Times New Roman"/>
              </a:rPr>
              <a:t>and production </a:t>
            </a:r>
            <a:r>
              <a:rPr dirty="0" sz="1100" spc="5">
                <a:latin typeface="Times New Roman"/>
                <a:cs typeface="Times New Roman"/>
              </a:rPr>
              <a:t>personnel, with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respect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value-cost </a:t>
            </a:r>
            <a:r>
              <a:rPr dirty="0" sz="1100" spc="10">
                <a:latin typeface="Times New Roman"/>
                <a:cs typeface="Times New Roman"/>
              </a:rPr>
              <a:t>dimensions </a:t>
            </a:r>
            <a:r>
              <a:rPr dirty="0" sz="1100" spc="5">
                <a:latin typeface="Times New Roman"/>
                <a:cs typeface="Times New Roman"/>
              </a:rPr>
              <a:t>of the product being designed. Usually several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questions </a:t>
            </a:r>
            <a:r>
              <a:rPr dirty="0" sz="1100" spc="10">
                <a:latin typeface="Times New Roman"/>
                <a:cs typeface="Times New Roman"/>
              </a:rPr>
              <a:t>are addressed, which include the following: </a:t>
            </a:r>
            <a:r>
              <a:rPr dirty="0" sz="1100" spc="5">
                <a:latin typeface="Times New Roman"/>
                <a:cs typeface="Times New Roman"/>
              </a:rPr>
              <a:t>(i) </a:t>
            </a:r>
            <a:r>
              <a:rPr dirty="0" sz="1100" spc="10">
                <a:latin typeface="Times New Roman"/>
                <a:cs typeface="Times New Roman"/>
              </a:rPr>
              <a:t>Can we eliminate certain  </a:t>
            </a:r>
            <a:r>
              <a:rPr dirty="0" sz="1100" spc="5">
                <a:latin typeface="Times New Roman"/>
                <a:cs typeface="Times New Roman"/>
              </a:rPr>
              <a:t>features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design? (ii)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instances </a:t>
            </a:r>
            <a:r>
              <a:rPr dirty="0" sz="1100" spc="5">
                <a:latin typeface="Times New Roman"/>
                <a:cs typeface="Times New Roman"/>
              </a:rPr>
              <a:t>of over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of certain </a:t>
            </a:r>
            <a:r>
              <a:rPr dirty="0" sz="1100" spc="10">
                <a:latin typeface="Times New Roman"/>
                <a:cs typeface="Times New Roman"/>
              </a:rPr>
              <a:t>components  </a:t>
            </a:r>
            <a:r>
              <a:rPr dirty="0" sz="1100" spc="5">
                <a:latin typeface="Times New Roman"/>
                <a:cs typeface="Times New Roman"/>
              </a:rPr>
              <a:t>increasing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cost? </a:t>
            </a:r>
            <a:r>
              <a:rPr dirty="0" sz="1100">
                <a:latin typeface="Times New Roman"/>
                <a:cs typeface="Times New Roman"/>
              </a:rPr>
              <a:t>(iii)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there certain features of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that cost </a:t>
            </a:r>
            <a:r>
              <a:rPr dirty="0" sz="1100" spc="10">
                <a:latin typeface="Times New Roman"/>
                <a:cs typeface="Times New Roman"/>
              </a:rPr>
              <a:t>more than they  </a:t>
            </a:r>
            <a:r>
              <a:rPr dirty="0" sz="1100" spc="5">
                <a:latin typeface="Times New Roman"/>
                <a:cs typeface="Times New Roman"/>
              </a:rPr>
              <a:t>are worth? (iv) Is it possible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replace </a:t>
            </a:r>
            <a:r>
              <a:rPr dirty="0" sz="1100" spc="10">
                <a:latin typeface="Times New Roman"/>
                <a:cs typeface="Times New Roman"/>
              </a:rPr>
              <a:t>the proposed method </a:t>
            </a:r>
            <a:r>
              <a:rPr dirty="0" sz="1100" spc="5">
                <a:latin typeface="Times New Roman"/>
                <a:cs typeface="Times New Roman"/>
              </a:rPr>
              <a:t>of manufacture with </a:t>
            </a:r>
            <a:r>
              <a:rPr dirty="0" sz="1100" spc="10">
                <a:latin typeface="Times New Roman"/>
                <a:cs typeface="Times New Roman"/>
              </a:rPr>
              <a:t>less  </a:t>
            </a:r>
            <a:r>
              <a:rPr dirty="0" sz="1100" spc="5">
                <a:latin typeface="Times New Roman"/>
                <a:cs typeface="Times New Roman"/>
              </a:rPr>
              <a:t>costly ones? (v) Is it possible to outsource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components? </a:t>
            </a:r>
            <a:r>
              <a:rPr dirty="0" sz="1100" spc="5">
                <a:latin typeface="Times New Roman"/>
                <a:cs typeface="Times New Roman"/>
              </a:rPr>
              <a:t>(vi)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we  </a:t>
            </a:r>
            <a:r>
              <a:rPr dirty="0" sz="1100" spc="5">
                <a:latin typeface="Times New Roman"/>
                <a:cs typeface="Times New Roman"/>
              </a:rPr>
              <a:t>eliminate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parts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replace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them with standard </a:t>
            </a:r>
            <a:r>
              <a:rPr dirty="0" sz="1100" spc="5">
                <a:latin typeface="Times New Roman"/>
                <a:cs typeface="Times New Roman"/>
              </a:rPr>
              <a:t>parts?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(vii)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Are there  opportunities for cost cutting by developing import </a:t>
            </a:r>
            <a:r>
              <a:rPr dirty="0" sz="1100" spc="5">
                <a:latin typeface="Times New Roman"/>
                <a:cs typeface="Times New Roman"/>
              </a:rPr>
              <a:t>substitution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methods?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3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Design for manufacturability: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for manufacturability </a:t>
            </a:r>
            <a:r>
              <a:rPr dirty="0" sz="1100" spc="10">
                <a:latin typeface="Times New Roman"/>
                <a:cs typeface="Times New Roman"/>
              </a:rPr>
              <a:t>(DFM)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structural  approach to ensure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requirements and </a:t>
            </a:r>
            <a:r>
              <a:rPr dirty="0" sz="1100" spc="5">
                <a:latin typeface="Times New Roman"/>
                <a:cs typeface="Times New Roman"/>
              </a:rPr>
              <a:t>preferences </a:t>
            </a:r>
            <a:r>
              <a:rPr dirty="0" sz="1100" spc="10">
                <a:latin typeface="Times New Roman"/>
                <a:cs typeface="Times New Roman"/>
              </a:rPr>
              <a:t>are considered  </a:t>
            </a:r>
            <a:r>
              <a:rPr dirty="0" sz="1100" spc="5">
                <a:latin typeface="Times New Roman"/>
                <a:cs typeface="Times New Roman"/>
              </a:rPr>
              <a:t>fairly early </a:t>
            </a:r>
            <a:r>
              <a:rPr dirty="0" sz="1100" spc="10">
                <a:latin typeface="Times New Roman"/>
                <a:cs typeface="Times New Roman"/>
              </a:rPr>
              <a:t>in the design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without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extensive </a:t>
            </a:r>
            <a:r>
              <a:rPr dirty="0" sz="1100" spc="5">
                <a:latin typeface="Times New Roman"/>
                <a:cs typeface="Times New Roman"/>
              </a:rPr>
              <a:t>coordination </a:t>
            </a:r>
            <a:r>
              <a:rPr dirty="0" sz="1100" spc="10">
                <a:latin typeface="Times New Roman"/>
                <a:cs typeface="Times New Roman"/>
              </a:rPr>
              <a:t>between  </a:t>
            </a:r>
            <a:r>
              <a:rPr dirty="0" sz="1100" spc="5">
                <a:latin typeface="Times New Roman"/>
                <a:cs typeface="Times New Roman"/>
              </a:rPr>
              <a:t>the two. </a:t>
            </a:r>
            <a:r>
              <a:rPr dirty="0" sz="1100" spc="20">
                <a:latin typeface="Times New Roman"/>
                <a:cs typeface="Times New Roman"/>
              </a:rPr>
              <a:t>DFM </a:t>
            </a:r>
            <a:r>
              <a:rPr dirty="0" sz="1100" spc="5">
                <a:latin typeface="Times New Roman"/>
                <a:cs typeface="Times New Roman"/>
              </a:rPr>
              <a:t>guidelines address three sets of generic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requirements: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Reducing</a:t>
            </a:r>
            <a:r>
              <a:rPr dirty="0" sz="1100" spc="7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the</a:t>
            </a:r>
            <a:r>
              <a:rPr dirty="0" sz="1100" spc="8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variety:</a:t>
            </a:r>
            <a:r>
              <a:rPr dirty="0" sz="1100" spc="80" b="1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(i)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minimize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number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parts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(ii)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minimize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subassemblies</a:t>
            </a:r>
            <a:endParaRPr sz="1100">
              <a:latin typeface="Times New Roman"/>
              <a:cs typeface="Times New Roman"/>
            </a:endParaRPr>
          </a:p>
          <a:p>
            <a:pPr marL="443230" marR="5715">
              <a:lnSpc>
                <a:spcPts val="1300"/>
              </a:lnSpc>
              <a:spcBef>
                <a:spcPts val="50"/>
              </a:spcBef>
            </a:pPr>
            <a:r>
              <a:rPr dirty="0" sz="1100" spc="5">
                <a:latin typeface="Times New Roman"/>
                <a:cs typeface="Times New Roman"/>
              </a:rPr>
              <a:t>(iii) </a:t>
            </a:r>
            <a:r>
              <a:rPr dirty="0" sz="1100" spc="10">
                <a:latin typeface="Times New Roman"/>
                <a:cs typeface="Times New Roman"/>
              </a:rPr>
              <a:t>avoid </a:t>
            </a:r>
            <a:r>
              <a:rPr dirty="0" sz="1100" spc="5">
                <a:latin typeface="Times New Roman"/>
                <a:cs typeface="Times New Roman"/>
              </a:rPr>
              <a:t>separate fasteners (iv) use standard parts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possible (v) design parts for  multi-use (vi) develop modular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(vii) use repeatable and understood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Reducing </a:t>
            </a:r>
            <a:r>
              <a:rPr dirty="0" sz="1100" spc="5" b="1">
                <a:latin typeface="Times New Roman"/>
                <a:cs typeface="Times New Roman"/>
              </a:rPr>
              <a:t>cost: </a:t>
            </a:r>
            <a:r>
              <a:rPr dirty="0" sz="1100" spc="5">
                <a:latin typeface="Times New Roman"/>
                <a:cs typeface="Times New Roman"/>
              </a:rPr>
              <a:t>(i) </a:t>
            </a:r>
            <a:r>
              <a:rPr dirty="0" sz="1100" spc="10">
                <a:latin typeface="Times New Roman"/>
                <a:cs typeface="Times New Roman"/>
              </a:rPr>
              <a:t>analyze </a:t>
            </a:r>
            <a:r>
              <a:rPr dirty="0" sz="1100" spc="5">
                <a:latin typeface="Times New Roman"/>
                <a:cs typeface="Times New Roman"/>
              </a:rPr>
              <a:t>failures (ii) assess value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rigorously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Considering operational </a:t>
            </a:r>
            <a:r>
              <a:rPr dirty="0" sz="1100" spc="5" b="1">
                <a:latin typeface="Times New Roman"/>
                <a:cs typeface="Times New Roman"/>
              </a:rPr>
              <a:t>convenience:  </a:t>
            </a:r>
            <a:r>
              <a:rPr dirty="0" sz="1100" spc="5">
                <a:latin typeface="Times New Roman"/>
                <a:cs typeface="Times New Roman"/>
              </a:rPr>
              <a:t>(i)  simplify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(ii) </a:t>
            </a:r>
            <a:r>
              <a:rPr dirty="0" sz="1100" spc="10">
                <a:latin typeface="Times New Roman"/>
                <a:cs typeface="Times New Roman"/>
              </a:rPr>
              <a:t>eliminate  </a:t>
            </a:r>
            <a:r>
              <a:rPr dirty="0" sz="1100" spc="5">
                <a:latin typeface="Times New Roman"/>
                <a:cs typeface="Times New Roman"/>
              </a:rPr>
              <a:t>adjustments </a:t>
            </a:r>
            <a:r>
              <a:rPr dirty="0" sz="1100">
                <a:latin typeface="Times New Roman"/>
                <a:cs typeface="Times New Roman"/>
              </a:rPr>
              <a:t>(iii) </a:t>
            </a:r>
            <a:r>
              <a:rPr dirty="0" sz="1100" spc="10">
                <a:latin typeface="Times New Roman"/>
                <a:cs typeface="Times New Roman"/>
              </a:rPr>
              <a:t>avoid tools </a:t>
            </a:r>
            <a:r>
              <a:rPr dirty="0" sz="1100" spc="5">
                <a:latin typeface="Times New Roman"/>
                <a:cs typeface="Times New Roman"/>
              </a:rPr>
              <a:t>(iv) design for </a:t>
            </a:r>
            <a:r>
              <a:rPr dirty="0" sz="1100" spc="10">
                <a:latin typeface="Times New Roman"/>
                <a:cs typeface="Times New Roman"/>
              </a:rPr>
              <a:t>minimum handling </a:t>
            </a:r>
            <a:r>
              <a:rPr dirty="0" sz="1100" spc="5">
                <a:latin typeface="Times New Roman"/>
                <a:cs typeface="Times New Roman"/>
              </a:rPr>
              <a:t>(v)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for top-  </a:t>
            </a:r>
            <a:r>
              <a:rPr dirty="0" sz="1100" spc="10">
                <a:latin typeface="Times New Roman"/>
                <a:cs typeface="Times New Roman"/>
              </a:rPr>
              <a:t>down </a:t>
            </a:r>
            <a:r>
              <a:rPr dirty="0" sz="1100" spc="5">
                <a:latin typeface="Times New Roman"/>
                <a:cs typeface="Times New Roman"/>
              </a:rPr>
              <a:t>assembly (vi) design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efficient </a:t>
            </a:r>
            <a:r>
              <a:rPr dirty="0" sz="1100" spc="10">
                <a:latin typeface="Times New Roman"/>
                <a:cs typeface="Times New Roman"/>
              </a:rPr>
              <a:t>and adequate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testing.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300"/>
              </a:lnSpc>
              <a:spcBef>
                <a:spcPts val="4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Tools </a:t>
            </a:r>
            <a:r>
              <a:rPr dirty="0" sz="1100" spc="10" b="1">
                <a:latin typeface="Times New Roman"/>
                <a:cs typeface="Times New Roman"/>
              </a:rPr>
              <a:t>for mass </a:t>
            </a:r>
            <a:r>
              <a:rPr dirty="0" sz="1100" spc="5" b="1">
                <a:latin typeface="Times New Roman"/>
                <a:cs typeface="Times New Roman"/>
              </a:rPr>
              <a:t>customization: </a:t>
            </a:r>
            <a:r>
              <a:rPr dirty="0" sz="1100" spc="10">
                <a:latin typeface="Times New Roman"/>
                <a:cs typeface="Times New Roman"/>
              </a:rPr>
              <a:t>Mass </a:t>
            </a:r>
            <a:r>
              <a:rPr dirty="0" sz="1100" spc="5">
                <a:latin typeface="Times New Roman"/>
                <a:cs typeface="Times New Roman"/>
              </a:rPr>
              <a:t>customization provides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structural set of </a:t>
            </a:r>
            <a:r>
              <a:rPr dirty="0" sz="1100" spc="10">
                <a:latin typeface="Times New Roman"/>
                <a:cs typeface="Times New Roman"/>
              </a:rPr>
              <a:t>ideas  </a:t>
            </a:r>
            <a:r>
              <a:rPr dirty="0" sz="1100" spc="5">
                <a:latin typeface="Times New Roman"/>
                <a:cs typeface="Times New Roman"/>
              </a:rPr>
              <a:t>and tools to provide </a:t>
            </a:r>
            <a:r>
              <a:rPr dirty="0" sz="1100" spc="10">
                <a:latin typeface="Times New Roman"/>
                <a:cs typeface="Times New Roman"/>
              </a:rPr>
              <a:t>high </a:t>
            </a:r>
            <a:r>
              <a:rPr dirty="0" sz="1100" spc="5">
                <a:latin typeface="Times New Roman"/>
                <a:cs typeface="Times New Roman"/>
              </a:rPr>
              <a:t>levels of customization without increasing the complexity of  </a:t>
            </a:r>
            <a:r>
              <a:rPr dirty="0" sz="1100" spc="10">
                <a:latin typeface="Times New Roman"/>
                <a:cs typeface="Times New Roman"/>
              </a:rPr>
              <a:t>planning and control operations .The various tools and techniques of </a:t>
            </a:r>
            <a:r>
              <a:rPr dirty="0" sz="1100" spc="5">
                <a:latin typeface="Times New Roman"/>
                <a:cs typeface="Times New Roman"/>
              </a:rPr>
              <a:t>mass  </a:t>
            </a:r>
            <a:r>
              <a:rPr dirty="0" sz="1100" spc="10">
                <a:latin typeface="Times New Roman"/>
                <a:cs typeface="Times New Roman"/>
              </a:rPr>
              <a:t>customization are </a:t>
            </a:r>
            <a:r>
              <a:rPr dirty="0" sz="1100" spc="5">
                <a:latin typeface="Times New Roman"/>
                <a:cs typeface="Times New Roman"/>
              </a:rPr>
              <a:t>(i) </a:t>
            </a:r>
            <a:r>
              <a:rPr dirty="0" sz="1100" spc="10">
                <a:latin typeface="Times New Roman"/>
                <a:cs typeface="Times New Roman"/>
              </a:rPr>
              <a:t>Employ some variety </a:t>
            </a:r>
            <a:r>
              <a:rPr dirty="0" sz="1100" spc="5">
                <a:latin typeface="Times New Roman"/>
                <a:cs typeface="Times New Roman"/>
              </a:rPr>
              <a:t>reduction </a:t>
            </a:r>
            <a:r>
              <a:rPr dirty="0" sz="1100" spc="10">
                <a:latin typeface="Times New Roman"/>
                <a:cs typeface="Times New Roman"/>
              </a:rPr>
              <a:t>techniques </a:t>
            </a:r>
            <a:r>
              <a:rPr dirty="0" sz="1100" spc="5">
                <a:latin typeface="Times New Roman"/>
                <a:cs typeface="Times New Roman"/>
              </a:rPr>
              <a:t>(ii) </a:t>
            </a:r>
            <a:r>
              <a:rPr dirty="0" sz="1100" spc="10">
                <a:latin typeface="Times New Roman"/>
                <a:cs typeface="Times New Roman"/>
              </a:rPr>
              <a:t>Promote </a:t>
            </a:r>
            <a:r>
              <a:rPr dirty="0" sz="1100" spc="5">
                <a:latin typeface="Times New Roman"/>
                <a:cs typeface="Times New Roman"/>
              </a:rPr>
              <a:t>modular  design,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advantage of modular design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with fewer </a:t>
            </a:r>
            <a:r>
              <a:rPr dirty="0" sz="1100" spc="10">
                <a:latin typeface="Times New Roman"/>
                <a:cs typeface="Times New Roman"/>
              </a:rPr>
              <a:t>subassemblies </a:t>
            </a:r>
            <a:r>
              <a:rPr dirty="0" sz="1100" spc="5">
                <a:latin typeface="Times New Roman"/>
                <a:cs typeface="Times New Roman"/>
              </a:rPr>
              <a:t>(or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modules) </a:t>
            </a:r>
            <a:r>
              <a:rPr dirty="0" sz="1100" spc="5">
                <a:latin typeface="Times New Roman"/>
                <a:cs typeface="Times New Roman"/>
              </a:rPr>
              <a:t>it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possible to create </a:t>
            </a:r>
            <a:r>
              <a:rPr dirty="0" sz="1100" spc="10">
                <a:latin typeface="Times New Roman"/>
                <a:cs typeface="Times New Roman"/>
              </a:rPr>
              <a:t>very </a:t>
            </a:r>
            <a:r>
              <a:rPr dirty="0" sz="1100" spc="5">
                <a:latin typeface="Times New Roman"/>
                <a:cs typeface="Times New Roman"/>
              </a:rPr>
              <a:t>large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final products. </a:t>
            </a:r>
            <a:r>
              <a:rPr dirty="0" sz="1100">
                <a:latin typeface="Times New Roman"/>
                <a:cs typeface="Times New Roman"/>
              </a:rPr>
              <a:t>(iii) </a:t>
            </a:r>
            <a:r>
              <a:rPr dirty="0" sz="1100" spc="10">
                <a:latin typeface="Times New Roman"/>
                <a:cs typeface="Times New Roman"/>
              </a:rPr>
              <a:t>Make  </a:t>
            </a:r>
            <a:r>
              <a:rPr dirty="0" sz="1100" spc="5">
                <a:latin typeface="Times New Roman"/>
                <a:cs typeface="Times New Roman"/>
              </a:rPr>
              <a:t>use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concept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product platform.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platform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collection of assets  that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shared by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products. These assets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components, including parts,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designs, </a:t>
            </a:r>
            <a:r>
              <a:rPr dirty="0" sz="1100" spc="10">
                <a:latin typeface="Times New Roman"/>
                <a:cs typeface="Times New Roman"/>
              </a:rPr>
              <a:t>fixtures and tools or manufacturing processes for manufacturing or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assembly.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 b="1">
                <a:latin typeface="Times New Roman"/>
                <a:cs typeface="Times New Roman"/>
              </a:rPr>
              <a:t>3.4 DESIGN OF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SERVICES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Design of services involve the same stages as </a:t>
            </a:r>
            <a:r>
              <a:rPr dirty="0" sz="1100" spc="10">
                <a:latin typeface="Times New Roman"/>
                <a:cs typeface="Times New Roman"/>
              </a:rPr>
              <a:t>the design </a:t>
            </a:r>
            <a:r>
              <a:rPr dirty="0" sz="1100" spc="5">
                <a:latin typeface="Times New Roman"/>
                <a:cs typeface="Times New Roman"/>
              </a:rPr>
              <a:t>of products .It </a:t>
            </a:r>
            <a:r>
              <a:rPr dirty="0" sz="1100" spc="10">
                <a:latin typeface="Times New Roman"/>
                <a:cs typeface="Times New Roman"/>
              </a:rPr>
              <a:t>begins </a:t>
            </a:r>
            <a:r>
              <a:rPr dirty="0" sz="1100" spc="5">
                <a:latin typeface="Times New Roman"/>
                <a:cs typeface="Times New Roman"/>
              </a:rPr>
              <a:t>with  identifying </a:t>
            </a:r>
            <a:r>
              <a:rPr dirty="0" sz="1100" spc="10">
                <a:latin typeface="Times New Roman"/>
                <a:cs typeface="Times New Roman"/>
              </a:rPr>
              <a:t>consumer needs and developing a service concept </a:t>
            </a:r>
            <a:r>
              <a:rPr dirty="0" sz="1100" spc="5">
                <a:latin typeface="Times New Roman"/>
                <a:cs typeface="Times New Roman"/>
              </a:rPr>
              <a:t>that fulfills </a:t>
            </a:r>
            <a:r>
              <a:rPr dirty="0" sz="1100" spc="10">
                <a:latin typeface="Times New Roman"/>
                <a:cs typeface="Times New Roman"/>
              </a:rPr>
              <a:t>the needs. When </a:t>
            </a:r>
            <a:r>
              <a:rPr dirty="0" sz="1100" spc="5">
                <a:latin typeface="Times New Roman"/>
                <a:cs typeface="Times New Roman"/>
              </a:rPr>
              <a:t>the  Federal </a:t>
            </a:r>
            <a:r>
              <a:rPr dirty="0" sz="1100" spc="10">
                <a:latin typeface="Times New Roman"/>
                <a:cs typeface="Times New Roman"/>
              </a:rPr>
              <a:t>Express saw the </a:t>
            </a:r>
            <a:r>
              <a:rPr dirty="0" sz="1100" spc="5">
                <a:latin typeface="Times New Roman"/>
                <a:cs typeface="Times New Roman"/>
              </a:rPr>
              <a:t>need for </a:t>
            </a:r>
            <a:r>
              <a:rPr dirty="0" sz="1100">
                <a:latin typeface="Times New Roman"/>
                <a:cs typeface="Times New Roman"/>
              </a:rPr>
              <a:t>fast, </a:t>
            </a:r>
            <a:r>
              <a:rPr dirty="0" sz="1100" spc="10">
                <a:latin typeface="Times New Roman"/>
                <a:cs typeface="Times New Roman"/>
              </a:rPr>
              <a:t>dependable </a:t>
            </a:r>
            <a:r>
              <a:rPr dirty="0" sz="1100" spc="5">
                <a:latin typeface="Times New Roman"/>
                <a:cs typeface="Times New Roman"/>
              </a:rPr>
              <a:t>shipping services,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developed </a:t>
            </a:r>
            <a:r>
              <a:rPr dirty="0" sz="1100" spc="10">
                <a:latin typeface="Times New Roman"/>
                <a:cs typeface="Times New Roman"/>
              </a:rPr>
              <a:t>a new  delivery system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features private ownership, a </a:t>
            </a:r>
            <a:r>
              <a:rPr dirty="0" sz="1100" spc="5">
                <a:latin typeface="Times New Roman"/>
                <a:cs typeface="Times New Roman"/>
              </a:rPr>
              <a:t>limited </a:t>
            </a:r>
            <a:r>
              <a:rPr dirty="0" sz="1100" spc="10">
                <a:latin typeface="Times New Roman"/>
                <a:cs typeface="Times New Roman"/>
              </a:rPr>
              <a:t>range of </a:t>
            </a:r>
            <a:r>
              <a:rPr dirty="0" sz="1100" spc="5">
                <a:latin typeface="Times New Roman"/>
                <a:cs typeface="Times New Roman"/>
              </a:rPr>
              <a:t>services, </a:t>
            </a:r>
            <a:r>
              <a:rPr dirty="0" sz="1100" spc="10">
                <a:latin typeface="Times New Roman"/>
                <a:cs typeface="Times New Roman"/>
              </a:rPr>
              <a:t>and a complete  pick-up-process delivery </a:t>
            </a:r>
            <a:r>
              <a:rPr dirty="0" sz="1100" spc="5">
                <a:latin typeface="Times New Roman"/>
                <a:cs typeface="Times New Roman"/>
              </a:rPr>
              <a:t>cycle that emphasizes </a:t>
            </a:r>
            <a:r>
              <a:rPr dirty="0" sz="1100" spc="10">
                <a:latin typeface="Times New Roman"/>
                <a:cs typeface="Times New Roman"/>
              </a:rPr>
              <a:t>convenience and nationwide </a:t>
            </a:r>
            <a:r>
              <a:rPr dirty="0" sz="1100" spc="5">
                <a:latin typeface="Times New Roman"/>
                <a:cs typeface="Times New Roman"/>
              </a:rPr>
              <a:t>accessibility  detailed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services design. </a:t>
            </a:r>
            <a:r>
              <a:rPr dirty="0" sz="1100" spc="5">
                <a:latin typeface="Times New Roman"/>
                <a:cs typeface="Times New Roman"/>
              </a:rPr>
              <a:t>Identifying </a:t>
            </a:r>
            <a:r>
              <a:rPr dirty="0" sz="1100" spc="10">
                <a:latin typeface="Times New Roman"/>
                <a:cs typeface="Times New Roman"/>
              </a:rPr>
              <a:t>the concept </a:t>
            </a:r>
            <a:r>
              <a:rPr dirty="0" sz="1100" spc="5">
                <a:latin typeface="Times New Roman"/>
                <a:cs typeface="Times New Roman"/>
              </a:rPr>
              <a:t>led to </a:t>
            </a:r>
            <a:r>
              <a:rPr dirty="0" sz="1100" spc="10">
                <a:latin typeface="Times New Roman"/>
                <a:cs typeface="Times New Roman"/>
              </a:rPr>
              <a:t>and unique </a:t>
            </a:r>
            <a:r>
              <a:rPr dirty="0" sz="1100" spc="5">
                <a:latin typeface="Times New Roman"/>
                <a:cs typeface="Times New Roman"/>
              </a:rPr>
              <a:t>processing  </a:t>
            </a:r>
            <a:r>
              <a:rPr dirty="0" sz="1100" spc="10">
                <a:latin typeface="Times New Roman"/>
                <a:cs typeface="Times New Roman"/>
              </a:rPr>
              <a:t>technologies </a:t>
            </a:r>
            <a:r>
              <a:rPr dirty="0" sz="1100" spc="5">
                <a:latin typeface="Times New Roman"/>
                <a:cs typeface="Times New Roman"/>
              </a:rPr>
              <a:t>(including </a:t>
            </a:r>
            <a:r>
              <a:rPr dirty="0" sz="1100" spc="10">
                <a:latin typeface="Times New Roman"/>
                <a:cs typeface="Times New Roman"/>
              </a:rPr>
              <a:t>equipment, human </a:t>
            </a:r>
            <a:r>
              <a:rPr dirty="0" sz="1100" spc="5">
                <a:latin typeface="Times New Roman"/>
                <a:cs typeface="Times New Roman"/>
              </a:rPr>
              <a:t>resources,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procedures), </a:t>
            </a:r>
            <a:r>
              <a:rPr dirty="0" sz="1100" spc="10">
                <a:latin typeface="Times New Roman"/>
                <a:cs typeface="Times New Roman"/>
              </a:rPr>
              <a:t>and continues </a:t>
            </a:r>
            <a:r>
              <a:rPr dirty="0" sz="1100" spc="5">
                <a:latin typeface="Times New Roman"/>
                <a:cs typeface="Times New Roman"/>
              </a:rPr>
              <a:t>today  with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refinement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redesign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services.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Although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generic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steps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may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same,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43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244481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280161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2265" cy="786066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35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5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significant differences </a:t>
            </a:r>
            <a:r>
              <a:rPr dirty="0" sz="1100" spc="10">
                <a:latin typeface="Times New Roman"/>
                <a:cs typeface="Times New Roman"/>
              </a:rPr>
              <a:t>between product and </a:t>
            </a:r>
            <a:r>
              <a:rPr dirty="0" sz="1100" spc="5">
                <a:latin typeface="Times New Roman"/>
                <a:cs typeface="Times New Roman"/>
              </a:rPr>
              <a:t>service design. </a:t>
            </a:r>
            <a:r>
              <a:rPr dirty="0" sz="1100" spc="10">
                <a:latin typeface="Times New Roman"/>
                <a:cs typeface="Times New Roman"/>
              </a:rPr>
              <a:t>Services that do not  include </a:t>
            </a:r>
            <a:r>
              <a:rPr dirty="0" sz="1100" spc="5">
                <a:latin typeface="Times New Roman"/>
                <a:cs typeface="Times New Roman"/>
              </a:rPr>
              <a:t>physical </a:t>
            </a:r>
            <a:r>
              <a:rPr dirty="0" sz="1100" spc="10">
                <a:latin typeface="Times New Roman"/>
                <a:cs typeface="Times New Roman"/>
              </a:rPr>
              <a:t>component do not </a:t>
            </a:r>
            <a:r>
              <a:rPr dirty="0" sz="1100" spc="5">
                <a:latin typeface="Times New Roman"/>
                <a:cs typeface="Times New Roman"/>
              </a:rPr>
              <a:t>require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engineering, testing, </a:t>
            </a:r>
            <a:r>
              <a:rPr dirty="0" sz="1100" spc="10">
                <a:latin typeface="Times New Roman"/>
                <a:cs typeface="Times New Roman"/>
              </a:rPr>
              <a:t>component analysis,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prototype building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design. Further along in service design,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 technology involves different issues </a:t>
            </a:r>
            <a:r>
              <a:rPr dirty="0" sz="1100" spc="10">
                <a:latin typeface="Times New Roman"/>
                <a:cs typeface="Times New Roman"/>
              </a:rPr>
              <a:t>and considerations than </a:t>
            </a:r>
            <a:r>
              <a:rPr dirty="0" sz="1100" spc="5">
                <a:latin typeface="Times New Roman"/>
                <a:cs typeface="Times New Roman"/>
              </a:rPr>
              <a:t>those for products, </a:t>
            </a:r>
            <a:r>
              <a:rPr dirty="0" sz="1100" spc="10">
                <a:latin typeface="Times New Roman"/>
                <a:cs typeface="Times New Roman"/>
              </a:rPr>
              <a:t>primarily  because the </a:t>
            </a:r>
            <a:r>
              <a:rPr dirty="0" sz="1100" spc="5">
                <a:latin typeface="Times New Roman"/>
                <a:cs typeface="Times New Roman"/>
              </a:rPr>
              <a:t>client or </a:t>
            </a:r>
            <a:r>
              <a:rPr dirty="0" sz="1100" spc="10">
                <a:latin typeface="Times New Roman"/>
                <a:cs typeface="Times New Roman"/>
              </a:rPr>
              <a:t>consumers are present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conversion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Process technologies for services are at least as diverse,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perhaps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so, </a:t>
            </a:r>
            <a:r>
              <a:rPr dirty="0" sz="1100" spc="10">
                <a:latin typeface="Times New Roman"/>
                <a:cs typeface="Times New Roman"/>
              </a:rPr>
              <a:t>than product  </a:t>
            </a:r>
            <a:r>
              <a:rPr dirty="0" sz="1100" spc="5">
                <a:latin typeface="Times New Roman"/>
                <a:cs typeface="Times New Roman"/>
              </a:rPr>
              <a:t>process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technologies. </a:t>
            </a:r>
            <a:r>
              <a:rPr dirty="0" sz="1100" spc="5">
                <a:latin typeface="Times New Roman"/>
                <a:cs typeface="Times New Roman"/>
              </a:rPr>
              <a:t>Services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vary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 the amount of customer contact and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 intensiveness of labor versus </a:t>
            </a:r>
            <a:r>
              <a:rPr dirty="0" sz="1100" spc="5">
                <a:latin typeface="Times New Roman"/>
                <a:cs typeface="Times New Roman"/>
              </a:rPr>
              <a:t>capital. </a:t>
            </a:r>
            <a:r>
              <a:rPr dirty="0" sz="1100" spc="10">
                <a:latin typeface="Times New Roman"/>
                <a:cs typeface="Times New Roman"/>
              </a:rPr>
              <a:t>Service </a:t>
            </a:r>
            <a:r>
              <a:rPr dirty="0" sz="1100" spc="5">
                <a:latin typeface="Times New Roman"/>
                <a:cs typeface="Times New Roman"/>
              </a:rPr>
              <a:t>process technologies </a:t>
            </a:r>
            <a:r>
              <a:rPr dirty="0" sz="1100" spc="10">
                <a:latin typeface="Times New Roman"/>
                <a:cs typeface="Times New Roman"/>
              </a:rPr>
              <a:t>vary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accordingly.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buAutoNum type="arabicPeriod" startAt="5"/>
              <a:tabLst>
                <a:tab pos="26352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FLEXIBLE </a:t>
            </a:r>
            <a:r>
              <a:rPr dirty="0" sz="1300" spc="10" b="1">
                <a:latin typeface="Times New Roman"/>
                <a:cs typeface="Times New Roman"/>
              </a:rPr>
              <a:t>MANUFACTURING</a:t>
            </a:r>
            <a:r>
              <a:rPr dirty="0" sz="1300" spc="-1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SYSTEMS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 startAt="5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Batch manufacturing has </a:t>
            </a:r>
            <a:r>
              <a:rPr dirty="0" sz="1100" spc="10">
                <a:latin typeface="Times New Roman"/>
                <a:cs typeface="Times New Roman"/>
              </a:rPr>
              <a:t>always had </a:t>
            </a:r>
            <a:r>
              <a:rPr dirty="0" sz="1100" spc="5">
                <a:latin typeface="Times New Roman"/>
                <a:cs typeface="Times New Roman"/>
              </a:rPr>
              <a:t>inherent limitations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account of mid-volume, </a:t>
            </a:r>
            <a:r>
              <a:rPr dirty="0" sz="1100" spc="10">
                <a:latin typeface="Times New Roman"/>
                <a:cs typeface="Times New Roman"/>
              </a:rPr>
              <a:t>mid  </a:t>
            </a:r>
            <a:r>
              <a:rPr dirty="0" sz="1100" spc="5">
                <a:latin typeface="Times New Roman"/>
                <a:cs typeface="Times New Roman"/>
              </a:rPr>
              <a:t>variety </a:t>
            </a:r>
            <a:r>
              <a:rPr dirty="0" sz="1100" spc="10">
                <a:latin typeface="Times New Roman"/>
                <a:cs typeface="Times New Roman"/>
              </a:rPr>
              <a:t>nature of manufacturing. </a:t>
            </a:r>
            <a:r>
              <a:rPr dirty="0" sz="1100" spc="15">
                <a:latin typeface="Times New Roman"/>
                <a:cs typeface="Times New Roman"/>
              </a:rPr>
              <a:t>Work- </a:t>
            </a:r>
            <a:r>
              <a:rPr dirty="0" sz="1100" spc="10">
                <a:latin typeface="Times New Roman"/>
                <a:cs typeface="Times New Roman"/>
              </a:rPr>
              <a:t>in- </a:t>
            </a:r>
            <a:r>
              <a:rPr dirty="0" sz="1100" spc="5">
                <a:latin typeface="Times New Roman"/>
                <a:cs typeface="Times New Roman"/>
              </a:rPr>
              <a:t>process levels are </a:t>
            </a:r>
            <a:r>
              <a:rPr dirty="0" sz="1100" spc="10">
                <a:latin typeface="Times New Roman"/>
                <a:cs typeface="Times New Roman"/>
              </a:rPr>
              <a:t>generally high and machine  </a:t>
            </a:r>
            <a:r>
              <a:rPr dirty="0" sz="1100" spc="5">
                <a:latin typeface="Times New Roman"/>
                <a:cs typeface="Times New Roman"/>
              </a:rPr>
              <a:t>utilization </a:t>
            </a:r>
            <a:r>
              <a:rPr dirty="0" sz="1100" spc="10">
                <a:latin typeface="Times New Roman"/>
                <a:cs typeface="Times New Roman"/>
              </a:rPr>
              <a:t>tends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low. Job </a:t>
            </a:r>
            <a:r>
              <a:rPr dirty="0" sz="1100" spc="5">
                <a:latin typeface="Times New Roman"/>
                <a:cs typeface="Times New Roman"/>
              </a:rPr>
              <a:t>spend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high proportion of time waiting for machine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up, waiting to </a:t>
            </a:r>
            <a:r>
              <a:rPr dirty="0" sz="1100" spc="10">
                <a:latin typeface="Times New Roman"/>
                <a:cs typeface="Times New Roman"/>
              </a:rPr>
              <a:t>be moved or </a:t>
            </a:r>
            <a:r>
              <a:rPr dirty="0" sz="1100" spc="5">
                <a:latin typeface="Times New Roman"/>
                <a:cs typeface="Times New Roman"/>
              </a:rPr>
              <a:t>waiting for other jobson the machines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completed. Batch  </a:t>
            </a:r>
            <a:r>
              <a:rPr dirty="0" sz="1100" spc="10">
                <a:latin typeface="Times New Roman"/>
                <a:cs typeface="Times New Roman"/>
              </a:rPr>
              <a:t>production often requires </a:t>
            </a:r>
            <a:r>
              <a:rPr dirty="0" sz="1100" spc="5">
                <a:latin typeface="Times New Roman"/>
                <a:cs typeface="Times New Roman"/>
              </a:rPr>
              <a:t>an army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expeditors, progress </a:t>
            </a:r>
            <a:r>
              <a:rPr dirty="0" sz="1100" spc="10">
                <a:latin typeface="Times New Roman"/>
                <a:cs typeface="Times New Roman"/>
              </a:rPr>
              <a:t>chasers </a:t>
            </a:r>
            <a:r>
              <a:rPr dirty="0" sz="1100" spc="5">
                <a:latin typeface="Times New Roman"/>
                <a:cs typeface="Times New Roman"/>
              </a:rPr>
              <a:t>to keep </a:t>
            </a:r>
            <a:r>
              <a:rPr dirty="0" sz="1100" spc="10">
                <a:latin typeface="Times New Roman"/>
                <a:cs typeface="Times New Roman"/>
              </a:rPr>
              <a:t>jobs </a:t>
            </a:r>
            <a:r>
              <a:rPr dirty="0" sz="1100" spc="5">
                <a:latin typeface="Times New Roman"/>
                <a:cs typeface="Times New Roman"/>
              </a:rPr>
              <a:t>flowing  </a:t>
            </a:r>
            <a:r>
              <a:rPr dirty="0" sz="1100" spc="10">
                <a:latin typeface="Times New Roman"/>
                <a:cs typeface="Times New Roman"/>
              </a:rPr>
              <a:t>through the manufacturing </a:t>
            </a:r>
            <a:r>
              <a:rPr dirty="0" sz="1100" spc="5">
                <a:latin typeface="Times New Roman"/>
                <a:cs typeface="Times New Roman"/>
              </a:rPr>
              <a:t>facilities.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batch </a:t>
            </a:r>
            <a:r>
              <a:rPr dirty="0" sz="1100" spc="10">
                <a:latin typeface="Times New Roman"/>
                <a:cs typeface="Times New Roman"/>
              </a:rPr>
              <a:t>type </a:t>
            </a:r>
            <a:r>
              <a:rPr dirty="0" sz="1100" spc="5">
                <a:latin typeface="Times New Roman"/>
                <a:cs typeface="Times New Roman"/>
              </a:rPr>
              <a:t>manufacturing, </a:t>
            </a:r>
            <a:r>
              <a:rPr dirty="0" sz="1100" spc="10">
                <a:latin typeface="Times New Roman"/>
                <a:cs typeface="Times New Roman"/>
              </a:rPr>
              <a:t>some studies conducted  </a:t>
            </a:r>
            <a:r>
              <a:rPr dirty="0" sz="1100" spc="5">
                <a:latin typeface="Times New Roman"/>
                <a:cs typeface="Times New Roman"/>
              </a:rPr>
              <a:t>revealed that only </a:t>
            </a:r>
            <a:r>
              <a:rPr dirty="0" sz="1100" spc="10">
                <a:latin typeface="Times New Roman"/>
                <a:cs typeface="Times New Roman"/>
              </a:rPr>
              <a:t>5 </a:t>
            </a:r>
            <a:r>
              <a:rPr dirty="0" sz="1100" spc="5">
                <a:latin typeface="Times New Roman"/>
                <a:cs typeface="Times New Roman"/>
              </a:rPr>
              <a:t>percent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total time </a:t>
            </a:r>
            <a:r>
              <a:rPr dirty="0" sz="1100" spc="10">
                <a:latin typeface="Times New Roman"/>
                <a:cs typeface="Times New Roman"/>
              </a:rPr>
              <a:t>spent 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shops </a:t>
            </a:r>
            <a:r>
              <a:rPr dirty="0" sz="1100" spc="5">
                <a:latin typeface="Times New Roman"/>
                <a:cs typeface="Times New Roman"/>
              </a:rPr>
              <a:t>unnecessary </a:t>
            </a:r>
            <a:r>
              <a:rPr dirty="0" sz="1100" spc="10">
                <a:latin typeface="Times New Roman"/>
                <a:cs typeface="Times New Roman"/>
              </a:rPr>
              <a:t>waiting </a:t>
            </a:r>
            <a:r>
              <a:rPr dirty="0" sz="1100" spc="5">
                <a:latin typeface="Times New Roman"/>
                <a:cs typeface="Times New Roman"/>
              </a:rPr>
              <a:t>of jobs  </a:t>
            </a:r>
            <a:r>
              <a:rPr dirty="0" sz="1100" spc="10">
                <a:latin typeface="Times New Roman"/>
                <a:cs typeface="Times New Roman"/>
              </a:rPr>
              <a:t>and so on. </a:t>
            </a:r>
            <a:r>
              <a:rPr dirty="0" sz="1100" spc="15">
                <a:latin typeface="Times New Roman"/>
                <a:cs typeface="Times New Roman"/>
              </a:rPr>
              <a:t>One way </a:t>
            </a:r>
            <a:r>
              <a:rPr dirty="0" sz="1100" spc="10">
                <a:latin typeface="Times New Roman"/>
                <a:cs typeface="Times New Roman"/>
              </a:rPr>
              <a:t>to improve productivity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use technology to </a:t>
            </a:r>
            <a:r>
              <a:rPr dirty="0" sz="1100" spc="5">
                <a:latin typeface="Times New Roman"/>
                <a:cs typeface="Times New Roman"/>
              </a:rPr>
              <a:t>obtain </a:t>
            </a:r>
            <a:r>
              <a:rPr dirty="0" sz="1100" spc="10">
                <a:latin typeface="Times New Roman"/>
                <a:cs typeface="Times New Roman"/>
              </a:rPr>
              <a:t>a better process.  These </a:t>
            </a:r>
            <a:r>
              <a:rPr dirty="0" sz="1100" spc="5">
                <a:latin typeface="Times New Roman"/>
                <a:cs typeface="Times New Roman"/>
              </a:rPr>
              <a:t>requirements </a:t>
            </a:r>
            <a:r>
              <a:rPr dirty="0" sz="1100" spc="10">
                <a:latin typeface="Times New Roman"/>
                <a:cs typeface="Times New Roman"/>
              </a:rPr>
              <a:t>could be </a:t>
            </a:r>
            <a:r>
              <a:rPr dirty="0" sz="1100" spc="5">
                <a:latin typeface="Times New Roman"/>
                <a:cs typeface="Times New Roman"/>
              </a:rPr>
              <a:t>met with </a:t>
            </a:r>
            <a:r>
              <a:rPr dirty="0" sz="1100" spc="10">
                <a:latin typeface="Times New Roman"/>
                <a:cs typeface="Times New Roman"/>
              </a:rPr>
              <a:t>the aid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computers and numerical control techniques  </a:t>
            </a:r>
            <a:r>
              <a:rPr dirty="0" sz="1100" spc="5">
                <a:latin typeface="Times New Roman"/>
                <a:cs typeface="Times New Roman"/>
              </a:rPr>
              <a:t>using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basic </a:t>
            </a:r>
            <a:r>
              <a:rPr dirty="0" sz="1100" spc="10">
                <a:latin typeface="Times New Roman"/>
                <a:cs typeface="Times New Roman"/>
              </a:rPr>
              <a:t>concepts </a:t>
            </a:r>
            <a:r>
              <a:rPr dirty="0" sz="1100" spc="5">
                <a:latin typeface="Times New Roman"/>
                <a:cs typeface="Times New Roman"/>
              </a:rPr>
              <a:t>of Flexible Manufacturing </a:t>
            </a:r>
            <a:r>
              <a:rPr dirty="0" sz="1100" spc="10">
                <a:latin typeface="Times New Roman"/>
                <a:cs typeface="Times New Roman"/>
              </a:rPr>
              <a:t>Systems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(FMS)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Job </a:t>
            </a:r>
            <a:r>
              <a:rPr dirty="0" sz="1100" spc="5">
                <a:latin typeface="Times New Roman"/>
                <a:cs typeface="Times New Roman"/>
              </a:rPr>
              <a:t>shops are designed to produce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variety of products.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usually tend to </a:t>
            </a:r>
            <a:r>
              <a:rPr dirty="0" sz="1100" spc="10">
                <a:latin typeface="Times New Roman"/>
                <a:cs typeface="Times New Roman"/>
              </a:rPr>
              <a:t>have low  </a:t>
            </a:r>
            <a:r>
              <a:rPr dirty="0" sz="1100" spc="5">
                <a:latin typeface="Times New Roman"/>
                <a:cs typeface="Times New Roman"/>
              </a:rPr>
              <a:t>production rate, </a:t>
            </a:r>
            <a:r>
              <a:rPr dirty="0" sz="1100" spc="10">
                <a:latin typeface="Times New Roman"/>
                <a:cs typeface="Times New Roman"/>
              </a:rPr>
              <a:t>high manufacturing lead </a:t>
            </a:r>
            <a:r>
              <a:rPr dirty="0" sz="1100" spc="5">
                <a:latin typeface="Times New Roman"/>
                <a:cs typeface="Times New Roman"/>
              </a:rPr>
              <a:t>time, more </a:t>
            </a:r>
            <a:r>
              <a:rPr dirty="0" sz="1100" spc="15">
                <a:latin typeface="Times New Roman"/>
                <a:cs typeface="Times New Roman"/>
              </a:rPr>
              <a:t>WIP, </a:t>
            </a:r>
            <a:r>
              <a:rPr dirty="0" sz="1100" spc="10">
                <a:latin typeface="Times New Roman"/>
                <a:cs typeface="Times New Roman"/>
              </a:rPr>
              <a:t>and more </a:t>
            </a:r>
            <a:r>
              <a:rPr dirty="0" sz="1100" spc="5">
                <a:latin typeface="Times New Roman"/>
                <a:cs typeface="Times New Roman"/>
              </a:rPr>
              <a:t>inventories of finished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goods.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the other hand, flow </a:t>
            </a:r>
            <a:r>
              <a:rPr dirty="0" sz="1100" spc="5">
                <a:latin typeface="Times New Roman"/>
                <a:cs typeface="Times New Roman"/>
              </a:rPr>
              <a:t>shops </a:t>
            </a:r>
            <a:r>
              <a:rPr dirty="0" sz="1100" spc="10">
                <a:latin typeface="Times New Roman"/>
                <a:cs typeface="Times New Roman"/>
              </a:rPr>
              <a:t>are designed for </a:t>
            </a:r>
            <a:r>
              <a:rPr dirty="0" sz="1100" spc="5">
                <a:latin typeface="Times New Roman"/>
                <a:cs typeface="Times New Roman"/>
              </a:rPr>
              <a:t>mass </a:t>
            </a:r>
            <a:r>
              <a:rPr dirty="0" sz="1100" spc="10">
                <a:latin typeface="Times New Roman"/>
                <a:cs typeface="Times New Roman"/>
              </a:rPr>
              <a:t>production. Consequently, they  </a:t>
            </a:r>
            <a:r>
              <a:rPr dirty="0" sz="1100" spc="5">
                <a:latin typeface="Times New Roman"/>
                <a:cs typeface="Times New Roman"/>
              </a:rPr>
              <a:t>are less flexible to </a:t>
            </a:r>
            <a:r>
              <a:rPr dirty="0" sz="1100" spc="10">
                <a:latin typeface="Times New Roman"/>
                <a:cs typeface="Times New Roman"/>
              </a:rPr>
              <a:t>change.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change </a:t>
            </a:r>
            <a:r>
              <a:rPr dirty="0" sz="1100" spc="5">
                <a:latin typeface="Times New Roman"/>
                <a:cs typeface="Times New Roman"/>
              </a:rPr>
              <a:t>over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period of time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very high, as it involves  redesigning of template, </a:t>
            </a:r>
            <a:r>
              <a:rPr dirty="0" sz="1100" spc="15">
                <a:latin typeface="Times New Roman"/>
                <a:cs typeface="Times New Roman"/>
              </a:rPr>
              <a:t>cam </a:t>
            </a:r>
            <a:r>
              <a:rPr dirty="0" sz="1100" spc="10">
                <a:latin typeface="Times New Roman"/>
                <a:cs typeface="Times New Roman"/>
              </a:rPr>
              <a:t>switches, </a:t>
            </a:r>
            <a:r>
              <a:rPr dirty="0" sz="1100" spc="5">
                <a:latin typeface="Times New Roman"/>
                <a:cs typeface="Times New Roman"/>
              </a:rPr>
              <a:t>dies; fixtures etc. </a:t>
            </a:r>
            <a:r>
              <a:rPr dirty="0" sz="1100" spc="15">
                <a:latin typeface="Times New Roman"/>
                <a:cs typeface="Times New Roman"/>
              </a:rPr>
              <a:t>FMS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combination </a:t>
            </a:r>
            <a:r>
              <a:rPr dirty="0" sz="1100" spc="5">
                <a:latin typeface="Times New Roman"/>
                <a:cs typeface="Times New Roman"/>
              </a:rPr>
              <a:t>of job  </a:t>
            </a:r>
            <a:r>
              <a:rPr dirty="0" sz="1100" spc="10">
                <a:latin typeface="Times New Roman"/>
                <a:cs typeface="Times New Roman"/>
              </a:rPr>
              <a:t>shopped flow in the sense that a </a:t>
            </a:r>
            <a:r>
              <a:rPr dirty="0" sz="1100" spc="5">
                <a:latin typeface="Times New Roman"/>
                <a:cs typeface="Times New Roman"/>
              </a:rPr>
              <a:t>limited </a:t>
            </a:r>
            <a:r>
              <a:rPr dirty="0" sz="1100" spc="10">
                <a:latin typeface="Times New Roman"/>
                <a:cs typeface="Times New Roman"/>
              </a:rPr>
              <a:t>variety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reasonably quick changeover time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possible.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FMS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actually </a:t>
            </a:r>
            <a:r>
              <a:rPr dirty="0" sz="1100" spc="5">
                <a:latin typeface="Times New Roman"/>
                <a:cs typeface="Times New Roman"/>
              </a:rPr>
              <a:t>consists of numerical </a:t>
            </a:r>
            <a:r>
              <a:rPr dirty="0" sz="1100" spc="10">
                <a:latin typeface="Times New Roman"/>
                <a:cs typeface="Times New Roman"/>
              </a:rPr>
              <a:t>control (NC) machines  </a:t>
            </a:r>
            <a:r>
              <a:rPr dirty="0" sz="1100" spc="5">
                <a:latin typeface="Times New Roman"/>
                <a:cs typeface="Times New Roman"/>
              </a:rPr>
              <a:t>connected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automated </a:t>
            </a:r>
            <a:r>
              <a:rPr dirty="0" sz="1100" spc="5">
                <a:latin typeface="Times New Roman"/>
                <a:cs typeface="Times New Roman"/>
              </a:rPr>
              <a:t>material handling system. </a:t>
            </a:r>
            <a:r>
              <a:rPr dirty="0" sz="1100" spc="1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operated through central computer  control and </a:t>
            </a:r>
            <a:r>
              <a:rPr dirty="0" sz="1100" spc="5">
                <a:latin typeface="Times New Roman"/>
                <a:cs typeface="Times New Roman"/>
              </a:rPr>
              <a:t>is capable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simultaneously processing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family of parts with low </a:t>
            </a:r>
            <a:r>
              <a:rPr dirty="0" sz="1100" spc="10">
                <a:latin typeface="Times New Roman"/>
                <a:cs typeface="Times New Roman"/>
              </a:rPr>
              <a:t>to medium  demand, </a:t>
            </a:r>
            <a:r>
              <a:rPr dirty="0" sz="1100" spc="5">
                <a:latin typeface="Times New Roman"/>
                <a:cs typeface="Times New Roman"/>
              </a:rPr>
              <a:t>different process cycles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 sequences.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can characterize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typical  </a:t>
            </a:r>
            <a:r>
              <a:rPr dirty="0" sz="1100" spc="10">
                <a:latin typeface="Times New Roman"/>
                <a:cs typeface="Times New Roman"/>
              </a:rPr>
              <a:t>features of </a:t>
            </a:r>
            <a:r>
              <a:rPr dirty="0" sz="1100" spc="15">
                <a:latin typeface="Times New Roman"/>
                <a:cs typeface="Times New Roman"/>
              </a:rPr>
              <a:t>FMS </a:t>
            </a:r>
            <a:r>
              <a:rPr dirty="0" sz="1100" spc="10">
                <a:latin typeface="Times New Roman"/>
                <a:cs typeface="Times New Roman"/>
              </a:rPr>
              <a:t>as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lvl="2" marL="443230" marR="5080" indent="-215900">
              <a:lnSpc>
                <a:spcPts val="13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attempt to </a:t>
            </a:r>
            <a:r>
              <a:rPr dirty="0" sz="1100" spc="10">
                <a:latin typeface="Times New Roman"/>
                <a:cs typeface="Times New Roman"/>
              </a:rPr>
              <a:t>solve </a:t>
            </a:r>
            <a:r>
              <a:rPr dirty="0" sz="1100" spc="5">
                <a:latin typeface="Times New Roman"/>
                <a:cs typeface="Times New Roman"/>
              </a:rPr>
              <a:t>the production problem of mid-volume </a:t>
            </a:r>
            <a:r>
              <a:rPr dirty="0" sz="1100" spc="10">
                <a:latin typeface="Times New Roman"/>
                <a:cs typeface="Times New Roman"/>
              </a:rPr>
              <a:t>and mid </a:t>
            </a:r>
            <a:r>
              <a:rPr dirty="0" sz="1100" spc="5">
                <a:latin typeface="Times New Roman"/>
                <a:cs typeface="Times New Roman"/>
              </a:rPr>
              <a:t>variety parts  </a:t>
            </a:r>
            <a:r>
              <a:rPr dirty="0" sz="1100" spc="10">
                <a:latin typeface="Times New Roman"/>
                <a:cs typeface="Times New Roman"/>
              </a:rPr>
              <a:t>for which neither high production </a:t>
            </a:r>
            <a:r>
              <a:rPr dirty="0" sz="1100" spc="5">
                <a:latin typeface="Times New Roman"/>
                <a:cs typeface="Times New Roman"/>
              </a:rPr>
              <a:t>rate </a:t>
            </a:r>
            <a:r>
              <a:rPr dirty="0" sz="1100" spc="10">
                <a:latin typeface="Times New Roman"/>
                <a:cs typeface="Times New Roman"/>
              </a:rPr>
              <a:t>transfer </a:t>
            </a:r>
            <a:r>
              <a:rPr dirty="0" sz="1100" spc="5">
                <a:latin typeface="Times New Roman"/>
                <a:cs typeface="Times New Roman"/>
              </a:rPr>
              <a:t>lines </a:t>
            </a:r>
            <a:r>
              <a:rPr dirty="0" sz="1100" spc="10">
                <a:latin typeface="Times New Roman"/>
                <a:cs typeface="Times New Roman"/>
              </a:rPr>
              <a:t>nor highly flexible stand-alone  </a:t>
            </a:r>
            <a:r>
              <a:rPr dirty="0" sz="1100" spc="15">
                <a:latin typeface="Times New Roman"/>
                <a:cs typeface="Times New Roman"/>
              </a:rPr>
              <a:t>NC </a:t>
            </a:r>
            <a:r>
              <a:rPr dirty="0" sz="1100" spc="10">
                <a:latin typeface="Times New Roman"/>
                <a:cs typeface="Times New Roman"/>
              </a:rPr>
              <a:t>machines </a:t>
            </a:r>
            <a:r>
              <a:rPr dirty="0" sz="1100" spc="5">
                <a:latin typeface="Times New Roman"/>
                <a:cs typeface="Times New Roman"/>
              </a:rPr>
              <a:t>are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suitable.</a:t>
            </a:r>
            <a:endParaRPr sz="1100">
              <a:latin typeface="Times New Roman"/>
              <a:cs typeface="Times New Roman"/>
            </a:endParaRPr>
          </a:p>
          <a:p>
            <a:pPr algn="just" lvl="2"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is designed to </a:t>
            </a:r>
            <a:r>
              <a:rPr dirty="0" sz="1100" spc="10">
                <a:latin typeface="Times New Roman"/>
                <a:cs typeface="Times New Roman"/>
              </a:rPr>
              <a:t>process simultaneously </a:t>
            </a:r>
            <a:r>
              <a:rPr dirty="0" sz="1100" spc="5">
                <a:latin typeface="Times New Roman"/>
                <a:cs typeface="Times New Roman"/>
              </a:rPr>
              <a:t>several </a:t>
            </a:r>
            <a:r>
              <a:rPr dirty="0" sz="1100" spc="10">
                <a:latin typeface="Times New Roman"/>
                <a:cs typeface="Times New Roman"/>
              </a:rPr>
              <a:t>types </a:t>
            </a:r>
            <a:r>
              <a:rPr dirty="0" sz="1100" spc="5">
                <a:latin typeface="Times New Roman"/>
                <a:cs typeface="Times New Roman"/>
              </a:rPr>
              <a:t>of parts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given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mix.</a:t>
            </a:r>
            <a:endParaRPr sz="1100">
              <a:latin typeface="Times New Roman"/>
              <a:cs typeface="Times New Roman"/>
            </a:endParaRPr>
          </a:p>
          <a:p>
            <a:pPr lvl="2" marL="443230" marR="6985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equipped </a:t>
            </a:r>
            <a:r>
              <a:rPr dirty="0" sz="1100" spc="5">
                <a:latin typeface="Times New Roman"/>
                <a:cs typeface="Times New Roman"/>
              </a:rPr>
              <a:t>with sophisticated flexible machine tools that are </a:t>
            </a:r>
            <a:r>
              <a:rPr dirty="0" sz="1100" spc="10">
                <a:latin typeface="Times New Roman"/>
                <a:cs typeface="Times New Roman"/>
              </a:rPr>
              <a:t>capable </a:t>
            </a:r>
            <a:r>
              <a:rPr dirty="0" sz="1100" spc="5">
                <a:latin typeface="Times New Roman"/>
                <a:cs typeface="Times New Roman"/>
              </a:rPr>
              <a:t>of processing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sequence of </a:t>
            </a:r>
            <a:r>
              <a:rPr dirty="0" sz="1100" spc="5">
                <a:latin typeface="Times New Roman"/>
                <a:cs typeface="Times New Roman"/>
              </a:rPr>
              <a:t>different parts with negligible tool </a:t>
            </a:r>
            <a:r>
              <a:rPr dirty="0" sz="1100" spc="10">
                <a:latin typeface="Times New Roman"/>
                <a:cs typeface="Times New Roman"/>
              </a:rPr>
              <a:t>change over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lvl="2" marL="443230" marR="6350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Parts are transferred </a:t>
            </a:r>
            <a:r>
              <a:rPr dirty="0" sz="1100" spc="10">
                <a:latin typeface="Times New Roman"/>
                <a:cs typeface="Times New Roman"/>
              </a:rPr>
              <a:t>from machine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machine by Computer </a:t>
            </a:r>
            <a:r>
              <a:rPr dirty="0" sz="1100" spc="5">
                <a:latin typeface="Times New Roman"/>
                <a:cs typeface="Times New Roman"/>
              </a:rPr>
              <a:t>controlled machine  </a:t>
            </a:r>
            <a:r>
              <a:rPr dirty="0" sz="1100" spc="10">
                <a:latin typeface="Times New Roman"/>
                <a:cs typeface="Times New Roman"/>
              </a:rPr>
              <a:t>handling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lvl="2" marL="443230" marR="698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consists of three </a:t>
            </a:r>
            <a:r>
              <a:rPr dirty="0" sz="1100" spc="5">
                <a:latin typeface="Times New Roman"/>
                <a:cs typeface="Times New Roman"/>
              </a:rPr>
              <a:t>subsystems (i)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machining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(ii)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handling  </a:t>
            </a:r>
            <a:r>
              <a:rPr dirty="0" sz="1100" spc="5">
                <a:latin typeface="Times New Roman"/>
                <a:cs typeface="Times New Roman"/>
              </a:rPr>
              <a:t>systems (iii) the control</a:t>
            </a:r>
            <a:r>
              <a:rPr dirty="0" sz="1100" spc="10">
                <a:latin typeface="Times New Roman"/>
                <a:cs typeface="Times New Roman"/>
              </a:rPr>
              <a:t> system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44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383560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663" y="419233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63" y="836724"/>
            <a:ext cx="5422265" cy="823214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FNS </a:t>
            </a:r>
            <a:r>
              <a:rPr dirty="0" sz="1100" spc="5">
                <a:latin typeface="Times New Roman"/>
                <a:cs typeface="Times New Roman"/>
              </a:rPr>
              <a:t>technology results in the reduction of direct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indirect labor force.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the level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automation that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employed in the </a:t>
            </a:r>
            <a:r>
              <a:rPr dirty="0" sz="1100" spc="5">
                <a:latin typeface="Times New Roman"/>
                <a:cs typeface="Times New Roman"/>
              </a:rPr>
              <a:t>subsystem, it is possible 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worker to </a:t>
            </a:r>
            <a:r>
              <a:rPr dirty="0" sz="1100" spc="10">
                <a:latin typeface="Times New Roman"/>
                <a:cs typeface="Times New Roman"/>
              </a:rPr>
              <a:t>attend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 group  </a:t>
            </a:r>
            <a:r>
              <a:rPr dirty="0" sz="1100" spc="5">
                <a:latin typeface="Times New Roman"/>
                <a:cs typeface="Times New Roman"/>
              </a:rPr>
              <a:t>of machines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system. </a:t>
            </a:r>
            <a:r>
              <a:rPr dirty="0" sz="1100" spc="10">
                <a:latin typeface="Times New Roman"/>
                <a:cs typeface="Times New Roman"/>
              </a:rPr>
              <a:t>The following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role of </a:t>
            </a:r>
            <a:r>
              <a:rPr dirty="0" sz="1100" spc="15">
                <a:latin typeface="Times New Roman"/>
                <a:cs typeface="Times New Roman"/>
              </a:rPr>
              <a:t>human </a:t>
            </a:r>
            <a:r>
              <a:rPr dirty="0" sz="1100" spc="5">
                <a:latin typeface="Times New Roman"/>
                <a:cs typeface="Times New Roman"/>
              </a:rPr>
              <a:t>labor in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FMS: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loading and </a:t>
            </a:r>
            <a:r>
              <a:rPr dirty="0" sz="1100" spc="5">
                <a:latin typeface="Times New Roman"/>
                <a:cs typeface="Times New Roman"/>
              </a:rPr>
              <a:t>unloading,, </a:t>
            </a:r>
            <a:r>
              <a:rPr dirty="0" sz="1100" spc="10">
                <a:latin typeface="Times New Roman"/>
                <a:cs typeface="Times New Roman"/>
              </a:rPr>
              <a:t>tool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0">
                <a:latin typeface="Times New Roman"/>
                <a:cs typeface="Times New Roman"/>
              </a:rPr>
              <a:t>up, tool </a:t>
            </a:r>
            <a:r>
              <a:rPr dirty="0" sz="1100" spc="5">
                <a:latin typeface="Times New Roman"/>
                <a:cs typeface="Times New Roman"/>
              </a:rPr>
              <a:t>replacement,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piece set </a:t>
            </a:r>
            <a:r>
              <a:rPr dirty="0" sz="1100" spc="10">
                <a:latin typeface="Times New Roman"/>
                <a:cs typeface="Times New Roman"/>
              </a:rPr>
              <a:t>up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off-line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Maintenance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system, multi-task monitoring (3to8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machines)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Supervision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overall system taking decisions using the information supplied </a:t>
            </a:r>
            <a:r>
              <a:rPr dirty="0" sz="1100" spc="5">
                <a:latin typeface="Times New Roman"/>
                <a:cs typeface="Times New Roman"/>
              </a:rPr>
              <a:t>by  the </a:t>
            </a:r>
            <a:r>
              <a:rPr dirty="0" sz="1100" spc="10">
                <a:latin typeface="Times New Roman"/>
                <a:cs typeface="Times New Roman"/>
              </a:rPr>
              <a:t>computer</a:t>
            </a:r>
            <a:r>
              <a:rPr dirty="0" sz="1100" spc="5">
                <a:latin typeface="Times New Roman"/>
                <a:cs typeface="Times New Roman"/>
              </a:rPr>
              <a:t> 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technologically </a:t>
            </a:r>
            <a:r>
              <a:rPr dirty="0" sz="1100" spc="10">
                <a:latin typeface="Times New Roman"/>
                <a:cs typeface="Times New Roman"/>
              </a:rPr>
              <a:t>advanced </a:t>
            </a:r>
            <a:r>
              <a:rPr dirty="0" sz="1100" spc="5">
                <a:latin typeface="Times New Roman"/>
                <a:cs typeface="Times New Roman"/>
              </a:rPr>
              <a:t>features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FMS, </a:t>
            </a:r>
            <a:r>
              <a:rPr dirty="0" sz="1100" spc="5">
                <a:latin typeface="Times New Roman"/>
                <a:cs typeface="Times New Roman"/>
              </a:rPr>
              <a:t>in part, simplify </a:t>
            </a:r>
            <a:r>
              <a:rPr dirty="0" sz="1100" spc="10">
                <a:latin typeface="Times New Roman"/>
                <a:cs typeface="Times New Roman"/>
              </a:rPr>
              <a:t>process designs </a:t>
            </a:r>
            <a:r>
              <a:rPr dirty="0" sz="1100" spc="5">
                <a:latin typeface="Times New Roman"/>
                <a:cs typeface="Times New Roman"/>
              </a:rPr>
              <a:t>and  complexities in flow in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intermittent </a:t>
            </a:r>
            <a:r>
              <a:rPr dirty="0" sz="1100" spc="10">
                <a:latin typeface="Times New Roman"/>
                <a:cs typeface="Times New Roman"/>
              </a:rPr>
              <a:t>flow system in </a:t>
            </a:r>
            <a:r>
              <a:rPr dirty="0" sz="1100" spc="5">
                <a:latin typeface="Times New Roman"/>
                <a:cs typeface="Times New Roman"/>
              </a:rPr>
              <a:t>batch manufacturing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offering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following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flexibilities;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Machine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flexibility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Process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flexibility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Routing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flexibility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Volume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flexibility</a:t>
            </a:r>
            <a:endParaRPr sz="110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spcBef>
                <a:spcPts val="1260"/>
              </a:spcBef>
              <a:buAutoNum type="arabicPeriod" startAt="6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PROCESS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DESIGN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Times New Roman"/>
              <a:buAutoNum type="arabicPeriod" startAt="6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At the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conception </a:t>
            </a:r>
            <a:r>
              <a:rPr dirty="0" sz="1100" spc="5">
                <a:latin typeface="Times New Roman"/>
                <a:cs typeface="Times New Roman"/>
              </a:rPr>
              <a:t>stage, manufacturing </a:t>
            </a:r>
            <a:r>
              <a:rPr dirty="0" sz="1100" spc="10">
                <a:latin typeface="Times New Roman"/>
                <a:cs typeface="Times New Roman"/>
              </a:rPr>
              <a:t>proposes </a:t>
            </a:r>
            <a:r>
              <a:rPr dirty="0" sz="1100" spc="5">
                <a:latin typeface="Times New Roman"/>
                <a:cs typeface="Times New Roman"/>
              </a:rPr>
              <a:t>investigates processes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concepts.  </a:t>
            </a:r>
            <a:r>
              <a:rPr dirty="0" sz="1100" spc="10">
                <a:latin typeface="Times New Roman"/>
                <a:cs typeface="Times New Roman"/>
              </a:rPr>
              <a:t>When the product concept has been </a:t>
            </a:r>
            <a:r>
              <a:rPr dirty="0" sz="1100" spc="5">
                <a:latin typeface="Times New Roman"/>
                <a:cs typeface="Times New Roman"/>
              </a:rPr>
              <a:t>finalized, the </a:t>
            </a:r>
            <a:r>
              <a:rPr dirty="0" sz="1100" spc="10">
                <a:latin typeface="Times New Roman"/>
                <a:cs typeface="Times New Roman"/>
              </a:rPr>
              <a:t>role of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management then </a:t>
            </a:r>
            <a:r>
              <a:rPr dirty="0" sz="1100" spc="5">
                <a:latin typeface="Times New Roman"/>
                <a:cs typeface="Times New Roman"/>
              </a:rPr>
              <a:t>is 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develop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estimates, define </a:t>
            </a:r>
            <a:r>
              <a:rPr dirty="0" sz="1100" spc="5">
                <a:latin typeface="Times New Roman"/>
                <a:cs typeface="Times New Roman"/>
              </a:rPr>
              <a:t>process architecture, </a:t>
            </a:r>
            <a:r>
              <a:rPr dirty="0" sz="1100" spc="10">
                <a:latin typeface="Times New Roman"/>
                <a:cs typeface="Times New Roman"/>
              </a:rPr>
              <a:t>conduct </a:t>
            </a:r>
            <a:r>
              <a:rPr dirty="0" sz="1100" spc="5">
                <a:latin typeface="Times New Roman"/>
                <a:cs typeface="Times New Roman"/>
              </a:rPr>
              <a:t>process simulation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validate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suppliers. Concurrently 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detailed product design, process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involved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designing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process, designing and developing tooling and </a:t>
            </a:r>
            <a:r>
              <a:rPr dirty="0" sz="1100" spc="5">
                <a:latin typeface="Times New Roman"/>
                <a:cs typeface="Times New Roman"/>
              </a:rPr>
              <a:t>participating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building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full-scale prototype. </a:t>
            </a:r>
            <a:r>
              <a:rPr dirty="0" sz="1100" spc="10">
                <a:latin typeface="Times New Roman"/>
                <a:cs typeface="Times New Roman"/>
              </a:rPr>
              <a:t>At the time the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development </a:t>
            </a:r>
            <a:r>
              <a:rPr dirty="0" sz="1100" spc="5">
                <a:latin typeface="Times New Roman"/>
                <a:cs typeface="Times New Roman"/>
              </a:rPr>
              <a:t>teams </a:t>
            </a:r>
            <a:r>
              <a:rPr dirty="0" sz="1100" spc="10">
                <a:latin typeface="Times New Roman"/>
                <a:cs typeface="Times New Roman"/>
              </a:rPr>
              <a:t>are developing </a:t>
            </a:r>
            <a:r>
              <a:rPr dirty="0" sz="1100" spc="5">
                <a:latin typeface="Times New Roman"/>
                <a:cs typeface="Times New Roman"/>
              </a:rPr>
              <a:t>the prototype,  the </a:t>
            </a:r>
            <a:r>
              <a:rPr dirty="0" sz="1100" spc="10">
                <a:latin typeface="Times New Roman"/>
                <a:cs typeface="Times New Roman"/>
              </a:rPr>
              <a:t>process management </a:t>
            </a:r>
            <a:r>
              <a:rPr dirty="0" sz="1100" spc="5">
                <a:latin typeface="Times New Roman"/>
                <a:cs typeface="Times New Roman"/>
              </a:rPr>
              <a:t>teams test and try out tooling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equipment; help build second-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phase; </a:t>
            </a:r>
            <a:r>
              <a:rPr dirty="0" sz="1100" spc="10">
                <a:latin typeface="Times New Roman"/>
                <a:cs typeface="Times New Roman"/>
              </a:rPr>
              <a:t>an assembly </a:t>
            </a:r>
            <a:r>
              <a:rPr dirty="0" sz="1100" spc="5">
                <a:latin typeface="Times New Roman"/>
                <a:cs typeface="Times New Roman"/>
              </a:rPr>
              <a:t>line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prototypes; install </a:t>
            </a:r>
            <a:r>
              <a:rPr dirty="0" sz="1100" spc="10">
                <a:latin typeface="Times New Roman"/>
                <a:cs typeface="Times New Roman"/>
              </a:rPr>
              <a:t>equipment and </a:t>
            </a:r>
            <a:r>
              <a:rPr dirty="0" sz="1100" spc="5">
                <a:latin typeface="Times New Roman"/>
                <a:cs typeface="Times New Roman"/>
              </a:rPr>
              <a:t>specify process procedures.  This is followed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building pilot units in </a:t>
            </a:r>
            <a:r>
              <a:rPr dirty="0" sz="1100" spc="10">
                <a:latin typeface="Times New Roman"/>
                <a:cs typeface="Times New Roman"/>
              </a:rPr>
              <a:t>commercial </a:t>
            </a:r>
            <a:r>
              <a:rPr dirty="0" sz="1100" spc="5">
                <a:latin typeface="Times New Roman"/>
                <a:cs typeface="Times New Roman"/>
              </a:rPr>
              <a:t>process; refining process </a:t>
            </a:r>
            <a:r>
              <a:rPr dirty="0" sz="1100" spc="10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 </a:t>
            </a:r>
            <a:r>
              <a:rPr dirty="0" sz="1100" spc="10">
                <a:latin typeface="Times New Roman"/>
                <a:cs typeface="Times New Roman"/>
              </a:rPr>
              <a:t>pilot experience, training personnel’s and verifying </a:t>
            </a:r>
            <a:r>
              <a:rPr dirty="0" sz="1100" spc="5">
                <a:latin typeface="Times New Roman"/>
                <a:cs typeface="Times New Roman"/>
              </a:rPr>
              <a:t>supply channels. Finally at the release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product, process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has to ramp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plan to </a:t>
            </a:r>
            <a:r>
              <a:rPr dirty="0" sz="1100" spc="10">
                <a:latin typeface="Times New Roman"/>
                <a:cs typeface="Times New Roman"/>
              </a:rPr>
              <a:t>volume </a:t>
            </a:r>
            <a:r>
              <a:rPr dirty="0" sz="1100" spc="5">
                <a:latin typeface="Times New Roman"/>
                <a:cs typeface="Times New Roman"/>
              </a:rPr>
              <a:t>targets, </a:t>
            </a:r>
            <a:r>
              <a:rPr dirty="0" sz="1100" spc="10">
                <a:latin typeface="Times New Roman"/>
                <a:cs typeface="Times New Roman"/>
              </a:rPr>
              <a:t>meet </a:t>
            </a:r>
            <a:r>
              <a:rPr dirty="0" sz="1100" spc="5">
                <a:latin typeface="Times New Roman"/>
                <a:cs typeface="Times New Roman"/>
              </a:rPr>
              <a:t>targets for quality,  yield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cost. </a:t>
            </a:r>
            <a:r>
              <a:rPr dirty="0" sz="1100" spc="10">
                <a:latin typeface="Times New Roman"/>
                <a:cs typeface="Times New Roman"/>
              </a:rPr>
              <a:t>/The </a:t>
            </a:r>
            <a:r>
              <a:rPr dirty="0" sz="1100" spc="5">
                <a:latin typeface="Times New Roman"/>
                <a:cs typeface="Times New Roman"/>
              </a:rPr>
              <a:t>analytical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of process planning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divided into two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classes: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Process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analysis,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Operation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5" b="1">
                <a:latin typeface="Times New Roman"/>
                <a:cs typeface="Times New Roman"/>
              </a:rPr>
              <a:t>Process analysis: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governed by </a:t>
            </a:r>
            <a:r>
              <a:rPr dirty="0" sz="1100" spc="5">
                <a:latin typeface="Times New Roman"/>
                <a:cs typeface="Times New Roman"/>
              </a:rPr>
              <a:t>the main process decisions </a:t>
            </a:r>
            <a:r>
              <a:rPr dirty="0" sz="1100" spc="10">
                <a:latin typeface="Times New Roman"/>
                <a:cs typeface="Times New Roman"/>
              </a:rPr>
              <a:t>namely, </a:t>
            </a:r>
            <a:r>
              <a:rPr dirty="0" sz="1100" spc="5">
                <a:latin typeface="Times New Roman"/>
                <a:cs typeface="Times New Roman"/>
              </a:rPr>
              <a:t>capital/labor intensity,  outsourcing, resource flexibility and </a:t>
            </a:r>
            <a:r>
              <a:rPr dirty="0" sz="1100" spc="10">
                <a:latin typeface="Times New Roman"/>
                <a:cs typeface="Times New Roman"/>
              </a:rPr>
              <a:t>volumes. </a:t>
            </a:r>
            <a:r>
              <a:rPr dirty="0" sz="1100" spc="15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four decision </a:t>
            </a:r>
            <a:r>
              <a:rPr dirty="0" sz="1100" spc="10">
                <a:latin typeface="Times New Roman"/>
                <a:cs typeface="Times New Roman"/>
              </a:rPr>
              <a:t>areas </a:t>
            </a:r>
            <a:r>
              <a:rPr dirty="0" sz="1100" spc="5">
                <a:latin typeface="Times New Roman"/>
                <a:cs typeface="Times New Roman"/>
              </a:rPr>
              <a:t>represent broad  strategic issues that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decide </a:t>
            </a:r>
            <a:r>
              <a:rPr dirty="0" sz="1100" spc="5">
                <a:latin typeface="Times New Roman"/>
                <a:cs typeface="Times New Roman"/>
              </a:rPr>
              <a:t>prior to finalizing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design. It is </a:t>
            </a:r>
            <a:r>
              <a:rPr dirty="0" sz="1100" spc="10">
                <a:latin typeface="Times New Roman"/>
                <a:cs typeface="Times New Roman"/>
              </a:rPr>
              <a:t>concerned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overall set of operations constituting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process. Process </a:t>
            </a:r>
            <a:r>
              <a:rPr dirty="0" sz="1100" spc="10">
                <a:latin typeface="Times New Roman"/>
                <a:cs typeface="Times New Roman"/>
              </a:rPr>
              <a:t>analysis </a:t>
            </a:r>
            <a:r>
              <a:rPr dirty="0" sz="1100" spc="5">
                <a:latin typeface="Times New Roman"/>
                <a:cs typeface="Times New Roman"/>
              </a:rPr>
              <a:t>is not directly  </a:t>
            </a:r>
            <a:r>
              <a:rPr dirty="0" sz="1100" spc="10">
                <a:latin typeface="Times New Roman"/>
                <a:cs typeface="Times New Roman"/>
              </a:rPr>
              <a:t>concerned with the content of operations </a:t>
            </a:r>
            <a:r>
              <a:rPr dirty="0" sz="1100" spc="5">
                <a:latin typeface="Times New Roman"/>
                <a:cs typeface="Times New Roman"/>
              </a:rPr>
              <a:t>constituting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process, or 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detailed </a:t>
            </a:r>
            <a:r>
              <a:rPr dirty="0" sz="1100" spc="10">
                <a:latin typeface="Times New Roman"/>
                <a:cs typeface="Times New Roman"/>
              </a:rPr>
              <a:t>method  of carrying out the operations.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comes out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recommendations for primary (work </a:t>
            </a:r>
            <a:r>
              <a:rPr dirty="0" sz="1100" spc="5">
                <a:latin typeface="Times New Roman"/>
                <a:cs typeface="Times New Roman"/>
              </a:rPr>
              <a:t>station)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secondary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equipment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(accessories)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 the </a:t>
            </a:r>
            <a:r>
              <a:rPr dirty="0" sz="1100" spc="5">
                <a:latin typeface="Times New Roman"/>
                <a:cs typeface="Times New Roman"/>
              </a:rPr>
              <a:t>most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effective and efficient  </a:t>
            </a:r>
            <a:r>
              <a:rPr dirty="0" sz="1100" spc="5">
                <a:latin typeface="Times New Roman"/>
                <a:cs typeface="Times New Roman"/>
              </a:rPr>
              <a:t>production of </a:t>
            </a:r>
            <a:r>
              <a:rPr dirty="0" sz="1100" spc="10">
                <a:latin typeface="Times New Roman"/>
                <a:cs typeface="Times New Roman"/>
              </a:rPr>
              <a:t>the products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flow.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analysis </a:t>
            </a:r>
            <a:r>
              <a:rPr dirty="0" sz="1100" spc="5">
                <a:latin typeface="Times New Roman"/>
                <a:cs typeface="Times New Roman"/>
              </a:rPr>
              <a:t>decisions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reflected </a:t>
            </a:r>
            <a:r>
              <a:rPr dirty="0" sz="1100" spc="10">
                <a:latin typeface="Times New Roman"/>
                <a:cs typeface="Times New Roman"/>
              </a:rPr>
              <a:t>in a  </a:t>
            </a:r>
            <a:r>
              <a:rPr dirty="0" sz="1100" spc="5">
                <a:latin typeface="Times New Roman"/>
                <a:cs typeface="Times New Roman"/>
              </a:rPr>
              <a:t>route sheet.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route sheet </a:t>
            </a:r>
            <a:r>
              <a:rPr dirty="0" sz="1100" spc="10">
                <a:latin typeface="Times New Roman"/>
                <a:cs typeface="Times New Roman"/>
              </a:rPr>
              <a:t>normally </a:t>
            </a:r>
            <a:r>
              <a:rPr dirty="0" sz="1100" spc="5">
                <a:latin typeface="Times New Roman"/>
                <a:cs typeface="Times New Roman"/>
              </a:rPr>
              <a:t>specifies </a:t>
            </a:r>
            <a:r>
              <a:rPr dirty="0" sz="1100" spc="10">
                <a:latin typeface="Times New Roman"/>
                <a:cs typeface="Times New Roman"/>
              </a:rPr>
              <a:t>the sequence of operations in a process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name  and numbers.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rout sheet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prepared for each</a:t>
            </a:r>
            <a:r>
              <a:rPr dirty="0" sz="1100" spc="10">
                <a:latin typeface="Times New Roman"/>
                <a:cs typeface="Times New Roman"/>
              </a:rPr>
              <a:t> component.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Operation </a:t>
            </a:r>
            <a:r>
              <a:rPr dirty="0" sz="1100" spc="5" b="1">
                <a:latin typeface="Times New Roman"/>
                <a:cs typeface="Times New Roman"/>
              </a:rPr>
              <a:t>Analysis: </a:t>
            </a:r>
            <a:r>
              <a:rPr dirty="0" sz="1100" spc="10">
                <a:latin typeface="Times New Roman"/>
                <a:cs typeface="Times New Roman"/>
              </a:rPr>
              <a:t>Once the </a:t>
            </a:r>
            <a:r>
              <a:rPr dirty="0" sz="1100" spc="5">
                <a:latin typeface="Times New Roman"/>
                <a:cs typeface="Times New Roman"/>
              </a:rPr>
              <a:t>process analysis decisions are </a:t>
            </a:r>
            <a:r>
              <a:rPr dirty="0" sz="1100" spc="10">
                <a:latin typeface="Times New Roman"/>
                <a:cs typeface="Times New Roman"/>
              </a:rPr>
              <a:t>taken management </a:t>
            </a:r>
            <a:r>
              <a:rPr dirty="0" sz="1100" spc="5">
                <a:latin typeface="Times New Roman"/>
                <a:cs typeface="Times New Roman"/>
              </a:rPr>
              <a:t>has to  </a:t>
            </a:r>
            <a:r>
              <a:rPr dirty="0" sz="1100" spc="10">
                <a:latin typeface="Times New Roman"/>
                <a:cs typeface="Times New Roman"/>
              </a:rPr>
              <a:t>determine </a:t>
            </a:r>
            <a:r>
              <a:rPr dirty="0" sz="1100" spc="5">
                <a:latin typeface="Times New Roman"/>
                <a:cs typeface="Times New Roman"/>
              </a:rPr>
              <a:t>exactly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each </a:t>
            </a:r>
            <a:r>
              <a:rPr dirty="0" sz="1100" spc="10">
                <a:latin typeface="Times New Roman"/>
                <a:cs typeface="Times New Roman"/>
              </a:rPr>
              <a:t>process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be performed. This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called </a:t>
            </a:r>
            <a:r>
              <a:rPr dirty="0" sz="1100" spc="5">
                <a:latin typeface="Times New Roman"/>
                <a:cs typeface="Times New Roman"/>
              </a:rPr>
              <a:t>‘operation analysis.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45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63" y="230714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019" y="836724"/>
            <a:ext cx="5421630" cy="80575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Operation </a:t>
            </a:r>
            <a:r>
              <a:rPr dirty="0" sz="1100" spc="5">
                <a:latin typeface="Times New Roman"/>
                <a:cs typeface="Times New Roman"/>
              </a:rPr>
              <a:t>analysis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concerned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content constituting the operation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method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performing </a:t>
            </a:r>
            <a:r>
              <a:rPr dirty="0" sz="1100" spc="10">
                <a:latin typeface="Times New Roman"/>
                <a:cs typeface="Times New Roman"/>
              </a:rPr>
              <a:t>the work, </a:t>
            </a:r>
            <a:r>
              <a:rPr dirty="0" sz="1100" spc="5">
                <a:latin typeface="Times New Roman"/>
                <a:cs typeface="Times New Roman"/>
              </a:rPr>
              <a:t>given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allocated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process. Similar </a:t>
            </a:r>
            <a:r>
              <a:rPr dirty="0" sz="1100" spc="10">
                <a:latin typeface="Times New Roman"/>
                <a:cs typeface="Times New Roman"/>
              </a:rPr>
              <a:t>to process  analysis,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analysis </a:t>
            </a:r>
            <a:r>
              <a:rPr dirty="0" sz="1100" spc="5">
                <a:latin typeface="Times New Roman"/>
                <a:cs typeface="Times New Roman"/>
              </a:rPr>
              <a:t>generates an operation sheet. It specifies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steps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elements  of </a:t>
            </a:r>
            <a:r>
              <a:rPr dirty="0" sz="1100" spc="10">
                <a:latin typeface="Times New Roman"/>
                <a:cs typeface="Times New Roman"/>
              </a:rPr>
              <a:t>work for </a:t>
            </a:r>
            <a:r>
              <a:rPr dirty="0" sz="1100" spc="5">
                <a:latin typeface="Times New Roman"/>
                <a:cs typeface="Times New Roman"/>
              </a:rPr>
              <a:t>each operation. </a:t>
            </a:r>
            <a:r>
              <a:rPr dirty="0" sz="1100" spc="10">
                <a:latin typeface="Times New Roman"/>
                <a:cs typeface="Times New Roman"/>
              </a:rPr>
              <a:t>These are </a:t>
            </a:r>
            <a:r>
              <a:rPr dirty="0" sz="1100" spc="5">
                <a:latin typeface="Times New Roman"/>
                <a:cs typeface="Times New Roman"/>
              </a:rPr>
              <a:t>specified </a:t>
            </a:r>
            <a:r>
              <a:rPr dirty="0" sz="1100" spc="10">
                <a:latin typeface="Times New Roman"/>
                <a:cs typeface="Times New Roman"/>
              </a:rPr>
              <a:t>in a </a:t>
            </a:r>
            <a:r>
              <a:rPr dirty="0" sz="1100" spc="5">
                <a:latin typeface="Times New Roman"/>
                <a:cs typeface="Times New Roman"/>
              </a:rPr>
              <a:t>proper </a:t>
            </a:r>
            <a:r>
              <a:rPr dirty="0" sz="1100" spc="10">
                <a:latin typeface="Times New Roman"/>
                <a:cs typeface="Times New Roman"/>
              </a:rPr>
              <a:t>sequence. Together with the </a:t>
            </a:r>
            <a:r>
              <a:rPr dirty="0" sz="1100" spc="5">
                <a:latin typeface="Times New Roman"/>
                <a:cs typeface="Times New Roman"/>
              </a:rPr>
              <a:t>route  sheet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sheet </a:t>
            </a:r>
            <a:r>
              <a:rPr dirty="0" sz="1100" spc="10">
                <a:latin typeface="Times New Roman"/>
                <a:cs typeface="Times New Roman"/>
              </a:rPr>
              <a:t>provide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information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to perform a process  </a:t>
            </a:r>
            <a:r>
              <a:rPr dirty="0" sz="1100" spc="5">
                <a:latin typeface="Times New Roman"/>
                <a:cs typeface="Times New Roman"/>
              </a:rPr>
              <a:t>effectively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efficiently.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lvl="1" marL="262890" indent="-250825">
              <a:lnSpc>
                <a:spcPts val="1540"/>
              </a:lnSpc>
              <a:buAutoNum type="arabicPeriod" startAt="7"/>
              <a:tabLst>
                <a:tab pos="26352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TYPES </a:t>
            </a:r>
            <a:r>
              <a:rPr dirty="0" sz="1300" spc="10" b="1">
                <a:latin typeface="Times New Roman"/>
                <a:cs typeface="Times New Roman"/>
              </a:rPr>
              <a:t>OF</a:t>
            </a:r>
            <a:r>
              <a:rPr dirty="0" sz="130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PROCESSES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 startAt="7"/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500"/>
              </a:lnSpc>
            </a:pP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ways </a:t>
            </a:r>
            <a:r>
              <a:rPr dirty="0" sz="1100" spc="5">
                <a:latin typeface="Times New Roman"/>
                <a:cs typeface="Times New Roman"/>
              </a:rPr>
              <a:t>to categorize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process.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categorized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basis of  </a:t>
            </a:r>
            <a:r>
              <a:rPr dirty="0" sz="1100" spc="10">
                <a:latin typeface="Times New Roman"/>
                <a:cs typeface="Times New Roman"/>
              </a:rPr>
              <a:t>orientation, </a:t>
            </a:r>
            <a:r>
              <a:rPr dirty="0" sz="1100" spc="5">
                <a:latin typeface="Times New Roman"/>
                <a:cs typeface="Times New Roman"/>
              </a:rPr>
              <a:t>e.g. </a:t>
            </a:r>
            <a:r>
              <a:rPr dirty="0" sz="1100" spc="10">
                <a:latin typeface="Times New Roman"/>
                <a:cs typeface="Times New Roman"/>
              </a:rPr>
              <a:t>market orientation or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process; they </a:t>
            </a:r>
            <a:r>
              <a:rPr dirty="0" sz="1100" spc="5">
                <a:latin typeface="Times New Roman"/>
                <a:cs typeface="Times New Roman"/>
              </a:rPr>
              <a:t>may also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categorized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basis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methodology </a:t>
            </a:r>
            <a:r>
              <a:rPr dirty="0" sz="1100" spc="5">
                <a:latin typeface="Times New Roman"/>
                <a:cs typeface="Times New Roman"/>
              </a:rPr>
              <a:t>or customer </a:t>
            </a:r>
            <a:r>
              <a:rPr dirty="0" sz="1100" spc="10">
                <a:latin typeface="Times New Roman"/>
                <a:cs typeface="Times New Roman"/>
              </a:rPr>
              <a:t>involvement.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various typeset  processes </a:t>
            </a:r>
            <a:r>
              <a:rPr dirty="0" sz="1100" spc="10">
                <a:latin typeface="Times New Roman"/>
                <a:cs typeface="Times New Roman"/>
              </a:rPr>
              <a:t>are given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below: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Processes </a:t>
            </a:r>
            <a:r>
              <a:rPr dirty="0" sz="1100" spc="15" b="1">
                <a:latin typeface="Times New Roman"/>
                <a:cs typeface="Times New Roman"/>
              </a:rPr>
              <a:t>by </a:t>
            </a:r>
            <a:r>
              <a:rPr dirty="0" sz="1100" spc="10" b="1">
                <a:latin typeface="Times New Roman"/>
                <a:cs typeface="Times New Roman"/>
              </a:rPr>
              <a:t>Market Orientation: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four </a:t>
            </a:r>
            <a:r>
              <a:rPr dirty="0" sz="1100" spc="5">
                <a:latin typeface="Times New Roman"/>
                <a:cs typeface="Times New Roman"/>
              </a:rPr>
              <a:t>types of </a:t>
            </a:r>
            <a:r>
              <a:rPr dirty="0" sz="1100" spc="10">
                <a:latin typeface="Times New Roman"/>
                <a:cs typeface="Times New Roman"/>
              </a:rPr>
              <a:t>processes </a:t>
            </a:r>
            <a:r>
              <a:rPr dirty="0" sz="1100" spc="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market  </a:t>
            </a:r>
            <a:r>
              <a:rPr dirty="0" sz="1100" spc="5">
                <a:latin typeface="Times New Roman"/>
                <a:cs typeface="Times New Roman"/>
              </a:rPr>
              <a:t>orientation: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lvl="2" marL="443230" marR="5715" indent="-215900">
              <a:lnSpc>
                <a:spcPct val="980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to stock-The </a:t>
            </a:r>
            <a:r>
              <a:rPr dirty="0" sz="1100" spc="10">
                <a:latin typeface="Times New Roman"/>
                <a:cs typeface="Times New Roman"/>
              </a:rPr>
              <a:t>goods </a:t>
            </a:r>
            <a:r>
              <a:rPr dirty="0" sz="1100" spc="5">
                <a:latin typeface="Times New Roman"/>
                <a:cs typeface="Times New Roman"/>
              </a:rPr>
              <a:t>usually are standard, </a:t>
            </a:r>
            <a:r>
              <a:rPr dirty="0" sz="1100" spc="10">
                <a:latin typeface="Times New Roman"/>
                <a:cs typeface="Times New Roman"/>
              </a:rPr>
              <a:t>mature products.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 general rule  make </a:t>
            </a:r>
            <a:r>
              <a:rPr dirty="0" sz="1100" spc="5">
                <a:latin typeface="Times New Roman"/>
                <a:cs typeface="Times New Roman"/>
              </a:rPr>
              <a:t>to stock products </a:t>
            </a:r>
            <a:r>
              <a:rPr dirty="0" sz="1100" spc="10">
                <a:latin typeface="Times New Roman"/>
                <a:cs typeface="Times New Roman"/>
              </a:rPr>
              <a:t>compete </a:t>
            </a:r>
            <a:r>
              <a:rPr dirty="0" sz="1100" spc="5">
                <a:latin typeface="Times New Roman"/>
                <a:cs typeface="Times New Roman"/>
              </a:rPr>
              <a:t>primarily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basis of </a:t>
            </a:r>
            <a:r>
              <a:rPr dirty="0" sz="1100" spc="10">
                <a:latin typeface="Times New Roman"/>
                <a:cs typeface="Times New Roman"/>
              </a:rPr>
              <a:t>cost and </a:t>
            </a:r>
            <a:r>
              <a:rPr dirty="0" sz="1100" spc="5">
                <a:latin typeface="Times New Roman"/>
                <a:cs typeface="Times New Roman"/>
              </a:rPr>
              <a:t>availability.  </a:t>
            </a:r>
            <a:r>
              <a:rPr dirty="0" sz="1100" spc="10">
                <a:latin typeface="Times New Roman"/>
                <a:cs typeface="Times New Roman"/>
              </a:rPr>
              <a:t>Example </a:t>
            </a:r>
            <a:r>
              <a:rPr dirty="0" sz="1100" spc="5">
                <a:latin typeface="Times New Roman"/>
                <a:cs typeface="Times New Roman"/>
              </a:rPr>
              <a:t>of such products </a:t>
            </a:r>
            <a:r>
              <a:rPr dirty="0" sz="1100" spc="10">
                <a:latin typeface="Times New Roman"/>
                <a:cs typeface="Times New Roman"/>
              </a:rPr>
              <a:t>includes </a:t>
            </a:r>
            <a:r>
              <a:rPr dirty="0" sz="1100" spc="5">
                <a:latin typeface="Times New Roman"/>
                <a:cs typeface="Times New Roman"/>
              </a:rPr>
              <a:t>most retail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goods.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6350" indent="-215900">
              <a:lnSpc>
                <a:spcPts val="1300"/>
              </a:lnSpc>
              <a:spcBef>
                <a:spcPts val="12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Assemble to </a:t>
            </a:r>
            <a:r>
              <a:rPr dirty="0" sz="1100" spc="5">
                <a:latin typeface="Times New Roman"/>
                <a:cs typeface="Times New Roman"/>
              </a:rPr>
              <a:t>order-products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standard </a:t>
            </a:r>
            <a:r>
              <a:rPr dirty="0" sz="1100" spc="10">
                <a:latin typeface="Times New Roman"/>
                <a:cs typeface="Times New Roman"/>
              </a:rPr>
              <a:t>items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are assembled from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stock  </a:t>
            </a:r>
            <a:r>
              <a:rPr dirty="0" sz="1100" spc="5">
                <a:latin typeface="Times New Roman"/>
                <a:cs typeface="Times New Roman"/>
              </a:rPr>
              <a:t>subassemblies. This </a:t>
            </a:r>
            <a:r>
              <a:rPr dirty="0" sz="1100" spc="10">
                <a:latin typeface="Times New Roman"/>
                <a:cs typeface="Times New Roman"/>
              </a:rPr>
              <a:t>allows customers </a:t>
            </a:r>
            <a:r>
              <a:rPr dirty="0" sz="1100" spc="5">
                <a:latin typeface="Times New Roman"/>
                <a:cs typeface="Times New Roman"/>
              </a:rPr>
              <a:t>to specify </a:t>
            </a:r>
            <a:r>
              <a:rPr dirty="0" sz="1100" spc="10">
                <a:latin typeface="Times New Roman"/>
                <a:cs typeface="Times New Roman"/>
              </a:rPr>
              <a:t>a wide range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options.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5715" indent="-215900">
              <a:lnSpc>
                <a:spcPct val="98200"/>
              </a:lnSpc>
              <a:spcBef>
                <a:spcPts val="4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to order- are </a:t>
            </a:r>
            <a:r>
              <a:rPr dirty="0" sz="1100" spc="10">
                <a:latin typeface="Times New Roman"/>
                <a:cs typeface="Times New Roman"/>
              </a:rPr>
              <a:t>made from </a:t>
            </a:r>
            <a:r>
              <a:rPr dirty="0" sz="1100" spc="5">
                <a:latin typeface="Times New Roman"/>
                <a:cs typeface="Times New Roman"/>
              </a:rPr>
              <a:t>previously designs, but are </a:t>
            </a:r>
            <a:r>
              <a:rPr dirty="0" sz="1100" spc="10">
                <a:latin typeface="Times New Roman"/>
                <a:cs typeface="Times New Roman"/>
              </a:rPr>
              <a:t>made only </a:t>
            </a:r>
            <a:r>
              <a:rPr dirty="0" sz="1100" spc="5">
                <a:latin typeface="Times New Roman"/>
                <a:cs typeface="Times New Roman"/>
              </a:rPr>
              <a:t>after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order  has been received. </a:t>
            </a:r>
            <a:r>
              <a:rPr dirty="0" sz="1100" spc="15">
                <a:latin typeface="Times New Roman"/>
                <a:cs typeface="Times New Roman"/>
              </a:rPr>
              <a:t>Make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order products </a:t>
            </a:r>
            <a:r>
              <a:rPr dirty="0" sz="1100" spc="10">
                <a:latin typeface="Times New Roman"/>
                <a:cs typeface="Times New Roman"/>
              </a:rPr>
              <a:t>are used when the </a:t>
            </a:r>
            <a:r>
              <a:rPr dirty="0" sz="1100" spc="5">
                <a:latin typeface="Times New Roman"/>
                <a:cs typeface="Times New Roman"/>
              </a:rPr>
              <a:t>standard </a:t>
            </a:r>
            <a:r>
              <a:rPr dirty="0" sz="1100" spc="10">
                <a:latin typeface="Times New Roman"/>
                <a:cs typeface="Times New Roman"/>
              </a:rPr>
              <a:t>product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too  costly to stock,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too uncertain </a:t>
            </a:r>
            <a:r>
              <a:rPr dirty="0" sz="1100" spc="10">
                <a:latin typeface="Times New Roman"/>
                <a:cs typeface="Times New Roman"/>
              </a:rPr>
              <a:t>demand, or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deteriorate </a:t>
            </a:r>
            <a:r>
              <a:rPr dirty="0" sz="1100" spc="5">
                <a:latin typeface="Times New Roman"/>
                <a:cs typeface="Times New Roman"/>
              </a:rPr>
              <a:t>if stocked </a:t>
            </a:r>
            <a:r>
              <a:rPr dirty="0" sz="1100" spc="15">
                <a:latin typeface="Times New Roman"/>
                <a:cs typeface="Times New Roman"/>
              </a:rPr>
              <a:t>on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shelf.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508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Engineer to order-This </a:t>
            </a:r>
            <a:r>
              <a:rPr dirty="0" sz="1100" spc="10">
                <a:latin typeface="Times New Roman"/>
                <a:cs typeface="Times New Roman"/>
              </a:rPr>
              <a:t>market </a:t>
            </a:r>
            <a:r>
              <a:rPr dirty="0" sz="1100" spc="5">
                <a:latin typeface="Times New Roman"/>
                <a:cs typeface="Times New Roman"/>
              </a:rPr>
              <a:t>orientation is used to </a:t>
            </a:r>
            <a:r>
              <a:rPr dirty="0" sz="1100" spc="10">
                <a:latin typeface="Times New Roman"/>
                <a:cs typeface="Times New Roman"/>
              </a:rPr>
              <a:t>make unique </a:t>
            </a:r>
            <a:r>
              <a:rPr dirty="0" sz="1100" spc="5">
                <a:latin typeface="Times New Roman"/>
                <a:cs typeface="Times New Roman"/>
              </a:rPr>
              <a:t>products that </a:t>
            </a:r>
            <a:r>
              <a:rPr dirty="0" sz="1100" spc="10">
                <a:latin typeface="Times New Roman"/>
                <a:cs typeface="Times New Roman"/>
              </a:rPr>
              <a:t>have 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been </a:t>
            </a:r>
            <a:r>
              <a:rPr dirty="0" sz="1100" spc="5">
                <a:latin typeface="Times New Roman"/>
                <a:cs typeface="Times New Roman"/>
              </a:rPr>
              <a:t>previously engineered, Extensive customization to suite the customers’ </a:t>
            </a:r>
            <a:r>
              <a:rPr dirty="0" sz="1100" spc="10">
                <a:latin typeface="Times New Roman"/>
                <a:cs typeface="Times New Roman"/>
              </a:rPr>
              <a:t>need 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possible </a:t>
            </a:r>
            <a:r>
              <a:rPr dirty="0" sz="1100" spc="10">
                <a:latin typeface="Times New Roman"/>
                <a:cs typeface="Times New Roman"/>
              </a:rPr>
              <a:t>but only </a:t>
            </a:r>
            <a:r>
              <a:rPr dirty="0" sz="1100" spc="5">
                <a:latin typeface="Times New Roman"/>
                <a:cs typeface="Times New Roman"/>
              </a:rPr>
              <a:t>if customer is </a:t>
            </a:r>
            <a:r>
              <a:rPr dirty="0" sz="1100" spc="10">
                <a:latin typeface="Times New Roman"/>
                <a:cs typeface="Times New Roman"/>
              </a:rPr>
              <a:t>willing </a:t>
            </a:r>
            <a:r>
              <a:rPr dirty="0" sz="1100" spc="5">
                <a:latin typeface="Times New Roman"/>
                <a:cs typeface="Times New Roman"/>
              </a:rPr>
              <a:t>to wait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this addition </a:t>
            </a:r>
            <a:r>
              <a:rPr dirty="0" sz="1100" spc="10">
                <a:latin typeface="Times New Roman"/>
                <a:cs typeface="Times New Roman"/>
              </a:rPr>
              <a:t>stage in the value  </a:t>
            </a:r>
            <a:r>
              <a:rPr dirty="0" sz="1100" spc="5">
                <a:latin typeface="Times New Roman"/>
                <a:cs typeface="Times New Roman"/>
              </a:rPr>
              <a:t>creation </a:t>
            </a:r>
            <a:r>
              <a:rPr dirty="0" sz="1100" spc="1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Processes </a:t>
            </a:r>
            <a:r>
              <a:rPr dirty="0" sz="1100" spc="15" b="1">
                <a:latin typeface="Times New Roman"/>
                <a:cs typeface="Times New Roman"/>
              </a:rPr>
              <a:t>as </a:t>
            </a:r>
            <a:r>
              <a:rPr dirty="0" sz="1100" spc="10" b="1">
                <a:latin typeface="Times New Roman"/>
                <a:cs typeface="Times New Roman"/>
              </a:rPr>
              <a:t>production systems: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production system </a:t>
            </a:r>
            <a:r>
              <a:rPr dirty="0" sz="1100" spc="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an organization  organizes material flow using different process </a:t>
            </a:r>
            <a:r>
              <a:rPr dirty="0" sz="1100" spc="5">
                <a:latin typeface="Times New Roman"/>
                <a:cs typeface="Times New Roman"/>
              </a:rPr>
              <a:t>technologies.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five types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production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systems: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lvl="2" marL="443230" marR="5715" indent="-215900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Projects: </a:t>
            </a:r>
            <a:r>
              <a:rPr dirty="0" sz="1100" spc="5">
                <a:latin typeface="Times New Roman"/>
                <a:cs typeface="Times New Roman"/>
              </a:rPr>
              <a:t>These are </a:t>
            </a:r>
            <a:r>
              <a:rPr dirty="0" sz="1100" spc="10">
                <a:latin typeface="Times New Roman"/>
                <a:cs typeface="Times New Roman"/>
              </a:rPr>
              <a:t>one-off </a:t>
            </a:r>
            <a:r>
              <a:rPr dirty="0" sz="1100" spc="5">
                <a:latin typeface="Times New Roman"/>
                <a:cs typeface="Times New Roman"/>
              </a:rPr>
              <a:t>projects. It is 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extensive customization that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suited </a:t>
            </a:r>
            <a:r>
              <a:rPr dirty="0" sz="1100" spc="10">
                <a:latin typeface="Times New Roman"/>
                <a:cs typeface="Times New Roman"/>
              </a:rPr>
              <a:t>to the </a:t>
            </a:r>
            <a:r>
              <a:rPr dirty="0" sz="1100" spc="5">
                <a:latin typeface="Times New Roman"/>
                <a:cs typeface="Times New Roman"/>
              </a:rPr>
              <a:t>customer’s ‘need.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construction projects, project </a:t>
            </a:r>
            <a:r>
              <a:rPr dirty="0" sz="1100" spc="10">
                <a:latin typeface="Times New Roman"/>
                <a:cs typeface="Times New Roman"/>
              </a:rPr>
              <a:t>management  </a:t>
            </a:r>
            <a:r>
              <a:rPr dirty="0" sz="1100" spc="5">
                <a:latin typeface="Times New Roman"/>
                <a:cs typeface="Times New Roman"/>
              </a:rPr>
              <a:t>contract, shipbuilding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civil engineering projects fall in this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category.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5080" indent="-215900">
              <a:lnSpc>
                <a:spcPct val="983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5" b="1">
                <a:latin typeface="Times New Roman"/>
                <a:cs typeface="Times New Roman"/>
              </a:rPr>
              <a:t>Job </a:t>
            </a:r>
            <a:r>
              <a:rPr dirty="0" sz="1100" spc="10" b="1">
                <a:latin typeface="Times New Roman"/>
                <a:cs typeface="Times New Roman"/>
              </a:rPr>
              <a:t>shop: </a:t>
            </a:r>
            <a:r>
              <a:rPr dirty="0" sz="1100" spc="5">
                <a:latin typeface="Times New Roman"/>
                <a:cs typeface="Times New Roman"/>
              </a:rPr>
              <a:t>Construction is characterized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processing of </a:t>
            </a:r>
            <a:r>
              <a:rPr dirty="0" sz="1100" spc="10">
                <a:latin typeface="Times New Roman"/>
                <a:cs typeface="Times New Roman"/>
              </a:rPr>
              <a:t>small batched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large  number </a:t>
            </a:r>
            <a:r>
              <a:rPr dirty="0" sz="1100" spc="5">
                <a:latin typeface="Times New Roman"/>
                <a:cs typeface="Times New Roman"/>
              </a:rPr>
              <a:t>of products, </a:t>
            </a:r>
            <a:r>
              <a:rPr dirty="0" sz="1100" spc="10">
                <a:latin typeface="Times New Roman"/>
                <a:cs typeface="Times New Roman"/>
              </a:rPr>
              <a:t>most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require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different set </a:t>
            </a:r>
            <a:r>
              <a:rPr dirty="0" sz="1100" spc="10">
                <a:latin typeface="Times New Roman"/>
                <a:cs typeface="Times New Roman"/>
              </a:rPr>
              <a:t>or </a:t>
            </a:r>
            <a:r>
              <a:rPr dirty="0" sz="1100" spc="5">
                <a:latin typeface="Times New Roman"/>
                <a:cs typeface="Times New Roman"/>
              </a:rPr>
              <a:t>sequence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processing  steps. Production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mostly general </a:t>
            </a:r>
            <a:r>
              <a:rPr dirty="0" sz="1100" spc="10">
                <a:latin typeface="Times New Roman"/>
                <a:cs typeface="Times New Roman"/>
              </a:rPr>
              <a:t>purpose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meet </a:t>
            </a:r>
            <a:r>
              <a:rPr dirty="0" sz="1100" spc="5">
                <a:latin typeface="Times New Roman"/>
                <a:cs typeface="Times New Roman"/>
              </a:rPr>
              <a:t>the specific customer  orders.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5715" indent="-215900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Batch </a:t>
            </a:r>
            <a:r>
              <a:rPr dirty="0" sz="1100" spc="5" b="1">
                <a:latin typeface="Times New Roman"/>
                <a:cs typeface="Times New Roman"/>
              </a:rPr>
              <a:t>production: </a:t>
            </a:r>
            <a:r>
              <a:rPr dirty="0" sz="1100" spc="5">
                <a:latin typeface="Times New Roman"/>
                <a:cs typeface="Times New Roman"/>
              </a:rPr>
              <a:t>Production is in discrete parts </a:t>
            </a:r>
            <a:r>
              <a:rPr dirty="0" sz="1100" spc="10">
                <a:latin typeface="Times New Roman"/>
                <a:cs typeface="Times New Roman"/>
              </a:rPr>
              <a:t>that are </a:t>
            </a:r>
            <a:r>
              <a:rPr dirty="0" sz="1100" spc="5">
                <a:latin typeface="Times New Roman"/>
                <a:cs typeface="Times New Roman"/>
              </a:rPr>
              <a:t>repeated </a:t>
            </a: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regular  intervals. </a:t>
            </a:r>
            <a:r>
              <a:rPr dirty="0" sz="1100" spc="10">
                <a:latin typeface="Times New Roman"/>
                <a:cs typeface="Times New Roman"/>
              </a:rPr>
              <a:t>Such a </a:t>
            </a:r>
            <a:r>
              <a:rPr dirty="0" sz="1100" spc="5">
                <a:latin typeface="Times New Roman"/>
                <a:cs typeface="Times New Roman"/>
              </a:rPr>
              <a:t>structure is generally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employed </a:t>
            </a:r>
            <a:r>
              <a:rPr dirty="0" sz="1100" spc="5">
                <a:latin typeface="Times New Roman"/>
                <a:cs typeface="Times New Roman"/>
              </a:rPr>
              <a:t>for relatively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stable lines </a:t>
            </a:r>
            <a:r>
              <a:rPr dirty="0" sz="1100" spc="10">
                <a:latin typeface="Times New Roman"/>
                <a:cs typeface="Times New Roman"/>
              </a:rPr>
              <a:t>of  </a:t>
            </a:r>
            <a:r>
              <a:rPr dirty="0" sz="1100" spc="5">
                <a:latin typeface="Times New Roman"/>
                <a:cs typeface="Times New Roman"/>
              </a:rPr>
              <a:t>products, each of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produced in </a:t>
            </a:r>
            <a:r>
              <a:rPr dirty="0" sz="1100" spc="10">
                <a:latin typeface="Times New Roman"/>
                <a:cs typeface="Times New Roman"/>
              </a:rPr>
              <a:t>medium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volume.</a:t>
            </a:r>
            <a:endParaRPr sz="1100">
              <a:latin typeface="Times New Roman"/>
              <a:cs typeface="Times New Roman"/>
            </a:endParaRPr>
          </a:p>
          <a:p>
            <a:pPr algn="just" lvl="2" marL="443230" marR="5715" indent="-215900">
              <a:lnSpc>
                <a:spcPct val="98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Assembly Line: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mass </a:t>
            </a:r>
            <a:r>
              <a:rPr dirty="0" sz="1100" spc="10">
                <a:latin typeface="Times New Roman"/>
                <a:cs typeface="Times New Roman"/>
              </a:rPr>
              <a:t>production process. </a:t>
            </a:r>
            <a:r>
              <a:rPr dirty="0" sz="1100" spc="20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assembly </a:t>
            </a:r>
            <a:r>
              <a:rPr dirty="0" sz="1100" spc="5">
                <a:latin typeface="Times New Roman"/>
                <a:cs typeface="Times New Roman"/>
              </a:rPr>
              <a:t>line, </a:t>
            </a:r>
            <a:r>
              <a:rPr dirty="0" sz="1100" spc="10">
                <a:latin typeface="Times New Roman"/>
                <a:cs typeface="Times New Roman"/>
              </a:rPr>
              <a:t>production  </a:t>
            </a:r>
            <a:r>
              <a:rPr dirty="0" sz="1100" spc="5">
                <a:latin typeface="Times New Roman"/>
                <a:cs typeface="Times New Roman"/>
              </a:rPr>
              <a:t>follows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predetermined </a:t>
            </a:r>
            <a:r>
              <a:rPr dirty="0" sz="1100" spc="10">
                <a:latin typeface="Times New Roman"/>
                <a:cs typeface="Times New Roman"/>
              </a:rPr>
              <a:t>sequence </a:t>
            </a:r>
            <a:r>
              <a:rPr dirty="0" sz="1100" spc="5">
                <a:latin typeface="Times New Roman"/>
                <a:cs typeface="Times New Roman"/>
              </a:rPr>
              <a:t>of steps </a:t>
            </a:r>
            <a:r>
              <a:rPr dirty="0" sz="1100" spc="10">
                <a:latin typeface="Times New Roman"/>
                <a:cs typeface="Times New Roman"/>
              </a:rPr>
              <a:t>which are </a:t>
            </a:r>
            <a:r>
              <a:rPr dirty="0" sz="1100" spc="5">
                <a:latin typeface="Times New Roman"/>
                <a:cs typeface="Times New Roman"/>
              </a:rPr>
              <a:t>continuous rather </a:t>
            </a:r>
            <a:r>
              <a:rPr dirty="0" sz="1100" spc="10">
                <a:latin typeface="Times New Roman"/>
                <a:cs typeface="Times New Roman"/>
              </a:rPr>
              <a:t>than  </a:t>
            </a:r>
            <a:r>
              <a:rPr dirty="0" sz="1100" spc="5">
                <a:latin typeface="Times New Roman"/>
                <a:cs typeface="Times New Roman"/>
              </a:rPr>
              <a:t>discreet.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moves from work </a:t>
            </a:r>
            <a:r>
              <a:rPr dirty="0" sz="1100" spc="5">
                <a:latin typeface="Times New Roman"/>
                <a:cs typeface="Times New Roman"/>
              </a:rPr>
              <a:t>station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workstation at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controlled rate  following </a:t>
            </a:r>
            <a:r>
              <a:rPr dirty="0" sz="1100" spc="10">
                <a:latin typeface="Times New Roman"/>
                <a:cs typeface="Times New Roman"/>
              </a:rPr>
              <a:t>the sequence needed </a:t>
            </a:r>
            <a:r>
              <a:rPr dirty="0" sz="1100" spc="5">
                <a:latin typeface="Times New Roman"/>
                <a:cs typeface="Times New Roman"/>
              </a:rPr>
              <a:t>to build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46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47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2265" cy="813117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443230" marR="5715" indent="-215900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Continuous </a:t>
            </a:r>
            <a:r>
              <a:rPr dirty="0" sz="1100" spc="5" b="1">
                <a:latin typeface="Times New Roman"/>
                <a:cs typeface="Times New Roman"/>
              </a:rPr>
              <a:t>flow: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common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food processing </a:t>
            </a:r>
            <a:r>
              <a:rPr dirty="0" sz="1100" spc="10">
                <a:latin typeface="Times New Roman"/>
                <a:cs typeface="Times New Roman"/>
              </a:rPr>
              <a:t>industry, and in industries  </a:t>
            </a:r>
            <a:r>
              <a:rPr dirty="0" sz="1100" spc="5">
                <a:latin typeface="Times New Roman"/>
                <a:cs typeface="Times New Roman"/>
              </a:rPr>
              <a:t>involving undifferentiated materials. </a:t>
            </a:r>
            <a:r>
              <a:rPr dirty="0" sz="1100" spc="10">
                <a:latin typeface="Times New Roman"/>
                <a:cs typeface="Times New Roman"/>
              </a:rPr>
              <a:t>Most bulk </a:t>
            </a:r>
            <a:r>
              <a:rPr dirty="0" sz="1100" spc="5">
                <a:latin typeface="Times New Roman"/>
                <a:cs typeface="Times New Roman"/>
              </a:rPr>
              <a:t>products are manufactured </a:t>
            </a:r>
            <a:r>
              <a:rPr dirty="0" sz="1100" spc="10">
                <a:latin typeface="Times New Roman"/>
                <a:cs typeface="Times New Roman"/>
              </a:rPr>
              <a:t>using  </a:t>
            </a:r>
            <a:r>
              <a:rPr dirty="0" sz="1100" spc="5">
                <a:latin typeface="Times New Roman"/>
                <a:cs typeface="Times New Roman"/>
              </a:rPr>
              <a:t>continuous flow </a:t>
            </a:r>
            <a:r>
              <a:rPr dirty="0" sz="1100" spc="10">
                <a:latin typeface="Times New Roman"/>
                <a:cs typeface="Times New Roman"/>
              </a:rPr>
              <a:t>production; generally, </a:t>
            </a:r>
            <a:r>
              <a:rPr dirty="0" sz="1100" spc="5">
                <a:latin typeface="Times New Roman"/>
                <a:cs typeface="Times New Roman"/>
              </a:rPr>
              <a:t>on-line control </a:t>
            </a:r>
            <a:r>
              <a:rPr dirty="0" sz="1100" spc="10">
                <a:latin typeface="Times New Roman"/>
                <a:cs typeface="Times New Roman"/>
              </a:rPr>
              <a:t>and continuous system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monitoring 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needed.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5" b="1">
                <a:latin typeface="Times New Roman"/>
                <a:cs typeface="Times New Roman"/>
              </a:rPr>
              <a:t>Cell </a:t>
            </a:r>
            <a:r>
              <a:rPr dirty="0" sz="1100" spc="10" b="1">
                <a:latin typeface="Times New Roman"/>
                <a:cs typeface="Times New Roman"/>
              </a:rPr>
              <a:t>Manufacturing (Group </a:t>
            </a:r>
            <a:r>
              <a:rPr dirty="0" sz="1100" spc="5" b="1">
                <a:latin typeface="Times New Roman"/>
                <a:cs typeface="Times New Roman"/>
              </a:rPr>
              <a:t>Technology):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cell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self sufficient unit, in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>
                <a:latin typeface="Times New Roman"/>
                <a:cs typeface="Times New Roman"/>
              </a:rPr>
              <a:t>all 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required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make components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complete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carried out. It is like  </a:t>
            </a:r>
            <a:r>
              <a:rPr dirty="0" sz="1100" spc="10">
                <a:latin typeface="Times New Roman"/>
                <a:cs typeface="Times New Roman"/>
              </a:rPr>
              <a:t>mini </a:t>
            </a:r>
            <a:r>
              <a:rPr dirty="0" sz="1100" spc="5">
                <a:latin typeface="Times New Roman"/>
                <a:cs typeface="Times New Roman"/>
              </a:rPr>
              <a:t>factory </a:t>
            </a:r>
            <a:r>
              <a:rPr dirty="0" sz="1100" spc="10">
                <a:latin typeface="Times New Roman"/>
                <a:cs typeface="Times New Roman"/>
              </a:rPr>
              <a:t>within </a:t>
            </a:r>
            <a:r>
              <a:rPr dirty="0" sz="1100" spc="5">
                <a:latin typeface="Times New Roman"/>
                <a:cs typeface="Times New Roman"/>
              </a:rPr>
              <a:t>the factory,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managed by a </a:t>
            </a:r>
            <a:r>
              <a:rPr dirty="0" sz="1100" spc="5">
                <a:latin typeface="Times New Roman"/>
                <a:cs typeface="Times New Roman"/>
              </a:rPr>
              <a:t>cell team. Cell layouts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15">
                <a:latin typeface="Times New Roman"/>
                <a:cs typeface="Times New Roman"/>
              </a:rPr>
              <a:t>U-  </a:t>
            </a:r>
            <a:r>
              <a:rPr dirty="0" sz="1100" spc="10">
                <a:latin typeface="Times New Roman"/>
                <a:cs typeface="Times New Roman"/>
              </a:rPr>
              <a:t>shaped or s segment of a line allowing </a:t>
            </a:r>
            <a:r>
              <a:rPr dirty="0" sz="1100" spc="5">
                <a:latin typeface="Times New Roman"/>
                <a:cs typeface="Times New Roman"/>
              </a:rPr>
              <a:t>self organizing, </a:t>
            </a:r>
            <a:r>
              <a:rPr dirty="0" sz="1100" spc="10">
                <a:latin typeface="Times New Roman"/>
                <a:cs typeface="Times New Roman"/>
              </a:rPr>
              <a:t>multiskilled group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fewer people to  manage the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Flexible manufacturing systems (FMS): </a:t>
            </a:r>
            <a:r>
              <a:rPr dirty="0" sz="1100" spc="5">
                <a:latin typeface="Times New Roman"/>
                <a:cs typeface="Times New Roman"/>
              </a:rPr>
              <a:t>Already explained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earlier.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Process </a:t>
            </a:r>
            <a:r>
              <a:rPr dirty="0" sz="1100" spc="15" b="1">
                <a:latin typeface="Times New Roman"/>
                <a:cs typeface="Times New Roman"/>
              </a:rPr>
              <a:t>and </a:t>
            </a:r>
            <a:r>
              <a:rPr dirty="0" sz="1100" spc="10" b="1">
                <a:latin typeface="Times New Roman"/>
                <a:cs typeface="Times New Roman"/>
              </a:rPr>
              <a:t>customer involvement: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processes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keeping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mind </a:t>
            </a:r>
            <a:r>
              <a:rPr dirty="0" sz="1100" spc="5">
                <a:latin typeface="Times New Roman"/>
                <a:cs typeface="Times New Roman"/>
              </a:rPr>
              <a:t>that 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is provided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involving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customer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delivery of the final product.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involvement may </a:t>
            </a:r>
            <a:r>
              <a:rPr dirty="0" sz="1100" spc="5">
                <a:latin typeface="Times New Roman"/>
                <a:cs typeface="Times New Roman"/>
              </a:rPr>
              <a:t>range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self service </a:t>
            </a:r>
            <a:r>
              <a:rPr dirty="0" sz="1100" spc="10">
                <a:latin typeface="Times New Roman"/>
                <a:cs typeface="Times New Roman"/>
              </a:rPr>
              <a:t>to the customer by </a:t>
            </a:r>
            <a:r>
              <a:rPr dirty="0" sz="1100" spc="5">
                <a:latin typeface="Times New Roman"/>
                <a:cs typeface="Times New Roman"/>
              </a:rPr>
              <a:t>deciding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place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where the </a:t>
            </a:r>
            <a:r>
              <a:rPr dirty="0" sz="1100" spc="5">
                <a:latin typeface="Times New Roman"/>
                <a:cs typeface="Times New Roman"/>
              </a:rPr>
              <a:t>service is to </a:t>
            </a:r>
            <a:r>
              <a:rPr dirty="0" sz="1100" spc="10">
                <a:latin typeface="Times New Roman"/>
                <a:cs typeface="Times New Roman"/>
              </a:rPr>
              <a:t>be produced. </a:t>
            </a:r>
            <a:r>
              <a:rPr dirty="0" sz="1100" spc="5">
                <a:latin typeface="Times New Roman"/>
                <a:cs typeface="Times New Roman"/>
              </a:rPr>
              <a:t>Business organizations are increasingly </a:t>
            </a:r>
            <a:r>
              <a:rPr dirty="0" sz="1100" spc="10">
                <a:latin typeface="Times New Roman"/>
                <a:cs typeface="Times New Roman"/>
              </a:rPr>
              <a:t>attempting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involve </a:t>
            </a:r>
            <a:r>
              <a:rPr dirty="0" sz="1100" spc="10">
                <a:latin typeface="Times New Roman"/>
                <a:cs typeface="Times New Roman"/>
              </a:rPr>
              <a:t>their </a:t>
            </a:r>
            <a:r>
              <a:rPr dirty="0" sz="1100" spc="5">
                <a:latin typeface="Times New Roman"/>
                <a:cs typeface="Times New Roman"/>
              </a:rPr>
              <a:t>customers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design by </a:t>
            </a:r>
            <a:r>
              <a:rPr dirty="0" sz="1100" spc="5">
                <a:latin typeface="Times New Roman"/>
                <a:cs typeface="Times New Roman"/>
              </a:rPr>
              <a:t>providing </a:t>
            </a:r>
            <a:r>
              <a:rPr dirty="0" sz="1100" spc="10">
                <a:latin typeface="Times New Roman"/>
                <a:cs typeface="Times New Roman"/>
              </a:rPr>
              <a:t>them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options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customization. </a:t>
            </a:r>
            <a:r>
              <a:rPr dirty="0" sz="1100" spc="10">
                <a:latin typeface="Times New Roman"/>
                <a:cs typeface="Times New Roman"/>
              </a:rPr>
              <a:t>They engage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active dialogue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customers </a:t>
            </a:r>
            <a:r>
              <a:rPr dirty="0" sz="1100" spc="10">
                <a:latin typeface="Times New Roman"/>
                <a:cs typeface="Times New Roman"/>
              </a:rPr>
              <a:t>using new </a:t>
            </a:r>
            <a:r>
              <a:rPr dirty="0" sz="1100" spc="5">
                <a:latin typeface="Times New Roman"/>
                <a:cs typeface="Times New Roman"/>
              </a:rPr>
              <a:t>changing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technologies. </a:t>
            </a:r>
            <a:r>
              <a:rPr dirty="0" sz="1100" spc="10">
                <a:latin typeface="Times New Roman"/>
                <a:cs typeface="Times New Roman"/>
              </a:rPr>
              <a:t>Customers </a:t>
            </a:r>
            <a:r>
              <a:rPr dirty="0" sz="1100" spc="5">
                <a:latin typeface="Times New Roman"/>
                <a:cs typeface="Times New Roman"/>
              </a:rPr>
              <a:t>are increasingly </a:t>
            </a:r>
            <a:r>
              <a:rPr dirty="0" sz="1100" spc="10">
                <a:latin typeface="Times New Roman"/>
                <a:cs typeface="Times New Roman"/>
              </a:rPr>
              <a:t>becoming </a:t>
            </a:r>
            <a:r>
              <a:rPr dirty="0" sz="1100" spc="5">
                <a:latin typeface="Times New Roman"/>
                <a:cs typeface="Times New Roman"/>
              </a:rPr>
              <a:t>partners in creating </a:t>
            </a:r>
            <a:r>
              <a:rPr dirty="0" sz="1100" spc="10">
                <a:latin typeface="Times New Roman"/>
                <a:cs typeface="Times New Roman"/>
              </a:rPr>
              <a:t>value.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customers  can now </a:t>
            </a:r>
            <a:r>
              <a:rPr dirty="0" sz="1100" spc="5">
                <a:latin typeface="Times New Roman"/>
                <a:cs typeface="Times New Roman"/>
              </a:rPr>
              <a:t>decide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and location where the </a:t>
            </a:r>
            <a:r>
              <a:rPr dirty="0" sz="1100" spc="5">
                <a:latin typeface="Times New Roman"/>
                <a:cs typeface="Times New Roman"/>
              </a:rPr>
              <a:t>service or </a:t>
            </a:r>
            <a:r>
              <a:rPr dirty="0" sz="1100" spc="10">
                <a:latin typeface="Times New Roman"/>
                <a:cs typeface="Times New Roman"/>
              </a:rPr>
              <a:t>product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delivered.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Making Economic Decisions: </a:t>
            </a:r>
            <a:r>
              <a:rPr dirty="0" sz="1100" spc="5">
                <a:latin typeface="Times New Roman"/>
                <a:cs typeface="Times New Roman"/>
              </a:rPr>
              <a:t>Engineering </a:t>
            </a:r>
            <a:r>
              <a:rPr dirty="0" sz="1100" spc="10">
                <a:latin typeface="Times New Roman"/>
                <a:cs typeface="Times New Roman"/>
              </a:rPr>
              <a:t>economy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the discipline concerned with </a:t>
            </a:r>
            <a:r>
              <a:rPr dirty="0" sz="1100" spc="10">
                <a:latin typeface="Times New Roman"/>
                <a:cs typeface="Times New Roman"/>
              </a:rPr>
              <a:t>the  economic aspects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engineering. </a:t>
            </a:r>
            <a:r>
              <a:rPr dirty="0" sz="1100" spc="5">
                <a:latin typeface="Times New Roman"/>
                <a:cs typeface="Times New Roman"/>
              </a:rPr>
              <a:t>It involves </a:t>
            </a:r>
            <a:r>
              <a:rPr dirty="0" sz="1100" spc="10">
                <a:latin typeface="Times New Roman"/>
                <a:cs typeface="Times New Roman"/>
              </a:rPr>
              <a:t>the systematic </a:t>
            </a:r>
            <a:r>
              <a:rPr dirty="0" sz="1100" spc="5">
                <a:latin typeface="Times New Roman"/>
                <a:cs typeface="Times New Roman"/>
              </a:rPr>
              <a:t>evaluation </a:t>
            </a:r>
            <a:r>
              <a:rPr dirty="0" sz="1100" spc="10">
                <a:latin typeface="Times New Roman"/>
                <a:cs typeface="Times New Roman"/>
              </a:rPr>
              <a:t>of the </a:t>
            </a: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benefits of proposed </a:t>
            </a:r>
            <a:r>
              <a:rPr dirty="0" sz="1100" spc="10">
                <a:latin typeface="Times New Roman"/>
                <a:cs typeface="Times New Roman"/>
              </a:rPr>
              <a:t>technical </a:t>
            </a:r>
            <a:r>
              <a:rPr dirty="0" sz="1100" spc="5">
                <a:latin typeface="Times New Roman"/>
                <a:cs typeface="Times New Roman"/>
              </a:rPr>
              <a:t>projects. In reality,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engineering project </a:t>
            </a:r>
            <a:r>
              <a:rPr dirty="0" sz="1100" spc="10">
                <a:latin typeface="Times New Roman"/>
                <a:cs typeface="Times New Roman"/>
              </a:rPr>
              <a:t>must be </a:t>
            </a:r>
            <a:r>
              <a:rPr dirty="0" sz="1100" spc="5">
                <a:latin typeface="Times New Roman"/>
                <a:cs typeface="Times New Roman"/>
              </a:rPr>
              <a:t>not only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physically realizable but also </a:t>
            </a:r>
            <a:r>
              <a:rPr dirty="0" sz="1100" spc="10">
                <a:latin typeface="Times New Roman"/>
                <a:cs typeface="Times New Roman"/>
              </a:rPr>
              <a:t>economically </a:t>
            </a:r>
            <a:r>
              <a:rPr dirty="0" sz="1100" spc="5">
                <a:latin typeface="Times New Roman"/>
                <a:cs typeface="Times New Roman"/>
              </a:rPr>
              <a:t>feasible. </a:t>
            </a:r>
            <a:r>
              <a:rPr dirty="0" sz="1100" spc="10">
                <a:latin typeface="Times New Roman"/>
                <a:cs typeface="Times New Roman"/>
              </a:rPr>
              <a:t>For example, Maruti </a:t>
            </a:r>
            <a:r>
              <a:rPr dirty="0" sz="1100" spc="15">
                <a:latin typeface="Times New Roman"/>
                <a:cs typeface="Times New Roman"/>
              </a:rPr>
              <a:t>Udyog </a:t>
            </a:r>
            <a:r>
              <a:rPr dirty="0" sz="1100" spc="5">
                <a:latin typeface="Times New Roman"/>
                <a:cs typeface="Times New Roman"/>
              </a:rPr>
              <a:t>has decided  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weight of the Maruti </a:t>
            </a:r>
            <a:r>
              <a:rPr dirty="0" sz="1100" spc="10">
                <a:latin typeface="Times New Roman"/>
                <a:cs typeface="Times New Roman"/>
              </a:rPr>
              <a:t>800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critical </a:t>
            </a:r>
            <a:r>
              <a:rPr dirty="0" sz="1100" spc="10">
                <a:latin typeface="Times New Roman"/>
                <a:cs typeface="Times New Roman"/>
              </a:rPr>
              <a:t>requirement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design.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do you  </a:t>
            </a:r>
            <a:r>
              <a:rPr dirty="0" sz="1100" spc="5">
                <a:latin typeface="Times New Roman"/>
                <a:cs typeface="Times New Roman"/>
              </a:rPr>
              <a:t>choose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plastic composite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steel sheet stock 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auto </a:t>
            </a:r>
            <a:r>
              <a:rPr dirty="0" sz="1100" spc="10">
                <a:latin typeface="Times New Roman"/>
                <a:cs typeface="Times New Roman"/>
              </a:rPr>
              <a:t>body panels? The </a:t>
            </a:r>
            <a:r>
              <a:rPr dirty="0" sz="1100" spc="5">
                <a:latin typeface="Times New Roman"/>
                <a:cs typeface="Times New Roman"/>
              </a:rPr>
              <a:t>choice  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will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dictate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manufacturing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process </a:t>
            </a:r>
            <a:r>
              <a:rPr dirty="0" sz="1100" spc="5">
                <a:latin typeface="Times New Roman"/>
                <a:cs typeface="Times New Roman"/>
              </a:rPr>
              <a:t>for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body </a:t>
            </a:r>
            <a:r>
              <a:rPr dirty="0" sz="1100" spc="5">
                <a:latin typeface="Times New Roman"/>
                <a:cs typeface="Times New Roman"/>
              </a:rPr>
              <a:t>panels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well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manufacturing costs. Some may argue that because the </a:t>
            </a:r>
            <a:r>
              <a:rPr dirty="0" sz="1100" spc="5">
                <a:latin typeface="Times New Roman"/>
                <a:cs typeface="Times New Roman"/>
              </a:rPr>
              <a:t>composite body panels will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10">
                <a:latin typeface="Times New Roman"/>
                <a:cs typeface="Times New Roman"/>
              </a:rPr>
              <a:t>stronger and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10">
                <a:latin typeface="Times New Roman"/>
                <a:cs typeface="Times New Roman"/>
              </a:rPr>
              <a:t>looking for a </a:t>
            </a:r>
            <a:r>
              <a:rPr dirty="0" sz="1100" spc="5">
                <a:latin typeface="Times New Roman"/>
                <a:cs typeface="Times New Roman"/>
              </a:rPr>
              <a:t>car that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low </a:t>
            </a:r>
            <a:r>
              <a:rPr dirty="0" sz="1100" spc="10">
                <a:latin typeface="Times New Roman"/>
                <a:cs typeface="Times New Roman"/>
              </a:rPr>
              <a:t>cost so that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could </a:t>
            </a:r>
            <a:r>
              <a:rPr dirty="0" sz="1100" spc="5">
                <a:latin typeface="Times New Roman"/>
                <a:cs typeface="Times New Roman"/>
              </a:rPr>
              <a:t>tap </a:t>
            </a:r>
            <a:r>
              <a:rPr dirty="0" sz="1100" spc="10">
                <a:latin typeface="Times New Roman"/>
                <a:cs typeface="Times New Roman"/>
              </a:rPr>
              <a:t>the higher end 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two-wheeler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It also </a:t>
            </a:r>
            <a:r>
              <a:rPr dirty="0" sz="1100" spc="10">
                <a:latin typeface="Times New Roman"/>
                <a:cs typeface="Times New Roman"/>
              </a:rPr>
              <a:t>had </a:t>
            </a:r>
            <a:r>
              <a:rPr dirty="0" sz="1100" spc="5">
                <a:latin typeface="Times New Roman"/>
                <a:cs typeface="Times New Roman"/>
              </a:rPr>
              <a:t>to take </a:t>
            </a:r>
            <a:r>
              <a:rPr dirty="0" sz="1100" spc="10">
                <a:latin typeface="Times New Roman"/>
                <a:cs typeface="Times New Roman"/>
              </a:rPr>
              <a:t>into account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that: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8890" indent="-215900">
              <a:lnSpc>
                <a:spcPts val="13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customer </a:t>
            </a:r>
            <a:r>
              <a:rPr dirty="0" sz="1100" spc="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believe that plastics will provide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stronger </a:t>
            </a:r>
            <a:r>
              <a:rPr dirty="0" sz="1100" spc="10">
                <a:latin typeface="Times New Roman"/>
                <a:cs typeface="Times New Roman"/>
              </a:rPr>
              <a:t>body </a:t>
            </a:r>
            <a:r>
              <a:rPr dirty="0" sz="1100" spc="5">
                <a:latin typeface="Times New Roman"/>
                <a:cs typeface="Times New Roman"/>
              </a:rPr>
              <a:t>option than  steel </a:t>
            </a:r>
            <a:r>
              <a:rPr dirty="0" sz="1100" spc="10">
                <a:latin typeface="Times New Roman"/>
                <a:cs typeface="Times New Roman"/>
              </a:rPr>
              <a:t>panels, and </a:t>
            </a:r>
            <a:r>
              <a:rPr dirty="0" sz="1100" spc="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not be </a:t>
            </a:r>
            <a:r>
              <a:rPr dirty="0" sz="1100" spc="5">
                <a:latin typeface="Times New Roman"/>
                <a:cs typeface="Times New Roman"/>
              </a:rPr>
              <a:t>willing to pay more,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29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maintenance </a:t>
            </a:r>
            <a:r>
              <a:rPr dirty="0" sz="1100" spc="10">
                <a:latin typeface="Times New Roman"/>
                <a:cs typeface="Times New Roman"/>
              </a:rPr>
              <a:t>man may not </a:t>
            </a:r>
            <a:r>
              <a:rPr dirty="0" sz="1100" spc="5">
                <a:latin typeface="Times New Roman"/>
                <a:cs typeface="Times New Roman"/>
              </a:rPr>
              <a:t>believe that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is easy to repair composites,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therefore  repair </a:t>
            </a:r>
            <a:r>
              <a:rPr dirty="0" sz="1100" spc="10">
                <a:latin typeface="Times New Roman"/>
                <a:cs typeface="Times New Roman"/>
              </a:rPr>
              <a:t>and maintenance </a:t>
            </a:r>
            <a:r>
              <a:rPr dirty="0" sz="1100" spc="5">
                <a:latin typeface="Times New Roman"/>
                <a:cs typeface="Times New Roman"/>
              </a:rPr>
              <a:t>will cost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more.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7620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might </a:t>
            </a:r>
            <a:r>
              <a:rPr dirty="0" sz="1100" spc="5">
                <a:latin typeface="Times New Roman"/>
                <a:cs typeface="Times New Roman"/>
              </a:rPr>
              <a:t>suggest </a:t>
            </a:r>
            <a:r>
              <a:rPr dirty="0" sz="1100" spc="10">
                <a:latin typeface="Times New Roman"/>
                <a:cs typeface="Times New Roman"/>
              </a:rPr>
              <a:t>that the above arguments are ridiculously </a:t>
            </a:r>
            <a:r>
              <a:rPr dirty="0" sz="1100" spc="5">
                <a:latin typeface="Times New Roman"/>
                <a:cs typeface="Times New Roman"/>
              </a:rPr>
              <a:t>simplistic </a:t>
            </a:r>
            <a:r>
              <a:rPr dirty="0" sz="1100" spc="10">
                <a:latin typeface="Times New Roman"/>
                <a:cs typeface="Times New Roman"/>
              </a:rPr>
              <a:t>and that </a:t>
            </a:r>
            <a:r>
              <a:rPr dirty="0" sz="1100" spc="15">
                <a:latin typeface="Times New Roman"/>
                <a:cs typeface="Times New Roman"/>
              </a:rPr>
              <a:t>common  </a:t>
            </a:r>
            <a:r>
              <a:rPr dirty="0" sz="1100" spc="5">
                <a:latin typeface="Times New Roman"/>
                <a:cs typeface="Times New Roman"/>
              </a:rPr>
              <a:t>sense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dictate </a:t>
            </a:r>
            <a:r>
              <a:rPr dirty="0" sz="1100" spc="10">
                <a:latin typeface="Times New Roman"/>
                <a:cs typeface="Times New Roman"/>
              </a:rPr>
              <a:t>choosing </a:t>
            </a:r>
            <a:r>
              <a:rPr dirty="0" sz="1100" spc="5">
                <a:latin typeface="Times New Roman"/>
                <a:cs typeface="Times New Roman"/>
              </a:rPr>
              <a:t>steel </a:t>
            </a:r>
            <a:r>
              <a:rPr dirty="0" sz="1100" spc="10">
                <a:latin typeface="Times New Roman"/>
                <a:cs typeface="Times New Roman"/>
              </a:rPr>
              <a:t>sheets </a:t>
            </a:r>
            <a:r>
              <a:rPr dirty="0" sz="1100" spc="5">
                <a:latin typeface="Times New Roman"/>
                <a:cs typeface="Times New Roman"/>
              </a:rPr>
              <a:t>for the framing material. </a:t>
            </a:r>
            <a:r>
              <a:rPr dirty="0" sz="1100" spc="10">
                <a:latin typeface="Times New Roman"/>
                <a:cs typeface="Times New Roman"/>
              </a:rPr>
              <a:t>Although the </a:t>
            </a:r>
            <a:r>
              <a:rPr dirty="0" sz="1100" spc="5">
                <a:latin typeface="Times New Roman"/>
                <a:cs typeface="Times New Roman"/>
              </a:rPr>
              <a:t>scenario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exaggeration, it reinforces </a:t>
            </a:r>
            <a:r>
              <a:rPr dirty="0" sz="1100" spc="10">
                <a:latin typeface="Times New Roman"/>
                <a:cs typeface="Times New Roman"/>
              </a:rPr>
              <a:t>the idea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economic </a:t>
            </a:r>
            <a:r>
              <a:rPr dirty="0" sz="1100" spc="5">
                <a:latin typeface="Times New Roman"/>
                <a:cs typeface="Times New Roman"/>
              </a:rPr>
              <a:t>factors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design </a:t>
            </a:r>
            <a:r>
              <a:rPr dirty="0" sz="1100" spc="10">
                <a:latin typeface="Times New Roman"/>
                <a:cs typeface="Times New Roman"/>
              </a:rPr>
              <a:t>weight </a:t>
            </a:r>
            <a:r>
              <a:rPr dirty="0" sz="1100" spc="5">
                <a:latin typeface="Times New Roman"/>
                <a:cs typeface="Times New Roman"/>
              </a:rPr>
              <a:t>heavily in  </a:t>
            </a:r>
            <a:r>
              <a:rPr dirty="0" sz="1100" spc="10">
                <a:latin typeface="Times New Roman"/>
                <a:cs typeface="Times New Roman"/>
              </a:rPr>
              <a:t>the design </a:t>
            </a:r>
            <a:r>
              <a:rPr dirty="0" sz="1100" spc="5">
                <a:latin typeface="Times New Roman"/>
                <a:cs typeface="Times New Roman"/>
              </a:rPr>
              <a:t>process,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that engineering </a:t>
            </a:r>
            <a:r>
              <a:rPr dirty="0" sz="1100" spc="10">
                <a:latin typeface="Times New Roman"/>
                <a:cs typeface="Times New Roman"/>
              </a:rPr>
              <a:t>economy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integral part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that process,  regardless </a:t>
            </a:r>
            <a:r>
              <a:rPr dirty="0" sz="1100" spc="10">
                <a:latin typeface="Times New Roman"/>
                <a:cs typeface="Times New Roman"/>
              </a:rPr>
              <a:t>of the engineering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discipline.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focus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economic </a:t>
            </a:r>
            <a:r>
              <a:rPr dirty="0" sz="1100" spc="5">
                <a:latin typeface="Times New Roman"/>
                <a:cs typeface="Times New Roman"/>
              </a:rPr>
              <a:t>cost and engineering costs of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development </a:t>
            </a:r>
            <a:r>
              <a:rPr dirty="0" sz="1100" spc="5">
                <a:latin typeface="Times New Roman"/>
                <a:cs typeface="Times New Roman"/>
              </a:rPr>
              <a:t>has great  importance. Each different technical solution to </a:t>
            </a:r>
            <a:r>
              <a:rPr dirty="0" sz="1100" spc="10">
                <a:latin typeface="Times New Roman"/>
                <a:cs typeface="Times New Roman"/>
              </a:rPr>
              <a:t>a problem </a:t>
            </a:r>
            <a:r>
              <a:rPr dirty="0" sz="1100" spc="5">
                <a:latin typeface="Times New Roman"/>
                <a:cs typeface="Times New Roman"/>
              </a:rPr>
              <a:t>constitutes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alternative. Each  </a:t>
            </a:r>
            <a:r>
              <a:rPr dirty="0" sz="1100" spc="10">
                <a:latin typeface="Times New Roman"/>
                <a:cs typeface="Times New Roman"/>
              </a:rPr>
              <a:t>alternative requires different </a:t>
            </a:r>
            <a:r>
              <a:rPr dirty="0" sz="1100" spc="5">
                <a:latin typeface="Times New Roman"/>
                <a:cs typeface="Times New Roman"/>
              </a:rPr>
              <a:t>level </a:t>
            </a:r>
            <a:r>
              <a:rPr dirty="0" sz="1100" spc="10">
                <a:latin typeface="Times New Roman"/>
                <a:cs typeface="Times New Roman"/>
              </a:rPr>
              <a:t>of resources </a:t>
            </a:r>
            <a:r>
              <a:rPr dirty="0" sz="1100" spc="5">
                <a:latin typeface="Times New Roman"/>
                <a:cs typeface="Times New Roman"/>
              </a:rPr>
              <a:t>to build </a:t>
            </a:r>
            <a:r>
              <a:rPr dirty="0" sz="1100" spc="10">
                <a:latin typeface="Times New Roman"/>
                <a:cs typeface="Times New Roman"/>
              </a:rPr>
              <a:t>and causes different levels of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resource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8473" y="4940046"/>
            <a:ext cx="3582924" cy="2374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019" y="836805"/>
            <a:ext cx="5420360" cy="35369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6985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expended. Thus </a:t>
            </a:r>
            <a:r>
              <a:rPr dirty="0" sz="1100" spc="5">
                <a:latin typeface="Times New Roman"/>
                <a:cs typeface="Times New Roman"/>
              </a:rPr>
              <a:t>trade-offs must </a:t>
            </a:r>
            <a:r>
              <a:rPr dirty="0" sz="1100" spc="10">
                <a:latin typeface="Times New Roman"/>
                <a:cs typeface="Times New Roman"/>
              </a:rPr>
              <a:t>be made </a:t>
            </a:r>
            <a:r>
              <a:rPr dirty="0" sz="1100" spc="5">
                <a:latin typeface="Times New Roman"/>
                <a:cs typeface="Times New Roman"/>
              </a:rPr>
              <a:t>during </a:t>
            </a:r>
            <a:r>
              <a:rPr dirty="0" sz="1100" spc="10">
                <a:latin typeface="Times New Roman"/>
                <a:cs typeface="Times New Roman"/>
              </a:rPr>
              <a:t>the design </a:t>
            </a:r>
            <a:r>
              <a:rPr dirty="0" sz="1100" spc="5">
                <a:latin typeface="Times New Roman"/>
                <a:cs typeface="Times New Roman"/>
              </a:rPr>
              <a:t>of engineered systems.  Engineering </a:t>
            </a:r>
            <a:r>
              <a:rPr dirty="0" sz="1100" spc="10">
                <a:latin typeface="Times New Roman"/>
                <a:cs typeface="Times New Roman"/>
              </a:rPr>
              <a:t>economy </a:t>
            </a:r>
            <a:r>
              <a:rPr dirty="0" sz="1100" spc="5">
                <a:latin typeface="Times New Roman"/>
                <a:cs typeface="Times New Roman"/>
              </a:rPr>
              <a:t>selects </a:t>
            </a:r>
            <a:r>
              <a:rPr dirty="0" sz="1100" spc="10">
                <a:latin typeface="Times New Roman"/>
                <a:cs typeface="Times New Roman"/>
              </a:rPr>
              <a:t>the best </a:t>
            </a:r>
            <a:r>
              <a:rPr dirty="0" sz="1100" spc="5">
                <a:latin typeface="Times New Roman"/>
                <a:cs typeface="Times New Roman"/>
              </a:rPr>
              <a:t>alternative based </a:t>
            </a:r>
            <a:r>
              <a:rPr dirty="0" sz="1100" spc="10">
                <a:latin typeface="Times New Roman"/>
                <a:cs typeface="Times New Roman"/>
              </a:rPr>
              <a:t>on design </a:t>
            </a:r>
            <a:r>
              <a:rPr dirty="0" sz="1100" spc="5">
                <a:latin typeface="Times New Roman"/>
                <a:cs typeface="Times New Roman"/>
              </a:rPr>
              <a:t>for 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Why </a:t>
            </a:r>
            <a:r>
              <a:rPr dirty="0" sz="1100" spc="15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this at</a:t>
            </a:r>
            <a:r>
              <a:rPr dirty="0" sz="1100">
                <a:latin typeface="Times New Roman"/>
                <a:cs typeface="Times New Roman"/>
              </a:rPr>
              <a:t> all?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Why </a:t>
            </a:r>
            <a:r>
              <a:rPr dirty="0" sz="1100" spc="15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this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now?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Why do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this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way?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engineering cost analysis, in its </a:t>
            </a:r>
            <a:r>
              <a:rPr dirty="0" sz="1100" spc="10">
                <a:latin typeface="Times New Roman"/>
                <a:cs typeface="Times New Roman"/>
              </a:rPr>
              <a:t>simplest </a:t>
            </a:r>
            <a:r>
              <a:rPr dirty="0" sz="1100" spc="5">
                <a:latin typeface="Times New Roman"/>
                <a:cs typeface="Times New Roman"/>
              </a:rPr>
              <a:t>form, may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15">
                <a:latin typeface="Times New Roman"/>
                <a:cs typeface="Times New Roman"/>
              </a:rPr>
              <a:t>no </a:t>
            </a:r>
            <a:r>
              <a:rPr dirty="0" sz="1100" spc="5">
                <a:latin typeface="Times New Roman"/>
                <a:cs typeface="Times New Roman"/>
              </a:rPr>
              <a:t>more </a:t>
            </a:r>
            <a:r>
              <a:rPr dirty="0" sz="1100" spc="10">
                <a:latin typeface="Times New Roman"/>
                <a:cs typeface="Times New Roman"/>
              </a:rPr>
              <a:t>than a </a:t>
            </a:r>
            <a:r>
              <a:rPr dirty="0" sz="1100" spc="5">
                <a:latin typeface="Times New Roman"/>
                <a:cs typeface="Times New Roman"/>
              </a:rPr>
              <a:t>spreadsheet listing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phases found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concept through </a:t>
            </a:r>
            <a:r>
              <a:rPr dirty="0" sz="1100" spc="5">
                <a:latin typeface="Times New Roman"/>
                <a:cs typeface="Times New Roman"/>
              </a:rPr>
              <a:t>product realization cycles </a:t>
            </a:r>
            <a:r>
              <a:rPr dirty="0" sz="1100" spc="10">
                <a:latin typeface="Times New Roman"/>
                <a:cs typeface="Times New Roman"/>
              </a:rPr>
              <a:t>on one </a:t>
            </a:r>
            <a:r>
              <a:rPr dirty="0" sz="1100" spc="5">
                <a:latin typeface="Times New Roman"/>
                <a:cs typeface="Times New Roman"/>
              </a:rPr>
              <a:t>axis and  identifying the many functional areas, costs, or </a:t>
            </a:r>
            <a:r>
              <a:rPr dirty="0" sz="1100" spc="10">
                <a:latin typeface="Times New Roman"/>
                <a:cs typeface="Times New Roman"/>
              </a:rPr>
              <a:t>even </a:t>
            </a:r>
            <a:r>
              <a:rPr dirty="0" sz="1100" spc="5">
                <a:latin typeface="Times New Roman"/>
                <a:cs typeface="Times New Roman"/>
              </a:rPr>
              <a:t>software tools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other.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second </a:t>
            </a:r>
            <a:r>
              <a:rPr dirty="0" sz="1100" spc="5">
                <a:latin typeface="Times New Roman"/>
                <a:cs typeface="Times New Roman"/>
              </a:rPr>
              <a:t>generation form, </a:t>
            </a:r>
            <a:r>
              <a:rPr dirty="0" sz="1100" spc="10">
                <a:latin typeface="Times New Roman"/>
                <a:cs typeface="Times New Roman"/>
              </a:rPr>
              <a:t>engineering cost </a:t>
            </a:r>
            <a:r>
              <a:rPr dirty="0" sz="1100" spc="5">
                <a:latin typeface="Times New Roman"/>
                <a:cs typeface="Times New Roman"/>
              </a:rPr>
              <a:t>analysis software will approximate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costs associated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each </a:t>
            </a:r>
            <a:r>
              <a:rPr dirty="0" sz="1100" spc="10">
                <a:latin typeface="Times New Roman"/>
                <a:cs typeface="Times New Roman"/>
              </a:rPr>
              <a:t>phase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product development </a:t>
            </a:r>
            <a:r>
              <a:rPr dirty="0" sz="1100" spc="5">
                <a:latin typeface="Times New Roman"/>
                <a:cs typeface="Times New Roman"/>
              </a:rPr>
              <a:t>realization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cycle.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5">
                <a:latin typeface="Times New Roman"/>
                <a:cs typeface="Times New Roman"/>
              </a:rPr>
              <a:t>ultimate form,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engineering cost analysis will </a:t>
            </a:r>
            <a:r>
              <a:rPr dirty="0" sz="1100" spc="10">
                <a:latin typeface="Times New Roman"/>
                <a:cs typeface="Times New Roman"/>
              </a:rPr>
              <a:t>include and improve upon </a:t>
            </a:r>
            <a:r>
              <a:rPr dirty="0" sz="1100" spc="5">
                <a:latin typeface="Times New Roman"/>
                <a:cs typeface="Times New Roman"/>
              </a:rPr>
              <a:t>all of  systems </a:t>
            </a:r>
            <a:r>
              <a:rPr dirty="0" sz="1100" spc="10">
                <a:latin typeface="Times New Roman"/>
                <a:cs typeface="Times New Roman"/>
              </a:rPr>
              <a:t>engineering's current discrete event optimization </a:t>
            </a:r>
            <a:r>
              <a:rPr dirty="0" sz="1100" spc="5">
                <a:latin typeface="Times New Roman"/>
                <a:cs typeface="Times New Roman"/>
              </a:rPr>
              <a:t>functions; but, more </a:t>
            </a:r>
            <a:r>
              <a:rPr dirty="0" sz="1100" spc="10">
                <a:latin typeface="Times New Roman"/>
                <a:cs typeface="Times New Roman"/>
              </a:rPr>
              <a:t>importantly,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extend forward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include </a:t>
            </a:r>
            <a:r>
              <a:rPr dirty="0" sz="1100" spc="5">
                <a:latin typeface="Times New Roman"/>
                <a:cs typeface="Times New Roman"/>
              </a:rPr>
              <a:t>accurate estimates for various design, material, and  process selection </a:t>
            </a:r>
            <a:r>
              <a:rPr dirty="0" sz="1100" spc="10">
                <a:latin typeface="Times New Roman"/>
                <a:cs typeface="Times New Roman"/>
              </a:rPr>
              <a:t>options.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instances, it </a:t>
            </a:r>
            <a:r>
              <a:rPr dirty="0" sz="1100" spc="10">
                <a:latin typeface="Times New Roman"/>
                <a:cs typeface="Times New Roman"/>
              </a:rPr>
              <a:t>may also include the determination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optimum </a:t>
            </a:r>
            <a:r>
              <a:rPr dirty="0" sz="1100" spc="5">
                <a:latin typeface="Times New Roman"/>
                <a:cs typeface="Times New Roman"/>
              </a:rPr>
              <a:t>product concept to satisfy the </a:t>
            </a:r>
            <a:r>
              <a:rPr dirty="0" sz="1100" spc="10">
                <a:latin typeface="Times New Roman"/>
                <a:cs typeface="Times New Roman"/>
              </a:rPr>
              <a:t>intended </a:t>
            </a:r>
            <a:r>
              <a:rPr dirty="0" sz="1100" spc="5">
                <a:latin typeface="Times New Roman"/>
                <a:cs typeface="Times New Roman"/>
              </a:rPr>
              <a:t>customer's needs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cost constraints.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Figure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00"/>
              </a:lnSpc>
              <a:spcBef>
                <a:spcPts val="40"/>
              </a:spcBef>
            </a:pPr>
            <a:r>
              <a:rPr dirty="0" sz="1100" spc="5">
                <a:latin typeface="Times New Roman"/>
                <a:cs typeface="Times New Roman"/>
              </a:rPr>
              <a:t>3.1 provides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glimpse </a:t>
            </a:r>
            <a:r>
              <a:rPr dirty="0" sz="1100" spc="10">
                <a:latin typeface="Times New Roman"/>
                <a:cs typeface="Times New Roman"/>
              </a:rPr>
              <a:t>into the </a:t>
            </a:r>
            <a:r>
              <a:rPr dirty="0" sz="1100" spc="5">
                <a:latin typeface="Times New Roman"/>
                <a:cs typeface="Times New Roman"/>
              </a:rPr>
              <a:t>various </a:t>
            </a:r>
            <a:r>
              <a:rPr dirty="0" sz="1100" spc="10">
                <a:latin typeface="Times New Roman"/>
                <a:cs typeface="Times New Roman"/>
              </a:rPr>
              <a:t>inter-connections within the operations function </a:t>
            </a:r>
            <a:r>
              <a:rPr dirty="0" sz="1100" spc="5">
                <a:latin typeface="Times New Roman"/>
                <a:cs typeface="Times New Roman"/>
              </a:rPr>
              <a:t>that  need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taken into account in a </a:t>
            </a:r>
            <a:r>
              <a:rPr dirty="0" sz="1100" spc="5">
                <a:latin typeface="Times New Roman"/>
                <a:cs typeface="Times New Roman"/>
              </a:rPr>
              <a:t>properly designed engineering cost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analysis.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48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019" y="7473457"/>
            <a:ext cx="5421630" cy="13512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  <a:tabLst>
                <a:tab pos="76390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Figure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3.1	</a:t>
            </a:r>
            <a:r>
              <a:rPr dirty="0" sz="1100" spc="10" b="1">
                <a:latin typeface="Times New Roman"/>
                <a:cs typeface="Times New Roman"/>
              </a:rPr>
              <a:t>Second Generation Engineering Cost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As a rule of thumb, 70 </a:t>
            </a:r>
            <a:r>
              <a:rPr dirty="0" sz="1100" spc="5">
                <a:latin typeface="Times New Roman"/>
                <a:cs typeface="Times New Roman"/>
              </a:rPr>
              <a:t>per </a:t>
            </a:r>
            <a:r>
              <a:rPr dirty="0" sz="1100" spc="10">
                <a:latin typeface="Times New Roman"/>
                <a:cs typeface="Times New Roman"/>
              </a:rPr>
              <a:t>cent of the cost 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product or </a:t>
            </a:r>
            <a:r>
              <a:rPr dirty="0" sz="1100" spc="5">
                <a:latin typeface="Times New Roman"/>
                <a:cs typeface="Times New Roman"/>
              </a:rPr>
              <a:t>service is </a:t>
            </a:r>
            <a:r>
              <a:rPr dirty="0" sz="1100" spc="10">
                <a:latin typeface="Times New Roman"/>
                <a:cs typeface="Times New Roman"/>
              </a:rPr>
              <a:t>firmed up by the </a:t>
            </a:r>
            <a:r>
              <a:rPr dirty="0" sz="1100" spc="5">
                <a:latin typeface="Times New Roman"/>
                <a:cs typeface="Times New Roman"/>
              </a:rPr>
              <a:t>time  the </a:t>
            </a:r>
            <a:r>
              <a:rPr dirty="0" sz="1100" spc="10">
                <a:latin typeface="Times New Roman"/>
                <a:cs typeface="Times New Roman"/>
              </a:rPr>
              <a:t>conceptual design has </a:t>
            </a:r>
            <a:r>
              <a:rPr dirty="0" sz="1100" spc="5">
                <a:latin typeface="Times New Roman"/>
                <a:cs typeface="Times New Roman"/>
              </a:rPr>
              <a:t>been </a:t>
            </a:r>
            <a:r>
              <a:rPr dirty="0" sz="1100" spc="10">
                <a:latin typeface="Times New Roman"/>
                <a:cs typeface="Times New Roman"/>
              </a:rPr>
              <a:t>completed. By </a:t>
            </a:r>
            <a:r>
              <a:rPr dirty="0" sz="1100" spc="5">
                <a:latin typeface="Times New Roman"/>
                <a:cs typeface="Times New Roman"/>
              </a:rPr>
              <a:t>the time </a:t>
            </a:r>
            <a:r>
              <a:rPr dirty="0" sz="1100" spc="10">
                <a:latin typeface="Times New Roman"/>
                <a:cs typeface="Times New Roman"/>
              </a:rPr>
              <a:t>the system </a:t>
            </a:r>
            <a:r>
              <a:rPr dirty="0" sz="1100" spc="5">
                <a:latin typeface="Times New Roman"/>
                <a:cs typeface="Times New Roman"/>
              </a:rPr>
              <a:t>definition is </a:t>
            </a:r>
            <a:r>
              <a:rPr dirty="0" sz="1100" spc="10">
                <a:latin typeface="Times New Roman"/>
                <a:cs typeface="Times New Roman"/>
              </a:rPr>
              <a:t>completed, </a:t>
            </a:r>
            <a:r>
              <a:rPr dirty="0" sz="1100" spc="5">
                <a:latin typeface="Times New Roman"/>
                <a:cs typeface="Times New Roman"/>
              </a:rPr>
              <a:t>80  </a:t>
            </a:r>
            <a:r>
              <a:rPr dirty="0" sz="1100" spc="10">
                <a:latin typeface="Times New Roman"/>
                <a:cs typeface="Times New Roman"/>
              </a:rPr>
              <a:t>percent of the </a:t>
            </a:r>
            <a:r>
              <a:rPr dirty="0" sz="1100" spc="5">
                <a:latin typeface="Times New Roman"/>
                <a:cs typeface="Times New Roman"/>
              </a:rPr>
              <a:t>cost is finalized </a:t>
            </a:r>
            <a:r>
              <a:rPr dirty="0" sz="1100" spc="10">
                <a:latin typeface="Times New Roman"/>
                <a:cs typeface="Times New Roman"/>
              </a:rPr>
              <a:t>and 90 percent of </a:t>
            </a:r>
            <a:r>
              <a:rPr dirty="0" sz="1100" spc="5">
                <a:latin typeface="Times New Roman"/>
                <a:cs typeface="Times New Roman"/>
              </a:rPr>
              <a:t>the cost is firmed </a:t>
            </a:r>
            <a:r>
              <a:rPr dirty="0" sz="1100" spc="10">
                <a:latin typeface="Times New Roman"/>
                <a:cs typeface="Times New Roman"/>
              </a:rPr>
              <a:t>up before </a:t>
            </a:r>
            <a:r>
              <a:rPr dirty="0" sz="1100" spc="5">
                <a:latin typeface="Times New Roman"/>
                <a:cs typeface="Times New Roman"/>
              </a:rPr>
              <a:t>production. </a:t>
            </a:r>
            <a:r>
              <a:rPr dirty="0" sz="1100" spc="10">
                <a:latin typeface="Times New Roman"/>
                <a:cs typeface="Times New Roman"/>
              </a:rPr>
              <a:t>For  example, the geometrical shape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part  or  </a:t>
            </a:r>
            <a:r>
              <a:rPr dirty="0" sz="1100" spc="10">
                <a:latin typeface="Times New Roman"/>
                <a:cs typeface="Times New Roman"/>
              </a:rPr>
              <a:t>assembly determines </a:t>
            </a:r>
            <a:r>
              <a:rPr dirty="0" sz="1100" spc="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subsequent  manufacturing </a:t>
            </a:r>
            <a:r>
              <a:rPr dirty="0" sz="1100" spc="5">
                <a:latin typeface="Times New Roman"/>
                <a:cs typeface="Times New Roman"/>
              </a:rPr>
              <a:t>processes by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manufactured. This, </a:t>
            </a:r>
            <a:r>
              <a:rPr dirty="0" sz="1100" spc="10">
                <a:latin typeface="Times New Roman"/>
                <a:cs typeface="Times New Roman"/>
              </a:rPr>
              <a:t>in turn, </a:t>
            </a:r>
            <a:r>
              <a:rPr dirty="0" sz="1100" spc="5">
                <a:latin typeface="Times New Roman"/>
                <a:cs typeface="Times New Roman"/>
              </a:rPr>
              <a:t>limits </a:t>
            </a:r>
            <a:r>
              <a:rPr dirty="0" sz="1100" spc="10">
                <a:latin typeface="Times New Roman"/>
                <a:cs typeface="Times New Roman"/>
              </a:rPr>
              <a:t>the materials  to just those few that are </a:t>
            </a:r>
            <a:r>
              <a:rPr dirty="0" sz="1100" spc="5">
                <a:latin typeface="Times New Roman"/>
                <a:cs typeface="Times New Roman"/>
              </a:rPr>
              <a:t>suitable for </a:t>
            </a:r>
            <a:r>
              <a:rPr dirty="0" sz="1100" spc="10">
                <a:latin typeface="Times New Roman"/>
                <a:cs typeface="Times New Roman"/>
              </a:rPr>
              <a:t>those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2650917"/>
            <a:ext cx="5421630" cy="48856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Figure 3.2 Locking of Product </a:t>
            </a:r>
            <a:r>
              <a:rPr dirty="0" sz="1100" spc="5" b="1">
                <a:latin typeface="Times New Roman"/>
                <a:cs typeface="Times New Roman"/>
              </a:rPr>
              <a:t>Costs </a:t>
            </a:r>
            <a:r>
              <a:rPr dirty="0" sz="1100" spc="10" b="1">
                <a:latin typeface="Times New Roman"/>
                <a:cs typeface="Times New Roman"/>
              </a:rPr>
              <a:t>and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Design.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762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The impact 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0">
                <a:latin typeface="Times New Roman"/>
                <a:cs typeface="Times New Roman"/>
              </a:rPr>
              <a:t>shows how </a:t>
            </a:r>
            <a:r>
              <a:rPr dirty="0" sz="1100" spc="5">
                <a:latin typeface="Times New Roman"/>
                <a:cs typeface="Times New Roman"/>
              </a:rPr>
              <a:t>costs are firmed </a:t>
            </a:r>
            <a:r>
              <a:rPr dirty="0" sz="1100" spc="10">
                <a:latin typeface="Times New Roman"/>
                <a:cs typeface="Times New Roman"/>
              </a:rPr>
              <a:t>up and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will be </a:t>
            </a:r>
            <a:r>
              <a:rPr dirty="0" sz="1100" spc="5">
                <a:latin typeface="Times New Roman"/>
                <a:cs typeface="Times New Roman"/>
              </a:rPr>
              <a:t>seen  </a:t>
            </a:r>
            <a:r>
              <a:rPr dirty="0" sz="1100" spc="10">
                <a:latin typeface="Times New Roman"/>
                <a:cs typeface="Times New Roman"/>
              </a:rPr>
              <a:t>that the majority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reduction opportunities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lost prior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actual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production."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decisions are difficult </a:t>
            </a:r>
            <a:r>
              <a:rPr dirty="0" sz="1100" spc="10">
                <a:latin typeface="Times New Roman"/>
                <a:cs typeface="Times New Roman"/>
              </a:rPr>
              <a:t>because </a:t>
            </a:r>
            <a:r>
              <a:rPr dirty="0" sz="1100" spc="5">
                <a:latin typeface="Times New Roman"/>
                <a:cs typeface="Times New Roman"/>
              </a:rPr>
              <a:t>there is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5">
                <a:latin typeface="Times New Roman"/>
                <a:cs typeface="Times New Roman"/>
              </a:rPr>
              <a:t>guarantee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success. </a:t>
            </a:r>
            <a:r>
              <a:rPr dirty="0" sz="1100" spc="15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out of three </a:t>
            </a:r>
            <a:r>
              <a:rPr dirty="0" sz="1100" spc="10">
                <a:latin typeface="Times New Roman"/>
                <a:cs typeface="Times New Roman"/>
              </a:rPr>
              <a:t>new  </a:t>
            </a:r>
            <a:r>
              <a:rPr dirty="0" sz="1100" spc="5">
                <a:latin typeface="Times New Roman"/>
                <a:cs typeface="Times New Roman"/>
              </a:rPr>
              <a:t>products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fail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after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launch.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Therefore,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key </a:t>
            </a:r>
            <a:r>
              <a:rPr dirty="0" sz="1100" spc="5">
                <a:latin typeface="Times New Roman"/>
                <a:cs typeface="Times New Roman"/>
              </a:rPr>
              <a:t>observations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 product development  recommended by </a:t>
            </a:r>
            <a:r>
              <a:rPr dirty="0" sz="1100" spc="5">
                <a:latin typeface="Times New Roman"/>
                <a:cs typeface="Times New Roman"/>
              </a:rPr>
              <a:t>the expert committee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Bridging </a:t>
            </a:r>
            <a:r>
              <a:rPr dirty="0" sz="1100" spc="10">
                <a:latin typeface="Times New Roman"/>
                <a:cs typeface="Times New Roman"/>
              </a:rPr>
              <a:t>Design and </a:t>
            </a:r>
            <a:r>
              <a:rPr dirty="0" sz="1100" spc="5">
                <a:latin typeface="Times New Roman"/>
                <a:cs typeface="Times New Roman"/>
              </a:rPr>
              <a:t>Manufacturing set </a:t>
            </a:r>
            <a:r>
              <a:rPr dirty="0" sz="1100" spc="15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by the  </a:t>
            </a:r>
            <a:r>
              <a:rPr dirty="0" sz="1100" spc="10">
                <a:latin typeface="Times New Roman"/>
                <a:cs typeface="Times New Roman"/>
              </a:rPr>
              <a:t>National Research Council, U.S.A., </a:t>
            </a:r>
            <a:r>
              <a:rPr dirty="0" sz="1100" spc="5">
                <a:latin typeface="Times New Roman"/>
                <a:cs typeface="Times New Roman"/>
              </a:rPr>
              <a:t>after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series of </a:t>
            </a:r>
            <a:r>
              <a:rPr dirty="0" sz="1100" spc="10">
                <a:latin typeface="Times New Roman"/>
                <a:cs typeface="Times New Roman"/>
              </a:rPr>
              <a:t>hearings from industry, </a:t>
            </a:r>
            <a:r>
              <a:rPr dirty="0" sz="1100" spc="5">
                <a:latin typeface="Times New Roman"/>
                <a:cs typeface="Times New Roman"/>
              </a:rPr>
              <a:t>in February  2003,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of great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interest: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Continue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early collaborative exploration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lifecycle, including manufacturing,  logistics, </a:t>
            </a:r>
            <a:r>
              <a:rPr dirty="0" sz="1100" spc="10">
                <a:latin typeface="Times New Roman"/>
                <a:cs typeface="Times New Roman"/>
              </a:rPr>
              <a:t>time-phased requirements, and technology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insertion.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200"/>
              </a:lnSpc>
              <a:spcBef>
                <a:spcPts val="5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Perform </a:t>
            </a:r>
            <a:r>
              <a:rPr dirty="0" sz="1100" spc="5">
                <a:latin typeface="Times New Roman"/>
                <a:cs typeface="Times New Roman"/>
              </a:rPr>
              <a:t>assessments 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modeling </a:t>
            </a:r>
            <a:r>
              <a:rPr dirty="0" sz="1100" spc="10">
                <a:latin typeface="Times New Roman"/>
                <a:cs typeface="Times New Roman"/>
              </a:rPr>
              <a:t>and simulation </a:t>
            </a:r>
            <a:r>
              <a:rPr dirty="0" sz="1100" spc="5">
                <a:latin typeface="Times New Roman"/>
                <a:cs typeface="Times New Roman"/>
              </a:rPr>
              <a:t>early in </a:t>
            </a:r>
            <a:r>
              <a:rPr dirty="0" sz="1100" spc="10">
                <a:latin typeface="Times New Roman"/>
                <a:cs typeface="Times New Roman"/>
              </a:rPr>
              <a:t>the development  cycle </a:t>
            </a:r>
            <a:r>
              <a:rPr dirty="0" sz="1100" spc="5">
                <a:latin typeface="Times New Roman"/>
                <a:cs typeface="Times New Roman"/>
              </a:rPr>
              <a:t>alternative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designs built, tested </a:t>
            </a:r>
            <a:r>
              <a:rPr dirty="0" sz="1100" spc="10">
                <a:latin typeface="Times New Roman"/>
                <a:cs typeface="Times New Roman"/>
              </a:rPr>
              <a:t>and operated in the computer before  </a:t>
            </a:r>
            <a:r>
              <a:rPr dirty="0" sz="1100" spc="5">
                <a:latin typeface="Times New Roman"/>
                <a:cs typeface="Times New Roman"/>
              </a:rPr>
              <a:t>critical decisions </a:t>
            </a:r>
            <a:r>
              <a:rPr dirty="0" sz="1100" spc="10">
                <a:latin typeface="Times New Roman"/>
                <a:cs typeface="Times New Roman"/>
              </a:rPr>
              <a:t>are locked in and </a:t>
            </a:r>
            <a:r>
              <a:rPr dirty="0" sz="1100" spc="5">
                <a:latin typeface="Times New Roman"/>
                <a:cs typeface="Times New Roman"/>
              </a:rPr>
              <a:t>manufacturing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begins.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Wait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develop </a:t>
            </a:r>
            <a:r>
              <a:rPr dirty="0" sz="1100" spc="5">
                <a:latin typeface="Times New Roman"/>
                <a:cs typeface="Times New Roman"/>
              </a:rPr>
              <a:t>designs until requirements </a:t>
            </a:r>
            <a:r>
              <a:rPr dirty="0" sz="1100" spc="10">
                <a:latin typeface="Times New Roman"/>
                <a:cs typeface="Times New Roman"/>
              </a:rPr>
              <a:t>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understood.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Requirements </a:t>
            </a:r>
            <a:r>
              <a:rPr dirty="0" sz="1100" spc="10">
                <a:latin typeface="Times New Roman"/>
                <a:cs typeface="Times New Roman"/>
              </a:rPr>
              <a:t>are the key. Balance them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early!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Once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drawn, </a:t>
            </a:r>
            <a:r>
              <a:rPr dirty="0" sz="1100" spc="5">
                <a:latin typeface="Times New Roman"/>
                <a:cs typeface="Times New Roman"/>
              </a:rPr>
              <a:t>the cost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weight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>
                <a:latin typeface="Times New Roman"/>
                <a:cs typeface="Times New Roman"/>
              </a:rPr>
              <a:t>set.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No </a:t>
            </a:r>
            <a:r>
              <a:rPr dirty="0" sz="1100" spc="10">
                <a:latin typeface="Times New Roman"/>
                <a:cs typeface="Times New Roman"/>
              </a:rPr>
              <a:t>amount </a:t>
            </a:r>
            <a:r>
              <a:rPr dirty="0" sz="1100" spc="5">
                <a:latin typeface="Times New Roman"/>
                <a:cs typeface="Times New Roman"/>
              </a:rPr>
              <a:t>of analysis can </a:t>
            </a:r>
            <a:r>
              <a:rPr dirty="0" sz="1100" spc="10">
                <a:latin typeface="Times New Roman"/>
                <a:cs typeface="Times New Roman"/>
              </a:rPr>
              <a:t>help a </a:t>
            </a:r>
            <a:r>
              <a:rPr dirty="0" sz="1100" spc="15">
                <a:latin typeface="Times New Roman"/>
                <a:cs typeface="Times New Roman"/>
              </a:rPr>
              <a:t>bad </a:t>
            </a:r>
            <a:r>
              <a:rPr dirty="0" sz="1100" spc="5">
                <a:latin typeface="Times New Roman"/>
                <a:cs typeface="Times New Roman"/>
              </a:rPr>
              <a:t>design </a:t>
            </a:r>
            <a:r>
              <a:rPr dirty="0" sz="1100" spc="10">
                <a:latin typeface="Times New Roman"/>
                <a:cs typeface="Times New Roman"/>
              </a:rPr>
              <a:t>get </a:t>
            </a:r>
            <a:r>
              <a:rPr dirty="0" sz="1100" spc="5">
                <a:latin typeface="Times New Roman"/>
                <a:cs typeface="Times New Roman"/>
              </a:rPr>
              <a:t>stronger or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cheaper.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Remember that 80percent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product's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determined by </a:t>
            </a:r>
            <a:r>
              <a:rPr dirty="0" sz="1100" spc="10">
                <a:latin typeface="Times New Roman"/>
                <a:cs typeface="Times New Roman"/>
              </a:rPr>
              <a:t>the 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parts,  </a:t>
            </a:r>
            <a:r>
              <a:rPr dirty="0" sz="1100" spc="5">
                <a:latin typeface="Times New Roman"/>
                <a:cs typeface="Times New Roman"/>
              </a:rPr>
              <a:t>assembly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technique,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manufacturing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processes,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tooling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approach,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tolerances.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Measuring Costs and </a:t>
            </a:r>
            <a:r>
              <a:rPr dirty="0" sz="1100" spc="5" b="1">
                <a:latin typeface="Times New Roman"/>
                <a:cs typeface="Times New Roman"/>
              </a:rPr>
              <a:t>Identifying  </a:t>
            </a:r>
            <a:r>
              <a:rPr dirty="0" sz="1100" spc="10" b="1">
                <a:latin typeface="Times New Roman"/>
                <a:cs typeface="Times New Roman"/>
              </a:rPr>
              <a:t>Waste: </a:t>
            </a:r>
            <a:r>
              <a:rPr dirty="0" sz="1100" spc="10">
                <a:latin typeface="Times New Roman"/>
                <a:cs typeface="Times New Roman"/>
              </a:rPr>
              <a:t>Operations Management </a:t>
            </a:r>
            <a:r>
              <a:rPr dirty="0" sz="1100" spc="5">
                <a:latin typeface="Times New Roman"/>
                <a:cs typeface="Times New Roman"/>
              </a:rPr>
              <a:t>is  interested 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enhancing </a:t>
            </a:r>
            <a:r>
              <a:rPr dirty="0" sz="1100" spc="10">
                <a:latin typeface="Times New Roman"/>
                <a:cs typeface="Times New Roman"/>
              </a:rPr>
              <a:t>value. Cost </a:t>
            </a:r>
            <a:r>
              <a:rPr dirty="0" sz="1100" spc="5">
                <a:latin typeface="Times New Roman"/>
                <a:cs typeface="Times New Roman"/>
              </a:rPr>
              <a:t>reductions often translate directly into increases in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out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weight </a:t>
            </a:r>
            <a:r>
              <a:rPr dirty="0" sz="1100" spc="10">
                <a:latin typeface="Times New Roman"/>
                <a:cs typeface="Times New Roman"/>
              </a:rPr>
              <a:t>changes </a:t>
            </a:r>
            <a:r>
              <a:rPr dirty="0" sz="1100" spc="5">
                <a:latin typeface="Times New Roman"/>
                <a:cs typeface="Times New Roman"/>
              </a:rPr>
              <a:t>in performance. </a:t>
            </a:r>
            <a:r>
              <a:rPr dirty="0" sz="1100" spc="10">
                <a:latin typeface="Times New Roman"/>
                <a:cs typeface="Times New Roman"/>
              </a:rPr>
              <a:t>Like the other </a:t>
            </a:r>
            <a:r>
              <a:rPr dirty="0" sz="1100" spc="5">
                <a:latin typeface="Times New Roman"/>
                <a:cs typeface="Times New Roman"/>
              </a:rPr>
              <a:t>inputs to </a:t>
            </a:r>
            <a:r>
              <a:rPr dirty="0" sz="1100" spc="10">
                <a:latin typeface="Times New Roman"/>
                <a:cs typeface="Times New Roman"/>
              </a:rPr>
              <a:t>the value </a:t>
            </a:r>
            <a:r>
              <a:rPr dirty="0" sz="1100" spc="5">
                <a:latin typeface="Times New Roman"/>
                <a:cs typeface="Times New Roman"/>
              </a:rPr>
              <a:t>equation, the costs </a:t>
            </a:r>
            <a:r>
              <a:rPr dirty="0" sz="1100" spc="10">
                <a:latin typeface="Times New Roman"/>
                <a:cs typeface="Times New Roman"/>
              </a:rPr>
              <a:t>are  composed of a </a:t>
            </a:r>
            <a:r>
              <a:rPr dirty="0" sz="1100" spc="5">
                <a:latin typeface="Times New Roman"/>
                <a:cs typeface="Times New Roman"/>
              </a:rPr>
              <a:t>variety of different elements. </a:t>
            </a:r>
            <a:r>
              <a:rPr dirty="0" sz="1100" spc="10">
                <a:latin typeface="Times New Roman"/>
                <a:cs typeface="Times New Roman"/>
              </a:rPr>
              <a:t>For example, the </a:t>
            </a:r>
            <a:r>
              <a:rPr dirty="0" sz="1100" spc="5">
                <a:latin typeface="Times New Roman"/>
                <a:cs typeface="Times New Roman"/>
              </a:rPr>
              <a:t>costs relevant to </a:t>
            </a:r>
            <a:r>
              <a:rPr dirty="0" sz="1100" spc="10">
                <a:latin typeface="Times New Roman"/>
                <a:cs typeface="Times New Roman"/>
              </a:rPr>
              <a:t>the purchase 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could include one </a:t>
            </a:r>
            <a:r>
              <a:rPr dirty="0" sz="1100" spc="5">
                <a:latin typeface="Times New Roman"/>
                <a:cs typeface="Times New Roman"/>
              </a:rPr>
              <a:t>or more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several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categories.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1062" y="7679270"/>
            <a:ext cx="1439545" cy="1073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Acquisition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cost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Repair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Maintenance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Operating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Salvage/resale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Disposal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6728" y="7679270"/>
            <a:ext cx="2445385" cy="1073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: </a:t>
            </a:r>
            <a:r>
              <a:rPr dirty="0" sz="1100" spc="10">
                <a:latin typeface="Times New Roman"/>
                <a:cs typeface="Times New Roman"/>
              </a:rPr>
              <a:t>The purchase </a:t>
            </a:r>
            <a:r>
              <a:rPr dirty="0" sz="1100" spc="5">
                <a:latin typeface="Times New Roman"/>
                <a:cs typeface="Times New Roman"/>
              </a:rPr>
              <a:t>price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car, for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instance.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100" spc="5" b="1">
                <a:latin typeface="Times New Roman"/>
                <a:cs typeface="Times New Roman"/>
              </a:rPr>
              <a:t>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of replacing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broken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part.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1100" spc="5" b="1">
                <a:latin typeface="Times New Roman"/>
                <a:cs typeface="Times New Roman"/>
              </a:rPr>
              <a:t>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of oil changes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tune-ups.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100" spc="5" b="1">
                <a:latin typeface="Times New Roman"/>
                <a:cs typeface="Times New Roman"/>
              </a:rPr>
              <a:t>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of gas </a:t>
            </a:r>
            <a:r>
              <a:rPr dirty="0" sz="1100" spc="20">
                <a:latin typeface="Times New Roman"/>
                <a:cs typeface="Times New Roman"/>
              </a:rPr>
              <a:t>&amp;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tyres.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100" spc="5" b="1">
                <a:latin typeface="Times New Roman"/>
                <a:cs typeface="Times New Roman"/>
              </a:rPr>
              <a:t>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recovered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selling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car.</a:t>
            </a:r>
            <a:endParaRPr sz="11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5"/>
              </a:spcBef>
            </a:pPr>
            <a:r>
              <a:rPr dirty="0" sz="1100" spc="5" b="1">
                <a:latin typeface="Times New Roman"/>
                <a:cs typeface="Times New Roman"/>
              </a:rPr>
              <a:t>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of disposing </a:t>
            </a:r>
            <a:r>
              <a:rPr dirty="0" sz="1100" spc="10">
                <a:latin typeface="Times New Roman"/>
                <a:cs typeface="Times New Roman"/>
              </a:rPr>
              <a:t>of a wrecked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3714" y="994410"/>
            <a:ext cx="3370326" cy="1588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49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50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900" cy="811149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Furthermore</a:t>
            </a:r>
            <a:r>
              <a:rPr dirty="0" sz="1100" spc="10" b="1">
                <a:latin typeface="Times New Roman"/>
                <a:cs typeface="Times New Roman"/>
              </a:rPr>
              <a:t>, </a:t>
            </a:r>
            <a:r>
              <a:rPr dirty="0" sz="1100" spc="10">
                <a:latin typeface="Times New Roman"/>
                <a:cs typeface="Times New Roman"/>
              </a:rPr>
              <a:t>managers can breakdown </a:t>
            </a:r>
            <a:r>
              <a:rPr dirty="0" sz="1100" spc="5">
                <a:latin typeface="Times New Roman"/>
                <a:cs typeface="Times New Roman"/>
              </a:rPr>
              <a:t>cost to express </a:t>
            </a:r>
            <a:r>
              <a:rPr dirty="0" sz="1100" spc="10">
                <a:latin typeface="Times New Roman"/>
                <a:cs typeface="Times New Roman"/>
              </a:rPr>
              <a:t>them </a:t>
            </a:r>
            <a:r>
              <a:rPr dirty="0" sz="1100" spc="5">
                <a:latin typeface="Times New Roman"/>
                <a:cs typeface="Times New Roman"/>
              </a:rPr>
              <a:t>quantitatively or qualitatively. </a:t>
            </a:r>
            <a:r>
              <a:rPr dirty="0" sz="1100" spc="20">
                <a:latin typeface="Times New Roman"/>
                <a:cs typeface="Times New Roman"/>
              </a:rPr>
              <a:t>A  </a:t>
            </a:r>
            <a:r>
              <a:rPr dirty="0" sz="1100" spc="10">
                <a:latin typeface="Times New Roman"/>
                <a:cs typeface="Times New Roman"/>
              </a:rPr>
              <a:t>major </a:t>
            </a:r>
            <a:r>
              <a:rPr dirty="0" sz="1100" spc="5">
                <a:latin typeface="Times New Roman"/>
                <a:cs typeface="Times New Roman"/>
              </a:rPr>
              <a:t>problem in </a:t>
            </a:r>
            <a:r>
              <a:rPr dirty="0" sz="1100" spc="10">
                <a:latin typeface="Times New Roman"/>
                <a:cs typeface="Times New Roman"/>
              </a:rPr>
              <a:t>much </a:t>
            </a:r>
            <a:r>
              <a:rPr dirty="0" sz="1100" spc="5">
                <a:latin typeface="Times New Roman"/>
                <a:cs typeface="Times New Roman"/>
              </a:rPr>
              <a:t>corporate </a:t>
            </a:r>
            <a:r>
              <a:rPr dirty="0" sz="1100" spc="10">
                <a:latin typeface="Times New Roman"/>
                <a:cs typeface="Times New Roman"/>
              </a:rPr>
              <a:t>accounting system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been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overhead </a:t>
            </a:r>
            <a:r>
              <a:rPr dirty="0" sz="1100" spc="10">
                <a:latin typeface="Times New Roman"/>
                <a:cs typeface="Times New Roman"/>
              </a:rPr>
              <a:t>costs are  </a:t>
            </a:r>
            <a:r>
              <a:rPr dirty="0" sz="1100" spc="5">
                <a:latin typeface="Times New Roman"/>
                <a:cs typeface="Times New Roman"/>
              </a:rPr>
              <a:t>precisely </a:t>
            </a:r>
            <a:r>
              <a:rPr dirty="0" sz="1100" spc="10">
                <a:latin typeface="Times New Roman"/>
                <a:cs typeface="Times New Roman"/>
              </a:rPr>
              <a:t>applied to the products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support. </a:t>
            </a:r>
            <a:r>
              <a:rPr dirty="0" sz="1100" spc="10">
                <a:latin typeface="Times New Roman"/>
                <a:cs typeface="Times New Roman"/>
              </a:rPr>
              <a:t>Effective performance measurement  requires such products to bear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fair share </a:t>
            </a:r>
            <a:r>
              <a:rPr dirty="0" sz="1100" spc="5">
                <a:latin typeface="Times New Roman"/>
                <a:cs typeface="Times New Roman"/>
              </a:rPr>
              <a:t>of all costs incurred to create, </a:t>
            </a:r>
            <a:r>
              <a:rPr dirty="0" sz="1100" spc="10">
                <a:latin typeface="Times New Roman"/>
                <a:cs typeface="Times New Roman"/>
              </a:rPr>
              <a:t>make, </a:t>
            </a:r>
            <a:r>
              <a:rPr dirty="0" sz="1100" spc="5">
                <a:latin typeface="Times New Roman"/>
                <a:cs typeface="Times New Roman"/>
              </a:rPr>
              <a:t>sell, and  service. Direct </a:t>
            </a:r>
            <a:r>
              <a:rPr dirty="0" sz="1100" spc="10">
                <a:latin typeface="Times New Roman"/>
                <a:cs typeface="Times New Roman"/>
              </a:rPr>
              <a:t>costs pose no </a:t>
            </a:r>
            <a:r>
              <a:rPr dirty="0" sz="1100" spc="5">
                <a:latin typeface="Times New Roman"/>
                <a:cs typeface="Times New Roman"/>
              </a:rPr>
              <a:t>major </a:t>
            </a:r>
            <a:r>
              <a:rPr dirty="0" sz="1100" spc="10">
                <a:latin typeface="Times New Roman"/>
                <a:cs typeface="Times New Roman"/>
              </a:rPr>
              <a:t>problem; managers </a:t>
            </a:r>
            <a:r>
              <a:rPr dirty="0" sz="1100" spc="5">
                <a:latin typeface="Times New Roman"/>
                <a:cs typeface="Times New Roman"/>
              </a:rPr>
              <a:t>simply record 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labor, </a:t>
            </a:r>
            <a:r>
              <a:rPr dirty="0" sz="1100" spc="10">
                <a:latin typeface="Times New Roman"/>
                <a:cs typeface="Times New Roman"/>
              </a:rPr>
              <a:t>material  and </a:t>
            </a:r>
            <a:r>
              <a:rPr dirty="0" sz="1100" spc="5">
                <a:latin typeface="Times New Roman"/>
                <a:cs typeface="Times New Roman"/>
              </a:rPr>
              <a:t>other resources </a:t>
            </a:r>
            <a:r>
              <a:rPr dirty="0" sz="1100" spc="10">
                <a:latin typeface="Times New Roman"/>
                <a:cs typeface="Times New Roman"/>
              </a:rPr>
              <a:t>used by a product. However, </a:t>
            </a:r>
            <a:r>
              <a:rPr dirty="0" sz="1100" spc="5">
                <a:latin typeface="Times New Roman"/>
                <a:cs typeface="Times New Roman"/>
              </a:rPr>
              <a:t>assigning overhead costs </a:t>
            </a:r>
            <a:r>
              <a:rPr dirty="0" sz="1100" spc="10">
                <a:latin typeface="Times New Roman"/>
                <a:cs typeface="Times New Roman"/>
              </a:rPr>
              <a:t>become more  </a:t>
            </a:r>
            <a:r>
              <a:rPr dirty="0" sz="1100" spc="5">
                <a:latin typeface="Times New Roman"/>
                <a:cs typeface="Times New Roman"/>
              </a:rPr>
              <a:t>difficult. </a:t>
            </a:r>
            <a:r>
              <a:rPr dirty="0" sz="1100" spc="10">
                <a:latin typeface="Times New Roman"/>
                <a:cs typeface="Times New Roman"/>
              </a:rPr>
              <a:t>Unlike </a:t>
            </a:r>
            <a:r>
              <a:rPr dirty="0" sz="1100" spc="5">
                <a:latin typeface="Times New Roman"/>
                <a:cs typeface="Times New Roman"/>
              </a:rPr>
              <a:t>direct costs, these costs </a:t>
            </a:r>
            <a:r>
              <a:rPr dirty="0" sz="1100" spc="10">
                <a:latin typeface="Times New Roman"/>
                <a:cs typeface="Times New Roman"/>
              </a:rPr>
              <a:t>seldom </a:t>
            </a:r>
            <a:r>
              <a:rPr dirty="0" sz="1100" spc="5">
                <a:latin typeface="Times New Roman"/>
                <a:cs typeface="Times New Roman"/>
              </a:rPr>
              <a:t>vary with </a:t>
            </a:r>
            <a:r>
              <a:rPr dirty="0" sz="1100" spc="10">
                <a:latin typeface="Times New Roman"/>
                <a:cs typeface="Times New Roman"/>
              </a:rPr>
              <a:t>changes </a:t>
            </a:r>
            <a:r>
              <a:rPr dirty="0" sz="1100" spc="5">
                <a:latin typeface="Times New Roman"/>
                <a:cs typeface="Times New Roman"/>
              </a:rPr>
              <a:t>in output. “Marketers  </a:t>
            </a:r>
            <a:r>
              <a:rPr dirty="0" sz="1100" spc="10">
                <a:latin typeface="Times New Roman"/>
                <a:cs typeface="Times New Roman"/>
              </a:rPr>
              <a:t>know </a:t>
            </a:r>
            <a:r>
              <a:rPr dirty="0" sz="1100" spc="5">
                <a:latin typeface="Times New Roman"/>
                <a:cs typeface="Times New Roman"/>
              </a:rPr>
              <a:t>well that </a:t>
            </a:r>
            <a:r>
              <a:rPr dirty="0" sz="1100" spc="10">
                <a:latin typeface="Times New Roman"/>
                <a:cs typeface="Times New Roman"/>
              </a:rPr>
              <a:t>people </a:t>
            </a:r>
            <a:r>
              <a:rPr dirty="0" sz="1100" spc="5">
                <a:latin typeface="Times New Roman"/>
                <a:cs typeface="Times New Roman"/>
              </a:rPr>
              <a:t>like to </a:t>
            </a:r>
            <a:r>
              <a:rPr dirty="0" sz="1100" spc="10">
                <a:latin typeface="Times New Roman"/>
                <a:cs typeface="Times New Roman"/>
              </a:rPr>
              <a:t>buy </a:t>
            </a:r>
            <a:r>
              <a:rPr dirty="0" sz="1100" spc="5">
                <a:latin typeface="Times New Roman"/>
                <a:cs typeface="Times New Roman"/>
              </a:rPr>
              <a:t>things </a:t>
            </a:r>
            <a:r>
              <a:rPr dirty="0" sz="1100" spc="10">
                <a:latin typeface="Times New Roman"/>
                <a:cs typeface="Times New Roman"/>
              </a:rPr>
              <a:t>cheaply, </a:t>
            </a:r>
            <a:r>
              <a:rPr dirty="0" sz="1100" spc="5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like cheap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things,”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This statement </a:t>
            </a:r>
            <a:r>
              <a:rPr dirty="0" sz="1100" spc="10">
                <a:latin typeface="Times New Roman"/>
                <a:cs typeface="Times New Roman"/>
              </a:rPr>
              <a:t>describes </a:t>
            </a:r>
            <a:r>
              <a:rPr dirty="0" sz="1100" spc="5">
                <a:latin typeface="Times New Roman"/>
                <a:cs typeface="Times New Roman"/>
              </a:rPr>
              <a:t>both major attractions </a:t>
            </a:r>
            <a:r>
              <a:rPr dirty="0" sz="1100" spc="10">
                <a:latin typeface="Times New Roman"/>
                <a:cs typeface="Times New Roman"/>
              </a:rPr>
              <a:t>and the problem </a:t>
            </a:r>
            <a:r>
              <a:rPr dirty="0" sz="1100" spc="5">
                <a:latin typeface="Times New Roman"/>
                <a:cs typeface="Times New Roman"/>
              </a:rPr>
              <a:t>of emphasizing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vas the  firm’s major source of </a:t>
            </a:r>
            <a:r>
              <a:rPr dirty="0" sz="1100" spc="10">
                <a:latin typeface="Times New Roman"/>
                <a:cs typeface="Times New Roman"/>
              </a:rPr>
              <a:t>value. Customers want at least the </a:t>
            </a:r>
            <a:r>
              <a:rPr dirty="0" sz="1100" spc="5">
                <a:latin typeface="Times New Roman"/>
                <a:cs typeface="Times New Roman"/>
              </a:rPr>
              <a:t>same </a:t>
            </a:r>
            <a:r>
              <a:rPr dirty="0" sz="1100" spc="10">
                <a:latin typeface="Times New Roman"/>
                <a:cs typeface="Times New Roman"/>
              </a:rPr>
              <a:t>performance for lower cost; 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simply less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less.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cost driven </a:t>
            </a:r>
            <a:r>
              <a:rPr dirty="0" sz="1100" spc="5">
                <a:latin typeface="Times New Roman"/>
                <a:cs typeface="Times New Roman"/>
              </a:rPr>
              <a:t>approach </a:t>
            </a:r>
            <a:r>
              <a:rPr dirty="0" sz="1100" spc="10">
                <a:latin typeface="Times New Roman"/>
                <a:cs typeface="Times New Roman"/>
              </a:rPr>
              <a:t>to value </a:t>
            </a:r>
            <a:r>
              <a:rPr dirty="0" sz="1100" spc="5">
                <a:latin typeface="Times New Roman"/>
                <a:cs typeface="Times New Roman"/>
              </a:rPr>
              <a:t>treats </a:t>
            </a:r>
            <a:r>
              <a:rPr dirty="0" sz="1100" spc="10">
                <a:latin typeface="Times New Roman"/>
                <a:cs typeface="Times New Roman"/>
              </a:rPr>
              <a:t>performance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given 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focuses </a:t>
            </a:r>
            <a:r>
              <a:rPr dirty="0" sz="1100" spc="10">
                <a:latin typeface="Times New Roman"/>
                <a:cs typeface="Times New Roman"/>
              </a:rPr>
              <a:t>on reducing </a:t>
            </a:r>
            <a:r>
              <a:rPr dirty="0" sz="1100" spc="5">
                <a:latin typeface="Times New Roman"/>
                <a:cs typeface="Times New Roman"/>
              </a:rPr>
              <a:t>cost.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example, </a:t>
            </a:r>
            <a:r>
              <a:rPr dirty="0" sz="1100" spc="10">
                <a:latin typeface="Times New Roman"/>
                <a:cs typeface="Times New Roman"/>
              </a:rPr>
              <a:t>this approach has been </a:t>
            </a:r>
            <a:r>
              <a:rPr dirty="0" sz="1100" spc="5">
                <a:latin typeface="Times New Roman"/>
                <a:cs typeface="Times New Roman"/>
              </a:rPr>
              <a:t>successful in Bajaj Auto. </a:t>
            </a:r>
            <a:r>
              <a:rPr dirty="0" sz="1100">
                <a:latin typeface="Times New Roman"/>
                <a:cs typeface="Times New Roman"/>
              </a:rPr>
              <a:t>It 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been successful </a:t>
            </a:r>
            <a:r>
              <a:rPr dirty="0" sz="1100" spc="5">
                <a:latin typeface="Times New Roman"/>
                <a:cs typeface="Times New Roman"/>
              </a:rPr>
              <a:t>in inculcating </a:t>
            </a:r>
            <a:r>
              <a:rPr dirty="0" sz="1100" spc="10">
                <a:latin typeface="Times New Roman"/>
                <a:cs typeface="Times New Roman"/>
              </a:rPr>
              <a:t>a concept </a:t>
            </a:r>
            <a:r>
              <a:rPr dirty="0" sz="1100" spc="5">
                <a:latin typeface="Times New Roman"/>
                <a:cs typeface="Times New Roman"/>
              </a:rPr>
              <a:t>in its </a:t>
            </a:r>
            <a:r>
              <a:rPr dirty="0" sz="1100" spc="10">
                <a:latin typeface="Times New Roman"/>
                <a:cs typeface="Times New Roman"/>
              </a:rPr>
              <a:t>workforce </a:t>
            </a:r>
            <a:r>
              <a:rPr dirty="0" sz="1100" spc="5">
                <a:latin typeface="Times New Roman"/>
                <a:cs typeface="Times New Roman"/>
              </a:rPr>
              <a:t>of lower costs </a:t>
            </a:r>
            <a:r>
              <a:rPr dirty="0" sz="1100" spc="10">
                <a:latin typeface="Times New Roman"/>
                <a:cs typeface="Times New Roman"/>
              </a:rPr>
              <a:t>means </a:t>
            </a:r>
            <a:r>
              <a:rPr dirty="0" sz="1100" spc="5">
                <a:latin typeface="Times New Roman"/>
                <a:cs typeface="Times New Roman"/>
              </a:rPr>
              <a:t>better  </a:t>
            </a:r>
            <a:r>
              <a:rPr dirty="0" sz="1100" spc="10">
                <a:latin typeface="Times New Roman"/>
                <a:cs typeface="Times New Roman"/>
              </a:rPr>
              <a:t>quality.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firm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able </a:t>
            </a:r>
            <a:r>
              <a:rPr dirty="0" sz="1100" spc="10">
                <a:latin typeface="Times New Roman"/>
                <a:cs typeface="Times New Roman"/>
              </a:rPr>
              <a:t>to measure customer </a:t>
            </a:r>
            <a:r>
              <a:rPr dirty="0" sz="1100" spc="5">
                <a:latin typeface="Times New Roman"/>
                <a:cs typeface="Times New Roman"/>
              </a:rPr>
              <a:t>satisfaction, </a:t>
            </a:r>
            <a:r>
              <a:rPr dirty="0" sz="1100" spc="10">
                <a:latin typeface="Times New Roman"/>
                <a:cs typeface="Times New Roman"/>
              </a:rPr>
              <a:t>to evaluate customer  </a:t>
            </a:r>
            <a:r>
              <a:rPr dirty="0" sz="1100" spc="5">
                <a:latin typeface="Times New Roman"/>
                <a:cs typeface="Times New Roman"/>
              </a:rPr>
              <a:t>service 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cheaper </a:t>
            </a:r>
            <a:r>
              <a:rPr dirty="0" sz="1100" spc="5">
                <a:latin typeface="Times New Roman"/>
                <a:cs typeface="Times New Roman"/>
              </a:rPr>
              <a:t>to keep </a:t>
            </a:r>
            <a:r>
              <a:rPr dirty="0" sz="1100" spc="10">
                <a:latin typeface="Times New Roman"/>
                <a:cs typeface="Times New Roman"/>
              </a:rPr>
              <a:t>a good </a:t>
            </a:r>
            <a:r>
              <a:rPr dirty="0" sz="1100" spc="5">
                <a:latin typeface="Times New Roman"/>
                <a:cs typeface="Times New Roman"/>
              </a:rPr>
              <a:t>customer </a:t>
            </a:r>
            <a:r>
              <a:rPr dirty="0" sz="1100" spc="10">
                <a:latin typeface="Times New Roman"/>
                <a:cs typeface="Times New Roman"/>
              </a:rPr>
              <a:t>happy </a:t>
            </a:r>
            <a:r>
              <a:rPr dirty="0" sz="1100" spc="5">
                <a:latin typeface="Times New Roman"/>
                <a:cs typeface="Times New Roman"/>
              </a:rPr>
              <a:t>than to </a:t>
            </a:r>
            <a:r>
              <a:rPr dirty="0" sz="1100" spc="10">
                <a:latin typeface="Times New Roman"/>
                <a:cs typeface="Times New Roman"/>
              </a:rPr>
              <a:t>win one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your </a:t>
            </a:r>
            <a:r>
              <a:rPr dirty="0" sz="1100" spc="5">
                <a:latin typeface="Times New Roman"/>
                <a:cs typeface="Times New Roman"/>
              </a:rPr>
              <a:t>competitor’s good  customer. </a:t>
            </a:r>
            <a:r>
              <a:rPr dirty="0" sz="1100" spc="10">
                <a:latin typeface="Times New Roman"/>
                <a:cs typeface="Times New Roman"/>
              </a:rPr>
              <a:t>Customer </a:t>
            </a:r>
            <a:r>
              <a:rPr dirty="0" sz="1100" spc="5">
                <a:latin typeface="Times New Roman"/>
                <a:cs typeface="Times New Roman"/>
              </a:rPr>
              <a:t>satisfaction </a:t>
            </a:r>
            <a:r>
              <a:rPr dirty="0" sz="1100" spc="10">
                <a:latin typeface="Times New Roman"/>
                <a:cs typeface="Times New Roman"/>
              </a:rPr>
              <a:t>can be measured by </a:t>
            </a:r>
            <a:r>
              <a:rPr dirty="0" sz="1100" spc="5">
                <a:latin typeface="Times New Roman"/>
                <a:cs typeface="Times New Roman"/>
              </a:rPr>
              <a:t>the use of the </a:t>
            </a:r>
            <a:r>
              <a:rPr dirty="0" sz="1100" spc="10">
                <a:latin typeface="Times New Roman"/>
                <a:cs typeface="Times New Roman"/>
              </a:rPr>
              <a:t>concept </a:t>
            </a:r>
            <a:r>
              <a:rPr dirty="0" sz="1100" spc="5">
                <a:latin typeface="Times New Roman"/>
                <a:cs typeface="Times New Roman"/>
              </a:rPr>
              <a:t>of lifetime </a:t>
            </a:r>
            <a:r>
              <a:rPr dirty="0" sz="1100" spc="10">
                <a:latin typeface="Times New Roman"/>
                <a:cs typeface="Times New Roman"/>
              </a:rPr>
              <a:t>value 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customer,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estimate of the </a:t>
            </a:r>
            <a:r>
              <a:rPr dirty="0" sz="1100" spc="10">
                <a:latin typeface="Times New Roman"/>
                <a:cs typeface="Times New Roman"/>
              </a:rPr>
              <a:t>stream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income a firm can expect </a:t>
            </a:r>
            <a:r>
              <a:rPr dirty="0" sz="1100" spc="5">
                <a:latin typeface="Times New Roman"/>
                <a:cs typeface="Times New Roman"/>
              </a:rPr>
              <a:t>to receive </a:t>
            </a:r>
            <a:r>
              <a:rPr dirty="0" sz="1100" spc="10">
                <a:latin typeface="Times New Roman"/>
                <a:cs typeface="Times New Roman"/>
              </a:rPr>
              <a:t>from  a </a:t>
            </a:r>
            <a:r>
              <a:rPr dirty="0" sz="1100" spc="5">
                <a:latin typeface="Times New Roman"/>
                <a:cs typeface="Times New Roman"/>
              </a:rPr>
              <a:t>satisfied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customer. This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useful </a:t>
            </a:r>
            <a:r>
              <a:rPr dirty="0" sz="1100" spc="10">
                <a:latin typeface="Times New Roman"/>
                <a:cs typeface="Times New Roman"/>
              </a:rPr>
              <a:t>concept </a:t>
            </a:r>
            <a:r>
              <a:rPr dirty="0" sz="1100" spc="5">
                <a:latin typeface="Times New Roman"/>
                <a:cs typeface="Times New Roman"/>
              </a:rPr>
              <a:t>in that, like </a:t>
            </a:r>
            <a:r>
              <a:rPr dirty="0" sz="1100" spc="10">
                <a:latin typeface="Times New Roman"/>
                <a:cs typeface="Times New Roman"/>
              </a:rPr>
              <a:t>value, </a:t>
            </a:r>
            <a:r>
              <a:rPr dirty="0" sz="1100" spc="5">
                <a:latin typeface="Times New Roman"/>
                <a:cs typeface="Times New Roman"/>
              </a:rPr>
              <a:t>it forces all within </a:t>
            </a:r>
            <a:r>
              <a:rPr dirty="0" sz="1100" spc="10">
                <a:latin typeface="Times New Roman"/>
                <a:cs typeface="Times New Roman"/>
              </a:rPr>
              <a:t>a  system </a:t>
            </a:r>
            <a:r>
              <a:rPr dirty="0" sz="1100" spc="5">
                <a:latin typeface="Times New Roman"/>
                <a:cs typeface="Times New Roman"/>
              </a:rPr>
              <a:t>to focus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keeping </a:t>
            </a:r>
            <a:r>
              <a:rPr dirty="0" sz="1100" spc="10">
                <a:latin typeface="Times New Roman"/>
                <a:cs typeface="Times New Roman"/>
              </a:rPr>
              <a:t>customers </a:t>
            </a:r>
            <a:r>
              <a:rPr dirty="0" sz="1100" spc="5">
                <a:latin typeface="Times New Roman"/>
                <a:cs typeface="Times New Roman"/>
              </a:rPr>
              <a:t>satisfied </a:t>
            </a:r>
            <a:r>
              <a:rPr dirty="0" sz="1100" spc="10">
                <a:latin typeface="Times New Roman"/>
                <a:cs typeface="Times New Roman"/>
              </a:rPr>
              <a:t>and coming </a:t>
            </a:r>
            <a:r>
              <a:rPr dirty="0" sz="1100" spc="5">
                <a:latin typeface="Times New Roman"/>
                <a:cs typeface="Times New Roman"/>
              </a:rPr>
              <a:t>back. Operations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system must examine both the product </a:t>
            </a:r>
            <a:r>
              <a:rPr dirty="0" sz="1100" spc="5">
                <a:latin typeface="Times New Roman"/>
                <a:cs typeface="Times New Roman"/>
              </a:rPr>
              <a:t>it is selling </a:t>
            </a:r>
            <a:r>
              <a:rPr dirty="0" sz="1100" spc="10">
                <a:latin typeface="Times New Roman"/>
                <a:cs typeface="Times New Roman"/>
              </a:rPr>
              <a:t>and the processes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uses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deliver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service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 achieve this </a:t>
            </a:r>
            <a:r>
              <a:rPr dirty="0" sz="1100" spc="5">
                <a:latin typeface="Times New Roman"/>
                <a:cs typeface="Times New Roman"/>
              </a:rPr>
              <a:t>objective. It </a:t>
            </a:r>
            <a:r>
              <a:rPr dirty="0" sz="1100" spc="10">
                <a:latin typeface="Times New Roman"/>
                <a:cs typeface="Times New Roman"/>
              </a:rPr>
              <a:t>should </a:t>
            </a:r>
            <a:r>
              <a:rPr dirty="0" sz="1100" spc="5">
                <a:latin typeface="Times New Roman"/>
                <a:cs typeface="Times New Roman"/>
              </a:rPr>
              <a:t>identify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 features that  customers </a:t>
            </a:r>
            <a:r>
              <a:rPr dirty="0" sz="1100" spc="15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highly or processes or parts of processes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contribute unnecessarily  to cost. Activities that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add </a:t>
            </a:r>
            <a:r>
              <a:rPr dirty="0" sz="1100" spc="5">
                <a:latin typeface="Times New Roman"/>
                <a:cs typeface="Times New Roman"/>
              </a:rPr>
              <a:t>value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waste, if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don’t support activities.  Unnecessary product features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don’t </a:t>
            </a:r>
            <a:r>
              <a:rPr dirty="0" sz="1100" spc="10">
                <a:latin typeface="Times New Roman"/>
                <a:cs typeface="Times New Roman"/>
              </a:rPr>
              <a:t>add value </a:t>
            </a:r>
            <a:r>
              <a:rPr dirty="0" sz="1100" spc="5">
                <a:latin typeface="Times New Roman"/>
                <a:cs typeface="Times New Roman"/>
              </a:rPr>
              <a:t>are waste—these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eliminated.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Using </a:t>
            </a:r>
            <a:r>
              <a:rPr dirty="0" sz="1100" spc="10">
                <a:latin typeface="Times New Roman"/>
                <a:cs typeface="Times New Roman"/>
              </a:rPr>
              <a:t>a waste reduction approach helps reduce the </a:t>
            </a:r>
            <a:r>
              <a:rPr dirty="0" sz="1100" spc="5">
                <a:latin typeface="Times New Roman"/>
                <a:cs typeface="Times New Roman"/>
              </a:rPr>
              <a:t>excessive </a:t>
            </a:r>
            <a:r>
              <a:rPr dirty="0" sz="1100" spc="10">
                <a:latin typeface="Times New Roman"/>
                <a:cs typeface="Times New Roman"/>
              </a:rPr>
              <a:t>emphasis on cost reduction.  Cost </a:t>
            </a:r>
            <a:r>
              <a:rPr dirty="0" sz="1100" spc="5">
                <a:latin typeface="Times New Roman"/>
                <a:cs typeface="Times New Roman"/>
              </a:rPr>
              <a:t>reduction programs that ignore the </a:t>
            </a:r>
            <a:r>
              <a:rPr dirty="0" sz="1100" spc="10">
                <a:latin typeface="Times New Roman"/>
                <a:cs typeface="Times New Roman"/>
              </a:rPr>
              <a:t>negative </a:t>
            </a:r>
            <a:r>
              <a:rPr dirty="0" sz="1100" spc="5">
                <a:latin typeface="Times New Roman"/>
                <a:cs typeface="Times New Roman"/>
              </a:rPr>
              <a:t>effects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lead time, flexibility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quality  will not </a:t>
            </a:r>
            <a:r>
              <a:rPr dirty="0" sz="1100" spc="10">
                <a:latin typeface="Times New Roman"/>
                <a:cs typeface="Times New Roman"/>
              </a:rPr>
              <a:t>enhance a </a:t>
            </a:r>
            <a:r>
              <a:rPr dirty="0" sz="1100" spc="5">
                <a:latin typeface="Times New Roman"/>
                <a:cs typeface="Times New Roman"/>
              </a:rPr>
              <a:t>firm’s competitiveness in the </a:t>
            </a:r>
            <a:r>
              <a:rPr dirty="0" sz="1100" spc="10">
                <a:latin typeface="Times New Roman"/>
                <a:cs typeface="Times New Roman"/>
              </a:rPr>
              <a:t>long run. For </a:t>
            </a:r>
            <a:r>
              <a:rPr dirty="0" sz="1100" spc="5">
                <a:latin typeface="Times New Roman"/>
                <a:cs typeface="Times New Roman"/>
              </a:rPr>
              <a:t>example, affirm </a:t>
            </a:r>
            <a:r>
              <a:rPr dirty="0" sz="1100" spc="10">
                <a:latin typeface="Times New Roman"/>
                <a:cs typeface="Times New Roman"/>
              </a:rPr>
              <a:t>that uses  cheaper </a:t>
            </a:r>
            <a:r>
              <a:rPr dirty="0" sz="1100" spc="5">
                <a:latin typeface="Times New Roman"/>
                <a:cs typeface="Times New Roman"/>
              </a:rPr>
              <a:t>material that reduce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quality to </a:t>
            </a:r>
            <a:r>
              <a:rPr dirty="0" sz="1100" spc="10">
                <a:latin typeface="Times New Roman"/>
                <a:cs typeface="Times New Roman"/>
              </a:rPr>
              <a:t>lower </a:t>
            </a: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save </a:t>
            </a:r>
            <a:r>
              <a:rPr dirty="0" sz="1100" spc="10">
                <a:latin typeface="Times New Roman"/>
                <a:cs typeface="Times New Roman"/>
              </a:rPr>
              <a:t>money </a:t>
            </a:r>
            <a:r>
              <a:rPr dirty="0" sz="1100" spc="5">
                <a:latin typeface="Times New Roman"/>
                <a:cs typeface="Times New Roman"/>
              </a:rPr>
              <a:t>in the short ten.  </a:t>
            </a: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over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long haul,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reduce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ability of the firm to deliver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consumer  </a:t>
            </a:r>
            <a:r>
              <a:rPr dirty="0" sz="1100" spc="5">
                <a:latin typeface="Times New Roman"/>
                <a:cs typeface="Times New Roman"/>
              </a:rPr>
              <a:t>value. </a:t>
            </a:r>
            <a:r>
              <a:rPr dirty="0" sz="1100" spc="10">
                <a:latin typeface="Times New Roman"/>
                <a:cs typeface="Times New Roman"/>
              </a:rPr>
              <a:t>They may </a:t>
            </a:r>
            <a:r>
              <a:rPr dirty="0" sz="1100" spc="5">
                <a:latin typeface="Times New Roman"/>
                <a:cs typeface="Times New Roman"/>
              </a:rPr>
              <a:t>buy the product once, </a:t>
            </a:r>
            <a:r>
              <a:rPr dirty="0" sz="1100" spc="10">
                <a:latin typeface="Times New Roman"/>
                <a:cs typeface="Times New Roman"/>
              </a:rPr>
              <a:t>but not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thereafter.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5" b="1">
                <a:latin typeface="Times New Roman"/>
                <a:cs typeface="Times New Roman"/>
              </a:rPr>
              <a:t>New </a:t>
            </a:r>
            <a:r>
              <a:rPr dirty="0" sz="1100" spc="10" b="1">
                <a:latin typeface="Times New Roman"/>
                <a:cs typeface="Times New Roman"/>
              </a:rPr>
              <a:t>Product Development and Economic Cost: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design of </a:t>
            </a:r>
            <a:r>
              <a:rPr dirty="0" sz="1100" spc="10">
                <a:latin typeface="Times New Roman"/>
                <a:cs typeface="Times New Roman"/>
              </a:rPr>
              <a:t>a system </a:t>
            </a:r>
            <a:r>
              <a:rPr dirty="0" sz="1100" spc="5">
                <a:latin typeface="Times New Roman"/>
                <a:cs typeface="Times New Roman"/>
              </a:rPr>
              <a:t>or product  </a:t>
            </a:r>
            <a:r>
              <a:rPr dirty="0" sz="1100" spc="10">
                <a:latin typeface="Times New Roman"/>
                <a:cs typeface="Times New Roman"/>
              </a:rPr>
              <a:t>involves the </a:t>
            </a:r>
            <a:r>
              <a:rPr dirty="0" sz="1100" spc="5">
                <a:latin typeface="Times New Roman"/>
                <a:cs typeface="Times New Roman"/>
              </a:rPr>
              <a:t>principal </a:t>
            </a:r>
            <a:r>
              <a:rPr dirty="0" sz="1100" spc="10">
                <a:latin typeface="Times New Roman"/>
                <a:cs typeface="Times New Roman"/>
              </a:rPr>
              <a:t>task </a:t>
            </a:r>
            <a:r>
              <a:rPr dirty="0" sz="1100" spc="5">
                <a:latin typeface="Times New Roman"/>
                <a:cs typeface="Times New Roman"/>
              </a:rPr>
              <a:t>of evolving </a:t>
            </a:r>
            <a:r>
              <a:rPr dirty="0" sz="1100" spc="10">
                <a:latin typeface="Times New Roman"/>
                <a:cs typeface="Times New Roman"/>
              </a:rPr>
              <a:t>a form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support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functions required by the  </a:t>
            </a:r>
            <a:r>
              <a:rPr dirty="0" sz="1100" spc="10">
                <a:latin typeface="Times New Roman"/>
                <a:cs typeface="Times New Roman"/>
              </a:rPr>
              <a:t>system or product.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design must be optimized with regard to </a:t>
            </a:r>
            <a:r>
              <a:rPr dirty="0" sz="1100" spc="5">
                <a:latin typeface="Times New Roman"/>
                <a:cs typeface="Times New Roman"/>
              </a:rPr>
              <a:t>cost, </a:t>
            </a:r>
            <a:r>
              <a:rPr dirty="0" sz="1100" spc="10">
                <a:latin typeface="Times New Roman"/>
                <a:cs typeface="Times New Roman"/>
              </a:rPr>
              <a:t>technical requirements  and value consideration </a:t>
            </a:r>
            <a:r>
              <a:rPr dirty="0" sz="1100" spc="5">
                <a:latin typeface="Times New Roman"/>
                <a:cs typeface="Times New Roman"/>
              </a:rPr>
              <a:t>of the customer.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challenge 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use resources wisely.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given rise to </a:t>
            </a:r>
            <a:r>
              <a:rPr dirty="0" sz="1100" spc="10">
                <a:latin typeface="Times New Roman"/>
                <a:cs typeface="Times New Roman"/>
              </a:rPr>
              <a:t>a number </a:t>
            </a:r>
            <a:r>
              <a:rPr dirty="0" sz="1100" spc="5">
                <a:latin typeface="Times New Roman"/>
                <a:cs typeface="Times New Roman"/>
              </a:rPr>
              <a:t>of techniques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created </a:t>
            </a:r>
            <a:r>
              <a:rPr dirty="0" sz="1100" spc="10">
                <a:latin typeface="Times New Roman"/>
                <a:cs typeface="Times New Roman"/>
              </a:rPr>
              <a:t>a 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tools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being practiced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industries , focused to provide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greatest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to the </a:t>
            </a:r>
            <a:r>
              <a:rPr dirty="0" sz="1100" spc="10">
                <a:latin typeface="Times New Roman"/>
                <a:cs typeface="Times New Roman"/>
              </a:rPr>
              <a:t>consumers </a:t>
            </a:r>
            <a:r>
              <a:rPr dirty="0" sz="1100" spc="5">
                <a:latin typeface="Times New Roman"/>
                <a:cs typeface="Times New Roman"/>
              </a:rPr>
              <a:t>and  </a:t>
            </a:r>
            <a:r>
              <a:rPr dirty="0" sz="1100" spc="10">
                <a:latin typeface="Times New Roman"/>
                <a:cs typeface="Times New Roman"/>
              </a:rPr>
              <a:t>optimize the production process and capacity, Of the various techniques developed </a:t>
            </a:r>
            <a:r>
              <a:rPr dirty="0" sz="1100" spc="5">
                <a:latin typeface="Times New Roman"/>
                <a:cs typeface="Times New Roman"/>
              </a:rPr>
              <a:t>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best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known </a:t>
            </a:r>
            <a:r>
              <a:rPr dirty="0" sz="1100" spc="5">
                <a:latin typeface="Times New Roman"/>
                <a:cs typeface="Times New Roman"/>
              </a:rPr>
              <a:t>are the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following;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80035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Design for Manufacturability /Design for ‘X’  Value </a:t>
            </a:r>
            <a:r>
              <a:rPr dirty="0" sz="1100" spc="5">
                <a:latin typeface="Times New Roman"/>
                <a:cs typeface="Times New Roman"/>
              </a:rPr>
              <a:t>Engineering </a:t>
            </a:r>
            <a:r>
              <a:rPr dirty="0" sz="1100" spc="10">
                <a:latin typeface="Times New Roman"/>
                <a:cs typeface="Times New Roman"/>
              </a:rPr>
              <a:t>/Value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5">
                <a:latin typeface="Times New Roman"/>
                <a:cs typeface="Times New Roman"/>
              </a:rPr>
              <a:t>these techniques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been discussed </a:t>
            </a:r>
            <a:r>
              <a:rPr dirty="0" sz="1100" spc="10">
                <a:latin typeface="Times New Roman"/>
                <a:cs typeface="Times New Roman"/>
              </a:rPr>
              <a:t>elsewhere </a:t>
            </a:r>
            <a:r>
              <a:rPr dirty="0" sz="1100" spc="5">
                <a:latin typeface="Times New Roman"/>
                <a:cs typeface="Times New Roman"/>
              </a:rPr>
              <a:t>in this course </a:t>
            </a:r>
            <a:r>
              <a:rPr dirty="0" sz="1100" spc="10">
                <a:latin typeface="Times New Roman"/>
                <a:cs typeface="Times New Roman"/>
              </a:rPr>
              <a:t>pack, </a:t>
            </a:r>
            <a:r>
              <a:rPr dirty="0" sz="1100" spc="5">
                <a:latin typeface="Times New Roman"/>
                <a:cs typeface="Times New Roman"/>
              </a:rPr>
              <a:t>but to </a:t>
            </a:r>
            <a:r>
              <a:rPr dirty="0" sz="1100" spc="15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concept </a:t>
            </a:r>
            <a:r>
              <a:rPr dirty="0" sz="1100" spc="5">
                <a:latin typeface="Times New Roman"/>
                <a:cs typeface="Times New Roman"/>
              </a:rPr>
              <a:t>clear in the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development both the </a:t>
            </a:r>
            <a:r>
              <a:rPr dirty="0" sz="1100" spc="5">
                <a:latin typeface="Times New Roman"/>
                <a:cs typeface="Times New Roman"/>
              </a:rPr>
              <a:t>techniques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discussed here;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836724"/>
            <a:ext cx="5421630" cy="1043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Design for Manufacturability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(DFM)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DFM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of </a:t>
            </a:r>
            <a:r>
              <a:rPr dirty="0" sz="1100" spc="10">
                <a:latin typeface="Times New Roman"/>
                <a:cs typeface="Times New Roman"/>
              </a:rPr>
              <a:t>designing a product </a:t>
            </a:r>
            <a:r>
              <a:rPr dirty="0" sz="1100" spc="5">
                <a:latin typeface="Times New Roman"/>
                <a:cs typeface="Times New Roman"/>
              </a:rPr>
              <a:t>for efficient production </a:t>
            </a:r>
            <a:r>
              <a:rPr dirty="0" sz="1100" spc="10">
                <a:latin typeface="Times New Roman"/>
                <a:cs typeface="Times New Roman"/>
              </a:rPr>
              <a:t>while maintaining 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higher </a:t>
            </a:r>
            <a:r>
              <a:rPr dirty="0" sz="1100" spc="5">
                <a:latin typeface="Times New Roman"/>
                <a:cs typeface="Times New Roman"/>
              </a:rPr>
              <a:t>level 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quality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8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intended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avoid </a:t>
            </a:r>
            <a:r>
              <a:rPr dirty="0" sz="1100" spc="5">
                <a:latin typeface="Times New Roman"/>
                <a:cs typeface="Times New Roman"/>
              </a:rPr>
              <a:t>more </a:t>
            </a:r>
            <a:r>
              <a:rPr dirty="0" sz="1100" spc="10">
                <a:latin typeface="Times New Roman"/>
                <a:cs typeface="Times New Roman"/>
              </a:rPr>
              <a:t>complex and </a:t>
            </a:r>
            <a:r>
              <a:rPr dirty="0" sz="1100" spc="5">
                <a:latin typeface="Times New Roman"/>
                <a:cs typeface="Times New Roman"/>
              </a:rPr>
              <a:t>expensive product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to simplify  </a:t>
            </a:r>
            <a:r>
              <a:rPr dirty="0" sz="1100" spc="10">
                <a:latin typeface="Times New Roman"/>
                <a:cs typeface="Times New Roman"/>
              </a:rPr>
              <a:t>assembly </a:t>
            </a:r>
            <a:r>
              <a:rPr dirty="0" sz="1100" spc="5">
                <a:latin typeface="Times New Roman"/>
                <a:cs typeface="Times New Roman"/>
              </a:rPr>
              <a:t>operations.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135" y="4649784"/>
            <a:ext cx="5420995" cy="43084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Figure </a:t>
            </a:r>
            <a:r>
              <a:rPr dirty="0" sz="1100" spc="5" b="1">
                <a:latin typeface="Times New Roman"/>
                <a:cs typeface="Times New Roman"/>
              </a:rPr>
              <a:t>3.3: </a:t>
            </a:r>
            <a:r>
              <a:rPr dirty="0" sz="1100" spc="15" b="1">
                <a:latin typeface="Times New Roman"/>
                <a:cs typeface="Times New Roman"/>
              </a:rPr>
              <a:t>The DFM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flow chart for </a:t>
            </a:r>
            <a:r>
              <a:rPr dirty="0" sz="1100" spc="15">
                <a:latin typeface="Times New Roman"/>
                <a:cs typeface="Times New Roman"/>
              </a:rPr>
              <a:t>DLM </a:t>
            </a:r>
            <a:r>
              <a:rPr dirty="0" sz="1100" spc="10">
                <a:latin typeface="Times New Roman"/>
                <a:cs typeface="Times New Roman"/>
              </a:rPr>
              <a:t>process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given in </a:t>
            </a:r>
            <a:r>
              <a:rPr dirty="0" sz="1100" spc="5">
                <a:latin typeface="Times New Roman"/>
                <a:cs typeface="Times New Roman"/>
              </a:rPr>
              <a:t>Figure </a:t>
            </a:r>
            <a:r>
              <a:rPr dirty="0" sz="1100" spc="10">
                <a:latin typeface="Times New Roman"/>
                <a:cs typeface="Times New Roman"/>
              </a:rPr>
              <a:t>3.3. </a:t>
            </a:r>
            <a:r>
              <a:rPr dirty="0" sz="1100" spc="15">
                <a:latin typeface="Times New Roman"/>
                <a:cs typeface="Times New Roman"/>
              </a:rPr>
              <a:t>Some </a:t>
            </a:r>
            <a:r>
              <a:rPr dirty="0" sz="1100" spc="10">
                <a:latin typeface="Times New Roman"/>
                <a:cs typeface="Times New Roman"/>
              </a:rPr>
              <a:t>guidelines to determine  whether the </a:t>
            </a:r>
            <a:r>
              <a:rPr dirty="0" sz="1100" spc="5">
                <a:latin typeface="Times New Roman"/>
                <a:cs typeface="Times New Roman"/>
              </a:rPr>
              <a:t>design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good enough are given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below;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Minimize </a:t>
            </a:r>
            <a:r>
              <a:rPr dirty="0" sz="1100" spc="10">
                <a:latin typeface="Times New Roman"/>
                <a:cs typeface="Times New Roman"/>
              </a:rPr>
              <a:t>the number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parts.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Develop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modular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design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Design parts for multi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use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Avoid </a:t>
            </a:r>
            <a:r>
              <a:rPr dirty="0" sz="1100" spc="5">
                <a:latin typeface="Times New Roman"/>
                <a:cs typeface="Times New Roman"/>
              </a:rPr>
              <a:t>separate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fasteners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Eliminate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adjustments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Design for </a:t>
            </a:r>
            <a:r>
              <a:rPr dirty="0" sz="1100" spc="10">
                <a:latin typeface="Times New Roman"/>
                <a:cs typeface="Times New Roman"/>
              </a:rPr>
              <a:t>top down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s\assembly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Design for </a:t>
            </a:r>
            <a:r>
              <a:rPr dirty="0" sz="1100" spc="10">
                <a:latin typeface="Times New Roman"/>
                <a:cs typeface="Times New Roman"/>
              </a:rPr>
              <a:t>minimum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handling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Avoid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tools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Minimize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subassemblies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Use standard </a:t>
            </a:r>
            <a:r>
              <a:rPr dirty="0" sz="1100" spc="5">
                <a:latin typeface="Times New Roman"/>
                <a:cs typeface="Times New Roman"/>
              </a:rPr>
              <a:t>parts </a:t>
            </a:r>
            <a:r>
              <a:rPr dirty="0" sz="1100" spc="10">
                <a:latin typeface="Times New Roman"/>
                <a:cs typeface="Times New Roman"/>
              </a:rPr>
              <a:t>when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possible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Simplify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Design for </a:t>
            </a:r>
            <a:r>
              <a:rPr dirty="0" sz="1100" spc="10">
                <a:latin typeface="Times New Roman"/>
                <a:cs typeface="Times New Roman"/>
              </a:rPr>
              <a:t>efficient and adequate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testing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Use repeatable and understood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Analyze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failures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Rigorously assess </a:t>
            </a:r>
            <a:r>
              <a:rPr dirty="0" sz="1100" spc="10">
                <a:latin typeface="Times New Roman"/>
                <a:cs typeface="Times New Roman"/>
              </a:rPr>
              <a:t>value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5">
                <a:latin typeface="Times New Roman"/>
                <a:cs typeface="Times New Roman"/>
              </a:rPr>
              <a:t>DFM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team based </a:t>
            </a:r>
            <a:r>
              <a:rPr dirty="0" sz="1100" spc="5">
                <a:latin typeface="Times New Roman"/>
                <a:cs typeface="Times New Roman"/>
              </a:rPr>
              <a:t>approach that involves </a:t>
            </a:r>
            <a:r>
              <a:rPr dirty="0" sz="1100" spc="10">
                <a:latin typeface="Times New Roman"/>
                <a:cs typeface="Times New Roman"/>
              </a:rPr>
              <a:t>everyone </a:t>
            </a:r>
            <a:r>
              <a:rPr dirty="0" sz="1100" spc="5">
                <a:latin typeface="Times New Roman"/>
                <a:cs typeface="Times New Roman"/>
              </a:rPr>
              <a:t>associated with the </a:t>
            </a:r>
            <a:r>
              <a:rPr dirty="0" sz="1100" spc="10">
                <a:latin typeface="Times New Roman"/>
                <a:cs typeface="Times New Roman"/>
              </a:rPr>
              <a:t>development  </a:t>
            </a:r>
            <a:r>
              <a:rPr dirty="0" sz="1100" spc="5">
                <a:latin typeface="Times New Roman"/>
                <a:cs typeface="Times New Roman"/>
              </a:rPr>
              <a:t>process. </a:t>
            </a:r>
            <a:r>
              <a:rPr dirty="0" sz="1100" spc="10">
                <a:latin typeface="Times New Roman"/>
                <a:cs typeface="Times New Roman"/>
              </a:rPr>
              <a:t>DFX—Design for ‘X ‘DFX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special </a:t>
            </a:r>
            <a:r>
              <a:rPr dirty="0" sz="1100" spc="10">
                <a:latin typeface="Times New Roman"/>
                <a:cs typeface="Times New Roman"/>
              </a:rPr>
              <a:t>case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5">
                <a:latin typeface="Times New Roman"/>
                <a:cs typeface="Times New Roman"/>
              </a:rPr>
              <a:t>DFM, </a:t>
            </a:r>
            <a:r>
              <a:rPr dirty="0" sz="1100" spc="10">
                <a:latin typeface="Times New Roman"/>
                <a:cs typeface="Times New Roman"/>
              </a:rPr>
              <a:t>where a </a:t>
            </a:r>
            <a:r>
              <a:rPr dirty="0" sz="1100" spc="5">
                <a:latin typeface="Times New Roman"/>
                <a:cs typeface="Times New Roman"/>
              </a:rPr>
              <a:t>certain </a:t>
            </a:r>
            <a:r>
              <a:rPr dirty="0" sz="1100" spc="10">
                <a:latin typeface="Times New Roman"/>
                <a:cs typeface="Times New Roman"/>
              </a:rPr>
              <a:t>area say </a:t>
            </a:r>
            <a:r>
              <a:rPr dirty="0" sz="1100" spc="20">
                <a:latin typeface="Times New Roman"/>
                <a:cs typeface="Times New Roman"/>
              </a:rPr>
              <a:t>X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selected for </a:t>
            </a:r>
            <a:r>
              <a:rPr dirty="0" sz="1100" spc="5">
                <a:latin typeface="Times New Roman"/>
                <a:cs typeface="Times New Roman"/>
              </a:rPr>
              <a:t>attention. </a:t>
            </a:r>
            <a:r>
              <a:rPr dirty="0" sz="1100" spc="10">
                <a:latin typeface="Times New Roman"/>
                <a:cs typeface="Times New Roman"/>
              </a:rPr>
              <a:t>Improvement in ‘X’are proposed after detailed analysis of the process  by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team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cross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functional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experts.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performance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measures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established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items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8300" y="2254757"/>
            <a:ext cx="4067594" cy="229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51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33" y="131807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1002122"/>
            <a:ext cx="5420995" cy="1379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Times New Roman"/>
                <a:cs typeface="Times New Roman"/>
              </a:rPr>
              <a:t>1.2 </a:t>
            </a:r>
            <a:r>
              <a:rPr dirty="0" sz="1300" spc="10" b="1">
                <a:latin typeface="Times New Roman"/>
                <a:cs typeface="Times New Roman"/>
              </a:rPr>
              <a:t>OPERATION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FUNCTION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 function of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 is </a:t>
            </a:r>
            <a:r>
              <a:rPr dirty="0" sz="1100" spc="10">
                <a:latin typeface="Times New Roman"/>
                <a:cs typeface="Times New Roman"/>
              </a:rPr>
              <a:t>the part that produces the organization’s  </a:t>
            </a:r>
            <a:r>
              <a:rPr dirty="0" sz="1100" spc="5">
                <a:latin typeface="Times New Roman"/>
                <a:cs typeface="Times New Roman"/>
              </a:rPr>
              <a:t>products.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physical goods or </a:t>
            </a:r>
            <a:r>
              <a:rPr dirty="0" sz="1100" spc="10">
                <a:latin typeface="Times New Roman"/>
                <a:cs typeface="Times New Roman"/>
              </a:rPr>
              <a:t>services. This function performs several  </a:t>
            </a:r>
            <a:r>
              <a:rPr dirty="0" sz="1100" spc="5">
                <a:latin typeface="Times New Roman"/>
                <a:cs typeface="Times New Roman"/>
              </a:rPr>
              <a:t>activities to ‘transform’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of inputs </a:t>
            </a:r>
            <a:r>
              <a:rPr dirty="0" sz="1100" spc="10">
                <a:latin typeface="Times New Roman"/>
                <a:cs typeface="Times New Roman"/>
              </a:rPr>
              <a:t>into a useful output using a conversion </a:t>
            </a:r>
            <a:r>
              <a:rPr dirty="0" sz="1100" spc="5">
                <a:latin typeface="Times New Roman"/>
                <a:cs typeface="Times New Roman"/>
              </a:rPr>
              <a:t>process.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conversion process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process of changing </a:t>
            </a:r>
            <a:r>
              <a:rPr dirty="0" sz="1100" spc="5">
                <a:latin typeface="Times New Roman"/>
                <a:cs typeface="Times New Roman"/>
              </a:rPr>
              <a:t>inputs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labor,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capital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 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into </a:t>
            </a:r>
            <a:r>
              <a:rPr dirty="0" sz="1100" spc="10">
                <a:latin typeface="Times New Roman"/>
                <a:cs typeface="Times New Roman"/>
              </a:rPr>
              <a:t>outputs </a:t>
            </a:r>
            <a:r>
              <a:rPr dirty="0" sz="1100" spc="5">
                <a:latin typeface="Times New Roman"/>
                <a:cs typeface="Times New Roman"/>
              </a:rPr>
              <a:t>of goods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services.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basic elements </a:t>
            </a:r>
            <a:r>
              <a:rPr dirty="0" sz="1100" spc="10">
                <a:latin typeface="Times New Roman"/>
                <a:cs typeface="Times New Roman"/>
              </a:rPr>
              <a:t>of a conversion </a:t>
            </a:r>
            <a:r>
              <a:rPr dirty="0" sz="1100" spc="5">
                <a:latin typeface="Times New Roman"/>
                <a:cs typeface="Times New Roman"/>
              </a:rPr>
              <a:t>process  are </a:t>
            </a:r>
            <a:r>
              <a:rPr dirty="0" sz="1100" spc="10">
                <a:latin typeface="Times New Roman"/>
                <a:cs typeface="Times New Roman"/>
              </a:rPr>
              <a:t>shown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Figure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1.1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8403" y="2702051"/>
            <a:ext cx="4672762" cy="2460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76019" y="5140530"/>
            <a:ext cx="5421630" cy="3823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Figure 1.1 </a:t>
            </a:r>
            <a:r>
              <a:rPr dirty="0" sz="1100" spc="10" b="1">
                <a:latin typeface="Times New Roman"/>
                <a:cs typeface="Times New Roman"/>
              </a:rPr>
              <a:t>Basic Elements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Conversion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consists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number of activities and operations. These operations and 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applied in different </a:t>
            </a:r>
            <a:r>
              <a:rPr dirty="0" sz="1100" spc="10">
                <a:latin typeface="Times New Roman"/>
                <a:cs typeface="Times New Roman"/>
              </a:rPr>
              <a:t>combinations and </a:t>
            </a:r>
            <a:r>
              <a:rPr dirty="0" sz="1100" spc="5">
                <a:latin typeface="Times New Roman"/>
                <a:cs typeface="Times New Roman"/>
              </a:rPr>
              <a:t>order to achieve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desired objective.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operations can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purchase of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materials, </a:t>
            </a:r>
            <a:r>
              <a:rPr dirty="0" sz="1100" spc="10">
                <a:latin typeface="Times New Roman"/>
                <a:cs typeface="Times New Roman"/>
              </a:rPr>
              <a:t>maintenance of inventories, transportation  </a:t>
            </a:r>
            <a:r>
              <a:rPr dirty="0" sz="1100" spc="5">
                <a:latin typeface="Times New Roman"/>
                <a:cs typeface="Times New Roman"/>
              </a:rPr>
              <a:t>of goods </a:t>
            </a:r>
            <a:r>
              <a:rPr dirty="0" sz="1100" spc="10">
                <a:latin typeface="Times New Roman"/>
                <a:cs typeface="Times New Roman"/>
              </a:rPr>
              <a:t>etc.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combination of two </a:t>
            </a:r>
            <a:r>
              <a:rPr dirty="0" sz="1100" spc="5">
                <a:latin typeface="Times New Roman"/>
                <a:cs typeface="Times New Roman"/>
              </a:rPr>
              <a:t>or more </a:t>
            </a:r>
            <a:r>
              <a:rPr dirty="0" sz="1100" spc="10">
                <a:latin typeface="Times New Roman"/>
                <a:cs typeface="Times New Roman"/>
              </a:rPr>
              <a:t>constitutes a system.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production process 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or more </a:t>
            </a:r>
            <a:r>
              <a:rPr dirty="0" sz="1100" spc="10">
                <a:latin typeface="Times New Roman"/>
                <a:cs typeface="Times New Roman"/>
              </a:rPr>
              <a:t>systems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be combined in </a:t>
            </a:r>
            <a:r>
              <a:rPr dirty="0" sz="1100" spc="5">
                <a:latin typeface="Times New Roman"/>
                <a:cs typeface="Times New Roman"/>
              </a:rPr>
              <a:t>series </a:t>
            </a:r>
            <a:r>
              <a:rPr dirty="0" sz="1100" spc="10">
                <a:latin typeface="Times New Roman"/>
                <a:cs typeface="Times New Roman"/>
              </a:rPr>
              <a:t>or </a:t>
            </a:r>
            <a:r>
              <a:rPr dirty="0" sz="1100" spc="5">
                <a:latin typeface="Times New Roman"/>
                <a:cs typeface="Times New Roman"/>
              </a:rPr>
              <a:t>parallel e.g.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factories producing  produce similar products to supply several markets areas </a:t>
            </a:r>
            <a:r>
              <a:rPr dirty="0" sz="1100" spc="10">
                <a:latin typeface="Times New Roman"/>
                <a:cs typeface="Times New Roman"/>
              </a:rPr>
              <a:t>then they </a:t>
            </a:r>
            <a:r>
              <a:rPr dirty="0" sz="1100" spc="5">
                <a:latin typeface="Times New Roman"/>
                <a:cs typeface="Times New Roman"/>
              </a:rPr>
              <a:t>constitute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parallel  </a:t>
            </a:r>
            <a:r>
              <a:rPr dirty="0" sz="1100" spc="10">
                <a:latin typeface="Times New Roman"/>
                <a:cs typeface="Times New Roman"/>
              </a:rPr>
              <a:t>system. According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Webster “System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regularly interacting or interdependent </a:t>
            </a:r>
            <a:r>
              <a:rPr dirty="0" sz="1100" spc="10">
                <a:latin typeface="Times New Roman"/>
                <a:cs typeface="Times New Roman"/>
              </a:rPr>
              <a:t>group </a:t>
            </a:r>
            <a:r>
              <a:rPr dirty="0" sz="1100" spc="5">
                <a:latin typeface="Times New Roman"/>
                <a:cs typeface="Times New Roman"/>
              </a:rPr>
              <a:t>of  items </a:t>
            </a:r>
            <a:r>
              <a:rPr dirty="0" sz="1100" spc="10">
                <a:latin typeface="Times New Roman"/>
                <a:cs typeface="Times New Roman"/>
              </a:rPr>
              <a:t>forming a </a:t>
            </a:r>
            <a:r>
              <a:rPr dirty="0" sz="1100" spc="5">
                <a:latin typeface="Times New Roman"/>
                <a:cs typeface="Times New Roman"/>
              </a:rPr>
              <a:t>unified </a:t>
            </a:r>
            <a:r>
              <a:rPr dirty="0" sz="1100" spc="10">
                <a:latin typeface="Times New Roman"/>
                <a:cs typeface="Times New Roman"/>
              </a:rPr>
              <a:t>whole.” Any </a:t>
            </a:r>
            <a:r>
              <a:rPr dirty="0" sz="1100" spc="5">
                <a:latin typeface="Times New Roman"/>
                <a:cs typeface="Times New Roman"/>
              </a:rPr>
              <a:t>systems </a:t>
            </a:r>
            <a:r>
              <a:rPr dirty="0" sz="1100" spc="10">
                <a:latin typeface="Times New Roman"/>
                <a:cs typeface="Times New Roman"/>
              </a:rPr>
              <a:t>may have many components and </a:t>
            </a:r>
            <a:r>
              <a:rPr dirty="0" sz="1100" spc="5">
                <a:latin typeface="Times New Roman"/>
                <a:cs typeface="Times New Roman"/>
              </a:rPr>
              <a:t>variation 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one component </a:t>
            </a:r>
            <a:r>
              <a:rPr dirty="0" sz="1100" spc="5">
                <a:latin typeface="Times New Roman"/>
                <a:cs typeface="Times New Roman"/>
              </a:rPr>
              <a:t>is likely to effect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components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system </a:t>
            </a:r>
            <a:r>
              <a:rPr dirty="0" sz="1100" spc="5">
                <a:latin typeface="Times New Roman"/>
                <a:cs typeface="Times New Roman"/>
              </a:rPr>
              <a:t>e.g. </a:t>
            </a:r>
            <a:r>
              <a:rPr dirty="0" sz="1100" spc="10">
                <a:latin typeface="Times New Roman"/>
                <a:cs typeface="Times New Roman"/>
              </a:rPr>
              <a:t>change </a:t>
            </a:r>
            <a:r>
              <a:rPr dirty="0" sz="1100" spc="5">
                <a:latin typeface="Times New Roman"/>
                <a:cs typeface="Times New Roman"/>
              </a:rPr>
              <a:t>in rate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 will affect inventory, overtime </a:t>
            </a:r>
            <a:r>
              <a:rPr dirty="0" sz="1100" spc="10">
                <a:latin typeface="Times New Roman"/>
                <a:cs typeface="Times New Roman"/>
              </a:rPr>
              <a:t>hours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Broadly speaking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‘operation function’ or operations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systematic </a:t>
            </a:r>
            <a:r>
              <a:rPr dirty="0" sz="1100" spc="10">
                <a:latin typeface="Times New Roman"/>
                <a:cs typeface="Times New Roman"/>
              </a:rPr>
              <a:t>approach  </a:t>
            </a:r>
            <a:r>
              <a:rPr dirty="0" sz="1100" spc="5">
                <a:latin typeface="Times New Roman"/>
                <a:cs typeface="Times New Roman"/>
              </a:rPr>
              <a:t>to address 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issues pertaining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the transformation </a:t>
            </a:r>
            <a:r>
              <a:rPr dirty="0" sz="1100" spc="10">
                <a:latin typeface="Times New Roman"/>
                <a:cs typeface="Times New Roman"/>
              </a:rPr>
              <a:t>process that converts some inputs  into outputs that are useful and could </a:t>
            </a:r>
            <a:r>
              <a:rPr dirty="0" sz="1100" spc="5">
                <a:latin typeface="Times New Roman"/>
                <a:cs typeface="Times New Roman"/>
              </a:rPr>
              <a:t>fetch </a:t>
            </a:r>
            <a:r>
              <a:rPr dirty="0" sz="1100" spc="10">
                <a:latin typeface="Times New Roman"/>
                <a:cs typeface="Times New Roman"/>
              </a:rPr>
              <a:t>revenue to the </a:t>
            </a:r>
            <a:r>
              <a:rPr dirty="0" sz="1100" spc="5">
                <a:latin typeface="Times New Roman"/>
                <a:cs typeface="Times New Roman"/>
              </a:rPr>
              <a:t>organization. Four aspects of </a:t>
            </a:r>
            <a:r>
              <a:rPr dirty="0" sz="1100" spc="10">
                <a:latin typeface="Times New Roman"/>
                <a:cs typeface="Times New Roman"/>
              </a:rPr>
              <a:t>this  </a:t>
            </a:r>
            <a:r>
              <a:rPr dirty="0" sz="1100" spc="5">
                <a:latin typeface="Times New Roman"/>
                <a:cs typeface="Times New Roman"/>
              </a:rPr>
              <a:t>definition merit closer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attention.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systematic </a:t>
            </a:r>
            <a:r>
              <a:rPr dirty="0" sz="1100" spc="10">
                <a:latin typeface="Times New Roman"/>
                <a:cs typeface="Times New Roman"/>
              </a:rPr>
              <a:t>approach involves understanding, </a:t>
            </a:r>
            <a:r>
              <a:rPr dirty="0" sz="1100" spc="5">
                <a:latin typeface="Times New Roman"/>
                <a:cs typeface="Times New Roman"/>
              </a:rPr>
              <a:t>nature of issues </a:t>
            </a:r>
            <a:r>
              <a:rPr dirty="0" sz="1100" spc="10">
                <a:latin typeface="Times New Roman"/>
                <a:cs typeface="Times New Roman"/>
              </a:rPr>
              <a:t>and problems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studied,  establishing measures of performance, collecting </a:t>
            </a:r>
            <a:r>
              <a:rPr dirty="0" sz="1100" spc="10">
                <a:latin typeface="Times New Roman"/>
                <a:cs typeface="Times New Roman"/>
              </a:rPr>
              <a:t>relevant </a:t>
            </a:r>
            <a:r>
              <a:rPr dirty="0" sz="1100" spc="5">
                <a:latin typeface="Times New Roman"/>
                <a:cs typeface="Times New Roman"/>
              </a:rPr>
              <a:t>data, using scientific tools and  techniques </a:t>
            </a:r>
            <a:r>
              <a:rPr dirty="0" sz="1100" spc="10">
                <a:latin typeface="Times New Roman"/>
                <a:cs typeface="Times New Roman"/>
              </a:rPr>
              <a:t>to analyze and </a:t>
            </a:r>
            <a:r>
              <a:rPr dirty="0" sz="1100" spc="5">
                <a:latin typeface="Times New Roman"/>
                <a:cs typeface="Times New Roman"/>
              </a:rPr>
              <a:t>effective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efficient solutions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problem. </a:t>
            </a:r>
            <a:r>
              <a:rPr dirty="0" sz="1100" spc="10">
                <a:latin typeface="Times New Roman"/>
                <a:cs typeface="Times New Roman"/>
              </a:rPr>
              <a:t>Therefore,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successful operation management, the focus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on </a:t>
            </a:r>
            <a:r>
              <a:rPr dirty="0" sz="1100" spc="5">
                <a:latin typeface="Times New Roman"/>
                <a:cs typeface="Times New Roman"/>
              </a:rPr>
              <a:t>developing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of tools and  techniques to </a:t>
            </a:r>
            <a:r>
              <a:rPr dirty="0" sz="1100" spc="10">
                <a:latin typeface="Times New Roman"/>
                <a:cs typeface="Times New Roman"/>
              </a:rPr>
              <a:t>analyze </a:t>
            </a:r>
            <a:r>
              <a:rPr dirty="0" sz="1100" spc="5">
                <a:latin typeface="Times New Roman"/>
                <a:cs typeface="Times New Roman"/>
              </a:rPr>
              <a:t>problems </a:t>
            </a:r>
            <a:r>
              <a:rPr dirty="0" sz="1100" spc="10">
                <a:latin typeface="Times New Roman"/>
                <a:cs typeface="Times New Roman"/>
              </a:rPr>
              <a:t>within </a:t>
            </a:r>
            <a:r>
              <a:rPr dirty="0" sz="1100" spc="5">
                <a:latin typeface="Times New Roman"/>
                <a:cs typeface="Times New Roman"/>
              </a:rPr>
              <a:t>operation systems.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7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52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900" cy="81838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7620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are identified that </a:t>
            </a:r>
            <a:r>
              <a:rPr dirty="0" sz="1100" spc="5">
                <a:latin typeface="Times New Roman"/>
                <a:cs typeface="Times New Roman"/>
              </a:rPr>
              <a:t>will simplify </a:t>
            </a:r>
            <a:r>
              <a:rPr dirty="0" sz="1100" spc="10">
                <a:latin typeface="Times New Roman"/>
                <a:cs typeface="Times New Roman"/>
              </a:rPr>
              <a:t>the process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at the same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provide value to the  </a:t>
            </a:r>
            <a:r>
              <a:rPr dirty="0" sz="1100" spc="5">
                <a:latin typeface="Times New Roman"/>
                <a:cs typeface="Times New Roman"/>
              </a:rPr>
              <a:t>customer.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example </a:t>
            </a:r>
            <a:r>
              <a:rPr dirty="0" sz="1100" spc="5">
                <a:latin typeface="Times New Roman"/>
                <a:cs typeface="Times New Roman"/>
              </a:rPr>
              <a:t>is of Escorts </a:t>
            </a:r>
            <a:r>
              <a:rPr dirty="0" sz="1100" spc="10">
                <a:latin typeface="Times New Roman"/>
                <a:cs typeface="Times New Roman"/>
              </a:rPr>
              <a:t>Ltd. a company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was making </a:t>
            </a:r>
            <a:r>
              <a:rPr dirty="0" sz="1100" spc="5">
                <a:latin typeface="Times New Roman"/>
                <a:cs typeface="Times New Roman"/>
              </a:rPr>
              <a:t>heating </a:t>
            </a:r>
            <a:r>
              <a:rPr dirty="0" sz="1100" spc="10">
                <a:latin typeface="Times New Roman"/>
                <a:cs typeface="Times New Roman"/>
              </a:rPr>
              <a:t>elements </a:t>
            </a:r>
            <a:r>
              <a:rPr dirty="0" sz="1100" spc="5">
                <a:latin typeface="Times New Roman"/>
                <a:cs typeface="Times New Roman"/>
              </a:rPr>
              <a:t>for electrical  kettles.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holder that </a:t>
            </a:r>
            <a:r>
              <a:rPr dirty="0" sz="1100" spc="10">
                <a:latin typeface="Times New Roman"/>
                <a:cs typeface="Times New Roman"/>
              </a:rPr>
              <a:t>screwed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the element to </a:t>
            </a:r>
            <a:r>
              <a:rPr dirty="0" sz="1100" spc="5">
                <a:latin typeface="Times New Roman"/>
                <a:cs typeface="Times New Roman"/>
              </a:rPr>
              <a:t>the kettle </a:t>
            </a:r>
            <a:r>
              <a:rPr dirty="0" sz="1100" spc="10">
                <a:latin typeface="Times New Roman"/>
                <a:cs typeface="Times New Roman"/>
              </a:rPr>
              <a:t>was made </a:t>
            </a:r>
            <a:r>
              <a:rPr dirty="0" sz="1100" spc="5">
                <a:latin typeface="Times New Roman"/>
                <a:cs typeface="Times New Roman"/>
              </a:rPr>
              <a:t>of casting.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casting  </a:t>
            </a:r>
            <a:r>
              <a:rPr dirty="0" sz="1100" spc="10">
                <a:latin typeface="Times New Roman"/>
                <a:cs typeface="Times New Roman"/>
              </a:rPr>
              <a:t>had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pre-machined, </a:t>
            </a:r>
            <a:r>
              <a:rPr dirty="0" sz="1100" spc="5">
                <a:latin typeface="Times New Roman"/>
                <a:cs typeface="Times New Roman"/>
              </a:rPr>
              <a:t>sized, cut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turned before it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ready for threading.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technical  requirements </a:t>
            </a:r>
            <a:r>
              <a:rPr dirty="0" sz="1100" spc="10">
                <a:latin typeface="Times New Roman"/>
                <a:cs typeface="Times New Roman"/>
              </a:rPr>
              <a:t>were not </a:t>
            </a:r>
            <a:r>
              <a:rPr dirty="0" sz="1100" spc="5">
                <a:latin typeface="Times New Roman"/>
                <a:cs typeface="Times New Roman"/>
              </a:rPr>
              <a:t>critical, as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function of the part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to protect the </a:t>
            </a:r>
            <a:r>
              <a:rPr dirty="0" sz="1100" spc="10">
                <a:latin typeface="Times New Roman"/>
                <a:cs typeface="Times New Roman"/>
              </a:rPr>
              <a:t>consumer from  the contact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electrical contacts and guide </a:t>
            </a:r>
            <a:r>
              <a:rPr dirty="0" sz="1100" spc="5">
                <a:latin typeface="Times New Roman"/>
                <a:cs typeface="Times New Roman"/>
              </a:rPr>
              <a:t>the external </a:t>
            </a:r>
            <a:r>
              <a:rPr dirty="0" sz="1100" spc="10">
                <a:latin typeface="Times New Roman"/>
                <a:cs typeface="Times New Roman"/>
              </a:rPr>
              <a:t>socket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corresponding part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heating element. </a:t>
            </a:r>
            <a:r>
              <a:rPr dirty="0" sz="1100" spc="5">
                <a:latin typeface="Times New Roman"/>
                <a:cs typeface="Times New Roman"/>
              </a:rPr>
              <a:t>Standard </a:t>
            </a:r>
            <a:r>
              <a:rPr dirty="0" sz="1100" spc="10">
                <a:latin typeface="Times New Roman"/>
                <a:cs typeface="Times New Roman"/>
              </a:rPr>
              <a:t>tube was found that </a:t>
            </a:r>
            <a:r>
              <a:rPr dirty="0" sz="1100" spc="5">
                <a:latin typeface="Times New Roman"/>
                <a:cs typeface="Times New Roman"/>
              </a:rPr>
              <a:t>met </a:t>
            </a:r>
            <a:r>
              <a:rPr dirty="0" sz="1100" spc="10">
                <a:latin typeface="Times New Roman"/>
                <a:cs typeface="Times New Roman"/>
              </a:rPr>
              <a:t>the dimensional requirements for the  component. </a:t>
            </a:r>
            <a:r>
              <a:rPr dirty="0" sz="1100" spc="5">
                <a:latin typeface="Times New Roman"/>
                <a:cs typeface="Times New Roman"/>
              </a:rPr>
              <a:t>This greatly simplified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process, avoided </a:t>
            </a:r>
            <a:r>
              <a:rPr dirty="0" sz="1100" spc="10">
                <a:latin typeface="Times New Roman"/>
                <a:cs typeface="Times New Roman"/>
              </a:rPr>
              <a:t>a number of </a:t>
            </a:r>
            <a:r>
              <a:rPr dirty="0" sz="1100" spc="5">
                <a:latin typeface="Times New Roman"/>
                <a:cs typeface="Times New Roman"/>
              </a:rPr>
              <a:t>operations. </a:t>
            </a:r>
            <a:r>
              <a:rPr dirty="0" sz="1100" spc="10">
                <a:latin typeface="Times New Roman"/>
                <a:cs typeface="Times New Roman"/>
              </a:rPr>
              <a:t>Reduced the  number </a:t>
            </a:r>
            <a:r>
              <a:rPr dirty="0" sz="1100" spc="5">
                <a:latin typeface="Times New Roman"/>
                <a:cs typeface="Times New Roman"/>
              </a:rPr>
              <a:t>of parts, </a:t>
            </a:r>
            <a:r>
              <a:rPr dirty="0" sz="1100" spc="10">
                <a:latin typeface="Times New Roman"/>
                <a:cs typeface="Times New Roman"/>
              </a:rPr>
              <a:t>and also </a:t>
            </a:r>
            <a:r>
              <a:rPr dirty="0" sz="1100" spc="5">
                <a:latin typeface="Times New Roman"/>
                <a:cs typeface="Times New Roman"/>
              </a:rPr>
              <a:t>reduced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Value Analysis </a:t>
            </a:r>
            <a:r>
              <a:rPr dirty="0" sz="1100" spc="5" b="1">
                <a:latin typeface="Times New Roman"/>
                <a:cs typeface="Times New Roman"/>
              </a:rPr>
              <a:t>/ </a:t>
            </a:r>
            <a:r>
              <a:rPr dirty="0" sz="1100" spc="10" b="1">
                <a:latin typeface="Times New Roman"/>
                <a:cs typeface="Times New Roman"/>
              </a:rPr>
              <a:t>Value Engineering: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provides value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product?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way </a:t>
            </a:r>
            <a:r>
              <a:rPr dirty="0" sz="1100" spc="5">
                <a:latin typeface="Times New Roman"/>
                <a:cs typeface="Times New Roman"/>
              </a:rPr>
              <a:t>to  consider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customer’s view in designing products is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analyzing the </a:t>
            </a:r>
            <a:r>
              <a:rPr dirty="0" sz="1100" spc="10">
                <a:latin typeface="Times New Roman"/>
                <a:cs typeface="Times New Roman"/>
              </a:rPr>
              <a:t>value they </a:t>
            </a:r>
            <a:r>
              <a:rPr dirty="0" sz="1100" spc="5">
                <a:latin typeface="Times New Roman"/>
                <a:cs typeface="Times New Roman"/>
              </a:rPr>
              <a:t>see in </a:t>
            </a:r>
            <a:r>
              <a:rPr dirty="0" sz="1100" spc="10">
                <a:latin typeface="Times New Roman"/>
                <a:cs typeface="Times New Roman"/>
              </a:rPr>
              <a:t>the  end </a:t>
            </a:r>
            <a:r>
              <a:rPr dirty="0" sz="1100" spc="5">
                <a:latin typeface="Times New Roman"/>
                <a:cs typeface="Times New Roman"/>
              </a:rPr>
              <a:t>product.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important that </a:t>
            </a:r>
            <a:r>
              <a:rPr dirty="0" sz="1100" spc="10">
                <a:latin typeface="Times New Roman"/>
                <a:cs typeface="Times New Roman"/>
              </a:rPr>
              <a:t>the value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into the </a:t>
            </a:r>
            <a:r>
              <a:rPr dirty="0" sz="1100" spc="5">
                <a:latin typeface="Times New Roman"/>
                <a:cs typeface="Times New Roman"/>
              </a:rPr>
              <a:t>products.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Engineering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organized creative technique directed at </a:t>
            </a:r>
            <a:r>
              <a:rPr dirty="0" sz="1100" spc="10">
                <a:latin typeface="Times New Roman"/>
                <a:cs typeface="Times New Roman"/>
              </a:rPr>
              <a:t>analyzing for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functions of a product, service 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system with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requirements,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comprises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value. Such as </a:t>
            </a:r>
            <a:r>
              <a:rPr dirty="0" sz="1100" spc="5">
                <a:latin typeface="Times New Roman"/>
                <a:cs typeface="Times New Roman"/>
              </a:rPr>
              <a:t>performance,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reliability, maintainability, </a:t>
            </a:r>
            <a:r>
              <a:rPr dirty="0" sz="1100" spc="10">
                <a:latin typeface="Times New Roman"/>
                <a:cs typeface="Times New Roman"/>
              </a:rPr>
              <a:t>appearance </a:t>
            </a:r>
            <a:r>
              <a:rPr dirty="0" sz="1100" spc="5">
                <a:latin typeface="Times New Roman"/>
                <a:cs typeface="Times New Roman"/>
              </a:rPr>
              <a:t>etc. </a:t>
            </a:r>
            <a:r>
              <a:rPr dirty="0" sz="1100" spc="10">
                <a:latin typeface="Times New Roman"/>
                <a:cs typeface="Times New Roman"/>
              </a:rPr>
              <a:t>Value, </a:t>
            </a:r>
            <a:r>
              <a:rPr dirty="0" sz="1100" spc="5">
                <a:latin typeface="Times New Roman"/>
                <a:cs typeface="Times New Roman"/>
              </a:rPr>
              <a:t>in general, is </a:t>
            </a:r>
            <a:r>
              <a:rPr dirty="0" sz="1100" spc="10">
                <a:latin typeface="Times New Roman"/>
                <a:cs typeface="Times New Roman"/>
              </a:rPr>
              <a:t>defined </a:t>
            </a:r>
            <a:r>
              <a:rPr dirty="0" sz="1100" spc="5">
                <a:latin typeface="Times New Roman"/>
                <a:cs typeface="Times New Roman"/>
              </a:rPr>
              <a:t>as the ratio of the  function </a:t>
            </a:r>
            <a:r>
              <a:rPr dirty="0" sz="1100" spc="10">
                <a:latin typeface="Times New Roman"/>
                <a:cs typeface="Times New Roman"/>
              </a:rPr>
              <a:t>and cost. </a:t>
            </a:r>
            <a:r>
              <a:rPr dirty="0" sz="1100" spc="5">
                <a:latin typeface="Times New Roman"/>
                <a:cs typeface="Times New Roman"/>
              </a:rPr>
              <a:t>It reflects </a:t>
            </a:r>
            <a:r>
              <a:rPr dirty="0" sz="1100" spc="10">
                <a:latin typeface="Times New Roman"/>
                <a:cs typeface="Times New Roman"/>
              </a:rPr>
              <a:t>what the </a:t>
            </a:r>
            <a:r>
              <a:rPr dirty="0" sz="1100" spc="5">
                <a:latin typeface="Times New Roman"/>
                <a:cs typeface="Times New Roman"/>
              </a:rPr>
              <a:t>product, service or </a:t>
            </a:r>
            <a:r>
              <a:rPr dirty="0" sz="1100" spc="10">
                <a:latin typeface="Times New Roman"/>
                <a:cs typeface="Times New Roman"/>
              </a:rPr>
              <a:t>system accomplishes and </a:t>
            </a:r>
            <a:r>
              <a:rPr dirty="0" sz="1100" spc="5">
                <a:latin typeface="Times New Roman"/>
                <a:cs typeface="Times New Roman"/>
              </a:rPr>
              <a:t>at what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cost.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Thus;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Value= </a:t>
            </a:r>
            <a:r>
              <a:rPr dirty="0" sz="1100" spc="5">
                <a:latin typeface="Times New Roman"/>
                <a:cs typeface="Times New Roman"/>
              </a:rPr>
              <a:t>Function /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‘function’ is expressed as units of </a:t>
            </a:r>
            <a:r>
              <a:rPr dirty="0" sz="1100" spc="10">
                <a:latin typeface="Times New Roman"/>
                <a:cs typeface="Times New Roman"/>
              </a:rPr>
              <a:t>performance </a:t>
            </a:r>
            <a:r>
              <a:rPr dirty="0" sz="1100" spc="5">
                <a:latin typeface="Times New Roman"/>
                <a:cs typeface="Times New Roman"/>
              </a:rPr>
              <a:t>and ‘Cost’ is expressed as </a:t>
            </a:r>
            <a:r>
              <a:rPr dirty="0" sz="1100" spc="10">
                <a:latin typeface="Times New Roman"/>
                <a:cs typeface="Times New Roman"/>
              </a:rPr>
              <a:t>a monetary  </a:t>
            </a:r>
            <a:r>
              <a:rPr dirty="0" sz="1100" spc="5">
                <a:latin typeface="Times New Roman"/>
                <a:cs typeface="Times New Roman"/>
              </a:rPr>
              <a:t>unit.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engineering is used as </a:t>
            </a:r>
            <a:r>
              <a:rPr dirty="0" sz="1100" spc="10">
                <a:latin typeface="Times New Roman"/>
                <a:cs typeface="Times New Roman"/>
              </a:rPr>
              <a:t>a generic term and </a:t>
            </a:r>
            <a:r>
              <a:rPr dirty="0" sz="1100" spc="5">
                <a:latin typeface="Times New Roman"/>
                <a:cs typeface="Times New Roman"/>
              </a:rPr>
              <a:t>generally includes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analysis.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purpose of both value </a:t>
            </a:r>
            <a:r>
              <a:rPr dirty="0" sz="1100" spc="10">
                <a:latin typeface="Times New Roman"/>
                <a:cs typeface="Times New Roman"/>
              </a:rPr>
              <a:t>analyses (VA) and </a:t>
            </a:r>
            <a:r>
              <a:rPr dirty="0" sz="1100" spc="5">
                <a:latin typeface="Times New Roman"/>
                <a:cs typeface="Times New Roman"/>
              </a:rPr>
              <a:t>value </a:t>
            </a:r>
            <a:r>
              <a:rPr dirty="0" sz="1100" spc="10">
                <a:latin typeface="Times New Roman"/>
                <a:cs typeface="Times New Roman"/>
              </a:rPr>
              <a:t>engineering </a:t>
            </a:r>
            <a:r>
              <a:rPr dirty="0" sz="1100" spc="15">
                <a:latin typeface="Times New Roman"/>
                <a:cs typeface="Times New Roman"/>
              </a:rPr>
              <a:t>(VE)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simplify products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processes. </a:t>
            </a:r>
            <a:r>
              <a:rPr dirty="0" sz="1100" spc="15">
                <a:latin typeface="Times New Roman"/>
                <a:cs typeface="Times New Roman"/>
              </a:rPr>
              <a:t>VA </a:t>
            </a:r>
            <a:r>
              <a:rPr dirty="0" sz="1100" spc="5">
                <a:latin typeface="Times New Roman"/>
                <a:cs typeface="Times New Roman"/>
              </a:rPr>
              <a:t>specifically deals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products already in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cost </a:t>
            </a:r>
            <a:r>
              <a:rPr dirty="0" sz="1100" spc="5">
                <a:latin typeface="Times New Roman"/>
                <a:cs typeface="Times New Roman"/>
              </a:rPr>
              <a:t>reduction  technique. It is used to </a:t>
            </a:r>
            <a:r>
              <a:rPr dirty="0" sz="1100" spc="10">
                <a:latin typeface="Times New Roman"/>
                <a:cs typeface="Times New Roman"/>
              </a:rPr>
              <a:t>analyze </a:t>
            </a:r>
            <a:r>
              <a:rPr dirty="0" sz="1100" spc="5">
                <a:latin typeface="Times New Roman"/>
                <a:cs typeface="Times New Roman"/>
              </a:rPr>
              <a:t>product specifications as </a:t>
            </a:r>
            <a:r>
              <a:rPr dirty="0" sz="1100" spc="10">
                <a:latin typeface="Times New Roman"/>
                <a:cs typeface="Times New Roman"/>
              </a:rPr>
              <a:t>shown </a:t>
            </a:r>
            <a:r>
              <a:rPr dirty="0" sz="1100" spc="5">
                <a:latin typeface="Times New Roman"/>
                <a:cs typeface="Times New Roman"/>
              </a:rPr>
              <a:t>in production </a:t>
            </a:r>
            <a:r>
              <a:rPr dirty="0" sz="1100" spc="10">
                <a:latin typeface="Times New Roman"/>
                <a:cs typeface="Times New Roman"/>
              </a:rPr>
              <a:t>documents </a:t>
            </a:r>
            <a:r>
              <a:rPr dirty="0" sz="1100" spc="5">
                <a:latin typeface="Times New Roman"/>
                <a:cs typeface="Times New Roman"/>
              </a:rPr>
              <a:t>to  achieve similar or better performance </a:t>
            </a:r>
            <a:r>
              <a:rPr dirty="0" sz="1100" spc="10">
                <a:latin typeface="Times New Roman"/>
                <a:cs typeface="Times New Roman"/>
              </a:rPr>
              <a:t>at a lower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while </a:t>
            </a:r>
            <a:r>
              <a:rPr dirty="0" sz="1100" spc="5">
                <a:latin typeface="Times New Roman"/>
                <a:cs typeface="Times New Roman"/>
              </a:rPr>
              <a:t>maintaining all functional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requirements defined </a:t>
            </a:r>
            <a:r>
              <a:rPr dirty="0" sz="1100" spc="10">
                <a:latin typeface="Times New Roman"/>
                <a:cs typeface="Times New Roman"/>
              </a:rPr>
              <a:t>by the customer. </a:t>
            </a:r>
            <a:r>
              <a:rPr dirty="0" sz="1100" spc="5">
                <a:latin typeface="Times New Roman"/>
                <a:cs typeface="Times New Roman"/>
              </a:rPr>
              <a:t>Value engineering is performed before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stage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is considered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avoidance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method.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825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engineering starts 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classification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identification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product, service </a:t>
            </a:r>
            <a:r>
              <a:rPr dirty="0" sz="1100" spc="10">
                <a:latin typeface="Times New Roman"/>
                <a:cs typeface="Times New Roman"/>
              </a:rPr>
              <a:t>or  </a:t>
            </a:r>
            <a:r>
              <a:rPr dirty="0" sz="1100" spc="5">
                <a:latin typeface="Times New Roman"/>
                <a:cs typeface="Times New Roman"/>
              </a:rPr>
              <a:t>system.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function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product, service </a:t>
            </a:r>
            <a:r>
              <a:rPr dirty="0" sz="1100" spc="10">
                <a:latin typeface="Times New Roman"/>
                <a:cs typeface="Times New Roman"/>
              </a:rPr>
              <a:t>or system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identified.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function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evaluated  </a:t>
            </a:r>
            <a:r>
              <a:rPr dirty="0" sz="1100" spc="10">
                <a:latin typeface="Times New Roman"/>
                <a:cs typeface="Times New Roman"/>
              </a:rPr>
              <a:t>and compared.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involved in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engineering is as 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Step </a:t>
            </a:r>
            <a:r>
              <a:rPr dirty="0" sz="1100" spc="5" b="1">
                <a:latin typeface="Times New Roman"/>
                <a:cs typeface="Times New Roman"/>
              </a:rPr>
              <a:t>1: </a:t>
            </a:r>
            <a:r>
              <a:rPr dirty="0" sz="1100" spc="5">
                <a:latin typeface="Times New Roman"/>
                <a:cs typeface="Times New Roman"/>
              </a:rPr>
              <a:t>Identify each of the functions of the product or service and list </a:t>
            </a:r>
            <a:r>
              <a:rPr dirty="0" sz="1100" spc="10">
                <a:latin typeface="Times New Roman"/>
                <a:cs typeface="Times New Roman"/>
              </a:rPr>
              <a:t>them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down.</a:t>
            </a:r>
            <a:endParaRPr sz="1100">
              <a:latin typeface="Times New Roman"/>
              <a:cs typeface="Times New Roman"/>
            </a:endParaRPr>
          </a:p>
          <a:p>
            <a:pPr marL="442595" marR="7620" indent="-215900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Step </a:t>
            </a:r>
            <a:r>
              <a:rPr dirty="0" sz="1100" spc="5" b="1">
                <a:latin typeface="Times New Roman"/>
                <a:cs typeface="Times New Roman"/>
              </a:rPr>
              <a:t>2: </a:t>
            </a:r>
            <a:r>
              <a:rPr dirty="0" sz="1100" spc="10">
                <a:latin typeface="Times New Roman"/>
                <a:cs typeface="Times New Roman"/>
              </a:rPr>
              <a:t>Give a weight to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importance of each </a:t>
            </a:r>
            <a:r>
              <a:rPr dirty="0" sz="1100" spc="5">
                <a:latin typeface="Times New Roman"/>
                <a:cs typeface="Times New Roman"/>
              </a:rPr>
              <a:t>function, such 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of 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weights </a:t>
            </a:r>
            <a:r>
              <a:rPr dirty="0" sz="1100" spc="10">
                <a:latin typeface="Times New Roman"/>
                <a:cs typeface="Times New Roman"/>
              </a:rPr>
              <a:t>come </a:t>
            </a:r>
            <a:r>
              <a:rPr dirty="0" sz="1100" spc="5">
                <a:latin typeface="Times New Roman"/>
                <a:cs typeface="Times New Roman"/>
              </a:rPr>
              <a:t>to step 1, rearrange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functions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basis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their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importance.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Step </a:t>
            </a:r>
            <a:r>
              <a:rPr dirty="0" sz="1100" spc="5" b="1">
                <a:latin typeface="Times New Roman"/>
                <a:cs typeface="Times New Roman"/>
              </a:rPr>
              <a:t>3: </a:t>
            </a:r>
            <a:r>
              <a:rPr dirty="0" sz="1100" spc="5">
                <a:latin typeface="Times New Roman"/>
                <a:cs typeface="Times New Roman"/>
              </a:rPr>
              <a:t>Identify each of the </a:t>
            </a:r>
            <a:r>
              <a:rPr dirty="0" sz="1100" spc="10">
                <a:latin typeface="Times New Roman"/>
                <a:cs typeface="Times New Roman"/>
              </a:rPr>
              <a:t>components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product </a:t>
            </a:r>
            <a:r>
              <a:rPr dirty="0" sz="1100" spc="5">
                <a:latin typeface="Times New Roman"/>
                <a:cs typeface="Times New Roman"/>
              </a:rPr>
              <a:t>or service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list its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function</a:t>
            </a:r>
            <a:endParaRPr sz="1100">
              <a:latin typeface="Times New Roman"/>
              <a:cs typeface="Times New Roman"/>
            </a:endParaRPr>
          </a:p>
          <a:p>
            <a:pPr algn="just" marL="442595" marR="7620" indent="-215900">
              <a:lnSpc>
                <a:spcPct val="98500"/>
              </a:lnSpc>
              <a:spcBef>
                <a:spcPts val="75"/>
              </a:spcBef>
              <a:buFont typeface="Symbol"/>
              <a:buChar char=""/>
              <a:tabLst>
                <a:tab pos="44323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Step 4: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functions </a:t>
            </a:r>
            <a:r>
              <a:rPr dirty="0" sz="1100" spc="10">
                <a:latin typeface="Times New Roman"/>
                <a:cs typeface="Times New Roman"/>
              </a:rPr>
              <a:t>of components have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related to the product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 function of the product. </a:t>
            </a:r>
            <a:r>
              <a:rPr dirty="0" sz="1100" spc="10">
                <a:latin typeface="Times New Roman"/>
                <a:cs typeface="Times New Roman"/>
              </a:rPr>
              <a:t>Each component will have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given </a:t>
            </a:r>
            <a:r>
              <a:rPr dirty="0" sz="1100" spc="5">
                <a:latin typeface="Times New Roman"/>
                <a:cs typeface="Times New Roman"/>
              </a:rPr>
              <a:t>weight to </a:t>
            </a:r>
            <a:r>
              <a:rPr dirty="0" sz="1100" spc="10">
                <a:latin typeface="Times New Roman"/>
                <a:cs typeface="Times New Roman"/>
              </a:rPr>
              <a:t>show how </a:t>
            </a:r>
            <a:r>
              <a:rPr dirty="0" sz="1100">
                <a:latin typeface="Times New Roman"/>
                <a:cs typeface="Times New Roman"/>
              </a:rPr>
              <a:t>it  </a:t>
            </a:r>
            <a:r>
              <a:rPr dirty="0" sz="1100" spc="5">
                <a:latin typeface="Times New Roman"/>
                <a:cs typeface="Times New Roman"/>
              </a:rPr>
              <a:t>contributes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function of the product or service. </a:t>
            </a:r>
            <a:r>
              <a:rPr dirty="0" sz="1100" spc="10">
                <a:latin typeface="Times New Roman"/>
                <a:cs typeface="Times New Roman"/>
              </a:rPr>
              <a:t>There may be some components 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have more than one </a:t>
            </a:r>
            <a:r>
              <a:rPr dirty="0" sz="1100" spc="5">
                <a:latin typeface="Times New Roman"/>
                <a:cs typeface="Times New Roman"/>
              </a:rPr>
              <a:t>function. This 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taken </a:t>
            </a:r>
            <a:r>
              <a:rPr dirty="0" sz="1100" spc="10">
                <a:latin typeface="Times New Roman"/>
                <a:cs typeface="Times New Roman"/>
              </a:rPr>
              <a:t>into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account</a:t>
            </a:r>
            <a:endParaRPr sz="1100">
              <a:latin typeface="Times New Roman"/>
              <a:cs typeface="Times New Roman"/>
            </a:endParaRPr>
          </a:p>
          <a:p>
            <a:pPr marL="442595" marR="762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Step </a:t>
            </a:r>
            <a:r>
              <a:rPr dirty="0" sz="1100" spc="5" b="1">
                <a:latin typeface="Times New Roman"/>
                <a:cs typeface="Times New Roman"/>
              </a:rPr>
              <a:t>5: </a:t>
            </a:r>
            <a:r>
              <a:rPr dirty="0" sz="1100" spc="5">
                <a:latin typeface="Times New Roman"/>
                <a:cs typeface="Times New Roman"/>
              </a:rPr>
              <a:t>Identify the cost of each </a:t>
            </a:r>
            <a:r>
              <a:rPr dirty="0" sz="1100" spc="10">
                <a:latin typeface="Times New Roman"/>
                <a:cs typeface="Times New Roman"/>
              </a:rPr>
              <a:t>component and </a:t>
            </a:r>
            <a:r>
              <a:rPr dirty="0" sz="1100" spc="5">
                <a:latin typeface="Times New Roman"/>
                <a:cs typeface="Times New Roman"/>
              </a:rPr>
              <a:t>convert it to </a:t>
            </a:r>
            <a:r>
              <a:rPr dirty="0" sz="1100" spc="10">
                <a:latin typeface="Times New Roman"/>
                <a:cs typeface="Times New Roman"/>
              </a:rPr>
              <a:t>a weight </a:t>
            </a:r>
            <a:r>
              <a:rPr dirty="0" sz="1100" spc="5">
                <a:latin typeface="Times New Roman"/>
                <a:cs typeface="Times New Roman"/>
              </a:rPr>
              <a:t>corresponding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total cost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of the </a:t>
            </a:r>
            <a:r>
              <a:rPr dirty="0" sz="1100" spc="5">
                <a:latin typeface="Times New Roman"/>
                <a:cs typeface="Times New Roman"/>
              </a:rPr>
              <a:t>weights </a:t>
            </a:r>
            <a:r>
              <a:rPr dirty="0" sz="1100" spc="10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exceed </a:t>
            </a:r>
            <a:r>
              <a:rPr dirty="0" sz="1100" spc="5">
                <a:latin typeface="Times New Roman"/>
                <a:cs typeface="Times New Roman"/>
              </a:rPr>
              <a:t>‘1’, just as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step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442595" marR="9525" indent="-215900">
              <a:lnSpc>
                <a:spcPts val="1290"/>
              </a:lnSpc>
              <a:spcBef>
                <a:spcPts val="85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Step 6: </a:t>
            </a:r>
            <a:r>
              <a:rPr dirty="0" sz="1100" spc="10">
                <a:latin typeface="Times New Roman"/>
                <a:cs typeface="Times New Roman"/>
              </a:rPr>
              <a:t>Compare the </a:t>
            </a:r>
            <a:r>
              <a:rPr dirty="0" sz="1100" spc="5">
                <a:latin typeface="Times New Roman"/>
                <a:cs typeface="Times New Roman"/>
              </a:rPr>
              <a:t>weights of the functions with </a:t>
            </a:r>
            <a:r>
              <a:rPr dirty="0" sz="1100" spc="10">
                <a:latin typeface="Times New Roman"/>
                <a:cs typeface="Times New Roman"/>
              </a:rPr>
              <a:t>the weights </a:t>
            </a:r>
            <a:r>
              <a:rPr dirty="0" sz="1100" spc="5">
                <a:latin typeface="Times New Roman"/>
                <a:cs typeface="Times New Roman"/>
              </a:rPr>
              <a:t>of the costs of each  </a:t>
            </a:r>
            <a:r>
              <a:rPr dirty="0" sz="1100" spc="10">
                <a:latin typeface="Times New Roman"/>
                <a:cs typeface="Times New Roman"/>
              </a:rPr>
              <a:t>component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Step </a:t>
            </a:r>
            <a:r>
              <a:rPr dirty="0" sz="1100" spc="5" b="1">
                <a:latin typeface="Times New Roman"/>
                <a:cs typeface="Times New Roman"/>
              </a:rPr>
              <a:t>7: </a:t>
            </a:r>
            <a:r>
              <a:rPr dirty="0" sz="1100" spc="5">
                <a:latin typeface="Times New Roman"/>
                <a:cs typeface="Times New Roman"/>
              </a:rPr>
              <a:t>Identify those </a:t>
            </a:r>
            <a:r>
              <a:rPr dirty="0" sz="1100" spc="10">
                <a:latin typeface="Times New Roman"/>
                <a:cs typeface="Times New Roman"/>
              </a:rPr>
              <a:t>components where </a:t>
            </a:r>
            <a:r>
              <a:rPr dirty="0" sz="1100" spc="5">
                <a:latin typeface="Times New Roman"/>
                <a:cs typeface="Times New Roman"/>
              </a:rPr>
              <a:t>the ratio of </a:t>
            </a:r>
            <a:r>
              <a:rPr dirty="0" sz="1100" spc="10">
                <a:latin typeface="Times New Roman"/>
                <a:cs typeface="Times New Roman"/>
              </a:rPr>
              <a:t>Function </a:t>
            </a:r>
            <a:r>
              <a:rPr dirty="0" sz="1100" spc="5">
                <a:latin typeface="Times New Roman"/>
                <a:cs typeface="Times New Roman"/>
              </a:rPr>
              <a:t>/ Cost is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low.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2155190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019" y="836724"/>
            <a:ext cx="5420360" cy="158623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  <a:tabLst>
                <a:tab pos="362585" algn="l"/>
                <a:tab pos="929005" algn="l"/>
                <a:tab pos="1520190" algn="l"/>
                <a:tab pos="2174240" algn="l"/>
                <a:tab pos="2789555" algn="l"/>
                <a:tab pos="3275965" algn="l"/>
                <a:tab pos="3700145" algn="l"/>
                <a:tab pos="4377690" algn="l"/>
                <a:tab pos="5198745" algn="l"/>
              </a:tabLst>
            </a:pPr>
            <a:r>
              <a:rPr dirty="0" sz="1100" spc="10">
                <a:latin typeface="Times New Roman"/>
                <a:cs typeface="Times New Roman"/>
              </a:rPr>
              <a:t>Th</a:t>
            </a:r>
            <a:r>
              <a:rPr dirty="0" sz="1100" spc="10">
                <a:latin typeface="Times New Roman"/>
                <a:cs typeface="Times New Roman"/>
              </a:rPr>
              <a:t>e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25">
                <a:latin typeface="Times New Roman"/>
                <a:cs typeface="Times New Roman"/>
              </a:rPr>
              <a:t>V</a:t>
            </a:r>
            <a:r>
              <a:rPr dirty="0" sz="1100" spc="10">
                <a:latin typeface="Times New Roman"/>
                <a:cs typeface="Times New Roman"/>
              </a:rPr>
              <a:t>A/V</a:t>
            </a:r>
            <a:r>
              <a:rPr dirty="0" sz="1100" spc="15">
                <a:latin typeface="Times New Roman"/>
                <a:cs typeface="Times New Roman"/>
              </a:rPr>
              <a:t>E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5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n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l</a:t>
            </a:r>
            <a:r>
              <a:rPr dirty="0" sz="1100" spc="15">
                <a:latin typeface="Times New Roman"/>
                <a:cs typeface="Times New Roman"/>
              </a:rPr>
              <a:t>y</a:t>
            </a:r>
            <a:r>
              <a:rPr dirty="0" sz="1100">
                <a:latin typeface="Times New Roman"/>
                <a:cs typeface="Times New Roman"/>
              </a:rPr>
              <a:t>si</a:t>
            </a:r>
            <a:r>
              <a:rPr dirty="0" sz="1100" spc="10">
                <a:latin typeface="Times New Roman"/>
                <a:cs typeface="Times New Roman"/>
              </a:rPr>
              <a:t>s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pp</a:t>
            </a:r>
            <a:r>
              <a:rPr dirty="0" sz="1100" spc="15">
                <a:latin typeface="Times New Roman"/>
                <a:cs typeface="Times New Roman"/>
              </a:rPr>
              <a:t>ro</a:t>
            </a:r>
            <a:r>
              <a:rPr dirty="0" sz="1100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c</a:t>
            </a:r>
            <a:r>
              <a:rPr dirty="0" sz="1100" spc="10">
                <a:latin typeface="Times New Roman"/>
                <a:cs typeface="Times New Roman"/>
              </a:rPr>
              <a:t>h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5">
                <a:latin typeface="Times New Roman"/>
                <a:cs typeface="Times New Roman"/>
              </a:rPr>
              <a:t>inv</a:t>
            </a:r>
            <a:r>
              <a:rPr dirty="0" sz="1100" spc="20">
                <a:latin typeface="Times New Roman"/>
                <a:cs typeface="Times New Roman"/>
              </a:rPr>
              <a:t>o</a:t>
            </a:r>
            <a:r>
              <a:rPr dirty="0" sz="1100" spc="5">
                <a:latin typeface="Times New Roman"/>
                <a:cs typeface="Times New Roman"/>
              </a:rPr>
              <a:t>lve</a:t>
            </a:r>
            <a:r>
              <a:rPr dirty="0" sz="1100" spc="10">
                <a:latin typeface="Times New Roman"/>
                <a:cs typeface="Times New Roman"/>
              </a:rPr>
              <a:t>s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5">
                <a:latin typeface="Times New Roman"/>
                <a:cs typeface="Times New Roman"/>
              </a:rPr>
              <a:t>t</a:t>
            </a:r>
            <a:r>
              <a:rPr dirty="0" sz="1100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kin</a:t>
            </a:r>
            <a:r>
              <a:rPr dirty="0" sz="1100" spc="10">
                <a:latin typeface="Times New Roman"/>
                <a:cs typeface="Times New Roman"/>
              </a:rPr>
              <a:t>g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>
                <a:latin typeface="Times New Roman"/>
                <a:cs typeface="Times New Roman"/>
              </a:rPr>
              <a:t>t</a:t>
            </a:r>
            <a:r>
              <a:rPr dirty="0" sz="1100" spc="15">
                <a:latin typeface="Times New Roman"/>
                <a:cs typeface="Times New Roman"/>
              </a:rPr>
              <a:t>h</a:t>
            </a:r>
            <a:r>
              <a:rPr dirty="0" sz="1100" spc="5">
                <a:latin typeface="Times New Roman"/>
                <a:cs typeface="Times New Roman"/>
              </a:rPr>
              <a:t>e</a:t>
            </a:r>
            <a:r>
              <a:rPr dirty="0" sz="1100" spc="10">
                <a:latin typeface="Times New Roman"/>
                <a:cs typeface="Times New Roman"/>
              </a:rPr>
              <a:t>se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>
                <a:latin typeface="Times New Roman"/>
                <a:cs typeface="Times New Roman"/>
              </a:rPr>
              <a:t>i</a:t>
            </a:r>
            <a:r>
              <a:rPr dirty="0" sz="1100" spc="15">
                <a:latin typeface="Times New Roman"/>
                <a:cs typeface="Times New Roman"/>
              </a:rPr>
              <a:t>d</a:t>
            </a:r>
            <a:r>
              <a:rPr dirty="0" sz="1100">
                <a:latin typeface="Times New Roman"/>
                <a:cs typeface="Times New Roman"/>
              </a:rPr>
              <a:t>e</a:t>
            </a:r>
            <a:r>
              <a:rPr dirty="0" sz="1100" spc="15">
                <a:latin typeface="Times New Roman"/>
                <a:cs typeface="Times New Roman"/>
              </a:rPr>
              <a:t>n</a:t>
            </a:r>
            <a:r>
              <a:rPr dirty="0" sz="1100">
                <a:latin typeface="Times New Roman"/>
                <a:cs typeface="Times New Roman"/>
              </a:rPr>
              <a:t>tif</a:t>
            </a:r>
            <a:r>
              <a:rPr dirty="0" sz="1100" spc="5">
                <a:latin typeface="Times New Roman"/>
                <a:cs typeface="Times New Roman"/>
              </a:rPr>
              <a:t>i</a:t>
            </a:r>
            <a:r>
              <a:rPr dirty="0" sz="1100">
                <a:latin typeface="Times New Roman"/>
                <a:cs typeface="Times New Roman"/>
              </a:rPr>
              <a:t>e</a:t>
            </a:r>
            <a:r>
              <a:rPr dirty="0" sz="1100" spc="10">
                <a:latin typeface="Times New Roman"/>
                <a:cs typeface="Times New Roman"/>
              </a:rPr>
              <a:t>d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5">
                <a:latin typeface="Times New Roman"/>
                <a:cs typeface="Times New Roman"/>
              </a:rPr>
              <a:t>c</a:t>
            </a:r>
            <a:r>
              <a:rPr dirty="0" sz="1100" spc="20">
                <a:latin typeface="Times New Roman"/>
                <a:cs typeface="Times New Roman"/>
              </a:rPr>
              <a:t>o</a:t>
            </a:r>
            <a:r>
              <a:rPr dirty="0" sz="1100" spc="5">
                <a:latin typeface="Times New Roman"/>
                <a:cs typeface="Times New Roman"/>
              </a:rPr>
              <a:t>m</a:t>
            </a:r>
            <a:r>
              <a:rPr dirty="0" sz="1100" spc="5">
                <a:latin typeface="Times New Roman"/>
                <a:cs typeface="Times New Roman"/>
              </a:rPr>
              <a:t>po</a:t>
            </a:r>
            <a:r>
              <a:rPr dirty="0" sz="1100" spc="15">
                <a:latin typeface="Times New Roman"/>
                <a:cs typeface="Times New Roman"/>
              </a:rPr>
              <a:t>n</a:t>
            </a:r>
            <a:r>
              <a:rPr dirty="0" sz="1100" spc="5">
                <a:latin typeface="Times New Roman"/>
                <a:cs typeface="Times New Roman"/>
              </a:rPr>
              <a:t>ent</a:t>
            </a:r>
            <a:r>
              <a:rPr dirty="0" sz="1100" spc="10">
                <a:latin typeface="Times New Roman"/>
                <a:cs typeface="Times New Roman"/>
              </a:rPr>
              <a:t>s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n</a:t>
            </a:r>
            <a:r>
              <a:rPr dirty="0" sz="1100" spc="5">
                <a:latin typeface="Times New Roman"/>
                <a:cs typeface="Times New Roman"/>
              </a:rPr>
              <a:t>d  </a:t>
            </a:r>
            <a:r>
              <a:rPr dirty="0" sz="1100" spc="5">
                <a:latin typeface="Times New Roman"/>
                <a:cs typeface="Times New Roman"/>
              </a:rPr>
              <a:t>brainstorming with such question</a:t>
            </a:r>
            <a:r>
              <a:rPr dirty="0" sz="1100" spc="10">
                <a:latin typeface="Times New Roman"/>
                <a:cs typeface="Times New Roman"/>
              </a:rPr>
              <a:t> as;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item have </a:t>
            </a:r>
            <a:r>
              <a:rPr dirty="0" sz="1100" spc="5">
                <a:latin typeface="Times New Roman"/>
                <a:cs typeface="Times New Roman"/>
              </a:rPr>
              <a:t>any design </a:t>
            </a:r>
            <a:r>
              <a:rPr dirty="0" sz="1100" spc="10">
                <a:latin typeface="Times New Roman"/>
                <a:cs typeface="Times New Roman"/>
              </a:rPr>
              <a:t>features </a:t>
            </a:r>
            <a:r>
              <a:rPr dirty="0" sz="1100" spc="5">
                <a:latin typeface="Times New Roman"/>
                <a:cs typeface="Times New Roman"/>
              </a:rPr>
              <a:t>that are not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necessary?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Can two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more parts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combined </a:t>
            </a:r>
            <a:r>
              <a:rPr dirty="0" sz="1100" spc="5">
                <a:latin typeface="Times New Roman"/>
                <a:cs typeface="Times New Roman"/>
              </a:rPr>
              <a:t>into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one?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cut </a:t>
            </a:r>
            <a:r>
              <a:rPr dirty="0" sz="1100" spc="10">
                <a:latin typeface="Times New Roman"/>
                <a:cs typeface="Times New Roman"/>
              </a:rPr>
              <a:t>down the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weight?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nonstandard </a:t>
            </a:r>
            <a:r>
              <a:rPr dirty="0" sz="1100" spc="5">
                <a:latin typeface="Times New Roman"/>
                <a:cs typeface="Times New Roman"/>
              </a:rPr>
              <a:t>parts that can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eliminated?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 b="1">
                <a:latin typeface="Times New Roman"/>
                <a:cs typeface="Times New Roman"/>
              </a:rPr>
              <a:t>3.8 MODERN PRODUCTION</a:t>
            </a:r>
            <a:r>
              <a:rPr dirty="0" sz="1300" spc="-1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TECHNOLOGIES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8719" y="251358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76019" y="2554362"/>
            <a:ext cx="541972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Manufacturing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practices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have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undergone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significant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evolution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during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course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53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3225" y="2653413"/>
            <a:ext cx="29337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25252" sz="1650">
                <a:latin typeface="Times New Roman"/>
                <a:cs typeface="Times New Roman"/>
              </a:rPr>
              <a:t>20</a:t>
            </a:r>
            <a:r>
              <a:rPr dirty="0" sz="750">
                <a:latin typeface="Times New Roman"/>
                <a:cs typeface="Times New Roman"/>
              </a:rPr>
              <a:t>th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019" y="2719679"/>
            <a:ext cx="541909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36575" algn="l"/>
              </a:tabLst>
            </a:pPr>
            <a:r>
              <a:rPr dirty="0" sz="1100" spc="10">
                <a:latin typeface="Times New Roman"/>
                <a:cs typeface="Times New Roman"/>
              </a:rPr>
              <a:t>of	century. The </a:t>
            </a:r>
            <a:r>
              <a:rPr dirty="0" sz="1100" spc="5">
                <a:latin typeface="Times New Roman"/>
                <a:cs typeface="Times New Roman"/>
              </a:rPr>
              <a:t>culmination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guiding </a:t>
            </a:r>
            <a:r>
              <a:rPr dirty="0" sz="1100" spc="5">
                <a:latin typeface="Times New Roman"/>
                <a:cs typeface="Times New Roman"/>
              </a:rPr>
              <a:t>principle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excellence</a:t>
            </a:r>
            <a:r>
              <a:rPr dirty="0" sz="1100" spc="2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5978" y="2884308"/>
            <a:ext cx="5421630" cy="619506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715">
              <a:lnSpc>
                <a:spcPct val="983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manufacturing.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oil </a:t>
            </a:r>
            <a:r>
              <a:rPr dirty="0" sz="1100" spc="5">
                <a:latin typeface="Times New Roman"/>
                <a:cs typeface="Times New Roman"/>
              </a:rPr>
              <a:t>crises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1973 </a:t>
            </a:r>
            <a:r>
              <a:rPr dirty="0" sz="1100" spc="5">
                <a:latin typeface="Times New Roman"/>
                <a:cs typeface="Times New Roman"/>
              </a:rPr>
              <a:t>followed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recession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affected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governments,  businesses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business </a:t>
            </a:r>
            <a:r>
              <a:rPr dirty="0" sz="1100" spc="10">
                <a:latin typeface="Times New Roman"/>
                <a:cs typeface="Times New Roman"/>
              </a:rPr>
              <a:t>world </a:t>
            </a:r>
            <a:r>
              <a:rPr dirty="0" sz="1100" spc="5">
                <a:latin typeface="Times New Roman"/>
                <a:cs typeface="Times New Roman"/>
              </a:rPr>
              <a:t>over.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1974, Japan’s </a:t>
            </a:r>
            <a:r>
              <a:rPr dirty="0" sz="1100" spc="10">
                <a:latin typeface="Times New Roman"/>
                <a:cs typeface="Times New Roman"/>
              </a:rPr>
              <a:t>economy had collapsed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state of  </a:t>
            </a:r>
            <a:r>
              <a:rPr dirty="0" sz="1100" spc="10">
                <a:latin typeface="Times New Roman"/>
                <a:cs typeface="Times New Roman"/>
              </a:rPr>
              <a:t>zero </a:t>
            </a:r>
            <a:r>
              <a:rPr dirty="0" sz="1100" spc="5">
                <a:latin typeface="Times New Roman"/>
                <a:cs typeface="Times New Roman"/>
              </a:rPr>
              <a:t>growth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many </a:t>
            </a:r>
            <a:r>
              <a:rPr dirty="0" sz="1100" spc="10">
                <a:latin typeface="Times New Roman"/>
                <a:cs typeface="Times New Roman"/>
              </a:rPr>
              <a:t>companies were </a:t>
            </a:r>
            <a:r>
              <a:rPr dirty="0" sz="1100" spc="5">
                <a:latin typeface="Times New Roman"/>
                <a:cs typeface="Times New Roman"/>
              </a:rPr>
              <a:t>suffering. </a:t>
            </a:r>
            <a:r>
              <a:rPr dirty="0" sz="1100" spc="10">
                <a:latin typeface="Times New Roman"/>
                <a:cs typeface="Times New Roman"/>
              </a:rPr>
              <a:t>But at Toyota </a:t>
            </a:r>
            <a:r>
              <a:rPr dirty="0" sz="1100" spc="5">
                <a:latin typeface="Times New Roman"/>
                <a:cs typeface="Times New Roman"/>
              </a:rPr>
              <a:t>Motor </a:t>
            </a:r>
            <a:r>
              <a:rPr dirty="0" sz="1100" spc="10">
                <a:latin typeface="Times New Roman"/>
                <a:cs typeface="Times New Roman"/>
              </a:rPr>
              <a:t>Company, although  </a:t>
            </a:r>
            <a:r>
              <a:rPr dirty="0" sz="1100" spc="5">
                <a:latin typeface="Times New Roman"/>
                <a:cs typeface="Times New Roman"/>
              </a:rPr>
              <a:t>profits suffered, greater earnings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sustained in </a:t>
            </a:r>
            <a:r>
              <a:rPr dirty="0" sz="1100" spc="10">
                <a:latin typeface="Times New Roman"/>
                <a:cs typeface="Times New Roman"/>
              </a:rPr>
              <a:t>1975, 1976 and 1977 </a:t>
            </a:r>
            <a:r>
              <a:rPr dirty="0" sz="1100" spc="5">
                <a:latin typeface="Times New Roman"/>
                <a:cs typeface="Times New Roman"/>
              </a:rPr>
              <a:t>than at other  </a:t>
            </a:r>
            <a:r>
              <a:rPr dirty="0" sz="1100" spc="10">
                <a:latin typeface="Times New Roman"/>
                <a:cs typeface="Times New Roman"/>
              </a:rPr>
              <a:t>companies. The widening gap </a:t>
            </a:r>
            <a:r>
              <a:rPr dirty="0" sz="1100" spc="5">
                <a:latin typeface="Times New Roman"/>
                <a:cs typeface="Times New Roman"/>
              </a:rPr>
              <a:t>between it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companies was because the </a:t>
            </a:r>
            <a:r>
              <a:rPr dirty="0" sz="1100" spc="5">
                <a:latin typeface="Times New Roman"/>
                <a:cs typeface="Times New Roman"/>
              </a:rPr>
              <a:t>production 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followed </a:t>
            </a:r>
            <a:r>
              <a:rPr dirty="0" sz="1100" spc="10">
                <a:latin typeface="Times New Roman"/>
                <a:cs typeface="Times New Roman"/>
              </a:rPr>
              <a:t>at Toyota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conventional production </a:t>
            </a:r>
            <a:r>
              <a:rPr dirty="0" sz="1100" spc="10">
                <a:latin typeface="Times New Roman"/>
                <a:cs typeface="Times New Roman"/>
              </a:rPr>
              <a:t>systems which were  </a:t>
            </a:r>
            <a:r>
              <a:rPr dirty="0" sz="1100" spc="5">
                <a:latin typeface="Times New Roman"/>
                <a:cs typeface="Times New Roman"/>
              </a:rPr>
              <a:t>followed in other </a:t>
            </a:r>
            <a:r>
              <a:rPr dirty="0" sz="1100" spc="10">
                <a:latin typeface="Times New Roman"/>
                <a:cs typeface="Times New Roman"/>
              </a:rPr>
              <a:t>companies. This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now </a:t>
            </a:r>
            <a:r>
              <a:rPr dirty="0" sz="1100" spc="5">
                <a:latin typeface="Times New Roman"/>
                <a:cs typeface="Times New Roman"/>
              </a:rPr>
              <a:t>been popularly </a:t>
            </a:r>
            <a:r>
              <a:rPr dirty="0" sz="1100" spc="10">
                <a:latin typeface="Times New Roman"/>
                <a:cs typeface="Times New Roman"/>
              </a:rPr>
              <a:t>known as ‘Toyota </a:t>
            </a:r>
            <a:r>
              <a:rPr dirty="0" sz="1100" spc="5">
                <a:latin typeface="Times New Roman"/>
                <a:cs typeface="Times New Roman"/>
              </a:rPr>
              <a:t>Production  </a:t>
            </a:r>
            <a:r>
              <a:rPr dirty="0" sz="1100" spc="10">
                <a:latin typeface="Times New Roman"/>
                <a:cs typeface="Times New Roman"/>
              </a:rPr>
              <a:t>System (TPS). The </a:t>
            </a:r>
            <a:r>
              <a:rPr dirty="0" sz="1100" spc="5">
                <a:latin typeface="Times New Roman"/>
                <a:cs typeface="Times New Roman"/>
              </a:rPr>
              <a:t>basis </a:t>
            </a:r>
            <a:r>
              <a:rPr dirty="0" sz="1100" spc="10">
                <a:latin typeface="Times New Roman"/>
                <a:cs typeface="Times New Roman"/>
              </a:rPr>
              <a:t>of Toyota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absolute elimination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waste.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pillars </a:t>
            </a:r>
            <a:r>
              <a:rPr dirty="0" sz="1100" spc="10">
                <a:latin typeface="Times New Roman"/>
                <a:cs typeface="Times New Roman"/>
              </a:rPr>
              <a:t>needed to </a:t>
            </a:r>
            <a:r>
              <a:rPr dirty="0" sz="1100" spc="5">
                <a:latin typeface="Times New Roman"/>
                <a:cs typeface="Times New Roman"/>
              </a:rPr>
              <a:t>support </a:t>
            </a:r>
            <a:r>
              <a:rPr dirty="0" sz="1100" spc="10">
                <a:latin typeface="Times New Roman"/>
                <a:cs typeface="Times New Roman"/>
              </a:rPr>
              <a:t>the system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just –in-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Autonomation </a:t>
            </a:r>
            <a:r>
              <a:rPr dirty="0" sz="1100" spc="5">
                <a:latin typeface="Times New Roman"/>
                <a:cs typeface="Times New Roman"/>
              </a:rPr>
              <a:t>or automation </a:t>
            </a:r>
            <a:r>
              <a:rPr dirty="0" sz="1100" spc="10">
                <a:latin typeface="Times New Roman"/>
                <a:cs typeface="Times New Roman"/>
              </a:rPr>
              <a:t>with human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touch.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Just-in-time </a:t>
            </a:r>
            <a:r>
              <a:rPr dirty="0" sz="1100" spc="10">
                <a:latin typeface="Times New Roman"/>
                <a:cs typeface="Times New Roman"/>
              </a:rPr>
              <a:t>means </a:t>
            </a:r>
            <a:r>
              <a:rPr dirty="0" sz="1100" spc="5">
                <a:latin typeface="Times New Roman"/>
                <a:cs typeface="Times New Roman"/>
              </a:rPr>
              <a:t>that, in </a:t>
            </a:r>
            <a:r>
              <a:rPr dirty="0" sz="1100" spc="10">
                <a:latin typeface="Times New Roman"/>
                <a:cs typeface="Times New Roman"/>
              </a:rPr>
              <a:t>a flow </a:t>
            </a:r>
            <a:r>
              <a:rPr dirty="0" sz="1100" spc="5">
                <a:latin typeface="Times New Roman"/>
                <a:cs typeface="Times New Roman"/>
              </a:rPr>
              <a:t>process,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right </a:t>
            </a:r>
            <a:r>
              <a:rPr dirty="0" sz="1100" spc="10">
                <a:latin typeface="Times New Roman"/>
                <a:cs typeface="Times New Roman"/>
              </a:rPr>
              <a:t>parts </a:t>
            </a:r>
            <a:r>
              <a:rPr dirty="0" sz="1100" spc="5">
                <a:latin typeface="Times New Roman"/>
                <a:cs typeface="Times New Roman"/>
              </a:rPr>
              <a:t>needed in </a:t>
            </a:r>
            <a:r>
              <a:rPr dirty="0" sz="1100" spc="10">
                <a:latin typeface="Times New Roman"/>
                <a:cs typeface="Times New Roman"/>
              </a:rPr>
              <a:t>assembly </a:t>
            </a:r>
            <a:r>
              <a:rPr dirty="0" sz="1100" spc="5">
                <a:latin typeface="Times New Roman"/>
                <a:cs typeface="Times New Roman"/>
              </a:rPr>
              <a:t>reach </a:t>
            </a:r>
            <a:r>
              <a:rPr dirty="0" sz="1100" spc="10">
                <a:latin typeface="Times New Roman"/>
                <a:cs typeface="Times New Roman"/>
              </a:rPr>
              <a:t>the  assembly </a:t>
            </a:r>
            <a:r>
              <a:rPr dirty="0" sz="1100" spc="5">
                <a:latin typeface="Times New Roman"/>
                <a:cs typeface="Times New Roman"/>
              </a:rPr>
              <a:t>line at </a:t>
            </a:r>
            <a:r>
              <a:rPr dirty="0" sz="1100" spc="10">
                <a:latin typeface="Times New Roman"/>
                <a:cs typeface="Times New Roman"/>
              </a:rPr>
              <a:t>the time they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needed and </a:t>
            </a:r>
            <a:r>
              <a:rPr dirty="0" sz="1100" spc="5">
                <a:latin typeface="Times New Roman"/>
                <a:cs typeface="Times New Roman"/>
              </a:rPr>
              <a:t>only in the </a:t>
            </a:r>
            <a:r>
              <a:rPr dirty="0" sz="1100" spc="10">
                <a:latin typeface="Times New Roman"/>
                <a:cs typeface="Times New Roman"/>
              </a:rPr>
              <a:t>amount </a:t>
            </a:r>
            <a:r>
              <a:rPr dirty="0" sz="1100" spc="5">
                <a:latin typeface="Times New Roman"/>
                <a:cs typeface="Times New Roman"/>
              </a:rPr>
              <a:t>needed.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company  </a:t>
            </a:r>
            <a:r>
              <a:rPr dirty="0" sz="1100" spc="5">
                <a:latin typeface="Times New Roman"/>
                <a:cs typeface="Times New Roman"/>
              </a:rPr>
              <a:t>establishing </a:t>
            </a:r>
            <a:r>
              <a:rPr dirty="0" sz="1100" spc="10">
                <a:latin typeface="Times New Roman"/>
                <a:cs typeface="Times New Roman"/>
              </a:rPr>
              <a:t>this flow </a:t>
            </a:r>
            <a:r>
              <a:rPr dirty="0" sz="1100" spc="5">
                <a:latin typeface="Times New Roman"/>
                <a:cs typeface="Times New Roman"/>
              </a:rPr>
              <a:t>throughout </a:t>
            </a:r>
            <a:r>
              <a:rPr dirty="0" sz="1100" spc="10">
                <a:latin typeface="Times New Roman"/>
                <a:cs typeface="Times New Roman"/>
              </a:rPr>
              <a:t>can approach </a:t>
            </a:r>
            <a:r>
              <a:rPr dirty="0" sz="1100" spc="5">
                <a:latin typeface="Times New Roman"/>
                <a:cs typeface="Times New Roman"/>
              </a:rPr>
              <a:t>zero </a:t>
            </a:r>
            <a:r>
              <a:rPr dirty="0" sz="1100" spc="10">
                <a:latin typeface="Times New Roman"/>
                <a:cs typeface="Times New Roman"/>
              </a:rPr>
              <a:t>inventory.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standpoint </a:t>
            </a:r>
            <a:r>
              <a:rPr dirty="0" sz="1100" spc="10">
                <a:latin typeface="Times New Roman"/>
                <a:cs typeface="Times New Roman"/>
              </a:rPr>
              <a:t>of 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management,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ideal state. </a:t>
            </a:r>
            <a:r>
              <a:rPr dirty="0" sz="1100" spc="10">
                <a:latin typeface="Times New Roman"/>
                <a:cs typeface="Times New Roman"/>
              </a:rPr>
              <a:t>However, with a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made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thousands </a:t>
            </a:r>
            <a:r>
              <a:rPr dirty="0" sz="1100" spc="5">
                <a:latin typeface="Times New Roman"/>
                <a:cs typeface="Times New Roman"/>
              </a:rPr>
              <a:t>of  parts, like the automobile, </a:t>
            </a:r>
            <a:r>
              <a:rPr dirty="0" sz="1100" spc="10">
                <a:latin typeface="Times New Roman"/>
                <a:cs typeface="Times New Roman"/>
              </a:rPr>
              <a:t>the number </a:t>
            </a:r>
            <a:r>
              <a:rPr dirty="0" sz="1100" spc="5">
                <a:latin typeface="Times New Roman"/>
                <a:cs typeface="Times New Roman"/>
              </a:rPr>
              <a:t>of processes involved is </a:t>
            </a:r>
            <a:r>
              <a:rPr dirty="0" sz="1100" spc="10">
                <a:latin typeface="Times New Roman"/>
                <a:cs typeface="Times New Roman"/>
              </a:rPr>
              <a:t>enormous. </a:t>
            </a:r>
            <a:r>
              <a:rPr dirty="0" sz="1100" spc="5">
                <a:latin typeface="Times New Roman"/>
                <a:cs typeface="Times New Roman"/>
              </a:rPr>
              <a:t>Obviously, it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extremely difficult </a:t>
            </a:r>
            <a:r>
              <a:rPr dirty="0" sz="1100" spc="10">
                <a:latin typeface="Times New Roman"/>
                <a:cs typeface="Times New Roman"/>
              </a:rPr>
              <a:t>to apply </a:t>
            </a:r>
            <a:r>
              <a:rPr dirty="0" sz="1100" spc="5">
                <a:latin typeface="Times New Roman"/>
                <a:cs typeface="Times New Roman"/>
              </a:rPr>
              <a:t>just-in-time </a:t>
            </a:r>
            <a:r>
              <a:rPr dirty="0" sz="1100" spc="10">
                <a:latin typeface="Times New Roman"/>
                <a:cs typeface="Times New Roman"/>
              </a:rPr>
              <a:t>to 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plan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every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an orderly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way.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earlier </a:t>
            </a:r>
            <a:r>
              <a:rPr dirty="0" sz="1100" spc="10">
                <a:latin typeface="Times New Roman"/>
                <a:cs typeface="Times New Roman"/>
              </a:rPr>
              <a:t>investment in Toyota Production </a:t>
            </a:r>
            <a:r>
              <a:rPr dirty="0" sz="1100" spc="15">
                <a:latin typeface="Times New Roman"/>
                <a:cs typeface="Times New Roman"/>
              </a:rPr>
              <a:t>System </a:t>
            </a:r>
            <a:r>
              <a:rPr dirty="0" sz="1100" spc="10">
                <a:latin typeface="Times New Roman"/>
                <a:cs typeface="Times New Roman"/>
              </a:rPr>
              <a:t>(TPS) was mostly </a:t>
            </a:r>
            <a:r>
              <a:rPr dirty="0" sz="1100" spc="5">
                <a:latin typeface="Times New Roman"/>
                <a:cs typeface="Times New Roman"/>
              </a:rPr>
              <a:t>in the areas </a:t>
            </a:r>
            <a:r>
              <a:rPr dirty="0" sz="1100" spc="10">
                <a:latin typeface="Times New Roman"/>
                <a:cs typeface="Times New Roman"/>
              </a:rPr>
              <a:t>of  </a:t>
            </a:r>
            <a:r>
              <a:rPr dirty="0" sz="1100" spc="5">
                <a:latin typeface="Times New Roman"/>
                <a:cs typeface="Times New Roman"/>
              </a:rPr>
              <a:t>quality.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very </a:t>
            </a:r>
            <a:r>
              <a:rPr dirty="0" sz="1100" spc="10">
                <a:latin typeface="Times New Roman"/>
                <a:cs typeface="Times New Roman"/>
              </a:rPr>
              <a:t>body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knowledge, </a:t>
            </a:r>
            <a:r>
              <a:rPr dirty="0" sz="1100" spc="5">
                <a:latin typeface="Times New Roman"/>
                <a:cs typeface="Times New Roman"/>
              </a:rPr>
              <a:t>tools, techniques </a:t>
            </a:r>
            <a:r>
              <a:rPr dirty="0" sz="1100" spc="10">
                <a:latin typeface="Times New Roman"/>
                <a:cs typeface="Times New Roman"/>
              </a:rPr>
              <a:t>and special </a:t>
            </a:r>
            <a:r>
              <a:rPr dirty="0" sz="1100" spc="5">
                <a:latin typeface="Times New Roman"/>
                <a:cs typeface="Times New Roman"/>
              </a:rPr>
              <a:t>procedures </a:t>
            </a:r>
            <a:r>
              <a:rPr dirty="0" sz="1100" spc="10">
                <a:latin typeface="Times New Roman"/>
                <a:cs typeface="Times New Roman"/>
              </a:rPr>
              <a:t>were developed  </a:t>
            </a:r>
            <a:r>
              <a:rPr dirty="0" sz="1100" spc="5">
                <a:latin typeface="Times New Roman"/>
                <a:cs typeface="Times New Roman"/>
              </a:rPr>
              <a:t>to effectively address the quality-cost trade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off.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core philosophy </a:t>
            </a:r>
            <a:r>
              <a:rPr dirty="0" sz="1100" spc="5">
                <a:latin typeface="Times New Roman"/>
                <a:cs typeface="Times New Roman"/>
              </a:rPr>
              <a:t>of JIT is to provide </a:t>
            </a:r>
            <a:r>
              <a:rPr dirty="0" sz="1100" spc="10">
                <a:latin typeface="Times New Roman"/>
                <a:cs typeface="Times New Roman"/>
              </a:rPr>
              <a:t>an organizational framework to continuously reveal  opportunities for elimination of non-value </a:t>
            </a:r>
            <a:r>
              <a:rPr dirty="0" sz="1100" spc="5">
                <a:latin typeface="Times New Roman"/>
                <a:cs typeface="Times New Roman"/>
              </a:rPr>
              <a:t>added </a:t>
            </a:r>
            <a:r>
              <a:rPr dirty="0" sz="1100" spc="10">
                <a:latin typeface="Times New Roman"/>
                <a:cs typeface="Times New Roman"/>
              </a:rPr>
              <a:t>activities IT </a:t>
            </a:r>
            <a:r>
              <a:rPr dirty="0" sz="1100" spc="5">
                <a:latin typeface="Times New Roman"/>
                <a:cs typeface="Times New Roman"/>
              </a:rPr>
              <a:t>systems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brought </a:t>
            </a:r>
            <a:r>
              <a:rPr dirty="0" sz="1100" spc="10">
                <a:latin typeface="Times New Roman"/>
                <a:cs typeface="Times New Roman"/>
              </a:rPr>
              <a:t>to the  </a:t>
            </a:r>
            <a:r>
              <a:rPr dirty="0" sz="1100" spc="5">
                <a:latin typeface="Times New Roman"/>
                <a:cs typeface="Times New Roman"/>
              </a:rPr>
              <a:t>limelight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distinction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value-added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non-value </a:t>
            </a:r>
            <a:r>
              <a:rPr dirty="0" sz="1100" spc="10">
                <a:latin typeface="Times New Roman"/>
                <a:cs typeface="Times New Roman"/>
              </a:rPr>
              <a:t>added </a:t>
            </a:r>
            <a:r>
              <a:rPr dirty="0" sz="1100" spc="5">
                <a:latin typeface="Times New Roman"/>
                <a:cs typeface="Times New Roman"/>
              </a:rPr>
              <a:t>activities . If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poor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design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factory layout, jobs travel </a:t>
            </a:r>
            <a:r>
              <a:rPr dirty="0" sz="1100" spc="10">
                <a:latin typeface="Times New Roman"/>
                <a:cs typeface="Times New Roman"/>
              </a:rPr>
              <a:t>a few kilometers before being converted into </a:t>
            </a:r>
            <a:r>
              <a:rPr dirty="0" sz="1100" spc="5">
                <a:latin typeface="Times New Roman"/>
                <a:cs typeface="Times New Roman"/>
              </a:rPr>
              <a:t>saleable  products, </a:t>
            </a:r>
            <a:r>
              <a:rPr dirty="0" sz="1100" spc="10">
                <a:latin typeface="Times New Roman"/>
                <a:cs typeface="Times New Roman"/>
              </a:rPr>
              <a:t>customers may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interested in </a:t>
            </a:r>
            <a:r>
              <a:rPr dirty="0" sz="1100" spc="10">
                <a:latin typeface="Times New Roman"/>
                <a:cs typeface="Times New Roman"/>
              </a:rPr>
              <a:t>paying </a:t>
            </a:r>
            <a:r>
              <a:rPr dirty="0" sz="1100" spc="5">
                <a:latin typeface="Times New Roman"/>
                <a:cs typeface="Times New Roman"/>
              </a:rPr>
              <a:t>for the </a:t>
            </a:r>
            <a:r>
              <a:rPr dirty="0" sz="1100" spc="10">
                <a:latin typeface="Times New Roman"/>
                <a:cs typeface="Times New Roman"/>
              </a:rPr>
              <a:t>excess </a:t>
            </a:r>
            <a:r>
              <a:rPr dirty="0" sz="1100" spc="5">
                <a:latin typeface="Times New Roman"/>
                <a:cs typeface="Times New Roman"/>
              </a:rPr>
              <a:t>transportation. Just </a:t>
            </a:r>
            <a:r>
              <a:rPr dirty="0" sz="1100" spc="10">
                <a:latin typeface="Times New Roman"/>
                <a:cs typeface="Times New Roman"/>
              </a:rPr>
              <a:t>–in 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requires a great deal of organizational discipline J IT </a:t>
            </a:r>
            <a:r>
              <a:rPr dirty="0" sz="1100" spc="5">
                <a:latin typeface="Times New Roman"/>
                <a:cs typeface="Times New Roman"/>
              </a:rPr>
              <a:t>requires </a:t>
            </a:r>
            <a:r>
              <a:rPr dirty="0" sz="1100" spc="10">
                <a:latin typeface="Times New Roman"/>
                <a:cs typeface="Times New Roman"/>
              </a:rPr>
              <a:t>not only changes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 way a company </a:t>
            </a:r>
            <a:r>
              <a:rPr dirty="0" sz="1100" spc="5">
                <a:latin typeface="Times New Roman"/>
                <a:cs typeface="Times New Roman"/>
              </a:rPr>
              <a:t>handles its </a:t>
            </a:r>
            <a:r>
              <a:rPr dirty="0" sz="1100" spc="10">
                <a:latin typeface="Times New Roman"/>
                <a:cs typeface="Times New Roman"/>
              </a:rPr>
              <a:t>inventory </a:t>
            </a:r>
            <a:r>
              <a:rPr dirty="0" sz="1100" spc="5">
                <a:latin typeface="Times New Roman"/>
                <a:cs typeface="Times New Roman"/>
              </a:rPr>
              <a:t>but also </a:t>
            </a:r>
            <a:r>
              <a:rPr dirty="0" sz="1100" spc="10">
                <a:latin typeface="Times New Roman"/>
                <a:cs typeface="Times New Roman"/>
              </a:rPr>
              <a:t>changes in </a:t>
            </a:r>
            <a:r>
              <a:rPr dirty="0" sz="1100" spc="5">
                <a:latin typeface="Times New Roman"/>
                <a:cs typeface="Times New Roman"/>
              </a:rPr>
              <a:t>its culture. </a:t>
            </a:r>
            <a:r>
              <a:rPr dirty="0" sz="1100" spc="10">
                <a:latin typeface="Times New Roman"/>
                <a:cs typeface="Times New Roman"/>
              </a:rPr>
              <a:t>JIT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manufacturing  system whose </a:t>
            </a:r>
            <a:r>
              <a:rPr dirty="0" sz="1100" spc="5">
                <a:latin typeface="Times New Roman"/>
                <a:cs typeface="Times New Roman"/>
              </a:rPr>
              <a:t>goal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optimize </a:t>
            </a:r>
            <a:r>
              <a:rPr dirty="0" sz="1100" spc="10">
                <a:latin typeface="Times New Roman"/>
                <a:cs typeface="Times New Roman"/>
              </a:rPr>
              <a:t>processes and </a:t>
            </a:r>
            <a:r>
              <a:rPr dirty="0" sz="1100" spc="5">
                <a:latin typeface="Times New Roman"/>
                <a:cs typeface="Times New Roman"/>
              </a:rPr>
              <a:t>procedures by continuously pursuing waste  reduction.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 seven </a:t>
            </a:r>
            <a:r>
              <a:rPr dirty="0" sz="1100" spc="10">
                <a:latin typeface="Times New Roman"/>
                <a:cs typeface="Times New Roman"/>
              </a:rPr>
              <a:t>types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waste </a:t>
            </a:r>
            <a:r>
              <a:rPr dirty="0" sz="1100" spc="5">
                <a:latin typeface="Times New Roman"/>
                <a:cs typeface="Times New Roman"/>
              </a:rPr>
              <a:t>identified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Shigeo </a:t>
            </a:r>
            <a:r>
              <a:rPr dirty="0" sz="1100" spc="10">
                <a:latin typeface="Times New Roman"/>
                <a:cs typeface="Times New Roman"/>
              </a:rPr>
              <a:t>Shingo </a:t>
            </a:r>
            <a:r>
              <a:rPr dirty="0" sz="1100" spc="5">
                <a:latin typeface="Times New Roman"/>
                <a:cs typeface="Times New Roman"/>
              </a:rPr>
              <a:t>are as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Waste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overproduction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Waste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waiting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Waste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transportation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Waste of processing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itself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54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2265" cy="79051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3230" indent="-21653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Waste 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stocks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Waste </a:t>
            </a:r>
            <a:r>
              <a:rPr dirty="0" sz="1100" spc="5">
                <a:latin typeface="Times New Roman"/>
                <a:cs typeface="Times New Roman"/>
              </a:rPr>
              <a:t>of motion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Waste of making defective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products’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seven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wastes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are targets </a:t>
            </a:r>
            <a:r>
              <a:rPr dirty="0" sz="1100" spc="5">
                <a:latin typeface="Times New Roman"/>
                <a:cs typeface="Times New Roman"/>
              </a:rPr>
              <a:t>for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reduction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through continuous improvement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production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Maintenance Planning </a:t>
            </a:r>
            <a:r>
              <a:rPr dirty="0" sz="1100" spc="15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Control: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important  </a:t>
            </a:r>
            <a:r>
              <a:rPr dirty="0" sz="1100" spc="10">
                <a:latin typeface="Times New Roman"/>
                <a:cs typeface="Times New Roman"/>
              </a:rPr>
              <a:t>resource which </a:t>
            </a:r>
            <a:r>
              <a:rPr dirty="0" sz="1100" spc="5">
                <a:latin typeface="Times New Roman"/>
                <a:cs typeface="Times New Roman"/>
              </a:rPr>
              <a:t>is  constantly used for adding </a:t>
            </a:r>
            <a:r>
              <a:rPr dirty="0" sz="1100" spc="10">
                <a:latin typeface="Times New Roman"/>
                <a:cs typeface="Times New Roman"/>
              </a:rPr>
              <a:t>value to </a:t>
            </a:r>
            <a:r>
              <a:rPr dirty="0" sz="1100" spc="5">
                <a:latin typeface="Times New Roman"/>
                <a:cs typeface="Times New Roman"/>
              </a:rPr>
              <a:t>products. So, it must </a:t>
            </a:r>
            <a:r>
              <a:rPr dirty="0" sz="1100" spc="10">
                <a:latin typeface="Times New Roman"/>
                <a:cs typeface="Times New Roman"/>
              </a:rPr>
              <a:t>be kept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the best </a:t>
            </a:r>
            <a:r>
              <a:rPr dirty="0" sz="1100" spc="5">
                <a:latin typeface="Times New Roman"/>
                <a:cs typeface="Times New Roman"/>
              </a:rPr>
              <a:t>operating  </a:t>
            </a:r>
            <a:r>
              <a:rPr dirty="0" sz="1100" spc="10">
                <a:latin typeface="Times New Roman"/>
                <a:cs typeface="Times New Roman"/>
              </a:rPr>
              <a:t>condition. Otherwise there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excessive </a:t>
            </a:r>
            <a:r>
              <a:rPr dirty="0" sz="1100" spc="15">
                <a:latin typeface="Times New Roman"/>
                <a:cs typeface="Times New Roman"/>
              </a:rPr>
              <a:t>down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and also interruption of production </a:t>
            </a:r>
            <a:r>
              <a:rPr dirty="0" sz="1100" spc="5">
                <a:latin typeface="Times New Roman"/>
                <a:cs typeface="Times New Roman"/>
              </a:rPr>
              <a:t>if  it is </a:t>
            </a:r>
            <a:r>
              <a:rPr dirty="0" sz="1100" spc="1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mass production line. </a:t>
            </a:r>
            <a:r>
              <a:rPr dirty="0" sz="1100" spc="10">
                <a:latin typeface="Times New Roman"/>
                <a:cs typeface="Times New Roman"/>
              </a:rPr>
              <a:t>Poor working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equipment s </a:t>
            </a:r>
            <a:r>
              <a:rPr dirty="0" sz="1100" spc="5">
                <a:latin typeface="Times New Roman"/>
                <a:cs typeface="Times New Roman"/>
              </a:rPr>
              <a:t>will lead to quality related  problems. </a:t>
            </a:r>
            <a:r>
              <a:rPr dirty="0" sz="1100" spc="10">
                <a:latin typeface="Times New Roman"/>
                <a:cs typeface="Times New Roman"/>
              </a:rPr>
              <a:t>Hence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absolute necessity to maintain the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operating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conditions with economical </a:t>
            </a:r>
            <a:r>
              <a:rPr dirty="0" sz="1100" spc="5">
                <a:latin typeface="Times New Roman"/>
                <a:cs typeface="Times New Roman"/>
              </a:rPr>
              <a:t>costs. </a:t>
            </a:r>
            <a:r>
              <a:rPr dirty="0" sz="1100" spc="10">
                <a:latin typeface="Times New Roman"/>
                <a:cs typeface="Times New Roman"/>
              </a:rPr>
              <a:t>Hence, we need </a:t>
            </a:r>
            <a:r>
              <a:rPr dirty="0" sz="1100" spc="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integrated approach to minimize the  </a:t>
            </a:r>
            <a:r>
              <a:rPr dirty="0" sz="1100" spc="5">
                <a:latin typeface="Times New Roman"/>
                <a:cs typeface="Times New Roman"/>
              </a:rPr>
              <a:t>cost of </a:t>
            </a:r>
            <a:r>
              <a:rPr dirty="0" sz="1100" spc="10">
                <a:latin typeface="Times New Roman"/>
                <a:cs typeface="Times New Roman"/>
              </a:rPr>
              <a:t>maintenance. Maintenance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action that restores failed units to an operational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condition or retains </a:t>
            </a:r>
            <a:r>
              <a:rPr dirty="0" sz="1100" spc="10">
                <a:latin typeface="Times New Roman"/>
                <a:cs typeface="Times New Roman"/>
              </a:rPr>
              <a:t>non </a:t>
            </a:r>
            <a:r>
              <a:rPr dirty="0" sz="1100" spc="5">
                <a:latin typeface="Times New Roman"/>
                <a:cs typeface="Times New Roman"/>
              </a:rPr>
              <a:t>failed units in </a:t>
            </a:r>
            <a:r>
              <a:rPr dirty="0" sz="1100" spc="10">
                <a:latin typeface="Times New Roman"/>
                <a:cs typeface="Times New Roman"/>
              </a:rPr>
              <a:t>an operational </a:t>
            </a:r>
            <a:r>
              <a:rPr dirty="0" sz="1100" spc="5">
                <a:latin typeface="Times New Roman"/>
                <a:cs typeface="Times New Roman"/>
              </a:rPr>
              <a:t>state or </a:t>
            </a:r>
            <a:r>
              <a:rPr dirty="0" sz="1100" spc="10">
                <a:latin typeface="Times New Roman"/>
                <a:cs typeface="Times New Roman"/>
              </a:rPr>
              <a:t>an activity carried out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any  equipment </a:t>
            </a:r>
            <a:r>
              <a:rPr dirty="0" sz="1100" spc="5">
                <a:latin typeface="Times New Roman"/>
                <a:cs typeface="Times New Roman"/>
              </a:rPr>
              <a:t>or asset to </a:t>
            </a:r>
            <a:r>
              <a:rPr dirty="0" sz="1100" spc="10">
                <a:latin typeface="Times New Roman"/>
                <a:cs typeface="Times New Roman"/>
              </a:rPr>
              <a:t>ensure </a:t>
            </a:r>
            <a:r>
              <a:rPr dirty="0" sz="1100" spc="5">
                <a:latin typeface="Times New Roman"/>
                <a:cs typeface="Times New Roman"/>
              </a:rPr>
              <a:t>its reliability to </a:t>
            </a:r>
            <a:r>
              <a:rPr dirty="0" sz="1100" spc="10">
                <a:latin typeface="Times New Roman"/>
                <a:cs typeface="Times New Roman"/>
              </a:rPr>
              <a:t>perform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5">
                <a:latin typeface="Times New Roman"/>
                <a:cs typeface="Times New Roman"/>
              </a:rPr>
              <a:t>functions.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objectives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maintenance </a:t>
            </a:r>
            <a:r>
              <a:rPr dirty="0" sz="1100" spc="5">
                <a:latin typeface="Times New Roman"/>
                <a:cs typeface="Times New Roman"/>
              </a:rPr>
              <a:t>are to maintain </a:t>
            </a:r>
            <a:r>
              <a:rPr dirty="0" sz="1100" spc="10">
                <a:latin typeface="Times New Roman"/>
                <a:cs typeface="Times New Roman"/>
              </a:rPr>
              <a:t>equipments and </a:t>
            </a:r>
            <a:r>
              <a:rPr dirty="0" sz="1100" spc="5">
                <a:latin typeface="Times New Roman"/>
                <a:cs typeface="Times New Roman"/>
              </a:rPr>
              <a:t>facilities in such conditions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that: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give trouble free service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output at rated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Safety is</a:t>
            </a:r>
            <a:r>
              <a:rPr dirty="0" sz="1100" spc="10">
                <a:latin typeface="Times New Roman"/>
                <a:cs typeface="Times New Roman"/>
              </a:rPr>
              <a:t> ensured.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Down </a:t>
            </a:r>
            <a:r>
              <a:rPr dirty="0" sz="1100" spc="5">
                <a:latin typeface="Times New Roman"/>
                <a:cs typeface="Times New Roman"/>
              </a:rPr>
              <a:t>time is</a:t>
            </a:r>
            <a:r>
              <a:rPr dirty="0" sz="1100" spc="10">
                <a:latin typeface="Times New Roman"/>
                <a:cs typeface="Times New Roman"/>
              </a:rPr>
              <a:t> minimized.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of operations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maintenance is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minimized.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maintenance function plays a supporting role to effective operations.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ensures that the  equipment </a:t>
            </a:r>
            <a:r>
              <a:rPr dirty="0" sz="1100" spc="5">
                <a:latin typeface="Times New Roman"/>
                <a:cs typeface="Times New Roman"/>
              </a:rPr>
              <a:t>is able to maintain </a:t>
            </a:r>
            <a:r>
              <a:rPr dirty="0" sz="1100" spc="10">
                <a:latin typeface="Times New Roman"/>
                <a:cs typeface="Times New Roman"/>
              </a:rPr>
              <a:t>quality </a:t>
            </a:r>
            <a:r>
              <a:rPr dirty="0" sz="1100" spc="5">
                <a:latin typeface="Times New Roman"/>
                <a:cs typeface="Times New Roman"/>
              </a:rPr>
              <a:t>standards, as </a:t>
            </a:r>
            <a:r>
              <a:rPr dirty="0" sz="1100" spc="10">
                <a:latin typeface="Times New Roman"/>
                <a:cs typeface="Times New Roman"/>
              </a:rPr>
              <a:t>well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quantitative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cost standards  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outputs.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Maintenance </a:t>
            </a:r>
            <a:r>
              <a:rPr dirty="0" sz="1100" spc="5">
                <a:latin typeface="Times New Roman"/>
                <a:cs typeface="Times New Roman"/>
              </a:rPr>
              <a:t>activity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classified </a:t>
            </a:r>
            <a:r>
              <a:rPr dirty="0" sz="1100" spc="10">
                <a:latin typeface="Times New Roman"/>
                <a:cs typeface="Times New Roman"/>
              </a:rPr>
              <a:t>into </a:t>
            </a:r>
            <a:r>
              <a:rPr dirty="0" sz="1100" spc="5">
                <a:latin typeface="Times New Roman"/>
                <a:cs typeface="Times New Roman"/>
              </a:rPr>
              <a:t>four types;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,Break </a:t>
            </a:r>
            <a:r>
              <a:rPr dirty="0" sz="1100" spc="10">
                <a:latin typeface="Times New Roman"/>
                <a:cs typeface="Times New Roman"/>
              </a:rPr>
              <a:t>down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Maintenance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Preventive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Maintenance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Predictive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Maintenance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Proactive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Maintenance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Breakdown maintenance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totally reactive </a:t>
            </a:r>
            <a:r>
              <a:rPr dirty="0" sz="1100" spc="10">
                <a:latin typeface="Times New Roman"/>
                <a:cs typeface="Times New Roman"/>
              </a:rPr>
              <a:t>maintenance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only activated on breakdowns.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goal of corrective or </a:t>
            </a:r>
            <a:r>
              <a:rPr dirty="0" sz="1100" spc="10">
                <a:latin typeface="Times New Roman"/>
                <a:cs typeface="Times New Roman"/>
              </a:rPr>
              <a:t>breakdown maintenance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restore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faulty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 healthy </a:t>
            </a:r>
            <a:r>
              <a:rPr dirty="0" sz="1100" spc="5">
                <a:latin typeface="Times New Roman"/>
                <a:cs typeface="Times New Roman"/>
              </a:rPr>
              <a:t>operating state as </a:t>
            </a:r>
            <a:r>
              <a:rPr dirty="0" sz="1100" spc="10">
                <a:latin typeface="Times New Roman"/>
                <a:cs typeface="Times New Roman"/>
              </a:rPr>
              <a:t>promptly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possible,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this in as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effective</a:t>
            </a:r>
            <a:r>
              <a:rPr dirty="0" sz="1100" spc="10">
                <a:latin typeface="Times New Roman"/>
                <a:cs typeface="Times New Roman"/>
              </a:rPr>
              <a:t> manner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Preventive maintenance </a:t>
            </a:r>
            <a:r>
              <a:rPr dirty="0" sz="1100" spc="15">
                <a:latin typeface="Times New Roman"/>
                <a:cs typeface="Times New Roman"/>
              </a:rPr>
              <a:t>(PM)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periodical inspection and service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which are  aimed to detect potential </a:t>
            </a:r>
            <a:r>
              <a:rPr dirty="0" sz="1100" spc="5">
                <a:latin typeface="Times New Roman"/>
                <a:cs typeface="Times New Roman"/>
              </a:rPr>
              <a:t>failures </a:t>
            </a:r>
            <a:r>
              <a:rPr dirty="0" sz="1100" spc="10">
                <a:latin typeface="Times New Roman"/>
                <a:cs typeface="Times New Roman"/>
              </a:rPr>
              <a:t>and perform </a:t>
            </a:r>
            <a:r>
              <a:rPr dirty="0" sz="1100" spc="5">
                <a:latin typeface="Times New Roman"/>
                <a:cs typeface="Times New Roman"/>
              </a:rPr>
              <a:t>minor </a:t>
            </a:r>
            <a:r>
              <a:rPr dirty="0" sz="1100" spc="10">
                <a:latin typeface="Times New Roman"/>
                <a:cs typeface="Times New Roman"/>
              </a:rPr>
              <a:t>adjustment in </a:t>
            </a:r>
            <a:r>
              <a:rPr dirty="0" sz="1100" spc="5">
                <a:latin typeface="Times New Roman"/>
                <a:cs typeface="Times New Roman"/>
              </a:rPr>
              <a:t>repairs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will prevent  </a:t>
            </a:r>
            <a:r>
              <a:rPr dirty="0" sz="1100" spc="10">
                <a:latin typeface="Times New Roman"/>
                <a:cs typeface="Times New Roman"/>
              </a:rPr>
              <a:t>major operating problems in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future.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Predictive </a:t>
            </a:r>
            <a:r>
              <a:rPr dirty="0" sz="1100" spc="10">
                <a:latin typeface="Times New Roman"/>
                <a:cs typeface="Times New Roman"/>
              </a:rPr>
              <a:t>maintenance depends on the </a:t>
            </a:r>
            <a:r>
              <a:rPr dirty="0" sz="1100" spc="5">
                <a:latin typeface="Times New Roman"/>
                <a:cs typeface="Times New Roman"/>
              </a:rPr>
              <a:t>ability to </a:t>
            </a:r>
            <a:r>
              <a:rPr dirty="0" sz="1100" spc="10">
                <a:latin typeface="Times New Roman"/>
                <a:cs typeface="Times New Roman"/>
              </a:rPr>
              <a:t>measure </a:t>
            </a:r>
            <a:r>
              <a:rPr dirty="0" sz="1100" spc="5">
                <a:latin typeface="Times New Roman"/>
                <a:cs typeface="Times New Roman"/>
              </a:rPr>
              <a:t>asset health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extrapolate this  information in order to </a:t>
            </a:r>
            <a:r>
              <a:rPr dirty="0" sz="1100" spc="10">
                <a:latin typeface="Times New Roman"/>
                <a:cs typeface="Times New Roman"/>
              </a:rPr>
              <a:t>predict the moment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assets will fail to fulfill the function. It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condition based approach to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maintenance.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145506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181254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2265" cy="722185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Proactive </a:t>
            </a:r>
            <a:r>
              <a:rPr dirty="0" sz="1100" spc="10">
                <a:latin typeface="Times New Roman"/>
                <a:cs typeface="Times New Roman"/>
              </a:rPr>
              <a:t>maintenance </a:t>
            </a:r>
            <a:r>
              <a:rPr dirty="0" sz="1100" spc="5">
                <a:latin typeface="Times New Roman"/>
                <a:cs typeface="Times New Roman"/>
              </a:rPr>
              <a:t>concentrates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its monitoring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correction of root causes </a:t>
            </a:r>
            <a:r>
              <a:rPr dirty="0" sz="1100" spc="10">
                <a:latin typeface="Times New Roman"/>
                <a:cs typeface="Times New Roman"/>
              </a:rPr>
              <a:t>to  equipment </a:t>
            </a:r>
            <a:r>
              <a:rPr dirty="0" sz="1100" spc="5">
                <a:latin typeface="Times New Roman"/>
                <a:cs typeface="Times New Roman"/>
              </a:rPr>
              <a:t>failures. This strategy is designed to extend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useful </a:t>
            </a:r>
            <a:r>
              <a:rPr dirty="0" sz="1100" spc="10">
                <a:latin typeface="Times New Roman"/>
                <a:cs typeface="Times New Roman"/>
              </a:rPr>
              <a:t>age 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 spc="5">
                <a:latin typeface="Times New Roman"/>
                <a:cs typeface="Times New Roman"/>
              </a:rPr>
              <a:t>to  reach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wear-out stage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adaptation </a:t>
            </a:r>
            <a:r>
              <a:rPr dirty="0" sz="1100" spc="10">
                <a:latin typeface="Times New Roman"/>
                <a:cs typeface="Times New Roman"/>
              </a:rPr>
              <a:t>to high </a:t>
            </a:r>
            <a:r>
              <a:rPr dirty="0" sz="1100" spc="5">
                <a:latin typeface="Times New Roman"/>
                <a:cs typeface="Times New Roman"/>
              </a:rPr>
              <a:t>level of </a:t>
            </a:r>
            <a:r>
              <a:rPr dirty="0" sz="1100" spc="10">
                <a:latin typeface="Times New Roman"/>
                <a:cs typeface="Times New Roman"/>
              </a:rPr>
              <a:t>operating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precision.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 b="1">
                <a:latin typeface="Times New Roman"/>
                <a:cs typeface="Times New Roman"/>
              </a:rPr>
              <a:t>3.9 </a:t>
            </a:r>
            <a:r>
              <a:rPr dirty="0" sz="1300" spc="10" b="1">
                <a:latin typeface="Times New Roman"/>
                <a:cs typeface="Times New Roman"/>
              </a:rPr>
              <a:t>PROCESS RE </a:t>
            </a:r>
            <a:r>
              <a:rPr dirty="0" sz="1300" spc="5" b="1">
                <a:latin typeface="Times New Roman"/>
                <a:cs typeface="Times New Roman"/>
              </a:rPr>
              <a:t>–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ENGINEERING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Re </a:t>
            </a:r>
            <a:r>
              <a:rPr dirty="0" sz="1100" spc="5">
                <a:latin typeface="Times New Roman"/>
                <a:cs typeface="Times New Roman"/>
              </a:rPr>
              <a:t>engineering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fundamental </a:t>
            </a:r>
            <a:r>
              <a:rPr dirty="0" sz="1100" spc="5">
                <a:latin typeface="Times New Roman"/>
                <a:cs typeface="Times New Roman"/>
              </a:rPr>
              <a:t>rethinking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radical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redesign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process.  </a:t>
            </a:r>
            <a:r>
              <a:rPr dirty="0" sz="1100" spc="10">
                <a:latin typeface="Times New Roman"/>
                <a:cs typeface="Times New Roman"/>
              </a:rPr>
              <a:t>Reengineering </a:t>
            </a:r>
            <a:r>
              <a:rPr dirty="0" sz="1100" spc="5">
                <a:latin typeface="Times New Roman"/>
                <a:cs typeface="Times New Roman"/>
              </a:rPr>
              <a:t>is about reinvention, rather </a:t>
            </a:r>
            <a:r>
              <a:rPr dirty="0" sz="1100" spc="10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incremental </a:t>
            </a:r>
            <a:r>
              <a:rPr dirty="0" sz="1100" spc="10">
                <a:latin typeface="Times New Roman"/>
                <a:cs typeface="Times New Roman"/>
              </a:rPr>
              <a:t>improvement. </a:t>
            </a:r>
            <a:r>
              <a:rPr dirty="0" sz="1100" spc="5">
                <a:latin typeface="Times New Roman"/>
                <a:cs typeface="Times New Roman"/>
              </a:rPr>
              <a:t>Reengineering  </a:t>
            </a:r>
            <a:r>
              <a:rPr dirty="0" sz="1100" spc="10">
                <a:latin typeface="Times New Roman"/>
                <a:cs typeface="Times New Roman"/>
              </a:rPr>
              <a:t>relies on a different school of thought than does continuous improvement. In the extreme,  </a:t>
            </a:r>
            <a:r>
              <a:rPr dirty="0" sz="1100" spc="5">
                <a:latin typeface="Times New Roman"/>
                <a:cs typeface="Times New Roman"/>
              </a:rPr>
              <a:t>reengineering </a:t>
            </a:r>
            <a:r>
              <a:rPr dirty="0" sz="1100" spc="10">
                <a:latin typeface="Times New Roman"/>
                <a:cs typeface="Times New Roman"/>
              </a:rPr>
              <a:t>assumes </a:t>
            </a:r>
            <a:r>
              <a:rPr dirty="0" sz="1100" spc="5">
                <a:latin typeface="Times New Roman"/>
                <a:cs typeface="Times New Roman"/>
              </a:rPr>
              <a:t>that the current process is </a:t>
            </a:r>
            <a:r>
              <a:rPr dirty="0" sz="1100" spc="10">
                <a:latin typeface="Times New Roman"/>
                <a:cs typeface="Times New Roman"/>
              </a:rPr>
              <a:t>irrelevant-it </a:t>
            </a:r>
            <a:r>
              <a:rPr dirty="0" sz="1100" spc="5">
                <a:latin typeface="Times New Roman"/>
                <a:cs typeface="Times New Roman"/>
              </a:rPr>
              <a:t>doesn’t </a:t>
            </a:r>
            <a:r>
              <a:rPr dirty="0" sz="1100" spc="10">
                <a:latin typeface="Times New Roman"/>
                <a:cs typeface="Times New Roman"/>
              </a:rPr>
              <a:t>work,. </a:t>
            </a:r>
            <a:r>
              <a:rPr dirty="0" sz="1100" spc="5">
                <a:latin typeface="Times New Roman"/>
                <a:cs typeface="Times New Roman"/>
              </a:rPr>
              <a:t>It’s </a:t>
            </a:r>
            <a:r>
              <a:rPr dirty="0" sz="1100" spc="10">
                <a:latin typeface="Times New Roman"/>
                <a:cs typeface="Times New Roman"/>
              </a:rPr>
              <a:t>broke, forget  </a:t>
            </a:r>
            <a:r>
              <a:rPr dirty="0" sz="1100">
                <a:latin typeface="Times New Roman"/>
                <a:cs typeface="Times New Roman"/>
              </a:rPr>
              <a:t>it. </a:t>
            </a:r>
            <a:r>
              <a:rPr dirty="0" sz="1100" spc="5">
                <a:latin typeface="Times New Roman"/>
                <a:cs typeface="Times New Roman"/>
              </a:rPr>
              <a:t>Start over. </a:t>
            </a:r>
            <a:r>
              <a:rPr dirty="0" sz="1100" spc="10">
                <a:latin typeface="Times New Roman"/>
                <a:cs typeface="Times New Roman"/>
              </a:rPr>
              <a:t>Such a clean </a:t>
            </a:r>
            <a:r>
              <a:rPr dirty="0" sz="1100" spc="5">
                <a:latin typeface="Times New Roman"/>
                <a:cs typeface="Times New Roman"/>
              </a:rPr>
              <a:t>slate perspective </a:t>
            </a:r>
            <a:r>
              <a:rPr dirty="0" sz="1100" spc="10">
                <a:latin typeface="Times New Roman"/>
                <a:cs typeface="Times New Roman"/>
              </a:rPr>
              <a:t>enables the </a:t>
            </a:r>
            <a:r>
              <a:rPr dirty="0" sz="1100" spc="5">
                <a:latin typeface="Times New Roman"/>
                <a:cs typeface="Times New Roman"/>
              </a:rPr>
              <a:t>designers to focus </a:t>
            </a:r>
            <a:r>
              <a:rPr dirty="0" sz="1100" spc="10">
                <a:latin typeface="Times New Roman"/>
                <a:cs typeface="Times New Roman"/>
              </a:rPr>
              <a:t>on a </a:t>
            </a:r>
            <a:r>
              <a:rPr dirty="0" sz="1100" spc="15">
                <a:latin typeface="Times New Roman"/>
                <a:cs typeface="Times New Roman"/>
              </a:rPr>
              <a:t>new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Michael Hammer and James Champy </a:t>
            </a:r>
            <a:r>
              <a:rPr dirty="0" sz="1100" spc="5">
                <a:latin typeface="Times New Roman"/>
                <a:cs typeface="Times New Roman"/>
              </a:rPr>
              <a:t>had suggested </a:t>
            </a:r>
            <a:r>
              <a:rPr dirty="0" sz="1100" spc="10">
                <a:latin typeface="Times New Roman"/>
                <a:cs typeface="Times New Roman"/>
              </a:rPr>
              <a:t>seven </a:t>
            </a:r>
            <a:r>
              <a:rPr dirty="0" sz="1100" spc="5">
                <a:latin typeface="Times New Roman"/>
                <a:cs typeface="Times New Roman"/>
              </a:rPr>
              <a:t>principles of reengineering to  streamline the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thereby achieve significant levels of </a:t>
            </a:r>
            <a:r>
              <a:rPr dirty="0" sz="1100" spc="10">
                <a:latin typeface="Times New Roman"/>
                <a:cs typeface="Times New Roman"/>
              </a:rPr>
              <a:t>improvement </a:t>
            </a:r>
            <a:r>
              <a:rPr dirty="0" sz="1100" spc="5">
                <a:latin typeface="Times New Roman"/>
                <a:cs typeface="Times New Roman"/>
              </a:rPr>
              <a:t>in quality,  time </a:t>
            </a:r>
            <a:r>
              <a:rPr dirty="0" sz="1100" spc="10">
                <a:latin typeface="Times New Roman"/>
                <a:cs typeface="Times New Roman"/>
              </a:rPr>
              <a:t>management and </a:t>
            </a:r>
            <a:r>
              <a:rPr dirty="0" sz="1100" spc="5">
                <a:latin typeface="Times New Roman"/>
                <a:cs typeface="Times New Roman"/>
              </a:rPr>
              <a:t>cost: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Organize around outcomes,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tasks,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Identify </a:t>
            </a:r>
            <a:r>
              <a:rPr dirty="0" sz="1100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processes </a:t>
            </a:r>
            <a:r>
              <a:rPr dirty="0" sz="1100" spc="10">
                <a:latin typeface="Times New Roman"/>
                <a:cs typeface="Times New Roman"/>
              </a:rPr>
              <a:t>in an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prioritize </a:t>
            </a:r>
            <a:r>
              <a:rPr dirty="0" sz="1100" spc="10">
                <a:latin typeface="Times New Roman"/>
                <a:cs typeface="Times New Roman"/>
              </a:rPr>
              <a:t>them in </a:t>
            </a:r>
            <a:r>
              <a:rPr dirty="0" sz="1100" spc="5">
                <a:latin typeface="Times New Roman"/>
                <a:cs typeface="Times New Roman"/>
              </a:rPr>
              <a:t>order of redesign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urgency,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Integrate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information </a:t>
            </a:r>
            <a:r>
              <a:rPr dirty="0" sz="1100" spc="5">
                <a:latin typeface="Times New Roman"/>
                <a:cs typeface="Times New Roman"/>
              </a:rPr>
              <a:t>processing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into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real work that produces the  </a:t>
            </a:r>
            <a:r>
              <a:rPr dirty="0" sz="1100" spc="5">
                <a:latin typeface="Times New Roman"/>
                <a:cs typeface="Times New Roman"/>
              </a:rPr>
              <a:t>information,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Treat </a:t>
            </a:r>
            <a:r>
              <a:rPr dirty="0" sz="1100" spc="10">
                <a:latin typeface="Times New Roman"/>
                <a:cs typeface="Times New Roman"/>
              </a:rPr>
              <a:t>geographically </a:t>
            </a:r>
            <a:r>
              <a:rPr dirty="0" sz="1100" spc="5">
                <a:latin typeface="Times New Roman"/>
                <a:cs typeface="Times New Roman"/>
              </a:rPr>
              <a:t>dispersed resources as </a:t>
            </a:r>
            <a:r>
              <a:rPr dirty="0" sz="1100" spc="10">
                <a:latin typeface="Times New Roman"/>
                <a:cs typeface="Times New Roman"/>
              </a:rPr>
              <a:t>though </a:t>
            </a:r>
            <a:r>
              <a:rPr dirty="0" sz="1100" spc="5">
                <a:latin typeface="Times New Roman"/>
                <a:cs typeface="Times New Roman"/>
              </a:rPr>
              <a:t>they </a:t>
            </a:r>
            <a:r>
              <a:rPr dirty="0" sz="1100" spc="10">
                <a:latin typeface="Times New Roman"/>
                <a:cs typeface="Times New Roman"/>
              </a:rPr>
              <a:t>were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centralized,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Link parallel activities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workflow </a:t>
            </a:r>
            <a:r>
              <a:rPr dirty="0" sz="1100" spc="5">
                <a:latin typeface="Times New Roman"/>
                <a:cs typeface="Times New Roman"/>
              </a:rPr>
              <a:t>instead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just integrating their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results,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Put the decision point </a:t>
            </a: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is performed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build control </a:t>
            </a:r>
            <a:r>
              <a:rPr dirty="0" sz="1100" spc="10">
                <a:latin typeface="Times New Roman"/>
                <a:cs typeface="Times New Roman"/>
              </a:rPr>
              <a:t>into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Capture information </a:t>
            </a:r>
            <a:r>
              <a:rPr dirty="0" sz="1100" spc="10">
                <a:latin typeface="Times New Roman"/>
                <a:cs typeface="Times New Roman"/>
              </a:rPr>
              <a:t>once and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source.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Companies can determine which </a:t>
            </a:r>
            <a:r>
              <a:rPr dirty="0" sz="1100" spc="5">
                <a:latin typeface="Times New Roman"/>
                <a:cs typeface="Times New Roman"/>
              </a:rPr>
              <a:t>business processes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reengineered </a:t>
            </a:r>
            <a:r>
              <a:rPr dirty="0" sz="1100" spc="10">
                <a:latin typeface="Times New Roman"/>
                <a:cs typeface="Times New Roman"/>
              </a:rPr>
              <a:t>by working  </a:t>
            </a:r>
            <a:r>
              <a:rPr dirty="0" sz="1100" spc="5">
                <a:latin typeface="Times New Roman"/>
                <a:cs typeface="Times New Roman"/>
              </a:rPr>
              <a:t>backwards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customer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determine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best to </a:t>
            </a:r>
            <a:r>
              <a:rPr dirty="0" sz="1100" spc="10">
                <a:latin typeface="Times New Roman"/>
                <a:cs typeface="Times New Roman"/>
              </a:rPr>
              <a:t>meet the </a:t>
            </a:r>
            <a:r>
              <a:rPr dirty="0" sz="1100" spc="5">
                <a:latin typeface="Times New Roman"/>
                <a:cs typeface="Times New Roman"/>
              </a:rPr>
              <a:t>customer </a:t>
            </a:r>
            <a:r>
              <a:rPr dirty="0" sz="1100" spc="10">
                <a:latin typeface="Times New Roman"/>
                <a:cs typeface="Times New Roman"/>
              </a:rPr>
              <a:t>needs.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company </a:t>
            </a:r>
            <a:r>
              <a:rPr dirty="0" sz="1100" spc="5">
                <a:latin typeface="Times New Roman"/>
                <a:cs typeface="Times New Roman"/>
              </a:rPr>
              <a:t>needs to </a:t>
            </a:r>
            <a:r>
              <a:rPr dirty="0" sz="1100" spc="10">
                <a:latin typeface="Times New Roman"/>
                <a:cs typeface="Times New Roman"/>
              </a:rPr>
              <a:t>believe </a:t>
            </a:r>
            <a:r>
              <a:rPr dirty="0" sz="1100" spc="5">
                <a:latin typeface="Times New Roman"/>
                <a:cs typeface="Times New Roman"/>
              </a:rPr>
              <a:t>that in </a:t>
            </a:r>
            <a:r>
              <a:rPr dirty="0" sz="1100" spc="10">
                <a:latin typeface="Times New Roman"/>
                <a:cs typeface="Times New Roman"/>
              </a:rPr>
              <a:t>order </a:t>
            </a:r>
            <a:r>
              <a:rPr dirty="0" sz="1100" spc="5">
                <a:latin typeface="Times New Roman"/>
                <a:cs typeface="Times New Roman"/>
              </a:rPr>
              <a:t>to survive;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going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better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better at  </a:t>
            </a:r>
            <a:r>
              <a:rPr dirty="0" sz="1100" spc="10">
                <a:latin typeface="Times New Roman"/>
                <a:cs typeface="Times New Roman"/>
              </a:rPr>
              <a:t>delivering </a:t>
            </a:r>
            <a:r>
              <a:rPr dirty="0" sz="1100" spc="5">
                <a:latin typeface="Times New Roman"/>
                <a:cs typeface="Times New Roman"/>
              </a:rPr>
              <a:t>quality </a:t>
            </a:r>
            <a:r>
              <a:rPr dirty="0" sz="1100" spc="10">
                <a:latin typeface="Times New Roman"/>
                <a:cs typeface="Times New Roman"/>
              </a:rPr>
              <a:t>products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customers.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Introduction of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materials,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advent of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10">
                <a:latin typeface="Times New Roman"/>
                <a:cs typeface="Times New Roman"/>
              </a:rPr>
              <a:t>machines and tooling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the improvement  of processing and handling methods are more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less continuous phenomenon. These </a:t>
            </a:r>
            <a:r>
              <a:rPr dirty="0" sz="1100" spc="5">
                <a:latin typeface="Times New Roman"/>
                <a:cs typeface="Times New Roman"/>
              </a:rPr>
              <a:t>changes 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result </a:t>
            </a:r>
            <a:r>
              <a:rPr dirty="0" sz="1100" spc="10">
                <a:latin typeface="Times New Roman"/>
                <a:cs typeface="Times New Roman"/>
              </a:rPr>
              <a:t>in improved </a:t>
            </a:r>
            <a:r>
              <a:rPr dirty="0" sz="1100" spc="5">
                <a:latin typeface="Times New Roman"/>
                <a:cs typeface="Times New Roman"/>
              </a:rPr>
              <a:t>processing, </a:t>
            </a:r>
            <a:r>
              <a:rPr dirty="0" sz="1100" spc="10">
                <a:latin typeface="Times New Roman"/>
                <a:cs typeface="Times New Roman"/>
              </a:rPr>
              <a:t>cost reduction and improvements in </a:t>
            </a:r>
            <a:r>
              <a:rPr dirty="0" sz="1100" spc="5">
                <a:latin typeface="Times New Roman"/>
                <a:cs typeface="Times New Roman"/>
              </a:rPr>
              <a:t>productivity. They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can pay </a:t>
            </a:r>
            <a:r>
              <a:rPr dirty="0" sz="1100" spc="5">
                <a:latin typeface="Times New Roman"/>
                <a:cs typeface="Times New Roman"/>
              </a:rPr>
              <a:t>big dividends if incorporated </a:t>
            </a:r>
            <a:r>
              <a:rPr dirty="0" sz="1100" spc="10">
                <a:latin typeface="Times New Roman"/>
                <a:cs typeface="Times New Roman"/>
              </a:rPr>
              <a:t>in ongoing </a:t>
            </a:r>
            <a:r>
              <a:rPr dirty="0" sz="1100" spc="5">
                <a:latin typeface="Times New Roman"/>
                <a:cs typeface="Times New Roman"/>
              </a:rPr>
              <a:t>process. </a:t>
            </a:r>
            <a:r>
              <a:rPr dirty="0" sz="1100" spc="10">
                <a:latin typeface="Times New Roman"/>
                <a:cs typeface="Times New Roman"/>
              </a:rPr>
              <a:t>Michael </a:t>
            </a:r>
            <a:r>
              <a:rPr dirty="0" sz="1100" spc="15">
                <a:latin typeface="Times New Roman"/>
                <a:cs typeface="Times New Roman"/>
              </a:rPr>
              <a:t>Hammer </a:t>
            </a:r>
            <a:r>
              <a:rPr dirty="0" sz="1100" spc="10">
                <a:latin typeface="Times New Roman"/>
                <a:cs typeface="Times New Roman"/>
              </a:rPr>
              <a:t>and James  Champy </a:t>
            </a:r>
            <a:r>
              <a:rPr dirty="0" sz="1100" spc="5">
                <a:latin typeface="Times New Roman"/>
                <a:cs typeface="Times New Roman"/>
              </a:rPr>
              <a:t>in their </a:t>
            </a:r>
            <a:r>
              <a:rPr dirty="0" sz="1100" spc="10">
                <a:latin typeface="Times New Roman"/>
                <a:cs typeface="Times New Roman"/>
              </a:rPr>
              <a:t>book </a:t>
            </a:r>
            <a:r>
              <a:rPr dirty="0" sz="1100" spc="5">
                <a:latin typeface="Times New Roman"/>
                <a:cs typeface="Times New Roman"/>
              </a:rPr>
              <a:t>“Reengineering the Corporation,” </a:t>
            </a:r>
            <a:r>
              <a:rPr dirty="0" sz="1100" spc="10">
                <a:latin typeface="Times New Roman"/>
                <a:cs typeface="Times New Roman"/>
              </a:rPr>
              <a:t>observed </a:t>
            </a:r>
            <a:r>
              <a:rPr dirty="0" sz="1100" spc="5">
                <a:latin typeface="Times New Roman"/>
                <a:cs typeface="Times New Roman"/>
              </a:rPr>
              <a:t>this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phenomenon.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promoted </a:t>
            </a:r>
            <a:r>
              <a:rPr dirty="0" sz="1100" spc="10">
                <a:latin typeface="Times New Roman"/>
                <a:cs typeface="Times New Roman"/>
              </a:rPr>
              <a:t>the idea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sometimes </a:t>
            </a:r>
            <a:r>
              <a:rPr dirty="0" sz="1100" spc="5">
                <a:latin typeface="Times New Roman"/>
                <a:cs typeface="Times New Roman"/>
              </a:rPr>
              <a:t>radical redesign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reorganization of an enterprise 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necessary to </a:t>
            </a:r>
            <a:r>
              <a:rPr dirty="0" sz="1100" spc="10">
                <a:latin typeface="Times New Roman"/>
                <a:cs typeface="Times New Roman"/>
              </a:rPr>
              <a:t>lower </a:t>
            </a: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increase quality of service. Organizations </a:t>
            </a:r>
            <a:r>
              <a:rPr dirty="0" sz="1100" spc="10">
                <a:latin typeface="Times New Roman"/>
                <a:cs typeface="Times New Roman"/>
              </a:rPr>
              <a:t>must pay  attention </a:t>
            </a:r>
            <a:r>
              <a:rPr dirty="0" sz="1100" spc="5">
                <a:latin typeface="Times New Roman"/>
                <a:cs typeface="Times New Roman"/>
              </a:rPr>
              <a:t>to all </a:t>
            </a:r>
            <a:r>
              <a:rPr dirty="0" sz="1100" spc="10">
                <a:latin typeface="Times New Roman"/>
                <a:cs typeface="Times New Roman"/>
              </a:rPr>
              <a:t>avocets of </a:t>
            </a:r>
            <a:r>
              <a:rPr dirty="0" sz="1100" spc="5">
                <a:latin typeface="Times New Roman"/>
                <a:cs typeface="Times New Roman"/>
              </a:rPr>
              <a:t>their operations, including people, products, </a:t>
            </a:r>
            <a:r>
              <a:rPr dirty="0" sz="1100" spc="10">
                <a:latin typeface="Times New Roman"/>
                <a:cs typeface="Times New Roman"/>
              </a:rPr>
              <a:t>processes and  </a:t>
            </a:r>
            <a:r>
              <a:rPr dirty="0" sz="1100" spc="5">
                <a:latin typeface="Times New Roman"/>
                <a:cs typeface="Times New Roman"/>
              </a:rPr>
              <a:t>materials.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co duct an </a:t>
            </a:r>
            <a:r>
              <a:rPr dirty="0" sz="1100" spc="5">
                <a:latin typeface="Times New Roman"/>
                <a:cs typeface="Times New Roman"/>
              </a:rPr>
              <a:t>assessment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planning step that results in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action plan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designed to achieve breakthrough performance improvement in cycle </a:t>
            </a:r>
            <a:r>
              <a:rPr dirty="0" sz="1100" spc="5">
                <a:latin typeface="Times New Roman"/>
                <a:cs typeface="Times New Roman"/>
              </a:rPr>
              <a:t>time, </a:t>
            </a:r>
            <a:r>
              <a:rPr dirty="0" sz="1100" spc="10">
                <a:latin typeface="Times New Roman"/>
                <a:cs typeface="Times New Roman"/>
              </a:rPr>
              <a:t>quality and cost,  and customer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satisfaction.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55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112514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148259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1166714"/>
            <a:ext cx="5420995" cy="170878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5" b="1">
                <a:latin typeface="Times New Roman"/>
                <a:cs typeface="Times New Roman"/>
              </a:rPr>
              <a:t>3.10 </a:t>
            </a:r>
            <a:r>
              <a:rPr dirty="0" sz="1300" spc="10" b="1">
                <a:latin typeface="Times New Roman"/>
                <a:cs typeface="Times New Roman"/>
              </a:rPr>
              <a:t>REVIEW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1.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Discuss the </a:t>
            </a:r>
            <a:r>
              <a:rPr dirty="0" sz="1100" spc="10">
                <a:latin typeface="Times New Roman"/>
                <a:cs typeface="Times New Roman"/>
              </a:rPr>
              <a:t>concept </a:t>
            </a:r>
            <a:r>
              <a:rPr dirty="0" sz="1100" spc="5">
                <a:latin typeface="Times New Roman"/>
                <a:cs typeface="Times New Roman"/>
              </a:rPr>
              <a:t>of product </a:t>
            </a:r>
            <a:r>
              <a:rPr dirty="0" sz="1100" spc="10">
                <a:latin typeface="Times New Roman"/>
                <a:cs typeface="Times New Roman"/>
              </a:rPr>
              <a:t>development. Explain </a:t>
            </a:r>
            <a:r>
              <a:rPr dirty="0" sz="1100" spc="5">
                <a:latin typeface="Times New Roman"/>
                <a:cs typeface="Times New Roman"/>
              </a:rPr>
              <a:t>various steps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product  </a:t>
            </a:r>
            <a:r>
              <a:rPr dirty="0" sz="1100" spc="10">
                <a:latin typeface="Times New Roman"/>
                <a:cs typeface="Times New Roman"/>
              </a:rPr>
              <a:t>development.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50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Explain with </a:t>
            </a:r>
            <a:r>
              <a:rPr dirty="0" sz="1100" spc="10">
                <a:latin typeface="Times New Roman"/>
                <a:cs typeface="Times New Roman"/>
              </a:rPr>
              <a:t>examples </a:t>
            </a:r>
            <a:r>
              <a:rPr dirty="0" sz="1100" spc="5">
                <a:latin typeface="Times New Roman"/>
                <a:cs typeface="Times New Roman"/>
              </a:rPr>
              <a:t>the various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tools </a:t>
            </a:r>
            <a:r>
              <a:rPr dirty="0" sz="1100" spc="10">
                <a:latin typeface="Times New Roman"/>
                <a:cs typeface="Times New Roman"/>
              </a:rPr>
              <a:t>used while </a:t>
            </a:r>
            <a:r>
              <a:rPr dirty="0" sz="1100" spc="5">
                <a:latin typeface="Times New Roman"/>
                <a:cs typeface="Times New Roman"/>
              </a:rPr>
              <a:t>designing.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is design of services different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design of product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Discuss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advantages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disadvantages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flexible manufacturing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Name some types </a:t>
            </a:r>
            <a:r>
              <a:rPr dirty="0" sz="1100" spc="5">
                <a:latin typeface="Times New Roman"/>
                <a:cs typeface="Times New Roman"/>
              </a:rPr>
              <a:t>of the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Explain the </a:t>
            </a:r>
            <a:r>
              <a:rPr dirty="0" sz="1100" spc="10">
                <a:latin typeface="Times New Roman"/>
                <a:cs typeface="Times New Roman"/>
              </a:rPr>
              <a:t>concept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Toyota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process reengineering, explain the </a:t>
            </a:r>
            <a:r>
              <a:rPr dirty="0" sz="1100" spc="10">
                <a:latin typeface="Times New Roman"/>
                <a:cs typeface="Times New Roman"/>
              </a:rPr>
              <a:t>advantages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reengineering?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56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93358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21" y="129745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8721" y="3647342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8721" y="400407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8721" y="796094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8721" y="831852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76021" y="981586"/>
            <a:ext cx="5422265" cy="807085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5" b="1">
                <a:latin typeface="Times New Roman"/>
                <a:cs typeface="Times New Roman"/>
              </a:rPr>
              <a:t>CAPACITY </a:t>
            </a:r>
            <a:r>
              <a:rPr dirty="0" sz="1300" b="1">
                <a:latin typeface="Times New Roman"/>
                <a:cs typeface="Times New Roman"/>
              </a:rPr>
              <a:t>DESIGN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1400" b="1">
                <a:latin typeface="Times New Roman"/>
                <a:cs typeface="Times New Roman"/>
              </a:rPr>
              <a:t>Structure</a:t>
            </a:r>
            <a:endParaRPr sz="14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spcBef>
                <a:spcPts val="1280"/>
              </a:spcBef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Management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Economies and </a:t>
            </a:r>
            <a:r>
              <a:rPr dirty="0" sz="1100" spc="5">
                <a:latin typeface="Times New Roman"/>
                <a:cs typeface="Times New Roman"/>
              </a:rPr>
              <a:t>Diseconomies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scale </a:t>
            </a:r>
            <a:r>
              <a:rPr dirty="0" sz="1100" spc="10">
                <a:latin typeface="Times New Roman"/>
                <a:cs typeface="Times New Roman"/>
              </a:rPr>
              <a:t>and Learning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Curve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6695" indent="-214629">
              <a:lnSpc>
                <a:spcPct val="100000"/>
              </a:lnSpc>
              <a:buAutoNum type="arabicPeriod"/>
              <a:tabLst>
                <a:tab pos="227329" algn="l"/>
              </a:tabLst>
            </a:pPr>
            <a:r>
              <a:rPr dirty="0" sz="1100" spc="5">
                <a:latin typeface="Times New Roman"/>
                <a:cs typeface="Times New Roman"/>
              </a:rPr>
              <a:t>Capacity Strategies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Decision Trees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6695" indent="-214629">
              <a:lnSpc>
                <a:spcPct val="100000"/>
              </a:lnSpc>
              <a:buAutoNum type="arabicPeriod"/>
              <a:tabLst>
                <a:tab pos="227329" algn="l"/>
              </a:tabLst>
            </a:pPr>
            <a:r>
              <a:rPr dirty="0" sz="1100" spc="10">
                <a:latin typeface="Times New Roman"/>
                <a:cs typeface="Times New Roman"/>
              </a:rPr>
              <a:t>Review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352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The creation </a:t>
            </a:r>
            <a:r>
              <a:rPr dirty="0" sz="1100" spc="5">
                <a:latin typeface="Times New Roman"/>
                <a:cs typeface="Times New Roman"/>
              </a:rPr>
              <a:t>of capacity means </a:t>
            </a:r>
            <a:r>
              <a:rPr dirty="0" sz="1100" spc="10">
                <a:latin typeface="Times New Roman"/>
                <a:cs typeface="Times New Roman"/>
              </a:rPr>
              <a:t>committing </a:t>
            </a:r>
            <a:r>
              <a:rPr dirty="0" sz="1100" spc="5">
                <a:latin typeface="Times New Roman"/>
                <a:cs typeface="Times New Roman"/>
              </a:rPr>
              <a:t>financial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resources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it mostly on  substantial basis.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investment decision. It brings out the operational strategy of an  </a:t>
            </a:r>
            <a:r>
              <a:rPr dirty="0" sz="1100" spc="10">
                <a:latin typeface="Times New Roman"/>
                <a:cs typeface="Times New Roman"/>
              </a:rPr>
              <a:t>organization. In </a:t>
            </a:r>
            <a:r>
              <a:rPr dirty="0" sz="1100" spc="5">
                <a:latin typeface="Times New Roman"/>
                <a:cs typeface="Times New Roman"/>
              </a:rPr>
              <a:t>services </a:t>
            </a:r>
            <a:r>
              <a:rPr dirty="0" sz="1100" spc="10">
                <a:latin typeface="Times New Roman"/>
                <a:cs typeface="Times New Roman"/>
              </a:rPr>
              <a:t>of organizations,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means </a:t>
            </a:r>
            <a:r>
              <a:rPr dirty="0" sz="1100" spc="5">
                <a:latin typeface="Times New Roman"/>
                <a:cs typeface="Times New Roman"/>
              </a:rPr>
              <a:t>creation of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space, furniture, and  other accessories and equipment. Planning for capacity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in response to the future </a:t>
            </a:r>
            <a:r>
              <a:rPr dirty="0" sz="1100" spc="10">
                <a:latin typeface="Times New Roman"/>
                <a:cs typeface="Times New Roman"/>
              </a:rPr>
              <a:t>growth  and expansion </a:t>
            </a:r>
            <a:r>
              <a:rPr dirty="0" sz="1100" spc="5">
                <a:latin typeface="Times New Roman"/>
                <a:cs typeface="Times New Roman"/>
              </a:rPr>
              <a:t>plans, market trends, sales forecasting, multiple scenario analysis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our  </a:t>
            </a:r>
            <a:r>
              <a:rPr dirty="0" sz="1100" spc="10">
                <a:latin typeface="Times New Roman"/>
                <a:cs typeface="Times New Roman"/>
              </a:rPr>
              <a:t>policy towards risk capacity planning decisions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to decide a </a:t>
            </a:r>
            <a:r>
              <a:rPr dirty="0" sz="1100" spc="5">
                <a:latin typeface="Times New Roman"/>
                <a:cs typeface="Times New Roman"/>
              </a:rPr>
              <a:t>centralized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one  </a:t>
            </a:r>
            <a:r>
              <a:rPr dirty="0" sz="1100" spc="5">
                <a:latin typeface="Times New Roman"/>
                <a:cs typeface="Times New Roman"/>
              </a:rPr>
              <a:t>geographical </a:t>
            </a:r>
            <a:r>
              <a:rPr dirty="0" sz="1100" spc="10">
                <a:latin typeface="Times New Roman"/>
                <a:cs typeface="Times New Roman"/>
              </a:rPr>
              <a:t>location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decentralized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plants </a:t>
            </a: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several </a:t>
            </a:r>
            <a:r>
              <a:rPr dirty="0" sz="1100" spc="10">
                <a:latin typeface="Times New Roman"/>
                <a:cs typeface="Times New Roman"/>
              </a:rPr>
              <a:t>locations, Some other  </a:t>
            </a:r>
            <a:r>
              <a:rPr dirty="0" sz="1100" spc="5">
                <a:latin typeface="Times New Roman"/>
                <a:cs typeface="Times New Roman"/>
              </a:rPr>
              <a:t>considerations also affect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 decisions.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tide over </a:t>
            </a:r>
            <a:r>
              <a:rPr dirty="0" sz="1100" spc="10">
                <a:latin typeface="Times New Roman"/>
                <a:cs typeface="Times New Roman"/>
              </a:rPr>
              <a:t>a temporary </a:t>
            </a:r>
            <a:r>
              <a:rPr dirty="0" sz="1100" spc="5">
                <a:latin typeface="Times New Roman"/>
                <a:cs typeface="Times New Roman"/>
              </a:rPr>
              <a:t>deficient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operating additional shifts giving over-time or holiday </a:t>
            </a:r>
            <a:r>
              <a:rPr dirty="0" sz="1100" spc="10">
                <a:latin typeface="Times New Roman"/>
                <a:cs typeface="Times New Roman"/>
              </a:rPr>
              <a:t>work?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best we  </a:t>
            </a:r>
            <a:r>
              <a:rPr dirty="0" sz="1100" spc="5">
                <a:latin typeface="Times New Roman"/>
                <a:cs typeface="Times New Roman"/>
              </a:rPr>
              <a:t>should satisfy the market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either </a:t>
            </a:r>
            <a:r>
              <a:rPr dirty="0" sz="1100" spc="10">
                <a:latin typeface="Times New Roman"/>
                <a:cs typeface="Times New Roman"/>
              </a:rPr>
              <a:t>the demand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fully met or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allow some  </a:t>
            </a:r>
            <a:r>
              <a:rPr dirty="0" sz="1100" spc="5">
                <a:latin typeface="Times New Roman"/>
                <a:cs typeface="Times New Roman"/>
              </a:rPr>
              <a:t>lost sales? All </a:t>
            </a:r>
            <a:r>
              <a:rPr dirty="0" sz="1100" spc="10">
                <a:latin typeface="Times New Roman"/>
                <a:cs typeface="Times New Roman"/>
              </a:rPr>
              <a:t>these factors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a part </a:t>
            </a:r>
            <a:r>
              <a:rPr dirty="0" sz="1100" spc="5">
                <a:latin typeface="Times New Roman"/>
                <a:cs typeface="Times New Roman"/>
              </a:rPr>
              <a:t>of capacity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5" b="1">
                <a:latin typeface="Times New Roman"/>
                <a:cs typeface="Times New Roman"/>
              </a:rPr>
              <a:t>What </a:t>
            </a:r>
            <a:r>
              <a:rPr dirty="0" sz="1100" spc="5" b="1">
                <a:latin typeface="Times New Roman"/>
                <a:cs typeface="Times New Roman"/>
              </a:rPr>
              <a:t>is </a:t>
            </a:r>
            <a:r>
              <a:rPr dirty="0" sz="1100" spc="10" b="1">
                <a:latin typeface="Times New Roman"/>
                <a:cs typeface="Times New Roman"/>
              </a:rPr>
              <a:t>Capacity?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dictionary meaning of Capacity is the ability to hold, receive, store, 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accommodate.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also defined as </a:t>
            </a:r>
            <a:r>
              <a:rPr dirty="0" sz="1100" spc="10">
                <a:latin typeface="Times New Roman"/>
                <a:cs typeface="Times New Roman"/>
              </a:rPr>
              <a:t>the maximum </a:t>
            </a:r>
            <a:r>
              <a:rPr dirty="0" sz="1100" spc="5">
                <a:latin typeface="Times New Roman"/>
                <a:cs typeface="Times New Roman"/>
              </a:rPr>
              <a:t>output of </a:t>
            </a:r>
            <a:r>
              <a:rPr dirty="0" sz="1100" spc="10">
                <a:latin typeface="Times New Roman"/>
                <a:cs typeface="Times New Roman"/>
              </a:rPr>
              <a:t>a system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given  </a:t>
            </a:r>
            <a:r>
              <a:rPr dirty="0" sz="1100" spc="5">
                <a:latin typeface="Times New Roman"/>
                <a:cs typeface="Times New Roman"/>
              </a:rPr>
              <a:t>period of time </a:t>
            </a:r>
            <a:r>
              <a:rPr dirty="0" sz="1100" spc="10">
                <a:latin typeface="Times New Roman"/>
                <a:cs typeface="Times New Roman"/>
              </a:rPr>
              <a:t>under </a:t>
            </a:r>
            <a:r>
              <a:rPr dirty="0" sz="1100" spc="5">
                <a:latin typeface="Times New Roman"/>
                <a:cs typeface="Times New Roman"/>
              </a:rPr>
              <a:t>ideal conditions. </a:t>
            </a:r>
            <a:r>
              <a:rPr dirty="0" sz="1100" spc="10">
                <a:latin typeface="Times New Roman"/>
                <a:cs typeface="Times New Roman"/>
              </a:rPr>
              <a:t>Thus </a:t>
            </a:r>
            <a:r>
              <a:rPr dirty="0" sz="1100" spc="5">
                <a:latin typeface="Times New Roman"/>
                <a:cs typeface="Times New Roman"/>
              </a:rPr>
              <a:t>the annual capacity of Bajaj is seven lacs scooters  </a:t>
            </a:r>
            <a:r>
              <a:rPr dirty="0" sz="1100" spc="10">
                <a:latin typeface="Times New Roman"/>
                <a:cs typeface="Times New Roman"/>
              </a:rPr>
              <a:t>currently.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means the production </a:t>
            </a:r>
            <a:r>
              <a:rPr dirty="0" sz="1100" spc="5">
                <a:latin typeface="Times New Roman"/>
                <a:cs typeface="Times New Roman"/>
              </a:rPr>
              <a:t>is limited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productive capacity over a period of </a:t>
            </a:r>
            <a:r>
              <a:rPr dirty="0" sz="1100" spc="5">
                <a:latin typeface="Times New Roman"/>
                <a:cs typeface="Times New Roman"/>
              </a:rPr>
              <a:t>time,  here </a:t>
            </a:r>
            <a:r>
              <a:rPr dirty="0" sz="1100" spc="10">
                <a:latin typeface="Times New Roman"/>
                <a:cs typeface="Times New Roman"/>
              </a:rPr>
              <a:t>a year. The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however </a:t>
            </a:r>
            <a:r>
              <a:rPr dirty="0" sz="1100" spc="5">
                <a:latin typeface="Times New Roman"/>
                <a:cs typeface="Times New Roman"/>
              </a:rPr>
              <a:t>is subject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intensiveness of use of the facilities.  </a:t>
            </a:r>
            <a:r>
              <a:rPr dirty="0" sz="1100" spc="10">
                <a:latin typeface="Times New Roman"/>
                <a:cs typeface="Times New Roman"/>
              </a:rPr>
              <a:t>Imagine a </a:t>
            </a:r>
            <a:r>
              <a:rPr dirty="0" sz="1100" spc="5">
                <a:latin typeface="Times New Roman"/>
                <a:cs typeface="Times New Roman"/>
              </a:rPr>
              <a:t>transformation process having </a:t>
            </a:r>
            <a:r>
              <a:rPr dirty="0" sz="1100" spc="10">
                <a:latin typeface="Times New Roman"/>
                <a:cs typeface="Times New Roman"/>
              </a:rPr>
              <a:t>many sub </a:t>
            </a:r>
            <a:r>
              <a:rPr dirty="0" sz="1100" spc="5">
                <a:latin typeface="Times New Roman"/>
                <a:cs typeface="Times New Roman"/>
              </a:rPr>
              <a:t>processes, each of these interlinked. Here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capacity’s is determined by the capacity of that </a:t>
            </a:r>
            <a:r>
              <a:rPr dirty="0" sz="1100" spc="10">
                <a:latin typeface="Times New Roman"/>
                <a:cs typeface="Times New Roman"/>
              </a:rPr>
              <a:t>sub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produces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least. </a:t>
            </a:r>
            <a:r>
              <a:rPr dirty="0" sz="1100" spc="10">
                <a:latin typeface="Times New Roman"/>
                <a:cs typeface="Times New Roman"/>
              </a:rPr>
              <a:t>If we  want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upgrade the capacity, we can </a:t>
            </a:r>
            <a:r>
              <a:rPr dirty="0" sz="1100" spc="15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so by balancing the equipment </a:t>
            </a:r>
            <a:r>
              <a:rPr dirty="0" sz="1100" spc="5">
                <a:latin typeface="Times New Roman"/>
                <a:cs typeface="Times New Roman"/>
              </a:rPr>
              <a:t>to create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better  </a:t>
            </a:r>
            <a:r>
              <a:rPr dirty="0" sz="1100" spc="10">
                <a:latin typeface="Times New Roman"/>
                <a:cs typeface="Times New Roman"/>
              </a:rPr>
              <a:t>balance amongst the processes.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concept of </a:t>
            </a:r>
            <a:r>
              <a:rPr dirty="0" sz="1100" spc="5">
                <a:latin typeface="Times New Roman"/>
                <a:cs typeface="Times New Roman"/>
              </a:rPr>
              <a:t>capacity is </a:t>
            </a:r>
            <a:r>
              <a:rPr dirty="0" sz="1100" spc="10">
                <a:latin typeface="Times New Roman"/>
                <a:cs typeface="Times New Roman"/>
              </a:rPr>
              <a:t>thus </a:t>
            </a:r>
            <a:r>
              <a:rPr dirty="0" sz="1100" spc="5">
                <a:latin typeface="Times New Roman"/>
                <a:cs typeface="Times New Roman"/>
              </a:rPr>
              <a:t>invariably connected with </a:t>
            </a:r>
            <a:r>
              <a:rPr dirty="0" sz="1100" spc="10">
                <a:latin typeface="Times New Roman"/>
                <a:cs typeface="Times New Roman"/>
              </a:rPr>
              <a:t>the  weakest </a:t>
            </a:r>
            <a:r>
              <a:rPr dirty="0" sz="1100" spc="5">
                <a:latin typeface="Times New Roman"/>
                <a:cs typeface="Times New Roman"/>
              </a:rPr>
              <a:t>link in </a:t>
            </a:r>
            <a:r>
              <a:rPr dirty="0" sz="1100" spc="10">
                <a:latin typeface="Times New Roman"/>
                <a:cs typeface="Times New Roman"/>
              </a:rPr>
              <a:t>the chain.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means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even when the </a:t>
            </a:r>
            <a:r>
              <a:rPr dirty="0" sz="1100" spc="5">
                <a:latin typeface="Times New Roman"/>
                <a:cs typeface="Times New Roman"/>
              </a:rPr>
              <a:t>capacity is fully utilized in terms </a:t>
            </a:r>
            <a:r>
              <a:rPr dirty="0" sz="1100" spc="10">
                <a:latin typeface="Times New Roman"/>
                <a:cs typeface="Times New Roman"/>
              </a:rPr>
              <a:t>of  </a:t>
            </a:r>
            <a:r>
              <a:rPr dirty="0" sz="1100" spc="5">
                <a:latin typeface="Times New Roman"/>
                <a:cs typeface="Times New Roman"/>
              </a:rPr>
              <a:t>definition of capacity, there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individual </a:t>
            </a:r>
            <a:r>
              <a:rPr dirty="0" sz="1100" spc="10">
                <a:latin typeface="Times New Roman"/>
                <a:cs typeface="Times New Roman"/>
              </a:rPr>
              <a:t>processes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may remain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underutilized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CAPACITY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MANAGEMENT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of capacity basically involves capacity planning, balance </a:t>
            </a:r>
            <a:r>
              <a:rPr dirty="0" sz="1100" spc="10">
                <a:latin typeface="Times New Roman"/>
                <a:cs typeface="Times New Roman"/>
              </a:rPr>
              <a:t>between various  </a:t>
            </a:r>
            <a:r>
              <a:rPr dirty="0" sz="1100" spc="5">
                <a:latin typeface="Times New Roman"/>
                <a:cs typeface="Times New Roman"/>
              </a:rPr>
              <a:t>issues </a:t>
            </a:r>
            <a:r>
              <a:rPr dirty="0" sz="1100" spc="10">
                <a:latin typeface="Times New Roman"/>
                <a:cs typeface="Times New Roman"/>
              </a:rPr>
              <a:t>against economic advantages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disadvantages and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proper </a:t>
            </a:r>
            <a:r>
              <a:rPr dirty="0" sz="1100" spc="5">
                <a:latin typeface="Times New Roman"/>
                <a:cs typeface="Times New Roman"/>
              </a:rPr>
              <a:t>utilization_, before  discussing the </a:t>
            </a:r>
            <a:r>
              <a:rPr dirty="0" sz="1100" spc="10">
                <a:latin typeface="Times New Roman"/>
                <a:cs typeface="Times New Roman"/>
              </a:rPr>
              <a:t>planning and management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let </a:t>
            </a:r>
            <a:r>
              <a:rPr dirty="0" sz="1100" spc="5">
                <a:latin typeface="Times New Roman"/>
                <a:cs typeface="Times New Roman"/>
              </a:rPr>
              <a:t>understand the process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measurement 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57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58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3535" cy="829754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350">
              <a:lnSpc>
                <a:spcPct val="98400"/>
              </a:lnSpc>
              <a:spcBef>
                <a:spcPts val="150"/>
              </a:spcBef>
            </a:pPr>
            <a:r>
              <a:rPr dirty="0" sz="1100" spc="5" b="1">
                <a:latin typeface="Times New Roman"/>
                <a:cs typeface="Times New Roman"/>
              </a:rPr>
              <a:t>Process of </a:t>
            </a:r>
            <a:r>
              <a:rPr dirty="0" sz="1100" spc="10" b="1">
                <a:latin typeface="Times New Roman"/>
                <a:cs typeface="Times New Roman"/>
              </a:rPr>
              <a:t>Measurement </a:t>
            </a:r>
            <a:r>
              <a:rPr dirty="0" sz="1100" spc="5" b="1">
                <a:latin typeface="Times New Roman"/>
                <a:cs typeface="Times New Roman"/>
              </a:rPr>
              <a:t>of Capacity: </a:t>
            </a: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estimate capacity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should first select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yardstick to measure </a:t>
            </a:r>
            <a:r>
              <a:rPr dirty="0" sz="1100">
                <a:latin typeface="Times New Roman"/>
                <a:cs typeface="Times New Roman"/>
              </a:rPr>
              <a:t>it.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first major task in capacity measurement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define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unit of  output. 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cases,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choice </a:t>
            </a:r>
            <a:r>
              <a:rPr dirty="0" sz="1100" spc="5">
                <a:latin typeface="Times New Roman"/>
                <a:cs typeface="Times New Roman"/>
              </a:rPr>
              <a:t>is obvious, for example.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RIL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capacity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  manufacture250, 000MT </a:t>
            </a:r>
            <a:r>
              <a:rPr dirty="0" sz="1100" spc="5">
                <a:latin typeface="Times New Roman"/>
                <a:cs typeface="Times New Roman"/>
              </a:rPr>
              <a:t>of polypropylene </a:t>
            </a:r>
            <a:r>
              <a:rPr dirty="0" sz="1100" spc="10">
                <a:latin typeface="Times New Roman"/>
                <a:cs typeface="Times New Roman"/>
              </a:rPr>
              <a:t>and 160,000MT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polyethylene at Hazira </a:t>
            </a:r>
            <a:r>
              <a:rPr dirty="0" sz="1100" spc="5">
                <a:latin typeface="Times New Roman"/>
                <a:cs typeface="Times New Roman"/>
              </a:rPr>
              <a:t>plant.  This measures </a:t>
            </a:r>
            <a:r>
              <a:rPr dirty="0" sz="1100" spc="10">
                <a:latin typeface="Times New Roman"/>
                <a:cs typeface="Times New Roman"/>
              </a:rPr>
              <a:t>the output of end </a:t>
            </a:r>
            <a:r>
              <a:rPr dirty="0" sz="1100" spc="5">
                <a:latin typeface="Times New Roman"/>
                <a:cs typeface="Times New Roman"/>
              </a:rPr>
              <a:t>products. Another </a:t>
            </a:r>
            <a:r>
              <a:rPr dirty="0" sz="1100" spc="10">
                <a:latin typeface="Times New Roman"/>
                <a:cs typeface="Times New Roman"/>
              </a:rPr>
              <a:t>example </a:t>
            </a:r>
            <a:r>
              <a:rPr dirty="0" sz="1100" spc="5">
                <a:latin typeface="Times New Roman"/>
                <a:cs typeface="Times New Roman"/>
              </a:rPr>
              <a:t>is megawatt-hours of electricity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 power </a:t>
            </a:r>
            <a:r>
              <a:rPr dirty="0" sz="1100" spc="5">
                <a:latin typeface="Times New Roman"/>
                <a:cs typeface="Times New Roman"/>
              </a:rPr>
              <a:t>generation utility. Finding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yardstick to </a:t>
            </a:r>
            <a:r>
              <a:rPr dirty="0" sz="1100" spc="10">
                <a:latin typeface="Times New Roman"/>
                <a:cs typeface="Times New Roman"/>
              </a:rPr>
              <a:t>estimate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difficult in 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service industries </a:t>
            </a: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5">
                <a:latin typeface="Times New Roman"/>
                <a:cs typeface="Times New Roman"/>
              </a:rPr>
              <a:t>uniform product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measurements can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based, e.g. , airlines, hospitals, restaurants etc. </a:t>
            </a:r>
            <a:r>
              <a:rPr dirty="0" sz="1100" spc="10">
                <a:latin typeface="Times New Roman"/>
                <a:cs typeface="Times New Roman"/>
              </a:rPr>
              <a:t>However, measures can be devised to assess  </a:t>
            </a:r>
            <a:r>
              <a:rPr dirty="0" sz="1100" spc="5">
                <a:latin typeface="Times New Roman"/>
                <a:cs typeface="Times New Roman"/>
              </a:rPr>
              <a:t>capacity. </a:t>
            </a:r>
            <a:r>
              <a:rPr dirty="0" sz="1100" spc="10">
                <a:latin typeface="Times New Roman"/>
                <a:cs typeface="Times New Roman"/>
              </a:rPr>
              <a:t>For example, </a:t>
            </a:r>
            <a:r>
              <a:rPr dirty="0" sz="1100" spc="5">
                <a:latin typeface="Times New Roman"/>
                <a:cs typeface="Times New Roman"/>
              </a:rPr>
              <a:t>airlines </a:t>
            </a:r>
            <a:r>
              <a:rPr dirty="0" sz="1100" spc="10">
                <a:latin typeface="Times New Roman"/>
                <a:cs typeface="Times New Roman"/>
              </a:rPr>
              <a:t>can use seat-mileage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 measure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capacity.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hospital </a:t>
            </a:r>
            <a:r>
              <a:rPr dirty="0" sz="1100" spc="10">
                <a:latin typeface="Times New Roman"/>
                <a:cs typeface="Times New Roman"/>
              </a:rPr>
              <a:t>can  measure </a:t>
            </a:r>
            <a:r>
              <a:rPr dirty="0" sz="1100" spc="5">
                <a:latin typeface="Times New Roman"/>
                <a:cs typeface="Times New Roman"/>
              </a:rPr>
              <a:t>capacity as </a:t>
            </a:r>
            <a:r>
              <a:rPr dirty="0" sz="1100" spc="10">
                <a:latin typeface="Times New Roman"/>
                <a:cs typeface="Times New Roman"/>
              </a:rPr>
              <a:t>bed-days each </a:t>
            </a:r>
            <a:r>
              <a:rPr dirty="0" sz="1100" spc="5">
                <a:latin typeface="Times New Roman"/>
                <a:cs typeface="Times New Roman"/>
              </a:rPr>
              <a:t>year.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restaurant, this might </a:t>
            </a:r>
            <a:r>
              <a:rPr dirty="0" sz="1100" spc="10">
                <a:latin typeface="Times New Roman"/>
                <a:cs typeface="Times New Roman"/>
              </a:rPr>
              <a:t>be the number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customers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handled per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process focused facility, capacity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10">
                <a:latin typeface="Times New Roman"/>
                <a:cs typeface="Times New Roman"/>
              </a:rPr>
              <a:t>determined by some measure </a:t>
            </a:r>
            <a:r>
              <a:rPr dirty="0" sz="1100" spc="5">
                <a:latin typeface="Times New Roman"/>
                <a:cs typeface="Times New Roman"/>
              </a:rPr>
              <a:t>of size, such as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hospital, seating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restaurant, etc. In repetitive process, </a:t>
            </a:r>
            <a:r>
              <a:rPr dirty="0" sz="1100" spc="10">
                <a:latin typeface="Times New Roman"/>
                <a:cs typeface="Times New Roman"/>
              </a:rPr>
              <a:t>the number  </a:t>
            </a:r>
            <a:r>
              <a:rPr dirty="0" sz="1100" spc="5">
                <a:latin typeface="Times New Roman"/>
                <a:cs typeface="Times New Roman"/>
              </a:rPr>
              <a:t>of units </a:t>
            </a:r>
            <a:r>
              <a:rPr dirty="0" sz="1100" spc="10">
                <a:latin typeface="Times New Roman"/>
                <a:cs typeface="Times New Roman"/>
              </a:rPr>
              <a:t>assembled per </a:t>
            </a:r>
            <a:r>
              <a:rPr dirty="0" sz="1100" spc="5">
                <a:latin typeface="Times New Roman"/>
                <a:cs typeface="Times New Roman"/>
              </a:rPr>
              <a:t>shift, </a:t>
            </a:r>
            <a:r>
              <a:rPr dirty="0" sz="1100" spc="10">
                <a:latin typeface="Times New Roman"/>
                <a:cs typeface="Times New Roman"/>
              </a:rPr>
              <a:t>such as number </a:t>
            </a:r>
            <a:r>
              <a:rPr dirty="0" sz="1100" spc="5">
                <a:latin typeface="Times New Roman"/>
                <a:cs typeface="Times New Roman"/>
              </a:rPr>
              <a:t>of refrigerators </a:t>
            </a:r>
            <a:r>
              <a:rPr dirty="0" sz="1100" spc="10">
                <a:latin typeface="Times New Roman"/>
                <a:cs typeface="Times New Roman"/>
              </a:rPr>
              <a:t>may be the </a:t>
            </a:r>
            <a:r>
              <a:rPr dirty="0" sz="1100" spc="5">
                <a:latin typeface="Times New Roman"/>
                <a:cs typeface="Times New Roman"/>
              </a:rPr>
              <a:t>criterion for capacity. 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focused </a:t>
            </a:r>
            <a:r>
              <a:rPr dirty="0" sz="1100" spc="5">
                <a:latin typeface="Times New Roman"/>
                <a:cs typeface="Times New Roman"/>
              </a:rPr>
              <a:t>facility, such </a:t>
            </a:r>
            <a:r>
              <a:rPr dirty="0" sz="1100" spc="10">
                <a:latin typeface="Times New Roman"/>
                <a:cs typeface="Times New Roman"/>
              </a:rPr>
              <a:t>as TISCO, tones </a:t>
            </a:r>
            <a:r>
              <a:rPr dirty="0" sz="1100" spc="5">
                <a:latin typeface="Times New Roman"/>
                <a:cs typeface="Times New Roman"/>
              </a:rPr>
              <a:t>of steel </a:t>
            </a:r>
            <a:r>
              <a:rPr dirty="0" sz="1100" spc="10">
                <a:latin typeface="Times New Roman"/>
                <a:cs typeface="Times New Roman"/>
              </a:rPr>
              <a:t>produced </a:t>
            </a:r>
            <a:r>
              <a:rPr dirty="0" sz="1100" spc="5">
                <a:latin typeface="Times New Roman"/>
                <a:cs typeface="Times New Roman"/>
              </a:rPr>
              <a:t>per shift </a:t>
            </a:r>
            <a:r>
              <a:rPr dirty="0" sz="1100" spc="10">
                <a:latin typeface="Times New Roman"/>
                <a:cs typeface="Times New Roman"/>
              </a:rPr>
              <a:t>may be the  measure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Whatever the </a:t>
            </a:r>
            <a:r>
              <a:rPr dirty="0" sz="1100" spc="5">
                <a:latin typeface="Times New Roman"/>
                <a:cs typeface="Times New Roman"/>
              </a:rPr>
              <a:t>measure,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decision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critical to the management </a:t>
            </a:r>
            <a:r>
              <a:rPr dirty="0" sz="1100" spc="5">
                <a:latin typeface="Times New Roman"/>
                <a:cs typeface="Times New Roman"/>
              </a:rPr>
              <a:t>of an organization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because every </a:t>
            </a:r>
            <a:r>
              <a:rPr dirty="0" sz="1100" spc="5">
                <a:latin typeface="Times New Roman"/>
                <a:cs typeface="Times New Roman"/>
              </a:rPr>
              <a:t>thing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cost to </a:t>
            </a:r>
            <a:r>
              <a:rPr dirty="0" sz="1100" spc="10">
                <a:latin typeface="Times New Roman"/>
                <a:cs typeface="Times New Roman"/>
              </a:rPr>
              <a:t>customer </a:t>
            </a:r>
            <a:r>
              <a:rPr dirty="0" sz="1100" spc="5">
                <a:latin typeface="Times New Roman"/>
                <a:cs typeface="Times New Roman"/>
              </a:rPr>
              <a:t>service is </a:t>
            </a:r>
            <a:r>
              <a:rPr dirty="0" sz="1100" spc="10">
                <a:latin typeface="Times New Roman"/>
                <a:cs typeface="Times New Roman"/>
              </a:rPr>
              <a:t>measured 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basis </a:t>
            </a:r>
            <a:r>
              <a:rPr dirty="0" sz="1100" spc="5">
                <a:latin typeface="Times New Roman"/>
                <a:cs typeface="Times New Roman"/>
              </a:rPr>
              <a:t>of capacity of the  process, </a:t>
            </a:r>
            <a:r>
              <a:rPr dirty="0" sz="1100" spc="10">
                <a:latin typeface="Times New Roman"/>
                <a:cs typeface="Times New Roman"/>
              </a:rPr>
              <a:t>once the </a:t>
            </a:r>
            <a:r>
              <a:rPr dirty="0" sz="1100" spc="5">
                <a:latin typeface="Times New Roman"/>
                <a:cs typeface="Times New Roman"/>
              </a:rPr>
              <a:t>capacity is determined. In general, capacity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expressed in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two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ways: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Output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measures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Input measures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5" b="1">
                <a:latin typeface="Times New Roman"/>
                <a:cs typeface="Times New Roman"/>
              </a:rPr>
              <a:t>Output </a:t>
            </a:r>
            <a:r>
              <a:rPr dirty="0" sz="1100" spc="10" b="1">
                <a:latin typeface="Times New Roman"/>
                <a:cs typeface="Times New Roman"/>
              </a:rPr>
              <a:t>measures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the usual choice for high volume processes. </a:t>
            </a:r>
            <a:r>
              <a:rPr dirty="0" sz="1100" spc="5">
                <a:latin typeface="Times New Roman"/>
                <a:cs typeface="Times New Roman"/>
              </a:rPr>
              <a:t>Maruti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0">
                <a:latin typeface="Times New Roman"/>
                <a:cs typeface="Times New Roman"/>
              </a:rPr>
              <a:t>up to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manufacture 100.000 passenger cars per year. This </a:t>
            </a:r>
            <a:r>
              <a:rPr dirty="0" sz="1100" spc="15">
                <a:latin typeface="Times New Roman"/>
                <a:cs typeface="Times New Roman"/>
              </a:rPr>
              <a:t>type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measurement needs to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taken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15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caution.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Maruti plant </a:t>
            </a:r>
            <a:r>
              <a:rPr dirty="0" sz="1100" spc="10">
                <a:latin typeface="Times New Roman"/>
                <a:cs typeface="Times New Roman"/>
              </a:rPr>
              <a:t>produces </a:t>
            </a:r>
            <a:r>
              <a:rPr dirty="0" sz="1100" spc="5">
                <a:latin typeface="Times New Roman"/>
                <a:cs typeface="Times New Roman"/>
              </a:rPr>
              <a:t>many types of vehicles </a:t>
            </a:r>
            <a:r>
              <a:rPr dirty="0" sz="1100" spc="10">
                <a:latin typeface="Times New Roman"/>
                <a:cs typeface="Times New Roman"/>
              </a:rPr>
              <a:t>on a </a:t>
            </a:r>
            <a:r>
              <a:rPr dirty="0" sz="1100" spc="5">
                <a:latin typeface="Times New Roman"/>
                <a:cs typeface="Times New Roman"/>
              </a:rPr>
              <a:t>single plant. 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the man-hours required producing the different models are </a:t>
            </a:r>
            <a:r>
              <a:rPr dirty="0" sz="1100" spc="5">
                <a:latin typeface="Times New Roman"/>
                <a:cs typeface="Times New Roman"/>
              </a:rPr>
              <a:t>not identical. Maruti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be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able to manufacture 125,000 vehicles </a:t>
            </a:r>
            <a:r>
              <a:rPr dirty="0" sz="1100" spc="5">
                <a:latin typeface="Times New Roman"/>
                <a:cs typeface="Times New Roman"/>
              </a:rPr>
              <a:t>if it </a:t>
            </a:r>
            <a:r>
              <a:rPr dirty="0" sz="1100" spc="10">
                <a:latin typeface="Times New Roman"/>
                <a:cs typeface="Times New Roman"/>
              </a:rPr>
              <a:t>only produced </a:t>
            </a:r>
            <a:r>
              <a:rPr dirty="0" sz="1100" spc="5">
                <a:latin typeface="Times New Roman"/>
                <a:cs typeface="Times New Roman"/>
              </a:rPr>
              <a:t>Maruti </a:t>
            </a:r>
            <a:r>
              <a:rPr dirty="0" sz="1100" spc="10">
                <a:latin typeface="Times New Roman"/>
                <a:cs typeface="Times New Roman"/>
              </a:rPr>
              <a:t>800, 110,000 vehicles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produced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Omni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85,000vehicles if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produced </a:t>
            </a:r>
            <a:r>
              <a:rPr dirty="0" sz="1100" spc="10">
                <a:latin typeface="Times New Roman"/>
                <a:cs typeface="Times New Roman"/>
              </a:rPr>
              <a:t>Gypsy. The </a:t>
            </a:r>
            <a:r>
              <a:rPr dirty="0" sz="1100" spc="5">
                <a:latin typeface="Times New Roman"/>
                <a:cs typeface="Times New Roman"/>
              </a:rPr>
              <a:t>100,000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is an  </a:t>
            </a:r>
            <a:r>
              <a:rPr dirty="0" sz="1100" spc="10">
                <a:latin typeface="Times New Roman"/>
                <a:cs typeface="Times New Roman"/>
              </a:rPr>
              <a:t>average number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make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measurement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easy.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amount </a:t>
            </a:r>
            <a:r>
              <a:rPr dirty="0" sz="1100" spc="5">
                <a:latin typeface="Times New Roman"/>
                <a:cs typeface="Times New Roman"/>
              </a:rPr>
              <a:t>of customization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variety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mix </a:t>
            </a:r>
            <a:r>
              <a:rPr dirty="0" sz="1100" spc="5">
                <a:latin typeface="Times New Roman"/>
                <a:cs typeface="Times New Roman"/>
              </a:rPr>
              <a:t>increase, output-based  capacity measures </a:t>
            </a:r>
            <a:r>
              <a:rPr dirty="0" sz="1100" spc="10">
                <a:latin typeface="Times New Roman"/>
                <a:cs typeface="Times New Roman"/>
              </a:rPr>
              <a:t>become </a:t>
            </a:r>
            <a:r>
              <a:rPr dirty="0" sz="1100" spc="5">
                <a:latin typeface="Times New Roman"/>
                <a:cs typeface="Times New Roman"/>
              </a:rPr>
              <a:t>less useful. </a:t>
            </a:r>
            <a:r>
              <a:rPr dirty="0" sz="1100" spc="10">
                <a:latin typeface="Times New Roman"/>
                <a:cs typeface="Times New Roman"/>
              </a:rPr>
              <a:t>Output </a:t>
            </a:r>
            <a:r>
              <a:rPr dirty="0" sz="1100" spc="5">
                <a:latin typeface="Times New Roman"/>
                <a:cs typeface="Times New Roman"/>
              </a:rPr>
              <a:t>measures </a:t>
            </a:r>
            <a:r>
              <a:rPr dirty="0" sz="1100" spc="10">
                <a:latin typeface="Times New Roman"/>
                <a:cs typeface="Times New Roman"/>
              </a:rPr>
              <a:t>are best </a:t>
            </a:r>
            <a:r>
              <a:rPr dirty="0" sz="1100" spc="5">
                <a:latin typeface="Times New Roman"/>
                <a:cs typeface="Times New Roman"/>
              </a:rPr>
              <a:t>utilized </a:t>
            </a:r>
            <a:r>
              <a:rPr dirty="0" sz="1100" spc="10">
                <a:latin typeface="Times New Roman"/>
                <a:cs typeface="Times New Roman"/>
              </a:rPr>
              <a:t>when the firm  </a:t>
            </a:r>
            <a:r>
              <a:rPr dirty="0" sz="1100" spc="5">
                <a:latin typeface="Times New Roman"/>
                <a:cs typeface="Times New Roman"/>
              </a:rPr>
              <a:t>provides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relatively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small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standardized </a:t>
            </a:r>
            <a:r>
              <a:rPr dirty="0" sz="1100" spc="10">
                <a:latin typeface="Times New Roman"/>
                <a:cs typeface="Times New Roman"/>
              </a:rPr>
              <a:t>products and services,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such  measures are applied to individual </a:t>
            </a:r>
            <a:r>
              <a:rPr dirty="0" sz="1100" spc="10">
                <a:latin typeface="Times New Roman"/>
                <a:cs typeface="Times New Roman"/>
              </a:rPr>
              <a:t>processes </a:t>
            </a:r>
            <a:r>
              <a:rPr dirty="0" sz="1100" spc="5">
                <a:latin typeface="Times New Roman"/>
                <a:cs typeface="Times New Roman"/>
              </a:rPr>
              <a:t>within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overall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firm.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Let us take </a:t>
            </a:r>
            <a:r>
              <a:rPr dirty="0" sz="1100" spc="5">
                <a:latin typeface="Times New Roman"/>
                <a:cs typeface="Times New Roman"/>
              </a:rPr>
              <a:t>another </a:t>
            </a:r>
            <a:r>
              <a:rPr dirty="0" sz="1100" spc="10">
                <a:latin typeface="Times New Roman"/>
                <a:cs typeface="Times New Roman"/>
              </a:rPr>
              <a:t>example. </a:t>
            </a:r>
            <a:r>
              <a:rPr dirty="0" sz="1100" spc="20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could </a:t>
            </a:r>
            <a:r>
              <a:rPr dirty="0" sz="1100" spc="5">
                <a:latin typeface="Times New Roman"/>
                <a:cs typeface="Times New Roman"/>
              </a:rPr>
              <a:t>say that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plastic </a:t>
            </a:r>
            <a:r>
              <a:rPr dirty="0" sz="1100" spc="10">
                <a:latin typeface="Times New Roman"/>
                <a:cs typeface="Times New Roman"/>
              </a:rPr>
              <a:t>goods </a:t>
            </a:r>
            <a:r>
              <a:rPr dirty="0" sz="1100" spc="5">
                <a:latin typeface="Times New Roman"/>
                <a:cs typeface="Times New Roman"/>
              </a:rPr>
              <a:t>unit </a:t>
            </a:r>
            <a:r>
              <a:rPr dirty="0" sz="1100" spc="10">
                <a:latin typeface="Times New Roman"/>
                <a:cs typeface="Times New Roman"/>
              </a:rPr>
              <a:t>turns </a:t>
            </a:r>
            <a:r>
              <a:rPr dirty="0" sz="1100" spc="5">
                <a:latin typeface="Times New Roman"/>
                <a:cs typeface="Times New Roman"/>
              </a:rPr>
              <a:t>out plastic goods.  </a:t>
            </a:r>
            <a:r>
              <a:rPr dirty="0" sz="1100" spc="10">
                <a:latin typeface="Times New Roman"/>
                <a:cs typeface="Times New Roman"/>
              </a:rPr>
              <a:t>Can we, therefore unambiguously make a </a:t>
            </a:r>
            <a:r>
              <a:rPr dirty="0" sz="1100" spc="5">
                <a:latin typeface="Times New Roman"/>
                <a:cs typeface="Times New Roman"/>
              </a:rPr>
              <a:t>statement of the capacity as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weight </a:t>
            </a:r>
            <a:r>
              <a:rPr dirty="0" sz="1100" spc="10">
                <a:latin typeface="Times New Roman"/>
                <a:cs typeface="Times New Roman"/>
              </a:rPr>
              <a:t>of the  </a:t>
            </a:r>
            <a:r>
              <a:rPr dirty="0" sz="1100" spc="5">
                <a:latin typeface="Times New Roman"/>
                <a:cs typeface="Times New Roman"/>
              </a:rPr>
              <a:t>processed output or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plastic </a:t>
            </a:r>
            <a:r>
              <a:rPr dirty="0" sz="1100" spc="10">
                <a:latin typeface="Times New Roman"/>
                <a:cs typeface="Times New Roman"/>
              </a:rPr>
              <a:t>goods unit period. Though, the capacity </a:t>
            </a:r>
            <a:r>
              <a:rPr dirty="0" sz="1100" spc="5">
                <a:latin typeface="Times New Roman"/>
                <a:cs typeface="Times New Roman"/>
              </a:rPr>
              <a:t>of plastic </a:t>
            </a:r>
            <a:r>
              <a:rPr dirty="0" sz="1100" spc="10">
                <a:latin typeface="Times New Roman"/>
                <a:cs typeface="Times New Roman"/>
              </a:rPr>
              <a:t>unit  can be </a:t>
            </a:r>
            <a:r>
              <a:rPr dirty="0" sz="1100" spc="5">
                <a:latin typeface="Times New Roman"/>
                <a:cs typeface="Times New Roman"/>
              </a:rPr>
              <a:t>expressed as </a:t>
            </a:r>
            <a:r>
              <a:rPr dirty="0" sz="1100" spc="10">
                <a:latin typeface="Times New Roman"/>
                <a:cs typeface="Times New Roman"/>
              </a:rPr>
              <a:t>weight </a:t>
            </a:r>
            <a:r>
              <a:rPr dirty="0" sz="1100" spc="5">
                <a:latin typeface="Times New Roman"/>
                <a:cs typeface="Times New Roman"/>
              </a:rPr>
              <a:t>of plastic processed, it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be accurate because the number  </a:t>
            </a:r>
            <a:r>
              <a:rPr dirty="0" sz="1100" spc="5">
                <a:latin typeface="Times New Roman"/>
                <a:cs typeface="Times New Roman"/>
              </a:rPr>
              <a:t>will differ </a:t>
            </a:r>
            <a:r>
              <a:rPr dirty="0" sz="1100" spc="10">
                <a:latin typeface="Times New Roman"/>
                <a:cs typeface="Times New Roman"/>
              </a:rPr>
              <a:t>according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mix of products being </a:t>
            </a:r>
            <a:r>
              <a:rPr dirty="0" sz="1100" spc="10">
                <a:latin typeface="Times New Roman"/>
                <a:cs typeface="Times New Roman"/>
              </a:rPr>
              <a:t>made.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change in </a:t>
            </a:r>
            <a:r>
              <a:rPr dirty="0" sz="1100" spc="5">
                <a:latin typeface="Times New Roman"/>
                <a:cs typeface="Times New Roman"/>
              </a:rPr>
              <a:t>product mix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usually  </a:t>
            </a:r>
            <a:r>
              <a:rPr dirty="0" sz="1100" spc="10">
                <a:latin typeface="Times New Roman"/>
                <a:cs typeface="Times New Roman"/>
              </a:rPr>
              <a:t>mean a change </a:t>
            </a:r>
            <a:r>
              <a:rPr dirty="0" sz="1100" spc="5">
                <a:latin typeface="Times New Roman"/>
                <a:cs typeface="Times New Roman"/>
              </a:rPr>
              <a:t>in capacity also. Also, as there are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variety of plastic goods, coming in  different shapes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sizes, the </a:t>
            </a:r>
            <a:r>
              <a:rPr dirty="0" sz="1100" spc="10">
                <a:latin typeface="Times New Roman"/>
                <a:cs typeface="Times New Roman"/>
              </a:rPr>
              <a:t>number may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be a good </a:t>
            </a:r>
            <a:r>
              <a:rPr dirty="0" sz="1100" spc="5">
                <a:latin typeface="Times New Roman"/>
                <a:cs typeface="Times New Roman"/>
              </a:rPr>
              <a:t>measure. Finally, the decision has  to </a:t>
            </a:r>
            <a:r>
              <a:rPr dirty="0" sz="1100" spc="10">
                <a:latin typeface="Times New Roman"/>
                <a:cs typeface="Times New Roman"/>
              </a:rPr>
              <a:t>be based on judgment </a:t>
            </a:r>
            <a:r>
              <a:rPr dirty="0" sz="1100" spc="5">
                <a:latin typeface="Times New Roman"/>
                <a:cs typeface="Times New Roman"/>
              </a:rPr>
              <a:t>or industry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practice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7620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Input Measures </a:t>
            </a:r>
            <a:r>
              <a:rPr dirty="0" sz="1100" spc="5">
                <a:latin typeface="Times New Roman"/>
                <a:cs typeface="Times New Roman"/>
              </a:rPr>
              <a:t>are generally used for </a:t>
            </a:r>
            <a:r>
              <a:rPr dirty="0" sz="1100" spc="10">
                <a:latin typeface="Times New Roman"/>
                <a:cs typeface="Times New Roman"/>
              </a:rPr>
              <a:t>low </a:t>
            </a:r>
            <a:r>
              <a:rPr dirty="0" sz="1100" spc="5">
                <a:latin typeface="Times New Roman"/>
                <a:cs typeface="Times New Roman"/>
              </a:rPr>
              <a:t>volumes, flexible processes,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example,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machine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shop;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measured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machine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hours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or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number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machines,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Demand,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59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827595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350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invariably is expressed as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output rate, </a:t>
            </a:r>
            <a:r>
              <a:rPr dirty="0" sz="1100" spc="10">
                <a:latin typeface="Times New Roman"/>
                <a:cs typeface="Times New Roman"/>
              </a:rPr>
              <a:t>must be </a:t>
            </a:r>
            <a:r>
              <a:rPr dirty="0" sz="1100" spc="5">
                <a:latin typeface="Times New Roman"/>
                <a:cs typeface="Times New Roman"/>
              </a:rPr>
              <a:t>converted to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input measure. This  conversion is required to </a:t>
            </a:r>
            <a:r>
              <a:rPr dirty="0" sz="1100" spc="10">
                <a:latin typeface="Times New Roman"/>
                <a:cs typeface="Times New Roman"/>
              </a:rPr>
              <a:t>compare demand </a:t>
            </a:r>
            <a:r>
              <a:rPr dirty="0" sz="1100" spc="5">
                <a:latin typeface="Times New Roman"/>
                <a:cs typeface="Times New Roman"/>
              </a:rPr>
              <a:t>requirements and capacity </a:t>
            </a:r>
            <a:r>
              <a:rPr dirty="0" sz="1100" spc="10">
                <a:latin typeface="Times New Roman"/>
                <a:cs typeface="Times New Roman"/>
              </a:rPr>
              <a:t>on an </a:t>
            </a:r>
            <a:r>
              <a:rPr dirty="0" sz="1100" spc="5">
                <a:latin typeface="Times New Roman"/>
                <a:cs typeface="Times New Roman"/>
              </a:rPr>
              <a:t>equivalent basis.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Capacity then may be measured in </a:t>
            </a:r>
            <a:r>
              <a:rPr dirty="0" sz="1100" spc="5">
                <a:latin typeface="Times New Roman"/>
                <a:cs typeface="Times New Roman"/>
              </a:rPr>
              <a:t>terms of </a:t>
            </a:r>
            <a:r>
              <a:rPr dirty="0" sz="1100" spc="10">
                <a:latin typeface="Times New Roman"/>
                <a:cs typeface="Times New Roman"/>
              </a:rPr>
              <a:t>inputs </a:t>
            </a:r>
            <a:r>
              <a:rPr dirty="0" sz="1100" spc="5">
                <a:latin typeface="Times New Roman"/>
                <a:cs typeface="Times New Roman"/>
              </a:rPr>
              <a:t>or outputs of </a:t>
            </a:r>
            <a:r>
              <a:rPr dirty="0" sz="1100" spc="10">
                <a:latin typeface="Times New Roman"/>
                <a:cs typeface="Times New Roman"/>
              </a:rPr>
              <a:t>the conversion </a:t>
            </a:r>
            <a:r>
              <a:rPr dirty="0" sz="1100" spc="5">
                <a:latin typeface="Times New Roman"/>
                <a:cs typeface="Times New Roman"/>
              </a:rPr>
              <a:t>process.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However </a:t>
            </a:r>
            <a:r>
              <a:rPr dirty="0" sz="1100" spc="5">
                <a:latin typeface="Times New Roman"/>
                <a:cs typeface="Times New Roman"/>
              </a:rPr>
              <a:t>converting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into output measures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quite difficult .In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general  business </a:t>
            </a:r>
            <a:r>
              <a:rPr dirty="0" sz="1100" spc="10">
                <a:latin typeface="Times New Roman"/>
                <a:cs typeface="Times New Roman"/>
              </a:rPr>
              <a:t>sense, </a:t>
            </a:r>
            <a:r>
              <a:rPr dirty="0" sz="1100" spc="5">
                <a:latin typeface="Times New Roman"/>
                <a:cs typeface="Times New Roman"/>
              </a:rPr>
              <a:t>capacity is most frequently </a:t>
            </a:r>
            <a:r>
              <a:rPr dirty="0" sz="1100" spc="10">
                <a:latin typeface="Times New Roman"/>
                <a:cs typeface="Times New Roman"/>
              </a:rPr>
              <a:t>viewed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the amount </a:t>
            </a:r>
            <a:r>
              <a:rPr dirty="0" sz="1100" spc="5">
                <a:latin typeface="Times New Roman"/>
                <a:cs typeface="Times New Roman"/>
              </a:rPr>
              <a:t>of output that </a:t>
            </a:r>
            <a:r>
              <a:rPr dirty="0" sz="1100" spc="10">
                <a:latin typeface="Times New Roman"/>
                <a:cs typeface="Times New Roman"/>
              </a:rPr>
              <a:t>a system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capable of achieving </a:t>
            </a:r>
            <a:r>
              <a:rPr dirty="0" sz="1100" spc="10">
                <a:latin typeface="Times New Roman"/>
                <a:cs typeface="Times New Roman"/>
              </a:rPr>
              <a:t>over a </a:t>
            </a:r>
            <a:r>
              <a:rPr dirty="0" sz="1100" spc="5">
                <a:latin typeface="Times New Roman"/>
                <a:cs typeface="Times New Roman"/>
              </a:rPr>
              <a:t>specific period of </a:t>
            </a:r>
            <a:r>
              <a:rPr dirty="0" sz="110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Capacity Planning: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of the functions of capacity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is capacity planning.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 planning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study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level of </a:t>
            </a:r>
            <a:r>
              <a:rPr dirty="0" sz="1100" spc="10">
                <a:latin typeface="Times New Roman"/>
                <a:cs typeface="Times New Roman"/>
              </a:rPr>
              <a:t>capacity the organization provides at each stage  of production, or </a:t>
            </a:r>
            <a:r>
              <a:rPr dirty="0" sz="1100" spc="5">
                <a:latin typeface="Times New Roman"/>
                <a:cs typeface="Times New Roman"/>
              </a:rPr>
              <a:t>service </a:t>
            </a:r>
            <a:r>
              <a:rPr dirty="0" sz="1100" spc="10">
                <a:latin typeface="Times New Roman"/>
                <a:cs typeface="Times New Roman"/>
              </a:rPr>
              <a:t>delivery system to meet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objectives. Capacity planning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long  term </a:t>
            </a:r>
            <a:r>
              <a:rPr dirty="0" sz="1100" spc="5">
                <a:latin typeface="Times New Roman"/>
                <a:cs typeface="Times New Roman"/>
              </a:rPr>
              <a:t>strategic decision that establishes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firm’s overall level of resources.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decisions </a:t>
            </a:r>
            <a:r>
              <a:rPr dirty="0" sz="1100" spc="10">
                <a:latin typeface="Times New Roman"/>
                <a:cs typeface="Times New Roman"/>
              </a:rPr>
              <a:t>are  </a:t>
            </a:r>
            <a:r>
              <a:rPr dirty="0" sz="1100" spc="5">
                <a:latin typeface="Times New Roman"/>
                <a:cs typeface="Times New Roman"/>
              </a:rPr>
              <a:t>strategic </a:t>
            </a:r>
            <a:r>
              <a:rPr dirty="0" sz="1100" spc="10">
                <a:latin typeface="Times New Roman"/>
                <a:cs typeface="Times New Roman"/>
              </a:rPr>
              <a:t>because they </a:t>
            </a: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10">
                <a:latin typeface="Times New Roman"/>
                <a:cs typeface="Times New Roman"/>
              </a:rPr>
              <a:t>commit the </a:t>
            </a:r>
            <a:r>
              <a:rPr dirty="0" sz="1100" spc="5">
                <a:latin typeface="Times New Roman"/>
                <a:cs typeface="Times New Roman"/>
              </a:rPr>
              <a:t>resources of the organization for long periods .For  </a:t>
            </a:r>
            <a:r>
              <a:rPr dirty="0" sz="1100" spc="10">
                <a:latin typeface="Times New Roman"/>
                <a:cs typeface="Times New Roman"/>
              </a:rPr>
              <a:t>example, Reliance’s </a:t>
            </a:r>
            <a:r>
              <a:rPr dirty="0" sz="1100" spc="5">
                <a:latin typeface="Times New Roman"/>
                <a:cs typeface="Times New Roman"/>
              </a:rPr>
              <a:t>decision to </a:t>
            </a:r>
            <a:r>
              <a:rPr dirty="0" sz="1100" spc="10">
                <a:latin typeface="Times New Roman"/>
                <a:cs typeface="Times New Roman"/>
              </a:rPr>
              <a:t>put </a:t>
            </a:r>
            <a:r>
              <a:rPr dirty="0" sz="1100" spc="15">
                <a:latin typeface="Times New Roman"/>
                <a:cs typeface="Times New Roman"/>
              </a:rPr>
              <a:t>up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ethylene cracker required an </a:t>
            </a:r>
            <a:r>
              <a:rPr dirty="0" sz="1100" spc="10">
                <a:latin typeface="Times New Roman"/>
                <a:cs typeface="Times New Roman"/>
              </a:rPr>
              <a:t>investment </a:t>
            </a:r>
            <a:r>
              <a:rPr dirty="0" sz="1100" spc="5">
                <a:latin typeface="Times New Roman"/>
                <a:cs typeface="Times New Roman"/>
              </a:rPr>
              <a:t>of hundred  </a:t>
            </a:r>
            <a:r>
              <a:rPr dirty="0" sz="1100" spc="10">
                <a:latin typeface="Times New Roman"/>
                <a:cs typeface="Times New Roman"/>
              </a:rPr>
              <a:t>of crores of rupees. Similarly, large investments are required to build a refinery, or a caustic  soda </a:t>
            </a:r>
            <a:r>
              <a:rPr dirty="0" sz="1100" spc="5">
                <a:latin typeface="Times New Roman"/>
                <a:cs typeface="Times New Roman"/>
              </a:rPr>
              <a:t>plant.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these expenditures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usually for fixed </a:t>
            </a:r>
            <a:r>
              <a:rPr dirty="0" sz="1100" spc="10">
                <a:latin typeface="Times New Roman"/>
                <a:cs typeface="Times New Roman"/>
              </a:rPr>
              <a:t>assets </a:t>
            </a:r>
            <a:r>
              <a:rPr dirty="0" sz="1100" spc="5">
                <a:latin typeface="Times New Roman"/>
                <a:cs typeface="Times New Roman"/>
              </a:rPr>
              <a:t>(plant and </a:t>
            </a:r>
            <a:r>
              <a:rPr dirty="0" sz="1100" spc="10">
                <a:latin typeface="Times New Roman"/>
                <a:cs typeface="Times New Roman"/>
              </a:rPr>
              <a:t>equipment) they </a:t>
            </a:r>
            <a:r>
              <a:rPr dirty="0" sz="1100" spc="5">
                <a:latin typeface="Times New Roman"/>
                <a:cs typeface="Times New Roman"/>
              </a:rPr>
              <a:t>are  extensive to sustain or </a:t>
            </a:r>
            <a:r>
              <a:rPr dirty="0" sz="1100" spc="10">
                <a:latin typeface="Times New Roman"/>
                <a:cs typeface="Times New Roman"/>
              </a:rPr>
              <a:t>even more expensive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change. Capacity </a:t>
            </a:r>
            <a:r>
              <a:rPr dirty="0" sz="1100" spc="5">
                <a:latin typeface="Times New Roman"/>
                <a:cs typeface="Times New Roman"/>
              </a:rPr>
              <a:t>decisions affect product lead  times customer responsiveness, operating </a:t>
            </a:r>
            <a:r>
              <a:rPr dirty="0" sz="1100" spc="10">
                <a:latin typeface="Times New Roman"/>
                <a:cs typeface="Times New Roman"/>
              </a:rPr>
              <a:t>cost and </a:t>
            </a:r>
            <a:r>
              <a:rPr dirty="0" sz="1100" spc="5">
                <a:latin typeface="Times New Roman"/>
                <a:cs typeface="Times New Roman"/>
              </a:rPr>
              <a:t>firm’s ability to </a:t>
            </a:r>
            <a:r>
              <a:rPr dirty="0" sz="1100" spc="10">
                <a:latin typeface="Times New Roman"/>
                <a:cs typeface="Times New Roman"/>
              </a:rPr>
              <a:t>compete </a:t>
            </a:r>
            <a:r>
              <a:rPr dirty="0" sz="1100" spc="5">
                <a:latin typeface="Times New Roman"/>
                <a:cs typeface="Times New Roman"/>
              </a:rPr>
              <a:t>effectively with  the competitors. They also </a:t>
            </a:r>
            <a:r>
              <a:rPr dirty="0" sz="1100" spc="10">
                <a:latin typeface="Times New Roman"/>
                <a:cs typeface="Times New Roman"/>
              </a:rPr>
              <a:t>impact the </a:t>
            </a:r>
            <a:r>
              <a:rPr dirty="0" sz="1100" spc="5">
                <a:latin typeface="Times New Roman"/>
                <a:cs typeface="Times New Roman"/>
              </a:rPr>
              <a:t>survival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firm; too much capacity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result 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low </a:t>
            </a:r>
            <a:r>
              <a:rPr dirty="0" sz="1100" spc="5">
                <a:latin typeface="Times New Roman"/>
                <a:cs typeface="Times New Roman"/>
              </a:rPr>
              <a:t>return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assets, </a:t>
            </a:r>
            <a:r>
              <a:rPr dirty="0" sz="1100" spc="10">
                <a:latin typeface="Times New Roman"/>
                <a:cs typeface="Times New Roman"/>
              </a:rPr>
              <a:t>low </a:t>
            </a:r>
            <a:r>
              <a:rPr dirty="0" sz="1100" spc="5">
                <a:latin typeface="Times New Roman"/>
                <a:cs typeface="Times New Roman"/>
              </a:rPr>
              <a:t>morale, </a:t>
            </a:r>
            <a:r>
              <a:rPr dirty="0" sz="1100" spc="10">
                <a:latin typeface="Times New Roman"/>
                <a:cs typeface="Times New Roman"/>
              </a:rPr>
              <a:t>damaging lay-offs and </a:t>
            </a:r>
            <a:r>
              <a:rPr dirty="0" sz="1100" spc="5">
                <a:latin typeface="Times New Roman"/>
                <a:cs typeface="Times New Roman"/>
              </a:rPr>
              <a:t>facility </a:t>
            </a:r>
            <a:r>
              <a:rPr dirty="0" sz="1100" spc="10">
                <a:latin typeface="Times New Roman"/>
                <a:cs typeface="Times New Roman"/>
              </a:rPr>
              <a:t>closures (which are often  </a:t>
            </a:r>
            <a:r>
              <a:rPr dirty="0" sz="1100" spc="5">
                <a:latin typeface="Times New Roman"/>
                <a:cs typeface="Times New Roman"/>
              </a:rPr>
              <a:t>expensive); </a:t>
            </a:r>
            <a:r>
              <a:rPr dirty="0" sz="1100" spc="10">
                <a:latin typeface="Times New Roman"/>
                <a:cs typeface="Times New Roman"/>
              </a:rPr>
              <a:t>while too </a:t>
            </a:r>
            <a:r>
              <a:rPr dirty="0" sz="1100" spc="5">
                <a:latin typeface="Times New Roman"/>
                <a:cs typeface="Times New Roman"/>
              </a:rPr>
              <a:t>little capacity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result in lost sales; , high operating </a:t>
            </a:r>
            <a:r>
              <a:rPr dirty="0" sz="1100" spc="10">
                <a:latin typeface="Times New Roman"/>
                <a:cs typeface="Times New Roman"/>
              </a:rPr>
              <a:t>cost and </a:t>
            </a:r>
            <a:r>
              <a:rPr dirty="0" sz="1100" spc="5">
                <a:latin typeface="Times New Roman"/>
                <a:cs typeface="Times New Roman"/>
              </a:rPr>
              <a:t>result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erosion </a:t>
            </a:r>
            <a:r>
              <a:rPr dirty="0" sz="1100" spc="10">
                <a:latin typeface="Times New Roman"/>
                <a:cs typeface="Times New Roman"/>
              </a:rPr>
              <a:t>of customer </a:t>
            </a:r>
            <a:r>
              <a:rPr dirty="0" sz="1100" spc="5">
                <a:latin typeface="Times New Roman"/>
                <a:cs typeface="Times New Roman"/>
              </a:rPr>
              <a:t>loyalty.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economic </a:t>
            </a:r>
            <a:r>
              <a:rPr dirty="0" sz="1100" spc="5">
                <a:latin typeface="Times New Roman"/>
                <a:cs typeface="Times New Roman"/>
              </a:rPr>
              <a:t>point of </a:t>
            </a:r>
            <a:r>
              <a:rPr dirty="0" sz="1100" spc="10">
                <a:latin typeface="Times New Roman"/>
                <a:cs typeface="Times New Roman"/>
              </a:rPr>
              <a:t>view, </a:t>
            </a:r>
            <a:r>
              <a:rPr dirty="0" sz="1100" spc="5">
                <a:latin typeface="Times New Roman"/>
                <a:cs typeface="Times New Roman"/>
              </a:rPr>
              <a:t>capacity planning is focused 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level </a:t>
            </a:r>
            <a:r>
              <a:rPr dirty="0" sz="1100" spc="10">
                <a:latin typeface="Times New Roman"/>
                <a:cs typeface="Times New Roman"/>
              </a:rPr>
              <a:t>of capacity that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provide at </a:t>
            </a:r>
            <a:r>
              <a:rPr dirty="0" sz="1100" spc="5">
                <a:latin typeface="Times New Roman"/>
                <a:cs typeface="Times New Roman"/>
              </a:rPr>
              <a:t>each stage of production or service delivery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systems. It </a:t>
            </a:r>
            <a:r>
              <a:rPr dirty="0" sz="1100" spc="10">
                <a:latin typeface="Times New Roman"/>
                <a:cs typeface="Times New Roman"/>
              </a:rPr>
              <a:t>relates to planning decisions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total assets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employed by </a:t>
            </a:r>
            <a:r>
              <a:rPr dirty="0" sz="1100" spc="5">
                <a:latin typeface="Times New Roman"/>
                <a:cs typeface="Times New Roman"/>
              </a:rPr>
              <a:t>the firm.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invest in assets up to the </a:t>
            </a:r>
            <a:r>
              <a:rPr dirty="0" sz="1100" spc="5">
                <a:latin typeface="Times New Roman"/>
                <a:cs typeface="Times New Roman"/>
              </a:rPr>
              <a:t>point that marginal efficiency or productivity of  capital </a:t>
            </a:r>
            <a:r>
              <a:rPr dirty="0" sz="1100" spc="10">
                <a:latin typeface="Times New Roman"/>
                <a:cs typeface="Times New Roman"/>
              </a:rPr>
              <a:t>employed </a:t>
            </a:r>
            <a:r>
              <a:rPr dirty="0" sz="1100" spc="5">
                <a:latin typeface="Times New Roman"/>
                <a:cs typeface="Times New Roman"/>
              </a:rPr>
              <a:t>equals interest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rate.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Time Horizon </a:t>
            </a:r>
            <a:r>
              <a:rPr dirty="0" sz="1100" spc="5" b="1">
                <a:latin typeface="Times New Roman"/>
                <a:cs typeface="Times New Roman"/>
              </a:rPr>
              <a:t>in </a:t>
            </a:r>
            <a:r>
              <a:rPr dirty="0" sz="1100" spc="10" b="1">
                <a:latin typeface="Times New Roman"/>
                <a:cs typeface="Times New Roman"/>
              </a:rPr>
              <a:t>Capacity Planning: </a:t>
            </a:r>
            <a:r>
              <a:rPr dirty="0" sz="1100" spc="5">
                <a:latin typeface="Times New Roman"/>
                <a:cs typeface="Times New Roman"/>
              </a:rPr>
              <a:t>Capacity planning issues vary markedly with respect 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time horizon in </a:t>
            </a:r>
            <a:r>
              <a:rPr dirty="0" sz="1100" spc="10">
                <a:latin typeface="Times New Roman"/>
                <a:cs typeface="Times New Roman"/>
              </a:rPr>
              <a:t>which the </a:t>
            </a:r>
            <a:r>
              <a:rPr dirty="0" sz="1100" spc="5">
                <a:latin typeface="Times New Roman"/>
                <a:cs typeface="Times New Roman"/>
              </a:rPr>
              <a:t>decisions are </a:t>
            </a:r>
            <a:r>
              <a:rPr dirty="0" sz="1100" spc="10">
                <a:latin typeface="Times New Roman"/>
                <a:cs typeface="Times New Roman"/>
              </a:rPr>
              <a:t>made. </a:t>
            </a:r>
            <a:r>
              <a:rPr dirty="0" sz="1100" spc="5">
                <a:latin typeface="Times New Roman"/>
                <a:cs typeface="Times New Roman"/>
              </a:rPr>
              <a:t>It is useful to divide </a:t>
            </a:r>
            <a:r>
              <a:rPr dirty="0" sz="1100" spc="10">
                <a:latin typeface="Times New Roman"/>
                <a:cs typeface="Times New Roman"/>
              </a:rPr>
              <a:t>the time </a:t>
            </a:r>
            <a:r>
              <a:rPr dirty="0" sz="1100" spc="5">
                <a:latin typeface="Times New Roman"/>
                <a:cs typeface="Times New Roman"/>
              </a:rPr>
              <a:t>horizon  into long-term, </a:t>
            </a:r>
            <a:r>
              <a:rPr dirty="0" sz="1100" spc="10">
                <a:latin typeface="Times New Roman"/>
                <a:cs typeface="Times New Roman"/>
              </a:rPr>
              <a:t>medium –term and </a:t>
            </a:r>
            <a:r>
              <a:rPr dirty="0" sz="1100" spc="5">
                <a:latin typeface="Times New Roman"/>
                <a:cs typeface="Times New Roman"/>
              </a:rPr>
              <a:t>short-term to understand the </a:t>
            </a:r>
            <a:r>
              <a:rPr dirty="0" sz="1100" spc="10">
                <a:latin typeface="Times New Roman"/>
                <a:cs typeface="Times New Roman"/>
              </a:rPr>
              <a:t>nature </a:t>
            </a:r>
            <a:r>
              <a:rPr dirty="0" sz="1100" spc="5">
                <a:latin typeface="Times New Roman"/>
                <a:cs typeface="Times New Roman"/>
              </a:rPr>
              <a:t>of issues to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addressed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respect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capacity planning in table 9.1 illustrates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salient features of  capacity planning </a:t>
            </a:r>
            <a:r>
              <a:rPr dirty="0" sz="1100" spc="10">
                <a:latin typeface="Times New Roman"/>
                <a:cs typeface="Times New Roman"/>
              </a:rPr>
              <a:t>under </a:t>
            </a:r>
            <a:r>
              <a:rPr dirty="0" sz="1100" spc="5">
                <a:latin typeface="Times New Roman"/>
                <a:cs typeface="Times New Roman"/>
              </a:rPr>
              <a:t>the three </a:t>
            </a:r>
            <a:r>
              <a:rPr dirty="0" sz="1100" spc="10">
                <a:latin typeface="Times New Roman"/>
                <a:cs typeface="Times New Roman"/>
              </a:rPr>
              <a:t>time</a:t>
            </a:r>
            <a:r>
              <a:rPr dirty="0" sz="1100" spc="5">
                <a:latin typeface="Times New Roman"/>
                <a:cs typeface="Times New Roman"/>
              </a:rPr>
              <a:t> horizons.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In the long term,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emphasis in capacity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making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right </a:t>
            </a:r>
            <a:r>
              <a:rPr dirty="0" sz="1100" spc="10">
                <a:latin typeface="Times New Roman"/>
                <a:cs typeface="Times New Roman"/>
              </a:rPr>
              <a:t>amount of </a:t>
            </a:r>
            <a:r>
              <a:rPr dirty="0" sz="1100" spc="5">
                <a:latin typeface="Times New Roman"/>
                <a:cs typeface="Times New Roman"/>
              </a:rPr>
              <a:t>capacity  </a:t>
            </a:r>
            <a:r>
              <a:rPr dirty="0" sz="1100" spc="10">
                <a:latin typeface="Times New Roman"/>
                <a:cs typeface="Times New Roman"/>
              </a:rPr>
              <a:t>available </a:t>
            </a:r>
            <a:r>
              <a:rPr dirty="0" sz="1100" spc="5">
                <a:latin typeface="Times New Roman"/>
                <a:cs typeface="Times New Roman"/>
              </a:rPr>
              <a:t>to meet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projected growth. </a:t>
            </a:r>
            <a:r>
              <a:rPr dirty="0" sz="1100" spc="10">
                <a:latin typeface="Times New Roman"/>
                <a:cs typeface="Times New Roman"/>
              </a:rPr>
              <a:t>Typically, </a:t>
            </a:r>
            <a:r>
              <a:rPr dirty="0" sz="1100" spc="5">
                <a:latin typeface="Times New Roman"/>
                <a:cs typeface="Times New Roman"/>
              </a:rPr>
              <a:t>organizations initially </a:t>
            </a:r>
            <a:r>
              <a:rPr dirty="0" sz="1100" spc="10">
                <a:latin typeface="Times New Roman"/>
                <a:cs typeface="Times New Roman"/>
              </a:rPr>
              <a:t>make a </a:t>
            </a:r>
            <a:r>
              <a:rPr dirty="0" sz="1100" spc="5">
                <a:latin typeface="Times New Roman"/>
                <a:cs typeface="Times New Roman"/>
              </a:rPr>
              <a:t>certain  </a:t>
            </a:r>
            <a:r>
              <a:rPr dirty="0" sz="1100" spc="10">
                <a:latin typeface="Times New Roman"/>
                <a:cs typeface="Times New Roman"/>
              </a:rPr>
              <a:t>investment of capacity. However, as operations </a:t>
            </a:r>
            <a:r>
              <a:rPr dirty="0" sz="1100" spc="5">
                <a:latin typeface="Times New Roman"/>
                <a:cs typeface="Times New Roman"/>
              </a:rPr>
              <a:t>stabilize </a:t>
            </a:r>
            <a:r>
              <a:rPr dirty="0" sz="1100" spc="10">
                <a:latin typeface="Times New Roman"/>
                <a:cs typeface="Times New Roman"/>
              </a:rPr>
              <a:t>and market share </a:t>
            </a:r>
            <a:r>
              <a:rPr dirty="0" sz="1100" spc="5">
                <a:latin typeface="Times New Roman"/>
                <a:cs typeface="Times New Roman"/>
              </a:rPr>
              <a:t>increases, </a:t>
            </a:r>
            <a:r>
              <a:rPr dirty="0" sz="1100" spc="10">
                <a:latin typeface="Times New Roman"/>
                <a:cs typeface="Times New Roman"/>
              </a:rPr>
              <a:t>firms  need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take </a:t>
            </a:r>
            <a:r>
              <a:rPr dirty="0" sz="1100" spc="5">
                <a:latin typeface="Times New Roman"/>
                <a:cs typeface="Times New Roman"/>
              </a:rPr>
              <a:t>decisions in </a:t>
            </a:r>
            <a:r>
              <a:rPr dirty="0" sz="1100" spc="10">
                <a:latin typeface="Times New Roman"/>
                <a:cs typeface="Times New Roman"/>
              </a:rPr>
              <a:t>advance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plan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augmenting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options differ in the </a:t>
            </a:r>
            <a:r>
              <a:rPr dirty="0" sz="1100" spc="10">
                <a:latin typeface="Times New Roman"/>
                <a:cs typeface="Times New Roman"/>
              </a:rPr>
              <a:t>amount of </a:t>
            </a:r>
            <a:r>
              <a:rPr dirty="0" sz="1100" spc="5">
                <a:latin typeface="Times New Roman"/>
                <a:cs typeface="Times New Roman"/>
              </a:rPr>
              <a:t>additional capacity that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brought </a:t>
            </a:r>
            <a:r>
              <a:rPr dirty="0" sz="1100" spc="5">
                <a:latin typeface="Times New Roman"/>
                <a:cs typeface="Times New Roman"/>
              </a:rPr>
              <a:t>into </a:t>
            </a:r>
            <a:r>
              <a:rPr dirty="0" sz="1100" spc="10">
                <a:latin typeface="Times New Roman"/>
                <a:cs typeface="Times New Roman"/>
              </a:rPr>
              <a:t>the system and  </a:t>
            </a:r>
            <a:r>
              <a:rPr dirty="0" sz="1100" spc="5">
                <a:latin typeface="Times New Roman"/>
                <a:cs typeface="Times New Roman"/>
              </a:rPr>
              <a:t>the cost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technological aspects of capacity build-up. De-bottlenecking is </a:t>
            </a:r>
            <a:r>
              <a:rPr dirty="0" sz="1100" spc="10">
                <a:latin typeface="Times New Roman"/>
                <a:cs typeface="Times New Roman"/>
              </a:rPr>
              <a:t>a commonly  employed method </a:t>
            </a:r>
            <a:r>
              <a:rPr dirty="0" sz="1100" spc="5">
                <a:latin typeface="Times New Roman"/>
                <a:cs typeface="Times New Roman"/>
              </a:rPr>
              <a:t>in process industries as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easy to identify the flow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bottleneck points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Capital </a:t>
            </a:r>
            <a:r>
              <a:rPr dirty="0" sz="1100" spc="5">
                <a:latin typeface="Times New Roman"/>
                <a:cs typeface="Times New Roman"/>
              </a:rPr>
              <a:t>budgeting </a:t>
            </a:r>
            <a:r>
              <a:rPr dirty="0" sz="1100" spc="10">
                <a:latin typeface="Times New Roman"/>
                <a:cs typeface="Times New Roman"/>
              </a:rPr>
              <a:t>exercises are </a:t>
            </a:r>
            <a:r>
              <a:rPr dirty="0" sz="1100" spc="5">
                <a:latin typeface="Times New Roman"/>
                <a:cs typeface="Times New Roman"/>
              </a:rPr>
              <a:t>an integral </a:t>
            </a:r>
            <a:r>
              <a:rPr dirty="0" sz="1100" spc="10">
                <a:latin typeface="Times New Roman"/>
                <a:cs typeface="Times New Roman"/>
              </a:rPr>
              <a:t>part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– making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at this </a:t>
            </a:r>
            <a:r>
              <a:rPr dirty="0" sz="1100" spc="5">
                <a:latin typeface="Times New Roman"/>
                <a:cs typeface="Times New Roman"/>
              </a:rPr>
              <a:t>stage  Further, addition in capacity is likely to shift </a:t>
            </a:r>
            <a:r>
              <a:rPr dirty="0" sz="1100" spc="10">
                <a:latin typeface="Times New Roman"/>
                <a:cs typeface="Times New Roman"/>
              </a:rPr>
              <a:t>the breakeven points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fixed </a:t>
            </a:r>
            <a:r>
              <a:rPr dirty="0" sz="1100" spc="5">
                <a:latin typeface="Times New Roman"/>
                <a:cs typeface="Times New Roman"/>
              </a:rPr>
              <a:t>costs in </a:t>
            </a:r>
            <a:r>
              <a:rPr dirty="0" sz="1100" spc="10">
                <a:latin typeface="Times New Roman"/>
                <a:cs typeface="Times New Roman"/>
              </a:rPr>
              <a:t>the system  go </a:t>
            </a:r>
            <a:r>
              <a:rPr dirty="0" sz="1100" spc="5">
                <a:latin typeface="Times New Roman"/>
                <a:cs typeface="Times New Roman"/>
              </a:rPr>
              <a:t>up. </a:t>
            </a:r>
            <a:r>
              <a:rPr dirty="0" sz="1100" spc="10">
                <a:latin typeface="Times New Roman"/>
                <a:cs typeface="Times New Roman"/>
              </a:rPr>
              <a:t>Therefore,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also </a:t>
            </a:r>
            <a:r>
              <a:rPr dirty="0" sz="1100" spc="15">
                <a:latin typeface="Times New Roman"/>
                <a:cs typeface="Times New Roman"/>
              </a:rPr>
              <a:t>common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accounting professionals </a:t>
            </a:r>
            <a:r>
              <a:rPr dirty="0" sz="1100" spc="10">
                <a:latin typeface="Times New Roman"/>
                <a:cs typeface="Times New Roman"/>
              </a:rPr>
              <a:t>to work on the  breakeven points </a:t>
            </a:r>
            <a:r>
              <a:rPr dirty="0" sz="1100" spc="5">
                <a:latin typeface="Times New Roman"/>
                <a:cs typeface="Times New Roman"/>
              </a:rPr>
              <a:t>as fixed costs in </a:t>
            </a:r>
            <a:r>
              <a:rPr dirty="0" sz="1100" spc="10">
                <a:latin typeface="Times New Roman"/>
                <a:cs typeface="Times New Roman"/>
              </a:rPr>
              <a:t>the system go up. </a:t>
            </a:r>
            <a:r>
              <a:rPr dirty="0" sz="1100" spc="5">
                <a:latin typeface="Times New Roman"/>
                <a:cs typeface="Times New Roman"/>
              </a:rPr>
              <a:t>Therefore, it is also </a:t>
            </a:r>
            <a:r>
              <a:rPr dirty="0" sz="1100" spc="15">
                <a:latin typeface="Times New Roman"/>
                <a:cs typeface="Times New Roman"/>
              </a:rPr>
              <a:t>common </a:t>
            </a:r>
            <a:r>
              <a:rPr dirty="0" sz="1100" spc="5">
                <a:latin typeface="Times New Roman"/>
                <a:cs typeface="Times New Roman"/>
              </a:rPr>
              <a:t>for 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accounting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professionals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breakeven </a:t>
            </a:r>
            <a:r>
              <a:rPr dirty="0" sz="1100" spc="5">
                <a:latin typeface="Times New Roman"/>
                <a:cs typeface="Times New Roman"/>
              </a:rPr>
              <a:t>impact 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augmentation decisions. Operations and </a:t>
            </a:r>
            <a:r>
              <a:rPr dirty="0" sz="1100" spc="5">
                <a:latin typeface="Times New Roman"/>
                <a:cs typeface="Times New Roman"/>
              </a:rPr>
              <a:t>maintenance personal plan in </a:t>
            </a:r>
            <a:r>
              <a:rPr dirty="0" sz="1100" spc="10">
                <a:latin typeface="Times New Roman"/>
                <a:cs typeface="Times New Roman"/>
              </a:rPr>
              <a:t>advance </a:t>
            </a:r>
            <a:r>
              <a:rPr dirty="0" sz="1100" spc="5">
                <a:latin typeface="Times New Roman"/>
                <a:cs typeface="Times New Roman"/>
              </a:rPr>
              <a:t>for the  installation </a:t>
            </a:r>
            <a:r>
              <a:rPr dirty="0" sz="1100" spc="10">
                <a:latin typeface="Times New Roman"/>
                <a:cs typeface="Times New Roman"/>
              </a:rPr>
              <a:t>of additional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and dovetailing the new equipment with the existing  </a:t>
            </a:r>
            <a:r>
              <a:rPr dirty="0" sz="1100" spc="5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60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1001324"/>
            <a:ext cx="5422265" cy="300101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 b="1">
                <a:latin typeface="Times New Roman"/>
                <a:cs typeface="Times New Roman"/>
              </a:rPr>
              <a:t>Nine </a:t>
            </a:r>
            <a:r>
              <a:rPr dirty="0" sz="1100" spc="5" b="1">
                <a:latin typeface="Times New Roman"/>
                <a:cs typeface="Times New Roman"/>
              </a:rPr>
              <a:t>sources of waste: </a:t>
            </a:r>
            <a:r>
              <a:rPr dirty="0" sz="1100" spc="10">
                <a:latin typeface="Times New Roman"/>
                <a:cs typeface="Times New Roman"/>
              </a:rPr>
              <a:t>The Japanese concept </a:t>
            </a:r>
            <a:r>
              <a:rPr dirty="0" sz="1100" spc="5">
                <a:latin typeface="Times New Roman"/>
                <a:cs typeface="Times New Roman"/>
              </a:rPr>
              <a:t>to the </a:t>
            </a:r>
            <a:r>
              <a:rPr dirty="0" sz="1100" spc="15">
                <a:latin typeface="Times New Roman"/>
                <a:cs typeface="Times New Roman"/>
              </a:rPr>
              <a:t>sum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work and waste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simple yet  powerful method for </a:t>
            </a:r>
            <a:r>
              <a:rPr dirty="0" sz="1100" spc="5">
                <a:latin typeface="Times New Roman"/>
                <a:cs typeface="Times New Roman"/>
              </a:rPr>
              <a:t>capacity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manufacture of auto components has a  </a:t>
            </a:r>
            <a:r>
              <a:rPr dirty="0" sz="1100" spc="5">
                <a:latin typeface="Times New Roman"/>
                <a:cs typeface="Times New Roman"/>
              </a:rPr>
              <a:t>hydraulic </a:t>
            </a:r>
            <a:r>
              <a:rPr dirty="0" sz="1100" spc="10">
                <a:latin typeface="Times New Roman"/>
                <a:cs typeface="Times New Roman"/>
              </a:rPr>
              <a:t>system that </a:t>
            </a:r>
            <a:r>
              <a:rPr dirty="0" sz="1100" spc="5">
                <a:latin typeface="Times New Roman"/>
                <a:cs typeface="Times New Roman"/>
              </a:rPr>
              <a:t>contains master cylinders.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master </a:t>
            </a:r>
            <a:r>
              <a:rPr dirty="0" sz="1100" spc="10">
                <a:latin typeface="Times New Roman"/>
                <a:cs typeface="Times New Roman"/>
              </a:rPr>
              <a:t>cylinder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manufactured using  </a:t>
            </a:r>
            <a:r>
              <a:rPr dirty="0" sz="1100" spc="5">
                <a:latin typeface="Times New Roman"/>
                <a:cs typeface="Times New Roman"/>
              </a:rPr>
              <a:t>as set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six </a:t>
            </a:r>
            <a:r>
              <a:rPr dirty="0" sz="1100" spc="10">
                <a:latin typeface="Times New Roman"/>
                <a:cs typeface="Times New Roman"/>
              </a:rPr>
              <a:t>machines. The </a:t>
            </a:r>
            <a:r>
              <a:rPr dirty="0" sz="1100" spc="5">
                <a:latin typeface="Times New Roman"/>
                <a:cs typeface="Times New Roman"/>
              </a:rPr>
              <a:t>installed capacity of the master cylinder manufacturing facility  </a:t>
            </a:r>
            <a:r>
              <a:rPr dirty="0" sz="1100" spc="10">
                <a:latin typeface="Times New Roman"/>
                <a:cs typeface="Times New Roman"/>
              </a:rPr>
              <a:t>was 32,000 per month. However,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variety of reasons, </a:t>
            </a:r>
            <a:r>
              <a:rPr dirty="0" sz="1100" spc="10">
                <a:latin typeface="Times New Roman"/>
                <a:cs typeface="Times New Roman"/>
              </a:rPr>
              <a:t>the maximum </a:t>
            </a:r>
            <a:r>
              <a:rPr dirty="0" sz="1100" spc="5">
                <a:latin typeface="Times New Roman"/>
                <a:cs typeface="Times New Roman"/>
              </a:rPr>
              <a:t>production achieved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range of 70-75 </a:t>
            </a:r>
            <a:r>
              <a:rPr dirty="0" sz="1100" spc="20">
                <a:latin typeface="Times New Roman"/>
                <a:cs typeface="Times New Roman"/>
              </a:rPr>
              <a:t>% </a:t>
            </a:r>
            <a:r>
              <a:rPr dirty="0" sz="1100" spc="10">
                <a:latin typeface="Times New Roman"/>
                <a:cs typeface="Times New Roman"/>
              </a:rPr>
              <a:t>of the </a:t>
            </a:r>
            <a:r>
              <a:rPr dirty="0" sz="1100" spc="5">
                <a:latin typeface="Times New Roman"/>
                <a:cs typeface="Times New Roman"/>
              </a:rPr>
              <a:t>installed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study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initiated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understand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capacity realization </a:t>
            </a:r>
            <a:r>
              <a:rPr dirty="0" sz="1100" spc="10">
                <a:latin typeface="Times New Roman"/>
                <a:cs typeface="Times New Roman"/>
              </a:rPr>
              <a:t>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improved </a:t>
            </a:r>
            <a:r>
              <a:rPr dirty="0" sz="1100" spc="5">
                <a:latin typeface="Times New Roman"/>
                <a:cs typeface="Times New Roman"/>
              </a:rPr>
              <a:t>without any  </a:t>
            </a:r>
            <a:r>
              <a:rPr dirty="0" sz="1100" spc="10">
                <a:latin typeface="Times New Roman"/>
                <a:cs typeface="Times New Roman"/>
              </a:rPr>
              <a:t>major investment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additional machines.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underlying philosophy behind the </a:t>
            </a:r>
            <a:r>
              <a:rPr dirty="0" sz="1100" spc="5">
                <a:latin typeface="Times New Roman"/>
                <a:cs typeface="Times New Roman"/>
              </a:rPr>
              <a:t>exercises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estimate the various </a:t>
            </a:r>
            <a:r>
              <a:rPr dirty="0" sz="1100" spc="5">
                <a:latin typeface="Times New Roman"/>
                <a:cs typeface="Times New Roman"/>
              </a:rPr>
              <a:t>sources source of waste, as proposed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canon </a:t>
            </a:r>
            <a:r>
              <a:rPr dirty="0" sz="1100" spc="5">
                <a:latin typeface="Times New Roman"/>
                <a:cs typeface="Times New Roman"/>
              </a:rPr>
              <a:t>productivity  system.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table below shows some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findings and </a:t>
            </a:r>
            <a:r>
              <a:rPr dirty="0" sz="1100" spc="5">
                <a:latin typeface="Times New Roman"/>
                <a:cs typeface="Times New Roman"/>
              </a:rPr>
              <a:t>major sources of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waste.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study highlighted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major areas of waste: materials </a:t>
            </a:r>
            <a:r>
              <a:rPr dirty="0" sz="1100" spc="10">
                <a:latin typeface="Times New Roman"/>
                <a:cs typeface="Times New Roman"/>
              </a:rPr>
              <a:t>and equipments </a:t>
            </a:r>
            <a:r>
              <a:rPr dirty="0" sz="1100" spc="5">
                <a:latin typeface="Times New Roman"/>
                <a:cs typeface="Times New Roman"/>
              </a:rPr>
              <a:t>usage.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waste 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start-up also pertains to </a:t>
            </a:r>
            <a:r>
              <a:rPr dirty="0" sz="1100" spc="10">
                <a:latin typeface="Times New Roman"/>
                <a:cs typeface="Times New Roman"/>
              </a:rPr>
              <a:t>equipments </a:t>
            </a:r>
            <a:r>
              <a:rPr dirty="0" sz="1100" spc="5">
                <a:latin typeface="Times New Roman"/>
                <a:cs typeface="Times New Roman"/>
              </a:rPr>
              <a:t>usage. </a:t>
            </a:r>
            <a:r>
              <a:rPr dirty="0" sz="1100" spc="10">
                <a:latin typeface="Times New Roman"/>
                <a:cs typeface="Times New Roman"/>
              </a:rPr>
              <a:t>Based on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study, </a:t>
            </a:r>
            <a:r>
              <a:rPr dirty="0" sz="1100" spc="5">
                <a:latin typeface="Times New Roman"/>
                <a:cs typeface="Times New Roman"/>
              </a:rPr>
              <a:t>additional studies </a:t>
            </a:r>
            <a:r>
              <a:rPr dirty="0" sz="1100" spc="10">
                <a:latin typeface="Times New Roman"/>
                <a:cs typeface="Times New Roman"/>
              </a:rPr>
              <a:t>were  </a:t>
            </a:r>
            <a:r>
              <a:rPr dirty="0" sz="1100" spc="5">
                <a:latin typeface="Times New Roman"/>
                <a:cs typeface="Times New Roman"/>
              </a:rPr>
              <a:t>initiated to understand the nature of wastages pertaining to use of the equipment.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study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showed how </a:t>
            </a:r>
            <a:r>
              <a:rPr dirty="0" sz="1100" spc="5">
                <a:latin typeface="Times New Roman"/>
                <a:cs typeface="Times New Roman"/>
              </a:rPr>
              <a:t>poor planning of operations </a:t>
            </a:r>
            <a:r>
              <a:rPr dirty="0" sz="1100" spc="10">
                <a:latin typeface="Times New Roman"/>
                <a:cs typeface="Times New Roman"/>
              </a:rPr>
              <a:t>and very </a:t>
            </a:r>
            <a:r>
              <a:rPr dirty="0" sz="1100" spc="5">
                <a:latin typeface="Times New Roman"/>
                <a:cs typeface="Times New Roman"/>
              </a:rPr>
              <a:t>long set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times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resulting in high  idle time of </a:t>
            </a:r>
            <a:r>
              <a:rPr dirty="0" sz="1100" spc="10">
                <a:latin typeface="Times New Roman"/>
                <a:cs typeface="Times New Roman"/>
              </a:rPr>
              <a:t>the machines. </a:t>
            </a:r>
            <a:r>
              <a:rPr dirty="0" sz="1100" spc="15">
                <a:latin typeface="Times New Roman"/>
                <a:cs typeface="Times New Roman"/>
              </a:rPr>
              <a:t>The maximum </a:t>
            </a:r>
            <a:r>
              <a:rPr dirty="0" sz="1100" spc="10">
                <a:latin typeface="Times New Roman"/>
                <a:cs typeface="Times New Roman"/>
              </a:rPr>
              <a:t>set up time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found to </a:t>
            </a:r>
            <a:r>
              <a:rPr dirty="0" sz="1100" spc="10">
                <a:latin typeface="Times New Roman"/>
                <a:cs typeface="Times New Roman"/>
              </a:rPr>
              <a:t>be 16 </a:t>
            </a:r>
            <a:r>
              <a:rPr dirty="0" sz="1100" spc="5">
                <a:latin typeface="Times New Roman"/>
                <a:cs typeface="Times New Roman"/>
              </a:rPr>
              <a:t>hours, which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converted </a:t>
            </a:r>
            <a:r>
              <a:rPr dirty="0" sz="1100" spc="10">
                <a:latin typeface="Times New Roman"/>
                <a:cs typeface="Times New Roman"/>
              </a:rPr>
              <a:t>the machine into the </a:t>
            </a:r>
            <a:r>
              <a:rPr dirty="0" sz="1100" spc="5">
                <a:latin typeface="Times New Roman"/>
                <a:cs typeface="Times New Roman"/>
              </a:rPr>
              <a:t>bottleneck.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21663" y="4158234"/>
          <a:ext cx="5531485" cy="1543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1615"/>
                <a:gridCol w="2761615"/>
              </a:tblGrid>
              <a:tr h="170688">
                <a:tc>
                  <a:txBody>
                    <a:bodyPr/>
                    <a:lstStyle/>
                    <a:p>
                      <a:pPr marL="647065">
                        <a:lnSpc>
                          <a:spcPts val="1245"/>
                        </a:lnSpc>
                      </a:pP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SOURCES </a:t>
                      </a:r>
                      <a:r>
                        <a:rPr dirty="0" sz="1100" spc="2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WASTE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20" b="1">
                          <a:latin typeface="Times New Roman"/>
                          <a:cs typeface="Times New Roman"/>
                        </a:rPr>
                        <a:t>AMOUNT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(RS.</a:t>
                      </a:r>
                      <a:r>
                        <a:rPr dirty="0" sz="11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LACS)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Waste due to human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resources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19.55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Waste due to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materials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215.27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marL="64135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Waste due to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operations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14.71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Waste due to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start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up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52.35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Waste due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equipment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126.96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Total 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above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430.84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Divisional turnover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1359.03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069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Waste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percentage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31.70%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6019" y="5843154"/>
            <a:ext cx="5422265" cy="3329304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5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time reduction exercises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carried out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bottleneck machine as well as </a:t>
            </a:r>
            <a:r>
              <a:rPr dirty="0" sz="1100" spc="10">
                <a:latin typeface="Times New Roman"/>
                <a:cs typeface="Times New Roman"/>
              </a:rPr>
              <a:t>on the  other machines. </a:t>
            </a:r>
            <a:r>
              <a:rPr dirty="0" sz="1100" spc="5">
                <a:latin typeface="Times New Roman"/>
                <a:cs typeface="Times New Roman"/>
              </a:rPr>
              <a:t>After </a:t>
            </a:r>
            <a:r>
              <a:rPr dirty="0" sz="1100" spc="10">
                <a:latin typeface="Times New Roman"/>
                <a:cs typeface="Times New Roman"/>
              </a:rPr>
              <a:t>a two months </a:t>
            </a:r>
            <a:r>
              <a:rPr dirty="0" sz="1100" spc="5">
                <a:latin typeface="Times New Roman"/>
                <a:cs typeface="Times New Roman"/>
              </a:rPr>
              <a:t>study </a:t>
            </a:r>
            <a:r>
              <a:rPr dirty="0" sz="1100" spc="10">
                <a:latin typeface="Times New Roman"/>
                <a:cs typeface="Times New Roman"/>
              </a:rPr>
              <a:t>and implementation of </a:t>
            </a:r>
            <a:r>
              <a:rPr dirty="0" sz="1100" spc="5">
                <a:latin typeface="Times New Roman"/>
                <a:cs typeface="Times New Roman"/>
              </a:rPr>
              <a:t>simple </a:t>
            </a:r>
            <a:r>
              <a:rPr dirty="0" sz="1100" spc="10">
                <a:latin typeface="Times New Roman"/>
                <a:cs typeface="Times New Roman"/>
              </a:rPr>
              <a:t>improvements in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equipments </a:t>
            </a:r>
            <a:r>
              <a:rPr dirty="0" sz="1100" spc="5">
                <a:latin typeface="Times New Roman"/>
                <a:cs typeface="Times New Roman"/>
              </a:rPr>
              <a:t>usage </a:t>
            </a:r>
            <a:r>
              <a:rPr dirty="0" sz="1100" spc="10">
                <a:latin typeface="Times New Roman"/>
                <a:cs typeface="Times New Roman"/>
              </a:rPr>
              <a:t>and set up </a:t>
            </a:r>
            <a:r>
              <a:rPr dirty="0" sz="1100" spc="5">
                <a:latin typeface="Times New Roman"/>
                <a:cs typeface="Times New Roman"/>
              </a:rPr>
              <a:t>time procedures , </a:t>
            </a:r>
            <a:r>
              <a:rPr dirty="0" sz="1100" spc="10">
                <a:latin typeface="Times New Roman"/>
                <a:cs typeface="Times New Roman"/>
              </a:rPr>
              <a:t>the maximum set up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came </a:t>
            </a:r>
            <a:r>
              <a:rPr dirty="0" sz="1100" spc="15">
                <a:latin typeface="Times New Roman"/>
                <a:cs typeface="Times New Roman"/>
              </a:rPr>
              <a:t>down </a:t>
            </a:r>
            <a:r>
              <a:rPr dirty="0" sz="1100" spc="10">
                <a:latin typeface="Times New Roman"/>
                <a:cs typeface="Times New Roman"/>
              </a:rPr>
              <a:t>to less  </a:t>
            </a:r>
            <a:r>
              <a:rPr dirty="0" sz="1100" spc="5">
                <a:latin typeface="Times New Roman"/>
                <a:cs typeface="Times New Roman"/>
              </a:rPr>
              <a:t>than </a:t>
            </a:r>
            <a:r>
              <a:rPr dirty="0" sz="1100" spc="10">
                <a:latin typeface="Times New Roman"/>
                <a:cs typeface="Times New Roman"/>
              </a:rPr>
              <a:t>3 hours </a:t>
            </a:r>
            <a:r>
              <a:rPr dirty="0" sz="1100" spc="5">
                <a:latin typeface="Times New Roman"/>
                <a:cs typeface="Times New Roman"/>
              </a:rPr>
              <a:t>. </a:t>
            </a:r>
            <a:r>
              <a:rPr dirty="0" sz="1100" spc="10">
                <a:latin typeface="Times New Roman"/>
                <a:cs typeface="Times New Roman"/>
              </a:rPr>
              <a:t>As a </a:t>
            </a:r>
            <a:r>
              <a:rPr dirty="0" sz="1100" spc="5">
                <a:latin typeface="Times New Roman"/>
                <a:cs typeface="Times New Roman"/>
              </a:rPr>
              <a:t>result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these efforts, the actual production of master cylinders </a:t>
            </a:r>
            <a:r>
              <a:rPr dirty="0" sz="1100" spc="10">
                <a:latin typeface="Times New Roman"/>
                <a:cs typeface="Times New Roman"/>
              </a:rPr>
              <a:t>shot up </a:t>
            </a:r>
            <a:r>
              <a:rPr dirty="0" sz="1100" spc="5">
                <a:latin typeface="Times New Roman"/>
                <a:cs typeface="Times New Roman"/>
              </a:rPr>
              <a:t>to  nearly </a:t>
            </a:r>
            <a:r>
              <a:rPr dirty="0" sz="1100" spc="10">
                <a:latin typeface="Times New Roman"/>
                <a:cs typeface="Times New Roman"/>
              </a:rPr>
              <a:t>90%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installed </a:t>
            </a:r>
            <a:r>
              <a:rPr dirty="0" sz="1100" spc="10">
                <a:latin typeface="Times New Roman"/>
                <a:cs typeface="Times New Roman"/>
              </a:rPr>
              <a:t>capacity.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experiment </a:t>
            </a:r>
            <a:r>
              <a:rPr dirty="0" sz="1100" spc="5">
                <a:latin typeface="Times New Roman"/>
                <a:cs typeface="Times New Roman"/>
              </a:rPr>
              <a:t>clearly established the usefulness of the  </a:t>
            </a:r>
            <a:r>
              <a:rPr dirty="0" sz="1100" spc="10">
                <a:latin typeface="Times New Roman"/>
                <a:cs typeface="Times New Roman"/>
              </a:rPr>
              <a:t>simple yet a </a:t>
            </a:r>
            <a:r>
              <a:rPr dirty="0" sz="1100" spc="5">
                <a:latin typeface="Times New Roman"/>
                <a:cs typeface="Times New Roman"/>
              </a:rPr>
              <a:t>profound equation capacity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+waste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200"/>
              </a:lnSpc>
            </a:pP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5">
                <a:latin typeface="Times New Roman"/>
                <a:cs typeface="Times New Roman"/>
              </a:rPr>
              <a:t>medium </a:t>
            </a:r>
            <a:r>
              <a:rPr dirty="0" sz="1100" spc="10">
                <a:latin typeface="Times New Roman"/>
                <a:cs typeface="Times New Roman"/>
              </a:rPr>
              <a:t>–term </a:t>
            </a:r>
            <a:r>
              <a:rPr dirty="0" sz="1100" spc="5">
                <a:latin typeface="Times New Roman"/>
                <a:cs typeface="Times New Roman"/>
              </a:rPr>
              <a:t>, the focus in capacity planning shifts to balancing available capacity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.In the </a:t>
            </a:r>
            <a:r>
              <a:rPr dirty="0" sz="1100" spc="10">
                <a:latin typeface="Times New Roman"/>
                <a:cs typeface="Times New Roman"/>
              </a:rPr>
              <a:t>medium –term </a:t>
            </a:r>
            <a:r>
              <a:rPr dirty="0" sz="1100" spc="5">
                <a:latin typeface="Times New Roman"/>
                <a:cs typeface="Times New Roman"/>
              </a:rPr>
              <a:t>,firms </a:t>
            </a:r>
            <a:r>
              <a:rPr dirty="0" sz="1100" spc="10">
                <a:latin typeface="Times New Roman"/>
                <a:cs typeface="Times New Roman"/>
              </a:rPr>
              <a:t>have some </a:t>
            </a:r>
            <a:r>
              <a:rPr dirty="0" sz="1100" spc="5">
                <a:latin typeface="Times New Roman"/>
                <a:cs typeface="Times New Roman"/>
              </a:rPr>
              <a:t>opportunities for </a:t>
            </a:r>
            <a:r>
              <a:rPr dirty="0" sz="1100" spc="10">
                <a:latin typeface="Times New Roman"/>
                <a:cs typeface="Times New Roman"/>
              </a:rPr>
              <a:t>limited capacity  augmentation </a:t>
            </a:r>
            <a:r>
              <a:rPr dirty="0" sz="1100" spc="5">
                <a:latin typeface="Times New Roman"/>
                <a:cs typeface="Times New Roman"/>
              </a:rPr>
              <a:t>by increasing </a:t>
            </a:r>
            <a:r>
              <a:rPr dirty="0" sz="1100" spc="10">
                <a:latin typeface="Times New Roman"/>
                <a:cs typeface="Times New Roman"/>
              </a:rPr>
              <a:t>the usage </a:t>
            </a:r>
            <a:r>
              <a:rPr dirty="0" sz="1100" spc="5">
                <a:latin typeface="Times New Roman"/>
                <a:cs typeface="Times New Roman"/>
              </a:rPr>
              <a:t>of existing capacity through overtime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introduction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an </a:t>
            </a:r>
            <a:r>
              <a:rPr dirty="0" sz="1100" spc="10">
                <a:latin typeface="Times New Roman"/>
                <a:cs typeface="Times New Roman"/>
              </a:rPr>
              <a:t>additional shift </a:t>
            </a:r>
            <a:r>
              <a:rPr dirty="0" sz="1100" spc="5">
                <a:latin typeface="Times New Roman"/>
                <a:cs typeface="Times New Roman"/>
              </a:rPr>
              <a:t>. Further, by </a:t>
            </a:r>
            <a:r>
              <a:rPr dirty="0" sz="1100" spc="10">
                <a:latin typeface="Times New Roman"/>
                <a:cs typeface="Times New Roman"/>
              </a:rPr>
              <a:t>sub </a:t>
            </a:r>
            <a:r>
              <a:rPr dirty="0" sz="1100" spc="5">
                <a:latin typeface="Times New Roman"/>
                <a:cs typeface="Times New Roman"/>
              </a:rPr>
              <a:t>contraction part of </a:t>
            </a:r>
            <a:r>
              <a:rPr dirty="0" sz="1100" spc="10">
                <a:latin typeface="Times New Roman"/>
                <a:cs typeface="Times New Roman"/>
              </a:rPr>
              <a:t>the work to </a:t>
            </a:r>
            <a:r>
              <a:rPr dirty="0" sz="1100" spc="5">
                <a:latin typeface="Times New Roman"/>
                <a:cs typeface="Times New Roman"/>
              </a:rPr>
              <a:t>outside vendors, </a:t>
            </a:r>
            <a:r>
              <a:rPr dirty="0" sz="1100" spc="10">
                <a:latin typeface="Times New Roman"/>
                <a:cs typeface="Times New Roman"/>
              </a:rPr>
              <a:t>some  </a:t>
            </a:r>
            <a:r>
              <a:rPr dirty="0" sz="1100" spc="5">
                <a:latin typeface="Times New Roman"/>
                <a:cs typeface="Times New Roman"/>
              </a:rPr>
              <a:t>capacity inadequacies </a:t>
            </a:r>
            <a:r>
              <a:rPr dirty="0" sz="1100" spc="10">
                <a:latin typeface="Times New Roman"/>
                <a:cs typeface="Times New Roman"/>
              </a:rPr>
              <a:t>can be handled on a temporary </a:t>
            </a:r>
            <a:r>
              <a:rPr dirty="0" sz="1100" spc="5">
                <a:latin typeface="Times New Roman"/>
                <a:cs typeface="Times New Roman"/>
              </a:rPr>
              <a:t>basis. It is also possible for firms 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modify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demand by </a:t>
            </a:r>
            <a:r>
              <a:rPr dirty="0" sz="1100" spc="5">
                <a:latin typeface="Times New Roman"/>
                <a:cs typeface="Times New Roman"/>
              </a:rPr>
              <a:t>shifting it </a:t>
            </a:r>
            <a:r>
              <a:rPr dirty="0" sz="1100" spc="10">
                <a:latin typeface="Times New Roman"/>
                <a:cs typeface="Times New Roman"/>
              </a:rPr>
              <a:t>from a peak </a:t>
            </a:r>
            <a:r>
              <a:rPr dirty="0" sz="1100" spc="5">
                <a:latin typeface="Times New Roman"/>
                <a:cs typeface="Times New Roman"/>
              </a:rPr>
              <a:t>period to </a:t>
            </a:r>
            <a:r>
              <a:rPr dirty="0" sz="1100" spc="10">
                <a:latin typeface="Times New Roman"/>
                <a:cs typeface="Times New Roman"/>
              </a:rPr>
              <a:t>a non-peak </a:t>
            </a:r>
            <a:r>
              <a:rPr dirty="0" sz="1100" spc="5">
                <a:latin typeface="Times New Roman"/>
                <a:cs typeface="Times New Roman"/>
              </a:rPr>
              <a:t>period .Several methods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available for </a:t>
            </a:r>
            <a:r>
              <a:rPr dirty="0" sz="1100" spc="5">
                <a:latin typeface="Times New Roman"/>
                <a:cs typeface="Times New Roman"/>
              </a:rPr>
              <a:t>capacity planning using the </a:t>
            </a:r>
            <a:r>
              <a:rPr dirty="0" sz="1100" spc="10">
                <a:latin typeface="Times New Roman"/>
                <a:cs typeface="Times New Roman"/>
              </a:rPr>
              <a:t>above </a:t>
            </a:r>
            <a:r>
              <a:rPr dirty="0" sz="1100" spc="5">
                <a:latin typeface="Times New Roman"/>
                <a:cs typeface="Times New Roman"/>
              </a:rPr>
              <a:t>options.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methods are often as aggregate  production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Capacity planning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short-run is very different </a:t>
            </a:r>
            <a:r>
              <a:rPr dirty="0" sz="1100" spc="10">
                <a:latin typeface="Times New Roman"/>
                <a:cs typeface="Times New Roman"/>
              </a:rPr>
              <a:t>from the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discussed  </a:t>
            </a:r>
            <a:r>
              <a:rPr dirty="0" sz="1100" spc="10">
                <a:latin typeface="Times New Roman"/>
                <a:cs typeface="Times New Roman"/>
              </a:rPr>
              <a:t>above. </a:t>
            </a:r>
            <a:r>
              <a:rPr dirty="0" sz="1100" spc="5">
                <a:latin typeface="Times New Roman"/>
                <a:cs typeface="Times New Roman"/>
              </a:rPr>
              <a:t>In the short-run, the </a:t>
            </a:r>
            <a:r>
              <a:rPr dirty="0" sz="1100" spc="15">
                <a:latin typeface="Times New Roman"/>
                <a:cs typeface="Times New Roman"/>
              </a:rPr>
              <a:t>maximum </a:t>
            </a:r>
            <a:r>
              <a:rPr dirty="0" sz="1100" spc="5">
                <a:latin typeface="Times New Roman"/>
                <a:cs typeface="Times New Roman"/>
              </a:rPr>
              <a:t>available capacity is fixed. </a:t>
            </a:r>
            <a:r>
              <a:rPr dirty="0" sz="1100" spc="10">
                <a:latin typeface="Times New Roman"/>
                <a:cs typeface="Times New Roman"/>
              </a:rPr>
              <a:t>Therefore, the capacity  </a:t>
            </a:r>
            <a:r>
              <a:rPr dirty="0" sz="1100" spc="5">
                <a:latin typeface="Times New Roman"/>
                <a:cs typeface="Times New Roman"/>
              </a:rPr>
              <a:t>planning exercise in confined to making effective </a:t>
            </a:r>
            <a:r>
              <a:rPr dirty="0" sz="1100" spc="10">
                <a:latin typeface="Times New Roman"/>
                <a:cs typeface="Times New Roman"/>
              </a:rPr>
              <a:t>use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available </a:t>
            </a:r>
            <a:r>
              <a:rPr dirty="0" sz="1100" spc="5">
                <a:latin typeface="Times New Roman"/>
                <a:cs typeface="Times New Roman"/>
              </a:rPr>
              <a:t>capacity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  </a:t>
            </a:r>
            <a:r>
              <a:rPr dirty="0" sz="1100" spc="10">
                <a:latin typeface="Times New Roman"/>
                <a:cs typeface="Times New Roman"/>
              </a:rPr>
              <a:t>methods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lead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keeping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idle.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focus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short-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836724"/>
            <a:ext cx="5422900" cy="382524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985">
              <a:lnSpc>
                <a:spcPct val="98400"/>
              </a:lnSpc>
              <a:spcBef>
                <a:spcPts val="150"/>
              </a:spcBef>
              <a:tabLst>
                <a:tab pos="5193030" algn="l"/>
              </a:tabLst>
            </a:pPr>
            <a:r>
              <a:rPr dirty="0" sz="1100" spc="10">
                <a:latin typeface="Times New Roman"/>
                <a:cs typeface="Times New Roman"/>
              </a:rPr>
              <a:t>run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 maximizing resource </a:t>
            </a:r>
            <a:r>
              <a:rPr dirty="0" sz="1100" spc="5">
                <a:latin typeface="Times New Roman"/>
                <a:cs typeface="Times New Roman"/>
              </a:rPr>
              <a:t>availability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 efficient use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resources. </a:t>
            </a:r>
            <a:r>
              <a:rPr dirty="0" sz="1100" spc="10">
                <a:latin typeface="Times New Roman"/>
                <a:cs typeface="Times New Roman"/>
              </a:rPr>
              <a:t>Several 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tools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available to </a:t>
            </a:r>
            <a:r>
              <a:rPr dirty="0" sz="1100" spc="10">
                <a:latin typeface="Times New Roman"/>
                <a:cs typeface="Times New Roman"/>
              </a:rPr>
              <a:t>manage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the short-run. </a:t>
            </a:r>
            <a:r>
              <a:rPr dirty="0" sz="1100" spc="10">
                <a:latin typeface="Times New Roman"/>
                <a:cs typeface="Times New Roman"/>
              </a:rPr>
              <a:t>These include  </a:t>
            </a:r>
            <a:r>
              <a:rPr dirty="0" sz="1100" spc="5">
                <a:latin typeface="Times New Roman"/>
                <a:cs typeface="Times New Roman"/>
              </a:rPr>
              <a:t>plan</a:t>
            </a:r>
            <a:r>
              <a:rPr dirty="0" sz="1100" spc="15">
                <a:latin typeface="Times New Roman"/>
                <a:cs typeface="Times New Roman"/>
              </a:rPr>
              <a:t>n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n</a:t>
            </a:r>
            <a:r>
              <a:rPr dirty="0" sz="1100" spc="10">
                <a:latin typeface="Times New Roman"/>
                <a:cs typeface="Times New Roman"/>
              </a:rPr>
              <a:t>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sched</a:t>
            </a:r>
            <a:r>
              <a:rPr dirty="0" sz="1100" spc="15">
                <a:latin typeface="Times New Roman"/>
                <a:cs typeface="Times New Roman"/>
              </a:rPr>
              <a:t>u</a:t>
            </a:r>
            <a:r>
              <a:rPr dirty="0" sz="1100">
                <a:latin typeface="Times New Roman"/>
                <a:cs typeface="Times New Roman"/>
              </a:rPr>
              <a:t>l</a:t>
            </a:r>
            <a:r>
              <a:rPr dirty="0" sz="1100" spc="-5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Times New Roman"/>
                <a:cs typeface="Times New Roman"/>
              </a:rPr>
              <a:t>n</a:t>
            </a:r>
            <a:r>
              <a:rPr dirty="0" sz="1100" spc="10">
                <a:latin typeface="Times New Roman"/>
                <a:cs typeface="Times New Roman"/>
              </a:rPr>
              <a:t>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</a:t>
            </a:r>
            <a:r>
              <a:rPr dirty="0" sz="1100" spc="10">
                <a:latin typeface="Times New Roman"/>
                <a:cs typeface="Times New Roman"/>
              </a:rPr>
              <a:t>e</a:t>
            </a:r>
            <a:r>
              <a:rPr dirty="0" sz="1100" spc="5">
                <a:latin typeface="Times New Roman"/>
                <a:cs typeface="Times New Roman"/>
              </a:rPr>
              <a:t>thod</a:t>
            </a:r>
            <a:r>
              <a:rPr dirty="0" sz="1100" spc="10">
                <a:latin typeface="Times New Roman"/>
                <a:cs typeface="Times New Roman"/>
              </a:rPr>
              <a:t>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n</a:t>
            </a:r>
            <a:r>
              <a:rPr dirty="0" sz="1100" spc="10">
                <a:latin typeface="Times New Roman"/>
                <a:cs typeface="Times New Roman"/>
              </a:rPr>
              <a:t>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inte</a:t>
            </a:r>
            <a:r>
              <a:rPr dirty="0" sz="1100" spc="15">
                <a:latin typeface="Times New Roman"/>
                <a:cs typeface="Times New Roman"/>
              </a:rPr>
              <a:t>n</a:t>
            </a:r>
            <a:r>
              <a:rPr dirty="0" sz="1100" spc="5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n</a:t>
            </a:r>
            <a:r>
              <a:rPr dirty="0" sz="1100" spc="10">
                <a:latin typeface="Times New Roman"/>
                <a:cs typeface="Times New Roman"/>
              </a:rPr>
              <a:t>ce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n</a:t>
            </a:r>
            <a:r>
              <a:rPr dirty="0" sz="1100" spc="5">
                <a:latin typeface="Times New Roman"/>
                <a:cs typeface="Times New Roman"/>
              </a:rPr>
              <a:t>ag</a:t>
            </a:r>
            <a:r>
              <a:rPr dirty="0" sz="1100" spc="15">
                <a:latin typeface="Times New Roman"/>
                <a:cs typeface="Times New Roman"/>
              </a:rPr>
              <a:t>e</a:t>
            </a:r>
            <a:r>
              <a:rPr dirty="0" sz="1100" spc="15">
                <a:latin typeface="Times New Roman"/>
                <a:cs typeface="Times New Roman"/>
              </a:rPr>
              <a:t>m</a:t>
            </a:r>
            <a:r>
              <a:rPr dirty="0" sz="1100">
                <a:latin typeface="Times New Roman"/>
                <a:cs typeface="Times New Roman"/>
              </a:rPr>
              <a:t>e</a:t>
            </a:r>
            <a:r>
              <a:rPr dirty="0" sz="1100" spc="5">
                <a:latin typeface="Times New Roman"/>
                <a:cs typeface="Times New Roman"/>
              </a:rPr>
              <a:t>n</a:t>
            </a:r>
            <a:r>
              <a:rPr dirty="0" sz="1100" spc="5">
                <a:latin typeface="Times New Roman"/>
                <a:cs typeface="Times New Roman"/>
              </a:rPr>
              <a:t>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</a:t>
            </a:r>
            <a:r>
              <a:rPr dirty="0" sz="1100" spc="10">
                <a:latin typeface="Times New Roman"/>
                <a:cs typeface="Times New Roman"/>
              </a:rPr>
              <a:t>e</a:t>
            </a:r>
            <a:r>
              <a:rPr dirty="0" sz="1100" spc="-5">
                <a:latin typeface="Times New Roman"/>
                <a:cs typeface="Times New Roman"/>
              </a:rPr>
              <a:t>t</a:t>
            </a:r>
            <a:r>
              <a:rPr dirty="0" sz="1100" spc="15">
                <a:latin typeface="Times New Roman"/>
                <a:cs typeface="Times New Roman"/>
              </a:rPr>
              <a:t>h</a:t>
            </a:r>
            <a:r>
              <a:rPr dirty="0" sz="1100" spc="5">
                <a:latin typeface="Times New Roman"/>
                <a:cs typeface="Times New Roman"/>
              </a:rPr>
              <a:t>ods</a:t>
            </a:r>
            <a:r>
              <a:rPr dirty="0" sz="1100" spc="5">
                <a:latin typeface="Times New Roman"/>
                <a:cs typeface="Times New Roman"/>
              </a:rPr>
              <a:t>.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Waitin</a:t>
            </a:r>
            <a:r>
              <a:rPr dirty="0" sz="1100" spc="10">
                <a:latin typeface="Times New Roman"/>
                <a:cs typeface="Times New Roman"/>
              </a:rPr>
              <a:t>g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5">
                <a:latin typeface="Times New Roman"/>
                <a:cs typeface="Times New Roman"/>
              </a:rPr>
              <a:t>l</a:t>
            </a:r>
            <a:r>
              <a:rPr dirty="0" sz="1100">
                <a:latin typeface="Times New Roman"/>
                <a:cs typeface="Times New Roman"/>
              </a:rPr>
              <a:t>i</a:t>
            </a:r>
            <a:r>
              <a:rPr dirty="0" sz="1100" spc="15">
                <a:latin typeface="Times New Roman"/>
                <a:cs typeface="Times New Roman"/>
              </a:rPr>
              <a:t>n</a:t>
            </a:r>
            <a:r>
              <a:rPr dirty="0" sz="1100" spc="5">
                <a:latin typeface="Times New Roman"/>
                <a:cs typeface="Times New Roman"/>
              </a:rPr>
              <a:t>e  </a:t>
            </a:r>
            <a:r>
              <a:rPr dirty="0" sz="1100" spc="10">
                <a:latin typeface="Times New Roman"/>
                <a:cs typeface="Times New Roman"/>
              </a:rPr>
              <a:t>models are a generic </a:t>
            </a:r>
            <a:r>
              <a:rPr dirty="0" sz="1100" spc="5">
                <a:latin typeface="Times New Roman"/>
                <a:cs typeface="Times New Roman"/>
              </a:rPr>
              <a:t>class of tools used to </a:t>
            </a:r>
            <a:r>
              <a:rPr dirty="0" sz="1100" spc="10">
                <a:latin typeface="Times New Roman"/>
                <a:cs typeface="Times New Roman"/>
              </a:rPr>
              <a:t>analyze capacity </a:t>
            </a:r>
            <a:r>
              <a:rPr dirty="0" sz="1100" spc="5">
                <a:latin typeface="Times New Roman"/>
                <a:cs typeface="Times New Roman"/>
              </a:rPr>
              <a:t>issues in both service 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manufacturing firms. Similarly,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detailed analysis of the impact of capacity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working 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system can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studied </a:t>
            </a:r>
            <a:r>
              <a:rPr dirty="0" sz="1100" spc="10">
                <a:latin typeface="Times New Roman"/>
                <a:cs typeface="Times New Roman"/>
              </a:rPr>
              <a:t>using </a:t>
            </a:r>
            <a:r>
              <a:rPr dirty="0" sz="1100" spc="5">
                <a:latin typeface="Times New Roman"/>
                <a:cs typeface="Times New Roman"/>
              </a:rPr>
              <a:t>simulation modeling of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Capacity Planning Framework: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capacity planning exercise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initiated in response to  several scenarios that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 faces </a:t>
            </a:r>
            <a:r>
              <a:rPr dirty="0" sz="1100" spc="10">
                <a:latin typeface="Times New Roman"/>
                <a:cs typeface="Times New Roman"/>
              </a:rPr>
              <a:t>from time </a:t>
            </a:r>
            <a:r>
              <a:rPr dirty="0" sz="1100" spc="5">
                <a:latin typeface="Times New Roman"/>
                <a:cs typeface="Times New Roman"/>
              </a:rPr>
              <a:t>to time. </a:t>
            </a:r>
            <a:r>
              <a:rPr dirty="0" sz="1100" spc="10">
                <a:latin typeface="Times New Roman"/>
                <a:cs typeface="Times New Roman"/>
              </a:rPr>
              <a:t>However, two </a:t>
            </a:r>
            <a:r>
              <a:rPr dirty="0" sz="1100" spc="5">
                <a:latin typeface="Times New Roman"/>
                <a:cs typeface="Times New Roman"/>
              </a:rPr>
              <a:t>of these </a:t>
            </a:r>
            <a:r>
              <a:rPr dirty="0" sz="1100" spc="10">
                <a:latin typeface="Times New Roman"/>
                <a:cs typeface="Times New Roman"/>
              </a:rPr>
              <a:t>are  more common. </a:t>
            </a:r>
            <a:r>
              <a:rPr dirty="0" sz="1100" spc="5">
                <a:latin typeface="Times New Roman"/>
                <a:cs typeface="Times New Roman"/>
              </a:rPr>
              <a:t>First is </a:t>
            </a:r>
            <a:r>
              <a:rPr dirty="0" sz="1100" spc="10">
                <a:latin typeface="Times New Roman"/>
                <a:cs typeface="Times New Roman"/>
              </a:rPr>
              <a:t>the changing market </a:t>
            </a:r>
            <a:r>
              <a:rPr dirty="0" sz="1100" spc="5">
                <a:latin typeface="Times New Roman"/>
                <a:cs typeface="Times New Roman"/>
              </a:rPr>
              <a:t>condition </a:t>
            </a:r>
            <a:r>
              <a:rPr dirty="0" sz="1100" spc="10">
                <a:latin typeface="Times New Roman"/>
                <a:cs typeface="Times New Roman"/>
              </a:rPr>
              <a:t>leading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increase in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services that </a:t>
            </a:r>
            <a:r>
              <a:rPr dirty="0" sz="1100" spc="10">
                <a:latin typeface="Times New Roman"/>
                <a:cs typeface="Times New Roman"/>
              </a:rPr>
              <a:t>a firm </a:t>
            </a:r>
            <a:r>
              <a:rPr dirty="0" sz="1100" spc="5">
                <a:latin typeface="Times New Roman"/>
                <a:cs typeface="Times New Roman"/>
              </a:rPr>
              <a:t>offers?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increased </a:t>
            </a:r>
            <a:r>
              <a:rPr dirty="0" sz="1100" spc="10">
                <a:latin typeface="Times New Roman"/>
                <a:cs typeface="Times New Roman"/>
              </a:rPr>
              <a:t>demand, </a:t>
            </a:r>
            <a:r>
              <a:rPr dirty="0" sz="1100" spc="5">
                <a:latin typeface="Times New Roman"/>
                <a:cs typeface="Times New Roman"/>
              </a:rPr>
              <a:t>the capacity </a:t>
            </a:r>
            <a:r>
              <a:rPr dirty="0" sz="1100" spc="10">
                <a:latin typeface="Times New Roman"/>
                <a:cs typeface="Times New Roman"/>
              </a:rPr>
              <a:t>becomes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inadequate and </a:t>
            </a:r>
            <a:r>
              <a:rPr dirty="0" sz="1100" spc="5">
                <a:latin typeface="Times New Roman"/>
                <a:cs typeface="Times New Roman"/>
              </a:rPr>
              <a:t>calls </a:t>
            </a:r>
            <a:r>
              <a:rPr dirty="0" sz="1100" spc="10">
                <a:latin typeface="Times New Roman"/>
                <a:cs typeface="Times New Roman"/>
              </a:rPr>
              <a:t>for a detailed computation of the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10">
                <a:latin typeface="Times New Roman"/>
                <a:cs typeface="Times New Roman"/>
              </a:rPr>
              <a:t>requirement. Moreover, </a:t>
            </a:r>
            <a:r>
              <a:rPr dirty="0" sz="1100" spc="5">
                <a:latin typeface="Times New Roman"/>
                <a:cs typeface="Times New Roman"/>
              </a:rPr>
              <a:t>since  capacity additions are </a:t>
            </a:r>
            <a:r>
              <a:rPr dirty="0" sz="1100" spc="10">
                <a:latin typeface="Times New Roman"/>
                <a:cs typeface="Times New Roman"/>
              </a:rPr>
              <a:t>done </a:t>
            </a:r>
            <a:r>
              <a:rPr dirty="0" sz="1100" spc="5">
                <a:latin typeface="Times New Roman"/>
                <a:cs typeface="Times New Roman"/>
              </a:rPr>
              <a:t>over longer intervals, </a:t>
            </a:r>
            <a:r>
              <a:rPr dirty="0" sz="1100" spc="10">
                <a:latin typeface="Times New Roman"/>
                <a:cs typeface="Times New Roman"/>
              </a:rPr>
              <a:t>an estimate </a:t>
            </a:r>
            <a:r>
              <a:rPr dirty="0" sz="1100" spc="5">
                <a:latin typeface="Times New Roman"/>
                <a:cs typeface="Times New Roman"/>
              </a:rPr>
              <a:t>of the future capacity planning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exercise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the strategic decision taken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respect to introduction of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and new  markets. </a:t>
            </a:r>
            <a:r>
              <a:rPr dirty="0" sz="1100" spc="5">
                <a:latin typeface="Times New Roman"/>
                <a:cs typeface="Times New Roman"/>
              </a:rPr>
              <a:t>In this situation also there is </a:t>
            </a:r>
            <a:r>
              <a:rPr dirty="0" sz="1100" spc="10">
                <a:latin typeface="Times New Roman"/>
                <a:cs typeface="Times New Roman"/>
              </a:rPr>
              <a:t>a need </a:t>
            </a:r>
            <a:r>
              <a:rPr dirty="0" sz="1100" spc="5">
                <a:latin typeface="Times New Roman"/>
                <a:cs typeface="Times New Roman"/>
              </a:rPr>
              <a:t>to revisit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issue.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Irrespective of </a:t>
            </a:r>
            <a:r>
              <a:rPr dirty="0" sz="1100" spc="10">
                <a:latin typeface="Times New Roman"/>
                <a:cs typeface="Times New Roman"/>
              </a:rPr>
              <a:t>the context a capacity planning framework consists of </a:t>
            </a:r>
            <a:r>
              <a:rPr dirty="0" sz="1100" spc="5">
                <a:latin typeface="Times New Roman"/>
                <a:cs typeface="Times New Roman"/>
              </a:rPr>
              <a:t>three </a:t>
            </a:r>
            <a:r>
              <a:rPr dirty="0" sz="1100" spc="10">
                <a:latin typeface="Times New Roman"/>
                <a:cs typeface="Times New Roman"/>
              </a:rPr>
              <a:t>important steps  (figure 4.2.1). </a:t>
            </a:r>
            <a:r>
              <a:rPr dirty="0" sz="1100" spc="5">
                <a:latin typeface="Times New Roman"/>
                <a:cs typeface="Times New Roman"/>
              </a:rPr>
              <a:t>First, </a:t>
            </a:r>
            <a:r>
              <a:rPr dirty="0" sz="1100" spc="10">
                <a:latin typeface="Times New Roman"/>
                <a:cs typeface="Times New Roman"/>
              </a:rPr>
              <a:t>a careful estimation of the current and </a:t>
            </a:r>
            <a:r>
              <a:rPr dirty="0" sz="1100" spc="5">
                <a:latin typeface="Times New Roman"/>
                <a:cs typeface="Times New Roman"/>
              </a:rPr>
              <a:t>future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 spc="5">
                <a:latin typeface="Times New Roman"/>
                <a:cs typeface="Times New Roman"/>
              </a:rPr>
              <a:t>requirements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 be made. Once the capacity requirements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5">
                <a:latin typeface="Times New Roman"/>
                <a:cs typeface="Times New Roman"/>
              </a:rPr>
              <a:t>known,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becomes </a:t>
            </a:r>
            <a:r>
              <a:rPr dirty="0" sz="1100" spc="5">
                <a:latin typeface="Times New Roman"/>
                <a:cs typeface="Times New Roman"/>
              </a:rPr>
              <a:t>relatively easy </a:t>
            </a:r>
            <a:r>
              <a:rPr dirty="0" sz="1100" spc="10">
                <a:latin typeface="Times New Roman"/>
                <a:cs typeface="Times New Roman"/>
              </a:rPr>
              <a:t>to perform  detailed computations and identify bottleneck </a:t>
            </a:r>
            <a:r>
              <a:rPr dirty="0" sz="1100" spc="5">
                <a:latin typeface="Times New Roman"/>
                <a:cs typeface="Times New Roman"/>
              </a:rPr>
              <a:t>points in </a:t>
            </a:r>
            <a:r>
              <a:rPr dirty="0" sz="1100" spc="10">
                <a:latin typeface="Times New Roman"/>
                <a:cs typeface="Times New Roman"/>
              </a:rPr>
              <a:t>the system. </a:t>
            </a:r>
            <a:r>
              <a:rPr dirty="0" sz="1100" spc="5">
                <a:latin typeface="Times New Roman"/>
                <a:cs typeface="Times New Roman"/>
              </a:rPr>
              <a:t>This constitutes the  second step.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final step, available alternatives are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enumerated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well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of  the tools </a:t>
            </a:r>
            <a:r>
              <a:rPr dirty="0" sz="1100" spc="10">
                <a:latin typeface="Times New Roman"/>
                <a:cs typeface="Times New Roman"/>
              </a:rPr>
              <a:t>and techniques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used,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evaluate the </a:t>
            </a:r>
            <a:r>
              <a:rPr dirty="0" sz="1100" spc="5">
                <a:latin typeface="Times New Roman"/>
                <a:cs typeface="Times New Roman"/>
              </a:rPr>
              <a:t>alternatives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select </a:t>
            </a:r>
            <a:r>
              <a:rPr dirty="0" sz="1100" spc="10">
                <a:latin typeface="Times New Roman"/>
                <a:cs typeface="Times New Roman"/>
              </a:rPr>
              <a:t>the best </a:t>
            </a:r>
            <a:r>
              <a:rPr dirty="0" sz="1100" spc="5">
                <a:latin typeface="Times New Roman"/>
                <a:cs typeface="Times New Roman"/>
              </a:rPr>
              <a:t>one. </a:t>
            </a:r>
            <a:r>
              <a:rPr dirty="0" sz="1100" spc="10">
                <a:latin typeface="Times New Roman"/>
                <a:cs typeface="Times New Roman"/>
              </a:rPr>
              <a:t>All  </a:t>
            </a:r>
            <a:r>
              <a:rPr dirty="0" sz="1100" spc="5">
                <a:latin typeface="Times New Roman"/>
                <a:cs typeface="Times New Roman"/>
              </a:rPr>
              <a:t>these steps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described in details</a:t>
            </a:r>
            <a:r>
              <a:rPr dirty="0" sz="1100" spc="10">
                <a:latin typeface="Times New Roman"/>
                <a:cs typeface="Times New Roman"/>
              </a:rPr>
              <a:t> below.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603" y="5039867"/>
            <a:ext cx="1720850" cy="967740"/>
          </a:xfrm>
          <a:custGeom>
            <a:avLst/>
            <a:gdLst/>
            <a:ahLst/>
            <a:cxnLst/>
            <a:rect l="l" t="t" r="r" b="b"/>
            <a:pathLst>
              <a:path w="1720850" h="967739">
                <a:moveTo>
                  <a:pt x="121157" y="0"/>
                </a:moveTo>
                <a:lnTo>
                  <a:pt x="73937" y="9501"/>
                </a:lnTo>
                <a:lnTo>
                  <a:pt x="35432" y="35433"/>
                </a:lnTo>
                <a:lnTo>
                  <a:pt x="9501" y="73937"/>
                </a:lnTo>
                <a:lnTo>
                  <a:pt x="0" y="121157"/>
                </a:lnTo>
                <a:lnTo>
                  <a:pt x="0" y="846582"/>
                </a:lnTo>
                <a:lnTo>
                  <a:pt x="9501" y="893802"/>
                </a:lnTo>
                <a:lnTo>
                  <a:pt x="35432" y="932307"/>
                </a:lnTo>
                <a:lnTo>
                  <a:pt x="73937" y="958238"/>
                </a:lnTo>
                <a:lnTo>
                  <a:pt x="121157" y="967740"/>
                </a:lnTo>
                <a:lnTo>
                  <a:pt x="1599438" y="967740"/>
                </a:lnTo>
                <a:lnTo>
                  <a:pt x="1646658" y="958238"/>
                </a:lnTo>
                <a:lnTo>
                  <a:pt x="1685163" y="932307"/>
                </a:lnTo>
                <a:lnTo>
                  <a:pt x="1711094" y="893802"/>
                </a:lnTo>
                <a:lnTo>
                  <a:pt x="1720595" y="846582"/>
                </a:lnTo>
                <a:lnTo>
                  <a:pt x="1720595" y="121157"/>
                </a:lnTo>
                <a:lnTo>
                  <a:pt x="1711094" y="73937"/>
                </a:lnTo>
                <a:lnTo>
                  <a:pt x="1685163" y="35432"/>
                </a:lnTo>
                <a:lnTo>
                  <a:pt x="1646658" y="9501"/>
                </a:lnTo>
                <a:lnTo>
                  <a:pt x="1599438" y="0"/>
                </a:lnTo>
                <a:lnTo>
                  <a:pt x="121157" y="0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470469" y="5680519"/>
            <a:ext cx="4741545" cy="1751964"/>
            <a:chOff x="1470469" y="5680519"/>
            <a:chExt cx="4741545" cy="1751964"/>
          </a:xfrm>
        </p:grpSpPr>
        <p:sp>
          <p:nvSpPr>
            <p:cNvPr id="5" name="object 5"/>
            <p:cNvSpPr/>
            <p:nvPr/>
          </p:nvSpPr>
          <p:spPr>
            <a:xfrm>
              <a:off x="4486655" y="5685282"/>
              <a:ext cx="1720850" cy="967740"/>
            </a:xfrm>
            <a:custGeom>
              <a:avLst/>
              <a:gdLst/>
              <a:ahLst/>
              <a:cxnLst/>
              <a:rect l="l" t="t" r="r" b="b"/>
              <a:pathLst>
                <a:path w="1720850" h="967740">
                  <a:moveTo>
                    <a:pt x="120396" y="0"/>
                  </a:moveTo>
                  <a:lnTo>
                    <a:pt x="73616" y="9489"/>
                  </a:lnTo>
                  <a:lnTo>
                    <a:pt x="35337" y="35337"/>
                  </a:lnTo>
                  <a:lnTo>
                    <a:pt x="9489" y="73616"/>
                  </a:lnTo>
                  <a:lnTo>
                    <a:pt x="0" y="120396"/>
                  </a:lnTo>
                  <a:lnTo>
                    <a:pt x="0" y="846582"/>
                  </a:lnTo>
                  <a:lnTo>
                    <a:pt x="9489" y="893480"/>
                  </a:lnTo>
                  <a:lnTo>
                    <a:pt x="35337" y="932021"/>
                  </a:lnTo>
                  <a:lnTo>
                    <a:pt x="73616" y="958131"/>
                  </a:lnTo>
                  <a:lnTo>
                    <a:pt x="120396" y="967740"/>
                  </a:lnTo>
                  <a:lnTo>
                    <a:pt x="1599438" y="967740"/>
                  </a:lnTo>
                  <a:lnTo>
                    <a:pt x="1646336" y="958131"/>
                  </a:lnTo>
                  <a:lnTo>
                    <a:pt x="1684877" y="932021"/>
                  </a:lnTo>
                  <a:lnTo>
                    <a:pt x="1710987" y="893480"/>
                  </a:lnTo>
                  <a:lnTo>
                    <a:pt x="1720596" y="846582"/>
                  </a:lnTo>
                  <a:lnTo>
                    <a:pt x="1720596" y="120396"/>
                  </a:lnTo>
                  <a:lnTo>
                    <a:pt x="1710987" y="73616"/>
                  </a:lnTo>
                  <a:lnTo>
                    <a:pt x="1684877" y="35337"/>
                  </a:lnTo>
                  <a:lnTo>
                    <a:pt x="1646336" y="9489"/>
                  </a:lnTo>
                  <a:lnTo>
                    <a:pt x="1599438" y="0"/>
                  </a:lnTo>
                  <a:lnTo>
                    <a:pt x="120396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75232" y="6459474"/>
              <a:ext cx="1720850" cy="967740"/>
            </a:xfrm>
            <a:custGeom>
              <a:avLst/>
              <a:gdLst/>
              <a:ahLst/>
              <a:cxnLst/>
              <a:rect l="l" t="t" r="r" b="b"/>
              <a:pathLst>
                <a:path w="1720850" h="967740">
                  <a:moveTo>
                    <a:pt x="121158" y="0"/>
                  </a:moveTo>
                  <a:lnTo>
                    <a:pt x="73937" y="9489"/>
                  </a:lnTo>
                  <a:lnTo>
                    <a:pt x="35433" y="35337"/>
                  </a:lnTo>
                  <a:lnTo>
                    <a:pt x="9501" y="73616"/>
                  </a:lnTo>
                  <a:lnTo>
                    <a:pt x="0" y="120396"/>
                  </a:lnTo>
                  <a:lnTo>
                    <a:pt x="0" y="846582"/>
                  </a:lnTo>
                  <a:lnTo>
                    <a:pt x="9501" y="893802"/>
                  </a:lnTo>
                  <a:lnTo>
                    <a:pt x="35433" y="932307"/>
                  </a:lnTo>
                  <a:lnTo>
                    <a:pt x="73937" y="958238"/>
                  </a:lnTo>
                  <a:lnTo>
                    <a:pt x="121158" y="967740"/>
                  </a:lnTo>
                  <a:lnTo>
                    <a:pt x="1599438" y="967740"/>
                  </a:lnTo>
                  <a:lnTo>
                    <a:pt x="1646658" y="958238"/>
                  </a:lnTo>
                  <a:lnTo>
                    <a:pt x="1685163" y="932307"/>
                  </a:lnTo>
                  <a:lnTo>
                    <a:pt x="1711094" y="893802"/>
                  </a:lnTo>
                  <a:lnTo>
                    <a:pt x="1720596" y="846582"/>
                  </a:lnTo>
                  <a:lnTo>
                    <a:pt x="1720596" y="120396"/>
                  </a:lnTo>
                  <a:lnTo>
                    <a:pt x="1711094" y="73616"/>
                  </a:lnTo>
                  <a:lnTo>
                    <a:pt x="1685163" y="35337"/>
                  </a:lnTo>
                  <a:lnTo>
                    <a:pt x="1646658" y="9489"/>
                  </a:lnTo>
                  <a:lnTo>
                    <a:pt x="1599438" y="0"/>
                  </a:lnTo>
                  <a:lnTo>
                    <a:pt x="121158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76135" y="5097147"/>
            <a:ext cx="5420995" cy="40157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50520" marR="1529715">
              <a:lnSpc>
                <a:spcPts val="1300"/>
              </a:lnSpc>
              <a:spcBef>
                <a:spcPts val="185"/>
              </a:spcBef>
              <a:tabLst>
                <a:tab pos="1026160" algn="l"/>
                <a:tab pos="1305560" algn="l"/>
                <a:tab pos="1376045" algn="l"/>
                <a:tab pos="1678939" algn="l"/>
                <a:tab pos="3883025" algn="l"/>
              </a:tabLst>
            </a:pPr>
            <a:r>
              <a:rPr dirty="0" sz="1100" spc="10">
                <a:latin typeface="Times New Roman"/>
                <a:cs typeface="Times New Roman"/>
              </a:rPr>
              <a:t>Estimate	the		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requirements	for	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350520">
              <a:lnSpc>
                <a:spcPts val="1260"/>
              </a:lnSpc>
            </a:pPr>
            <a:r>
              <a:rPr dirty="0" sz="1100" spc="5">
                <a:latin typeface="Times New Roman"/>
                <a:cs typeface="Times New Roman"/>
              </a:rPr>
              <a:t>planning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horizon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3433445" marR="548005">
              <a:lnSpc>
                <a:spcPct val="98500"/>
              </a:lnSpc>
            </a:pPr>
            <a:r>
              <a:rPr dirty="0" sz="1100" spc="10">
                <a:latin typeface="Times New Roman"/>
                <a:cs typeface="Times New Roman"/>
              </a:rPr>
              <a:t>Compute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available 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identify  </a:t>
            </a:r>
            <a:r>
              <a:rPr dirty="0" sz="1100" spc="10">
                <a:latin typeface="Times New Roman"/>
                <a:cs typeface="Times New Roman"/>
              </a:rPr>
              <a:t>quantum </a:t>
            </a:r>
            <a:r>
              <a:rPr dirty="0" sz="1100" spc="5">
                <a:latin typeface="Times New Roman"/>
                <a:cs typeface="Times New Roman"/>
              </a:rPr>
              <a:t>of capacity to 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augmented</a:t>
            </a:r>
            <a:endParaRPr sz="1100">
              <a:latin typeface="Times New Roman"/>
              <a:cs typeface="Times New Roman"/>
            </a:endParaRPr>
          </a:p>
          <a:p>
            <a:pPr algn="just" marL="422275" marR="3559810">
              <a:lnSpc>
                <a:spcPct val="98500"/>
              </a:lnSpc>
              <a:spcBef>
                <a:spcPts val="894"/>
              </a:spcBef>
              <a:tabLst>
                <a:tab pos="1334770" algn="l"/>
              </a:tabLst>
            </a:pPr>
            <a:r>
              <a:rPr dirty="0" sz="1100" spc="5">
                <a:latin typeface="Times New Roman"/>
                <a:cs typeface="Times New Roman"/>
              </a:rPr>
              <a:t>Identif</a:t>
            </a:r>
            <a:r>
              <a:rPr dirty="0" sz="1100" spc="10">
                <a:latin typeface="Times New Roman"/>
                <a:cs typeface="Times New Roman"/>
              </a:rPr>
              <a:t>y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5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v</a:t>
            </a:r>
            <a:r>
              <a:rPr dirty="0" sz="1100" spc="5">
                <a:latin typeface="Times New Roman"/>
                <a:cs typeface="Times New Roman"/>
              </a:rPr>
              <a:t>aila</a:t>
            </a:r>
            <a:r>
              <a:rPr dirty="0" sz="1100" spc="15">
                <a:latin typeface="Times New Roman"/>
                <a:cs typeface="Times New Roman"/>
              </a:rPr>
              <a:t>b</a:t>
            </a:r>
            <a:r>
              <a:rPr dirty="0" sz="1100">
                <a:latin typeface="Times New Roman"/>
                <a:cs typeface="Times New Roman"/>
              </a:rPr>
              <a:t>l</a:t>
            </a:r>
            <a:r>
              <a:rPr dirty="0" sz="1100" spc="5">
                <a:latin typeface="Times New Roman"/>
                <a:cs typeface="Times New Roman"/>
              </a:rPr>
              <a:t>e  </a:t>
            </a:r>
            <a:r>
              <a:rPr dirty="0" sz="1100" spc="5">
                <a:latin typeface="Times New Roman"/>
                <a:cs typeface="Times New Roman"/>
              </a:rPr>
              <a:t>alternatives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select  </a:t>
            </a:r>
            <a:r>
              <a:rPr dirty="0" sz="1100" spc="10">
                <a:latin typeface="Times New Roman"/>
                <a:cs typeface="Times New Roman"/>
              </a:rPr>
              <a:t>the best one </a:t>
            </a:r>
            <a:r>
              <a:rPr dirty="0" sz="1100" spc="5">
                <a:latin typeface="Times New Roman"/>
                <a:cs typeface="Times New Roman"/>
              </a:rPr>
              <a:t>for capacity  </a:t>
            </a:r>
            <a:r>
              <a:rPr dirty="0" sz="1100" spc="10">
                <a:latin typeface="Times New Roman"/>
                <a:cs typeface="Times New Roman"/>
              </a:rPr>
              <a:t>augmentation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100" spc="5" b="1">
                <a:latin typeface="Times New Roman"/>
                <a:cs typeface="Times New Roman"/>
              </a:rPr>
              <a:t>Fig. 4.1 </a:t>
            </a:r>
            <a:r>
              <a:rPr dirty="0" sz="1100" spc="10" b="1">
                <a:latin typeface="Times New Roman"/>
                <a:cs typeface="Times New Roman"/>
              </a:rPr>
              <a:t>Capacity Planning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Framework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Estimating </a:t>
            </a:r>
            <a:r>
              <a:rPr dirty="0" sz="1100" spc="5" b="1">
                <a:latin typeface="Times New Roman"/>
                <a:cs typeface="Times New Roman"/>
              </a:rPr>
              <a:t>Total </a:t>
            </a:r>
            <a:r>
              <a:rPr dirty="0" sz="1100" spc="10" b="1">
                <a:latin typeface="Times New Roman"/>
                <a:cs typeface="Times New Roman"/>
              </a:rPr>
              <a:t>Requirement:-</a:t>
            </a:r>
            <a:r>
              <a:rPr dirty="0" sz="1100" spc="10">
                <a:latin typeface="Times New Roman"/>
                <a:cs typeface="Times New Roman"/>
              </a:rPr>
              <a:t>Estimation of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requirements begins with inputs  from a </a:t>
            </a:r>
            <a:r>
              <a:rPr dirty="0" sz="1100" spc="5">
                <a:latin typeface="Times New Roman"/>
                <a:cs typeface="Times New Roman"/>
              </a:rPr>
              <a:t>forecasting </a:t>
            </a:r>
            <a:r>
              <a:rPr dirty="0" sz="1100" spc="10">
                <a:latin typeface="Times New Roman"/>
                <a:cs typeface="Times New Roman"/>
              </a:rPr>
              <a:t>exercise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intent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planning </a:t>
            </a:r>
            <a:r>
              <a:rPr dirty="0" sz="1100" spc="10">
                <a:latin typeface="Times New Roman"/>
                <a:cs typeface="Times New Roman"/>
              </a:rPr>
              <a:t>exercise </a:t>
            </a:r>
            <a:r>
              <a:rPr dirty="0" sz="1100" spc="5">
                <a:latin typeface="Times New Roman"/>
                <a:cs typeface="Times New Roman"/>
              </a:rPr>
              <a:t>is to </a:t>
            </a:r>
            <a:r>
              <a:rPr dirty="0" sz="1100" spc="10">
                <a:latin typeface="Times New Roman"/>
                <a:cs typeface="Times New Roman"/>
              </a:rPr>
              <a:t>respond </a:t>
            </a:r>
            <a:r>
              <a:rPr dirty="0" sz="1100" spc="5">
                <a:latin typeface="Times New Roman"/>
                <a:cs typeface="Times New Roman"/>
              </a:rPr>
              <a:t>to  </a:t>
            </a:r>
            <a:r>
              <a:rPr dirty="0" sz="1100" spc="10">
                <a:latin typeface="Times New Roman"/>
                <a:cs typeface="Times New Roman"/>
              </a:rPr>
              <a:t>imminent and </a:t>
            </a:r>
            <a:r>
              <a:rPr dirty="0" sz="1100" spc="5">
                <a:latin typeface="Times New Roman"/>
                <a:cs typeface="Times New Roman"/>
              </a:rPr>
              <a:t>future </a:t>
            </a:r>
            <a:r>
              <a:rPr dirty="0" sz="1100" spc="10">
                <a:latin typeface="Times New Roman"/>
                <a:cs typeface="Times New Roman"/>
              </a:rPr>
              <a:t>growth </a:t>
            </a:r>
            <a:r>
              <a:rPr dirty="0" sz="1100" spc="5">
                <a:latin typeface="Times New Roman"/>
                <a:cs typeface="Times New Roman"/>
              </a:rPr>
              <a:t>projections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market. </a:t>
            </a:r>
            <a:r>
              <a:rPr dirty="0" sz="1100" spc="10">
                <a:latin typeface="Times New Roman"/>
                <a:cs typeface="Times New Roman"/>
              </a:rPr>
              <a:t>There are several </a:t>
            </a:r>
            <a:r>
              <a:rPr dirty="0" sz="1100" spc="5">
                <a:latin typeface="Times New Roman"/>
                <a:cs typeface="Times New Roman"/>
              </a:rPr>
              <a:t>techniques available  for forecasting, </a:t>
            </a:r>
            <a:r>
              <a:rPr dirty="0" sz="1100" spc="10">
                <a:latin typeface="Times New Roman"/>
                <a:cs typeface="Times New Roman"/>
              </a:rPr>
              <a:t>which an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use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estimate </a:t>
            </a:r>
            <a:r>
              <a:rPr dirty="0" sz="1100" spc="10">
                <a:latin typeface="Times New Roman"/>
                <a:cs typeface="Times New Roman"/>
              </a:rPr>
              <a:t>the end </a:t>
            </a:r>
            <a:r>
              <a:rPr dirty="0" sz="1100" spc="5">
                <a:latin typeface="Times New Roman"/>
                <a:cs typeface="Times New Roman"/>
              </a:rPr>
              <a:t>product 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service  offered. Capacity planning exercises typically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use </a:t>
            </a:r>
            <a:r>
              <a:rPr dirty="0" sz="1100" spc="10">
                <a:latin typeface="Times New Roman"/>
                <a:cs typeface="Times New Roman"/>
              </a:rPr>
              <a:t>of medium term and long term  demand </a:t>
            </a:r>
            <a:r>
              <a:rPr dirty="0" sz="1100" spc="5">
                <a:latin typeface="Times New Roman"/>
                <a:cs typeface="Times New Roman"/>
              </a:rPr>
              <a:t>projection methods. </a:t>
            </a:r>
            <a:r>
              <a:rPr dirty="0" sz="1100" spc="10">
                <a:latin typeface="Times New Roman"/>
                <a:cs typeface="Times New Roman"/>
              </a:rPr>
              <a:t>These exercises </a:t>
            </a:r>
            <a:r>
              <a:rPr dirty="0" sz="1100" spc="5">
                <a:latin typeface="Times New Roman"/>
                <a:cs typeface="Times New Roman"/>
              </a:rPr>
              <a:t>use past </a:t>
            </a:r>
            <a:r>
              <a:rPr dirty="0" sz="1100" spc="10">
                <a:latin typeface="Times New Roman"/>
                <a:cs typeface="Times New Roman"/>
              </a:rPr>
              <a:t>data </a:t>
            </a:r>
            <a:r>
              <a:rPr dirty="0" sz="1100" spc="5">
                <a:latin typeface="Times New Roman"/>
                <a:cs typeface="Times New Roman"/>
              </a:rPr>
              <a:t>collected at </a:t>
            </a:r>
            <a:r>
              <a:rPr dirty="0" sz="1100" spc="10">
                <a:latin typeface="Times New Roman"/>
                <a:cs typeface="Times New Roman"/>
              </a:rPr>
              <a:t>the end </a:t>
            </a:r>
            <a:r>
              <a:rPr dirty="0" sz="1100" spc="5">
                <a:latin typeface="Times New Roman"/>
                <a:cs typeface="Times New Roman"/>
              </a:rPr>
              <a:t>user </a:t>
            </a:r>
            <a:r>
              <a:rPr dirty="0" sz="1100" spc="10">
                <a:latin typeface="Times New Roman"/>
                <a:cs typeface="Times New Roman"/>
              </a:rPr>
              <a:t>level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systematically aggregated in </a:t>
            </a:r>
            <a:r>
              <a:rPr dirty="0" sz="1100" spc="10">
                <a:latin typeface="Times New Roman"/>
                <a:cs typeface="Times New Roman"/>
              </a:rPr>
              <a:t>the hierarchy </a:t>
            </a:r>
            <a:r>
              <a:rPr dirty="0" sz="1100" spc="5">
                <a:latin typeface="Times New Roman"/>
                <a:cs typeface="Times New Roman"/>
              </a:rPr>
              <a:t>before </a:t>
            </a:r>
            <a:r>
              <a:rPr dirty="0" sz="1100" spc="10">
                <a:latin typeface="Times New Roman"/>
                <a:cs typeface="Times New Roman"/>
              </a:rPr>
              <a:t>being </a:t>
            </a:r>
            <a:r>
              <a:rPr dirty="0" sz="1100" spc="5">
                <a:latin typeface="Times New Roman"/>
                <a:cs typeface="Times New Roman"/>
              </a:rPr>
              <a:t>analyzed and projected </a:t>
            </a:r>
            <a:r>
              <a:rPr dirty="0" sz="1100" spc="10">
                <a:latin typeface="Times New Roman"/>
                <a:cs typeface="Times New Roman"/>
              </a:rPr>
              <a:t>into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95827" y="5250179"/>
            <a:ext cx="2083435" cy="1976120"/>
            <a:chOff x="3195827" y="5250179"/>
            <a:chExt cx="2083435" cy="1976120"/>
          </a:xfrm>
        </p:grpSpPr>
        <p:sp>
          <p:nvSpPr>
            <p:cNvPr id="9" name="object 9"/>
            <p:cNvSpPr/>
            <p:nvPr/>
          </p:nvSpPr>
          <p:spPr>
            <a:xfrm>
              <a:off x="5023866" y="5250179"/>
              <a:ext cx="71755" cy="435609"/>
            </a:xfrm>
            <a:custGeom>
              <a:avLst/>
              <a:gdLst/>
              <a:ahLst/>
              <a:cxnLst/>
              <a:rect l="l" t="t" r="r" b="b"/>
              <a:pathLst>
                <a:path w="71754" h="435610">
                  <a:moveTo>
                    <a:pt x="31242" y="362712"/>
                  </a:moveTo>
                  <a:lnTo>
                    <a:pt x="0" y="362712"/>
                  </a:lnTo>
                  <a:lnTo>
                    <a:pt x="35814" y="435102"/>
                  </a:lnTo>
                  <a:lnTo>
                    <a:pt x="63334" y="379476"/>
                  </a:lnTo>
                  <a:lnTo>
                    <a:pt x="35814" y="379476"/>
                  </a:lnTo>
                  <a:lnTo>
                    <a:pt x="32766" y="377952"/>
                  </a:lnTo>
                  <a:lnTo>
                    <a:pt x="31242" y="374904"/>
                  </a:lnTo>
                  <a:lnTo>
                    <a:pt x="31242" y="362712"/>
                  </a:lnTo>
                  <a:close/>
                </a:path>
                <a:path w="71754" h="435610">
                  <a:moveTo>
                    <a:pt x="35814" y="0"/>
                  </a:moveTo>
                  <a:lnTo>
                    <a:pt x="32766" y="1524"/>
                  </a:lnTo>
                  <a:lnTo>
                    <a:pt x="31242" y="4572"/>
                  </a:lnTo>
                  <a:lnTo>
                    <a:pt x="31242" y="374904"/>
                  </a:lnTo>
                  <a:lnTo>
                    <a:pt x="32766" y="377952"/>
                  </a:lnTo>
                  <a:lnTo>
                    <a:pt x="35814" y="379476"/>
                  </a:lnTo>
                  <a:lnTo>
                    <a:pt x="38862" y="377952"/>
                  </a:lnTo>
                  <a:lnTo>
                    <a:pt x="40386" y="374904"/>
                  </a:lnTo>
                  <a:lnTo>
                    <a:pt x="40386" y="4572"/>
                  </a:lnTo>
                  <a:lnTo>
                    <a:pt x="38862" y="1524"/>
                  </a:lnTo>
                  <a:lnTo>
                    <a:pt x="35814" y="0"/>
                  </a:lnTo>
                  <a:close/>
                </a:path>
                <a:path w="71754" h="435610">
                  <a:moveTo>
                    <a:pt x="71628" y="362712"/>
                  </a:moveTo>
                  <a:lnTo>
                    <a:pt x="40386" y="362712"/>
                  </a:lnTo>
                  <a:lnTo>
                    <a:pt x="40386" y="374904"/>
                  </a:lnTo>
                  <a:lnTo>
                    <a:pt x="38862" y="377952"/>
                  </a:lnTo>
                  <a:lnTo>
                    <a:pt x="35814" y="379476"/>
                  </a:lnTo>
                  <a:lnTo>
                    <a:pt x="63334" y="379476"/>
                  </a:lnTo>
                  <a:lnTo>
                    <a:pt x="71628" y="3627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274563" y="6653021"/>
              <a:ext cx="0" cy="537210"/>
            </a:xfrm>
            <a:custGeom>
              <a:avLst/>
              <a:gdLst/>
              <a:ahLst/>
              <a:cxnLst/>
              <a:rect l="l" t="t" r="r" b="b"/>
              <a:pathLst>
                <a:path w="0" h="537209">
                  <a:moveTo>
                    <a:pt x="0" y="0"/>
                  </a:moveTo>
                  <a:lnTo>
                    <a:pt x="0" y="537210"/>
                  </a:lnTo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95827" y="7154417"/>
              <a:ext cx="2083435" cy="71755"/>
            </a:xfrm>
            <a:custGeom>
              <a:avLst/>
              <a:gdLst/>
              <a:ahLst/>
              <a:cxnLst/>
              <a:rect l="l" t="t" r="r" b="b"/>
              <a:pathLst>
                <a:path w="2083435" h="71754">
                  <a:moveTo>
                    <a:pt x="71628" y="0"/>
                  </a:moveTo>
                  <a:lnTo>
                    <a:pt x="0" y="35813"/>
                  </a:lnTo>
                  <a:lnTo>
                    <a:pt x="71628" y="71627"/>
                  </a:lnTo>
                  <a:lnTo>
                    <a:pt x="71628" y="40385"/>
                  </a:lnTo>
                  <a:lnTo>
                    <a:pt x="60198" y="40385"/>
                  </a:lnTo>
                  <a:lnTo>
                    <a:pt x="56387" y="38861"/>
                  </a:lnTo>
                  <a:lnTo>
                    <a:pt x="55625" y="35813"/>
                  </a:lnTo>
                  <a:lnTo>
                    <a:pt x="56387" y="32765"/>
                  </a:lnTo>
                  <a:lnTo>
                    <a:pt x="60198" y="31241"/>
                  </a:lnTo>
                  <a:lnTo>
                    <a:pt x="71628" y="31241"/>
                  </a:lnTo>
                  <a:lnTo>
                    <a:pt x="71628" y="0"/>
                  </a:lnTo>
                  <a:close/>
                </a:path>
                <a:path w="2083435" h="71754">
                  <a:moveTo>
                    <a:pt x="71628" y="31241"/>
                  </a:moveTo>
                  <a:lnTo>
                    <a:pt x="60198" y="31241"/>
                  </a:lnTo>
                  <a:lnTo>
                    <a:pt x="56387" y="32765"/>
                  </a:lnTo>
                  <a:lnTo>
                    <a:pt x="55625" y="35813"/>
                  </a:lnTo>
                  <a:lnTo>
                    <a:pt x="56387" y="38861"/>
                  </a:lnTo>
                  <a:lnTo>
                    <a:pt x="60198" y="40385"/>
                  </a:lnTo>
                  <a:lnTo>
                    <a:pt x="71628" y="40385"/>
                  </a:lnTo>
                  <a:lnTo>
                    <a:pt x="71628" y="31241"/>
                  </a:lnTo>
                  <a:close/>
                </a:path>
                <a:path w="2083435" h="71754">
                  <a:moveTo>
                    <a:pt x="2079498" y="31241"/>
                  </a:moveTo>
                  <a:lnTo>
                    <a:pt x="71628" y="31241"/>
                  </a:lnTo>
                  <a:lnTo>
                    <a:pt x="71628" y="40385"/>
                  </a:lnTo>
                  <a:lnTo>
                    <a:pt x="2079498" y="40385"/>
                  </a:lnTo>
                  <a:lnTo>
                    <a:pt x="2082546" y="38861"/>
                  </a:lnTo>
                  <a:lnTo>
                    <a:pt x="2083308" y="35813"/>
                  </a:lnTo>
                  <a:lnTo>
                    <a:pt x="2082546" y="32765"/>
                  </a:lnTo>
                  <a:lnTo>
                    <a:pt x="2079498" y="31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61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265" cy="811149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985">
              <a:lnSpc>
                <a:spcPct val="98400"/>
              </a:lnSpc>
              <a:spcBef>
                <a:spcPts val="150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second aspect of operation management </a:t>
            </a:r>
            <a:r>
              <a:rPr dirty="0" sz="1100" spc="5">
                <a:latin typeface="Times New Roman"/>
                <a:cs typeface="Times New Roman"/>
              </a:rPr>
              <a:t>pertains to addressing several issues that an  organization faces.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issues </a:t>
            </a:r>
            <a:r>
              <a:rPr dirty="0" sz="1100" spc="10">
                <a:latin typeface="Times New Roman"/>
                <a:cs typeface="Times New Roman"/>
              </a:rPr>
              <a:t>vary markedly </a:t>
            </a:r>
            <a:r>
              <a:rPr dirty="0" sz="1100" spc="5">
                <a:latin typeface="Times New Roman"/>
                <a:cs typeface="Times New Roman"/>
              </a:rPr>
              <a:t>in terms of </a:t>
            </a:r>
            <a:r>
              <a:rPr dirty="0" sz="1100" spc="10">
                <a:latin typeface="Times New Roman"/>
                <a:cs typeface="Times New Roman"/>
              </a:rPr>
              <a:t>the time </a:t>
            </a:r>
            <a:r>
              <a:rPr dirty="0" sz="1100" spc="5">
                <a:latin typeface="Times New Roman"/>
                <a:cs typeface="Times New Roman"/>
              </a:rPr>
              <a:t>horizon, the </a:t>
            </a:r>
            <a:r>
              <a:rPr dirty="0" sz="1100" spc="10">
                <a:latin typeface="Times New Roman"/>
                <a:cs typeface="Times New Roman"/>
              </a:rPr>
              <a:t>nature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problem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solved and commitment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required resources,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problems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include  deciding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to re-route jobs </a:t>
            </a:r>
            <a:r>
              <a:rPr dirty="0" sz="1100" spc="10">
                <a:latin typeface="Times New Roman"/>
                <a:cs typeface="Times New Roman"/>
              </a:rPr>
              <a:t>when a </a:t>
            </a:r>
            <a:r>
              <a:rPr dirty="0" sz="1100" spc="5">
                <a:latin typeface="Times New Roman"/>
                <a:cs typeface="Times New Roman"/>
              </a:rPr>
              <a:t>machine </a:t>
            </a:r>
            <a:r>
              <a:rPr dirty="0" sz="1100" spc="10">
                <a:latin typeface="Times New Roman"/>
                <a:cs typeface="Times New Roman"/>
              </a:rPr>
              <a:t>breaks down on a </a:t>
            </a:r>
            <a:r>
              <a:rPr dirty="0" sz="1100" spc="5">
                <a:latin typeface="Times New Roman"/>
                <a:cs typeface="Times New Roman"/>
              </a:rPr>
              <a:t>shop floor or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to handle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surge in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service systems.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other hand, decisions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to locate  the </a:t>
            </a:r>
            <a:r>
              <a:rPr dirty="0" sz="1100" spc="10">
                <a:latin typeface="Times New Roman"/>
                <a:cs typeface="Times New Roman"/>
              </a:rPr>
              <a:t>plant, what </a:t>
            </a:r>
            <a:r>
              <a:rPr dirty="0" sz="1100" spc="5">
                <a:latin typeface="Times New Roman"/>
                <a:cs typeface="Times New Roman"/>
              </a:rPr>
              <a:t>capacity to build in the </a:t>
            </a:r>
            <a:r>
              <a:rPr dirty="0" sz="1100" spc="10">
                <a:latin typeface="Times New Roman"/>
                <a:cs typeface="Times New Roman"/>
              </a:rPr>
              <a:t>system and what type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products and </a:t>
            </a:r>
            <a:r>
              <a:rPr dirty="0" sz="1100" spc="5">
                <a:latin typeface="Times New Roman"/>
                <a:cs typeface="Times New Roman"/>
              </a:rPr>
              <a:t>services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to 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offered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customers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done?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provides </a:t>
            </a:r>
            <a:r>
              <a:rPr dirty="0" sz="1100" spc="5">
                <a:latin typeface="Times New Roman"/>
                <a:cs typeface="Times New Roman"/>
              </a:rPr>
              <a:t>alternative  </a:t>
            </a:r>
            <a:r>
              <a:rPr dirty="0" sz="1100" spc="10">
                <a:latin typeface="Times New Roman"/>
                <a:cs typeface="Times New Roman"/>
              </a:rPr>
              <a:t>methodologies </a:t>
            </a:r>
            <a:r>
              <a:rPr dirty="0" sz="1100" spc="5">
                <a:latin typeface="Times New Roman"/>
                <a:cs typeface="Times New Roman"/>
              </a:rPr>
              <a:t>to address such wide-ranging issues to </a:t>
            </a:r>
            <a:r>
              <a:rPr dirty="0" sz="1100" spc="10">
                <a:latin typeface="Times New Roman"/>
                <a:cs typeface="Times New Roman"/>
              </a:rPr>
              <a:t>an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Transformation </a:t>
            </a:r>
            <a:r>
              <a:rPr dirty="0" sz="1100" spc="5">
                <a:latin typeface="Times New Roman"/>
                <a:cs typeface="Times New Roman"/>
              </a:rPr>
              <a:t>processes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central </a:t>
            </a:r>
            <a:r>
              <a:rPr dirty="0" sz="1100" spc="10">
                <a:latin typeface="Times New Roman"/>
                <a:cs typeface="Times New Roman"/>
              </a:rPr>
              <a:t>to operation </a:t>
            </a:r>
            <a:r>
              <a:rPr dirty="0" sz="1100" spc="5">
                <a:latin typeface="Times New Roman"/>
                <a:cs typeface="Times New Roman"/>
              </a:rPr>
              <a:t>systems.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transformation process  </a:t>
            </a:r>
            <a:r>
              <a:rPr dirty="0" sz="1100" spc="5">
                <a:latin typeface="Times New Roman"/>
                <a:cs typeface="Times New Roman"/>
              </a:rPr>
              <a:t>ensures that inputs are converted </a:t>
            </a:r>
            <a:r>
              <a:rPr dirty="0" sz="1100" spc="10">
                <a:latin typeface="Times New Roman"/>
                <a:cs typeface="Times New Roman"/>
              </a:rPr>
              <a:t>into </a:t>
            </a:r>
            <a:r>
              <a:rPr dirty="0" sz="1100" spc="5">
                <a:latin typeface="Times New Roman"/>
                <a:cs typeface="Times New Roman"/>
              </a:rPr>
              <a:t>useful outputs. Therefore, the focus of the operation 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is to </a:t>
            </a:r>
            <a:r>
              <a:rPr dirty="0" sz="1100" spc="10">
                <a:latin typeface="Times New Roman"/>
                <a:cs typeface="Times New Roman"/>
              </a:rPr>
              <a:t>address the various aspects of design in the transformation process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well  </a:t>
            </a:r>
            <a:r>
              <a:rPr dirty="0" sz="1100" spc="5">
                <a:latin typeface="Times New Roman"/>
                <a:cs typeface="Times New Roman"/>
              </a:rPr>
              <a:t>as 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Finally,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goal of operation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ensure that </a:t>
            </a:r>
            <a:r>
              <a:rPr dirty="0" sz="1100" spc="10">
                <a:latin typeface="Times New Roman"/>
                <a:cs typeface="Times New Roman"/>
              </a:rPr>
              <a:t>through careful planning and  </a:t>
            </a:r>
            <a:r>
              <a:rPr dirty="0" sz="1100" spc="5">
                <a:latin typeface="Times New Roman"/>
                <a:cs typeface="Times New Roman"/>
              </a:rPr>
              <a:t>control of operations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organization is able to keep the costs. In order to ensure this an  </a:t>
            </a:r>
            <a:r>
              <a:rPr dirty="0" sz="1100" spc="10">
                <a:latin typeface="Times New Roman"/>
                <a:cs typeface="Times New Roman"/>
              </a:rPr>
              <a:t>appropriate performance evaluation system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required. </a:t>
            </a:r>
            <a:r>
              <a:rPr dirty="0" sz="1100" spc="10">
                <a:latin typeface="Times New Roman"/>
                <a:cs typeface="Times New Roman"/>
              </a:rPr>
              <a:t>Therefore the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 </a:t>
            </a:r>
            <a:r>
              <a:rPr dirty="0" sz="1100" spc="5">
                <a:latin typeface="Times New Roman"/>
                <a:cs typeface="Times New Roman"/>
              </a:rPr>
              <a:t>discipline also involves the </a:t>
            </a:r>
            <a:r>
              <a:rPr dirty="0" sz="1100" spc="10">
                <a:latin typeface="Times New Roman"/>
                <a:cs typeface="Times New Roman"/>
              </a:rPr>
              <a:t>development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such a system of </a:t>
            </a:r>
            <a:r>
              <a:rPr dirty="0" sz="1100" spc="5">
                <a:latin typeface="Times New Roman"/>
                <a:cs typeface="Times New Roman"/>
              </a:rPr>
              <a:t>performance evaluation and  </a:t>
            </a:r>
            <a:r>
              <a:rPr dirty="0" sz="1100" spc="10">
                <a:latin typeface="Times New Roman"/>
                <a:cs typeface="Times New Roman"/>
              </a:rPr>
              <a:t>methods by which the </a:t>
            </a:r>
            <a:r>
              <a:rPr dirty="0" sz="1100" spc="5">
                <a:latin typeface="Times New Roman"/>
                <a:cs typeface="Times New Roman"/>
              </a:rPr>
              <a:t>operating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system could make improvements to meet targeted  performance </a:t>
            </a:r>
            <a:r>
              <a:rPr dirty="0" sz="1100" spc="5">
                <a:latin typeface="Times New Roman"/>
                <a:cs typeface="Times New Roman"/>
              </a:rPr>
              <a:t>measures.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Importance of Productivity: </a:t>
            </a:r>
            <a:r>
              <a:rPr dirty="0" sz="1100" spc="10">
                <a:latin typeface="Times New Roman"/>
                <a:cs typeface="Times New Roman"/>
              </a:rPr>
              <a:t>Effectiveness of production and operation system may be  viewed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efficiency with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inputs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converted into outputs.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conversion  efficiency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gauged by </a:t>
            </a:r>
            <a:r>
              <a:rPr dirty="0" sz="1100" spc="5">
                <a:latin typeface="Times New Roman"/>
                <a:cs typeface="Times New Roman"/>
              </a:rPr>
              <a:t>ratio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output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inputs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commonly known </a:t>
            </a:r>
            <a:r>
              <a:rPr dirty="0" sz="1100" spc="5">
                <a:latin typeface="Times New Roman"/>
                <a:cs typeface="Times New Roman"/>
              </a:rPr>
              <a:t>as  productivity of the system. Productivity is the ratio of input facilities to the output of goods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services.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3799840" indent="103886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Output  Productivity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--------------</a:t>
            </a:r>
            <a:endParaRPr sz="1100">
              <a:latin typeface="Times New Roman"/>
              <a:cs typeface="Times New Roman"/>
            </a:endParaRPr>
          </a:p>
          <a:p>
            <a:pPr marL="1087755">
              <a:lnSpc>
                <a:spcPts val="1260"/>
              </a:lnSpc>
            </a:pPr>
            <a:r>
              <a:rPr dirty="0" sz="1100" spc="10">
                <a:latin typeface="Times New Roman"/>
                <a:cs typeface="Times New Roman"/>
              </a:rPr>
              <a:t>Input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235200">
              <a:lnSpc>
                <a:spcPts val="131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Goods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services</a:t>
            </a:r>
            <a:endParaRPr sz="1100">
              <a:latin typeface="Times New Roman"/>
              <a:cs typeface="Times New Roman"/>
            </a:endParaRPr>
          </a:p>
          <a:p>
            <a:pPr marL="1230630" marR="466090" indent="-466090">
              <a:lnSpc>
                <a:spcPts val="1300"/>
              </a:lnSpc>
              <a:spcBef>
                <a:spcPts val="50"/>
              </a:spcBef>
              <a:tabLst>
                <a:tab pos="989330" algn="l"/>
                <a:tab pos="4947920" algn="l"/>
              </a:tabLst>
            </a:pPr>
            <a:r>
              <a:rPr dirty="0" sz="1100" spc="15">
                <a:latin typeface="Times New Roman"/>
                <a:cs typeface="Times New Roman"/>
              </a:rPr>
              <a:t>= 	</a:t>
            </a:r>
            <a:r>
              <a:rPr dirty="0" u="dash" sz="1100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Capital, </a:t>
            </a:r>
            <a:r>
              <a:rPr dirty="0" sz="1100" spc="10">
                <a:latin typeface="Times New Roman"/>
                <a:cs typeface="Times New Roman"/>
              </a:rPr>
              <a:t>manpower, </a:t>
            </a:r>
            <a:r>
              <a:rPr dirty="0" sz="1100" spc="5">
                <a:latin typeface="Times New Roman"/>
                <a:cs typeface="Times New Roman"/>
              </a:rPr>
              <a:t>materials, </a:t>
            </a:r>
            <a:r>
              <a:rPr dirty="0" sz="1100" spc="10">
                <a:latin typeface="Times New Roman"/>
                <a:cs typeface="Times New Roman"/>
              </a:rPr>
              <a:t>machines </a:t>
            </a:r>
            <a:r>
              <a:rPr dirty="0" sz="1100" spc="5">
                <a:latin typeface="Times New Roman"/>
                <a:cs typeface="Times New Roman"/>
              </a:rPr>
              <a:t>and land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building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higher </a:t>
            </a:r>
            <a:r>
              <a:rPr dirty="0" sz="1100" spc="5">
                <a:latin typeface="Times New Roman"/>
                <a:cs typeface="Times New Roman"/>
              </a:rPr>
              <a:t>the productivity of the operating system,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efficient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 function  said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thus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essentially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concerned </a:t>
            </a:r>
            <a:r>
              <a:rPr dirty="0" sz="1100" spc="5">
                <a:latin typeface="Times New Roman"/>
                <a:cs typeface="Times New Roman"/>
              </a:rPr>
              <a:t>with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 management of </a:t>
            </a:r>
            <a:r>
              <a:rPr dirty="0" sz="1100" spc="5">
                <a:latin typeface="Times New Roman"/>
                <a:cs typeface="Times New Roman"/>
              </a:rPr>
              <a:t>productivity. </a:t>
            </a:r>
            <a:r>
              <a:rPr dirty="0" sz="1100" spc="10">
                <a:latin typeface="Times New Roman"/>
                <a:cs typeface="Times New Roman"/>
              </a:rPr>
              <a:t>Another way </a:t>
            </a:r>
            <a:r>
              <a:rPr dirty="0" sz="1100" spc="5">
                <a:latin typeface="Times New Roman"/>
                <a:cs typeface="Times New Roman"/>
              </a:rPr>
              <a:t>of looking </a:t>
            </a: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the concept of productivity is </a:t>
            </a:r>
            <a:r>
              <a:rPr dirty="0" sz="1100" spc="10">
                <a:latin typeface="Times New Roman"/>
                <a:cs typeface="Times New Roman"/>
              </a:rPr>
              <a:t>to look  </a:t>
            </a:r>
            <a:r>
              <a:rPr dirty="0" sz="1100" spc="5">
                <a:latin typeface="Times New Roman"/>
                <a:cs typeface="Times New Roman"/>
              </a:rPr>
              <a:t>at the </a:t>
            </a:r>
            <a:r>
              <a:rPr dirty="0" sz="1100" spc="10">
                <a:latin typeface="Times New Roman"/>
                <a:cs typeface="Times New Roman"/>
              </a:rPr>
              <a:t>amount </a:t>
            </a:r>
            <a:r>
              <a:rPr dirty="0" sz="1100" spc="5">
                <a:latin typeface="Times New Roman"/>
                <a:cs typeface="Times New Roman"/>
              </a:rPr>
              <a:t>of waste generated in the system. If waste is unnecessary output and/or  defective </a:t>
            </a:r>
            <a:r>
              <a:rPr dirty="0" sz="1100" spc="10">
                <a:latin typeface="Times New Roman"/>
                <a:cs typeface="Times New Roman"/>
              </a:rPr>
              <a:t>output from the </a:t>
            </a:r>
            <a:r>
              <a:rPr dirty="0" sz="1100" spc="5">
                <a:latin typeface="Times New Roman"/>
                <a:cs typeface="Times New Roman"/>
              </a:rPr>
              <a:t>system, </a:t>
            </a:r>
            <a:r>
              <a:rPr dirty="0" sz="1100" spc="10">
                <a:latin typeface="Times New Roman"/>
                <a:cs typeface="Times New Roman"/>
              </a:rPr>
              <a:t>then the </a:t>
            </a:r>
            <a:r>
              <a:rPr dirty="0" sz="1100" spc="5">
                <a:latin typeface="Times New Roman"/>
                <a:cs typeface="Times New Roman"/>
              </a:rPr>
              <a:t>productivity of the </a:t>
            </a:r>
            <a:r>
              <a:rPr dirty="0" sz="1100" spc="10">
                <a:latin typeface="Times New Roman"/>
                <a:cs typeface="Times New Roman"/>
              </a:rPr>
              <a:t>system can be </a:t>
            </a:r>
            <a:r>
              <a:rPr dirty="0" sz="1100" spc="5">
                <a:latin typeface="Times New Roman"/>
                <a:cs typeface="Times New Roman"/>
              </a:rPr>
              <a:t>improved by  </a:t>
            </a:r>
            <a:r>
              <a:rPr dirty="0" sz="1100" spc="10">
                <a:latin typeface="Times New Roman"/>
                <a:cs typeface="Times New Roman"/>
              </a:rPr>
              <a:t>eliminating </a:t>
            </a:r>
            <a:r>
              <a:rPr dirty="0" sz="1100" spc="5">
                <a:latin typeface="Times New Roman"/>
                <a:cs typeface="Times New Roman"/>
              </a:rPr>
              <a:t>/ minimizing </a:t>
            </a:r>
            <a:r>
              <a:rPr dirty="0" sz="1100" spc="10">
                <a:latin typeface="Times New Roman"/>
                <a:cs typeface="Times New Roman"/>
              </a:rPr>
              <a:t>the waste occurring in 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Policy </a:t>
            </a:r>
            <a:r>
              <a:rPr dirty="0" sz="1100" spc="10">
                <a:latin typeface="Times New Roman"/>
                <a:cs typeface="Times New Roman"/>
              </a:rPr>
              <a:t>formation in modern </a:t>
            </a:r>
            <a:r>
              <a:rPr dirty="0" sz="1100" spc="5">
                <a:latin typeface="Times New Roman"/>
                <a:cs typeface="Times New Roman"/>
              </a:rPr>
              <a:t>times has </a:t>
            </a:r>
            <a:r>
              <a:rPr dirty="0" sz="1100" spc="10">
                <a:latin typeface="Times New Roman"/>
                <a:cs typeface="Times New Roman"/>
              </a:rPr>
              <a:t>become a </a:t>
            </a:r>
            <a:r>
              <a:rPr dirty="0" sz="1100" spc="5">
                <a:latin typeface="Times New Roman"/>
                <a:cs typeface="Times New Roman"/>
              </a:rPr>
              <a:t>very </a:t>
            </a:r>
            <a:r>
              <a:rPr dirty="0" sz="1100" spc="10">
                <a:latin typeface="Times New Roman"/>
                <a:cs typeface="Times New Roman"/>
              </a:rPr>
              <a:t>complicated and time consuming  phenomenon. </a:t>
            </a:r>
            <a:r>
              <a:rPr dirty="0" sz="1100" spc="5">
                <a:latin typeface="Times New Roman"/>
                <a:cs typeface="Times New Roman"/>
              </a:rPr>
              <a:t>Business enterprises </a:t>
            </a:r>
            <a:r>
              <a:rPr dirty="0" sz="1100" spc="15">
                <a:latin typeface="Times New Roman"/>
                <a:cs typeface="Times New Roman"/>
              </a:rPr>
              <a:t>now </a:t>
            </a:r>
            <a:r>
              <a:rPr dirty="0" sz="1100" spc="10">
                <a:latin typeface="Times New Roman"/>
                <a:cs typeface="Times New Roman"/>
              </a:rPr>
              <a:t>days want </a:t>
            </a:r>
            <a:r>
              <a:rPr dirty="0" sz="1100" spc="5">
                <a:latin typeface="Times New Roman"/>
                <a:cs typeface="Times New Roman"/>
              </a:rPr>
              <a:t>to plan their future strategies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the past  performance. There </a:t>
            </a:r>
            <a:r>
              <a:rPr dirty="0" sz="1100" spc="10">
                <a:latin typeface="Times New Roman"/>
                <a:cs typeface="Times New Roman"/>
              </a:rPr>
              <a:t>are number </a:t>
            </a:r>
            <a:r>
              <a:rPr dirty="0" sz="1100" spc="5">
                <a:latin typeface="Times New Roman"/>
                <a:cs typeface="Times New Roman"/>
              </a:rPr>
              <a:t>of measures viz. Productivity, Profitability, rate of return etc.  to illustrate </a:t>
            </a:r>
            <a:r>
              <a:rPr dirty="0" sz="1100" spc="10">
                <a:latin typeface="Times New Roman"/>
                <a:cs typeface="Times New Roman"/>
              </a:rPr>
              <a:t>the past </a:t>
            </a:r>
            <a:r>
              <a:rPr dirty="0" sz="1100" spc="5">
                <a:latin typeface="Times New Roman"/>
                <a:cs typeface="Times New Roman"/>
              </a:rPr>
              <a:t>performance. </a:t>
            </a:r>
            <a:r>
              <a:rPr dirty="0" sz="1100" spc="10">
                <a:latin typeface="Times New Roman"/>
                <a:cs typeface="Times New Roman"/>
              </a:rPr>
              <a:t>All these </a:t>
            </a:r>
            <a:r>
              <a:rPr dirty="0" sz="1100" spc="5">
                <a:latin typeface="Times New Roman"/>
                <a:cs typeface="Times New Roman"/>
              </a:rPr>
              <a:t>indicators are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sort of direct or indirect  </a:t>
            </a:r>
            <a:r>
              <a:rPr dirty="0" sz="1100" spc="10">
                <a:latin typeface="Times New Roman"/>
                <a:cs typeface="Times New Roman"/>
              </a:rPr>
              <a:t>relationship between inputs and </a:t>
            </a:r>
            <a:r>
              <a:rPr dirty="0" sz="1100" spc="5">
                <a:latin typeface="Times New Roman"/>
                <a:cs typeface="Times New Roman"/>
              </a:rPr>
              <a:t>outputs </a:t>
            </a:r>
            <a:r>
              <a:rPr dirty="0" sz="1100" spc="10">
                <a:latin typeface="Times New Roman"/>
                <a:cs typeface="Times New Roman"/>
              </a:rPr>
              <a:t>factors. But none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measures is able to  </a:t>
            </a:r>
            <a:r>
              <a:rPr dirty="0" sz="1100" spc="10">
                <a:latin typeface="Times New Roman"/>
                <a:cs typeface="Times New Roman"/>
              </a:rPr>
              <a:t>determine or evaluate the overall performance of an enterprise. </a:t>
            </a:r>
            <a:r>
              <a:rPr dirty="0" sz="1100" spc="2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shall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discussing  </a:t>
            </a:r>
            <a:r>
              <a:rPr dirty="0" sz="1100" spc="10">
                <a:latin typeface="Times New Roman"/>
                <a:cs typeface="Times New Roman"/>
              </a:rPr>
              <a:t>measures </a:t>
            </a:r>
            <a:r>
              <a:rPr dirty="0" sz="1100" spc="5">
                <a:latin typeface="Times New Roman"/>
                <a:cs typeface="Times New Roman"/>
              </a:rPr>
              <a:t>of productivity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little more detail in the </a:t>
            </a:r>
            <a:r>
              <a:rPr dirty="0" sz="1100" spc="10">
                <a:latin typeface="Times New Roman"/>
                <a:cs typeface="Times New Roman"/>
              </a:rPr>
              <a:t>following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paragraphs.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62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300101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future. Once the projections for the end product </a:t>
            </a:r>
            <a:r>
              <a:rPr dirty="0" sz="1100" spc="5">
                <a:latin typeface="Times New Roman"/>
                <a:cs typeface="Times New Roman"/>
              </a:rPr>
              <a:t>sales are forecast, </a:t>
            </a:r>
            <a:r>
              <a:rPr dirty="0" sz="1100" spc="10">
                <a:latin typeface="Times New Roman"/>
                <a:cs typeface="Times New Roman"/>
              </a:rPr>
              <a:t>then </a:t>
            </a:r>
            <a:r>
              <a:rPr dirty="0" sz="1100" spc="5">
                <a:latin typeface="Times New Roman"/>
                <a:cs typeface="Times New Roman"/>
              </a:rPr>
              <a:t>detailed capacity  </a:t>
            </a:r>
            <a:r>
              <a:rPr dirty="0" sz="1100" spc="10">
                <a:latin typeface="Times New Roman"/>
                <a:cs typeface="Times New Roman"/>
              </a:rPr>
              <a:t>computations can be done </a:t>
            </a:r>
            <a:r>
              <a:rPr dirty="0" sz="1100" spc="5">
                <a:latin typeface="Times New Roman"/>
                <a:cs typeface="Times New Roman"/>
              </a:rPr>
              <a:t>at individual facilities in the plant. </a:t>
            </a:r>
            <a:r>
              <a:rPr dirty="0" sz="1100" spc="2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other hand, estimation of  capacity requirements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in response to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targeted capacity build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factory.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example, </a:t>
            </a:r>
            <a:r>
              <a:rPr dirty="0" sz="1100" spc="10">
                <a:latin typeface="Times New Roman"/>
                <a:cs typeface="Times New Roman"/>
              </a:rPr>
              <a:t>the medium voltage </a:t>
            </a:r>
            <a:r>
              <a:rPr dirty="0" sz="1100" spc="5">
                <a:latin typeface="Times New Roman"/>
                <a:cs typeface="Times New Roman"/>
              </a:rPr>
              <a:t>circuit </a:t>
            </a:r>
            <a:r>
              <a:rPr dirty="0" sz="1100" spc="10">
                <a:latin typeface="Times New Roman"/>
                <a:cs typeface="Times New Roman"/>
              </a:rPr>
              <a:t>breakers manufacturing </a:t>
            </a:r>
            <a:r>
              <a:rPr dirty="0" sz="1100" spc="5">
                <a:latin typeface="Times New Roman"/>
                <a:cs typeface="Times New Roman"/>
              </a:rPr>
              <a:t>facility of </a:t>
            </a:r>
            <a:r>
              <a:rPr dirty="0" sz="1100" spc="15">
                <a:latin typeface="Times New Roman"/>
                <a:cs typeface="Times New Roman"/>
              </a:rPr>
              <a:t>ABB </a:t>
            </a:r>
            <a:r>
              <a:rPr dirty="0" sz="1100" spc="10">
                <a:latin typeface="Times New Roman"/>
                <a:cs typeface="Times New Roman"/>
              </a:rPr>
              <a:t>at  </a:t>
            </a:r>
            <a:r>
              <a:rPr dirty="0" sz="1100" spc="5">
                <a:latin typeface="Times New Roman"/>
                <a:cs typeface="Times New Roman"/>
              </a:rPr>
              <a:t>Nasik </a:t>
            </a:r>
            <a:r>
              <a:rPr dirty="0" sz="1100" spc="10">
                <a:latin typeface="Times New Roman"/>
                <a:cs typeface="Times New Roman"/>
              </a:rPr>
              <a:t>decided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increase the </a:t>
            </a:r>
            <a:r>
              <a:rPr dirty="0" sz="1100" spc="5">
                <a:latin typeface="Times New Roman"/>
                <a:cs typeface="Times New Roman"/>
              </a:rPr>
              <a:t>capacity of its plant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1997. In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case,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 requirements are </a:t>
            </a:r>
            <a:r>
              <a:rPr dirty="0" sz="1100" spc="10">
                <a:latin typeface="Times New Roman"/>
                <a:cs typeface="Times New Roman"/>
              </a:rPr>
              <a:t>computed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meet the </a:t>
            </a:r>
            <a:r>
              <a:rPr dirty="0" sz="1100" spc="5">
                <a:latin typeface="Times New Roman"/>
                <a:cs typeface="Times New Roman"/>
              </a:rPr>
              <a:t>revised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target.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Once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end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requirements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estimated </a:t>
            </a:r>
            <a:r>
              <a:rPr dirty="0" sz="1100" spc="5">
                <a:latin typeface="Times New Roman"/>
                <a:cs typeface="Times New Roman"/>
              </a:rPr>
              <a:t>using appropriate techniques, estimating  capacity requirements </a:t>
            </a:r>
            <a:r>
              <a:rPr dirty="0" sz="1100" spc="10">
                <a:latin typeface="Times New Roman"/>
                <a:cs typeface="Times New Roman"/>
              </a:rPr>
              <a:t>and matching them with </a:t>
            </a:r>
            <a:r>
              <a:rPr dirty="0" sz="1100" spc="5">
                <a:latin typeface="Times New Roman"/>
                <a:cs typeface="Times New Roman"/>
              </a:rPr>
              <a:t>the availability calls for detailed computations  at the individual </a:t>
            </a:r>
            <a:r>
              <a:rPr dirty="0" sz="1100" spc="10">
                <a:latin typeface="Times New Roman"/>
                <a:cs typeface="Times New Roman"/>
              </a:rPr>
              <a:t>resource </a:t>
            </a:r>
            <a:r>
              <a:rPr dirty="0" sz="1100" spc="5">
                <a:latin typeface="Times New Roman"/>
                <a:cs typeface="Times New Roman"/>
              </a:rPr>
              <a:t>or division level. </a:t>
            </a:r>
            <a:r>
              <a:rPr dirty="0" sz="1100" spc="10">
                <a:latin typeface="Times New Roman"/>
                <a:cs typeface="Times New Roman"/>
              </a:rPr>
              <a:t>Labor and </a:t>
            </a:r>
            <a:r>
              <a:rPr dirty="0" sz="1100" spc="5">
                <a:latin typeface="Times New Roman"/>
                <a:cs typeface="Times New Roman"/>
              </a:rPr>
              <a:t>machines are </a:t>
            </a:r>
            <a:r>
              <a:rPr dirty="0" sz="1100" spc="10">
                <a:latin typeface="Times New Roman"/>
                <a:cs typeface="Times New Roman"/>
              </a:rPr>
              <a:t>the two </a:t>
            </a:r>
            <a:r>
              <a:rPr dirty="0" sz="1100" spc="5">
                <a:latin typeface="Times New Roman"/>
                <a:cs typeface="Times New Roman"/>
              </a:rPr>
              <a:t>major resources  for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capacity planning is required. Therefore,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 spc="5">
                <a:latin typeface="Times New Roman"/>
                <a:cs typeface="Times New Roman"/>
              </a:rPr>
              <a:t>calculations are </a:t>
            </a:r>
            <a:r>
              <a:rPr dirty="0" sz="1100" spc="10">
                <a:latin typeface="Times New Roman"/>
                <a:cs typeface="Times New Roman"/>
              </a:rPr>
              <a:t>done on the  </a:t>
            </a:r>
            <a:r>
              <a:rPr dirty="0" sz="1100" spc="5">
                <a:latin typeface="Times New Roman"/>
                <a:cs typeface="Times New Roman"/>
              </a:rPr>
              <a:t>basis </a:t>
            </a:r>
            <a:r>
              <a:rPr dirty="0" sz="1100" spc="10">
                <a:latin typeface="Times New Roman"/>
                <a:cs typeface="Times New Roman"/>
              </a:rPr>
              <a:t>of man hour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machine </a:t>
            </a:r>
            <a:r>
              <a:rPr dirty="0" sz="1100" spc="5">
                <a:latin typeface="Times New Roman"/>
                <a:cs typeface="Times New Roman"/>
              </a:rPr>
              <a:t>hour requirements per unit of product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manufactured.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Estimating Labor and </a:t>
            </a:r>
            <a:r>
              <a:rPr dirty="0" sz="1100" spc="15" b="1">
                <a:latin typeface="Times New Roman"/>
                <a:cs typeface="Times New Roman"/>
              </a:rPr>
              <a:t>Machine </a:t>
            </a:r>
            <a:r>
              <a:rPr dirty="0" sz="1100" spc="10" b="1">
                <a:latin typeface="Times New Roman"/>
                <a:cs typeface="Times New Roman"/>
              </a:rPr>
              <a:t>Requirements: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computation of the labor requirements  depends on two major </a:t>
            </a:r>
            <a:r>
              <a:rPr dirty="0" sz="1100" spc="5">
                <a:latin typeface="Times New Roman"/>
                <a:cs typeface="Times New Roman"/>
              </a:rPr>
              <a:t>factors, </a:t>
            </a:r>
            <a:r>
              <a:rPr dirty="0" sz="1100" spc="10">
                <a:latin typeface="Times New Roman"/>
                <a:cs typeface="Times New Roman"/>
              </a:rPr>
              <a:t>the amount </a:t>
            </a:r>
            <a:r>
              <a:rPr dirty="0" sz="1100" spc="5">
                <a:latin typeface="Times New Roman"/>
                <a:cs typeface="Times New Roman"/>
              </a:rPr>
              <a:t>of standard </a:t>
            </a:r>
            <a:r>
              <a:rPr dirty="0" sz="1100" spc="10">
                <a:latin typeface="Times New Roman"/>
                <a:cs typeface="Times New Roman"/>
              </a:rPr>
              <a:t>labor hours </a:t>
            </a:r>
            <a:r>
              <a:rPr dirty="0" sz="1100" spc="5">
                <a:latin typeface="Times New Roman"/>
                <a:cs typeface="Times New Roman"/>
              </a:rPr>
              <a:t>required per </a:t>
            </a:r>
            <a:r>
              <a:rPr dirty="0" sz="1100" spc="10">
                <a:latin typeface="Times New Roman"/>
                <a:cs typeface="Times New Roman"/>
              </a:rPr>
              <a:t>unit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efficiency of the labor. Let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Projected </a:t>
            </a:r>
            <a:r>
              <a:rPr dirty="0" sz="1100" spc="10">
                <a:latin typeface="Times New Roman"/>
                <a:cs typeface="Times New Roman"/>
              </a:rPr>
              <a:t>demand per unit time during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planning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horizon=D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2268" y="3804556"/>
            <a:ext cx="2959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=S</a:t>
            </a:r>
            <a:r>
              <a:rPr dirty="0" baseline="-11111" sz="1125" spc="15">
                <a:latin typeface="Times New Roman"/>
                <a:cs typeface="Times New Roman"/>
              </a:rPr>
              <a:t>L</a:t>
            </a:r>
            <a:endParaRPr baseline="-11111" sz="1125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1" y="3804556"/>
            <a:ext cx="2840990" cy="363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Standard </a:t>
            </a:r>
            <a:r>
              <a:rPr dirty="0" sz="1100" spc="10">
                <a:latin typeface="Times New Roman"/>
                <a:cs typeface="Times New Roman"/>
              </a:rPr>
              <a:t>labor hours </a:t>
            </a:r>
            <a:r>
              <a:rPr dirty="0" sz="1100" spc="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per unit of product  </a:t>
            </a:r>
            <a:r>
              <a:rPr dirty="0" sz="1100" spc="5">
                <a:latin typeface="Times New Roman"/>
                <a:cs typeface="Times New Roman"/>
              </a:rPr>
              <a:t>Efficiency 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labor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1949" y="3970113"/>
            <a:ext cx="30289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=E</a:t>
            </a:r>
            <a:r>
              <a:rPr dirty="0" baseline="-11111" sz="1125" spc="7">
                <a:latin typeface="Times New Roman"/>
                <a:cs typeface="Times New Roman"/>
              </a:rPr>
              <a:t>L</a:t>
            </a:r>
            <a:endParaRPr baseline="-11111" sz="112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2195" y="4299351"/>
            <a:ext cx="1766570" cy="3632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45415">
              <a:lnSpc>
                <a:spcPts val="1310"/>
              </a:lnSpc>
              <a:spcBef>
                <a:spcPts val="125"/>
              </a:spcBef>
            </a:pPr>
            <a:r>
              <a:rPr dirty="0" u="sng" sz="1100" spc="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 S</a:t>
            </a:r>
            <a:r>
              <a:rPr dirty="0" u="sng" baseline="-11111" sz="1125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sz="1100" spc="10">
                <a:latin typeface="Times New Roman"/>
                <a:cs typeface="Times New Roman"/>
              </a:rPr>
              <a:t>…………Equation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  <a:p>
            <a:pPr marL="38100">
              <a:lnSpc>
                <a:spcPts val="1310"/>
              </a:lnSpc>
            </a:pP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2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</a:t>
            </a:r>
            <a:r>
              <a:rPr dirty="0" baseline="-11111" sz="1125" spc="7">
                <a:latin typeface="Times New Roman"/>
                <a:cs typeface="Times New Roman"/>
              </a:rPr>
              <a:t>L</a:t>
            </a:r>
            <a:endParaRPr baseline="-11111" sz="112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009" y="4464651"/>
            <a:ext cx="225552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Then the capacity requirements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(labor)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2475" y="4793871"/>
            <a:ext cx="5547995" cy="399034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76200" marR="68580">
              <a:lnSpc>
                <a:spcPct val="983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Although </a:t>
            </a:r>
            <a:r>
              <a:rPr dirty="0" sz="1100" spc="10">
                <a:latin typeface="Times New Roman"/>
                <a:cs typeface="Times New Roman"/>
              </a:rPr>
              <a:t>the above </a:t>
            </a:r>
            <a:r>
              <a:rPr dirty="0" sz="1100" spc="5">
                <a:latin typeface="Times New Roman"/>
                <a:cs typeface="Times New Roman"/>
              </a:rPr>
              <a:t>computation </a:t>
            </a:r>
            <a:r>
              <a:rPr dirty="0" sz="1100" spc="10">
                <a:latin typeface="Times New Roman"/>
                <a:cs typeface="Times New Roman"/>
              </a:rPr>
              <a:t>appears simple, in </a:t>
            </a:r>
            <a:r>
              <a:rPr dirty="0" sz="1100" spc="5">
                <a:latin typeface="Times New Roman"/>
                <a:cs typeface="Times New Roman"/>
              </a:rPr>
              <a:t>reality, </a:t>
            </a:r>
            <a:r>
              <a:rPr dirty="0" sz="1100" spc="10">
                <a:latin typeface="Times New Roman"/>
                <a:cs typeface="Times New Roman"/>
              </a:rPr>
              <a:t>estimating </a:t>
            </a:r>
            <a:r>
              <a:rPr dirty="0" sz="1100">
                <a:latin typeface="Times New Roman"/>
                <a:cs typeface="Times New Roman"/>
              </a:rPr>
              <a:t>S</a:t>
            </a:r>
            <a:r>
              <a:rPr dirty="0" baseline="-11111" sz="1125">
                <a:latin typeface="Times New Roman"/>
                <a:cs typeface="Times New Roman"/>
              </a:rPr>
              <a:t>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</a:t>
            </a:r>
            <a:r>
              <a:rPr dirty="0" baseline="-11111" sz="1125" spc="7">
                <a:latin typeface="Times New Roman"/>
                <a:cs typeface="Times New Roman"/>
              </a:rPr>
              <a:t>L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certain  </a:t>
            </a:r>
            <a:r>
              <a:rPr dirty="0" sz="1100" spc="5">
                <a:latin typeface="Times New Roman"/>
                <a:cs typeface="Times New Roman"/>
              </a:rPr>
              <a:t>operational difficulties.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standard labor </a:t>
            </a:r>
            <a:r>
              <a:rPr dirty="0" sz="1100" spc="10">
                <a:latin typeface="Times New Roman"/>
                <a:cs typeface="Times New Roman"/>
              </a:rPr>
              <a:t>hours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supposed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established </a:t>
            </a:r>
            <a:r>
              <a:rPr dirty="0" sz="1100" spc="10">
                <a:latin typeface="Times New Roman"/>
                <a:cs typeface="Times New Roman"/>
              </a:rPr>
              <a:t>by a </a:t>
            </a:r>
            <a:r>
              <a:rPr dirty="0" sz="1100" spc="5">
                <a:latin typeface="Times New Roman"/>
                <a:cs typeface="Times New Roman"/>
              </a:rPr>
              <a:t>standard  setting routine in </a:t>
            </a:r>
            <a:r>
              <a:rPr dirty="0" sz="1100" spc="10">
                <a:latin typeface="Times New Roman"/>
                <a:cs typeface="Times New Roman"/>
              </a:rPr>
              <a:t>every </a:t>
            </a:r>
            <a:r>
              <a:rPr dirty="0" sz="1100" spc="5">
                <a:latin typeface="Times New Roman"/>
                <a:cs typeface="Times New Roman"/>
              </a:rPr>
              <a:t>organization. This </a:t>
            </a:r>
            <a:r>
              <a:rPr dirty="0" sz="1100" spc="10">
                <a:latin typeface="Times New Roman"/>
                <a:cs typeface="Times New Roman"/>
              </a:rPr>
              <a:t>will call for studying each and every process,  </a:t>
            </a:r>
            <a:r>
              <a:rPr dirty="0" sz="1100" spc="5">
                <a:latin typeface="Times New Roman"/>
                <a:cs typeface="Times New Roman"/>
              </a:rPr>
              <a:t>estimating </a:t>
            </a:r>
            <a:r>
              <a:rPr dirty="0" sz="1100" spc="10">
                <a:latin typeface="Times New Roman"/>
                <a:cs typeface="Times New Roman"/>
              </a:rPr>
              <a:t>normal </a:t>
            </a:r>
            <a:r>
              <a:rPr dirty="0" sz="1100" spc="5">
                <a:latin typeface="Times New Roman"/>
                <a:cs typeface="Times New Roman"/>
              </a:rPr>
              <a:t>allowances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incorporating </a:t>
            </a:r>
            <a:r>
              <a:rPr dirty="0" sz="1100" spc="10">
                <a:latin typeface="Times New Roman"/>
                <a:cs typeface="Times New Roman"/>
              </a:rPr>
              <a:t>them. </a:t>
            </a:r>
            <a:r>
              <a:rPr dirty="0" sz="1100" spc="5">
                <a:latin typeface="Times New Roman"/>
                <a:cs typeface="Times New Roman"/>
              </a:rPr>
              <a:t>Further, as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is </a:t>
            </a:r>
            <a:r>
              <a:rPr dirty="0" sz="1100" spc="10">
                <a:latin typeface="Times New Roman"/>
                <a:cs typeface="Times New Roman"/>
              </a:rPr>
              <a:t>put </a:t>
            </a:r>
            <a:r>
              <a:rPr dirty="0" sz="1100" spc="5">
                <a:latin typeface="Times New Roman"/>
                <a:cs typeface="Times New Roman"/>
              </a:rPr>
              <a:t>into  practice, </a:t>
            </a:r>
            <a:r>
              <a:rPr dirty="0" sz="1100" spc="10">
                <a:latin typeface="Times New Roman"/>
                <a:cs typeface="Times New Roman"/>
              </a:rPr>
              <a:t>some assumptions </a:t>
            </a:r>
            <a:r>
              <a:rPr dirty="0" sz="1100" spc="5">
                <a:latin typeface="Times New Roman"/>
                <a:cs typeface="Times New Roman"/>
              </a:rPr>
              <a:t>are required </a:t>
            </a:r>
            <a:r>
              <a:rPr dirty="0" sz="1100" spc="10">
                <a:latin typeface="Times New Roman"/>
                <a:cs typeface="Times New Roman"/>
              </a:rPr>
              <a:t>about the </a:t>
            </a:r>
            <a:r>
              <a:rPr dirty="0" sz="1100" spc="5">
                <a:latin typeface="Times New Roman"/>
                <a:cs typeface="Times New Roman"/>
              </a:rPr>
              <a:t>efficiency of the workers.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efficiency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somewhat low during the </a:t>
            </a:r>
            <a:r>
              <a:rPr dirty="0" sz="1100" spc="5">
                <a:latin typeface="Times New Roman"/>
                <a:cs typeface="Times New Roman"/>
              </a:rPr>
              <a:t>initial stages. </a:t>
            </a: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the employees experience  </a:t>
            </a:r>
            <a:r>
              <a:rPr dirty="0" sz="1100" spc="5">
                <a:latin typeface="Times New Roman"/>
                <a:cs typeface="Times New Roman"/>
              </a:rPr>
              <a:t>learning </a:t>
            </a:r>
            <a:r>
              <a:rPr dirty="0" sz="1100" spc="10">
                <a:latin typeface="Times New Roman"/>
                <a:cs typeface="Times New Roman"/>
              </a:rPr>
              <a:t>curve </a:t>
            </a:r>
            <a:r>
              <a:rPr dirty="0" sz="1100" spc="5">
                <a:latin typeface="Times New Roman"/>
                <a:cs typeface="Times New Roman"/>
              </a:rPr>
              <a:t>effects,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efficiency of the process </a:t>
            </a:r>
            <a:r>
              <a:rPr dirty="0" sz="1100" spc="10">
                <a:latin typeface="Times New Roman"/>
                <a:cs typeface="Times New Roman"/>
              </a:rPr>
              <a:t>improves, thereby </a:t>
            </a:r>
            <a:r>
              <a:rPr dirty="0" sz="1100" spc="5">
                <a:latin typeface="Times New Roman"/>
                <a:cs typeface="Times New Roman"/>
              </a:rPr>
              <a:t>calling 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revision of  these standard labor </a:t>
            </a:r>
            <a:r>
              <a:rPr dirty="0" sz="1100" spc="10">
                <a:latin typeface="Times New Roman"/>
                <a:cs typeface="Times New Roman"/>
              </a:rPr>
              <a:t>hours. </a:t>
            </a:r>
            <a:r>
              <a:rPr dirty="0" sz="1100" spc="5">
                <a:latin typeface="Times New Roman"/>
                <a:cs typeface="Times New Roman"/>
              </a:rPr>
              <a:t>Despite this, revisions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done </a:t>
            </a:r>
            <a:r>
              <a:rPr dirty="0" sz="1100" spc="5">
                <a:latin typeface="Times New Roman"/>
                <a:cs typeface="Times New Roman"/>
              </a:rPr>
              <a:t>as frequently </a:t>
            </a:r>
            <a:r>
              <a:rPr dirty="0" sz="1100" spc="10">
                <a:latin typeface="Times New Roman"/>
                <a:cs typeface="Times New Roman"/>
              </a:rPr>
              <a:t>as the process  </a:t>
            </a:r>
            <a:r>
              <a:rPr dirty="0" sz="1100" spc="5">
                <a:latin typeface="Times New Roman"/>
                <a:cs typeface="Times New Roman"/>
              </a:rPr>
              <a:t>warrants.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because the </a:t>
            </a:r>
            <a:r>
              <a:rPr dirty="0" sz="1100" spc="5">
                <a:latin typeface="Times New Roman"/>
                <a:cs typeface="Times New Roman"/>
              </a:rPr>
              <a:t>earning potential of </a:t>
            </a:r>
            <a:r>
              <a:rPr dirty="0" sz="1100" spc="10">
                <a:latin typeface="Times New Roman"/>
                <a:cs typeface="Times New Roman"/>
              </a:rPr>
              <a:t>the employees </a:t>
            </a:r>
            <a:r>
              <a:rPr dirty="0" sz="1100" spc="5">
                <a:latin typeface="Times New Roman"/>
                <a:cs typeface="Times New Roman"/>
              </a:rPr>
              <a:t>is inextricably linked to  standard hours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efficiency assumptions.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keeping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standards loose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efficiencies  low, it is possible for some workers to earn productivity bonus even for </a:t>
            </a:r>
            <a:r>
              <a:rPr dirty="0" sz="1100" spc="10">
                <a:latin typeface="Times New Roman"/>
                <a:cs typeface="Times New Roman"/>
              </a:rPr>
              <a:t>normal </a:t>
            </a:r>
            <a:r>
              <a:rPr dirty="0" sz="1100" spc="5">
                <a:latin typeface="Times New Roman"/>
                <a:cs typeface="Times New Roman"/>
              </a:rPr>
              <a:t>work. </a:t>
            </a:r>
            <a:r>
              <a:rPr dirty="0" sz="1100" spc="15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these reasons, in </a:t>
            </a:r>
            <a:r>
              <a:rPr dirty="0" sz="1100" spc="10">
                <a:latin typeface="Times New Roman"/>
                <a:cs typeface="Times New Roman"/>
              </a:rPr>
              <a:t>a vast </a:t>
            </a:r>
            <a:r>
              <a:rPr dirty="0" sz="1100" spc="5">
                <a:latin typeface="Times New Roman"/>
                <a:cs typeface="Times New Roman"/>
              </a:rPr>
              <a:t>majority of </a:t>
            </a:r>
            <a:r>
              <a:rPr dirty="0" sz="1100" spc="10">
                <a:latin typeface="Times New Roman"/>
                <a:cs typeface="Times New Roman"/>
              </a:rPr>
              <a:t>industrial organizations, </a:t>
            </a:r>
            <a:r>
              <a:rPr dirty="0" sz="1100" spc="5">
                <a:latin typeface="Times New Roman"/>
                <a:cs typeface="Times New Roman"/>
              </a:rPr>
              <a:t>S</a:t>
            </a:r>
            <a:r>
              <a:rPr dirty="0" baseline="-11111" sz="1125" spc="7">
                <a:latin typeface="Times New Roman"/>
                <a:cs typeface="Times New Roman"/>
              </a:rPr>
              <a:t>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</a:t>
            </a:r>
            <a:r>
              <a:rPr dirty="0" baseline="-11111" sz="1125" spc="7">
                <a:latin typeface="Times New Roman"/>
                <a:cs typeface="Times New Roman"/>
              </a:rPr>
              <a:t>L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an industrial  relations </a:t>
            </a:r>
            <a:r>
              <a:rPr dirty="0" sz="1100" spc="10">
                <a:latin typeface="Times New Roman"/>
                <a:cs typeface="Times New Roman"/>
              </a:rPr>
              <a:t>angle </a:t>
            </a:r>
            <a:r>
              <a:rPr dirty="0" sz="1100" spc="5">
                <a:latin typeface="Times New Roman"/>
                <a:cs typeface="Times New Roman"/>
              </a:rPr>
              <a:t>as well. In recent years, </a:t>
            </a: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the notion of productivity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manner </a:t>
            </a:r>
            <a:r>
              <a:rPr dirty="0" sz="1100" spc="5">
                <a:latin typeface="Times New Roman"/>
                <a:cs typeface="Times New Roman"/>
              </a:rPr>
              <a:t>in  </a:t>
            </a:r>
            <a:r>
              <a:rPr dirty="0" sz="1100" spc="10">
                <a:latin typeface="Times New Roman"/>
                <a:cs typeface="Times New Roman"/>
              </a:rPr>
              <a:t>which employees are rewarded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good performances </a:t>
            </a:r>
            <a:r>
              <a:rPr dirty="0" sz="1100" spc="5">
                <a:latin typeface="Times New Roman"/>
                <a:cs typeface="Times New Roman"/>
              </a:rPr>
              <a:t>in productivity 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linked to these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issues.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76200" marR="6858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Operations managers need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aware of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limitations </a:t>
            </a:r>
            <a:r>
              <a:rPr dirty="0" sz="1100" spc="5">
                <a:latin typeface="Times New Roman"/>
                <a:cs typeface="Times New Roman"/>
              </a:rPr>
              <a:t>while </a:t>
            </a:r>
            <a:r>
              <a:rPr dirty="0" sz="1100" spc="10">
                <a:latin typeface="Times New Roman"/>
                <a:cs typeface="Times New Roman"/>
              </a:rPr>
              <a:t>making a judicious choice  </a:t>
            </a:r>
            <a:r>
              <a:rPr dirty="0" sz="1100" spc="5">
                <a:latin typeface="Times New Roman"/>
                <a:cs typeface="Times New Roman"/>
              </a:rPr>
              <a:t>of these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parameters.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76200" marR="67310">
              <a:lnSpc>
                <a:spcPts val="1300"/>
              </a:lnSpc>
            </a:pP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can use a </a:t>
            </a:r>
            <a:r>
              <a:rPr dirty="0" sz="1100" spc="5">
                <a:latin typeface="Times New Roman"/>
                <a:cs typeface="Times New Roman"/>
              </a:rPr>
              <a:t>similar </a:t>
            </a:r>
            <a:r>
              <a:rPr dirty="0" sz="1100" spc="10">
                <a:latin typeface="Times New Roman"/>
                <a:cs typeface="Times New Roman"/>
              </a:rPr>
              <a:t>expression for computing the machine requirements by using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subscript </a:t>
            </a:r>
            <a:r>
              <a:rPr dirty="0" sz="1100" spc="15">
                <a:latin typeface="Times New Roman"/>
                <a:cs typeface="Times New Roman"/>
              </a:rPr>
              <a:t>"M"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place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"L".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76200" marR="1469390" indent="2150745">
              <a:lnSpc>
                <a:spcPts val="1300"/>
              </a:lnSpc>
              <a:spcBef>
                <a:spcPts val="5"/>
              </a:spcBef>
              <a:tabLst>
                <a:tab pos="2298700" algn="l"/>
                <a:tab pos="2775585" algn="l"/>
              </a:tabLst>
            </a:pPr>
            <a:r>
              <a:rPr dirty="0" u="sng" sz="1100" spc="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x 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sng" baseline="-11111" sz="1125" spc="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dirty="0" baseline="-11111" sz="1125" spc="7">
                <a:latin typeface="Times New Roman"/>
                <a:cs typeface="Times New Roman"/>
              </a:rPr>
              <a:t>	…………………</a:t>
            </a:r>
            <a:r>
              <a:rPr dirty="0" sz="1100" spc="5">
                <a:latin typeface="Times New Roman"/>
                <a:cs typeface="Times New Roman"/>
              </a:rPr>
              <a:t>Equation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2  Capacity requirement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(Machine)</a:t>
            </a:r>
            <a:r>
              <a:rPr dirty="0" sz="1100" spc="15">
                <a:latin typeface="Times New Roman"/>
                <a:cs typeface="Times New Roman"/>
              </a:rPr>
              <a:t> =	</a:t>
            </a:r>
            <a:r>
              <a:rPr dirty="0" sz="1100">
                <a:latin typeface="Times New Roman"/>
                <a:cs typeface="Times New Roman"/>
              </a:rPr>
              <a:t>E</a:t>
            </a:r>
            <a:r>
              <a:rPr dirty="0" baseline="-11111" sz="1125">
                <a:latin typeface="Times New Roman"/>
                <a:cs typeface="Times New Roman"/>
              </a:rPr>
              <a:t>M</a:t>
            </a:r>
            <a:endParaRPr baseline="-11111" sz="112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63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265" cy="333121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 b="1">
                <a:latin typeface="Times New Roman"/>
                <a:cs typeface="Times New Roman"/>
              </a:rPr>
              <a:t>Example: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manufacturer of </a:t>
            </a:r>
            <a:r>
              <a:rPr dirty="0" sz="1100" spc="10">
                <a:latin typeface="Times New Roman"/>
                <a:cs typeface="Times New Roman"/>
              </a:rPr>
              <a:t>medium voltage </a:t>
            </a:r>
            <a:r>
              <a:rPr dirty="0" sz="1100" spc="5">
                <a:latin typeface="Times New Roman"/>
                <a:cs typeface="Times New Roman"/>
              </a:rPr>
              <a:t>circuit </a:t>
            </a:r>
            <a:r>
              <a:rPr dirty="0" sz="1100" spc="10">
                <a:latin typeface="Times New Roman"/>
                <a:cs typeface="Times New Roman"/>
              </a:rPr>
              <a:t>breakers </a:t>
            </a:r>
            <a:r>
              <a:rPr dirty="0" sz="1100" spc="5">
                <a:latin typeface="Times New Roman"/>
                <a:cs typeface="Times New Roman"/>
              </a:rPr>
              <a:t>is planning 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capacity build 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8 </a:t>
            </a:r>
            <a:r>
              <a:rPr dirty="0" sz="1100" spc="5">
                <a:latin typeface="Times New Roman"/>
                <a:cs typeface="Times New Roman"/>
              </a:rPr>
              <a:t>cubicles </a:t>
            </a:r>
            <a:r>
              <a:rPr dirty="0" sz="1100" spc="10">
                <a:latin typeface="Times New Roman"/>
                <a:cs typeface="Times New Roman"/>
              </a:rPr>
              <a:t>and 13 </a:t>
            </a:r>
            <a:r>
              <a:rPr dirty="0" sz="1100" spc="5">
                <a:latin typeface="Times New Roman"/>
                <a:cs typeface="Times New Roman"/>
              </a:rPr>
              <a:t>circuit breakers per </a:t>
            </a:r>
            <a:r>
              <a:rPr dirty="0" sz="1100" spc="10">
                <a:latin typeface="Times New Roman"/>
                <a:cs typeface="Times New Roman"/>
              </a:rPr>
              <a:t>day.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year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made of 305 working days.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fabrication division is responsible </a:t>
            </a:r>
            <a:r>
              <a:rPr dirty="0" sz="1100" spc="10">
                <a:latin typeface="Times New Roman"/>
                <a:cs typeface="Times New Roman"/>
              </a:rPr>
              <a:t>for manufacturing </a:t>
            </a:r>
            <a:r>
              <a:rPr dirty="0" sz="1100" spc="5">
                <a:latin typeface="Times New Roman"/>
                <a:cs typeface="Times New Roman"/>
              </a:rPr>
              <a:t>metal </a:t>
            </a:r>
            <a:r>
              <a:rPr dirty="0" sz="1100" spc="10">
                <a:latin typeface="Times New Roman"/>
                <a:cs typeface="Times New Roman"/>
              </a:rPr>
              <a:t>sheet components that are welded 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host the </a:t>
            </a:r>
            <a:r>
              <a:rPr dirty="0" sz="1100" spc="5">
                <a:latin typeface="Times New Roman"/>
                <a:cs typeface="Times New Roman"/>
              </a:rPr>
              <a:t>circuit breakers inside the cubicle. </a:t>
            </a:r>
            <a:r>
              <a:rPr dirty="0" sz="1100" spc="10">
                <a:latin typeface="Times New Roman"/>
                <a:cs typeface="Times New Roman"/>
              </a:rPr>
              <a:t>The components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painted </a:t>
            </a:r>
            <a:r>
              <a:rPr dirty="0" sz="1100" spc="5">
                <a:latin typeface="Times New Roman"/>
                <a:cs typeface="Times New Roman"/>
              </a:rPr>
              <a:t>after welding.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While the </a:t>
            </a:r>
            <a:r>
              <a:rPr dirty="0" sz="1100" spc="5">
                <a:latin typeface="Times New Roman"/>
                <a:cs typeface="Times New Roman"/>
              </a:rPr>
              <a:t>fabrication </a:t>
            </a:r>
            <a:r>
              <a:rPr dirty="0" sz="1100" spc="10">
                <a:latin typeface="Times New Roman"/>
                <a:cs typeface="Times New Roman"/>
              </a:rPr>
              <a:t>uses a </a:t>
            </a:r>
            <a:r>
              <a:rPr dirty="0" sz="1100" spc="15">
                <a:latin typeface="Times New Roman"/>
                <a:cs typeface="Times New Roman"/>
              </a:rPr>
              <a:t>CNC </a:t>
            </a:r>
            <a:r>
              <a:rPr dirty="0" sz="1100" spc="5">
                <a:latin typeface="Times New Roman"/>
                <a:cs typeface="Times New Roman"/>
              </a:rPr>
              <a:t>Turret press, painting is </a:t>
            </a:r>
            <a:r>
              <a:rPr dirty="0" sz="1100" spc="10">
                <a:latin typeface="Times New Roman"/>
                <a:cs typeface="Times New Roman"/>
              </a:rPr>
              <a:t>a manual </a:t>
            </a:r>
            <a:r>
              <a:rPr dirty="0" sz="1100" spc="5">
                <a:latin typeface="Times New Roman"/>
                <a:cs typeface="Times New Roman"/>
              </a:rPr>
              <a:t>job. </a:t>
            </a:r>
            <a:r>
              <a:rPr dirty="0" sz="1100" spc="10">
                <a:latin typeface="Times New Roman"/>
                <a:cs typeface="Times New Roman"/>
              </a:rPr>
              <a:t>The standard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at the </a:t>
            </a:r>
            <a:r>
              <a:rPr dirty="0" sz="1100" spc="15">
                <a:latin typeface="Times New Roman"/>
                <a:cs typeface="Times New Roman"/>
              </a:rPr>
              <a:t>CNC </a:t>
            </a:r>
            <a:r>
              <a:rPr dirty="0" sz="1100" spc="10">
                <a:latin typeface="Times New Roman"/>
                <a:cs typeface="Times New Roman"/>
              </a:rPr>
              <a:t>turret </a:t>
            </a:r>
            <a:r>
              <a:rPr dirty="0" sz="1100" spc="5">
                <a:latin typeface="Times New Roman"/>
                <a:cs typeface="Times New Roman"/>
              </a:rPr>
              <a:t>press for fabricating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cubicle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150 </a:t>
            </a:r>
            <a:r>
              <a:rPr dirty="0" sz="1100" spc="5">
                <a:latin typeface="Times New Roman"/>
                <a:cs typeface="Times New Roman"/>
              </a:rPr>
              <a:t>minutes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time for the  </a:t>
            </a:r>
            <a:r>
              <a:rPr dirty="0" sz="1100" spc="10">
                <a:latin typeface="Times New Roman"/>
                <a:cs typeface="Times New Roman"/>
              </a:rPr>
              <a:t>breaker housing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36 </a:t>
            </a:r>
            <a:r>
              <a:rPr dirty="0" sz="1100" spc="5">
                <a:latin typeface="Times New Roman"/>
                <a:cs typeface="Times New Roman"/>
              </a:rPr>
              <a:t>minutes.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cubicle requires 43 </a:t>
            </a:r>
            <a:r>
              <a:rPr dirty="0" sz="1100" spc="5">
                <a:latin typeface="Times New Roman"/>
                <a:cs typeface="Times New Roman"/>
              </a:rPr>
              <a:t>square </a:t>
            </a:r>
            <a:r>
              <a:rPr dirty="0" sz="1100" spc="10">
                <a:latin typeface="Times New Roman"/>
                <a:cs typeface="Times New Roman"/>
              </a:rPr>
              <a:t>meters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area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painted </a:t>
            </a:r>
            <a:r>
              <a:rPr dirty="0" sz="1100" spc="10">
                <a:latin typeface="Times New Roman"/>
                <a:cs typeface="Times New Roman"/>
              </a:rPr>
              <a:t>and  breaker </a:t>
            </a:r>
            <a:r>
              <a:rPr dirty="0" sz="1100" spc="5">
                <a:latin typeface="Times New Roman"/>
                <a:cs typeface="Times New Roman"/>
              </a:rPr>
              <a:t>housing requires 2.60 square metres of painting.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standard time required to paint  </a:t>
            </a:r>
            <a:r>
              <a:rPr dirty="0" sz="1100" spc="10">
                <a:latin typeface="Times New Roman"/>
                <a:cs typeface="Times New Roman"/>
              </a:rPr>
              <a:t>one square </a:t>
            </a:r>
            <a:r>
              <a:rPr dirty="0" sz="1100" spc="5">
                <a:latin typeface="Times New Roman"/>
                <a:cs typeface="Times New Roman"/>
              </a:rPr>
              <a:t>to paint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square metre of area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18 </a:t>
            </a:r>
            <a:r>
              <a:rPr dirty="0" sz="1100" spc="5">
                <a:latin typeface="Times New Roman"/>
                <a:cs typeface="Times New Roman"/>
              </a:rPr>
              <a:t>minutes.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machines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80 </a:t>
            </a:r>
            <a:r>
              <a:rPr dirty="0" sz="1100" spc="5">
                <a:latin typeface="Times New Roman"/>
                <a:cs typeface="Times New Roman"/>
              </a:rPr>
              <a:t>percent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efficiency </a:t>
            </a:r>
            <a:r>
              <a:rPr dirty="0" sz="1100" spc="10">
                <a:latin typeface="Times New Roman"/>
                <a:cs typeface="Times New Roman"/>
              </a:rPr>
              <a:t>and the manual </a:t>
            </a:r>
            <a:r>
              <a:rPr dirty="0" sz="1100" spc="5">
                <a:latin typeface="Times New Roman"/>
                <a:cs typeface="Times New Roman"/>
              </a:rPr>
              <a:t>labour </a:t>
            </a:r>
            <a:r>
              <a:rPr dirty="0" sz="1100" spc="10">
                <a:latin typeface="Times New Roman"/>
                <a:cs typeface="Times New Roman"/>
              </a:rPr>
              <a:t>works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5">
                <a:latin typeface="Times New Roman"/>
                <a:cs typeface="Times New Roman"/>
              </a:rPr>
              <a:t>90 </a:t>
            </a:r>
            <a:r>
              <a:rPr dirty="0" sz="1100" spc="5">
                <a:latin typeface="Times New Roman"/>
                <a:cs typeface="Times New Roman"/>
              </a:rPr>
              <a:t>percent efficiency. Using </a:t>
            </a:r>
            <a:r>
              <a:rPr dirty="0" sz="1100" spc="10">
                <a:latin typeface="Times New Roman"/>
                <a:cs typeface="Times New Roman"/>
              </a:rPr>
              <a:t>the above </a:t>
            </a:r>
            <a:r>
              <a:rPr dirty="0" sz="1100" spc="5">
                <a:latin typeface="Times New Roman"/>
                <a:cs typeface="Times New Roman"/>
              </a:rPr>
              <a:t>data,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computer the </a:t>
            </a:r>
            <a:r>
              <a:rPr dirty="0" sz="1100" spc="5">
                <a:latin typeface="Times New Roman"/>
                <a:cs typeface="Times New Roman"/>
              </a:rPr>
              <a:t>labour </a:t>
            </a:r>
            <a:r>
              <a:rPr dirty="0" sz="1100" spc="10">
                <a:latin typeface="Times New Roman"/>
                <a:cs typeface="Times New Roman"/>
              </a:rPr>
              <a:t>hour and machine </a:t>
            </a:r>
            <a:r>
              <a:rPr dirty="0" sz="1100" spc="5">
                <a:latin typeface="Times New Roman"/>
                <a:cs typeface="Times New Roman"/>
              </a:rPr>
              <a:t>hour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requirements.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Solution: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done </a:t>
            </a:r>
            <a:r>
              <a:rPr dirty="0" sz="1100" spc="5">
                <a:latin typeface="Times New Roman"/>
                <a:cs typeface="Times New Roman"/>
              </a:rPr>
              <a:t>for the planning horizon.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our </a:t>
            </a:r>
            <a:r>
              <a:rPr dirty="0" sz="1100" spc="10">
                <a:latin typeface="Times New Roman"/>
                <a:cs typeface="Times New Roman"/>
              </a:rPr>
              <a:t>example, the </a:t>
            </a:r>
            <a:r>
              <a:rPr dirty="0" sz="1100" spc="5">
                <a:latin typeface="Times New Roman"/>
                <a:cs typeface="Times New Roman"/>
              </a:rPr>
              <a:t>basic </a:t>
            </a:r>
            <a:r>
              <a:rPr dirty="0" sz="1100" spc="10">
                <a:latin typeface="Times New Roman"/>
                <a:cs typeface="Times New Roman"/>
              </a:rPr>
              <a:t>data  </a:t>
            </a:r>
            <a:r>
              <a:rPr dirty="0" sz="1100" spc="5">
                <a:latin typeface="Times New Roman"/>
                <a:cs typeface="Times New Roman"/>
              </a:rPr>
              <a:t>for the </a:t>
            </a:r>
            <a:r>
              <a:rPr dirty="0" sz="1100" spc="10">
                <a:latin typeface="Times New Roman"/>
                <a:cs typeface="Times New Roman"/>
              </a:rPr>
              <a:t>problem </a:t>
            </a:r>
            <a:r>
              <a:rPr dirty="0" sz="1100" spc="5">
                <a:latin typeface="Times New Roman"/>
                <a:cs typeface="Times New Roman"/>
              </a:rPr>
              <a:t>pertains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horizon.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table </a:t>
            </a:r>
            <a:r>
              <a:rPr dirty="0" sz="1100" spc="5">
                <a:latin typeface="Times New Roman"/>
                <a:cs typeface="Times New Roman"/>
              </a:rPr>
              <a:t>below summarizes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data for  further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computations.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500"/>
              </a:lnSpc>
            </a:pPr>
            <a:r>
              <a:rPr dirty="0" sz="1100" spc="5">
                <a:latin typeface="Times New Roman"/>
                <a:cs typeface="Times New Roman"/>
              </a:rPr>
              <a:t>Since the </a:t>
            </a:r>
            <a:r>
              <a:rPr dirty="0" sz="1100" spc="10">
                <a:latin typeface="Times New Roman"/>
                <a:cs typeface="Times New Roman"/>
              </a:rPr>
              <a:t>demand during </a:t>
            </a:r>
            <a:r>
              <a:rPr dirty="0" sz="1100" spc="5">
                <a:latin typeface="Times New Roman"/>
                <a:cs typeface="Times New Roman"/>
              </a:rPr>
              <a:t>the planning horizon is the basis for computing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 requirement,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we compute the demand </a:t>
            </a:r>
            <a:r>
              <a:rPr dirty="0" sz="1100" spc="5">
                <a:latin typeface="Times New Roman"/>
                <a:cs typeface="Times New Roman"/>
              </a:rPr>
              <a:t>using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data.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Since </a:t>
            </a:r>
            <a:r>
              <a:rPr dirty="0" sz="1100" spc="5">
                <a:latin typeface="Times New Roman"/>
                <a:cs typeface="Times New Roman"/>
              </a:rPr>
              <a:t>eight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cubicles are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  manufactured per </a:t>
            </a:r>
            <a:r>
              <a:rPr dirty="0" sz="1100" spc="10">
                <a:latin typeface="Times New Roman"/>
                <a:cs typeface="Times New Roman"/>
              </a:rPr>
              <a:t>day,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year </a:t>
            </a:r>
            <a:r>
              <a:rPr dirty="0" sz="1100" spc="5">
                <a:latin typeface="Times New Roman"/>
                <a:cs typeface="Times New Roman"/>
              </a:rPr>
              <a:t>the required capacity is to fabricate </a:t>
            </a:r>
            <a:r>
              <a:rPr dirty="0" sz="1100" spc="10">
                <a:latin typeface="Times New Roman"/>
                <a:cs typeface="Times New Roman"/>
              </a:rPr>
              <a:t>2440 </a:t>
            </a:r>
            <a:r>
              <a:rPr dirty="0" sz="1100" spc="5">
                <a:latin typeface="Times New Roman"/>
                <a:cs typeface="Times New Roman"/>
              </a:rPr>
              <a:t>(8 </a:t>
            </a:r>
            <a:r>
              <a:rPr dirty="0" sz="1100" spc="10">
                <a:latin typeface="Times New Roman"/>
                <a:cs typeface="Times New Roman"/>
              </a:rPr>
              <a:t>x 305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2440)  </a:t>
            </a:r>
            <a:r>
              <a:rPr dirty="0" sz="1100" spc="5">
                <a:latin typeface="Times New Roman"/>
                <a:cs typeface="Times New Roman"/>
              </a:rPr>
              <a:t>cubicles.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table </a:t>
            </a:r>
            <a:r>
              <a:rPr dirty="0" sz="1100" spc="15">
                <a:latin typeface="Times New Roman"/>
                <a:cs typeface="Times New Roman"/>
              </a:rPr>
              <a:t>below </a:t>
            </a:r>
            <a:r>
              <a:rPr dirty="0" sz="1100" spc="10">
                <a:latin typeface="Times New Roman"/>
                <a:cs typeface="Times New Roman"/>
              </a:rPr>
              <a:t>shows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computation.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73886" y="4488179"/>
          <a:ext cx="5026660" cy="512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725"/>
                <a:gridCol w="3154679"/>
              </a:tblGrid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Planning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horizon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Year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6042">
                <a:tc>
                  <a:txBody>
                    <a:bodyPr/>
                    <a:lstStyle/>
                    <a:p>
                      <a:pPr marL="64135" marR="5715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of working days in a  year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305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13510" y="5329428"/>
          <a:ext cx="4946650" cy="519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245"/>
                <a:gridCol w="1147445"/>
                <a:gridCol w="1577339"/>
              </a:tblGrid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Cubicles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Breaker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housing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306">
                <a:tc>
                  <a:txBody>
                    <a:bodyPr/>
                    <a:lstStyle/>
                    <a:p>
                      <a:pPr marL="64769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day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Demand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per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annum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2440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3965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76019" y="5990175"/>
            <a:ext cx="5422900" cy="52768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standard time for fabricating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unit of cubicle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breaker </a:t>
            </a:r>
            <a:r>
              <a:rPr dirty="0" sz="1100" spc="10">
                <a:latin typeface="Times New Roman"/>
                <a:cs typeface="Times New Roman"/>
              </a:rPr>
              <a:t>housing </a:t>
            </a:r>
            <a:r>
              <a:rPr dirty="0" sz="1100" spc="5">
                <a:latin typeface="Times New Roman"/>
                <a:cs typeface="Times New Roman"/>
              </a:rPr>
              <a:t>are available. </a:t>
            </a:r>
            <a:r>
              <a:rPr dirty="0" sz="1100" spc="10">
                <a:latin typeface="Times New Roman"/>
                <a:cs typeface="Times New Roman"/>
              </a:rPr>
              <a:t>Also  known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the efficiency of the machine. </a:t>
            </a:r>
            <a:r>
              <a:rPr dirty="0" sz="1100" spc="10">
                <a:latin typeface="Times New Roman"/>
                <a:cs typeface="Times New Roman"/>
              </a:rPr>
              <a:t>Using </a:t>
            </a:r>
            <a:r>
              <a:rPr dirty="0" sz="1100" spc="5">
                <a:latin typeface="Times New Roman"/>
                <a:cs typeface="Times New Roman"/>
              </a:rPr>
              <a:t>equation </a:t>
            </a:r>
            <a:r>
              <a:rPr dirty="0" sz="1100" spc="10">
                <a:latin typeface="Times New Roman"/>
                <a:cs typeface="Times New Roman"/>
              </a:rPr>
              <a:t>2 we </a:t>
            </a:r>
            <a:r>
              <a:rPr dirty="0" sz="1100" spc="5">
                <a:latin typeface="Times New Roman"/>
                <a:cs typeface="Times New Roman"/>
              </a:rPr>
              <a:t>can therefore </a:t>
            </a:r>
            <a:r>
              <a:rPr dirty="0" sz="1100" spc="10">
                <a:latin typeface="Times New Roman"/>
                <a:cs typeface="Times New Roman"/>
              </a:rPr>
              <a:t>compute the  machine hours </a:t>
            </a:r>
            <a:r>
              <a:rPr dirty="0" sz="1100" spc="5">
                <a:latin typeface="Times New Roman"/>
                <a:cs typeface="Times New Roman"/>
              </a:rPr>
              <a:t>required.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table </a:t>
            </a:r>
            <a:r>
              <a:rPr dirty="0" sz="1100" spc="10">
                <a:latin typeface="Times New Roman"/>
                <a:cs typeface="Times New Roman"/>
              </a:rPr>
              <a:t>below has the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computations.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01317" y="6838188"/>
          <a:ext cx="4955540" cy="1189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989"/>
                <a:gridCol w="575944"/>
                <a:gridCol w="932815"/>
                <a:gridCol w="786764"/>
                <a:gridCol w="574039"/>
              </a:tblGrid>
              <a:tr h="170687">
                <a:tc gridSpan="5"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Machine hour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calculations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Efficiency of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CNC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Turret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Press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80%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6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Cubicles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marR="134620" indent="-12700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rea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er 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using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29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Total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Machine hours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required per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unit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2.50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0.60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661">
                <a:tc>
                  <a:txBody>
                    <a:bodyPr/>
                    <a:lstStyle/>
                    <a:p>
                      <a:pPr marL="64135" marR="57785">
                        <a:lnSpc>
                          <a:spcPts val="1300"/>
                        </a:lnSpc>
                        <a:spcBef>
                          <a:spcPts val="25"/>
                        </a:spcBef>
                        <a:tabLst>
                          <a:tab pos="722630" algn="l"/>
                          <a:tab pos="1197610" algn="l"/>
                          <a:tab pos="1830070" algn="l"/>
                        </a:tabLst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Mac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our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require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per 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annum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7,625.00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2,973.75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10,598.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75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176019" y="8168778"/>
            <a:ext cx="5421630" cy="3625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use </a:t>
            </a:r>
            <a:r>
              <a:rPr dirty="0" sz="1100" spc="10">
                <a:latin typeface="Times New Roman"/>
                <a:cs typeface="Times New Roman"/>
              </a:rPr>
              <a:t>equation 1 to compute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labour hours </a:t>
            </a:r>
            <a:r>
              <a:rPr dirty="0" sz="1100" spc="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in a </a:t>
            </a:r>
            <a:r>
              <a:rPr dirty="0" sz="1100" spc="5">
                <a:latin typeface="Times New Roman"/>
                <a:cs typeface="Times New Roman"/>
              </a:rPr>
              <a:t>similar </a:t>
            </a:r>
            <a:r>
              <a:rPr dirty="0" sz="1100" spc="10">
                <a:latin typeface="Times New Roman"/>
                <a:cs typeface="Times New Roman"/>
              </a:rPr>
              <a:t>manner.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table  below shows </a:t>
            </a:r>
            <a:r>
              <a:rPr dirty="0" sz="1100" spc="5">
                <a:latin typeface="Times New Roman"/>
                <a:cs typeface="Times New Roman"/>
              </a:rPr>
              <a:t>the details of 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computation.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64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13688" y="1024889"/>
          <a:ext cx="5147310" cy="1861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6720"/>
                <a:gridCol w="562609"/>
                <a:gridCol w="921385"/>
                <a:gridCol w="1183639"/>
                <a:gridCol w="774064"/>
              </a:tblGrid>
              <a:tr h="170687">
                <a:tc gridSpan="5"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Labor hour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calculations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Efficiency of the workers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90%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660">
                <a:tc>
                  <a:txBody>
                    <a:bodyPr/>
                    <a:lstStyle/>
                    <a:p>
                      <a:pPr marL="64135" marR="55244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Standard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man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hours for 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painting</a:t>
                      </a:r>
                      <a:r>
                        <a:rPr dirty="0" sz="110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1sq.m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0.30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0500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Cubi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Breaker</a:t>
                      </a: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housing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Total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6423">
                <a:tc>
                  <a:txBody>
                    <a:bodyPr/>
                    <a:lstStyle/>
                    <a:p>
                      <a:pPr marL="64135" marR="5651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Square meters of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area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be 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painted per unit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ts val="129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43.00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2.60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660">
                <a:tc>
                  <a:txBody>
                    <a:bodyPr/>
                    <a:lstStyle/>
                    <a:p>
                      <a:pPr marL="64135" marR="5715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area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be painted 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during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one year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(sq.m)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30810">
                        <a:lnSpc>
                          <a:spcPts val="1285"/>
                        </a:lnSpc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104,920.00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10,309.00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115,229.00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64135" marR="5588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Labour hours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required per 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annum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6370">
                        <a:lnSpc>
                          <a:spcPts val="1290"/>
                        </a:lnSpc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34,973.33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3,436.33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38,409.67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76019" y="3027564"/>
            <a:ext cx="5422265" cy="419544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350">
              <a:lnSpc>
                <a:spcPct val="98400"/>
              </a:lnSpc>
              <a:spcBef>
                <a:spcPts val="150"/>
              </a:spcBef>
            </a:pPr>
            <a:r>
              <a:rPr dirty="0" sz="1100" spc="10" b="1">
                <a:latin typeface="Times New Roman"/>
                <a:cs typeface="Times New Roman"/>
              </a:rPr>
              <a:t>Computing Capacity Availability: </a:t>
            </a:r>
            <a:r>
              <a:rPr dirty="0" sz="1100" spc="10">
                <a:latin typeface="Times New Roman"/>
                <a:cs typeface="Times New Roman"/>
              </a:rPr>
              <a:t>Once the </a:t>
            </a:r>
            <a:r>
              <a:rPr dirty="0" sz="1100" spc="5">
                <a:latin typeface="Times New Roman"/>
                <a:cs typeface="Times New Roman"/>
              </a:rPr>
              <a:t>capacity  required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computed, one </a:t>
            </a:r>
            <a:r>
              <a:rPr dirty="0" sz="1100" spc="5">
                <a:latin typeface="Times New Roman"/>
                <a:cs typeface="Times New Roman"/>
              </a:rPr>
              <a:t>can  estimate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much </a:t>
            </a:r>
            <a:r>
              <a:rPr dirty="0" sz="1100" spc="5">
                <a:latin typeface="Times New Roman"/>
                <a:cs typeface="Times New Roman"/>
              </a:rPr>
              <a:t>is already available in </a:t>
            </a:r>
            <a:r>
              <a:rPr dirty="0" sz="1100" spc="10">
                <a:latin typeface="Times New Roman"/>
                <a:cs typeface="Times New Roman"/>
              </a:rPr>
              <a:t>the system. By </a:t>
            </a:r>
            <a:r>
              <a:rPr dirty="0" sz="1100" spc="5">
                <a:latin typeface="Times New Roman"/>
                <a:cs typeface="Times New Roman"/>
              </a:rPr>
              <a:t>performing this </a:t>
            </a:r>
            <a:r>
              <a:rPr dirty="0" sz="1100" spc="10">
                <a:latin typeface="Times New Roman"/>
                <a:cs typeface="Times New Roman"/>
              </a:rPr>
              <a:t>computation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comparing with </a:t>
            </a:r>
            <a:r>
              <a:rPr dirty="0" sz="1100" spc="5">
                <a:latin typeface="Times New Roman"/>
                <a:cs typeface="Times New Roman"/>
              </a:rPr>
              <a:t>the requirements, </a:t>
            </a:r>
            <a:r>
              <a:rPr dirty="0" sz="1100" spc="10">
                <a:latin typeface="Times New Roman"/>
                <a:cs typeface="Times New Roman"/>
              </a:rPr>
              <a:t>one can </a:t>
            </a:r>
            <a:r>
              <a:rPr dirty="0" sz="1100" spc="5">
                <a:latin typeface="Times New Roman"/>
                <a:cs typeface="Times New Roman"/>
              </a:rPr>
              <a:t>identify the gaps or excess capacity available for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each resource in question. </a:t>
            </a:r>
            <a:r>
              <a:rPr dirty="0" sz="1100" spc="10">
                <a:latin typeface="Times New Roman"/>
                <a:cs typeface="Times New Roman"/>
              </a:rPr>
              <a:t>The comparison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available </a:t>
            </a:r>
            <a:r>
              <a:rPr dirty="0" sz="1100" spc="10">
                <a:latin typeface="Times New Roman"/>
                <a:cs typeface="Times New Roman"/>
              </a:rPr>
              <a:t>with the requirement serves  </a:t>
            </a:r>
            <a:r>
              <a:rPr dirty="0" sz="1100" spc="5">
                <a:latin typeface="Times New Roman"/>
                <a:cs typeface="Times New Roman"/>
              </a:rPr>
              <a:t>several important </a:t>
            </a:r>
            <a:r>
              <a:rPr dirty="0" sz="1100" spc="10">
                <a:latin typeface="Times New Roman"/>
                <a:cs typeface="Times New Roman"/>
              </a:rPr>
              <a:t>purposes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capacity planning exercise. </a:t>
            </a:r>
            <a:r>
              <a:rPr dirty="0" sz="1100" spc="15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of these </a:t>
            </a:r>
            <a:r>
              <a:rPr dirty="0" sz="1100" spc="10">
                <a:latin typeface="Times New Roman"/>
                <a:cs typeface="Times New Roman"/>
              </a:rPr>
              <a:t>worth </a:t>
            </a:r>
            <a:r>
              <a:rPr dirty="0" sz="1100" spc="5">
                <a:latin typeface="Times New Roman"/>
                <a:cs typeface="Times New Roman"/>
              </a:rPr>
              <a:t>mentioning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are:-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comparison provides a </a:t>
            </a:r>
            <a:r>
              <a:rPr dirty="0" sz="1100" spc="5">
                <a:latin typeface="Times New Roman"/>
                <a:cs typeface="Times New Roman"/>
              </a:rPr>
              <a:t>basis to understand the </a:t>
            </a:r>
            <a:r>
              <a:rPr dirty="0" sz="1100" spc="10">
                <a:latin typeface="Times New Roman"/>
                <a:cs typeface="Times New Roman"/>
              </a:rPr>
              <a:t>comparison </a:t>
            </a:r>
            <a:r>
              <a:rPr dirty="0" sz="1100" spc="5">
                <a:latin typeface="Times New Roman"/>
                <a:cs typeface="Times New Roman"/>
              </a:rPr>
              <a:t>provides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basis to  understand </a:t>
            </a:r>
            <a:r>
              <a:rPr dirty="0" sz="1100" spc="10">
                <a:latin typeface="Times New Roman"/>
                <a:cs typeface="Times New Roman"/>
              </a:rPr>
              <a:t>the consequence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expansion initiative to the operations  </a:t>
            </a:r>
            <a:r>
              <a:rPr dirty="0" sz="1100" spc="10">
                <a:latin typeface="Times New Roman"/>
                <a:cs typeface="Times New Roman"/>
              </a:rPr>
              <a:t>manager.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helps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separate the </a:t>
            </a:r>
            <a:r>
              <a:rPr dirty="0" sz="1100" spc="5">
                <a:latin typeface="Times New Roman"/>
                <a:cs typeface="Times New Roman"/>
              </a:rPr>
              <a:t>resources into those </a:t>
            </a:r>
            <a:r>
              <a:rPr dirty="0" sz="1100" spc="10">
                <a:latin typeface="Times New Roman"/>
                <a:cs typeface="Times New Roman"/>
              </a:rPr>
              <a:t>with adequate capacity and insufficient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help </a:t>
            </a:r>
            <a:r>
              <a:rPr dirty="0" sz="1100" spc="10">
                <a:latin typeface="Times New Roman"/>
                <a:cs typeface="Times New Roman"/>
              </a:rPr>
              <a:t>focus on the </a:t>
            </a:r>
            <a:r>
              <a:rPr dirty="0" sz="1100" spc="5">
                <a:latin typeface="Times New Roman"/>
                <a:cs typeface="Times New Roman"/>
              </a:rPr>
              <a:t>latter category for </a:t>
            </a:r>
            <a:r>
              <a:rPr dirty="0" sz="1100" spc="10">
                <a:latin typeface="Times New Roman"/>
                <a:cs typeface="Times New Roman"/>
              </a:rPr>
              <a:t>problem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solving.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provides impetus for process plan changes and improvements for uncovering </a:t>
            </a:r>
            <a:r>
              <a:rPr dirty="0" sz="1100" spc="5">
                <a:latin typeface="Times New Roman"/>
                <a:cs typeface="Times New Roman"/>
              </a:rPr>
              <a:t>waste,  and thereby discovering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capacity at </a:t>
            </a:r>
            <a:r>
              <a:rPr dirty="0" sz="1100" spc="10">
                <a:latin typeface="Times New Roman"/>
                <a:cs typeface="Times New Roman"/>
              </a:rPr>
              <a:t>some of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bottlenecks.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Finally,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helps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manager to draw </a:t>
            </a:r>
            <a:r>
              <a:rPr dirty="0" sz="1100" spc="5">
                <a:latin typeface="Times New Roman"/>
                <a:cs typeface="Times New Roman"/>
              </a:rPr>
              <a:t>out </a:t>
            </a:r>
            <a:r>
              <a:rPr dirty="0" sz="1100" spc="10">
                <a:latin typeface="Times New Roman"/>
                <a:cs typeface="Times New Roman"/>
              </a:rPr>
              <a:t>capital </a:t>
            </a:r>
            <a:r>
              <a:rPr dirty="0" sz="1100" spc="5">
                <a:latin typeface="Times New Roman"/>
                <a:cs typeface="Times New Roman"/>
              </a:rPr>
              <a:t>budgeting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investment  requirements of the capacity expansion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initiative.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Availability of capacity in </a:t>
            </a:r>
            <a:r>
              <a:rPr dirty="0" sz="1100" spc="10">
                <a:latin typeface="Times New Roman"/>
                <a:cs typeface="Times New Roman"/>
              </a:rPr>
              <a:t>a system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function of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parameters.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is the </a:t>
            </a:r>
            <a:r>
              <a:rPr dirty="0" sz="1100" spc="10">
                <a:latin typeface="Times New Roman"/>
                <a:cs typeface="Times New Roman"/>
              </a:rPr>
              <a:t>system  </a:t>
            </a:r>
            <a:r>
              <a:rPr dirty="0" sz="1100" spc="5">
                <a:latin typeface="Times New Roman"/>
                <a:cs typeface="Times New Roman"/>
              </a:rPr>
              <a:t>availability </a:t>
            </a:r>
            <a:r>
              <a:rPr dirty="0" sz="1100" spc="10">
                <a:latin typeface="Times New Roman"/>
                <a:cs typeface="Times New Roman"/>
              </a:rPr>
              <a:t>and the second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resource availability.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availability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function of the  </a:t>
            </a:r>
            <a:r>
              <a:rPr dirty="0" sz="1100" spc="10">
                <a:latin typeface="Times New Roman"/>
                <a:cs typeface="Times New Roman"/>
              </a:rPr>
              <a:t>number of working days and the 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hours </a:t>
            </a:r>
            <a:r>
              <a:rPr dirty="0" sz="1100" spc="5">
                <a:latin typeface="Times New Roman"/>
                <a:cs typeface="Times New Roman"/>
              </a:rPr>
              <a:t>per </a:t>
            </a:r>
            <a:r>
              <a:rPr dirty="0" sz="1100" spc="10">
                <a:latin typeface="Times New Roman"/>
                <a:cs typeface="Times New Roman"/>
              </a:rPr>
              <a:t>day.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hours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day  depends on </a:t>
            </a:r>
            <a:r>
              <a:rPr dirty="0" sz="1100" spc="5">
                <a:latin typeface="Times New Roman"/>
                <a:cs typeface="Times New Roman"/>
              </a:rPr>
              <a:t>operating policies pertaining to the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shifts </a:t>
            </a:r>
            <a:r>
              <a:rPr dirty="0" sz="1100" spc="10">
                <a:latin typeface="Times New Roman"/>
                <a:cs typeface="Times New Roman"/>
              </a:rPr>
              <a:t>and overtime </a:t>
            </a:r>
            <a:r>
              <a:rPr dirty="0" sz="1100" spc="5">
                <a:latin typeface="Times New Roman"/>
                <a:cs typeface="Times New Roman"/>
              </a:rPr>
              <a:t>practices.  </a:t>
            </a:r>
            <a:r>
              <a:rPr dirty="0" sz="1100" spc="10">
                <a:latin typeface="Times New Roman"/>
                <a:cs typeface="Times New Roman"/>
              </a:rPr>
              <a:t>Resource </a:t>
            </a:r>
            <a:r>
              <a:rPr dirty="0" sz="1100" spc="5">
                <a:latin typeface="Times New Roman"/>
                <a:cs typeface="Times New Roman"/>
              </a:rPr>
              <a:t>availability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function </a:t>
            </a:r>
            <a:r>
              <a:rPr dirty="0" sz="1100" spc="10">
                <a:latin typeface="Times New Roman"/>
                <a:cs typeface="Times New Roman"/>
              </a:rPr>
              <a:t>of maintenance </a:t>
            </a:r>
            <a:r>
              <a:rPr dirty="0" sz="1100" spc="5">
                <a:latin typeface="Times New Roman"/>
                <a:cs typeface="Times New Roman"/>
              </a:rPr>
              <a:t>schedules </a:t>
            </a:r>
            <a:r>
              <a:rPr dirty="0" sz="1100" spc="10">
                <a:latin typeface="Times New Roman"/>
                <a:cs typeface="Times New Roman"/>
              </a:rPr>
              <a:t>and breakdown behavior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resource (in </a:t>
            </a:r>
            <a:r>
              <a:rPr dirty="0" sz="1100" spc="10">
                <a:latin typeface="Times New Roman"/>
                <a:cs typeface="Times New Roman"/>
              </a:rPr>
              <a:t>the case </a:t>
            </a:r>
            <a:r>
              <a:rPr dirty="0" sz="1100" spc="5">
                <a:latin typeface="Times New Roman"/>
                <a:cs typeface="Times New Roman"/>
              </a:rPr>
              <a:t>of machines) </a:t>
            </a:r>
            <a:r>
              <a:rPr dirty="0" sz="1100" spc="10">
                <a:latin typeface="Times New Roman"/>
                <a:cs typeface="Times New Roman"/>
              </a:rPr>
              <a:t>and absenteeism </a:t>
            </a:r>
            <a:r>
              <a:rPr dirty="0" sz="1100" spc="5">
                <a:latin typeface="Times New Roman"/>
                <a:cs typeface="Times New Roman"/>
              </a:rPr>
              <a:t>(in </a:t>
            </a:r>
            <a:r>
              <a:rPr dirty="0" sz="1100" spc="10">
                <a:latin typeface="Times New Roman"/>
                <a:cs typeface="Times New Roman"/>
              </a:rPr>
              <a:t>the case </a:t>
            </a:r>
            <a:r>
              <a:rPr dirty="0" sz="1100" spc="5">
                <a:latin typeface="Times New Roman"/>
                <a:cs typeface="Times New Roman"/>
              </a:rPr>
              <a:t>of labour). </a:t>
            </a:r>
            <a:r>
              <a:rPr dirty="0" sz="1100" spc="10">
                <a:latin typeface="Times New Roman"/>
                <a:cs typeface="Times New Roman"/>
              </a:rPr>
              <a:t>Based on </a:t>
            </a:r>
            <a:r>
              <a:rPr dirty="0" sz="1100" spc="5">
                <a:latin typeface="Times New Roman"/>
                <a:cs typeface="Times New Roman"/>
              </a:rPr>
              <a:t>these,  the capacity available in the </a:t>
            </a:r>
            <a:r>
              <a:rPr dirty="0" sz="1100" spc="10">
                <a:latin typeface="Times New Roman"/>
                <a:cs typeface="Times New Roman"/>
              </a:rPr>
              <a:t>system can be computed.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relevant computational details are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56969" y="7384532"/>
          <a:ext cx="3872229" cy="1807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840"/>
                <a:gridCol w="273050"/>
                <a:gridCol w="560070"/>
              </a:tblGrid>
              <a:tr h="243992">
                <a:tc>
                  <a:txBody>
                    <a:bodyPr/>
                    <a:lstStyle/>
                    <a:p>
                      <a:pPr marL="31750">
                        <a:lnSpc>
                          <a:spcPts val="122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availability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704">
                <a:tc>
                  <a:txBody>
                    <a:bodyPr/>
                    <a:lstStyle/>
                    <a:p>
                      <a:pPr marL="31750">
                        <a:lnSpc>
                          <a:spcPts val="1295"/>
                        </a:lnSpc>
                        <a:spcBef>
                          <a:spcPts val="57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working days in the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planning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horizon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95"/>
                        </a:lnSpc>
                        <a:spcBef>
                          <a:spcPts val="5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295"/>
                        </a:lnSpc>
                        <a:spcBef>
                          <a:spcPts val="57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baseline="-11111" sz="1125" spc="15">
                          <a:latin typeface="Times New Roman"/>
                          <a:cs typeface="Times New Roman"/>
                        </a:rPr>
                        <a:t>d</a:t>
                      </a:r>
                      <a:endParaRPr baseline="-11111" sz="11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</a:tr>
              <a:tr h="161386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of working hours per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day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17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17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1222">
                <a:tc>
                  <a:txBody>
                    <a:bodyPr/>
                    <a:lstStyle/>
                    <a:p>
                      <a:pPr marL="31750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System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availability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(hours)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baseline="-11111" sz="1125" spc="15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11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3691">
                <a:tc>
                  <a:txBody>
                    <a:bodyPr/>
                    <a:lstStyle/>
                    <a:p>
                      <a:pPr marL="31750">
                        <a:lnSpc>
                          <a:spcPts val="1265"/>
                        </a:lnSpc>
                        <a:spcBef>
                          <a:spcPts val="550"/>
                        </a:spcBef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Resource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availability'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8187">
                <a:tc>
                  <a:txBody>
                    <a:bodyPr/>
                    <a:lstStyle/>
                    <a:p>
                      <a:pPr marL="31750">
                        <a:lnSpc>
                          <a:spcPts val="122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machines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available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22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baseline="-11111" sz="1125" spc="7">
                          <a:latin typeface="Times New Roman"/>
                          <a:cs typeface="Times New Roman"/>
                        </a:rPr>
                        <a:t>m</a:t>
                      </a:r>
                      <a:endParaRPr baseline="-11111" sz="11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1391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Machine: Time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lost in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breakdowns and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maintenance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17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17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8549">
                <a:tc>
                  <a:txBody>
                    <a:bodyPr/>
                    <a:lstStyle/>
                    <a:p>
                      <a:pPr marL="31750">
                        <a:lnSpc>
                          <a:spcPts val="122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workers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available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22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22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baseline="-11111" sz="1125" spc="15">
                          <a:latin typeface="Times New Roman"/>
                          <a:cs typeface="Times New Roman"/>
                        </a:rPr>
                        <a:t>L</a:t>
                      </a:r>
                      <a:endParaRPr baseline="-11111" sz="11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8118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workers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available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1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65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039" y="1002041"/>
            <a:ext cx="1991995" cy="5270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Capacity </a:t>
            </a:r>
            <a:r>
              <a:rPr dirty="0" sz="1100" spc="5" b="1">
                <a:latin typeface="Times New Roman"/>
                <a:cs typeface="Times New Roman"/>
              </a:rPr>
              <a:t>available </a:t>
            </a:r>
            <a:r>
              <a:rPr dirty="0" sz="1100" spc="10" b="1">
                <a:latin typeface="Times New Roman"/>
                <a:cs typeface="Times New Roman"/>
              </a:rPr>
              <a:t>in </a:t>
            </a:r>
            <a:r>
              <a:rPr dirty="0" sz="1100" spc="5" b="1">
                <a:latin typeface="Times New Roman"/>
                <a:cs typeface="Times New Roman"/>
              </a:rPr>
              <a:t>the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system</a:t>
            </a:r>
            <a:endParaRPr sz="1100">
              <a:latin typeface="Times New Roman"/>
              <a:cs typeface="Times New Roman"/>
            </a:endParaRPr>
          </a:p>
          <a:p>
            <a:pPr marL="12700" marR="1469390">
              <a:lnSpc>
                <a:spcPts val="1300"/>
              </a:lnSpc>
              <a:spcBef>
                <a:spcPts val="50"/>
              </a:spcBef>
            </a:pPr>
            <a:r>
              <a:rPr dirty="0" sz="1100" spc="10">
                <a:latin typeface="Times New Roman"/>
                <a:cs typeface="Times New Roman"/>
              </a:rPr>
              <a:t>Mac</a:t>
            </a:r>
            <a:r>
              <a:rPr dirty="0" sz="1100" spc="15">
                <a:latin typeface="Times New Roman"/>
                <a:cs typeface="Times New Roman"/>
              </a:rPr>
              <a:t>h</a:t>
            </a:r>
            <a:r>
              <a:rPr dirty="0" sz="1100">
                <a:latin typeface="Times New Roman"/>
                <a:cs typeface="Times New Roman"/>
              </a:rPr>
              <a:t>i</a:t>
            </a:r>
            <a:r>
              <a:rPr dirty="0" sz="1100" spc="15">
                <a:latin typeface="Times New Roman"/>
                <a:cs typeface="Times New Roman"/>
              </a:rPr>
              <a:t>n</a:t>
            </a:r>
            <a:r>
              <a:rPr dirty="0" sz="1100" spc="5">
                <a:latin typeface="Times New Roman"/>
                <a:cs typeface="Times New Roman"/>
              </a:rPr>
              <a:t>e  </a:t>
            </a:r>
            <a:r>
              <a:rPr dirty="0" sz="1100" spc="5">
                <a:latin typeface="Times New Roman"/>
                <a:cs typeface="Times New Roman"/>
              </a:rPr>
              <a:t>Labour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87323" y="1166642"/>
            <a:ext cx="66040" cy="3625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1873" y="1166642"/>
            <a:ext cx="1449705" cy="3625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8100" marR="3048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N</a:t>
            </a:r>
            <a:r>
              <a:rPr dirty="0" baseline="-11111" sz="1125" spc="7">
                <a:latin typeface="Times New Roman"/>
                <a:cs typeface="Times New Roman"/>
              </a:rPr>
              <a:t>d </a:t>
            </a:r>
            <a:r>
              <a:rPr dirty="0" sz="1100" spc="10">
                <a:latin typeface="Times New Roman"/>
                <a:cs typeface="Times New Roman"/>
              </a:rPr>
              <a:t>x h x N</a:t>
            </a:r>
            <a:r>
              <a:rPr dirty="0" baseline="-11111" sz="1125" spc="15">
                <a:latin typeface="Times New Roman"/>
                <a:cs typeface="Times New Roman"/>
              </a:rPr>
              <a:t>m </a:t>
            </a:r>
            <a:r>
              <a:rPr dirty="0" sz="1100" spc="10">
                <a:latin typeface="Times New Roman"/>
                <a:cs typeface="Times New Roman"/>
              </a:rPr>
              <a:t>x (1-b/100)  N</a:t>
            </a:r>
            <a:r>
              <a:rPr dirty="0" baseline="-11111" sz="1125" spc="15">
                <a:latin typeface="Times New Roman"/>
                <a:cs typeface="Times New Roman"/>
              </a:rPr>
              <a:t>d </a:t>
            </a:r>
            <a:r>
              <a:rPr dirty="0" sz="1100" spc="10">
                <a:latin typeface="Times New Roman"/>
                <a:cs typeface="Times New Roman"/>
              </a:rPr>
              <a:t>x h x N</a:t>
            </a:r>
            <a:r>
              <a:rPr dirty="0" baseline="-11111" sz="1125" spc="15">
                <a:latin typeface="Times New Roman"/>
                <a:cs typeface="Times New Roman"/>
              </a:rPr>
              <a:t>L </a:t>
            </a:r>
            <a:r>
              <a:rPr dirty="0" sz="1100" spc="10">
                <a:latin typeface="Times New Roman"/>
                <a:cs typeface="Times New Roman"/>
              </a:rPr>
              <a:t>x</a:t>
            </a:r>
            <a:r>
              <a:rPr dirty="0" sz="1100" spc="-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(1-a/100)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042" y="1661262"/>
            <a:ext cx="5420995" cy="13519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 b="1">
                <a:latin typeface="Times New Roman"/>
                <a:cs typeface="Times New Roman"/>
              </a:rPr>
              <a:t>Example: </a:t>
            </a:r>
            <a:r>
              <a:rPr dirty="0" sz="1100" spc="10">
                <a:latin typeface="Times New Roman"/>
                <a:cs typeface="Times New Roman"/>
              </a:rPr>
              <a:t>Consider the </a:t>
            </a:r>
            <a:r>
              <a:rPr dirty="0" sz="1100" spc="5">
                <a:latin typeface="Times New Roman"/>
                <a:cs typeface="Times New Roman"/>
              </a:rPr>
              <a:t>fabrications shop. </a:t>
            </a:r>
            <a:r>
              <a:rPr dirty="0" sz="1100" spc="10">
                <a:latin typeface="Times New Roman"/>
                <a:cs typeface="Times New Roman"/>
              </a:rPr>
              <a:t>Referred in this previous example. Suppose the  </a:t>
            </a:r>
            <a:r>
              <a:rPr dirty="0" sz="1100" spc="5">
                <a:latin typeface="Times New Roman"/>
                <a:cs typeface="Times New Roman"/>
              </a:rPr>
              <a:t>factory </a:t>
            </a:r>
            <a:r>
              <a:rPr dirty="0" sz="1100" spc="10">
                <a:latin typeface="Times New Roman"/>
                <a:cs typeface="Times New Roman"/>
              </a:rPr>
              <a:t>works on a </a:t>
            </a:r>
            <a:r>
              <a:rPr dirty="0" sz="1100" spc="5">
                <a:latin typeface="Times New Roman"/>
                <a:cs typeface="Times New Roman"/>
              </a:rPr>
              <a:t>two-shift basis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six </a:t>
            </a:r>
            <a:r>
              <a:rPr dirty="0" sz="1100" spc="10">
                <a:latin typeface="Times New Roman"/>
                <a:cs typeface="Times New Roman"/>
              </a:rPr>
              <a:t>workers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paint </a:t>
            </a:r>
            <a:r>
              <a:rPr dirty="0" sz="1100" spc="5">
                <a:latin typeface="Times New Roman"/>
                <a:cs typeface="Times New Roman"/>
              </a:rPr>
              <a:t>shop.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one </a:t>
            </a:r>
            <a:r>
              <a:rPr dirty="0" sz="1100" spc="15">
                <a:latin typeface="Times New Roman"/>
                <a:cs typeface="Times New Roman"/>
              </a:rPr>
              <a:t>CNC  </a:t>
            </a:r>
            <a:r>
              <a:rPr dirty="0" sz="1100" spc="5">
                <a:latin typeface="Times New Roman"/>
                <a:cs typeface="Times New Roman"/>
              </a:rPr>
              <a:t>turret press currently available. Suppose prior data </a:t>
            </a:r>
            <a:r>
              <a:rPr dirty="0" sz="1100" spc="10">
                <a:latin typeface="Times New Roman"/>
                <a:cs typeface="Times New Roman"/>
              </a:rPr>
              <a:t>shows </a:t>
            </a:r>
            <a:r>
              <a:rPr dirty="0" sz="1100" spc="5">
                <a:latin typeface="Times New Roman"/>
                <a:cs typeface="Times New Roman"/>
              </a:rPr>
              <a:t>that the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the shop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a  downtime </a:t>
            </a:r>
            <a:r>
              <a:rPr dirty="0" sz="1100" spc="1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12 </a:t>
            </a:r>
            <a:r>
              <a:rPr dirty="0" sz="1100" spc="5">
                <a:latin typeface="Times New Roman"/>
                <a:cs typeface="Times New Roman"/>
              </a:rPr>
              <a:t>percent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absenteeism rate of the </a:t>
            </a:r>
            <a:r>
              <a:rPr dirty="0" sz="1100" spc="10">
                <a:latin typeface="Times New Roman"/>
                <a:cs typeface="Times New Roman"/>
              </a:rPr>
              <a:t>employees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5 </a:t>
            </a:r>
            <a:r>
              <a:rPr dirty="0" sz="1100" spc="5">
                <a:latin typeface="Times New Roman"/>
                <a:cs typeface="Times New Roman"/>
              </a:rPr>
              <a:t>percent, assess </a:t>
            </a:r>
            <a:r>
              <a:rPr dirty="0" sz="1100" spc="10">
                <a:latin typeface="Times New Roman"/>
                <a:cs typeface="Times New Roman"/>
              </a:rPr>
              <a:t>the  impact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expansion initiative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plant.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Solution: </a:t>
            </a:r>
            <a:r>
              <a:rPr dirty="0" sz="1100" spc="10">
                <a:latin typeface="Times New Roman"/>
                <a:cs typeface="Times New Roman"/>
              </a:rPr>
              <a:t>The capacity </a:t>
            </a:r>
            <a:r>
              <a:rPr dirty="0" sz="1100" spc="5">
                <a:latin typeface="Times New Roman"/>
                <a:cs typeface="Times New Roman"/>
              </a:rPr>
              <a:t>requirements have already been </a:t>
            </a:r>
            <a:r>
              <a:rPr dirty="0" sz="1100" spc="10">
                <a:latin typeface="Times New Roman"/>
                <a:cs typeface="Times New Roman"/>
              </a:rPr>
              <a:t>computed </a:t>
            </a:r>
            <a:r>
              <a:rPr dirty="0" sz="1100" spc="5">
                <a:latin typeface="Times New Roman"/>
                <a:cs typeface="Times New Roman"/>
              </a:rPr>
              <a:t>in the previous </a:t>
            </a:r>
            <a:r>
              <a:rPr dirty="0" sz="1100" spc="10">
                <a:latin typeface="Times New Roman"/>
                <a:cs typeface="Times New Roman"/>
              </a:rPr>
              <a:t>example.  They are </a:t>
            </a:r>
            <a:r>
              <a:rPr dirty="0" sz="1100" spc="5">
                <a:latin typeface="Times New Roman"/>
                <a:cs typeface="Times New Roman"/>
              </a:rPr>
              <a:t>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follows:-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42" y="3145536"/>
            <a:ext cx="3077210" cy="3625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  <a:tabLst>
                <a:tab pos="3024505" algn="l"/>
              </a:tabLst>
            </a:pPr>
            <a:r>
              <a:rPr dirty="0" sz="1100" spc="10">
                <a:latin typeface="Times New Roman"/>
                <a:cs typeface="Times New Roman"/>
              </a:rPr>
              <a:t>Labour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hour</a:t>
            </a:r>
            <a:r>
              <a:rPr dirty="0" sz="1100" spc="10">
                <a:latin typeface="Times New Roman"/>
                <a:cs typeface="Times New Roman"/>
              </a:rPr>
              <a:t>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r</a:t>
            </a:r>
            <a:r>
              <a:rPr dirty="0" sz="1100">
                <a:latin typeface="Times New Roman"/>
                <a:cs typeface="Times New Roman"/>
              </a:rPr>
              <a:t>e</a:t>
            </a:r>
            <a:r>
              <a:rPr dirty="0" sz="1100" spc="15">
                <a:latin typeface="Times New Roman"/>
                <a:cs typeface="Times New Roman"/>
              </a:rPr>
              <a:t>q</a:t>
            </a:r>
            <a:r>
              <a:rPr dirty="0" sz="1100" spc="5">
                <a:latin typeface="Times New Roman"/>
                <a:cs typeface="Times New Roman"/>
              </a:rPr>
              <a:t>u</a:t>
            </a:r>
            <a:r>
              <a:rPr dirty="0" sz="1100" spc="-5">
                <a:latin typeface="Times New Roman"/>
                <a:cs typeface="Times New Roman"/>
              </a:rPr>
              <a:t>i</a:t>
            </a:r>
            <a:r>
              <a:rPr dirty="0" sz="1100" spc="10">
                <a:latin typeface="Times New Roman"/>
                <a:cs typeface="Times New Roman"/>
              </a:rPr>
              <a:t>red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p</a:t>
            </a:r>
            <a:r>
              <a:rPr dirty="0" sz="1100" spc="10">
                <a:latin typeface="Times New Roman"/>
                <a:cs typeface="Times New Roman"/>
              </a:rPr>
              <a:t>aint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</a:t>
            </a:r>
            <a:r>
              <a:rPr dirty="0" sz="1100" spc="15">
                <a:latin typeface="Times New Roman"/>
                <a:cs typeface="Times New Roman"/>
              </a:rPr>
              <a:t>h</a:t>
            </a:r>
            <a:r>
              <a:rPr dirty="0" sz="1100" spc="5">
                <a:latin typeface="Times New Roman"/>
                <a:cs typeface="Times New Roman"/>
              </a:rPr>
              <a:t>o</a:t>
            </a:r>
            <a:r>
              <a:rPr dirty="0" sz="1100" spc="10">
                <a:latin typeface="Times New Roman"/>
                <a:cs typeface="Times New Roman"/>
              </a:rPr>
              <a:t>p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5">
                <a:latin typeface="Times New Roman"/>
                <a:cs typeface="Times New Roman"/>
              </a:rPr>
              <a:t>:  </a:t>
            </a:r>
            <a:r>
              <a:rPr dirty="0" sz="1100" spc="10">
                <a:latin typeface="Times New Roman"/>
                <a:cs typeface="Times New Roman"/>
              </a:rPr>
              <a:t>Machine hours </a:t>
            </a:r>
            <a:r>
              <a:rPr dirty="0" sz="1100" spc="5">
                <a:latin typeface="Times New Roman"/>
                <a:cs typeface="Times New Roman"/>
              </a:rPr>
              <a:t>required at </a:t>
            </a:r>
            <a:r>
              <a:rPr dirty="0" sz="1100" spc="15">
                <a:latin typeface="Times New Roman"/>
                <a:cs typeface="Times New Roman"/>
              </a:rPr>
              <a:t>CNC </a:t>
            </a:r>
            <a:r>
              <a:rPr dirty="0" sz="1100" spc="5">
                <a:latin typeface="Times New Roman"/>
                <a:cs typeface="Times New Roman"/>
              </a:rPr>
              <a:t>Turret press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facility: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7201" y="3145536"/>
            <a:ext cx="600710" cy="3625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335">
              <a:lnSpc>
                <a:spcPts val="131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38,409.67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10,598.75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042" y="3640055"/>
            <a:ext cx="5419090" cy="3625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15">
                <a:latin typeface="Times New Roman"/>
                <a:cs typeface="Times New Roman"/>
              </a:rPr>
              <a:t>Now </a:t>
            </a:r>
            <a:r>
              <a:rPr dirty="0" sz="1100">
                <a:latin typeface="Times New Roman"/>
                <a:cs typeface="Times New Roman"/>
              </a:rPr>
              <a:t>let </a:t>
            </a:r>
            <a:r>
              <a:rPr dirty="0" sz="1100" spc="15">
                <a:latin typeface="Times New Roman"/>
                <a:cs typeface="Times New Roman"/>
              </a:rPr>
              <a:t>us </a:t>
            </a:r>
            <a:r>
              <a:rPr dirty="0" sz="1100" spc="10">
                <a:latin typeface="Times New Roman"/>
                <a:cs typeface="Times New Roman"/>
              </a:rPr>
              <a:t>compute the </a:t>
            </a:r>
            <a:r>
              <a:rPr dirty="0" sz="1100" spc="5">
                <a:latin typeface="Times New Roman"/>
                <a:cs typeface="Times New Roman"/>
              </a:rPr>
              <a:t>available capacity using </a:t>
            </a:r>
            <a:r>
              <a:rPr dirty="0" sz="1100" spc="10">
                <a:latin typeface="Times New Roman"/>
                <a:cs typeface="Times New Roman"/>
              </a:rPr>
              <a:t>equation </a:t>
            </a:r>
            <a:r>
              <a:rPr dirty="0" sz="1100" spc="5">
                <a:latin typeface="Times New Roman"/>
                <a:cs typeface="Times New Roman"/>
              </a:rPr>
              <a:t>4.1.3. </a:t>
            </a:r>
            <a:r>
              <a:rPr dirty="0" sz="1100" spc="10">
                <a:latin typeface="Times New Roman"/>
                <a:cs typeface="Times New Roman"/>
              </a:rPr>
              <a:t>Table </a:t>
            </a:r>
            <a:r>
              <a:rPr dirty="0" sz="1100" spc="5">
                <a:latin typeface="Times New Roman"/>
                <a:cs typeface="Times New Roman"/>
              </a:rPr>
              <a:t>relevant </a:t>
            </a:r>
            <a:r>
              <a:rPr dirty="0" sz="1100" spc="10">
                <a:latin typeface="Times New Roman"/>
                <a:cs typeface="Times New Roman"/>
              </a:rPr>
              <a:t>computations  </a:t>
            </a:r>
            <a:r>
              <a:rPr dirty="0" sz="1100" spc="5">
                <a:latin typeface="Times New Roman"/>
                <a:cs typeface="Times New Roman"/>
              </a:rPr>
              <a:t>are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table </a:t>
            </a:r>
            <a:r>
              <a:rPr dirty="0" sz="1100" spc="10">
                <a:latin typeface="Times New Roman"/>
                <a:cs typeface="Times New Roman"/>
              </a:rPr>
              <a:t>below: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57300" y="4158234"/>
          <a:ext cx="5385435" cy="1012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2715"/>
                <a:gridCol w="1433830"/>
              </a:tblGrid>
              <a:tr h="335661">
                <a:tc>
                  <a:txBody>
                    <a:bodyPr/>
                    <a:lstStyle/>
                    <a:p>
                      <a:pPr marL="64135">
                        <a:lnSpc>
                          <a:spcPts val="128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days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in the planning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horizon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305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of working hours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day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6423"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System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availability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(hours)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4880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257300" y="5376671"/>
          <a:ext cx="5385435" cy="1014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2715"/>
                <a:gridCol w="1433830"/>
              </a:tblGrid>
              <a:tr h="336423"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turret presses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available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64135">
                        <a:lnSpc>
                          <a:spcPts val="128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Percent of time lost in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breakdown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maintenance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12%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6423"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Capacity of </a:t>
                      </a: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CNC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turret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press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available</a:t>
                      </a:r>
                      <a:r>
                        <a:rPr dirty="0" sz="11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(hours)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9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4,294.40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257300" y="6719316"/>
          <a:ext cx="5385435" cy="1014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2715"/>
                <a:gridCol w="1433830"/>
              </a:tblGrid>
              <a:tr h="336423"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workers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in the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paint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shop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661">
                <a:tc>
                  <a:txBody>
                    <a:bodyPr/>
                    <a:lstStyle/>
                    <a:p>
                      <a:pPr marL="64135">
                        <a:lnSpc>
                          <a:spcPts val="128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Percent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time lost in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absenteeism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5%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6041">
                <a:tc>
                  <a:txBody>
                    <a:bodyPr/>
                    <a:lstStyle/>
                    <a:p>
                      <a:pPr marL="64135">
                        <a:lnSpc>
                          <a:spcPts val="1295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labour hours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available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27,816.00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176019" y="7874691"/>
            <a:ext cx="5420360" cy="85788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0" b="1">
                <a:latin typeface="Times New Roman"/>
                <a:cs typeface="Times New Roman"/>
              </a:rPr>
              <a:t>Comparison </a:t>
            </a:r>
            <a:r>
              <a:rPr dirty="0" sz="1100" spc="5" b="1">
                <a:latin typeface="Times New Roman"/>
                <a:cs typeface="Times New Roman"/>
              </a:rPr>
              <a:t>of Availability </a:t>
            </a:r>
            <a:r>
              <a:rPr dirty="0" sz="1100" spc="15" b="1">
                <a:latin typeface="Times New Roman"/>
                <a:cs typeface="Times New Roman"/>
              </a:rPr>
              <a:t>and </a:t>
            </a:r>
            <a:r>
              <a:rPr dirty="0" sz="1100" spc="10" b="1">
                <a:latin typeface="Times New Roman"/>
                <a:cs typeface="Times New Roman"/>
              </a:rPr>
              <a:t>Requirement: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table </a:t>
            </a:r>
            <a:r>
              <a:rPr dirty="0" sz="1100" spc="10">
                <a:latin typeface="Times New Roman"/>
                <a:cs typeface="Times New Roman"/>
              </a:rPr>
              <a:t>below shows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comparison  between requirement and </a:t>
            </a:r>
            <a:r>
              <a:rPr dirty="0" sz="1100" spc="5">
                <a:latin typeface="Times New Roman"/>
                <a:cs typeface="Times New Roman"/>
              </a:rPr>
              <a:t>availability for the </a:t>
            </a:r>
            <a:r>
              <a:rPr dirty="0" sz="1100" spc="15">
                <a:latin typeface="Times New Roman"/>
                <a:cs typeface="Times New Roman"/>
              </a:rPr>
              <a:t>CNC </a:t>
            </a:r>
            <a:r>
              <a:rPr dirty="0" sz="1100" spc="5">
                <a:latin typeface="Times New Roman"/>
                <a:cs typeface="Times New Roman"/>
              </a:rPr>
              <a:t>Turret press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labour in the </a:t>
            </a:r>
            <a:r>
              <a:rPr dirty="0" sz="1100" spc="10">
                <a:latin typeface="Times New Roman"/>
                <a:cs typeface="Times New Roman"/>
              </a:rPr>
              <a:t>paint  </a:t>
            </a:r>
            <a:r>
              <a:rPr dirty="0" sz="1100" spc="5">
                <a:latin typeface="Times New Roman"/>
                <a:cs typeface="Times New Roman"/>
              </a:rPr>
              <a:t>shop. Since there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only 72 </a:t>
            </a:r>
            <a:r>
              <a:rPr dirty="0" sz="1100" spc="5">
                <a:latin typeface="Times New Roman"/>
                <a:cs typeface="Times New Roman"/>
              </a:rPr>
              <a:t>percent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total requirement available in </a:t>
            </a:r>
            <a:r>
              <a:rPr dirty="0" sz="1100" spc="10">
                <a:latin typeface="Times New Roman"/>
                <a:cs typeface="Times New Roman"/>
              </a:rPr>
              <a:t>the paint </a:t>
            </a:r>
            <a:r>
              <a:rPr dirty="0" sz="1100" spc="5">
                <a:latin typeface="Times New Roman"/>
                <a:cs typeface="Times New Roman"/>
              </a:rPr>
              <a:t>shop,  cubicles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breaker </a:t>
            </a:r>
            <a:r>
              <a:rPr dirty="0" sz="1100" spc="10">
                <a:latin typeface="Times New Roman"/>
                <a:cs typeface="Times New Roman"/>
              </a:rPr>
              <a:t>housing can be </a:t>
            </a:r>
            <a:r>
              <a:rPr dirty="0" sz="1100" spc="5">
                <a:latin typeface="Times New Roman"/>
                <a:cs typeface="Times New Roman"/>
              </a:rPr>
              <a:t>fabricated only to that </a:t>
            </a:r>
            <a:r>
              <a:rPr dirty="0" sz="1100" spc="10">
                <a:latin typeface="Times New Roman"/>
                <a:cs typeface="Times New Roman"/>
              </a:rPr>
              <a:t>extent </a:t>
            </a:r>
            <a:r>
              <a:rPr dirty="0" sz="1100" spc="5">
                <a:latin typeface="Times New Roman"/>
                <a:cs typeface="Times New Roman"/>
              </a:rPr>
              <a:t>(as </a:t>
            </a:r>
            <a:r>
              <a:rPr dirty="0" sz="1100" spc="10">
                <a:latin typeface="Times New Roman"/>
                <a:cs typeface="Times New Roman"/>
              </a:rPr>
              <a:t>shown </a:t>
            </a:r>
            <a:r>
              <a:rPr dirty="0" sz="1100" spc="5">
                <a:latin typeface="Times New Roman"/>
                <a:cs typeface="Times New Roman"/>
              </a:rPr>
              <a:t>in the table).  </a:t>
            </a:r>
            <a:r>
              <a:rPr dirty="0" sz="1100" spc="10">
                <a:latin typeface="Times New Roman"/>
                <a:cs typeface="Times New Roman"/>
              </a:rPr>
              <a:t>Clearly, </a:t>
            </a:r>
            <a:r>
              <a:rPr dirty="0" sz="1100" spc="5">
                <a:latin typeface="Times New Roman"/>
                <a:cs typeface="Times New Roman"/>
              </a:rPr>
              <a:t>there is insufficient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5">
                <a:latin typeface="Times New Roman"/>
                <a:cs typeface="Times New Roman"/>
              </a:rPr>
              <a:t>these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cases.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66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94816" y="1024889"/>
          <a:ext cx="5384800" cy="1019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2075"/>
                <a:gridCol w="1218564"/>
                <a:gridCol w="1003300"/>
                <a:gridCol w="1003300"/>
                <a:gridCol w="788670"/>
              </a:tblGrid>
              <a:tr h="170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52095">
                        <a:lnSpc>
                          <a:spcPts val="124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Capacity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Scenario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(Hours)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1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129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Requirement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Availability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 marR="215265" indent="75565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Excess 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ficits)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1755" marR="65405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Availabil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t 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(%</a:t>
                      </a:r>
                      <a:r>
                        <a:rPr dirty="0" sz="11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of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1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reqt.)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306">
                <a:tc>
                  <a:txBody>
                    <a:bodyPr/>
                    <a:lstStyle/>
                    <a:p>
                      <a:pPr marL="64135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Labour in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paint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shop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38,409.67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27,816.00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(10,593.67)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72%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CNC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Turret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press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10,598.75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4,294.40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(6,304.35)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41%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04722" y="2373629"/>
          <a:ext cx="5365115" cy="684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285"/>
                <a:gridCol w="1219200"/>
                <a:gridCol w="2366644"/>
              </a:tblGrid>
              <a:tr h="336042">
                <a:tc>
                  <a:txBody>
                    <a:bodyPr/>
                    <a:lstStyle/>
                    <a:p>
                      <a:pPr marL="64135" marR="55880">
                        <a:lnSpc>
                          <a:spcPts val="1300"/>
                        </a:lnSpc>
                        <a:spcBef>
                          <a:spcPts val="30"/>
                        </a:spcBef>
                        <a:tabLst>
                          <a:tab pos="1029969" algn="l"/>
                        </a:tabLst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sent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uction 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capacity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Paint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shop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Fabrication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Cubicles /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day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5.79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3.24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Breaker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Housings/day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9.41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5.27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6019" y="3199059"/>
            <a:ext cx="5420995" cy="11868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The firm needs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explore </a:t>
            </a:r>
            <a:r>
              <a:rPr dirty="0" sz="1100" spc="5">
                <a:latin typeface="Times New Roman"/>
                <a:cs typeface="Times New Roman"/>
              </a:rPr>
              <a:t>methods for augmenting this capacity to meet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revised capacity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expansion initiative.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direct </a:t>
            </a:r>
            <a:r>
              <a:rPr dirty="0" sz="1100" spc="10">
                <a:latin typeface="Times New Roman"/>
                <a:cs typeface="Times New Roman"/>
              </a:rPr>
              <a:t>method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compute the 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additional machines </a:t>
            </a:r>
            <a:r>
              <a:rPr dirty="0" sz="1100" spc="5">
                <a:latin typeface="Times New Roman"/>
                <a:cs typeface="Times New Roman"/>
              </a:rPr>
              <a:t>and  </a:t>
            </a:r>
            <a:r>
              <a:rPr dirty="0" sz="1100" spc="10">
                <a:latin typeface="Times New Roman"/>
                <a:cs typeface="Times New Roman"/>
              </a:rPr>
              <a:t>labour required to meet </a:t>
            </a:r>
            <a:r>
              <a:rPr dirty="0" sz="1100" spc="5">
                <a:latin typeface="Times New Roman"/>
                <a:cs typeface="Times New Roman"/>
              </a:rPr>
              <a:t>the shortfall. </a:t>
            </a:r>
            <a:r>
              <a:rPr dirty="0" sz="1100" spc="10">
                <a:latin typeface="Times New Roman"/>
                <a:cs typeface="Times New Roman"/>
              </a:rPr>
              <a:t>Using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data already </a:t>
            </a:r>
            <a:r>
              <a:rPr dirty="0" sz="1100" spc="5">
                <a:latin typeface="Times New Roman"/>
                <a:cs typeface="Times New Roman"/>
              </a:rPr>
              <a:t>available, </a:t>
            </a:r>
            <a:r>
              <a:rPr dirty="0" sz="1100" spc="10">
                <a:latin typeface="Times New Roman"/>
                <a:cs typeface="Times New Roman"/>
              </a:rPr>
              <a:t>we can compute 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additional </a:t>
            </a:r>
            <a:r>
              <a:rPr dirty="0" sz="1100" spc="10">
                <a:latin typeface="Times New Roman"/>
                <a:cs typeface="Times New Roman"/>
              </a:rPr>
              <a:t>hours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one can augment </a:t>
            </a:r>
            <a:r>
              <a:rPr dirty="0" sz="1100" spc="5">
                <a:latin typeface="Times New Roman"/>
                <a:cs typeface="Times New Roman"/>
              </a:rPr>
              <a:t>by adding </a:t>
            </a:r>
            <a:r>
              <a:rPr dirty="0" sz="1100" spc="10">
                <a:latin typeface="Times New Roman"/>
                <a:cs typeface="Times New Roman"/>
              </a:rPr>
              <a:t>one unit </a:t>
            </a:r>
            <a:r>
              <a:rPr dirty="0" sz="1100" spc="5">
                <a:latin typeface="Times New Roman"/>
                <a:cs typeface="Times New Roman"/>
              </a:rPr>
              <a:t>of labor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machine.  </a:t>
            </a:r>
            <a:r>
              <a:rPr dirty="0" sz="1100" spc="10">
                <a:latin typeface="Times New Roman"/>
                <a:cs typeface="Times New Roman"/>
              </a:rPr>
              <a:t>For example, one more </a:t>
            </a:r>
            <a:r>
              <a:rPr dirty="0" sz="1100" spc="5">
                <a:latin typeface="Times New Roman"/>
                <a:cs typeface="Times New Roman"/>
              </a:rPr>
              <a:t>worker will </a:t>
            </a:r>
            <a:r>
              <a:rPr dirty="0" sz="1100" spc="10">
                <a:latin typeface="Times New Roman"/>
                <a:cs typeface="Times New Roman"/>
              </a:rPr>
              <a:t>bring </a:t>
            </a:r>
            <a:r>
              <a:rPr dirty="0" sz="1100" spc="15">
                <a:latin typeface="Times New Roman"/>
                <a:cs typeface="Times New Roman"/>
              </a:rPr>
              <a:t>4636 </a:t>
            </a:r>
            <a:r>
              <a:rPr dirty="0" sz="1100" spc="10">
                <a:latin typeface="Times New Roman"/>
                <a:cs typeface="Times New Roman"/>
              </a:rPr>
              <a:t>hours of work (305 days x 16 hours/day x 95  </a:t>
            </a:r>
            <a:r>
              <a:rPr dirty="0" sz="1100" spc="5">
                <a:latin typeface="Times New Roman"/>
                <a:cs typeface="Times New Roman"/>
              </a:rPr>
              <a:t>percent attendance). Using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information the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additional machines </a:t>
            </a:r>
            <a:r>
              <a:rPr dirty="0" sz="1100" spc="10">
                <a:latin typeface="Times New Roman"/>
                <a:cs typeface="Times New Roman"/>
              </a:rPr>
              <a:t>and workers  can be computed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shown </a:t>
            </a:r>
            <a:r>
              <a:rPr dirty="0" sz="1100" spc="5">
                <a:latin typeface="Times New Roman"/>
                <a:cs typeface="Times New Roman"/>
              </a:rPr>
              <a:t>in the table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below.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85672" y="4541520"/>
          <a:ext cx="5385435" cy="688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4470"/>
                <a:gridCol w="1362075"/>
              </a:tblGrid>
              <a:tr h="170687"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hours 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capacity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added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by one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worker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4,636.00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hours of capacity added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by one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CNC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Turret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Press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4,294.40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069"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Additional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workers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required in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paint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shop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2.29=3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Additional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CNC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Turret presses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required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1.47=2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6019" y="5373053"/>
            <a:ext cx="5420995" cy="29997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ts val="1305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Process </a:t>
            </a:r>
            <a:r>
              <a:rPr dirty="0" sz="1100" spc="15" b="1">
                <a:latin typeface="Times New Roman"/>
                <a:cs typeface="Times New Roman"/>
              </a:rPr>
              <a:t>Mapping </a:t>
            </a:r>
            <a:r>
              <a:rPr dirty="0" sz="1100" spc="10" b="1">
                <a:latin typeface="Times New Roman"/>
                <a:cs typeface="Times New Roman"/>
              </a:rPr>
              <a:t>and Capacity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10"/>
              </a:spcBef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seen above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detailed computation of the capacity requirement for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particular </a:t>
            </a:r>
            <a:r>
              <a:rPr dirty="0" sz="1100" spc="10">
                <a:latin typeface="Times New Roman"/>
                <a:cs typeface="Times New Roman"/>
              </a:rPr>
              <a:t>machine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fabrication </a:t>
            </a:r>
            <a:r>
              <a:rPr dirty="0" sz="1100" spc="10">
                <a:latin typeface="Times New Roman"/>
                <a:cs typeface="Times New Roman"/>
              </a:rPr>
              <a:t>shop 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paint </a:t>
            </a:r>
            <a:r>
              <a:rPr dirty="0" sz="1100" spc="5">
                <a:latin typeface="Times New Roman"/>
                <a:cs typeface="Times New Roman"/>
              </a:rPr>
              <a:t>shop of the factory. </a:t>
            </a:r>
            <a:r>
              <a:rPr dirty="0" sz="1100" spc="10">
                <a:latin typeface="Times New Roman"/>
                <a:cs typeface="Times New Roman"/>
              </a:rPr>
              <a:t>However, the  </a:t>
            </a:r>
            <a:r>
              <a:rPr dirty="0" sz="1100" spc="5">
                <a:latin typeface="Times New Roman"/>
                <a:cs typeface="Times New Roman"/>
              </a:rPr>
              <a:t>capacity of the fabrication shop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function of </a:t>
            </a:r>
            <a:r>
              <a:rPr dirty="0" sz="1100" spc="10">
                <a:latin typeface="Times New Roman"/>
                <a:cs typeface="Times New Roman"/>
              </a:rPr>
              <a:t>the capacity of alternative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available  </a:t>
            </a:r>
            <a:r>
              <a:rPr dirty="0" sz="1100" spc="5">
                <a:latin typeface="Times New Roman"/>
                <a:cs typeface="Times New Roman"/>
              </a:rPr>
              <a:t>in the shop. Therefore, in order to understand the capacity of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stage of the production  </a:t>
            </a:r>
            <a:r>
              <a:rPr dirty="0" sz="1100" spc="10">
                <a:latin typeface="Times New Roman"/>
                <a:cs typeface="Times New Roman"/>
              </a:rPr>
              <a:t>system (for example the paint shop) we need to understand the manner and the extent to  which the </a:t>
            </a:r>
            <a:r>
              <a:rPr dirty="0" sz="1100" spc="5">
                <a:latin typeface="Times New Roman"/>
                <a:cs typeface="Times New Roman"/>
              </a:rPr>
              <a:t>available resources are utilized in manufacturing.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can obtain this information  </a:t>
            </a:r>
            <a:r>
              <a:rPr dirty="0" sz="1100" spc="10">
                <a:latin typeface="Times New Roman"/>
                <a:cs typeface="Times New Roman"/>
              </a:rPr>
              <a:t>from a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mapping </a:t>
            </a:r>
            <a:r>
              <a:rPr dirty="0" sz="1100" spc="5">
                <a:latin typeface="Times New Roman"/>
                <a:cs typeface="Times New Roman"/>
              </a:rPr>
              <a:t>exercise.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process mapping,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mean a representation </a:t>
            </a:r>
            <a:r>
              <a:rPr dirty="0" sz="1100" spc="5">
                <a:latin typeface="Times New Roman"/>
                <a:cs typeface="Times New Roman"/>
              </a:rPr>
              <a:t>of all </a:t>
            </a:r>
            <a:r>
              <a:rPr dirty="0" sz="1100" spc="10">
                <a:latin typeface="Times New Roman"/>
                <a:cs typeface="Times New Roman"/>
              </a:rPr>
              <a:t>the  available </a:t>
            </a:r>
            <a:r>
              <a:rPr dirty="0" sz="1100" spc="5">
                <a:latin typeface="Times New Roman"/>
                <a:cs typeface="Times New Roman"/>
              </a:rPr>
              <a:t>resources, </a:t>
            </a:r>
            <a:r>
              <a:rPr dirty="0" sz="1100" spc="10">
                <a:latin typeface="Times New Roman"/>
                <a:cs typeface="Times New Roman"/>
              </a:rPr>
              <a:t>the patterns and the extent to which </a:t>
            </a:r>
            <a:r>
              <a:rPr dirty="0" sz="1100" spc="5">
                <a:latin typeface="Times New Roman"/>
                <a:cs typeface="Times New Roman"/>
              </a:rPr>
              <a:t>each of these resources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being </a:t>
            </a:r>
            <a:r>
              <a:rPr dirty="0" sz="1100" spc="10">
                <a:latin typeface="Times New Roman"/>
                <a:cs typeface="Times New Roman"/>
              </a:rPr>
              <a:t>used.  Using </a:t>
            </a:r>
            <a:r>
              <a:rPr dirty="0" sz="1100" spc="5">
                <a:latin typeface="Times New Roman"/>
                <a:cs typeface="Times New Roman"/>
              </a:rPr>
              <a:t>this information, </a:t>
            </a:r>
            <a:r>
              <a:rPr dirty="0" sz="1100" spc="10">
                <a:latin typeface="Times New Roman"/>
                <a:cs typeface="Times New Roman"/>
              </a:rPr>
              <a:t>we can compute the </a:t>
            </a:r>
            <a:r>
              <a:rPr dirty="0" sz="1100" spc="5">
                <a:latin typeface="Times New Roman"/>
                <a:cs typeface="Times New Roman"/>
              </a:rPr>
              <a:t>capacity of each resource available in the shop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limiting capacity for the entire shop.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process </a:t>
            </a:r>
            <a:r>
              <a:rPr dirty="0" sz="1100" spc="5">
                <a:latin typeface="Times New Roman"/>
                <a:cs typeface="Times New Roman"/>
              </a:rPr>
              <a:t>mapping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exercise can be done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level of abstraction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implications are </a:t>
            </a:r>
            <a:r>
              <a:rPr dirty="0" sz="1100" spc="10">
                <a:latin typeface="Times New Roman"/>
                <a:cs typeface="Times New Roman"/>
              </a:rPr>
              <a:t>analyzed at that </a:t>
            </a:r>
            <a:r>
              <a:rPr dirty="0" sz="1100" spc="5">
                <a:latin typeface="Times New Roman"/>
                <a:cs typeface="Times New Roman"/>
              </a:rPr>
              <a:t>level of abstraction. </a:t>
            </a:r>
            <a:r>
              <a:rPr dirty="0" sz="1100" spc="10">
                <a:latin typeface="Times New Roman"/>
                <a:cs typeface="Times New Roman"/>
              </a:rPr>
              <a:t>Continuing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our example, the </a:t>
            </a:r>
            <a:r>
              <a:rPr dirty="0" sz="1100" spc="5">
                <a:latin typeface="Times New Roman"/>
                <a:cs typeface="Times New Roman"/>
              </a:rPr>
              <a:t>entire  hierarchy of capacity computation could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graphically illustrated as in </a:t>
            </a:r>
            <a:r>
              <a:rPr dirty="0" sz="1100" spc="10">
                <a:latin typeface="Times New Roman"/>
                <a:cs typeface="Times New Roman"/>
              </a:rPr>
              <a:t>shown Figure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4.2.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will consider </a:t>
            </a:r>
            <a:r>
              <a:rPr dirty="0" sz="1100" spc="10">
                <a:latin typeface="Times New Roman"/>
                <a:cs typeface="Times New Roman"/>
              </a:rPr>
              <a:t>an example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understand the </a:t>
            </a:r>
            <a:r>
              <a:rPr dirty="0" sz="1100" spc="5">
                <a:latin typeface="Times New Roman"/>
                <a:cs typeface="Times New Roman"/>
              </a:rPr>
              <a:t>capacity issues </a:t>
            </a:r>
            <a:r>
              <a:rPr dirty="0" sz="1100" spc="10">
                <a:latin typeface="Times New Roman"/>
                <a:cs typeface="Times New Roman"/>
              </a:rPr>
              <a:t>stemming from a process  mapping</a:t>
            </a:r>
            <a:r>
              <a:rPr dirty="0" sz="1100" spc="5">
                <a:latin typeface="Times New Roman"/>
                <a:cs typeface="Times New Roman"/>
              </a:rPr>
              <a:t> exercise.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208" y="1046988"/>
            <a:ext cx="863600" cy="547370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119380" marR="195580" indent="138430">
              <a:lnSpc>
                <a:spcPts val="1300"/>
              </a:lnSpc>
              <a:spcBef>
                <a:spcPts val="380"/>
              </a:spcBef>
            </a:pPr>
            <a:r>
              <a:rPr dirty="0" sz="1100" spc="5">
                <a:latin typeface="Times New Roman"/>
                <a:cs typeface="Times New Roman"/>
              </a:rPr>
              <a:t>First  </a:t>
            </a:r>
            <a:r>
              <a:rPr dirty="0" sz="1100" spc="10">
                <a:latin typeface="Times New Roman"/>
                <a:cs typeface="Times New Roman"/>
              </a:rPr>
              <a:t>opera</a:t>
            </a:r>
            <a:r>
              <a:rPr dirty="0" sz="1100" spc="-5">
                <a:latin typeface="Times New Roman"/>
                <a:cs typeface="Times New Roman"/>
              </a:rPr>
              <a:t>t</a:t>
            </a:r>
            <a:r>
              <a:rPr dirty="0" sz="1100">
                <a:latin typeface="Times New Roman"/>
                <a:cs typeface="Times New Roman"/>
              </a:rPr>
              <a:t>i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63901" y="1046988"/>
            <a:ext cx="989965" cy="540385"/>
          </a:xfrm>
          <a:custGeom>
            <a:avLst/>
            <a:gdLst/>
            <a:ahLst/>
            <a:cxnLst/>
            <a:rect l="l" t="t" r="r" b="b"/>
            <a:pathLst>
              <a:path w="989964" h="540385">
                <a:moveTo>
                  <a:pt x="0" y="540257"/>
                </a:moveTo>
                <a:lnTo>
                  <a:pt x="989838" y="540257"/>
                </a:lnTo>
                <a:lnTo>
                  <a:pt x="989838" y="0"/>
                </a:lnTo>
                <a:lnTo>
                  <a:pt x="0" y="0"/>
                </a:lnTo>
                <a:lnTo>
                  <a:pt x="0" y="540257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79217" y="1071501"/>
            <a:ext cx="677545" cy="363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03200" marR="5080" indent="-191135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Fabrication  </a:t>
            </a:r>
            <a:r>
              <a:rPr dirty="0" sz="1100" spc="10">
                <a:latin typeface="Times New Roman"/>
                <a:cs typeface="Times New Roman"/>
              </a:rPr>
              <a:t>shop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97985" y="1046988"/>
            <a:ext cx="863600" cy="532130"/>
          </a:xfrm>
          <a:custGeom>
            <a:avLst/>
            <a:gdLst/>
            <a:ahLst/>
            <a:cxnLst/>
            <a:rect l="l" t="t" r="r" b="b"/>
            <a:pathLst>
              <a:path w="863600" h="532130">
                <a:moveTo>
                  <a:pt x="0" y="531876"/>
                </a:moveTo>
                <a:lnTo>
                  <a:pt x="863346" y="531876"/>
                </a:lnTo>
                <a:lnTo>
                  <a:pt x="86334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928364" y="1071501"/>
            <a:ext cx="319405" cy="363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4130" marR="5080" indent="-12065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Paint  shop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88052" y="1046988"/>
            <a:ext cx="863600" cy="561975"/>
          </a:xfrm>
          <a:custGeom>
            <a:avLst/>
            <a:gdLst/>
            <a:ahLst/>
            <a:cxnLst/>
            <a:rect l="l" t="t" r="r" b="b"/>
            <a:pathLst>
              <a:path w="863600" h="561975">
                <a:moveTo>
                  <a:pt x="0" y="561594"/>
                </a:moveTo>
                <a:lnTo>
                  <a:pt x="863346" y="561594"/>
                </a:lnTo>
                <a:lnTo>
                  <a:pt x="863346" y="0"/>
                </a:lnTo>
                <a:lnTo>
                  <a:pt x="0" y="0"/>
                </a:lnTo>
                <a:lnTo>
                  <a:pt x="0" y="561594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091938" y="1071501"/>
            <a:ext cx="574675" cy="363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6034" marR="5080" indent="-13970">
              <a:lnSpc>
                <a:spcPts val="1300"/>
              </a:lnSpc>
              <a:spcBef>
                <a:spcPts val="185"/>
              </a:spcBef>
            </a:pPr>
            <a:r>
              <a:rPr dirty="0" sz="1100" spc="15">
                <a:latin typeface="Times New Roman"/>
                <a:cs typeface="Times New Roman"/>
              </a:rPr>
              <a:t>E</a:t>
            </a:r>
            <a:r>
              <a:rPr dirty="0" sz="1100" spc="-5">
                <a:latin typeface="Times New Roman"/>
                <a:cs typeface="Times New Roman"/>
              </a:rPr>
              <a:t>l</a:t>
            </a:r>
            <a:r>
              <a:rPr dirty="0" sz="1100" spc="10">
                <a:latin typeface="Times New Roman"/>
                <a:cs typeface="Times New Roman"/>
              </a:rPr>
              <a:t>ectric</a:t>
            </a:r>
            <a:r>
              <a:rPr dirty="0" sz="1100" spc="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l  </a:t>
            </a:r>
            <a:r>
              <a:rPr dirty="0" sz="1100" spc="20">
                <a:latin typeface="Times New Roman"/>
                <a:cs typeface="Times New Roman"/>
              </a:rPr>
              <a:t>&amp;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wiring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3441" y="1046988"/>
            <a:ext cx="863600" cy="56197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125095" marR="179705" indent="-22225">
              <a:lnSpc>
                <a:spcPts val="1300"/>
              </a:lnSpc>
              <a:spcBef>
                <a:spcPts val="380"/>
              </a:spcBef>
            </a:pPr>
            <a:r>
              <a:rPr dirty="0" sz="1100" spc="10">
                <a:latin typeface="Times New Roman"/>
                <a:cs typeface="Times New Roman"/>
              </a:rPr>
              <a:t>Asse</a:t>
            </a:r>
            <a:r>
              <a:rPr dirty="0" sz="1100" spc="5">
                <a:latin typeface="Times New Roman"/>
                <a:cs typeface="Times New Roman"/>
              </a:rPr>
              <a:t>m</a:t>
            </a:r>
            <a:r>
              <a:rPr dirty="0" sz="1100" spc="15">
                <a:latin typeface="Times New Roman"/>
                <a:cs typeface="Times New Roman"/>
              </a:rPr>
              <a:t>b</a:t>
            </a:r>
            <a:r>
              <a:rPr dirty="0" sz="1100" spc="-5">
                <a:latin typeface="Times New Roman"/>
                <a:cs typeface="Times New Roman"/>
              </a:rPr>
              <a:t>l</a:t>
            </a:r>
            <a:r>
              <a:rPr dirty="0" sz="1100" spc="5">
                <a:latin typeface="Times New Roman"/>
                <a:cs typeface="Times New Roman"/>
              </a:rPr>
              <a:t>y  </a:t>
            </a:r>
            <a:r>
              <a:rPr dirty="0" sz="1100" spc="20">
                <a:latin typeface="Times New Roman"/>
                <a:cs typeface="Times New Roman"/>
              </a:rPr>
              <a:t>&amp;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testing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0788" y="1799082"/>
            <a:ext cx="863600" cy="54800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278765" marR="210820" indent="-143510">
              <a:lnSpc>
                <a:spcPts val="1300"/>
              </a:lnSpc>
              <a:spcBef>
                <a:spcPts val="385"/>
              </a:spcBef>
            </a:pPr>
            <a:r>
              <a:rPr dirty="0" sz="1100" spc="5">
                <a:latin typeface="Times New Roman"/>
                <a:cs typeface="Times New Roman"/>
              </a:rPr>
              <a:t>Shearing  </a:t>
            </a:r>
            <a:r>
              <a:rPr dirty="0" sz="1100" spc="5">
                <a:latin typeface="Times New Roman"/>
                <a:cs typeface="Times New Roman"/>
              </a:rPr>
              <a:t>unit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2482" y="1799082"/>
            <a:ext cx="863600" cy="541020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279400" marR="221615" indent="-132715">
              <a:lnSpc>
                <a:spcPts val="1300"/>
              </a:lnSpc>
              <a:spcBef>
                <a:spcPts val="385"/>
              </a:spcBef>
            </a:pPr>
            <a:r>
              <a:rPr dirty="0" sz="1100" spc="20">
                <a:latin typeface="Times New Roman"/>
                <a:cs typeface="Times New Roman"/>
              </a:rPr>
              <a:t>P</a:t>
            </a:r>
            <a:r>
              <a:rPr dirty="0" sz="1100" spc="5">
                <a:latin typeface="Times New Roman"/>
                <a:cs typeface="Times New Roman"/>
              </a:rPr>
              <a:t>r</a:t>
            </a:r>
            <a:r>
              <a:rPr dirty="0" sz="1100" spc="5">
                <a:latin typeface="Times New Roman"/>
                <a:cs typeface="Times New Roman"/>
              </a:rPr>
              <a:t>essing  </a:t>
            </a:r>
            <a:r>
              <a:rPr dirty="0" sz="1100" spc="5">
                <a:latin typeface="Times New Roman"/>
                <a:cs typeface="Times New Roman"/>
              </a:rPr>
              <a:t>unit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66565" y="1799082"/>
            <a:ext cx="863600" cy="532765"/>
          </a:xfrm>
          <a:custGeom>
            <a:avLst/>
            <a:gdLst/>
            <a:ahLst/>
            <a:cxnLst/>
            <a:rect l="l" t="t" r="r" b="b"/>
            <a:pathLst>
              <a:path w="863600" h="532764">
                <a:moveTo>
                  <a:pt x="0" y="532637"/>
                </a:moveTo>
                <a:lnTo>
                  <a:pt x="863346" y="532637"/>
                </a:lnTo>
                <a:lnTo>
                  <a:pt x="863346" y="0"/>
                </a:lnTo>
                <a:lnTo>
                  <a:pt x="0" y="0"/>
                </a:lnTo>
                <a:lnTo>
                  <a:pt x="0" y="532637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897121" y="1824357"/>
            <a:ext cx="519430" cy="363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47955" marR="5080" indent="-135890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Wel</a:t>
            </a:r>
            <a:r>
              <a:rPr dirty="0" sz="1100" spc="15">
                <a:latin typeface="Times New Roman"/>
                <a:cs typeface="Times New Roman"/>
              </a:rPr>
              <a:t>d</a:t>
            </a:r>
            <a:r>
              <a:rPr dirty="0" sz="1100" spc="5">
                <a:latin typeface="Times New Roman"/>
                <a:cs typeface="Times New Roman"/>
              </a:rPr>
              <a:t>ing  </a:t>
            </a:r>
            <a:r>
              <a:rPr dirty="0" sz="1100" spc="5">
                <a:latin typeface="Times New Roman"/>
                <a:cs typeface="Times New Roman"/>
              </a:rPr>
              <a:t>unit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0580" y="2958083"/>
            <a:ext cx="993140" cy="54800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307340" marR="186055" indent="-197485">
              <a:lnSpc>
                <a:spcPts val="1300"/>
              </a:lnSpc>
              <a:spcBef>
                <a:spcPts val="380"/>
              </a:spcBef>
            </a:pPr>
            <a:r>
              <a:rPr dirty="0" sz="1100" spc="15">
                <a:latin typeface="Times New Roman"/>
                <a:cs typeface="Times New Roman"/>
              </a:rPr>
              <a:t>CNC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Turret  </a:t>
            </a:r>
            <a:r>
              <a:rPr dirty="0" sz="1100" spc="10">
                <a:latin typeface="Times New Roman"/>
                <a:cs typeface="Times New Roman"/>
              </a:rPr>
              <a:t>press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2273" y="2551938"/>
            <a:ext cx="863600" cy="541020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242570" marR="178435" indent="-139065">
              <a:lnSpc>
                <a:spcPts val="1310"/>
              </a:lnSpc>
              <a:spcBef>
                <a:spcPts val="370"/>
              </a:spcBef>
            </a:pPr>
            <a:r>
              <a:rPr dirty="0" sz="1100" spc="15">
                <a:latin typeface="Times New Roman"/>
                <a:cs typeface="Times New Roman"/>
              </a:rPr>
              <a:t>H</a:t>
            </a:r>
            <a:r>
              <a:rPr dirty="0" sz="1100" spc="15">
                <a:latin typeface="Times New Roman"/>
                <a:cs typeface="Times New Roman"/>
              </a:rPr>
              <a:t>y</a:t>
            </a:r>
            <a:r>
              <a:rPr dirty="0" sz="1100" spc="5">
                <a:latin typeface="Times New Roman"/>
                <a:cs typeface="Times New Roman"/>
              </a:rPr>
              <a:t>d</a:t>
            </a:r>
            <a:r>
              <a:rPr dirty="0" sz="1100" spc="5">
                <a:latin typeface="Times New Roman"/>
                <a:cs typeface="Times New Roman"/>
              </a:rPr>
              <a:t>r</a:t>
            </a:r>
            <a:r>
              <a:rPr dirty="0" sz="1100" spc="5">
                <a:latin typeface="Times New Roman"/>
                <a:cs typeface="Times New Roman"/>
              </a:rPr>
              <a:t>aul</a:t>
            </a:r>
            <a:r>
              <a:rPr dirty="0" sz="1100" spc="5">
                <a:latin typeface="Times New Roman"/>
                <a:cs typeface="Times New Roman"/>
              </a:rPr>
              <a:t>ic  </a:t>
            </a:r>
            <a:r>
              <a:rPr dirty="0" sz="1100" spc="10">
                <a:latin typeface="Times New Roman"/>
                <a:cs typeface="Times New Roman"/>
              </a:rPr>
              <a:t>press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26358" y="2958083"/>
            <a:ext cx="863600" cy="53276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231140" marR="196215" indent="-111125">
              <a:lnSpc>
                <a:spcPts val="1300"/>
              </a:lnSpc>
              <a:spcBef>
                <a:spcPts val="380"/>
              </a:spcBef>
            </a:pPr>
            <a:r>
              <a:rPr dirty="0" sz="1100" spc="15">
                <a:latin typeface="Times New Roman"/>
                <a:cs typeface="Times New Roman"/>
              </a:rPr>
              <a:t>NC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Press  </a:t>
            </a:r>
            <a:r>
              <a:rPr dirty="0" sz="1100" spc="5">
                <a:latin typeface="Times New Roman"/>
                <a:cs typeface="Times New Roman"/>
              </a:rPr>
              <a:t>brake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00377" y="3768852"/>
            <a:ext cx="863600" cy="56197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algn="ctr" marL="142240" marR="215900">
              <a:lnSpc>
                <a:spcPts val="1300"/>
              </a:lnSpc>
              <a:spcBef>
                <a:spcPts val="380"/>
              </a:spcBef>
            </a:pPr>
            <a:r>
              <a:rPr dirty="0" sz="1100" spc="10">
                <a:latin typeface="Times New Roman"/>
                <a:cs typeface="Times New Roman"/>
              </a:rPr>
              <a:t>63</a:t>
            </a:r>
            <a:r>
              <a:rPr dirty="0" sz="1100" spc="-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tonne  </a:t>
            </a:r>
            <a:r>
              <a:rPr dirty="0" sz="1100" spc="15">
                <a:latin typeface="Times New Roman"/>
                <a:cs typeface="Times New Roman"/>
              </a:rPr>
              <a:t>ECC</a:t>
            </a:r>
            <a:endParaRPr sz="1100">
              <a:latin typeface="Times New Roman"/>
              <a:cs typeface="Times New Roman"/>
            </a:endParaRPr>
          </a:p>
          <a:p>
            <a:pPr algn="ctr" marR="74295">
              <a:lnSpc>
                <a:spcPts val="1260"/>
              </a:lnSpc>
            </a:pPr>
            <a:r>
              <a:rPr dirty="0" sz="1100" spc="10">
                <a:latin typeface="Times New Roman"/>
                <a:cs typeface="Times New Roman"/>
              </a:rPr>
              <a:t>press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6035" y="4465206"/>
            <a:ext cx="5420995" cy="4195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Fig. 4.2: </a:t>
            </a:r>
            <a:r>
              <a:rPr dirty="0" sz="1100" spc="10" b="1">
                <a:latin typeface="Times New Roman"/>
                <a:cs typeface="Times New Roman"/>
              </a:rPr>
              <a:t>Hierarchies </a:t>
            </a:r>
            <a:r>
              <a:rPr dirty="0" sz="1100" spc="5" b="1">
                <a:latin typeface="Times New Roman"/>
                <a:cs typeface="Times New Roman"/>
              </a:rPr>
              <a:t>in Capacity </a:t>
            </a:r>
            <a:r>
              <a:rPr dirty="0" sz="1100" spc="10" b="1">
                <a:latin typeface="Times New Roman"/>
                <a:cs typeface="Times New Roman"/>
              </a:rPr>
              <a:t>Estimation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Exercise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Example: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 is manufactured in </a:t>
            </a:r>
            <a:r>
              <a:rPr dirty="0" sz="1100" spc="10">
                <a:latin typeface="Times New Roman"/>
                <a:cs typeface="Times New Roman"/>
              </a:rPr>
              <a:t>a shop </a:t>
            </a:r>
            <a:r>
              <a:rPr dirty="0" sz="1100" spc="5">
                <a:latin typeface="Times New Roman"/>
                <a:cs typeface="Times New Roman"/>
              </a:rPr>
              <a:t>using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five-stage </a:t>
            </a:r>
            <a:r>
              <a:rPr dirty="0" sz="1100" spc="10">
                <a:latin typeface="Times New Roman"/>
                <a:cs typeface="Times New Roman"/>
              </a:rPr>
              <a:t>process.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first step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the process is to </a:t>
            </a:r>
            <a:r>
              <a:rPr dirty="0" sz="1100" spc="10">
                <a:latin typeface="Times New Roman"/>
                <a:cs typeface="Times New Roman"/>
              </a:rPr>
              <a:t>cut the </a:t>
            </a:r>
            <a:r>
              <a:rPr dirty="0" sz="1100" spc="5">
                <a:latin typeface="Times New Roman"/>
                <a:cs typeface="Times New Roman"/>
              </a:rPr>
              <a:t>sheet metal to required shapes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sizes </a:t>
            </a:r>
            <a:r>
              <a:rPr dirty="0" sz="1100" spc="10">
                <a:latin typeface="Times New Roman"/>
                <a:cs typeface="Times New Roman"/>
              </a:rPr>
              <a:t>using a </a:t>
            </a:r>
            <a:r>
              <a:rPr dirty="0" sz="1100" spc="5">
                <a:latin typeface="Times New Roman"/>
                <a:cs typeface="Times New Roman"/>
              </a:rPr>
              <a:t>shearing process.  After </a:t>
            </a:r>
            <a:r>
              <a:rPr dirty="0" sz="1100" spc="10">
                <a:latin typeface="Times New Roman"/>
                <a:cs typeface="Times New Roman"/>
              </a:rPr>
              <a:t>the shearing process, the components </a:t>
            </a:r>
            <a:r>
              <a:rPr dirty="0" sz="1100" spc="5">
                <a:latin typeface="Times New Roman"/>
                <a:cs typeface="Times New Roman"/>
              </a:rPr>
              <a:t>are subjected </a:t>
            </a:r>
            <a:r>
              <a:rPr dirty="0" sz="1100" spc="10">
                <a:latin typeface="Times New Roman"/>
                <a:cs typeface="Times New Roman"/>
              </a:rPr>
              <a:t>to pressing operations to </a:t>
            </a:r>
            <a:r>
              <a:rPr dirty="0" sz="1100" spc="5">
                <a:latin typeface="Times New Roman"/>
                <a:cs typeface="Times New Roman"/>
              </a:rPr>
              <a:t>alter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shape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flat sheet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per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design. In the </a:t>
            </a:r>
            <a:r>
              <a:rPr dirty="0" sz="1100" spc="10">
                <a:latin typeface="Times New Roman"/>
                <a:cs typeface="Times New Roman"/>
              </a:rPr>
              <a:t>third </a:t>
            </a:r>
            <a:r>
              <a:rPr dirty="0" sz="1100" spc="5">
                <a:latin typeface="Times New Roman"/>
                <a:cs typeface="Times New Roman"/>
              </a:rPr>
              <a:t>stage </a:t>
            </a:r>
            <a:r>
              <a:rPr dirty="0" sz="1100" spc="10">
                <a:latin typeface="Times New Roman"/>
                <a:cs typeface="Times New Roman"/>
              </a:rPr>
              <a:t>of the </a:t>
            </a:r>
            <a:r>
              <a:rPr dirty="0" sz="1100" spc="5">
                <a:latin typeface="Times New Roman"/>
                <a:cs typeface="Times New Roman"/>
              </a:rPr>
              <a:t>process, welding is </a:t>
            </a:r>
            <a:r>
              <a:rPr dirty="0" sz="1100" spc="10">
                <a:latin typeface="Times New Roman"/>
                <a:cs typeface="Times New Roman"/>
              </a:rPr>
              <a:t>done to  </a:t>
            </a:r>
            <a:r>
              <a:rPr dirty="0" sz="1100" spc="5">
                <a:latin typeface="Times New Roman"/>
                <a:cs typeface="Times New Roman"/>
              </a:rPr>
              <a:t>join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components.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next </a:t>
            </a:r>
            <a:r>
              <a:rPr dirty="0" sz="1100" spc="5">
                <a:latin typeface="Times New Roman"/>
                <a:cs typeface="Times New Roman"/>
              </a:rPr>
              <a:t>step in </a:t>
            </a:r>
            <a:r>
              <a:rPr dirty="0" sz="1100" spc="10">
                <a:latin typeface="Times New Roman"/>
                <a:cs typeface="Times New Roman"/>
              </a:rPr>
              <a:t>the process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painting </a:t>
            </a:r>
            <a:r>
              <a:rPr dirty="0" sz="1100" spc="5">
                <a:latin typeface="Times New Roman"/>
                <a:cs typeface="Times New Roman"/>
              </a:rPr>
              <a:t>operation. </a:t>
            </a:r>
            <a:r>
              <a:rPr dirty="0" sz="1100" spc="10">
                <a:latin typeface="Times New Roman"/>
                <a:cs typeface="Times New Roman"/>
              </a:rPr>
              <a:t>After </a:t>
            </a:r>
            <a:r>
              <a:rPr dirty="0" sz="1100" spc="5">
                <a:latin typeface="Times New Roman"/>
                <a:cs typeface="Times New Roman"/>
              </a:rPr>
              <a:t>painting, </a:t>
            </a:r>
            <a:r>
              <a:rPr dirty="0" sz="1100" spc="10">
                <a:latin typeface="Times New Roman"/>
                <a:cs typeface="Times New Roman"/>
              </a:rPr>
              <a:t>the  components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packed and kept ready </a:t>
            </a:r>
            <a:r>
              <a:rPr dirty="0" sz="1100" spc="5">
                <a:latin typeface="Times New Roman"/>
                <a:cs typeface="Times New Roman"/>
              </a:rPr>
              <a:t>for dispatch.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time taken </a:t>
            </a:r>
            <a:r>
              <a:rPr dirty="0" sz="1100" spc="5">
                <a:latin typeface="Times New Roman"/>
                <a:cs typeface="Times New Roman"/>
              </a:rPr>
              <a:t>for each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these  operations is 20, 30, </a:t>
            </a:r>
            <a:r>
              <a:rPr dirty="0" sz="1100" spc="15">
                <a:latin typeface="Times New Roman"/>
                <a:cs typeface="Times New Roman"/>
              </a:rPr>
              <a:t>15 </a:t>
            </a:r>
            <a:r>
              <a:rPr dirty="0" sz="1100" spc="10">
                <a:latin typeface="Times New Roman"/>
                <a:cs typeface="Times New Roman"/>
              </a:rPr>
              <a:t>and 6 </a:t>
            </a:r>
            <a:r>
              <a:rPr dirty="0" sz="1100" spc="5">
                <a:latin typeface="Times New Roman"/>
                <a:cs typeface="Times New Roman"/>
              </a:rPr>
              <a:t>minutes respectively. Presently, each stage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only one  </a:t>
            </a:r>
            <a:r>
              <a:rPr dirty="0" sz="1100" spc="10">
                <a:latin typeface="Times New Roman"/>
                <a:cs typeface="Times New Roman"/>
              </a:rPr>
              <a:t>machine </a:t>
            </a:r>
            <a:r>
              <a:rPr dirty="0" sz="1100" spc="5">
                <a:latin typeface="Times New Roman"/>
                <a:cs typeface="Times New Roman"/>
              </a:rPr>
              <a:t>for operation. </a:t>
            </a:r>
            <a:r>
              <a:rPr dirty="0" sz="1100" spc="10">
                <a:latin typeface="Times New Roman"/>
                <a:cs typeface="Times New Roman"/>
              </a:rPr>
              <a:t>Map </a:t>
            </a:r>
            <a:r>
              <a:rPr dirty="0" sz="1100" spc="5">
                <a:latin typeface="Times New Roman"/>
                <a:cs typeface="Times New Roman"/>
              </a:rPr>
              <a:t>the process </a:t>
            </a:r>
            <a:r>
              <a:rPr dirty="0" sz="1100" spc="10">
                <a:latin typeface="Times New Roman"/>
                <a:cs typeface="Times New Roman"/>
              </a:rPr>
              <a:t>and analyze the capacity with </a:t>
            </a:r>
            <a:r>
              <a:rPr dirty="0" sz="1100" spc="5">
                <a:latin typeface="Times New Roman"/>
                <a:cs typeface="Times New Roman"/>
              </a:rPr>
              <a:t>respect to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following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scenarios.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137795" indent="-215900">
              <a:lnSpc>
                <a:spcPts val="13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If the shop </a:t>
            </a:r>
            <a:r>
              <a:rPr dirty="0" sz="1100" spc="10">
                <a:latin typeface="Times New Roman"/>
                <a:cs typeface="Times New Roman"/>
              </a:rPr>
              <a:t>works on an 8-hour </a:t>
            </a:r>
            <a:r>
              <a:rPr dirty="0" sz="1100" spc="5">
                <a:latin typeface="Times New Roman"/>
                <a:cs typeface="Times New Roman"/>
              </a:rPr>
              <a:t>shift with an effective available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450 </a:t>
            </a:r>
            <a:r>
              <a:rPr dirty="0" sz="1100" spc="5">
                <a:latin typeface="Times New Roman"/>
                <a:cs typeface="Times New Roman"/>
              </a:rPr>
              <a:t>minutes, 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production </a:t>
            </a:r>
            <a:r>
              <a:rPr dirty="0" sz="1100" spc="5">
                <a:latin typeface="Times New Roman"/>
                <a:cs typeface="Times New Roman"/>
              </a:rPr>
              <a:t>capacity of the shop?</a:t>
            </a:r>
            <a:endParaRPr sz="1100">
              <a:latin typeface="Times New Roman"/>
              <a:cs typeface="Times New Roman"/>
            </a:endParaRPr>
          </a:p>
          <a:p>
            <a:pPr marL="443230" marR="109855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bottleneck in the </a:t>
            </a:r>
            <a:r>
              <a:rPr dirty="0" sz="1100" spc="10">
                <a:latin typeface="Times New Roman"/>
                <a:cs typeface="Times New Roman"/>
              </a:rPr>
              <a:t>system?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we want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add one machine, where should  we make 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investment?</a:t>
            </a:r>
            <a:endParaRPr sz="1100">
              <a:latin typeface="Times New Roman"/>
              <a:cs typeface="Times New Roman"/>
            </a:endParaRPr>
          </a:p>
          <a:p>
            <a:pPr marL="443230" marR="338455" indent="-215900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Identify the additional capacity required 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daily production target of </a:t>
            </a:r>
            <a:r>
              <a:rPr dirty="0" sz="1100" spc="10">
                <a:latin typeface="Times New Roman"/>
                <a:cs typeface="Times New Roman"/>
              </a:rPr>
              <a:t>25 </a:t>
            </a:r>
            <a:r>
              <a:rPr dirty="0" sz="1100" spc="5">
                <a:latin typeface="Times New Roman"/>
                <a:cs typeface="Times New Roman"/>
              </a:rPr>
              <a:t>units.  </a:t>
            </a:r>
            <a:r>
              <a:rPr dirty="0" sz="1100" spc="10">
                <a:latin typeface="Times New Roman"/>
                <a:cs typeface="Times New Roman"/>
              </a:rPr>
              <a:t>Compute the </a:t>
            </a:r>
            <a:r>
              <a:rPr dirty="0" sz="1100" spc="5">
                <a:latin typeface="Times New Roman"/>
                <a:cs typeface="Times New Roman"/>
              </a:rPr>
              <a:t>utilization of the machines as </a:t>
            </a:r>
            <a:r>
              <a:rPr dirty="0" sz="1100" spc="10">
                <a:latin typeface="Times New Roman"/>
                <a:cs typeface="Times New Roman"/>
              </a:rPr>
              <a:t>per the </a:t>
            </a:r>
            <a:r>
              <a:rPr dirty="0" sz="1100" spc="5">
                <a:latin typeface="Times New Roman"/>
                <a:cs typeface="Times New Roman"/>
              </a:rPr>
              <a:t>revised capacity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calculations.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the key </a:t>
            </a:r>
            <a:r>
              <a:rPr dirty="0" sz="1100" spc="5">
                <a:latin typeface="Times New Roman"/>
                <a:cs typeface="Times New Roman"/>
              </a:rPr>
              <a:t>inferences of this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exercise?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Solution: </a:t>
            </a:r>
            <a:r>
              <a:rPr dirty="0" sz="1100" spc="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description given above, </a:t>
            </a:r>
            <a:r>
              <a:rPr dirty="0" sz="1100" spc="10">
                <a:latin typeface="Times New Roman"/>
                <a:cs typeface="Times New Roman"/>
              </a:rPr>
              <a:t>one can map the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identify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extent of time the resources </a:t>
            </a:r>
            <a:r>
              <a:rPr dirty="0" sz="1100" spc="10">
                <a:latin typeface="Times New Roman"/>
                <a:cs typeface="Times New Roman"/>
              </a:rPr>
              <a:t>will be </a:t>
            </a:r>
            <a:r>
              <a:rPr dirty="0" sz="1100" spc="5">
                <a:latin typeface="Times New Roman"/>
                <a:cs typeface="Times New Roman"/>
              </a:rPr>
              <a:t>used at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stage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for manufacturing.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figures </a:t>
            </a:r>
            <a:r>
              <a:rPr dirty="0" sz="1100" spc="10">
                <a:latin typeface="Times New Roman"/>
                <a:cs typeface="Times New Roman"/>
              </a:rPr>
              <a:t>below </a:t>
            </a:r>
            <a:r>
              <a:rPr dirty="0" sz="1100" spc="5">
                <a:latin typeface="Times New Roman"/>
                <a:cs typeface="Times New Roman"/>
              </a:rPr>
              <a:t>have </a:t>
            </a:r>
            <a:r>
              <a:rPr dirty="0" sz="1100" spc="10">
                <a:latin typeface="Times New Roman"/>
                <a:cs typeface="Times New Roman"/>
              </a:rPr>
              <a:t>the process map.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numbers in parentheses denote the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required at  </a:t>
            </a:r>
            <a:r>
              <a:rPr dirty="0" sz="1100" spc="5">
                <a:latin typeface="Times New Roman"/>
                <a:cs typeface="Times New Roman"/>
              </a:rPr>
              <a:t>each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stage.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57934" y="1331975"/>
            <a:ext cx="4449445" cy="73660"/>
          </a:xfrm>
          <a:custGeom>
            <a:avLst/>
            <a:gdLst/>
            <a:ahLst/>
            <a:cxnLst/>
            <a:rect l="l" t="t" r="r" b="b"/>
            <a:pathLst>
              <a:path w="4449445" h="73659">
                <a:moveTo>
                  <a:pt x="505968" y="37338"/>
                </a:moveTo>
                <a:lnTo>
                  <a:pt x="496824" y="32766"/>
                </a:lnTo>
                <a:lnTo>
                  <a:pt x="434340" y="1524"/>
                </a:lnTo>
                <a:lnTo>
                  <a:pt x="434340" y="32766"/>
                </a:lnTo>
                <a:lnTo>
                  <a:pt x="4572" y="32766"/>
                </a:lnTo>
                <a:lnTo>
                  <a:pt x="762" y="34290"/>
                </a:lnTo>
                <a:lnTo>
                  <a:pt x="0" y="37338"/>
                </a:lnTo>
                <a:lnTo>
                  <a:pt x="762" y="40386"/>
                </a:lnTo>
                <a:lnTo>
                  <a:pt x="4572" y="41910"/>
                </a:lnTo>
                <a:lnTo>
                  <a:pt x="434340" y="41910"/>
                </a:lnTo>
                <a:lnTo>
                  <a:pt x="434340" y="73152"/>
                </a:lnTo>
                <a:lnTo>
                  <a:pt x="496824" y="41910"/>
                </a:lnTo>
                <a:lnTo>
                  <a:pt x="505968" y="37338"/>
                </a:lnTo>
                <a:close/>
              </a:path>
              <a:path w="4449445" h="73659">
                <a:moveTo>
                  <a:pt x="1962912" y="37338"/>
                </a:moveTo>
                <a:lnTo>
                  <a:pt x="1953666" y="32766"/>
                </a:lnTo>
                <a:lnTo>
                  <a:pt x="1890522" y="1524"/>
                </a:lnTo>
                <a:lnTo>
                  <a:pt x="1890522" y="32766"/>
                </a:lnTo>
                <a:lnTo>
                  <a:pt x="1460754" y="32766"/>
                </a:lnTo>
                <a:lnTo>
                  <a:pt x="1457706" y="34290"/>
                </a:lnTo>
                <a:lnTo>
                  <a:pt x="1456182" y="37338"/>
                </a:lnTo>
                <a:lnTo>
                  <a:pt x="1457706" y="40386"/>
                </a:lnTo>
                <a:lnTo>
                  <a:pt x="1460754" y="41910"/>
                </a:lnTo>
                <a:lnTo>
                  <a:pt x="1890522" y="41910"/>
                </a:lnTo>
                <a:lnTo>
                  <a:pt x="1890522" y="73152"/>
                </a:lnTo>
                <a:lnTo>
                  <a:pt x="1953666" y="41910"/>
                </a:lnTo>
                <a:lnTo>
                  <a:pt x="1962912" y="37338"/>
                </a:lnTo>
                <a:close/>
              </a:path>
              <a:path w="4449445" h="73659">
                <a:moveTo>
                  <a:pt x="3264408" y="37338"/>
                </a:moveTo>
                <a:lnTo>
                  <a:pt x="3255264" y="32766"/>
                </a:lnTo>
                <a:lnTo>
                  <a:pt x="3192780" y="1524"/>
                </a:lnTo>
                <a:lnTo>
                  <a:pt x="3192780" y="32766"/>
                </a:lnTo>
                <a:lnTo>
                  <a:pt x="2762250" y="32766"/>
                </a:lnTo>
                <a:lnTo>
                  <a:pt x="2759202" y="34290"/>
                </a:lnTo>
                <a:lnTo>
                  <a:pt x="2757678" y="37338"/>
                </a:lnTo>
                <a:lnTo>
                  <a:pt x="2759202" y="40386"/>
                </a:lnTo>
                <a:lnTo>
                  <a:pt x="2762250" y="41910"/>
                </a:lnTo>
                <a:lnTo>
                  <a:pt x="3192780" y="41910"/>
                </a:lnTo>
                <a:lnTo>
                  <a:pt x="3192780" y="73152"/>
                </a:lnTo>
                <a:lnTo>
                  <a:pt x="3255264" y="41910"/>
                </a:lnTo>
                <a:lnTo>
                  <a:pt x="3264408" y="37338"/>
                </a:lnTo>
                <a:close/>
              </a:path>
              <a:path w="4449445" h="73659">
                <a:moveTo>
                  <a:pt x="4442879" y="40386"/>
                </a:moveTo>
                <a:lnTo>
                  <a:pt x="4389120" y="40386"/>
                </a:lnTo>
                <a:lnTo>
                  <a:pt x="4377258" y="40386"/>
                </a:lnTo>
                <a:lnTo>
                  <a:pt x="4376928" y="71628"/>
                </a:lnTo>
                <a:lnTo>
                  <a:pt x="4442879" y="40386"/>
                </a:lnTo>
                <a:close/>
              </a:path>
              <a:path w="4449445" h="73659">
                <a:moveTo>
                  <a:pt x="4449318" y="37338"/>
                </a:moveTo>
                <a:lnTo>
                  <a:pt x="4377690" y="0"/>
                </a:lnTo>
                <a:lnTo>
                  <a:pt x="4377347" y="31775"/>
                </a:lnTo>
                <a:lnTo>
                  <a:pt x="4089654" y="25908"/>
                </a:lnTo>
                <a:lnTo>
                  <a:pt x="4086606" y="26670"/>
                </a:lnTo>
                <a:lnTo>
                  <a:pt x="4085082" y="29718"/>
                </a:lnTo>
                <a:lnTo>
                  <a:pt x="4085844" y="33528"/>
                </a:lnTo>
                <a:lnTo>
                  <a:pt x="4088892" y="34290"/>
                </a:lnTo>
                <a:lnTo>
                  <a:pt x="4377258" y="40157"/>
                </a:lnTo>
                <a:lnTo>
                  <a:pt x="4390034" y="40157"/>
                </a:lnTo>
                <a:lnTo>
                  <a:pt x="4443387" y="40157"/>
                </a:lnTo>
                <a:lnTo>
                  <a:pt x="4449318" y="37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37182" y="1995677"/>
            <a:ext cx="506095" cy="71755"/>
          </a:xfrm>
          <a:custGeom>
            <a:avLst/>
            <a:gdLst/>
            <a:ahLst/>
            <a:cxnLst/>
            <a:rect l="l" t="t" r="r" b="b"/>
            <a:pathLst>
              <a:path w="506094" h="71755">
                <a:moveTo>
                  <a:pt x="434340" y="0"/>
                </a:moveTo>
                <a:lnTo>
                  <a:pt x="434340" y="71627"/>
                </a:lnTo>
                <a:lnTo>
                  <a:pt x="496824" y="40385"/>
                </a:lnTo>
                <a:lnTo>
                  <a:pt x="446532" y="40385"/>
                </a:lnTo>
                <a:lnTo>
                  <a:pt x="449580" y="39623"/>
                </a:lnTo>
                <a:lnTo>
                  <a:pt x="451104" y="35813"/>
                </a:lnTo>
                <a:lnTo>
                  <a:pt x="449580" y="32765"/>
                </a:lnTo>
                <a:lnTo>
                  <a:pt x="446532" y="32003"/>
                </a:lnTo>
                <a:lnTo>
                  <a:pt x="498348" y="32003"/>
                </a:lnTo>
                <a:lnTo>
                  <a:pt x="434340" y="0"/>
                </a:lnTo>
                <a:close/>
              </a:path>
              <a:path w="506094" h="71755">
                <a:moveTo>
                  <a:pt x="434340" y="32003"/>
                </a:moveTo>
                <a:lnTo>
                  <a:pt x="4572" y="32003"/>
                </a:lnTo>
                <a:lnTo>
                  <a:pt x="1524" y="32765"/>
                </a:lnTo>
                <a:lnTo>
                  <a:pt x="0" y="35813"/>
                </a:lnTo>
                <a:lnTo>
                  <a:pt x="1524" y="39623"/>
                </a:lnTo>
                <a:lnTo>
                  <a:pt x="4572" y="40385"/>
                </a:lnTo>
                <a:lnTo>
                  <a:pt x="434340" y="40385"/>
                </a:lnTo>
                <a:lnTo>
                  <a:pt x="434340" y="32003"/>
                </a:lnTo>
                <a:close/>
              </a:path>
              <a:path w="506094" h="71755">
                <a:moveTo>
                  <a:pt x="498348" y="32003"/>
                </a:moveTo>
                <a:lnTo>
                  <a:pt x="446532" y="32003"/>
                </a:lnTo>
                <a:lnTo>
                  <a:pt x="449580" y="32765"/>
                </a:lnTo>
                <a:lnTo>
                  <a:pt x="451104" y="35813"/>
                </a:lnTo>
                <a:lnTo>
                  <a:pt x="449580" y="39623"/>
                </a:lnTo>
                <a:lnTo>
                  <a:pt x="446532" y="40385"/>
                </a:lnTo>
                <a:lnTo>
                  <a:pt x="496824" y="40385"/>
                </a:lnTo>
                <a:lnTo>
                  <a:pt x="505968" y="35813"/>
                </a:lnTo>
                <a:lnTo>
                  <a:pt x="498348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93364" y="1995677"/>
            <a:ext cx="506730" cy="71755"/>
          </a:xfrm>
          <a:custGeom>
            <a:avLst/>
            <a:gdLst/>
            <a:ahLst/>
            <a:cxnLst/>
            <a:rect l="l" t="t" r="r" b="b"/>
            <a:pathLst>
              <a:path w="506729" h="71755">
                <a:moveTo>
                  <a:pt x="435102" y="0"/>
                </a:moveTo>
                <a:lnTo>
                  <a:pt x="435102" y="71627"/>
                </a:lnTo>
                <a:lnTo>
                  <a:pt x="497586" y="40385"/>
                </a:lnTo>
                <a:lnTo>
                  <a:pt x="446532" y="40385"/>
                </a:lnTo>
                <a:lnTo>
                  <a:pt x="450342" y="39623"/>
                </a:lnTo>
                <a:lnTo>
                  <a:pt x="451104" y="35813"/>
                </a:lnTo>
                <a:lnTo>
                  <a:pt x="450342" y="32765"/>
                </a:lnTo>
                <a:lnTo>
                  <a:pt x="446532" y="32003"/>
                </a:lnTo>
                <a:lnTo>
                  <a:pt x="499110" y="32003"/>
                </a:lnTo>
                <a:lnTo>
                  <a:pt x="435102" y="0"/>
                </a:lnTo>
                <a:close/>
              </a:path>
              <a:path w="506729" h="71755">
                <a:moveTo>
                  <a:pt x="435102" y="32003"/>
                </a:moveTo>
                <a:lnTo>
                  <a:pt x="4572" y="32003"/>
                </a:lnTo>
                <a:lnTo>
                  <a:pt x="1524" y="32765"/>
                </a:lnTo>
                <a:lnTo>
                  <a:pt x="0" y="35813"/>
                </a:lnTo>
                <a:lnTo>
                  <a:pt x="1524" y="39623"/>
                </a:lnTo>
                <a:lnTo>
                  <a:pt x="4572" y="40385"/>
                </a:lnTo>
                <a:lnTo>
                  <a:pt x="435102" y="40385"/>
                </a:lnTo>
                <a:lnTo>
                  <a:pt x="435102" y="32003"/>
                </a:lnTo>
                <a:close/>
              </a:path>
              <a:path w="506729" h="71755">
                <a:moveTo>
                  <a:pt x="499110" y="32003"/>
                </a:moveTo>
                <a:lnTo>
                  <a:pt x="446532" y="32003"/>
                </a:lnTo>
                <a:lnTo>
                  <a:pt x="450342" y="32765"/>
                </a:lnTo>
                <a:lnTo>
                  <a:pt x="451104" y="35813"/>
                </a:lnTo>
                <a:lnTo>
                  <a:pt x="450342" y="39623"/>
                </a:lnTo>
                <a:lnTo>
                  <a:pt x="446532" y="40385"/>
                </a:lnTo>
                <a:lnTo>
                  <a:pt x="497586" y="40385"/>
                </a:lnTo>
                <a:lnTo>
                  <a:pt x="506730" y="35813"/>
                </a:lnTo>
                <a:lnTo>
                  <a:pt x="499110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29561" y="2875026"/>
            <a:ext cx="363220" cy="219710"/>
          </a:xfrm>
          <a:custGeom>
            <a:avLst/>
            <a:gdLst/>
            <a:ahLst/>
            <a:cxnLst/>
            <a:rect l="l" t="t" r="r" b="b"/>
            <a:pathLst>
              <a:path w="363219" h="219710">
                <a:moveTo>
                  <a:pt x="299086" y="32846"/>
                </a:moveTo>
                <a:lnTo>
                  <a:pt x="2286" y="211074"/>
                </a:lnTo>
                <a:lnTo>
                  <a:pt x="0" y="213360"/>
                </a:lnTo>
                <a:lnTo>
                  <a:pt x="762" y="217170"/>
                </a:lnTo>
                <a:lnTo>
                  <a:pt x="3048" y="219456"/>
                </a:lnTo>
                <a:lnTo>
                  <a:pt x="6858" y="218694"/>
                </a:lnTo>
                <a:lnTo>
                  <a:pt x="303728" y="40424"/>
                </a:lnTo>
                <a:lnTo>
                  <a:pt x="299086" y="32846"/>
                </a:lnTo>
                <a:close/>
              </a:path>
              <a:path w="363219" h="219710">
                <a:moveTo>
                  <a:pt x="346225" y="25908"/>
                </a:moveTo>
                <a:lnTo>
                  <a:pt x="312420" y="25908"/>
                </a:lnTo>
                <a:lnTo>
                  <a:pt x="315468" y="28194"/>
                </a:lnTo>
                <a:lnTo>
                  <a:pt x="316230" y="31242"/>
                </a:lnTo>
                <a:lnTo>
                  <a:pt x="313944" y="34290"/>
                </a:lnTo>
                <a:lnTo>
                  <a:pt x="303728" y="40424"/>
                </a:lnTo>
                <a:lnTo>
                  <a:pt x="320040" y="67056"/>
                </a:lnTo>
                <a:lnTo>
                  <a:pt x="346225" y="25908"/>
                </a:lnTo>
                <a:close/>
              </a:path>
              <a:path w="363219" h="219710">
                <a:moveTo>
                  <a:pt x="312420" y="25908"/>
                </a:moveTo>
                <a:lnTo>
                  <a:pt x="309372" y="26670"/>
                </a:lnTo>
                <a:lnTo>
                  <a:pt x="299086" y="32846"/>
                </a:lnTo>
                <a:lnTo>
                  <a:pt x="303728" y="40424"/>
                </a:lnTo>
                <a:lnTo>
                  <a:pt x="313944" y="34290"/>
                </a:lnTo>
                <a:lnTo>
                  <a:pt x="316230" y="31242"/>
                </a:lnTo>
                <a:lnTo>
                  <a:pt x="315468" y="28194"/>
                </a:lnTo>
                <a:lnTo>
                  <a:pt x="312420" y="25908"/>
                </a:lnTo>
                <a:close/>
              </a:path>
              <a:path w="363219" h="219710">
                <a:moveTo>
                  <a:pt x="362712" y="0"/>
                </a:moveTo>
                <a:lnTo>
                  <a:pt x="282702" y="6096"/>
                </a:lnTo>
                <a:lnTo>
                  <a:pt x="299086" y="32846"/>
                </a:lnTo>
                <a:lnTo>
                  <a:pt x="309372" y="26670"/>
                </a:lnTo>
                <a:lnTo>
                  <a:pt x="312420" y="25908"/>
                </a:lnTo>
                <a:lnTo>
                  <a:pt x="346225" y="25908"/>
                </a:lnTo>
                <a:lnTo>
                  <a:pt x="362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29561" y="3300984"/>
            <a:ext cx="434340" cy="434340"/>
          </a:xfrm>
          <a:custGeom>
            <a:avLst/>
            <a:gdLst/>
            <a:ahLst/>
            <a:cxnLst/>
            <a:rect l="l" t="t" r="r" b="b"/>
            <a:pathLst>
              <a:path w="434339" h="434339">
                <a:moveTo>
                  <a:pt x="380788" y="386884"/>
                </a:moveTo>
                <a:lnTo>
                  <a:pt x="358139" y="409194"/>
                </a:lnTo>
                <a:lnTo>
                  <a:pt x="434339" y="434340"/>
                </a:lnTo>
                <a:lnTo>
                  <a:pt x="421894" y="397002"/>
                </a:lnTo>
                <a:lnTo>
                  <a:pt x="392429" y="397002"/>
                </a:lnTo>
                <a:lnTo>
                  <a:pt x="389381" y="395478"/>
                </a:lnTo>
                <a:lnTo>
                  <a:pt x="380788" y="386884"/>
                </a:lnTo>
                <a:close/>
              </a:path>
              <a:path w="434339" h="434339">
                <a:moveTo>
                  <a:pt x="386929" y="380833"/>
                </a:moveTo>
                <a:lnTo>
                  <a:pt x="380788" y="386884"/>
                </a:lnTo>
                <a:lnTo>
                  <a:pt x="389381" y="395478"/>
                </a:lnTo>
                <a:lnTo>
                  <a:pt x="392429" y="397002"/>
                </a:lnTo>
                <a:lnTo>
                  <a:pt x="395477" y="395478"/>
                </a:lnTo>
                <a:lnTo>
                  <a:pt x="397001" y="392430"/>
                </a:lnTo>
                <a:lnTo>
                  <a:pt x="395477" y="389382"/>
                </a:lnTo>
                <a:lnTo>
                  <a:pt x="386929" y="380833"/>
                </a:lnTo>
                <a:close/>
              </a:path>
              <a:path w="434339" h="434339">
                <a:moveTo>
                  <a:pt x="409194" y="358902"/>
                </a:moveTo>
                <a:lnTo>
                  <a:pt x="386929" y="380833"/>
                </a:lnTo>
                <a:lnTo>
                  <a:pt x="395477" y="389382"/>
                </a:lnTo>
                <a:lnTo>
                  <a:pt x="397001" y="392430"/>
                </a:lnTo>
                <a:lnTo>
                  <a:pt x="395477" y="395478"/>
                </a:lnTo>
                <a:lnTo>
                  <a:pt x="392429" y="397002"/>
                </a:lnTo>
                <a:lnTo>
                  <a:pt x="421894" y="397002"/>
                </a:lnTo>
                <a:lnTo>
                  <a:pt x="409194" y="358902"/>
                </a:lnTo>
                <a:close/>
              </a:path>
              <a:path w="434339" h="434339">
                <a:moveTo>
                  <a:pt x="4571" y="0"/>
                </a:moveTo>
                <a:lnTo>
                  <a:pt x="1523" y="1524"/>
                </a:lnTo>
                <a:lnTo>
                  <a:pt x="0" y="4572"/>
                </a:lnTo>
                <a:lnTo>
                  <a:pt x="1523" y="7620"/>
                </a:lnTo>
                <a:lnTo>
                  <a:pt x="380788" y="386884"/>
                </a:lnTo>
                <a:lnTo>
                  <a:pt x="386929" y="380833"/>
                </a:lnTo>
                <a:lnTo>
                  <a:pt x="7619" y="1524"/>
                </a:lnTo>
                <a:lnTo>
                  <a:pt x="4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19627" y="3305555"/>
            <a:ext cx="506730" cy="434340"/>
          </a:xfrm>
          <a:custGeom>
            <a:avLst/>
            <a:gdLst/>
            <a:ahLst/>
            <a:cxnLst/>
            <a:rect l="l" t="t" r="r" b="b"/>
            <a:pathLst>
              <a:path w="506729" h="434339">
                <a:moveTo>
                  <a:pt x="449045" y="42703"/>
                </a:moveTo>
                <a:lnTo>
                  <a:pt x="1524" y="426720"/>
                </a:lnTo>
                <a:lnTo>
                  <a:pt x="0" y="429768"/>
                </a:lnTo>
                <a:lnTo>
                  <a:pt x="1524" y="432816"/>
                </a:lnTo>
                <a:lnTo>
                  <a:pt x="4572" y="434340"/>
                </a:lnTo>
                <a:lnTo>
                  <a:pt x="7620" y="433578"/>
                </a:lnTo>
                <a:lnTo>
                  <a:pt x="454976" y="49703"/>
                </a:lnTo>
                <a:lnTo>
                  <a:pt x="449045" y="42703"/>
                </a:lnTo>
                <a:close/>
              </a:path>
              <a:path w="506729" h="434339">
                <a:moveTo>
                  <a:pt x="492236" y="34290"/>
                </a:moveTo>
                <a:lnTo>
                  <a:pt x="461772" y="34290"/>
                </a:lnTo>
                <a:lnTo>
                  <a:pt x="464820" y="35814"/>
                </a:lnTo>
                <a:lnTo>
                  <a:pt x="465582" y="38862"/>
                </a:lnTo>
                <a:lnTo>
                  <a:pt x="464058" y="41910"/>
                </a:lnTo>
                <a:lnTo>
                  <a:pt x="454976" y="49703"/>
                </a:lnTo>
                <a:lnTo>
                  <a:pt x="475488" y="73914"/>
                </a:lnTo>
                <a:lnTo>
                  <a:pt x="492236" y="34290"/>
                </a:lnTo>
                <a:close/>
              </a:path>
              <a:path w="506729" h="434339">
                <a:moveTo>
                  <a:pt x="461772" y="34290"/>
                </a:moveTo>
                <a:lnTo>
                  <a:pt x="457962" y="35052"/>
                </a:lnTo>
                <a:lnTo>
                  <a:pt x="449045" y="42703"/>
                </a:lnTo>
                <a:lnTo>
                  <a:pt x="454976" y="49703"/>
                </a:lnTo>
                <a:lnTo>
                  <a:pt x="464058" y="41910"/>
                </a:lnTo>
                <a:lnTo>
                  <a:pt x="465582" y="38862"/>
                </a:lnTo>
                <a:lnTo>
                  <a:pt x="464820" y="35814"/>
                </a:lnTo>
                <a:lnTo>
                  <a:pt x="461772" y="34290"/>
                </a:lnTo>
                <a:close/>
              </a:path>
              <a:path w="506729" h="434339">
                <a:moveTo>
                  <a:pt x="506730" y="0"/>
                </a:moveTo>
                <a:lnTo>
                  <a:pt x="429006" y="19050"/>
                </a:lnTo>
                <a:lnTo>
                  <a:pt x="449045" y="42703"/>
                </a:lnTo>
                <a:lnTo>
                  <a:pt x="457962" y="35052"/>
                </a:lnTo>
                <a:lnTo>
                  <a:pt x="461772" y="34290"/>
                </a:lnTo>
                <a:lnTo>
                  <a:pt x="492236" y="34290"/>
                </a:lnTo>
                <a:lnTo>
                  <a:pt x="506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48000" y="2763011"/>
            <a:ext cx="578485" cy="434340"/>
          </a:xfrm>
          <a:custGeom>
            <a:avLst/>
            <a:gdLst/>
            <a:ahLst/>
            <a:cxnLst/>
            <a:rect l="l" t="t" r="r" b="b"/>
            <a:pathLst>
              <a:path w="578485" h="434339">
                <a:moveTo>
                  <a:pt x="517838" y="395219"/>
                </a:moveTo>
                <a:lnTo>
                  <a:pt x="499109" y="419861"/>
                </a:lnTo>
                <a:lnTo>
                  <a:pt x="578357" y="434339"/>
                </a:lnTo>
                <a:lnTo>
                  <a:pt x="562736" y="403097"/>
                </a:lnTo>
                <a:lnTo>
                  <a:pt x="531113" y="403097"/>
                </a:lnTo>
                <a:lnTo>
                  <a:pt x="527304" y="402335"/>
                </a:lnTo>
                <a:lnTo>
                  <a:pt x="517838" y="395219"/>
                </a:lnTo>
                <a:close/>
              </a:path>
              <a:path w="578485" h="434339">
                <a:moveTo>
                  <a:pt x="523456" y="387826"/>
                </a:moveTo>
                <a:lnTo>
                  <a:pt x="517838" y="395219"/>
                </a:lnTo>
                <a:lnTo>
                  <a:pt x="527304" y="402335"/>
                </a:lnTo>
                <a:lnTo>
                  <a:pt x="531113" y="403097"/>
                </a:lnTo>
                <a:lnTo>
                  <a:pt x="534161" y="400811"/>
                </a:lnTo>
                <a:lnTo>
                  <a:pt x="534924" y="397763"/>
                </a:lnTo>
                <a:lnTo>
                  <a:pt x="532638" y="394715"/>
                </a:lnTo>
                <a:lnTo>
                  <a:pt x="523456" y="387826"/>
                </a:lnTo>
                <a:close/>
              </a:path>
              <a:path w="578485" h="434339">
                <a:moveTo>
                  <a:pt x="542543" y="362711"/>
                </a:moveTo>
                <a:lnTo>
                  <a:pt x="523456" y="387826"/>
                </a:lnTo>
                <a:lnTo>
                  <a:pt x="532638" y="394715"/>
                </a:lnTo>
                <a:lnTo>
                  <a:pt x="534924" y="397763"/>
                </a:lnTo>
                <a:lnTo>
                  <a:pt x="534161" y="400811"/>
                </a:lnTo>
                <a:lnTo>
                  <a:pt x="531113" y="403097"/>
                </a:lnTo>
                <a:lnTo>
                  <a:pt x="562736" y="403097"/>
                </a:lnTo>
                <a:lnTo>
                  <a:pt x="542543" y="362711"/>
                </a:lnTo>
                <a:close/>
              </a:path>
              <a:path w="578485" h="434339">
                <a:moveTo>
                  <a:pt x="3809" y="0"/>
                </a:moveTo>
                <a:lnTo>
                  <a:pt x="761" y="1523"/>
                </a:lnTo>
                <a:lnTo>
                  <a:pt x="0" y="4571"/>
                </a:lnTo>
                <a:lnTo>
                  <a:pt x="2285" y="7619"/>
                </a:lnTo>
                <a:lnTo>
                  <a:pt x="517838" y="395219"/>
                </a:lnTo>
                <a:lnTo>
                  <a:pt x="523456" y="387826"/>
                </a:lnTo>
                <a:lnTo>
                  <a:pt x="7619" y="761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773167" y="2982467"/>
            <a:ext cx="1434465" cy="532130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77470" rIns="0" bIns="0" rtlCol="0" vert="horz">
            <a:spAutoFit/>
          </a:bodyPr>
          <a:lstStyle/>
          <a:p>
            <a:pPr marL="162560" marR="113030">
              <a:lnSpc>
                <a:spcPts val="1300"/>
              </a:lnSpc>
              <a:spcBef>
                <a:spcPts val="610"/>
              </a:spcBef>
            </a:pPr>
            <a:r>
              <a:rPr dirty="0" sz="1100" spc="5">
                <a:latin typeface="Times New Roman"/>
                <a:cs typeface="Times New Roman"/>
              </a:rPr>
              <a:t>Denotes bottleneck  </a:t>
            </a:r>
            <a:r>
              <a:rPr dirty="0" sz="1100" spc="10">
                <a:latin typeface="Times New Roman"/>
                <a:cs typeface="Times New Roman"/>
              </a:rPr>
              <a:t>in the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67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5463" y="1190244"/>
            <a:ext cx="863600" cy="54800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90805" marR="35560" indent="175895">
              <a:lnSpc>
                <a:spcPts val="1300"/>
              </a:lnSpc>
              <a:spcBef>
                <a:spcPts val="380"/>
              </a:spcBef>
            </a:pPr>
            <a:r>
              <a:rPr dirty="0" sz="1100" spc="5">
                <a:latin typeface="Times New Roman"/>
                <a:cs typeface="Times New Roman"/>
              </a:rPr>
              <a:t>Shearing  </a:t>
            </a:r>
            <a:r>
              <a:rPr dirty="0" sz="1100" spc="10">
                <a:latin typeface="Times New Roman"/>
                <a:cs typeface="Times New Roman"/>
              </a:rPr>
              <a:t>(20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157" y="1190244"/>
            <a:ext cx="989965" cy="540385"/>
          </a:xfrm>
          <a:custGeom>
            <a:avLst/>
            <a:gdLst/>
            <a:ahLst/>
            <a:cxnLst/>
            <a:rect l="l" t="t" r="r" b="b"/>
            <a:pathLst>
              <a:path w="989964" h="540385">
                <a:moveTo>
                  <a:pt x="0" y="540257"/>
                </a:moveTo>
                <a:lnTo>
                  <a:pt x="989838" y="540257"/>
                </a:lnTo>
                <a:lnTo>
                  <a:pt x="989838" y="0"/>
                </a:lnTo>
                <a:lnTo>
                  <a:pt x="0" y="0"/>
                </a:lnTo>
                <a:lnTo>
                  <a:pt x="0" y="540257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51477" y="1214757"/>
            <a:ext cx="753745" cy="363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53975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Pressing  (30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41241" y="1190244"/>
            <a:ext cx="863600" cy="532130"/>
          </a:xfrm>
          <a:custGeom>
            <a:avLst/>
            <a:gdLst/>
            <a:ahLst/>
            <a:cxnLst/>
            <a:rect l="l" t="t" r="r" b="b"/>
            <a:pathLst>
              <a:path w="863600" h="532130">
                <a:moveTo>
                  <a:pt x="0" y="531876"/>
                </a:moveTo>
                <a:lnTo>
                  <a:pt x="863346" y="531876"/>
                </a:lnTo>
                <a:lnTo>
                  <a:pt x="86334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920754" y="1214757"/>
            <a:ext cx="753745" cy="3625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50800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Welding  (15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31308" y="1190244"/>
            <a:ext cx="863600" cy="561975"/>
          </a:xfrm>
          <a:custGeom>
            <a:avLst/>
            <a:gdLst/>
            <a:ahLst/>
            <a:cxnLst/>
            <a:rect l="l" t="t" r="r" b="b"/>
            <a:pathLst>
              <a:path w="863600" h="561975">
                <a:moveTo>
                  <a:pt x="0" y="561594"/>
                </a:moveTo>
                <a:lnTo>
                  <a:pt x="863346" y="561594"/>
                </a:lnTo>
                <a:lnTo>
                  <a:pt x="863346" y="0"/>
                </a:lnTo>
                <a:lnTo>
                  <a:pt x="0" y="0"/>
                </a:lnTo>
                <a:lnTo>
                  <a:pt x="0" y="561594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11603" y="1214757"/>
            <a:ext cx="753745" cy="3625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58419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Painting  (12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46697" y="1190244"/>
            <a:ext cx="863600" cy="56197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60020">
              <a:lnSpc>
                <a:spcPts val="1310"/>
              </a:lnSpc>
              <a:spcBef>
                <a:spcPts val="320"/>
              </a:spcBef>
            </a:pPr>
            <a:r>
              <a:rPr dirty="0" sz="1100" spc="5">
                <a:latin typeface="Times New Roman"/>
                <a:cs typeface="Times New Roman"/>
              </a:rPr>
              <a:t>Packing</a:t>
            </a:r>
            <a:endParaRPr sz="1100">
              <a:latin typeface="Times New Roman"/>
              <a:cs typeface="Times New Roman"/>
            </a:endParaRPr>
          </a:p>
          <a:p>
            <a:pPr marL="128270">
              <a:lnSpc>
                <a:spcPts val="1310"/>
              </a:lnSpc>
            </a:pPr>
            <a:r>
              <a:rPr dirty="0" sz="1100" spc="10">
                <a:latin typeface="Times New Roman"/>
                <a:cs typeface="Times New Roman"/>
              </a:rPr>
              <a:t>(6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5463" y="5266944"/>
            <a:ext cx="863600" cy="54800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90805" marR="35560" indent="175895">
              <a:lnSpc>
                <a:spcPts val="1310"/>
              </a:lnSpc>
              <a:spcBef>
                <a:spcPts val="365"/>
              </a:spcBef>
            </a:pPr>
            <a:r>
              <a:rPr dirty="0" sz="1100" spc="5">
                <a:latin typeface="Times New Roman"/>
                <a:cs typeface="Times New Roman"/>
              </a:rPr>
              <a:t>Shearing  </a:t>
            </a:r>
            <a:r>
              <a:rPr dirty="0" sz="1100" spc="10">
                <a:latin typeface="Times New Roman"/>
                <a:cs typeface="Times New Roman"/>
              </a:rPr>
              <a:t>(20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7157" y="5825490"/>
            <a:ext cx="989965" cy="62674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156845" marR="97155" indent="53975">
              <a:lnSpc>
                <a:spcPts val="1300"/>
              </a:lnSpc>
              <a:spcBef>
                <a:spcPts val="380"/>
              </a:spcBef>
            </a:pPr>
            <a:r>
              <a:rPr dirty="0" sz="1100" spc="5">
                <a:latin typeface="Times New Roman"/>
                <a:cs typeface="Times New Roman"/>
              </a:rPr>
              <a:t>Pressing  (30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41241" y="5266944"/>
            <a:ext cx="863600" cy="532130"/>
          </a:xfrm>
          <a:custGeom>
            <a:avLst/>
            <a:gdLst/>
            <a:ahLst/>
            <a:cxnLst/>
            <a:rect l="l" t="t" r="r" b="b"/>
            <a:pathLst>
              <a:path w="863600" h="532129">
                <a:moveTo>
                  <a:pt x="0" y="531876"/>
                </a:moveTo>
                <a:lnTo>
                  <a:pt x="863346" y="531876"/>
                </a:lnTo>
                <a:lnTo>
                  <a:pt x="86334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920754" y="5290695"/>
            <a:ext cx="753745" cy="363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50800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Welding  (15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31308" y="5266944"/>
            <a:ext cx="863600" cy="561975"/>
          </a:xfrm>
          <a:custGeom>
            <a:avLst/>
            <a:gdLst/>
            <a:ahLst/>
            <a:cxnLst/>
            <a:rect l="l" t="t" r="r" b="b"/>
            <a:pathLst>
              <a:path w="863600" h="561975">
                <a:moveTo>
                  <a:pt x="0" y="561593"/>
                </a:moveTo>
                <a:lnTo>
                  <a:pt x="863346" y="561593"/>
                </a:lnTo>
                <a:lnTo>
                  <a:pt x="863346" y="0"/>
                </a:lnTo>
                <a:lnTo>
                  <a:pt x="0" y="0"/>
                </a:lnTo>
                <a:lnTo>
                  <a:pt x="0" y="561593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211603" y="5290695"/>
            <a:ext cx="753745" cy="363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58419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Painting  (12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46697" y="5266944"/>
            <a:ext cx="863600" cy="56197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160020">
              <a:lnSpc>
                <a:spcPts val="1310"/>
              </a:lnSpc>
              <a:spcBef>
                <a:spcPts val="315"/>
              </a:spcBef>
            </a:pPr>
            <a:r>
              <a:rPr dirty="0" sz="1100" spc="5">
                <a:latin typeface="Times New Roman"/>
                <a:cs typeface="Times New Roman"/>
              </a:rPr>
              <a:t>Packing</a:t>
            </a:r>
            <a:endParaRPr sz="1100">
              <a:latin typeface="Times New Roman"/>
              <a:cs typeface="Times New Roman"/>
            </a:endParaRPr>
          </a:p>
          <a:p>
            <a:pPr marL="128270">
              <a:lnSpc>
                <a:spcPts val="1310"/>
              </a:lnSpc>
            </a:pPr>
            <a:r>
              <a:rPr dirty="0" sz="1100" spc="10">
                <a:latin typeface="Times New Roman"/>
                <a:cs typeface="Times New Roman"/>
              </a:rPr>
              <a:t>(6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07157" y="4860797"/>
            <a:ext cx="989965" cy="54038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156845" marR="97155" indent="53975">
              <a:lnSpc>
                <a:spcPts val="1300"/>
              </a:lnSpc>
              <a:spcBef>
                <a:spcPts val="380"/>
              </a:spcBef>
            </a:pPr>
            <a:r>
              <a:rPr dirty="0" sz="1100" spc="5">
                <a:latin typeface="Times New Roman"/>
                <a:cs typeface="Times New Roman"/>
              </a:rPr>
              <a:t>Pressing  (30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6028" y="1826002"/>
            <a:ext cx="5421630" cy="363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These timings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translated into production capacities by dividing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total available </a:t>
            </a:r>
            <a:r>
              <a:rPr dirty="0" sz="1100" spc="5">
                <a:latin typeface="Times New Roman"/>
                <a:cs typeface="Times New Roman"/>
              </a:rPr>
              <a:t>time  per shift with the </a:t>
            </a:r>
            <a:r>
              <a:rPr dirty="0" sz="1100" spc="10">
                <a:latin typeface="Times New Roman"/>
                <a:cs typeface="Times New Roman"/>
              </a:rPr>
              <a:t>required time </a:t>
            </a:r>
            <a:r>
              <a:rPr dirty="0" sz="1100" spc="5">
                <a:latin typeface="Times New Roman"/>
                <a:cs typeface="Times New Roman"/>
              </a:rPr>
              <a:t>at each stage.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capacities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017318" y="2349550"/>
          <a:ext cx="2967990" cy="818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125"/>
                <a:gridCol w="824864"/>
                <a:gridCol w="487044"/>
                <a:gridCol w="529590"/>
              </a:tblGrid>
              <a:tr h="161691">
                <a:tc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  <a:tabLst>
                          <a:tab pos="891540" algn="l"/>
                        </a:tabLst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Shearing	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17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450/20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7005">
                        <a:lnSpc>
                          <a:spcPts val="117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175"/>
                        </a:lnSpc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22.50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460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  <a:tabLst>
                          <a:tab pos="891540" algn="l"/>
                        </a:tabLst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Pressing	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119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450/30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7005">
                        <a:lnSpc>
                          <a:spcPts val="119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19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4959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  <a:tabLst>
                          <a:tab pos="892175" algn="l"/>
                        </a:tabLst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Welding	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2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450/15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6370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00"/>
                        </a:lnSpc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30.00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4959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  <a:tabLst>
                          <a:tab pos="891540" algn="l"/>
                        </a:tabLst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Painting	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20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450/12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6370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37.50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1691">
                <a:tc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  <a:tabLst>
                          <a:tab pos="892175" algn="l"/>
                        </a:tabLst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Packing	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17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450/6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6370">
                        <a:lnSpc>
                          <a:spcPts val="117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75"/>
                        </a:lnSpc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75.00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176028" y="3474878"/>
            <a:ext cx="5422900" cy="10223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7620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smallest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above </a:t>
            </a:r>
            <a:r>
              <a:rPr dirty="0" sz="1100" spc="5">
                <a:latin typeface="Times New Roman"/>
                <a:cs typeface="Times New Roman"/>
              </a:rPr>
              <a:t>calculation </a:t>
            </a:r>
            <a:r>
              <a:rPr dirty="0" sz="1100" spc="10">
                <a:latin typeface="Times New Roman"/>
                <a:cs typeface="Times New Roman"/>
              </a:rPr>
              <a:t>limits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production capacity for the </a:t>
            </a:r>
            <a:r>
              <a:rPr dirty="0" sz="1100" spc="5">
                <a:latin typeface="Times New Roman"/>
                <a:cs typeface="Times New Roman"/>
              </a:rPr>
              <a:t>shop.  Therefore, the current production capacity is </a:t>
            </a:r>
            <a:r>
              <a:rPr dirty="0" sz="1100" spc="10">
                <a:latin typeface="Times New Roman"/>
                <a:cs typeface="Times New Roman"/>
              </a:rPr>
              <a:t>15 </a:t>
            </a:r>
            <a:r>
              <a:rPr dirty="0" sz="1100" spc="5">
                <a:latin typeface="Times New Roman"/>
                <a:cs typeface="Times New Roman"/>
              </a:rPr>
              <a:t>units </a:t>
            </a:r>
            <a:r>
              <a:rPr dirty="0" sz="1100" spc="10">
                <a:latin typeface="Times New Roman"/>
                <a:cs typeface="Times New Roman"/>
              </a:rPr>
              <a:t>per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slowest process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bottleneck in the system and </a:t>
            </a:r>
            <a:r>
              <a:rPr dirty="0" sz="1100" spc="5">
                <a:latin typeface="Times New Roman"/>
                <a:cs typeface="Times New Roman"/>
              </a:rPr>
              <a:t>it dictates </a:t>
            </a:r>
            <a:r>
              <a:rPr dirty="0" sz="1100" spc="10">
                <a:latin typeface="Times New Roman"/>
                <a:cs typeface="Times New Roman"/>
              </a:rPr>
              <a:t>the production capacity.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Therefore,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prudent to channelize the investment at the bottleneck process.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adding </a:t>
            </a:r>
            <a:r>
              <a:rPr dirty="0" sz="1100" spc="15">
                <a:latin typeface="Times New Roman"/>
                <a:cs typeface="Times New Roman"/>
              </a:rPr>
              <a:t>one 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machine,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situation </a:t>
            </a:r>
            <a:r>
              <a:rPr dirty="0" sz="1100" spc="10">
                <a:latin typeface="Times New Roman"/>
                <a:cs typeface="Times New Roman"/>
              </a:rPr>
              <a:t>changes </a:t>
            </a:r>
            <a:r>
              <a:rPr dirty="0" sz="1100" spc="5">
                <a:latin typeface="Times New Roman"/>
                <a:cs typeface="Times New Roman"/>
              </a:rPr>
              <a:t>as follows: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6028" y="6634839"/>
            <a:ext cx="5420995" cy="1846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Since </a:t>
            </a:r>
            <a:r>
              <a:rPr dirty="0" sz="1100" spc="10">
                <a:latin typeface="Times New Roman"/>
                <a:cs typeface="Times New Roman"/>
              </a:rPr>
              <a:t>two machines are </a:t>
            </a:r>
            <a:r>
              <a:rPr dirty="0" sz="1100" spc="5">
                <a:latin typeface="Times New Roman"/>
                <a:cs typeface="Times New Roman"/>
              </a:rPr>
              <a:t>available at the pressing stage,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effective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per </a:t>
            </a:r>
            <a:r>
              <a:rPr dirty="0" sz="1100" spc="10">
                <a:latin typeface="Times New Roman"/>
                <a:cs typeface="Times New Roman"/>
              </a:rPr>
              <a:t>unit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now </a:t>
            </a:r>
            <a:r>
              <a:rPr dirty="0" sz="1100" spc="5">
                <a:latin typeface="Times New Roman"/>
                <a:cs typeface="Times New Roman"/>
              </a:rPr>
              <a:t>be  </a:t>
            </a:r>
            <a:r>
              <a:rPr dirty="0" sz="1100" spc="10">
                <a:latin typeface="Times New Roman"/>
                <a:cs typeface="Times New Roman"/>
              </a:rPr>
              <a:t>15 </a:t>
            </a:r>
            <a:r>
              <a:rPr dirty="0" sz="1100" spc="5">
                <a:latin typeface="Times New Roman"/>
                <a:cs typeface="Times New Roman"/>
              </a:rPr>
              <a:t>minutes. </a:t>
            </a:r>
            <a:r>
              <a:rPr dirty="0" sz="1100" spc="10">
                <a:latin typeface="Times New Roman"/>
                <a:cs typeface="Times New Roman"/>
              </a:rPr>
              <a:t>Therefore, the </a:t>
            </a:r>
            <a:r>
              <a:rPr dirty="0" sz="1100" spc="5">
                <a:latin typeface="Times New Roman"/>
                <a:cs typeface="Times New Roman"/>
              </a:rPr>
              <a:t>bottleneck </a:t>
            </a:r>
            <a:r>
              <a:rPr dirty="0" sz="1100" spc="15">
                <a:latin typeface="Times New Roman"/>
                <a:cs typeface="Times New Roman"/>
              </a:rPr>
              <a:t>now </a:t>
            </a:r>
            <a:r>
              <a:rPr dirty="0" sz="1100" spc="5">
                <a:latin typeface="Times New Roman"/>
                <a:cs typeface="Times New Roman"/>
              </a:rPr>
              <a:t>shifts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shearing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revised </a:t>
            </a:r>
            <a:r>
              <a:rPr dirty="0" sz="1100" spc="10">
                <a:latin typeface="Times New Roman"/>
                <a:cs typeface="Times New Roman"/>
              </a:rPr>
              <a:t>production  </a:t>
            </a:r>
            <a:r>
              <a:rPr dirty="0" sz="1100" spc="5">
                <a:latin typeface="Times New Roman"/>
                <a:cs typeface="Times New Roman"/>
              </a:rPr>
              <a:t>capacity will </a:t>
            </a:r>
            <a:r>
              <a:rPr dirty="0" sz="1100" spc="10">
                <a:latin typeface="Times New Roman"/>
                <a:cs typeface="Times New Roman"/>
              </a:rPr>
              <a:t>be 22.50 </a:t>
            </a:r>
            <a:r>
              <a:rPr dirty="0" sz="1100" spc="5">
                <a:latin typeface="Times New Roman"/>
                <a:cs typeface="Times New Roman"/>
              </a:rPr>
              <a:t>units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target is </a:t>
            </a:r>
            <a:r>
              <a:rPr dirty="0" sz="1100" spc="10">
                <a:latin typeface="Times New Roman"/>
                <a:cs typeface="Times New Roman"/>
              </a:rPr>
              <a:t>now 25 </a:t>
            </a:r>
            <a:r>
              <a:rPr dirty="0" sz="1100" spc="5">
                <a:latin typeface="Times New Roman"/>
                <a:cs typeface="Times New Roman"/>
              </a:rPr>
              <a:t>per </a:t>
            </a:r>
            <a:r>
              <a:rPr dirty="0" sz="1100" spc="10">
                <a:latin typeface="Times New Roman"/>
                <a:cs typeface="Times New Roman"/>
              </a:rPr>
              <a:t>day. </a:t>
            </a:r>
            <a:r>
              <a:rPr dirty="0" sz="1100" spc="5">
                <a:latin typeface="Times New Roman"/>
                <a:cs typeface="Times New Roman"/>
              </a:rPr>
              <a:t>Since </a:t>
            </a:r>
            <a:r>
              <a:rPr dirty="0" sz="1100" spc="10">
                <a:latin typeface="Times New Roman"/>
                <a:cs typeface="Times New Roman"/>
              </a:rPr>
              <a:t>a day </a:t>
            </a:r>
            <a:r>
              <a:rPr dirty="0" sz="1100" spc="5">
                <a:latin typeface="Times New Roman"/>
                <a:cs typeface="Times New Roman"/>
              </a:rPr>
              <a:t>has 450 units, </a:t>
            </a:r>
            <a:r>
              <a:rPr dirty="0" sz="1100" spc="10">
                <a:latin typeface="Times New Roman"/>
                <a:cs typeface="Times New Roman"/>
              </a:rPr>
              <a:t>the maximum time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process </a:t>
            </a:r>
            <a:r>
              <a:rPr dirty="0" sz="1100" spc="10">
                <a:latin typeface="Times New Roman"/>
                <a:cs typeface="Times New Roman"/>
              </a:rPr>
              <a:t>can take </a:t>
            </a:r>
            <a:r>
              <a:rPr dirty="0" sz="1100" spc="5">
                <a:latin typeface="Times New Roman"/>
                <a:cs typeface="Times New Roman"/>
              </a:rPr>
              <a:t>at each stage is </a:t>
            </a:r>
            <a:r>
              <a:rPr dirty="0" sz="1100" spc="10">
                <a:latin typeface="Times New Roman"/>
                <a:cs typeface="Times New Roman"/>
              </a:rPr>
              <a:t>18 </a:t>
            </a:r>
            <a:r>
              <a:rPr dirty="0" sz="1100" spc="5">
                <a:latin typeface="Times New Roman"/>
                <a:cs typeface="Times New Roman"/>
              </a:rPr>
              <a:t>minutes.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packing, painting </a:t>
            </a:r>
            <a:r>
              <a:rPr dirty="0" sz="1100" spc="10">
                <a:latin typeface="Times New Roman"/>
                <a:cs typeface="Times New Roman"/>
              </a:rPr>
              <a:t>and welding </a:t>
            </a:r>
            <a:r>
              <a:rPr dirty="0" sz="1100" spc="5">
                <a:latin typeface="Times New Roman"/>
                <a:cs typeface="Times New Roman"/>
              </a:rPr>
              <a:t>sections  </a:t>
            </a:r>
            <a:r>
              <a:rPr dirty="0" sz="1100" spc="10">
                <a:latin typeface="Times New Roman"/>
                <a:cs typeface="Times New Roman"/>
              </a:rPr>
              <a:t>have timings </a:t>
            </a:r>
            <a:r>
              <a:rPr dirty="0" sz="1100" spc="5">
                <a:latin typeface="Times New Roman"/>
                <a:cs typeface="Times New Roman"/>
              </a:rPr>
              <a:t>less </a:t>
            </a:r>
            <a:r>
              <a:rPr dirty="0" sz="1100" spc="10">
                <a:latin typeface="Times New Roman"/>
                <a:cs typeface="Times New Roman"/>
              </a:rPr>
              <a:t>than 15 </a:t>
            </a:r>
            <a:r>
              <a:rPr dirty="0" sz="1100" spc="5">
                <a:latin typeface="Times New Roman"/>
                <a:cs typeface="Times New Roman"/>
              </a:rPr>
              <a:t>minutes. Therefore, they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need </a:t>
            </a:r>
            <a:r>
              <a:rPr dirty="0" sz="1100" spc="10">
                <a:latin typeface="Times New Roman"/>
                <a:cs typeface="Times New Roman"/>
              </a:rPr>
              <a:t>any more investment </a:t>
            </a:r>
            <a:r>
              <a:rPr dirty="0" sz="1100" spc="5">
                <a:latin typeface="Times New Roman"/>
                <a:cs typeface="Times New Roman"/>
              </a:rPr>
              <a:t>in  capacity. </a:t>
            </a:r>
            <a:r>
              <a:rPr dirty="0" sz="1100" spc="10">
                <a:latin typeface="Times New Roman"/>
                <a:cs typeface="Times New Roman"/>
              </a:rPr>
              <a:t>By adding one </a:t>
            </a:r>
            <a:r>
              <a:rPr dirty="0" sz="1100" spc="5">
                <a:latin typeface="Times New Roman"/>
                <a:cs typeface="Times New Roman"/>
              </a:rPr>
              <a:t>more </a:t>
            </a:r>
            <a:r>
              <a:rPr dirty="0" sz="1100" spc="10">
                <a:latin typeface="Times New Roman"/>
                <a:cs typeface="Times New Roman"/>
              </a:rPr>
              <a:t>machine </a:t>
            </a:r>
            <a:r>
              <a:rPr dirty="0" sz="1100" spc="5">
                <a:latin typeface="Times New Roman"/>
                <a:cs typeface="Times New Roman"/>
              </a:rPr>
              <a:t>at the pressing </a:t>
            </a:r>
            <a:r>
              <a:rPr dirty="0" sz="1100" spc="10">
                <a:latin typeface="Times New Roman"/>
                <a:cs typeface="Times New Roman"/>
              </a:rPr>
              <a:t>stage, the </a:t>
            </a:r>
            <a:r>
              <a:rPr dirty="0" sz="1100" spc="5">
                <a:latin typeface="Times New Roman"/>
                <a:cs typeface="Times New Roman"/>
              </a:rPr>
              <a:t>effective </a:t>
            </a:r>
            <a:r>
              <a:rPr dirty="0" sz="1100" spc="10">
                <a:latin typeface="Times New Roman"/>
                <a:cs typeface="Times New Roman"/>
              </a:rPr>
              <a:t>time will be less  </a:t>
            </a:r>
            <a:r>
              <a:rPr dirty="0" sz="1100" spc="5">
                <a:latin typeface="Times New Roman"/>
                <a:cs typeface="Times New Roman"/>
              </a:rPr>
              <a:t>than </a:t>
            </a:r>
            <a:r>
              <a:rPr dirty="0" sz="1100" spc="10">
                <a:latin typeface="Times New Roman"/>
                <a:cs typeface="Times New Roman"/>
              </a:rPr>
              <a:t>18 </a:t>
            </a:r>
            <a:r>
              <a:rPr dirty="0" sz="1100" spc="5">
                <a:latin typeface="Times New Roman"/>
                <a:cs typeface="Times New Roman"/>
              </a:rPr>
              <a:t>minutes. </a:t>
            </a:r>
            <a:r>
              <a:rPr dirty="0" sz="1100" spc="10">
                <a:latin typeface="Times New Roman"/>
                <a:cs typeface="Times New Roman"/>
              </a:rPr>
              <a:t>Similarly, by </a:t>
            </a:r>
            <a:r>
              <a:rPr dirty="0" sz="1100" spc="5">
                <a:latin typeface="Times New Roman"/>
                <a:cs typeface="Times New Roman"/>
              </a:rPr>
              <a:t>adding </a:t>
            </a:r>
            <a:r>
              <a:rPr dirty="0" sz="1100" spc="10">
                <a:latin typeface="Times New Roman"/>
                <a:cs typeface="Times New Roman"/>
              </a:rPr>
              <a:t>one more machine at the </a:t>
            </a:r>
            <a:r>
              <a:rPr dirty="0" sz="1100" spc="5">
                <a:latin typeface="Times New Roman"/>
                <a:cs typeface="Times New Roman"/>
              </a:rPr>
              <a:t>shearing stage,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effective  time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10 </a:t>
            </a:r>
            <a:r>
              <a:rPr dirty="0" sz="1100" spc="5">
                <a:latin typeface="Times New Roman"/>
                <a:cs typeface="Times New Roman"/>
              </a:rPr>
              <a:t>minutes. </a:t>
            </a:r>
            <a:r>
              <a:rPr dirty="0" sz="1100" spc="10">
                <a:latin typeface="Times New Roman"/>
                <a:cs typeface="Times New Roman"/>
              </a:rPr>
              <a:t>Using </a:t>
            </a:r>
            <a:r>
              <a:rPr dirty="0" sz="1100" spc="5">
                <a:latin typeface="Times New Roman"/>
                <a:cs typeface="Times New Roman"/>
              </a:rPr>
              <a:t>equation 4.1.3, the capacity utilization for the </a:t>
            </a:r>
            <a:r>
              <a:rPr dirty="0" sz="1100" spc="10">
                <a:latin typeface="Times New Roman"/>
                <a:cs typeface="Times New Roman"/>
              </a:rPr>
              <a:t>machines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as  </a:t>
            </a:r>
            <a:r>
              <a:rPr dirty="0" sz="1100" spc="5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01190" y="1475231"/>
            <a:ext cx="4449445" cy="73660"/>
          </a:xfrm>
          <a:custGeom>
            <a:avLst/>
            <a:gdLst/>
            <a:ahLst/>
            <a:cxnLst/>
            <a:rect l="l" t="t" r="r" b="b"/>
            <a:pathLst>
              <a:path w="4449445" h="73659">
                <a:moveTo>
                  <a:pt x="505968" y="37338"/>
                </a:moveTo>
                <a:lnTo>
                  <a:pt x="496824" y="32766"/>
                </a:lnTo>
                <a:lnTo>
                  <a:pt x="434340" y="1524"/>
                </a:lnTo>
                <a:lnTo>
                  <a:pt x="434340" y="32766"/>
                </a:lnTo>
                <a:lnTo>
                  <a:pt x="4572" y="32766"/>
                </a:lnTo>
                <a:lnTo>
                  <a:pt x="1524" y="34290"/>
                </a:lnTo>
                <a:lnTo>
                  <a:pt x="0" y="37338"/>
                </a:lnTo>
                <a:lnTo>
                  <a:pt x="1524" y="40386"/>
                </a:lnTo>
                <a:lnTo>
                  <a:pt x="4572" y="41910"/>
                </a:lnTo>
                <a:lnTo>
                  <a:pt x="434340" y="41910"/>
                </a:lnTo>
                <a:lnTo>
                  <a:pt x="434340" y="73152"/>
                </a:lnTo>
                <a:lnTo>
                  <a:pt x="496824" y="41910"/>
                </a:lnTo>
                <a:lnTo>
                  <a:pt x="505968" y="37338"/>
                </a:lnTo>
                <a:close/>
              </a:path>
              <a:path w="4449445" h="73659">
                <a:moveTo>
                  <a:pt x="1962912" y="37338"/>
                </a:moveTo>
                <a:lnTo>
                  <a:pt x="1953768" y="32766"/>
                </a:lnTo>
                <a:lnTo>
                  <a:pt x="1891284" y="1524"/>
                </a:lnTo>
                <a:lnTo>
                  <a:pt x="1891284" y="32766"/>
                </a:lnTo>
                <a:lnTo>
                  <a:pt x="1460754" y="32766"/>
                </a:lnTo>
                <a:lnTo>
                  <a:pt x="1457706" y="34290"/>
                </a:lnTo>
                <a:lnTo>
                  <a:pt x="1456182" y="37338"/>
                </a:lnTo>
                <a:lnTo>
                  <a:pt x="1457706" y="40386"/>
                </a:lnTo>
                <a:lnTo>
                  <a:pt x="1460754" y="41910"/>
                </a:lnTo>
                <a:lnTo>
                  <a:pt x="1891284" y="41910"/>
                </a:lnTo>
                <a:lnTo>
                  <a:pt x="1891284" y="73152"/>
                </a:lnTo>
                <a:lnTo>
                  <a:pt x="1953768" y="41910"/>
                </a:lnTo>
                <a:lnTo>
                  <a:pt x="1962912" y="37338"/>
                </a:lnTo>
                <a:close/>
              </a:path>
              <a:path w="4449445" h="73659">
                <a:moveTo>
                  <a:pt x="3264408" y="37338"/>
                </a:moveTo>
                <a:lnTo>
                  <a:pt x="3255264" y="32766"/>
                </a:lnTo>
                <a:lnTo>
                  <a:pt x="3192780" y="1524"/>
                </a:lnTo>
                <a:lnTo>
                  <a:pt x="3192780" y="32766"/>
                </a:lnTo>
                <a:lnTo>
                  <a:pt x="2762250" y="32766"/>
                </a:lnTo>
                <a:lnTo>
                  <a:pt x="2759202" y="34290"/>
                </a:lnTo>
                <a:lnTo>
                  <a:pt x="2758440" y="37338"/>
                </a:lnTo>
                <a:lnTo>
                  <a:pt x="2759202" y="40386"/>
                </a:lnTo>
                <a:lnTo>
                  <a:pt x="2762250" y="41910"/>
                </a:lnTo>
                <a:lnTo>
                  <a:pt x="3192780" y="41910"/>
                </a:lnTo>
                <a:lnTo>
                  <a:pt x="3192780" y="73152"/>
                </a:lnTo>
                <a:lnTo>
                  <a:pt x="3255264" y="41910"/>
                </a:lnTo>
                <a:lnTo>
                  <a:pt x="3264408" y="37338"/>
                </a:lnTo>
                <a:close/>
              </a:path>
              <a:path w="4449445" h="73659">
                <a:moveTo>
                  <a:pt x="4442879" y="40386"/>
                </a:moveTo>
                <a:lnTo>
                  <a:pt x="4389120" y="40386"/>
                </a:lnTo>
                <a:lnTo>
                  <a:pt x="4377588" y="40386"/>
                </a:lnTo>
                <a:lnTo>
                  <a:pt x="4376928" y="71628"/>
                </a:lnTo>
                <a:lnTo>
                  <a:pt x="4442879" y="40386"/>
                </a:lnTo>
                <a:close/>
              </a:path>
              <a:path w="4449445" h="73659">
                <a:moveTo>
                  <a:pt x="4449318" y="37338"/>
                </a:moveTo>
                <a:lnTo>
                  <a:pt x="4378452" y="0"/>
                </a:lnTo>
                <a:lnTo>
                  <a:pt x="4377766" y="31775"/>
                </a:lnTo>
                <a:lnTo>
                  <a:pt x="4089654" y="25908"/>
                </a:lnTo>
                <a:lnTo>
                  <a:pt x="4086606" y="26670"/>
                </a:lnTo>
                <a:lnTo>
                  <a:pt x="4085082" y="30480"/>
                </a:lnTo>
                <a:lnTo>
                  <a:pt x="4086606" y="33528"/>
                </a:lnTo>
                <a:lnTo>
                  <a:pt x="4089654" y="35052"/>
                </a:lnTo>
                <a:lnTo>
                  <a:pt x="4377588" y="40182"/>
                </a:lnTo>
                <a:lnTo>
                  <a:pt x="4389933" y="40182"/>
                </a:lnTo>
                <a:lnTo>
                  <a:pt x="4443311" y="40182"/>
                </a:lnTo>
                <a:lnTo>
                  <a:pt x="4449318" y="37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06902" y="5071109"/>
            <a:ext cx="2943860" cy="869950"/>
          </a:xfrm>
          <a:custGeom>
            <a:avLst/>
            <a:gdLst/>
            <a:ahLst/>
            <a:cxnLst/>
            <a:rect l="l" t="t" r="r" b="b"/>
            <a:pathLst>
              <a:path w="2943860" h="869950">
                <a:moveTo>
                  <a:pt x="434340" y="434340"/>
                </a:moveTo>
                <a:lnTo>
                  <a:pt x="421894" y="397002"/>
                </a:lnTo>
                <a:lnTo>
                  <a:pt x="409194" y="358902"/>
                </a:lnTo>
                <a:lnTo>
                  <a:pt x="386918" y="380834"/>
                </a:lnTo>
                <a:lnTo>
                  <a:pt x="7620" y="1524"/>
                </a:lnTo>
                <a:lnTo>
                  <a:pt x="4572" y="0"/>
                </a:lnTo>
                <a:lnTo>
                  <a:pt x="762" y="1524"/>
                </a:lnTo>
                <a:lnTo>
                  <a:pt x="0" y="4572"/>
                </a:lnTo>
                <a:lnTo>
                  <a:pt x="762" y="7620"/>
                </a:lnTo>
                <a:lnTo>
                  <a:pt x="380403" y="387273"/>
                </a:lnTo>
                <a:lnTo>
                  <a:pt x="358140" y="409194"/>
                </a:lnTo>
                <a:lnTo>
                  <a:pt x="434340" y="434340"/>
                </a:lnTo>
                <a:close/>
              </a:path>
              <a:path w="2943860" h="869950">
                <a:moveTo>
                  <a:pt x="434340" y="434340"/>
                </a:moveTo>
                <a:lnTo>
                  <a:pt x="358140" y="460248"/>
                </a:lnTo>
                <a:lnTo>
                  <a:pt x="380403" y="482180"/>
                </a:lnTo>
                <a:lnTo>
                  <a:pt x="762" y="861822"/>
                </a:lnTo>
                <a:lnTo>
                  <a:pt x="0" y="864870"/>
                </a:lnTo>
                <a:lnTo>
                  <a:pt x="762" y="867918"/>
                </a:lnTo>
                <a:lnTo>
                  <a:pt x="4572" y="869442"/>
                </a:lnTo>
                <a:lnTo>
                  <a:pt x="7620" y="867918"/>
                </a:lnTo>
                <a:lnTo>
                  <a:pt x="386918" y="488619"/>
                </a:lnTo>
                <a:lnTo>
                  <a:pt x="409194" y="510540"/>
                </a:lnTo>
                <a:lnTo>
                  <a:pt x="421767" y="472440"/>
                </a:lnTo>
                <a:lnTo>
                  <a:pt x="434340" y="434340"/>
                </a:lnTo>
                <a:close/>
              </a:path>
              <a:path w="2943860" h="869950">
                <a:moveTo>
                  <a:pt x="1758696" y="518160"/>
                </a:moveTo>
                <a:lnTo>
                  <a:pt x="1749552" y="513588"/>
                </a:lnTo>
                <a:lnTo>
                  <a:pt x="1687068" y="482346"/>
                </a:lnTo>
                <a:lnTo>
                  <a:pt x="1687068" y="513588"/>
                </a:lnTo>
                <a:lnTo>
                  <a:pt x="1256538" y="513588"/>
                </a:lnTo>
                <a:lnTo>
                  <a:pt x="1253490" y="515112"/>
                </a:lnTo>
                <a:lnTo>
                  <a:pt x="1252728" y="518160"/>
                </a:lnTo>
                <a:lnTo>
                  <a:pt x="1253490" y="521208"/>
                </a:lnTo>
                <a:lnTo>
                  <a:pt x="1256538" y="522732"/>
                </a:lnTo>
                <a:lnTo>
                  <a:pt x="1687068" y="522732"/>
                </a:lnTo>
                <a:lnTo>
                  <a:pt x="1687068" y="553974"/>
                </a:lnTo>
                <a:lnTo>
                  <a:pt x="1749552" y="522732"/>
                </a:lnTo>
                <a:lnTo>
                  <a:pt x="1758696" y="518160"/>
                </a:lnTo>
                <a:close/>
              </a:path>
              <a:path w="2943860" h="869950">
                <a:moveTo>
                  <a:pt x="2937167" y="521208"/>
                </a:moveTo>
                <a:lnTo>
                  <a:pt x="2883408" y="521208"/>
                </a:lnTo>
                <a:lnTo>
                  <a:pt x="2871876" y="521208"/>
                </a:lnTo>
                <a:lnTo>
                  <a:pt x="2871216" y="552450"/>
                </a:lnTo>
                <a:lnTo>
                  <a:pt x="2937167" y="521208"/>
                </a:lnTo>
                <a:close/>
              </a:path>
              <a:path w="2943860" h="869950">
                <a:moveTo>
                  <a:pt x="2943606" y="518160"/>
                </a:moveTo>
                <a:lnTo>
                  <a:pt x="2872740" y="480822"/>
                </a:lnTo>
                <a:lnTo>
                  <a:pt x="2872054" y="512597"/>
                </a:lnTo>
                <a:lnTo>
                  <a:pt x="2583942" y="506730"/>
                </a:lnTo>
                <a:lnTo>
                  <a:pt x="2580894" y="507492"/>
                </a:lnTo>
                <a:lnTo>
                  <a:pt x="2579370" y="511302"/>
                </a:lnTo>
                <a:lnTo>
                  <a:pt x="2580894" y="514350"/>
                </a:lnTo>
                <a:lnTo>
                  <a:pt x="2583942" y="515874"/>
                </a:lnTo>
                <a:lnTo>
                  <a:pt x="2871876" y="521004"/>
                </a:lnTo>
                <a:lnTo>
                  <a:pt x="2884220" y="521004"/>
                </a:lnTo>
                <a:lnTo>
                  <a:pt x="2937599" y="521004"/>
                </a:lnTo>
                <a:lnTo>
                  <a:pt x="2943606" y="518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01190" y="5065775"/>
            <a:ext cx="506095" cy="870585"/>
          </a:xfrm>
          <a:custGeom>
            <a:avLst/>
            <a:gdLst/>
            <a:ahLst/>
            <a:cxnLst/>
            <a:rect l="l" t="t" r="r" b="b"/>
            <a:pathLst>
              <a:path w="506094" h="870585">
                <a:moveTo>
                  <a:pt x="454914" y="0"/>
                </a:moveTo>
                <a:lnTo>
                  <a:pt x="378714" y="25146"/>
                </a:lnTo>
                <a:lnTo>
                  <a:pt x="400977" y="47078"/>
                </a:lnTo>
                <a:lnTo>
                  <a:pt x="21336" y="426720"/>
                </a:lnTo>
                <a:lnTo>
                  <a:pt x="20574" y="429768"/>
                </a:lnTo>
                <a:lnTo>
                  <a:pt x="21336" y="432816"/>
                </a:lnTo>
                <a:lnTo>
                  <a:pt x="25146" y="434340"/>
                </a:lnTo>
                <a:lnTo>
                  <a:pt x="28194" y="432816"/>
                </a:lnTo>
                <a:lnTo>
                  <a:pt x="407492" y="53517"/>
                </a:lnTo>
                <a:lnTo>
                  <a:pt x="429768" y="75438"/>
                </a:lnTo>
                <a:lnTo>
                  <a:pt x="442468" y="37338"/>
                </a:lnTo>
                <a:lnTo>
                  <a:pt x="454914" y="0"/>
                </a:lnTo>
                <a:close/>
              </a:path>
              <a:path w="506094" h="870585">
                <a:moveTo>
                  <a:pt x="505968" y="870204"/>
                </a:moveTo>
                <a:lnTo>
                  <a:pt x="491820" y="835914"/>
                </a:lnTo>
                <a:lnTo>
                  <a:pt x="475488" y="796290"/>
                </a:lnTo>
                <a:lnTo>
                  <a:pt x="454977" y="819772"/>
                </a:lnTo>
                <a:lnTo>
                  <a:pt x="7620" y="436626"/>
                </a:lnTo>
                <a:lnTo>
                  <a:pt x="3810" y="435864"/>
                </a:lnTo>
                <a:lnTo>
                  <a:pt x="762" y="437388"/>
                </a:lnTo>
                <a:lnTo>
                  <a:pt x="0" y="440436"/>
                </a:lnTo>
                <a:lnTo>
                  <a:pt x="1524" y="443484"/>
                </a:lnTo>
                <a:lnTo>
                  <a:pt x="448945" y="826681"/>
                </a:lnTo>
                <a:lnTo>
                  <a:pt x="428244" y="850392"/>
                </a:lnTo>
                <a:lnTo>
                  <a:pt x="505968" y="870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68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69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17318" y="1029637"/>
          <a:ext cx="4337050" cy="3128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6700"/>
                <a:gridCol w="470535"/>
                <a:gridCol w="2328544"/>
              </a:tblGrid>
              <a:tr h="409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Utilization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shearing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 marR="16637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215"/>
                        </a:lnSpc>
                      </a:pPr>
                      <a:r>
                        <a:rPr dirty="0" u="sng" sz="11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Daily </a:t>
                      </a: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production x process</a:t>
                      </a:r>
                      <a:r>
                        <a:rPr dirty="0" u="sng" sz="110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5260">
                        <a:lnSpc>
                          <a:spcPts val="131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of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machines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available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76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r" marR="16700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310"/>
                        </a:lnSpc>
                        <a:spcBef>
                          <a:spcPts val="580"/>
                        </a:spcBef>
                      </a:pP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25 x</a:t>
                      </a:r>
                      <a:r>
                        <a:rPr dirty="0" u="sng" sz="11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1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ts val="1310"/>
                        </a:lnSpc>
                        <a:tabLst>
                          <a:tab pos="1035050" algn="l"/>
                        </a:tabLst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x 450	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55.56%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</a:tr>
              <a:tr h="577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Utilization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pressing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r" marR="16700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ts val="1310"/>
                        </a:lnSpc>
                      </a:pP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25 x</a:t>
                      </a:r>
                      <a:r>
                        <a:rPr dirty="0" u="sng" sz="11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1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ts val="1310"/>
                        </a:lnSpc>
                        <a:tabLst>
                          <a:tab pos="1035050" algn="l"/>
                        </a:tabLst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x 450	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83.33%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/>
                </a:tc>
              </a:tr>
              <a:tr h="4948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Utilization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welding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r" marR="1676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310"/>
                        </a:lnSpc>
                        <a:spcBef>
                          <a:spcPts val="575"/>
                        </a:spcBef>
                      </a:pP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25 x</a:t>
                      </a:r>
                      <a:r>
                        <a:rPr dirty="0" u="sng" sz="11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1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3990">
                        <a:lnSpc>
                          <a:spcPts val="1310"/>
                        </a:lnSpc>
                        <a:tabLst>
                          <a:tab pos="1034415" algn="l"/>
                        </a:tabLst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x 450	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83.33%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</a:tr>
              <a:tr h="576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Utilization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painting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r" marR="16764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310"/>
                        </a:lnSpc>
                        <a:spcBef>
                          <a:spcPts val="580"/>
                        </a:spcBef>
                      </a:pP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25 x</a:t>
                      </a:r>
                      <a:r>
                        <a:rPr dirty="0" u="sng" sz="11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1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3990">
                        <a:lnSpc>
                          <a:spcPts val="1310"/>
                        </a:lnSpc>
                        <a:tabLst>
                          <a:tab pos="1034415" algn="l"/>
                        </a:tabLst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x 450	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66.67%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</a:tr>
              <a:tr h="491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Utilization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packing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r" marR="167005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ts val="1310"/>
                        </a:lnSpc>
                      </a:pP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25 x</a:t>
                      </a:r>
                      <a:r>
                        <a:rPr dirty="0" u="sng" sz="11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1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ts val="1235"/>
                        </a:lnSpc>
                        <a:tabLst>
                          <a:tab pos="1035050" algn="l"/>
                        </a:tabLst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x 450	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33.33%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75999" y="4464632"/>
            <a:ext cx="5421630" cy="46482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715">
              <a:lnSpc>
                <a:spcPct val="983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Key inferences: Computation </a:t>
            </a:r>
            <a:r>
              <a:rPr dirty="0" sz="1100" spc="5">
                <a:latin typeface="Times New Roman"/>
                <a:cs typeface="Times New Roman"/>
              </a:rPr>
              <a:t>of individual capacity availability and requirement is an  important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first step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planning exercise. </a:t>
            </a:r>
            <a:r>
              <a:rPr dirty="0" sz="1100" spc="10">
                <a:latin typeface="Times New Roman"/>
                <a:cs typeface="Times New Roman"/>
              </a:rPr>
              <a:t>The value </a:t>
            </a:r>
            <a:r>
              <a:rPr dirty="0" sz="1100" spc="5">
                <a:latin typeface="Times New Roman"/>
                <a:cs typeface="Times New Roman"/>
              </a:rPr>
              <a:t>of this exercise lies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our ability to use this information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identify bottlenecks.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mapping </a:t>
            </a:r>
            <a:r>
              <a:rPr dirty="0" sz="1100" spc="5">
                <a:latin typeface="Times New Roman"/>
                <a:cs typeface="Times New Roman"/>
              </a:rPr>
              <a:t>exercise </a:t>
            </a:r>
            <a:r>
              <a:rPr dirty="0" sz="1100" spc="10">
                <a:latin typeface="Times New Roman"/>
                <a:cs typeface="Times New Roman"/>
              </a:rPr>
              <a:t>will  </a:t>
            </a:r>
            <a:r>
              <a:rPr dirty="0" sz="1100" spc="5">
                <a:latin typeface="Times New Roman"/>
                <a:cs typeface="Times New Roman"/>
              </a:rPr>
              <a:t>help </a:t>
            </a:r>
            <a:r>
              <a:rPr dirty="0" sz="1100" spc="10">
                <a:latin typeface="Times New Roman"/>
                <a:cs typeface="Times New Roman"/>
              </a:rPr>
              <a:t>us achieve </a:t>
            </a:r>
            <a:r>
              <a:rPr dirty="0" sz="1100" spc="5">
                <a:latin typeface="Times New Roman"/>
                <a:cs typeface="Times New Roman"/>
              </a:rPr>
              <a:t>this objective.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utilization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shearing process has dropped to 56  percent </a:t>
            </a:r>
            <a:r>
              <a:rPr dirty="0" sz="1100" spc="10">
                <a:latin typeface="Times New Roman"/>
                <a:cs typeface="Times New Roman"/>
              </a:rPr>
              <a:t>due to the addition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machine. Clearly, addition of </a:t>
            </a:r>
            <a:r>
              <a:rPr dirty="0" sz="1100" spc="10">
                <a:latin typeface="Times New Roman"/>
                <a:cs typeface="Times New Roman"/>
              </a:rPr>
              <a:t>one more </a:t>
            </a:r>
            <a:r>
              <a:rPr dirty="0" sz="1100" spc="5">
                <a:latin typeface="Times New Roman"/>
                <a:cs typeface="Times New Roman"/>
              </a:rPr>
              <a:t>unit of resource </a:t>
            </a:r>
            <a:r>
              <a:rPr dirty="0" sz="1100" spc="10">
                <a:latin typeface="Times New Roman"/>
                <a:cs typeface="Times New Roman"/>
              </a:rPr>
              <a:t>may 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always </a:t>
            </a:r>
            <a:r>
              <a:rPr dirty="0" sz="1100" spc="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best </a:t>
            </a:r>
            <a:r>
              <a:rPr dirty="0" sz="1100" spc="10">
                <a:latin typeface="Times New Roman"/>
                <a:cs typeface="Times New Roman"/>
              </a:rPr>
              <a:t>always be </a:t>
            </a:r>
            <a:r>
              <a:rPr dirty="0" sz="1100" spc="5">
                <a:latin typeface="Times New Roman"/>
                <a:cs typeface="Times New Roman"/>
              </a:rPr>
              <a:t>the best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solution.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 b="1">
                <a:latin typeface="Times New Roman"/>
                <a:cs typeface="Times New Roman"/>
              </a:rPr>
              <a:t>Alternatives </a:t>
            </a:r>
            <a:r>
              <a:rPr dirty="0" sz="1100" spc="10" b="1">
                <a:latin typeface="Times New Roman"/>
                <a:cs typeface="Times New Roman"/>
              </a:rPr>
              <a:t>for </a:t>
            </a:r>
            <a:r>
              <a:rPr dirty="0" sz="1100" spc="5" b="1">
                <a:latin typeface="Times New Roman"/>
                <a:cs typeface="Times New Roman"/>
              </a:rPr>
              <a:t>Capacity </a:t>
            </a:r>
            <a:r>
              <a:rPr dirty="0" sz="1100" spc="10" b="1">
                <a:latin typeface="Times New Roman"/>
                <a:cs typeface="Times New Roman"/>
              </a:rPr>
              <a:t>Augmentation: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previous </a:t>
            </a:r>
            <a:r>
              <a:rPr dirty="0" sz="1100" spc="10">
                <a:latin typeface="Times New Roman"/>
                <a:cs typeface="Times New Roman"/>
              </a:rPr>
              <a:t>example pointed </a:t>
            </a:r>
            <a:r>
              <a:rPr dirty="0" sz="1100" spc="5">
                <a:latin typeface="Times New Roman"/>
                <a:cs typeface="Times New Roman"/>
              </a:rPr>
              <a:t>out the need for  </a:t>
            </a:r>
            <a:r>
              <a:rPr dirty="0" sz="1100" spc="10">
                <a:latin typeface="Times New Roman"/>
                <a:cs typeface="Times New Roman"/>
              </a:rPr>
              <a:t>looking at </a:t>
            </a:r>
            <a:r>
              <a:rPr dirty="0" sz="1100" spc="5">
                <a:latin typeface="Times New Roman"/>
                <a:cs typeface="Times New Roman"/>
              </a:rPr>
              <a:t>alternative </a:t>
            </a:r>
            <a:r>
              <a:rPr dirty="0" sz="1100" spc="10">
                <a:latin typeface="Times New Roman"/>
                <a:cs typeface="Times New Roman"/>
              </a:rPr>
              <a:t>methods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 spc="5">
                <a:latin typeface="Times New Roman"/>
                <a:cs typeface="Times New Roman"/>
              </a:rPr>
              <a:t>augmentation during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capacity planning exercise. 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straightforward option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add more </a:t>
            </a:r>
            <a:r>
              <a:rPr dirty="0" sz="1100" spc="5">
                <a:latin typeface="Times New Roman"/>
                <a:cs typeface="Times New Roman"/>
              </a:rPr>
              <a:t>units </a:t>
            </a:r>
            <a:r>
              <a:rPr dirty="0" sz="1100" spc="10">
                <a:latin typeface="Times New Roman"/>
                <a:cs typeface="Times New Roman"/>
              </a:rPr>
              <a:t>of resource. Although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simple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an  </a:t>
            </a:r>
            <a:r>
              <a:rPr dirty="0" sz="1100" spc="5">
                <a:latin typeface="Times New Roman"/>
                <a:cs typeface="Times New Roman"/>
              </a:rPr>
              <a:t>operational decision making point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view, in reality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implications, </a:t>
            </a:r>
            <a:r>
              <a:rPr dirty="0" sz="1100" spc="10">
                <a:latin typeface="Times New Roman"/>
                <a:cs typeface="Times New Roman"/>
              </a:rPr>
              <a:t>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far </a:t>
            </a:r>
            <a:r>
              <a:rPr dirty="0" sz="1100" spc="10">
                <a:latin typeface="Times New Roman"/>
                <a:cs typeface="Times New Roman"/>
              </a:rPr>
              <a:t>too many.  The cost of </a:t>
            </a:r>
            <a:r>
              <a:rPr dirty="0" sz="1100" spc="5">
                <a:latin typeface="Times New Roman"/>
                <a:cs typeface="Times New Roman"/>
              </a:rPr>
              <a:t>the resource 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question,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utilization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resource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the ease </a:t>
            </a:r>
            <a:r>
              <a:rPr dirty="0" sz="1100" spc="5">
                <a:latin typeface="Times New Roman"/>
                <a:cs typeface="Times New Roman"/>
              </a:rPr>
              <a:t>of  implementation of the capacity expansion </a:t>
            </a:r>
            <a:r>
              <a:rPr dirty="0" sz="1100" spc="10">
                <a:latin typeface="Times New Roman"/>
                <a:cs typeface="Times New Roman"/>
              </a:rPr>
              <a:t>plan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some of the </a:t>
            </a:r>
            <a:r>
              <a:rPr dirty="0" sz="1100" spc="5">
                <a:latin typeface="Times New Roman"/>
                <a:cs typeface="Times New Roman"/>
              </a:rPr>
              <a:t>issues that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influence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choice of this option. </a:t>
            </a:r>
            <a:r>
              <a:rPr dirty="0" sz="1100" spc="10">
                <a:latin typeface="Times New Roman"/>
                <a:cs typeface="Times New Roman"/>
              </a:rPr>
              <a:t>Moreover,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more and more </a:t>
            </a:r>
            <a:r>
              <a:rPr dirty="0" sz="1100" spc="5">
                <a:latin typeface="Times New Roman"/>
                <a:cs typeface="Times New Roman"/>
              </a:rPr>
              <a:t>units of resources are </a:t>
            </a:r>
            <a:r>
              <a:rPr dirty="0" sz="1100" spc="10">
                <a:latin typeface="Times New Roman"/>
                <a:cs typeface="Times New Roman"/>
              </a:rPr>
              <a:t>added,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may  </a:t>
            </a:r>
            <a:r>
              <a:rPr dirty="0" sz="1100" spc="5">
                <a:latin typeface="Times New Roman"/>
                <a:cs typeface="Times New Roman"/>
              </a:rPr>
              <a:t>significantly </a:t>
            </a:r>
            <a:r>
              <a:rPr dirty="0" sz="1100" spc="10">
                <a:latin typeface="Times New Roman"/>
                <a:cs typeface="Times New Roman"/>
              </a:rPr>
              <a:t>impact the long term </a:t>
            </a:r>
            <a:r>
              <a:rPr dirty="0" sz="1100" spc="5">
                <a:latin typeface="Times New Roman"/>
                <a:cs typeface="Times New Roman"/>
              </a:rPr>
              <a:t>operational </a:t>
            </a:r>
            <a:r>
              <a:rPr dirty="0" sz="1100" spc="10">
                <a:latin typeface="Times New Roman"/>
                <a:cs typeface="Times New Roman"/>
              </a:rPr>
              <a:t>costs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system. </a:t>
            </a:r>
            <a:r>
              <a:rPr dirty="0" sz="1100" spc="10">
                <a:latin typeface="Times New Roman"/>
                <a:cs typeface="Times New Roman"/>
              </a:rPr>
              <a:t>For example, </a:t>
            </a:r>
            <a:r>
              <a:rPr dirty="0" sz="1100" spc="5">
                <a:latin typeface="Times New Roman"/>
                <a:cs typeface="Times New Roman"/>
              </a:rPr>
              <a:t>if several  </a:t>
            </a:r>
            <a:r>
              <a:rPr dirty="0" sz="1100" spc="10">
                <a:latin typeface="Times New Roman"/>
                <a:cs typeface="Times New Roman"/>
              </a:rPr>
              <a:t>new workers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added, </a:t>
            </a:r>
            <a:r>
              <a:rPr dirty="0" sz="1100" spc="5">
                <a:latin typeface="Times New Roman"/>
                <a:cs typeface="Times New Roman"/>
              </a:rPr>
              <a:t>then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of the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increases </a:t>
            </a:r>
            <a:r>
              <a:rPr dirty="0" sz="1100" spc="10">
                <a:latin typeface="Times New Roman"/>
                <a:cs typeface="Times New Roman"/>
              </a:rPr>
              <a:t>not merely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terms </a:t>
            </a:r>
            <a:r>
              <a:rPr dirty="0" sz="1100" spc="5">
                <a:latin typeface="Times New Roman"/>
                <a:cs typeface="Times New Roman"/>
              </a:rPr>
              <a:t>of salary but  also in </a:t>
            </a:r>
            <a:r>
              <a:rPr dirty="0" sz="1100" spc="10">
                <a:latin typeface="Times New Roman"/>
                <a:cs typeface="Times New Roman"/>
              </a:rPr>
              <a:t>terms </a:t>
            </a:r>
            <a:r>
              <a:rPr dirty="0" sz="1100" spc="5">
                <a:latin typeface="Times New Roman"/>
                <a:cs typeface="Times New Roman"/>
              </a:rPr>
              <a:t>of support costs, benefits, health </a:t>
            </a:r>
            <a:r>
              <a:rPr dirty="0" sz="1100" spc="10">
                <a:latin typeface="Times New Roman"/>
                <a:cs typeface="Times New Roman"/>
              </a:rPr>
              <a:t>and post-retirement provisions. Similarly,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machines </a:t>
            </a:r>
            <a:r>
              <a:rPr dirty="0" sz="1100" spc="10">
                <a:latin typeface="Times New Roman"/>
                <a:cs typeface="Times New Roman"/>
              </a:rPr>
              <a:t>are added, equipment maintenance </a:t>
            </a:r>
            <a:r>
              <a:rPr dirty="0" sz="1100" spc="5">
                <a:latin typeface="Times New Roman"/>
                <a:cs typeface="Times New Roman"/>
              </a:rPr>
              <a:t>costs will </a:t>
            </a:r>
            <a:r>
              <a:rPr dirty="0" sz="1100" spc="10">
                <a:latin typeface="Times New Roman"/>
                <a:cs typeface="Times New Roman"/>
              </a:rPr>
              <a:t>go up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long </a:t>
            </a:r>
            <a:r>
              <a:rPr dirty="0" sz="1100" spc="5">
                <a:latin typeface="Times New Roman"/>
                <a:cs typeface="Times New Roman"/>
              </a:rPr>
              <a:t>run.  Furthermore,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5">
                <a:latin typeface="Times New Roman"/>
                <a:cs typeface="Times New Roman"/>
              </a:rPr>
              <a:t>the resource in question is very </a:t>
            </a:r>
            <a:r>
              <a:rPr dirty="0" sz="1100" spc="10">
                <a:latin typeface="Times New Roman"/>
                <a:cs typeface="Times New Roman"/>
              </a:rPr>
              <a:t>expensive and </a:t>
            </a:r>
            <a:r>
              <a:rPr dirty="0" sz="1100" spc="5">
                <a:latin typeface="Times New Roman"/>
                <a:cs typeface="Times New Roman"/>
              </a:rPr>
              <a:t>the utilization of resource is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likely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low,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very </a:t>
            </a:r>
            <a:r>
              <a:rPr dirty="0" sz="1100" spc="5">
                <a:latin typeface="Times New Roman"/>
                <a:cs typeface="Times New Roman"/>
              </a:rPr>
              <a:t>unattractive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managers </a:t>
            </a:r>
            <a:r>
              <a:rPr dirty="0" sz="1100" spc="5">
                <a:latin typeface="Times New Roman"/>
                <a:cs typeface="Times New Roman"/>
              </a:rPr>
              <a:t>should look of other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Waste </a:t>
            </a:r>
            <a:r>
              <a:rPr dirty="0" sz="1100" spc="5" b="1">
                <a:latin typeface="Times New Roman"/>
                <a:cs typeface="Times New Roman"/>
              </a:rPr>
              <a:t>Elimination: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method to increase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of the resources in the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 employ </a:t>
            </a:r>
            <a:r>
              <a:rPr dirty="0" sz="1100" spc="5">
                <a:latin typeface="Times New Roman"/>
                <a:cs typeface="Times New Roman"/>
              </a:rPr>
              <a:t>Japanese </a:t>
            </a:r>
            <a:r>
              <a:rPr dirty="0" sz="1100" spc="10">
                <a:latin typeface="Times New Roman"/>
                <a:cs typeface="Times New Roman"/>
              </a:rPr>
              <a:t>methods </a:t>
            </a:r>
            <a:r>
              <a:rPr dirty="0" sz="1100" spc="5">
                <a:latin typeface="Times New Roman"/>
                <a:cs typeface="Times New Roman"/>
              </a:rPr>
              <a:t>of resources </a:t>
            </a:r>
            <a:r>
              <a:rPr dirty="0" sz="1100" spc="10">
                <a:latin typeface="Times New Roman"/>
                <a:cs typeface="Times New Roman"/>
              </a:rPr>
              <a:t>planning and management, as </a:t>
            </a:r>
            <a:r>
              <a:rPr dirty="0" sz="1100" spc="5">
                <a:latin typeface="Times New Roman"/>
                <a:cs typeface="Times New Roman"/>
              </a:rPr>
              <a:t>described earlier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chapter.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nutshell, it is 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use of eq1uation 4.1.3 and  progressively uncover capacity from </a:t>
            </a:r>
            <a:r>
              <a:rPr dirty="0" sz="1100" spc="10">
                <a:latin typeface="Times New Roman"/>
                <a:cs typeface="Times New Roman"/>
              </a:rPr>
              <a:t>the system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elimination of </a:t>
            </a:r>
            <a:r>
              <a:rPr dirty="0" sz="1100" spc="5">
                <a:latin typeface="Times New Roman"/>
                <a:cs typeface="Times New Roman"/>
              </a:rPr>
              <a:t>waste. </a:t>
            </a:r>
            <a:r>
              <a:rPr dirty="0" sz="1100" spc="10">
                <a:latin typeface="Times New Roman"/>
                <a:cs typeface="Times New Roman"/>
              </a:rPr>
              <a:t>Process industries  increase </a:t>
            </a:r>
            <a:r>
              <a:rPr dirty="0" sz="1100" spc="5">
                <a:latin typeface="Times New Roman"/>
                <a:cs typeface="Times New Roman"/>
              </a:rPr>
              <a:t>capacity by de-bottlenecking operations. Since in process industries, </a:t>
            </a:r>
            <a:r>
              <a:rPr dirty="0" sz="1100" spc="10">
                <a:latin typeface="Times New Roman"/>
                <a:cs typeface="Times New Roman"/>
              </a:rPr>
              <a:t>the system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 continuous </a:t>
            </a:r>
            <a:r>
              <a:rPr dirty="0" sz="1100" spc="5">
                <a:latin typeface="Times New Roman"/>
                <a:cs typeface="Times New Roman"/>
              </a:rPr>
              <a:t>flow of material </a:t>
            </a:r>
            <a:r>
              <a:rPr dirty="0" sz="1100" spc="10">
                <a:latin typeface="Times New Roman"/>
                <a:cs typeface="Times New Roman"/>
              </a:rPr>
              <a:t>from the raw material to </a:t>
            </a:r>
            <a:r>
              <a:rPr dirty="0" sz="1100" spc="5">
                <a:latin typeface="Times New Roman"/>
                <a:cs typeface="Times New Roman"/>
              </a:rPr>
              <a:t>finished goods, merely </a:t>
            </a:r>
            <a:r>
              <a:rPr dirty="0" sz="1100" spc="10">
                <a:latin typeface="Times New Roman"/>
                <a:cs typeface="Times New Roman"/>
              </a:rPr>
              <a:t>identifying the  </a:t>
            </a:r>
            <a:r>
              <a:rPr dirty="0" sz="1100" spc="5">
                <a:latin typeface="Times New Roman"/>
                <a:cs typeface="Times New Roman"/>
              </a:rPr>
              <a:t>bottleneck stage in </a:t>
            </a:r>
            <a:r>
              <a:rPr dirty="0" sz="1100" spc="10">
                <a:latin typeface="Times New Roman"/>
                <a:cs typeface="Times New Roman"/>
              </a:rPr>
              <a:t>the process and </a:t>
            </a:r>
            <a:r>
              <a:rPr dirty="0" sz="1100" spc="5">
                <a:latin typeface="Times New Roman"/>
                <a:cs typeface="Times New Roman"/>
              </a:rPr>
              <a:t>de-bottlenecking it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increase the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70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900" cy="794702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715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system. Japanese approaches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waste </a:t>
            </a:r>
            <a:r>
              <a:rPr dirty="0" sz="1100" spc="5">
                <a:latin typeface="Times New Roman"/>
                <a:cs typeface="Times New Roman"/>
              </a:rPr>
              <a:t>elimination </a:t>
            </a:r>
            <a:r>
              <a:rPr dirty="0" sz="1100" spc="10">
                <a:latin typeface="Times New Roman"/>
                <a:cs typeface="Times New Roman"/>
              </a:rPr>
              <a:t>and /or addition of </a:t>
            </a:r>
            <a:r>
              <a:rPr dirty="0" sz="1100" spc="5">
                <a:latin typeface="Times New Roman"/>
                <a:cs typeface="Times New Roman"/>
              </a:rPr>
              <a:t>fresh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 spc="5">
                <a:latin typeface="Times New Roman"/>
                <a:cs typeface="Times New Roman"/>
              </a:rPr>
              <a:t>is that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stage will increase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of the </a:t>
            </a:r>
            <a:r>
              <a:rPr dirty="0" sz="1100" spc="10">
                <a:latin typeface="Times New Roman"/>
                <a:cs typeface="Times New Roman"/>
              </a:rPr>
              <a:t>system. However, </a:t>
            </a:r>
            <a:r>
              <a:rPr dirty="0" sz="1100" spc="5">
                <a:latin typeface="Times New Roman"/>
                <a:cs typeface="Times New Roman"/>
              </a:rPr>
              <a:t>the bottleneck will shift </a:t>
            </a:r>
            <a:r>
              <a:rPr dirty="0" sz="1100" spc="10">
                <a:latin typeface="Times New Roman"/>
                <a:cs typeface="Times New Roman"/>
              </a:rPr>
              <a:t>elsewhere  and the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could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repeated.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 b="1">
                <a:latin typeface="Times New Roman"/>
                <a:cs typeface="Times New Roman"/>
              </a:rPr>
              <a:t>Multi-skilling of </a:t>
            </a:r>
            <a:r>
              <a:rPr dirty="0" sz="1100" spc="10" b="1">
                <a:latin typeface="Times New Roman"/>
                <a:cs typeface="Times New Roman"/>
              </a:rPr>
              <a:t>Work Force: </a:t>
            </a:r>
            <a:r>
              <a:rPr dirty="0" sz="1100" spc="10">
                <a:latin typeface="Times New Roman"/>
                <a:cs typeface="Times New Roman"/>
              </a:rPr>
              <a:t>Another approach </a:t>
            </a:r>
            <a:r>
              <a:rPr dirty="0" sz="1100" spc="5">
                <a:latin typeface="Times New Roman"/>
                <a:cs typeface="Times New Roman"/>
              </a:rPr>
              <a:t>to increasing capacity is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multi-skilling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force. Often, capacity constraints manifest </a:t>
            </a:r>
            <a:r>
              <a:rPr dirty="0" sz="1100" spc="10">
                <a:latin typeface="Times New Roman"/>
                <a:cs typeface="Times New Roman"/>
              </a:rPr>
              <a:t>on account </a:t>
            </a:r>
            <a:r>
              <a:rPr dirty="0" sz="1100" spc="5">
                <a:latin typeface="Times New Roman"/>
                <a:cs typeface="Times New Roman"/>
              </a:rPr>
              <a:t>of non-availability of shills  </a:t>
            </a:r>
            <a:r>
              <a:rPr dirty="0" sz="1100" spc="10">
                <a:latin typeface="Times New Roman"/>
                <a:cs typeface="Times New Roman"/>
              </a:rPr>
              <a:t>even when </a:t>
            </a:r>
            <a:r>
              <a:rPr dirty="0" sz="1100" spc="5">
                <a:latin typeface="Times New Roman"/>
                <a:cs typeface="Times New Roman"/>
              </a:rPr>
              <a:t>adequate capacity is available in machines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resources.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instance, in </a:t>
            </a:r>
            <a:r>
              <a:rPr dirty="0" sz="1100" spc="10">
                <a:latin typeface="Times New Roman"/>
                <a:cs typeface="Times New Roman"/>
              </a:rPr>
              <a:t>a  machine shop,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will be enough </a:t>
            </a:r>
            <a:r>
              <a:rPr dirty="0" sz="1100" spc="5">
                <a:latin typeface="Times New Roman"/>
                <a:cs typeface="Times New Roman"/>
              </a:rPr>
              <a:t>drilling machines, grinding machines, </a:t>
            </a:r>
            <a:r>
              <a:rPr dirty="0" sz="1100" spc="10">
                <a:latin typeface="Times New Roman"/>
                <a:cs typeface="Times New Roman"/>
              </a:rPr>
              <a:t>gear </a:t>
            </a:r>
            <a:r>
              <a:rPr dirty="0" sz="1100" spc="5">
                <a:latin typeface="Times New Roman"/>
                <a:cs typeface="Times New Roman"/>
              </a:rPr>
              <a:t>cutting  </a:t>
            </a:r>
            <a:r>
              <a:rPr dirty="0" sz="1100" spc="10">
                <a:latin typeface="Times New Roman"/>
                <a:cs typeface="Times New Roman"/>
              </a:rPr>
              <a:t>machines and </a:t>
            </a:r>
            <a:r>
              <a:rPr dirty="0" sz="1100" spc="15">
                <a:latin typeface="Times New Roman"/>
                <a:cs typeface="Times New Roman"/>
              </a:rPr>
              <a:t>CNC </a:t>
            </a:r>
            <a:r>
              <a:rPr dirty="0" sz="1100" spc="5">
                <a:latin typeface="Times New Roman"/>
                <a:cs typeface="Times New Roman"/>
              </a:rPr>
              <a:t>machines to process all </a:t>
            </a:r>
            <a:r>
              <a:rPr dirty="0" sz="1100" spc="10">
                <a:latin typeface="Times New Roman"/>
                <a:cs typeface="Times New Roman"/>
              </a:rPr>
              <a:t>the requirements. </a:t>
            </a:r>
            <a:r>
              <a:rPr dirty="0" sz="1100" spc="5">
                <a:latin typeface="Times New Roman"/>
                <a:cs typeface="Times New Roman"/>
              </a:rPr>
              <a:t>However,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workforce is 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multi-skilled, </a:t>
            </a:r>
            <a:r>
              <a:rPr dirty="0" sz="1100" spc="10">
                <a:latin typeface="Times New Roman"/>
                <a:cs typeface="Times New Roman"/>
              </a:rPr>
              <a:t>then production may </a:t>
            </a:r>
            <a:r>
              <a:rPr dirty="0" sz="1100" spc="5">
                <a:latin typeface="Times New Roman"/>
                <a:cs typeface="Times New Roman"/>
              </a:rPr>
              <a:t>suffer </a:t>
            </a:r>
            <a:r>
              <a:rPr dirty="0" sz="1100" spc="10">
                <a:latin typeface="Times New Roman"/>
                <a:cs typeface="Times New Roman"/>
              </a:rPr>
              <a:t>on account of a specific set of skills not being  available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time. There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just </a:t>
            </a:r>
            <a:r>
              <a:rPr dirty="0" sz="1100" spc="10">
                <a:latin typeface="Times New Roman"/>
                <a:cs typeface="Times New Roman"/>
              </a:rPr>
              <a:t>a few workers who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operate the gear cutting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machine and the </a:t>
            </a:r>
            <a:r>
              <a:rPr dirty="0" sz="1100" spc="15">
                <a:latin typeface="Times New Roman"/>
                <a:cs typeface="Times New Roman"/>
              </a:rPr>
              <a:t>CNC </a:t>
            </a:r>
            <a:r>
              <a:rPr dirty="0" sz="1100" spc="10">
                <a:latin typeface="Times New Roman"/>
                <a:cs typeface="Times New Roman"/>
              </a:rPr>
              <a:t>machine. </a:t>
            </a:r>
            <a:r>
              <a:rPr dirty="0" sz="1100" spc="5">
                <a:latin typeface="Times New Roman"/>
                <a:cs typeface="Times New Roman"/>
              </a:rPr>
              <a:t>Therefore, these </a:t>
            </a:r>
            <a:r>
              <a:rPr dirty="0" sz="1100" spc="10">
                <a:latin typeface="Times New Roman"/>
                <a:cs typeface="Times New Roman"/>
              </a:rPr>
              <a:t>workers </a:t>
            </a:r>
            <a:r>
              <a:rPr dirty="0" sz="1100" spc="5">
                <a:latin typeface="Times New Roman"/>
                <a:cs typeface="Times New Roman"/>
              </a:rPr>
              <a:t>will dictate </a:t>
            </a:r>
            <a:r>
              <a:rPr dirty="0" sz="1100" spc="10">
                <a:latin typeface="Times New Roman"/>
                <a:cs typeface="Times New Roman"/>
              </a:rPr>
              <a:t>the capacity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system. </a:t>
            </a:r>
            <a:r>
              <a:rPr dirty="0" sz="1100" spc="2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other </a:t>
            </a:r>
            <a:r>
              <a:rPr dirty="0" sz="1100" spc="10">
                <a:latin typeface="Times New Roman"/>
                <a:cs typeface="Times New Roman"/>
              </a:rPr>
              <a:t>hand,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workers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skills, to operate </a:t>
            </a:r>
            <a:r>
              <a:rPr dirty="0" sz="1100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machines, then it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much </a:t>
            </a:r>
            <a:r>
              <a:rPr dirty="0" sz="1100" spc="5">
                <a:latin typeface="Times New Roman"/>
                <a:cs typeface="Times New Roman"/>
              </a:rPr>
              <a:t>easier to absorb fluctuations in both </a:t>
            </a:r>
            <a:r>
              <a:rPr dirty="0" sz="1100" spc="10">
                <a:latin typeface="Times New Roman"/>
                <a:cs typeface="Times New Roman"/>
              </a:rPr>
              <a:t>demand and </a:t>
            </a:r>
            <a:r>
              <a:rPr dirty="0" sz="1100" spc="5">
                <a:latin typeface="Times New Roman"/>
                <a:cs typeface="Times New Roman"/>
              </a:rPr>
              <a:t>workforce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availability.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Multi-skilling </a:t>
            </a:r>
            <a:r>
              <a:rPr dirty="0" sz="1100" spc="10">
                <a:latin typeface="Times New Roman"/>
                <a:cs typeface="Times New Roman"/>
              </a:rPr>
              <a:t>not only </a:t>
            </a:r>
            <a:r>
              <a:rPr dirty="0" sz="1100" spc="5">
                <a:latin typeface="Times New Roman"/>
                <a:cs typeface="Times New Roman"/>
              </a:rPr>
              <a:t>solves </a:t>
            </a:r>
            <a:r>
              <a:rPr dirty="0" sz="1100" spc="10">
                <a:latin typeface="Times New Roman"/>
                <a:cs typeface="Times New Roman"/>
              </a:rPr>
              <a:t>the problem of providing each operating unit or a </a:t>
            </a:r>
            <a:r>
              <a:rPr dirty="0" sz="1100" spc="5">
                <a:latin typeface="Times New Roman"/>
                <a:cs typeface="Times New Roman"/>
              </a:rPr>
              <a:t>subdivision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required skills but also increases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flexibility of operating such units. </a:t>
            </a:r>
            <a:r>
              <a:rPr dirty="0" sz="1100" spc="10">
                <a:latin typeface="Times New Roman"/>
                <a:cs typeface="Times New Roman"/>
              </a:rPr>
              <a:t>Employee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absenteeism </a:t>
            </a:r>
            <a:r>
              <a:rPr dirty="0" sz="1100" spc="5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affect </a:t>
            </a:r>
            <a:r>
              <a:rPr dirty="0" sz="1100" spc="10">
                <a:latin typeface="Times New Roman"/>
                <a:cs typeface="Times New Roman"/>
              </a:rPr>
              <a:t>the working </a:t>
            </a:r>
            <a:r>
              <a:rPr dirty="0" sz="1100" spc="5">
                <a:latin typeface="Times New Roman"/>
                <a:cs typeface="Times New Roman"/>
              </a:rPr>
              <a:t>seriously. </a:t>
            </a:r>
            <a:r>
              <a:rPr dirty="0" sz="1100" spc="15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shop </a:t>
            </a:r>
            <a:r>
              <a:rPr dirty="0" sz="1100" spc="5">
                <a:latin typeface="Times New Roman"/>
                <a:cs typeface="Times New Roman"/>
              </a:rPr>
              <a:t>floor level, multi-skilling in </a:t>
            </a:r>
            <a:r>
              <a:rPr dirty="0" sz="1100" spc="10">
                <a:latin typeface="Times New Roman"/>
                <a:cs typeface="Times New Roman"/>
              </a:rPr>
              <a:t>a  machine shop would mean picking </a:t>
            </a:r>
            <a:r>
              <a:rPr dirty="0" sz="1100" spc="15">
                <a:latin typeface="Times New Roman"/>
                <a:cs typeface="Times New Roman"/>
              </a:rPr>
              <a:t>up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skills required for operating all </a:t>
            </a:r>
            <a:r>
              <a:rPr dirty="0" sz="1100" spc="10">
                <a:latin typeface="Times New Roman"/>
                <a:cs typeface="Times New Roman"/>
              </a:rPr>
              <a:t>the machines and </a:t>
            </a:r>
            <a:r>
              <a:rPr dirty="0" sz="1100" spc="5">
                <a:latin typeface="Times New Roman"/>
                <a:cs typeface="Times New Roman"/>
              </a:rPr>
              <a:t>in  </a:t>
            </a:r>
            <a:r>
              <a:rPr dirty="0" sz="1100" spc="10">
                <a:latin typeface="Times New Roman"/>
                <a:cs typeface="Times New Roman"/>
              </a:rPr>
              <a:t>the assembly shop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5">
                <a:latin typeface="Times New Roman"/>
                <a:cs typeface="Times New Roman"/>
              </a:rPr>
              <a:t>would </a:t>
            </a:r>
            <a:r>
              <a:rPr dirty="0" sz="1100" spc="10">
                <a:latin typeface="Times New Roman"/>
                <a:cs typeface="Times New Roman"/>
              </a:rPr>
              <a:t>mean working at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stages of assembly. In the fabrication shop </a:t>
            </a:r>
            <a:r>
              <a:rPr dirty="0" sz="1100" spc="5">
                <a:latin typeface="Times New Roman"/>
                <a:cs typeface="Times New Roman"/>
              </a:rPr>
              <a:t>it  </a:t>
            </a:r>
            <a:r>
              <a:rPr dirty="0" sz="1100" spc="10">
                <a:latin typeface="Times New Roman"/>
                <a:cs typeface="Times New Roman"/>
              </a:rPr>
              <a:t>would call </a:t>
            </a:r>
            <a:r>
              <a:rPr dirty="0" sz="1100" spc="5">
                <a:latin typeface="Times New Roman"/>
                <a:cs typeface="Times New Roman"/>
              </a:rPr>
              <a:t>for proficiency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fitting, </a:t>
            </a:r>
            <a:r>
              <a:rPr dirty="0" sz="1100" spc="10">
                <a:latin typeface="Times New Roman"/>
                <a:cs typeface="Times New Roman"/>
              </a:rPr>
              <a:t>welding, </a:t>
            </a:r>
            <a:r>
              <a:rPr dirty="0" sz="1100" spc="5">
                <a:latin typeface="Times New Roman"/>
                <a:cs typeface="Times New Roman"/>
              </a:rPr>
              <a:t>shearing etc. </a:t>
            </a:r>
            <a:r>
              <a:rPr dirty="0" sz="1100" spc="20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hand, at the  </a:t>
            </a:r>
            <a:r>
              <a:rPr dirty="0" sz="1100" spc="5">
                <a:latin typeface="Times New Roman"/>
                <a:cs typeface="Times New Roman"/>
              </a:rPr>
              <a:t>supervisory level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shop floor managerial level, it </a:t>
            </a:r>
            <a:r>
              <a:rPr dirty="0" sz="1100" spc="10">
                <a:latin typeface="Times New Roman"/>
                <a:cs typeface="Times New Roman"/>
              </a:rPr>
              <a:t>would mean </a:t>
            </a:r>
            <a:r>
              <a:rPr dirty="0" sz="1100" spc="5">
                <a:latin typeface="Times New Roman"/>
                <a:cs typeface="Times New Roman"/>
              </a:rPr>
              <a:t>discharging various  </a:t>
            </a:r>
            <a:r>
              <a:rPr dirty="0" sz="1100" spc="10">
                <a:latin typeface="Times New Roman"/>
                <a:cs typeface="Times New Roman"/>
              </a:rPr>
              <a:t>manufacturing </a:t>
            </a:r>
            <a:r>
              <a:rPr dirty="0" sz="1100" spc="5">
                <a:latin typeface="Times New Roman"/>
                <a:cs typeface="Times New Roman"/>
              </a:rPr>
              <a:t>support functions such as production </a:t>
            </a:r>
            <a:r>
              <a:rPr dirty="0" sz="1100" spc="10">
                <a:latin typeface="Times New Roman"/>
                <a:cs typeface="Times New Roman"/>
              </a:rPr>
              <a:t>planning and </a:t>
            </a:r>
            <a:r>
              <a:rPr dirty="0" sz="1100" spc="5">
                <a:latin typeface="Times New Roman"/>
                <a:cs typeface="Times New Roman"/>
              </a:rPr>
              <a:t>control, </a:t>
            </a:r>
            <a:r>
              <a:rPr dirty="0" sz="1100" spc="10">
                <a:latin typeface="Times New Roman"/>
                <a:cs typeface="Times New Roman"/>
              </a:rPr>
              <a:t>inventory </a:t>
            </a:r>
            <a:r>
              <a:rPr dirty="0" sz="1100" spc="5">
                <a:latin typeface="Times New Roman"/>
                <a:cs typeface="Times New Roman"/>
              </a:rPr>
              <a:t>and  stores </a:t>
            </a:r>
            <a:r>
              <a:rPr dirty="0" sz="1100" spc="10">
                <a:latin typeface="Times New Roman"/>
                <a:cs typeface="Times New Roman"/>
              </a:rPr>
              <a:t>management 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procurement.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Developing multi-skilling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easy </a:t>
            </a:r>
            <a:r>
              <a:rPr dirty="0" sz="1100" spc="5">
                <a:latin typeface="Times New Roman"/>
                <a:cs typeface="Times New Roman"/>
              </a:rPr>
              <a:t>but time </a:t>
            </a:r>
            <a:r>
              <a:rPr dirty="0" sz="1100" spc="10">
                <a:latin typeface="Times New Roman"/>
                <a:cs typeface="Times New Roman"/>
              </a:rPr>
              <a:t>bound programme in any </a:t>
            </a:r>
            <a:r>
              <a:rPr dirty="0" sz="1100" spc="5">
                <a:latin typeface="Times New Roman"/>
                <a:cs typeface="Times New Roman"/>
              </a:rPr>
              <a:t>organization.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management needs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focus adequate </a:t>
            </a:r>
            <a:r>
              <a:rPr dirty="0" sz="1100" spc="5">
                <a:latin typeface="Times New Roman"/>
                <a:cs typeface="Times New Roman"/>
              </a:rPr>
              <a:t>attention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aspect and encourage employees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acquire, in addition to the skill required for processing at his/her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place,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skill to  </a:t>
            </a:r>
            <a:r>
              <a:rPr dirty="0" sz="1100" spc="10">
                <a:latin typeface="Times New Roman"/>
                <a:cs typeface="Times New Roman"/>
              </a:rPr>
              <a:t>perform the </a:t>
            </a:r>
            <a:r>
              <a:rPr dirty="0" sz="1100" spc="5">
                <a:latin typeface="Times New Roman"/>
                <a:cs typeface="Times New Roman"/>
              </a:rPr>
              <a:t>preceding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succeeding </a:t>
            </a:r>
            <a:r>
              <a:rPr dirty="0" sz="1100" spc="10">
                <a:latin typeface="Times New Roman"/>
                <a:cs typeface="Times New Roman"/>
              </a:rPr>
              <a:t>stages </a:t>
            </a:r>
            <a:r>
              <a:rPr dirty="0" sz="1100" spc="5">
                <a:latin typeface="Times New Roman"/>
                <a:cs typeface="Times New Roman"/>
              </a:rPr>
              <a:t>of processing. That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good way </a:t>
            </a:r>
            <a:r>
              <a:rPr dirty="0" sz="1100" spc="5">
                <a:latin typeface="Times New Roman"/>
                <a:cs typeface="Times New Roman"/>
              </a:rPr>
              <a:t>to start 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process. </a:t>
            </a:r>
            <a:r>
              <a:rPr dirty="0" sz="1100" spc="10">
                <a:latin typeface="Times New Roman"/>
                <a:cs typeface="Times New Roman"/>
              </a:rPr>
              <a:t>However, in </a:t>
            </a:r>
            <a:r>
              <a:rPr dirty="0" sz="1100" spc="5">
                <a:latin typeface="Times New Roman"/>
                <a:cs typeface="Times New Roman"/>
              </a:rPr>
              <a:t>order to get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sense </a:t>
            </a:r>
            <a:r>
              <a:rPr dirty="0" sz="1100" spc="10">
                <a:latin typeface="Times New Roman"/>
                <a:cs typeface="Times New Roman"/>
              </a:rPr>
              <a:t>of direction in this </a:t>
            </a:r>
            <a:r>
              <a:rPr dirty="0" sz="1100" spc="5">
                <a:latin typeface="Times New Roman"/>
                <a:cs typeface="Times New Roman"/>
              </a:rPr>
              <a:t>process, </a:t>
            </a:r>
            <a:r>
              <a:rPr dirty="0" sz="1100" spc="10">
                <a:latin typeface="Times New Roman"/>
                <a:cs typeface="Times New Roman"/>
              </a:rPr>
              <a:t>organizations need 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conduct a </a:t>
            </a:r>
            <a:r>
              <a:rPr dirty="0" sz="1100" spc="5">
                <a:latin typeface="Times New Roman"/>
                <a:cs typeface="Times New Roman"/>
              </a:rPr>
              <a:t>skill inventory at every </a:t>
            </a:r>
            <a:r>
              <a:rPr dirty="0" sz="1100" spc="10">
                <a:latin typeface="Times New Roman"/>
                <a:cs typeface="Times New Roman"/>
              </a:rPr>
              <a:t>shop.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skill inventory 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compute some  indices </a:t>
            </a:r>
            <a:r>
              <a:rPr dirty="0" sz="1100" spc="5">
                <a:latin typeface="Times New Roman"/>
                <a:cs typeface="Times New Roman"/>
              </a:rPr>
              <a:t>that describe </a:t>
            </a:r>
            <a:r>
              <a:rPr dirty="0" sz="1100" spc="10">
                <a:latin typeface="Times New Roman"/>
                <a:cs typeface="Times New Roman"/>
              </a:rPr>
              <a:t>the current status </a:t>
            </a:r>
            <a:r>
              <a:rPr dirty="0" sz="1100" spc="5">
                <a:latin typeface="Times New Roman"/>
                <a:cs typeface="Times New Roman"/>
              </a:rPr>
              <a:t>of multi-skilling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shop. </a:t>
            </a:r>
            <a:r>
              <a:rPr dirty="0" sz="1100" spc="10">
                <a:latin typeface="Times New Roman"/>
                <a:cs typeface="Times New Roman"/>
              </a:rPr>
              <a:t>Once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information </a:t>
            </a:r>
            <a:r>
              <a:rPr dirty="0" sz="1100" spc="5">
                <a:latin typeface="Times New Roman"/>
                <a:cs typeface="Times New Roman"/>
              </a:rPr>
              <a:t>is  available, </a:t>
            </a:r>
            <a:r>
              <a:rPr dirty="0" sz="1100" spc="10">
                <a:latin typeface="Times New Roman"/>
                <a:cs typeface="Times New Roman"/>
              </a:rPr>
              <a:t>the management could chalk </a:t>
            </a:r>
            <a:r>
              <a:rPr dirty="0" sz="1100" spc="5">
                <a:latin typeface="Times New Roman"/>
                <a:cs typeface="Times New Roman"/>
              </a:rPr>
              <a:t>out various training </a:t>
            </a:r>
            <a:r>
              <a:rPr dirty="0" sz="1100" spc="10">
                <a:latin typeface="Times New Roman"/>
                <a:cs typeface="Times New Roman"/>
              </a:rPr>
              <a:t>programmes </a:t>
            </a:r>
            <a:r>
              <a:rPr dirty="0" sz="1100" spc="5">
                <a:latin typeface="Times New Roman"/>
                <a:cs typeface="Times New Roman"/>
              </a:rPr>
              <a:t>to help </a:t>
            </a:r>
            <a:r>
              <a:rPr dirty="0" sz="1100" spc="10">
                <a:latin typeface="Times New Roman"/>
                <a:cs typeface="Times New Roman"/>
              </a:rPr>
              <a:t>employees </a:t>
            </a:r>
            <a:r>
              <a:rPr dirty="0" sz="1100" spc="5">
                <a:latin typeface="Times New Roman"/>
                <a:cs typeface="Times New Roman"/>
              </a:rPr>
              <a:t>in  each shop to pick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critical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scarcely available skills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first.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also helps to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0">
                <a:latin typeface="Times New Roman"/>
                <a:cs typeface="Times New Roman"/>
              </a:rPr>
              <a:t>up measurement system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keep track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extent </a:t>
            </a:r>
            <a:r>
              <a:rPr dirty="0" sz="1100" spc="10">
                <a:latin typeface="Times New Roman"/>
                <a:cs typeface="Times New Roman"/>
              </a:rPr>
              <a:t>to which employees  have acquired </a:t>
            </a:r>
            <a:r>
              <a:rPr dirty="0" sz="1100" spc="5">
                <a:latin typeface="Times New Roman"/>
                <a:cs typeface="Times New Roman"/>
              </a:rPr>
              <a:t>additional skills.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advantage of a measurement system </a:t>
            </a:r>
            <a:r>
              <a:rPr dirty="0" sz="1100" spc="5">
                <a:latin typeface="Times New Roman"/>
                <a:cs typeface="Times New Roman"/>
              </a:rPr>
              <a:t>lies in its </a:t>
            </a:r>
            <a:r>
              <a:rPr dirty="0" sz="1100" spc="10">
                <a:latin typeface="Times New Roman"/>
                <a:cs typeface="Times New Roman"/>
              </a:rPr>
              <a:t>usefulness  in setting </a:t>
            </a:r>
            <a:r>
              <a:rPr dirty="0" sz="1100" spc="15">
                <a:latin typeface="Times New Roman"/>
                <a:cs typeface="Times New Roman"/>
              </a:rPr>
              <a:t>up </a:t>
            </a:r>
            <a:r>
              <a:rPr dirty="0" sz="1100" spc="10">
                <a:latin typeface="Times New Roman"/>
                <a:cs typeface="Times New Roman"/>
              </a:rPr>
              <a:t>targets for achieving improvements over a period of </a:t>
            </a:r>
            <a:r>
              <a:rPr dirty="0" sz="1100" spc="5">
                <a:latin typeface="Times New Roman"/>
                <a:cs typeface="Times New Roman"/>
              </a:rPr>
              <a:t>time.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multi-skilling  index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potential candidate for such </a:t>
            </a:r>
            <a:r>
              <a:rPr dirty="0" sz="1100" spc="10">
                <a:latin typeface="Times New Roman"/>
                <a:cs typeface="Times New Roman"/>
              </a:rPr>
              <a:t>a measurement system (Table </a:t>
            </a:r>
            <a:r>
              <a:rPr dirty="0" sz="1100" spc="5">
                <a:latin typeface="Times New Roman"/>
                <a:cs typeface="Times New Roman"/>
              </a:rPr>
              <a:t>4.1.). </a:t>
            </a:r>
            <a:r>
              <a:rPr dirty="0" sz="1100" spc="10">
                <a:latin typeface="Times New Roman"/>
                <a:cs typeface="Times New Roman"/>
              </a:rPr>
              <a:t>Once the </a:t>
            </a:r>
            <a:r>
              <a:rPr dirty="0" sz="1100" spc="5">
                <a:latin typeface="Times New Roman"/>
                <a:cs typeface="Times New Roman"/>
              </a:rPr>
              <a:t>current  index is established, it serves as </a:t>
            </a:r>
            <a:r>
              <a:rPr dirty="0" sz="1100" spc="10">
                <a:latin typeface="Times New Roman"/>
                <a:cs typeface="Times New Roman"/>
              </a:rPr>
              <a:t>a baseline over which </a:t>
            </a:r>
            <a:r>
              <a:rPr dirty="0" sz="1100" spc="5">
                <a:latin typeface="Times New Roman"/>
                <a:cs typeface="Times New Roman"/>
              </a:rPr>
              <a:t>further </a:t>
            </a:r>
            <a:r>
              <a:rPr dirty="0" sz="1100" spc="10">
                <a:latin typeface="Times New Roman"/>
                <a:cs typeface="Times New Roman"/>
              </a:rPr>
              <a:t>improvements could be </a:t>
            </a:r>
            <a:r>
              <a:rPr dirty="0" sz="1100" spc="5">
                <a:latin typeface="Times New Roman"/>
                <a:cs typeface="Times New Roman"/>
              </a:rPr>
              <a:t>made.  Quarter-wise or half-yearly targets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5">
                <a:latin typeface="Times New Roman"/>
                <a:cs typeface="Times New Roman"/>
              </a:rPr>
              <a:t>up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reviewing the progress in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information presented to </a:t>
            </a:r>
            <a:r>
              <a:rPr dirty="0" sz="1100" spc="10">
                <a:latin typeface="Times New Roman"/>
                <a:cs typeface="Times New Roman"/>
              </a:rPr>
              <a:t>Table </a:t>
            </a:r>
            <a:r>
              <a:rPr dirty="0" sz="1100" spc="5">
                <a:latin typeface="Times New Roman"/>
                <a:cs typeface="Times New Roman"/>
              </a:rPr>
              <a:t>4.1.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used in different </a:t>
            </a:r>
            <a:r>
              <a:rPr dirty="0" sz="1100" spc="10">
                <a:latin typeface="Times New Roman"/>
                <a:cs typeface="Times New Roman"/>
              </a:rPr>
              <a:t>ways. For example, </a:t>
            </a:r>
            <a:r>
              <a:rPr dirty="0" sz="1100" spc="5">
                <a:latin typeface="Times New Roman"/>
                <a:cs typeface="Times New Roman"/>
              </a:rPr>
              <a:t>for each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skill required in each </a:t>
            </a:r>
            <a:r>
              <a:rPr dirty="0" sz="1100" spc="10">
                <a:latin typeface="Times New Roman"/>
                <a:cs typeface="Times New Roman"/>
              </a:rPr>
              <a:t>shop, the 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people </a:t>
            </a:r>
            <a:r>
              <a:rPr dirty="0" sz="1100" spc="5">
                <a:latin typeface="Times New Roman"/>
                <a:cs typeface="Times New Roman"/>
              </a:rPr>
              <a:t>trained 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identified. </a:t>
            </a:r>
            <a:r>
              <a:rPr dirty="0" sz="1100" spc="10">
                <a:latin typeface="Times New Roman"/>
                <a:cs typeface="Times New Roman"/>
              </a:rPr>
              <a:t>Such an </a:t>
            </a:r>
            <a:r>
              <a:rPr dirty="0" sz="1100" spc="5">
                <a:latin typeface="Times New Roman"/>
                <a:cs typeface="Times New Roman"/>
              </a:rPr>
              <a:t>analysis  </a:t>
            </a:r>
            <a:r>
              <a:rPr dirty="0" sz="1100" spc="10">
                <a:latin typeface="Times New Roman"/>
                <a:cs typeface="Times New Roman"/>
              </a:rPr>
              <a:t>would help in identifying the </a:t>
            </a:r>
            <a:r>
              <a:rPr dirty="0" sz="1100" spc="5">
                <a:latin typeface="Times New Roman"/>
                <a:cs typeface="Times New Roman"/>
              </a:rPr>
              <a:t>critical skills and </a:t>
            </a:r>
            <a:r>
              <a:rPr dirty="0" sz="1100" spc="10">
                <a:latin typeface="Times New Roman"/>
                <a:cs typeface="Times New Roman"/>
              </a:rPr>
              <a:t>those that are not currently </a:t>
            </a:r>
            <a:r>
              <a:rPr dirty="0" sz="1100" spc="5">
                <a:latin typeface="Times New Roman"/>
                <a:cs typeface="Times New Roman"/>
              </a:rPr>
              <a:t>available. </a:t>
            </a:r>
            <a:r>
              <a:rPr dirty="0" sz="1100" spc="10">
                <a:latin typeface="Times New Roman"/>
                <a:cs typeface="Times New Roman"/>
              </a:rPr>
              <a:t>In Table  </a:t>
            </a:r>
            <a:r>
              <a:rPr dirty="0" sz="1100" spc="5">
                <a:latin typeface="Times New Roman"/>
                <a:cs typeface="Times New Roman"/>
              </a:rPr>
              <a:t>4.1, it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seen that skill </a:t>
            </a:r>
            <a:r>
              <a:rPr dirty="0" sz="1100" spc="10">
                <a:latin typeface="Times New Roman"/>
                <a:cs typeface="Times New Roman"/>
              </a:rPr>
              <a:t>4 </a:t>
            </a:r>
            <a:r>
              <a:rPr dirty="0" sz="1100" spc="5">
                <a:latin typeface="Times New Roman"/>
                <a:cs typeface="Times New Roman"/>
              </a:rPr>
              <a:t>is critical as only </a:t>
            </a:r>
            <a:r>
              <a:rPr dirty="0" sz="1100" spc="10">
                <a:latin typeface="Times New Roman"/>
                <a:cs typeface="Times New Roman"/>
              </a:rPr>
              <a:t>one employee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acquired </a:t>
            </a:r>
            <a:r>
              <a:rPr dirty="0" sz="1100">
                <a:latin typeface="Times New Roman"/>
                <a:cs typeface="Times New Roman"/>
              </a:rPr>
              <a:t>it. </a:t>
            </a:r>
            <a:r>
              <a:rPr dirty="0" sz="1100" spc="10">
                <a:latin typeface="Times New Roman"/>
                <a:cs typeface="Times New Roman"/>
              </a:rPr>
              <a:t>Using </a:t>
            </a:r>
            <a:r>
              <a:rPr dirty="0" sz="1100" spc="5">
                <a:latin typeface="Times New Roman"/>
                <a:cs typeface="Times New Roman"/>
              </a:rPr>
              <a:t>such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information, </a:t>
            </a:r>
            <a:r>
              <a:rPr dirty="0" sz="1100" spc="10">
                <a:latin typeface="Times New Roman"/>
                <a:cs typeface="Times New Roman"/>
              </a:rPr>
              <a:t>shop workers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encouraged </a:t>
            </a:r>
            <a:r>
              <a:rPr dirty="0" sz="1100" spc="5">
                <a:latin typeface="Times New Roman"/>
                <a:cs typeface="Times New Roman"/>
              </a:rPr>
              <a:t>to gravitate </a:t>
            </a:r>
            <a:r>
              <a:rPr dirty="0" sz="1100" spc="10">
                <a:latin typeface="Times New Roman"/>
                <a:cs typeface="Times New Roman"/>
              </a:rPr>
              <a:t>towards </a:t>
            </a:r>
            <a:r>
              <a:rPr dirty="0" sz="1100" spc="5">
                <a:latin typeface="Times New Roman"/>
                <a:cs typeface="Times New Roman"/>
              </a:rPr>
              <a:t>the required critical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skills.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71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15170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It is also </a:t>
            </a:r>
            <a:r>
              <a:rPr dirty="0" sz="1100" spc="10">
                <a:latin typeface="Times New Roman"/>
                <a:cs typeface="Times New Roman"/>
              </a:rPr>
              <a:t>possible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display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above </a:t>
            </a:r>
            <a:r>
              <a:rPr dirty="0" sz="1100" spc="5">
                <a:latin typeface="Times New Roman"/>
                <a:cs typeface="Times New Roman"/>
              </a:rPr>
              <a:t>information </a:t>
            </a:r>
            <a:r>
              <a:rPr dirty="0" sz="1100" spc="10">
                <a:latin typeface="Times New Roman"/>
                <a:cs typeface="Times New Roman"/>
              </a:rPr>
              <a:t>on a </a:t>
            </a:r>
            <a:r>
              <a:rPr dirty="0" sz="1100" spc="5">
                <a:latin typeface="Times New Roman"/>
                <a:cs typeface="Times New Roman"/>
              </a:rPr>
              <a:t>board </a:t>
            </a:r>
            <a:r>
              <a:rPr dirty="0" sz="1100" spc="10">
                <a:latin typeface="Times New Roman"/>
                <a:cs typeface="Times New Roman"/>
              </a:rPr>
              <a:t>and use </a:t>
            </a:r>
            <a:r>
              <a:rPr dirty="0" sz="1100" spc="5">
                <a:latin typeface="Times New Roman"/>
                <a:cs typeface="Times New Roman"/>
              </a:rPr>
              <a:t>it as </a:t>
            </a:r>
            <a:r>
              <a:rPr dirty="0" sz="1100" spc="10">
                <a:latin typeface="Times New Roman"/>
                <a:cs typeface="Times New Roman"/>
              </a:rPr>
              <a:t>a visual </a:t>
            </a:r>
            <a:r>
              <a:rPr dirty="0" sz="1100" spc="5">
                <a:latin typeface="Times New Roman"/>
                <a:cs typeface="Times New Roman"/>
              </a:rPr>
              <a:t>control  </a:t>
            </a:r>
            <a:r>
              <a:rPr dirty="0" sz="1100" spc="10">
                <a:latin typeface="Times New Roman"/>
                <a:cs typeface="Times New Roman"/>
              </a:rPr>
              <a:t>aid. </a:t>
            </a:r>
            <a:r>
              <a:rPr dirty="0" sz="1100" spc="15">
                <a:latin typeface="Times New Roman"/>
                <a:cs typeface="Times New Roman"/>
              </a:rPr>
              <a:t>Once </a:t>
            </a:r>
            <a:r>
              <a:rPr dirty="0" sz="1100" spc="10">
                <a:latin typeface="Times New Roman"/>
                <a:cs typeface="Times New Roman"/>
              </a:rPr>
              <a:t>such example was found in a two-wheeler manufacturer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South India, </a:t>
            </a:r>
            <a:r>
              <a:rPr dirty="0" sz="1100" spc="15">
                <a:latin typeface="Times New Roman"/>
                <a:cs typeface="Times New Roman"/>
              </a:rPr>
              <a:t>who </a:t>
            </a:r>
            <a:r>
              <a:rPr dirty="0" sz="1100" spc="10">
                <a:latin typeface="Times New Roman"/>
                <a:cs typeface="Times New Roman"/>
              </a:rPr>
              <a:t>made  </a:t>
            </a:r>
            <a:r>
              <a:rPr dirty="0" sz="1100" spc="5">
                <a:latin typeface="Times New Roman"/>
                <a:cs typeface="Times New Roman"/>
              </a:rPr>
              <a:t>use to visual aids for </a:t>
            </a:r>
            <a:r>
              <a:rPr dirty="0" sz="1100" spc="10">
                <a:latin typeface="Times New Roman"/>
                <a:cs typeface="Times New Roman"/>
              </a:rPr>
              <a:t>measurement </a:t>
            </a:r>
            <a:r>
              <a:rPr dirty="0" sz="1100" spc="5">
                <a:latin typeface="Times New Roman"/>
                <a:cs typeface="Times New Roman"/>
              </a:rPr>
              <a:t>of multi-skilling.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shop information  system,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list of </a:t>
            </a:r>
            <a:r>
              <a:rPr dirty="0" sz="1100" spc="10">
                <a:latin typeface="Times New Roman"/>
                <a:cs typeface="Times New Roman"/>
              </a:rPr>
              <a:t>employees and </a:t>
            </a:r>
            <a:r>
              <a:rPr dirty="0" sz="1100" spc="5">
                <a:latin typeface="Times New Roman"/>
                <a:cs typeface="Times New Roman"/>
              </a:rPr>
              <a:t>the skills that </a:t>
            </a:r>
            <a:r>
              <a:rPr dirty="0" sz="1100" spc="10">
                <a:latin typeface="Times New Roman"/>
                <a:cs typeface="Times New Roman"/>
              </a:rPr>
              <a:t>they were </a:t>
            </a:r>
            <a:r>
              <a:rPr dirty="0" sz="1100" spc="5">
                <a:latin typeface="Times New Roman"/>
                <a:cs typeface="Times New Roman"/>
              </a:rPr>
              <a:t>proficient in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displayed.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and 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employee </a:t>
            </a:r>
            <a:r>
              <a:rPr dirty="0" sz="1100" spc="5">
                <a:latin typeface="Times New Roman"/>
                <a:cs typeface="Times New Roman"/>
              </a:rPr>
              <a:t>acquires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additional skill,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display board </a:t>
            </a:r>
            <a:r>
              <a:rPr dirty="0" sz="1100" spc="10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updated.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each  </a:t>
            </a:r>
            <a:r>
              <a:rPr dirty="0" sz="1100" spc="10">
                <a:latin typeface="Times New Roman"/>
                <a:cs typeface="Times New Roman"/>
              </a:rPr>
              <a:t>employee belonging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particular shop,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solid circle </a:t>
            </a:r>
            <a:r>
              <a:rPr dirty="0" sz="1100" spc="10">
                <a:latin typeface="Times New Roman"/>
                <a:cs typeface="Times New Roman"/>
              </a:rPr>
              <a:t>against a </a:t>
            </a:r>
            <a:r>
              <a:rPr dirty="0" sz="1100" spc="5">
                <a:latin typeface="Times New Roman"/>
                <a:cs typeface="Times New Roman"/>
              </a:rPr>
              <a:t>skill </a:t>
            </a:r>
            <a:r>
              <a:rPr dirty="0" sz="1100" spc="15">
                <a:latin typeface="Times New Roman"/>
                <a:cs typeface="Times New Roman"/>
              </a:rPr>
              <a:t>would </a:t>
            </a:r>
            <a:r>
              <a:rPr dirty="0" sz="1100" spc="10">
                <a:latin typeface="Times New Roman"/>
                <a:cs typeface="Times New Roman"/>
              </a:rPr>
              <a:t>indicate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5">
                <a:latin typeface="Times New Roman"/>
                <a:cs typeface="Times New Roman"/>
              </a:rPr>
              <a:t>he  </a:t>
            </a:r>
            <a:r>
              <a:rPr dirty="0" sz="1100" spc="10">
                <a:latin typeface="Times New Roman"/>
                <a:cs typeface="Times New Roman"/>
              </a:rPr>
              <a:t>had acquired the </a:t>
            </a:r>
            <a:r>
              <a:rPr dirty="0" sz="1100" spc="5">
                <a:latin typeface="Times New Roman"/>
                <a:cs typeface="Times New Roman"/>
              </a:rPr>
              <a:t>skill </a:t>
            </a:r>
            <a:r>
              <a:rPr dirty="0" sz="1100" spc="10">
                <a:latin typeface="Times New Roman"/>
                <a:cs typeface="Times New Roman"/>
              </a:rPr>
              <a:t>and a hollow </a:t>
            </a:r>
            <a:r>
              <a:rPr dirty="0" sz="1100" spc="5">
                <a:latin typeface="Times New Roman"/>
                <a:cs typeface="Times New Roman"/>
              </a:rPr>
              <a:t>circle, </a:t>
            </a:r>
            <a:r>
              <a:rPr dirty="0" sz="1100" spc="10">
                <a:latin typeface="Times New Roman"/>
                <a:cs typeface="Times New Roman"/>
              </a:rPr>
              <a:t>otherwise. Displaying </a:t>
            </a:r>
            <a:r>
              <a:rPr dirty="0" sz="1100" spc="5">
                <a:latin typeface="Times New Roman"/>
                <a:cs typeface="Times New Roman"/>
              </a:rPr>
              <a:t>the multi-skilling chart on  board </a:t>
            </a:r>
            <a:r>
              <a:rPr dirty="0" sz="1100" spc="10">
                <a:latin typeface="Times New Roman"/>
                <a:cs typeface="Times New Roman"/>
              </a:rPr>
              <a:t>will have a </a:t>
            </a:r>
            <a:r>
              <a:rPr dirty="0" sz="1100" spc="5">
                <a:latin typeface="Times New Roman"/>
                <a:cs typeface="Times New Roman"/>
              </a:rPr>
              <a:t>positive </a:t>
            </a:r>
            <a:r>
              <a:rPr dirty="0" sz="1100" spc="10">
                <a:latin typeface="Times New Roman"/>
                <a:cs typeface="Times New Roman"/>
              </a:rPr>
              <a:t>impact 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force. </a:t>
            </a:r>
            <a:r>
              <a:rPr dirty="0" sz="1100" spc="10">
                <a:latin typeface="Times New Roman"/>
                <a:cs typeface="Times New Roman"/>
              </a:rPr>
              <a:t>While </a:t>
            </a:r>
            <a:r>
              <a:rPr dirty="0" sz="1100" spc="5">
                <a:latin typeface="Times New Roman"/>
                <a:cs typeface="Times New Roman"/>
              </a:rPr>
              <a:t>those </a:t>
            </a:r>
            <a:r>
              <a:rPr dirty="0" sz="1100" spc="10">
                <a:latin typeface="Times New Roman"/>
                <a:cs typeface="Times New Roman"/>
              </a:rPr>
              <a:t>who have acquired a </a:t>
            </a:r>
            <a:r>
              <a:rPr dirty="0" sz="1100" spc="5">
                <a:latin typeface="Times New Roman"/>
                <a:cs typeface="Times New Roman"/>
              </a:rPr>
              <a:t>large  </a:t>
            </a:r>
            <a:r>
              <a:rPr dirty="0" sz="1100" spc="10">
                <a:latin typeface="Times New Roman"/>
                <a:cs typeface="Times New Roman"/>
              </a:rPr>
              <a:t>number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skills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experience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sense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satisfaction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pride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aspire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reach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best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0446" y="2320998"/>
            <a:ext cx="231584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skills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experience an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implicit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135" y="2320998"/>
            <a:ext cx="3040380" cy="5276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possible stage, others with proficiency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just one  </a:t>
            </a:r>
            <a:r>
              <a:rPr dirty="0" sz="1100" spc="5">
                <a:latin typeface="Times New Roman"/>
                <a:cs typeface="Times New Roman"/>
              </a:rPr>
              <a:t>psychological </a:t>
            </a:r>
            <a:r>
              <a:rPr dirty="0" sz="1100" spc="10">
                <a:latin typeface="Times New Roman"/>
                <a:cs typeface="Times New Roman"/>
              </a:rPr>
              <a:t>pressure to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improve.</a:t>
            </a:r>
            <a:endParaRPr sz="1100">
              <a:latin typeface="Times New Roman"/>
              <a:cs typeface="Times New Roman"/>
            </a:endParaRPr>
          </a:p>
          <a:p>
            <a:pPr marL="2426970">
              <a:lnSpc>
                <a:spcPts val="1260"/>
              </a:lnSpc>
            </a:pPr>
            <a:r>
              <a:rPr dirty="0" sz="1100" spc="10" b="1">
                <a:latin typeface="Times New Roman"/>
                <a:cs typeface="Times New Roman"/>
              </a:rPr>
              <a:t>Table</a:t>
            </a:r>
            <a:r>
              <a:rPr dirty="0" sz="1100" spc="-3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4.1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21663" y="3003804"/>
          <a:ext cx="5531485" cy="2386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245"/>
                <a:gridCol w="1259840"/>
                <a:gridCol w="923925"/>
                <a:gridCol w="923925"/>
                <a:gridCol w="924560"/>
                <a:gridCol w="923925"/>
              </a:tblGrid>
              <a:tr h="170688">
                <a:tc gridSpan="6"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Sample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skill inventory matrix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multi-skilling</a:t>
                      </a: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index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306">
                <a:tc>
                  <a:txBody>
                    <a:bodyPr/>
                    <a:lstStyle/>
                    <a:p>
                      <a:pPr algn="ctr" marR="36195">
                        <a:lnSpc>
                          <a:spcPts val="1240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Sr.No.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Employee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Name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Skill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Skill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Skill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Skill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Datta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Bhokare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Mense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04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D'Souza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J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Shriram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Chidre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25">
                          <a:latin typeface="Times New Roman"/>
                          <a:cs typeface="Times New Roman"/>
                        </a:rPr>
                        <a:t>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07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Raskar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Narke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09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Karanjia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1014">
                <a:tc gridSpan="6">
                  <a:txBody>
                    <a:bodyPr/>
                    <a:lstStyle/>
                    <a:p>
                      <a:pPr marL="64135" marR="1005205">
                        <a:lnSpc>
                          <a:spcPts val="1300"/>
                        </a:lnSpc>
                        <a:spcBef>
                          <a:spcPts val="25"/>
                        </a:spcBef>
                        <a:tabLst>
                          <a:tab pos="3936365" algn="l"/>
                          <a:tab pos="4366260" algn="l"/>
                        </a:tabLst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Maximum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skills that could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acquired in</a:t>
                      </a:r>
                      <a:r>
                        <a:rPr dirty="0" sz="11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the shop	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= 	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36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skills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the employees</a:t>
                      </a:r>
                      <a:r>
                        <a:rPr dirty="0" sz="11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currently</a:t>
                      </a:r>
                      <a:r>
                        <a:rPr dirty="0" sz="11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possess	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= 	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ts val="1215"/>
                        </a:lnSpc>
                        <a:tabLst>
                          <a:tab pos="3936365" algn="l"/>
                          <a:tab pos="4366260" algn="l"/>
                        </a:tabLst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Multi-skilling index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shop	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=	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33%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6019" y="5696051"/>
            <a:ext cx="5421630" cy="332994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5" b="1">
                <a:latin typeface="Times New Roman"/>
                <a:cs typeface="Times New Roman"/>
              </a:rPr>
              <a:t>Sub-contracting/Outsourcing: </a:t>
            </a:r>
            <a:r>
              <a:rPr dirty="0" sz="1100" spc="5">
                <a:latin typeface="Times New Roman"/>
                <a:cs typeface="Times New Roman"/>
              </a:rPr>
              <a:t>Capacity augmentation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be done </a:t>
            </a:r>
            <a:r>
              <a:rPr dirty="0" sz="1100" spc="5">
                <a:latin typeface="Times New Roman"/>
                <a:cs typeface="Times New Roman"/>
              </a:rPr>
              <a:t>in-house </a:t>
            </a:r>
            <a:r>
              <a:rPr dirty="0" sz="1100" spc="10">
                <a:latin typeface="Times New Roman"/>
                <a:cs typeface="Times New Roman"/>
              </a:rPr>
              <a:t>always.  </a:t>
            </a: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alternative </a:t>
            </a:r>
            <a:r>
              <a:rPr dirty="0" sz="1100" spc="10">
                <a:latin typeface="Times New Roman"/>
                <a:cs typeface="Times New Roman"/>
              </a:rPr>
              <a:t>approach </a:t>
            </a:r>
            <a:r>
              <a:rPr dirty="0" sz="1100" spc="5">
                <a:latin typeface="Times New Roman"/>
                <a:cs typeface="Times New Roman"/>
              </a:rPr>
              <a:t>to capacity </a:t>
            </a:r>
            <a:r>
              <a:rPr dirty="0" sz="1100" spc="10">
                <a:latin typeface="Times New Roman"/>
                <a:cs typeface="Times New Roman"/>
              </a:rPr>
              <a:t>augmentation </a:t>
            </a:r>
            <a:r>
              <a:rPr dirty="0" sz="1100" spc="5">
                <a:latin typeface="Times New Roman"/>
                <a:cs typeface="Times New Roman"/>
              </a:rPr>
              <a:t>is to sub-contracting </a:t>
            </a:r>
            <a:r>
              <a:rPr dirty="0" sz="1100" spc="10">
                <a:latin typeface="Times New Roman"/>
                <a:cs typeface="Times New Roman"/>
              </a:rPr>
              <a:t>decision </a:t>
            </a:r>
            <a:r>
              <a:rPr dirty="0" sz="1100" spc="5">
                <a:latin typeface="Times New Roman"/>
                <a:cs typeface="Times New Roman"/>
              </a:rPr>
              <a:t>closely  follows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"make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buy"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purchase </a:t>
            </a:r>
            <a:r>
              <a:rPr dirty="0" sz="1100" spc="10">
                <a:latin typeface="Times New Roman"/>
                <a:cs typeface="Times New Roman"/>
              </a:rPr>
              <a:t>managers and management </a:t>
            </a:r>
            <a:r>
              <a:rPr dirty="0" sz="1100" spc="5">
                <a:latin typeface="Times New Roman"/>
                <a:cs typeface="Times New Roman"/>
              </a:rPr>
              <a:t>accountant  address in their respective </a:t>
            </a:r>
            <a:r>
              <a:rPr dirty="0" sz="1100" spc="10">
                <a:latin typeface="Times New Roman"/>
                <a:cs typeface="Times New Roman"/>
              </a:rPr>
              <a:t>domains. </a:t>
            </a:r>
            <a:r>
              <a:rPr dirty="0" sz="1100" spc="5">
                <a:latin typeface="Times New Roman"/>
                <a:cs typeface="Times New Roman"/>
              </a:rPr>
              <a:t>Several considerations influence the sub-contracting  decisions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firms. </a:t>
            </a:r>
            <a:r>
              <a:rPr dirty="0" sz="1100" spc="10">
                <a:latin typeface="Times New Roman"/>
                <a:cs typeface="Times New Roman"/>
              </a:rPr>
              <a:t>Primary among </a:t>
            </a:r>
            <a:r>
              <a:rPr dirty="0" sz="1100" spc="15">
                <a:latin typeface="Times New Roman"/>
                <a:cs typeface="Times New Roman"/>
              </a:rPr>
              <a:t>them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lack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capacity to </a:t>
            </a:r>
            <a:r>
              <a:rPr dirty="0" sz="1100" spc="5">
                <a:latin typeface="Times New Roman"/>
                <a:cs typeface="Times New Roman"/>
              </a:rPr>
              <a:t>meet </a:t>
            </a:r>
            <a:r>
              <a:rPr dirty="0" sz="1100" spc="10">
                <a:latin typeface="Times New Roman"/>
                <a:cs typeface="Times New Roman"/>
              </a:rPr>
              <a:t>the current demand.  The </a:t>
            </a:r>
            <a:r>
              <a:rPr dirty="0" sz="1100" spc="5">
                <a:latin typeface="Times New Roman"/>
                <a:cs typeface="Times New Roman"/>
              </a:rPr>
              <a:t>other consideration is the technological intensity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criticality of the </a:t>
            </a:r>
            <a:r>
              <a:rPr dirty="0" sz="1100" spc="10">
                <a:latin typeface="Times New Roman"/>
                <a:cs typeface="Times New Roman"/>
              </a:rPr>
              <a:t>item for </a:t>
            </a:r>
            <a:r>
              <a:rPr dirty="0" sz="1100" spc="5">
                <a:latin typeface="Times New Roman"/>
                <a:cs typeface="Times New Roman"/>
              </a:rPr>
              <a:t>which  capacity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being sub-contracted. </a:t>
            </a:r>
            <a:r>
              <a:rPr dirty="0" sz="1100" spc="10">
                <a:latin typeface="Times New Roman"/>
                <a:cs typeface="Times New Roman"/>
              </a:rPr>
              <a:t>When the item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low </a:t>
            </a:r>
            <a:r>
              <a:rPr dirty="0" sz="1100" spc="5">
                <a:latin typeface="Times New Roman"/>
                <a:cs typeface="Times New Roman"/>
              </a:rPr>
              <a:t>technical intensity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criticality,  then it is less risky to sub-contract capacity. </a:t>
            </a:r>
            <a:r>
              <a:rPr dirty="0" sz="1100" spc="10">
                <a:latin typeface="Times New Roman"/>
                <a:cs typeface="Times New Roman"/>
              </a:rPr>
              <a:t>The firm may not lose any valuable </a:t>
            </a:r>
            <a:r>
              <a:rPr dirty="0" sz="1100" spc="5">
                <a:latin typeface="Times New Roman"/>
                <a:cs typeface="Times New Roman"/>
              </a:rPr>
              <a:t>trade secret  or </a:t>
            </a:r>
            <a:r>
              <a:rPr dirty="0" sz="1100" spc="10">
                <a:latin typeface="Times New Roman"/>
                <a:cs typeface="Times New Roman"/>
              </a:rPr>
              <a:t>know-how </a:t>
            </a:r>
            <a:r>
              <a:rPr dirty="0" sz="1100" spc="5">
                <a:latin typeface="Times New Roman"/>
                <a:cs typeface="Times New Roman"/>
              </a:rPr>
              <a:t>pertaining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being </a:t>
            </a:r>
            <a:r>
              <a:rPr dirty="0" sz="1100" spc="5">
                <a:latin typeface="Times New Roman"/>
                <a:cs typeface="Times New Roman"/>
              </a:rPr>
              <a:t>manufactured.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third issue is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of cost.  </a:t>
            </a:r>
            <a:r>
              <a:rPr dirty="0" sz="1100" spc="10">
                <a:latin typeface="Times New Roman"/>
                <a:cs typeface="Times New Roman"/>
              </a:rPr>
              <a:t>When the cost </a:t>
            </a:r>
            <a:r>
              <a:rPr dirty="0" sz="1100" spc="5">
                <a:latin typeface="Times New Roman"/>
                <a:cs typeface="Times New Roman"/>
              </a:rPr>
              <a:t>of performing an activity in-house is </a:t>
            </a:r>
            <a:r>
              <a:rPr dirty="0" sz="1100" spc="10">
                <a:latin typeface="Times New Roman"/>
                <a:cs typeface="Times New Roman"/>
              </a:rPr>
              <a:t>much </a:t>
            </a:r>
            <a:r>
              <a:rPr dirty="0" sz="1100" spc="5">
                <a:latin typeface="Times New Roman"/>
                <a:cs typeface="Times New Roman"/>
              </a:rPr>
              <a:t>higher </a:t>
            </a:r>
            <a:r>
              <a:rPr dirty="0" sz="1100" spc="10">
                <a:latin typeface="Times New Roman"/>
                <a:cs typeface="Times New Roman"/>
              </a:rPr>
              <a:t>than what </a:t>
            </a:r>
            <a:r>
              <a:rPr dirty="0" sz="1100" spc="5">
                <a:latin typeface="Times New Roman"/>
                <a:cs typeface="Times New Roman"/>
              </a:rPr>
              <a:t>is available  outside, </a:t>
            </a:r>
            <a:r>
              <a:rPr dirty="0" sz="1100" spc="10">
                <a:latin typeface="Times New Roman"/>
                <a:cs typeface="Times New Roman"/>
              </a:rPr>
              <a:t>then </a:t>
            </a:r>
            <a:r>
              <a:rPr dirty="0" sz="1100" spc="5">
                <a:latin typeface="Times New Roman"/>
                <a:cs typeface="Times New Roman"/>
              </a:rPr>
              <a:t>it is appropriate to outsource such activities </a:t>
            </a:r>
            <a:r>
              <a:rPr dirty="0" sz="1100" spc="10">
                <a:latin typeface="Times New Roman"/>
                <a:cs typeface="Times New Roman"/>
              </a:rPr>
              <a:t>and use the </a:t>
            </a:r>
            <a:r>
              <a:rPr dirty="0" sz="1100" spc="5">
                <a:latin typeface="Times New Roman"/>
                <a:cs typeface="Times New Roman"/>
              </a:rPr>
              <a:t>released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 spc="5">
                <a:latin typeface="Times New Roman"/>
                <a:cs typeface="Times New Roman"/>
              </a:rPr>
              <a:t>for  other important activities.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Sub-contracting offers several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advantages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firm. First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flexibility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handle  </a:t>
            </a:r>
            <a:r>
              <a:rPr dirty="0" sz="1100" spc="5">
                <a:latin typeface="Times New Roman"/>
                <a:cs typeface="Times New Roman"/>
              </a:rPr>
              <a:t>fluctuations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demand.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investing in capacity in </a:t>
            </a:r>
            <a:r>
              <a:rPr dirty="0" sz="1100" spc="10">
                <a:latin typeface="Times New Roman"/>
                <a:cs typeface="Times New Roman"/>
              </a:rPr>
              <a:t>house, the firm may </a:t>
            </a:r>
            <a:r>
              <a:rPr dirty="0" sz="1100" spc="5">
                <a:latin typeface="Times New Roman"/>
                <a:cs typeface="Times New Roman"/>
              </a:rPr>
              <a:t>run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risk of under-  utilization should </a:t>
            </a:r>
            <a:r>
              <a:rPr dirty="0" sz="1100" spc="10">
                <a:latin typeface="Times New Roman"/>
                <a:cs typeface="Times New Roman"/>
              </a:rPr>
              <a:t>the demand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product/service </a:t>
            </a:r>
            <a:r>
              <a:rPr dirty="0" sz="1100" spc="10">
                <a:latin typeface="Times New Roman"/>
                <a:cs typeface="Times New Roman"/>
              </a:rPr>
              <a:t>come down in </a:t>
            </a:r>
            <a:r>
              <a:rPr dirty="0" sz="1100" spc="5">
                <a:latin typeface="Times New Roman"/>
                <a:cs typeface="Times New Roman"/>
              </a:rPr>
              <a:t>the future. In -house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 augmentation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time consuming </a:t>
            </a:r>
            <a:r>
              <a:rPr dirty="0" sz="1100" spc="5">
                <a:latin typeface="Times New Roman"/>
                <a:cs typeface="Times New Roman"/>
              </a:rPr>
              <a:t>process. </a:t>
            </a:r>
            <a:r>
              <a:rPr dirty="0" sz="1100" spc="20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other hand, firms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react </a:t>
            </a:r>
            <a:r>
              <a:rPr dirty="0" sz="1100" spc="10">
                <a:latin typeface="Times New Roman"/>
                <a:cs typeface="Times New Roman"/>
              </a:rPr>
              <a:t>much  </a:t>
            </a:r>
            <a:r>
              <a:rPr dirty="0" sz="1100" spc="5">
                <a:latin typeface="Times New Roman"/>
                <a:cs typeface="Times New Roman"/>
              </a:rPr>
              <a:t>faster to market </a:t>
            </a:r>
            <a:r>
              <a:rPr dirty="0" sz="1100" spc="10">
                <a:latin typeface="Times New Roman"/>
                <a:cs typeface="Times New Roman"/>
              </a:rPr>
              <a:t>requirements by </a:t>
            </a:r>
            <a:r>
              <a:rPr dirty="0" sz="1100" spc="5">
                <a:latin typeface="Times New Roman"/>
                <a:cs typeface="Times New Roman"/>
              </a:rPr>
              <a:t>using sub-contracting. </a:t>
            </a:r>
            <a:r>
              <a:rPr dirty="0" sz="1100" spc="10">
                <a:latin typeface="Times New Roman"/>
                <a:cs typeface="Times New Roman"/>
              </a:rPr>
              <a:t>Sub-contracting </a:t>
            </a:r>
            <a:r>
              <a:rPr dirty="0" sz="1100" spc="5">
                <a:latin typeface="Times New Roman"/>
                <a:cs typeface="Times New Roman"/>
              </a:rPr>
              <a:t>is also </a:t>
            </a:r>
            <a:r>
              <a:rPr dirty="0" sz="1100" spc="10">
                <a:latin typeface="Times New Roman"/>
                <a:cs typeface="Times New Roman"/>
              </a:rPr>
              <a:t>very useful to  manage peak </a:t>
            </a:r>
            <a:r>
              <a:rPr dirty="0" sz="1100" spc="5">
                <a:latin typeface="Times New Roman"/>
                <a:cs typeface="Times New Roman"/>
              </a:rPr>
              <a:t>hour demand.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having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in-house capacity equal to the </a:t>
            </a:r>
            <a:r>
              <a:rPr dirty="0" sz="1100" spc="10">
                <a:latin typeface="Times New Roman"/>
                <a:cs typeface="Times New Roman"/>
              </a:rPr>
              <a:t>average demand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during period, firms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address </a:t>
            </a:r>
            <a:r>
              <a:rPr dirty="0" sz="1100" spc="10">
                <a:latin typeface="Times New Roman"/>
                <a:cs typeface="Times New Roman"/>
              </a:rPr>
              <a:t>peak </a:t>
            </a:r>
            <a:r>
              <a:rPr dirty="0" sz="1100" spc="5">
                <a:latin typeface="Times New Roman"/>
                <a:cs typeface="Times New Roman"/>
              </a:rPr>
              <a:t>hour </a:t>
            </a:r>
            <a:r>
              <a:rPr dirty="0" sz="1100" spc="10">
                <a:latin typeface="Times New Roman"/>
                <a:cs typeface="Times New Roman"/>
              </a:rPr>
              <a:t>requirement using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sub-contracting.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8338184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only way of </a:t>
            </a:r>
            <a:r>
              <a:rPr dirty="0" sz="1100" spc="5">
                <a:latin typeface="Times New Roman"/>
                <a:cs typeface="Times New Roman"/>
              </a:rPr>
              <a:t>raising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living </a:t>
            </a:r>
            <a:r>
              <a:rPr dirty="0" sz="1100" spc="5">
                <a:latin typeface="Times New Roman"/>
                <a:cs typeface="Times New Roman"/>
              </a:rPr>
              <a:t>standards </a:t>
            </a:r>
            <a:r>
              <a:rPr dirty="0" sz="1100" spc="10">
                <a:latin typeface="Times New Roman"/>
                <a:cs typeface="Times New Roman"/>
              </a:rPr>
              <a:t>of people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increase productivity.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Productivity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increased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increasing output </a:t>
            </a:r>
            <a:r>
              <a:rPr dirty="0" sz="1100" spc="10">
                <a:latin typeface="Times New Roman"/>
                <a:cs typeface="Times New Roman"/>
              </a:rPr>
              <a:t>from each </a:t>
            </a:r>
            <a:r>
              <a:rPr dirty="0" sz="1100" spc="5">
                <a:latin typeface="Times New Roman"/>
                <a:cs typeface="Times New Roman"/>
              </a:rPr>
              <a:t>unit 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input.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Concept of Productivity: </a:t>
            </a:r>
            <a:r>
              <a:rPr dirty="0" sz="1100" spc="10">
                <a:latin typeface="Times New Roman"/>
                <a:cs typeface="Times New Roman"/>
              </a:rPr>
              <a:t>In general sense, productivity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some relationship between inputs  and outputs </a:t>
            </a:r>
            <a:r>
              <a:rPr dirty="0" sz="1100" spc="5">
                <a:latin typeface="Times New Roman"/>
                <a:cs typeface="Times New Roman"/>
              </a:rPr>
              <a:t>of an </a:t>
            </a:r>
            <a:r>
              <a:rPr dirty="0" sz="1100" spc="10">
                <a:latin typeface="Times New Roman"/>
                <a:cs typeface="Times New Roman"/>
              </a:rPr>
              <a:t>enterprise. </a:t>
            </a:r>
            <a:r>
              <a:rPr dirty="0" sz="1100" spc="5">
                <a:latin typeface="Times New Roman"/>
                <a:cs typeface="Times New Roman"/>
              </a:rPr>
              <a:t>It is quantitative </a:t>
            </a:r>
            <a:r>
              <a:rPr dirty="0" sz="1100" spc="10">
                <a:latin typeface="Times New Roman"/>
                <a:cs typeface="Times New Roman"/>
              </a:rPr>
              <a:t>relationship between what we </a:t>
            </a:r>
            <a:r>
              <a:rPr dirty="0" sz="1100" spc="5">
                <a:latin typeface="Times New Roman"/>
                <a:cs typeface="Times New Roman"/>
              </a:rPr>
              <a:t>produce </a:t>
            </a:r>
            <a:r>
              <a:rPr dirty="0" sz="1100" spc="10">
                <a:latin typeface="Times New Roman"/>
                <a:cs typeface="Times New Roman"/>
              </a:rPr>
              <a:t>and the 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used.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concept of </a:t>
            </a:r>
            <a:r>
              <a:rPr dirty="0" sz="1100" spc="5">
                <a:latin typeface="Times New Roman"/>
                <a:cs typeface="Times New Roman"/>
              </a:rPr>
              <a:t>productivity measurement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sided. It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relate </a:t>
            </a:r>
            <a:r>
              <a:rPr dirty="0" sz="1100" spc="10">
                <a:latin typeface="Times New Roman"/>
                <a:cs typeface="Times New Roman"/>
              </a:rPr>
              <a:t>to every  item/activity on which money </a:t>
            </a:r>
            <a:r>
              <a:rPr dirty="0" sz="1100" spc="5">
                <a:latin typeface="Times New Roman"/>
                <a:cs typeface="Times New Roman"/>
              </a:rPr>
              <a:t>is spent </a:t>
            </a:r>
            <a:r>
              <a:rPr dirty="0" sz="1100" spc="10">
                <a:latin typeface="Times New Roman"/>
                <a:cs typeface="Times New Roman"/>
              </a:rPr>
              <a:t>to get the </a:t>
            </a:r>
            <a:r>
              <a:rPr dirty="0" sz="1100" spc="5">
                <a:latin typeface="Times New Roman"/>
                <a:cs typeface="Times New Roman"/>
              </a:rPr>
              <a:t>final product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definitions </a:t>
            </a:r>
            <a:r>
              <a:rPr dirty="0" sz="1100" spc="10">
                <a:latin typeface="Times New Roman"/>
                <a:cs typeface="Times New Roman"/>
              </a:rPr>
              <a:t>given  below </a:t>
            </a:r>
            <a:r>
              <a:rPr dirty="0" sz="1100" spc="5">
                <a:latin typeface="Times New Roman"/>
                <a:cs typeface="Times New Roman"/>
              </a:rPr>
              <a:t>explain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concept of productivity.;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Definition of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Productivity: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78790" marR="6350" indent="-215900">
              <a:lnSpc>
                <a:spcPts val="1290"/>
              </a:lnSpc>
              <a:buFont typeface="Symbol"/>
              <a:buChar char=""/>
              <a:tabLst>
                <a:tab pos="479425" algn="l"/>
              </a:tabLst>
            </a:pPr>
            <a:r>
              <a:rPr dirty="0" sz="1100" spc="5">
                <a:latin typeface="Times New Roman"/>
                <a:cs typeface="Times New Roman"/>
              </a:rPr>
              <a:t>Productivity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measure of </a:t>
            </a:r>
            <a:r>
              <a:rPr dirty="0" sz="1100" spc="10">
                <a:latin typeface="Times New Roman"/>
                <a:cs typeface="Times New Roman"/>
              </a:rPr>
              <a:t>how much </a:t>
            </a:r>
            <a:r>
              <a:rPr dirty="0" sz="1100" spc="5">
                <a:latin typeface="Times New Roman"/>
                <a:cs typeface="Times New Roman"/>
              </a:rPr>
              <a:t>input is produced 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given output i.e. it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ratio of </a:t>
            </a:r>
            <a:r>
              <a:rPr dirty="0" sz="1100" spc="10">
                <a:latin typeface="Times New Roman"/>
                <a:cs typeface="Times New Roman"/>
              </a:rPr>
              <a:t>output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input</a:t>
            </a:r>
            <a:endParaRPr sz="1100">
              <a:latin typeface="Times New Roman"/>
              <a:cs typeface="Times New Roman"/>
            </a:endParaRPr>
          </a:p>
          <a:p>
            <a:pPr algn="just" marL="478790" marR="5715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79425" algn="l"/>
              </a:tabLst>
            </a:pPr>
            <a:r>
              <a:rPr dirty="0" sz="1100" spc="5">
                <a:latin typeface="Times New Roman"/>
                <a:cs typeface="Times New Roman"/>
              </a:rPr>
              <a:t>Productivity is </a:t>
            </a:r>
            <a:r>
              <a:rPr dirty="0" sz="1100" spc="10">
                <a:latin typeface="Times New Roman"/>
                <a:cs typeface="Times New Roman"/>
              </a:rPr>
              <a:t>the ratio between the amount produced and the amount </a:t>
            </a:r>
            <a:r>
              <a:rPr dirty="0" sz="1100" spc="5">
                <a:latin typeface="Times New Roman"/>
                <a:cs typeface="Times New Roman"/>
              </a:rPr>
              <a:t>of resources  used </a:t>
            </a:r>
            <a:r>
              <a:rPr dirty="0" sz="1100" spc="10">
                <a:latin typeface="Times New Roman"/>
                <a:cs typeface="Times New Roman"/>
              </a:rPr>
              <a:t>in the course </a:t>
            </a:r>
            <a:r>
              <a:rPr dirty="0" sz="1100" spc="5">
                <a:latin typeface="Times New Roman"/>
                <a:cs typeface="Times New Roman"/>
              </a:rPr>
              <a:t>of production.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any combination of </a:t>
            </a:r>
            <a:r>
              <a:rPr dirty="0" sz="1100" spc="5">
                <a:latin typeface="Times New Roman"/>
                <a:cs typeface="Times New Roman"/>
              </a:rPr>
              <a:t>materials,  </a:t>
            </a:r>
            <a:r>
              <a:rPr dirty="0" sz="1100" spc="10">
                <a:latin typeface="Times New Roman"/>
                <a:cs typeface="Times New Roman"/>
              </a:rPr>
              <a:t>machines, </a:t>
            </a:r>
            <a:r>
              <a:rPr dirty="0" sz="1100" spc="15">
                <a:latin typeface="Times New Roman"/>
                <a:cs typeface="Times New Roman"/>
              </a:rPr>
              <a:t>men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space.</a:t>
            </a:r>
            <a:endParaRPr sz="1100">
              <a:latin typeface="Times New Roman"/>
              <a:cs typeface="Times New Roman"/>
            </a:endParaRPr>
          </a:p>
          <a:p>
            <a:pPr algn="just" marL="478790" marR="5080" indent="-215900">
              <a:lnSpc>
                <a:spcPct val="98400"/>
              </a:lnSpc>
              <a:spcBef>
                <a:spcPts val="40"/>
              </a:spcBef>
              <a:buFont typeface="Symbol"/>
              <a:buChar char=""/>
              <a:tabLst>
                <a:tab pos="479425" algn="l"/>
              </a:tabLst>
            </a:pPr>
            <a:r>
              <a:rPr dirty="0" sz="1100" spc="10">
                <a:latin typeface="Times New Roman"/>
                <a:cs typeface="Times New Roman"/>
              </a:rPr>
              <a:t>European </a:t>
            </a:r>
            <a:r>
              <a:rPr dirty="0" sz="1100" spc="5">
                <a:latin typeface="Times New Roman"/>
                <a:cs typeface="Times New Roman"/>
              </a:rPr>
              <a:t>productivity </a:t>
            </a:r>
            <a:r>
              <a:rPr dirty="0" sz="1100" spc="10">
                <a:latin typeface="Times New Roman"/>
                <a:cs typeface="Times New Roman"/>
              </a:rPr>
              <a:t>council </a:t>
            </a:r>
            <a:r>
              <a:rPr dirty="0" sz="1100" spc="5">
                <a:latin typeface="Times New Roman"/>
                <a:cs typeface="Times New Roman"/>
              </a:rPr>
              <a:t>defines “productivity 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attitude of mind. It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mentality of progress,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constant </a:t>
            </a:r>
            <a:r>
              <a:rPr dirty="0" sz="1100" spc="10">
                <a:latin typeface="Times New Roman"/>
                <a:cs typeface="Times New Roman"/>
              </a:rPr>
              <a:t>improvement </a:t>
            </a:r>
            <a:r>
              <a:rPr dirty="0" sz="1100" spc="5">
                <a:latin typeface="Times New Roman"/>
                <a:cs typeface="Times New Roman"/>
              </a:rPr>
              <a:t>of that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exists. It is </a:t>
            </a:r>
            <a:r>
              <a:rPr dirty="0" sz="1100" spc="10">
                <a:latin typeface="Times New Roman"/>
                <a:cs typeface="Times New Roman"/>
              </a:rPr>
              <a:t>the  certainty </a:t>
            </a:r>
            <a:r>
              <a:rPr dirty="0" sz="1100" spc="5">
                <a:latin typeface="Times New Roman"/>
                <a:cs typeface="Times New Roman"/>
              </a:rPr>
              <a:t>of progress, of </a:t>
            </a:r>
            <a:r>
              <a:rPr dirty="0" sz="1100" spc="10">
                <a:latin typeface="Times New Roman"/>
                <a:cs typeface="Times New Roman"/>
              </a:rPr>
              <a:t>the constant improvement </a:t>
            </a:r>
            <a:r>
              <a:rPr dirty="0" sz="1100" spc="5">
                <a:latin typeface="Times New Roman"/>
                <a:cs typeface="Times New Roman"/>
              </a:rPr>
              <a:t>of that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exists.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certainty of being </a:t>
            </a:r>
            <a:r>
              <a:rPr dirty="0" sz="1100" spc="10">
                <a:latin typeface="Times New Roman"/>
                <a:cs typeface="Times New Roman"/>
              </a:rPr>
              <a:t>able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better than </a:t>
            </a:r>
            <a:r>
              <a:rPr dirty="0" sz="1100" spc="10">
                <a:latin typeface="Times New Roman"/>
                <a:cs typeface="Times New Roman"/>
              </a:rPr>
              <a:t>yesterday and </a:t>
            </a:r>
            <a:r>
              <a:rPr dirty="0" sz="1100" spc="5">
                <a:latin typeface="Times New Roman"/>
                <a:cs typeface="Times New Roman"/>
              </a:rPr>
              <a:t>continuously. It is the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continual </a:t>
            </a:r>
            <a:r>
              <a:rPr dirty="0" sz="1100" spc="5">
                <a:latin typeface="Times New Roman"/>
                <a:cs typeface="Times New Roman"/>
              </a:rPr>
              <a:t>effort </a:t>
            </a:r>
            <a:r>
              <a:rPr dirty="0" sz="1100" spc="10">
                <a:latin typeface="Times New Roman"/>
                <a:cs typeface="Times New Roman"/>
              </a:rPr>
              <a:t>to apply new </a:t>
            </a:r>
            <a:r>
              <a:rPr dirty="0" sz="1100" spc="5">
                <a:latin typeface="Times New Roman"/>
                <a:cs typeface="Times New Roman"/>
              </a:rPr>
              <a:t>techniques and </a:t>
            </a:r>
            <a:r>
              <a:rPr dirty="0" sz="1100" spc="10">
                <a:latin typeface="Times New Roman"/>
                <a:cs typeface="Times New Roman"/>
              </a:rPr>
              <a:t>methods.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faith </a:t>
            </a:r>
            <a:r>
              <a:rPr dirty="0" sz="1100" spc="10">
                <a:latin typeface="Times New Roman"/>
                <a:cs typeface="Times New Roman"/>
              </a:rPr>
              <a:t>in human  </a:t>
            </a:r>
            <a:r>
              <a:rPr dirty="0" sz="1100" spc="5">
                <a:latin typeface="Times New Roman"/>
                <a:cs typeface="Times New Roman"/>
              </a:rPr>
              <a:t>progress.”</a:t>
            </a:r>
            <a:endParaRPr sz="1100">
              <a:latin typeface="Times New Roman"/>
              <a:cs typeface="Times New Roman"/>
            </a:endParaRPr>
          </a:p>
          <a:p>
            <a:pPr algn="just" marL="478790" marR="762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79425" algn="l"/>
              </a:tabLst>
            </a:pPr>
            <a:r>
              <a:rPr dirty="0" sz="1100" spc="5">
                <a:latin typeface="Times New Roman"/>
                <a:cs typeface="Times New Roman"/>
              </a:rPr>
              <a:t>According to Peter Drucker, “productivity means </a:t>
            </a:r>
            <a:r>
              <a:rPr dirty="0" sz="1100" spc="10">
                <a:latin typeface="Times New Roman"/>
                <a:cs typeface="Times New Roman"/>
              </a:rPr>
              <a:t>a balance between </a:t>
            </a:r>
            <a:r>
              <a:rPr dirty="0" sz="1100" spc="5">
                <a:latin typeface="Times New Roman"/>
                <a:cs typeface="Times New Roman"/>
              </a:rPr>
              <a:t>all factors of  production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give the maximum </a:t>
            </a:r>
            <a:r>
              <a:rPr dirty="0" sz="1100" spc="5">
                <a:latin typeface="Times New Roman"/>
                <a:cs typeface="Times New Roman"/>
              </a:rPr>
              <a:t>output </a:t>
            </a:r>
            <a:r>
              <a:rPr dirty="0" sz="1100" spc="10">
                <a:latin typeface="Times New Roman"/>
                <a:cs typeface="Times New Roman"/>
              </a:rPr>
              <a:t>with the </a:t>
            </a:r>
            <a:r>
              <a:rPr dirty="0" sz="1100" spc="5">
                <a:latin typeface="Times New Roman"/>
                <a:cs typeface="Times New Roman"/>
              </a:rPr>
              <a:t>smallest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efforts.”</a:t>
            </a:r>
            <a:endParaRPr sz="1100">
              <a:latin typeface="Times New Roman"/>
              <a:cs typeface="Times New Roman"/>
            </a:endParaRPr>
          </a:p>
          <a:p>
            <a:pPr algn="just" marL="478790" marR="5080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79425" algn="l"/>
              </a:tabLst>
            </a:pPr>
            <a:r>
              <a:rPr dirty="0" sz="1100" spc="5">
                <a:latin typeface="Times New Roman"/>
                <a:cs typeface="Times New Roman"/>
              </a:rPr>
              <a:t>I.L.O generally takes productivity </a:t>
            </a:r>
            <a:r>
              <a:rPr dirty="0" sz="110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mean. </a:t>
            </a:r>
            <a:r>
              <a:rPr dirty="0" sz="1100" spc="10">
                <a:latin typeface="Times New Roman"/>
                <a:cs typeface="Times New Roman"/>
              </a:rPr>
              <a:t>“The </a:t>
            </a:r>
            <a:r>
              <a:rPr dirty="0" sz="1100" spc="5">
                <a:latin typeface="Times New Roman"/>
                <a:cs typeface="Times New Roman"/>
              </a:rPr>
              <a:t>ratio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volume </a:t>
            </a:r>
            <a:r>
              <a:rPr dirty="0" sz="1100" spc="5">
                <a:latin typeface="Times New Roman"/>
                <a:cs typeface="Times New Roman"/>
              </a:rPr>
              <a:t>of output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measured </a:t>
            </a:r>
            <a:r>
              <a:rPr dirty="0" sz="1100" spc="5">
                <a:latin typeface="Times New Roman"/>
                <a:cs typeface="Times New Roman"/>
              </a:rPr>
              <a:t>by production </a:t>
            </a:r>
            <a:r>
              <a:rPr dirty="0" sz="1100" spc="10">
                <a:latin typeface="Times New Roman"/>
                <a:cs typeface="Times New Roman"/>
              </a:rPr>
              <a:t>indices the corresponding volume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labor input as  measured by employment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indices.”</a:t>
            </a:r>
            <a:endParaRPr sz="1100">
              <a:latin typeface="Times New Roman"/>
              <a:cs typeface="Times New Roman"/>
            </a:endParaRPr>
          </a:p>
          <a:p>
            <a:pPr algn="just" marL="478790" marR="5080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79425" algn="l"/>
              </a:tabLst>
            </a:pPr>
            <a:r>
              <a:rPr dirty="0" sz="1100" spc="5">
                <a:latin typeface="Times New Roman"/>
                <a:cs typeface="Times New Roman"/>
              </a:rPr>
              <a:t>Organization of European </a:t>
            </a:r>
            <a:r>
              <a:rPr dirty="0" sz="1100" spc="10">
                <a:latin typeface="Times New Roman"/>
                <a:cs typeface="Times New Roman"/>
              </a:rPr>
              <a:t>Economic Community </a:t>
            </a:r>
            <a:r>
              <a:rPr dirty="0" sz="1100" spc="15">
                <a:latin typeface="Times New Roman"/>
                <a:cs typeface="Times New Roman"/>
              </a:rPr>
              <a:t>(OEEC) </a:t>
            </a:r>
            <a:r>
              <a:rPr dirty="0" sz="1100" spc="5">
                <a:latin typeface="Times New Roman"/>
                <a:cs typeface="Times New Roman"/>
              </a:rPr>
              <a:t>defines </a:t>
            </a:r>
            <a:r>
              <a:rPr dirty="0" sz="1100" spc="10">
                <a:latin typeface="Times New Roman"/>
                <a:cs typeface="Times New Roman"/>
              </a:rPr>
              <a:t>productivity as the  </a:t>
            </a:r>
            <a:r>
              <a:rPr dirty="0" sz="1100" spc="5">
                <a:latin typeface="Times New Roman"/>
                <a:cs typeface="Times New Roman"/>
              </a:rPr>
              <a:t>ratio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the production of given </a:t>
            </a:r>
            <a:r>
              <a:rPr dirty="0" sz="1100" spc="10">
                <a:latin typeface="Times New Roman"/>
                <a:cs typeface="Times New Roman"/>
              </a:rPr>
              <a:t>commodity </a:t>
            </a:r>
            <a:r>
              <a:rPr dirty="0" sz="1100" spc="5">
                <a:latin typeface="Times New Roman"/>
                <a:cs typeface="Times New Roman"/>
              </a:rPr>
              <a:t>measured by volume </a:t>
            </a:r>
            <a:r>
              <a:rPr dirty="0" sz="1100" spc="10">
                <a:latin typeface="Times New Roman"/>
                <a:cs typeface="Times New Roman"/>
              </a:rPr>
              <a:t>and one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corresponding </a:t>
            </a:r>
            <a:r>
              <a:rPr dirty="0" sz="1100" spc="10">
                <a:latin typeface="Times New Roman"/>
                <a:cs typeface="Times New Roman"/>
              </a:rPr>
              <a:t>input </a:t>
            </a:r>
            <a:r>
              <a:rPr dirty="0" sz="1100" spc="5">
                <a:latin typeface="Times New Roman"/>
                <a:cs typeface="Times New Roman"/>
              </a:rPr>
              <a:t>factors also </a:t>
            </a:r>
            <a:r>
              <a:rPr dirty="0" sz="1100" spc="10">
                <a:latin typeface="Times New Roman"/>
                <a:cs typeface="Times New Roman"/>
              </a:rPr>
              <a:t>measured </a:t>
            </a:r>
            <a:r>
              <a:rPr dirty="0" sz="1100" spc="5">
                <a:latin typeface="Times New Roman"/>
                <a:cs typeface="Times New Roman"/>
              </a:rPr>
              <a:t>by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volume.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48260" marR="6350">
              <a:lnSpc>
                <a:spcPct val="98200"/>
              </a:lnSpc>
            </a:pPr>
            <a:r>
              <a:rPr dirty="0" sz="1100" spc="10">
                <a:latin typeface="Times New Roman"/>
                <a:cs typeface="Times New Roman"/>
              </a:rPr>
              <a:t>Thus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can be a 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measures </a:t>
            </a:r>
            <a:r>
              <a:rPr dirty="0" sz="1100" spc="5">
                <a:latin typeface="Times New Roman"/>
                <a:cs typeface="Times New Roman"/>
              </a:rPr>
              <a:t>indicating the level of performance corresponding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 each </a:t>
            </a:r>
            <a:r>
              <a:rPr dirty="0" sz="1100" spc="5">
                <a:latin typeface="Times New Roman"/>
                <a:cs typeface="Times New Roman"/>
              </a:rPr>
              <a:t>input. In general sense, productivity is </a:t>
            </a:r>
            <a:r>
              <a:rPr dirty="0" sz="1100" spc="10">
                <a:latin typeface="Times New Roman"/>
                <a:cs typeface="Times New Roman"/>
              </a:rPr>
              <a:t>measure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how much input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required to  produce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given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output.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Importance </a:t>
            </a:r>
            <a:r>
              <a:rPr dirty="0" sz="1100" spc="5" b="1">
                <a:latin typeface="Times New Roman"/>
                <a:cs typeface="Times New Roman"/>
              </a:rPr>
              <a:t>of Productivity: </a:t>
            </a:r>
            <a:r>
              <a:rPr dirty="0" sz="1100" spc="10">
                <a:latin typeface="Times New Roman"/>
                <a:cs typeface="Times New Roman"/>
              </a:rPr>
              <a:t>The concept of </a:t>
            </a:r>
            <a:r>
              <a:rPr dirty="0" sz="1100" spc="5">
                <a:latin typeface="Times New Roman"/>
                <a:cs typeface="Times New Roman"/>
              </a:rPr>
              <a:t>productivity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of great significance for  </a:t>
            </a:r>
            <a:r>
              <a:rPr dirty="0" sz="1100" spc="10">
                <a:latin typeface="Times New Roman"/>
                <a:cs typeface="Times New Roman"/>
              </a:rPr>
              <a:t>undeveloped and developing </a:t>
            </a:r>
            <a:r>
              <a:rPr dirty="0" sz="1100" spc="5">
                <a:latin typeface="Times New Roman"/>
                <a:cs typeface="Times New Roman"/>
              </a:rPr>
              <a:t>countries. In both the cases there are limited resources which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used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get the maximum </a:t>
            </a:r>
            <a:r>
              <a:rPr dirty="0" sz="1100" spc="5">
                <a:latin typeface="Times New Roman"/>
                <a:cs typeface="Times New Roman"/>
              </a:rPr>
              <a:t>output i.e. </a:t>
            </a:r>
            <a:r>
              <a:rPr dirty="0" sz="1100" spc="10">
                <a:latin typeface="Times New Roman"/>
                <a:cs typeface="Times New Roman"/>
              </a:rPr>
              <a:t>there 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tendency to perform a job  </a:t>
            </a:r>
            <a:r>
              <a:rPr dirty="0" sz="1100" spc="5">
                <a:latin typeface="Times New Roman"/>
                <a:cs typeface="Times New Roman"/>
              </a:rPr>
              <a:t>cheaper, safer,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quicker ways. The </a:t>
            </a:r>
            <a:r>
              <a:rPr dirty="0" sz="1100" spc="15">
                <a:latin typeface="Times New Roman"/>
                <a:cs typeface="Times New Roman"/>
              </a:rPr>
              <a:t>aim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15">
                <a:latin typeface="Times New Roman"/>
                <a:cs typeface="Times New Roman"/>
              </a:rPr>
              <a:t>optimum </a:t>
            </a:r>
            <a:r>
              <a:rPr dirty="0" sz="1100" spc="10">
                <a:latin typeface="Times New Roman"/>
                <a:cs typeface="Times New Roman"/>
              </a:rPr>
              <a:t>use </a:t>
            </a:r>
            <a:r>
              <a:rPr dirty="0" sz="1100" spc="5">
                <a:latin typeface="Times New Roman"/>
                <a:cs typeface="Times New Roman"/>
              </a:rPr>
              <a:t>of resources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as to  provide </a:t>
            </a:r>
            <a:r>
              <a:rPr dirty="0" sz="1100" spc="10">
                <a:latin typeface="Times New Roman"/>
                <a:cs typeface="Times New Roman"/>
              </a:rPr>
              <a:t>maximum </a:t>
            </a:r>
            <a:r>
              <a:rPr dirty="0" sz="1100" spc="5">
                <a:latin typeface="Times New Roman"/>
                <a:cs typeface="Times New Roman"/>
              </a:rPr>
              <a:t>satisfaction with </a:t>
            </a:r>
            <a:r>
              <a:rPr dirty="0" sz="1100" spc="15">
                <a:latin typeface="Times New Roman"/>
                <a:cs typeface="Times New Roman"/>
              </a:rPr>
              <a:t>minimum </a:t>
            </a:r>
            <a:r>
              <a:rPr dirty="0" sz="1100" spc="5">
                <a:latin typeface="Times New Roman"/>
                <a:cs typeface="Times New Roman"/>
              </a:rPr>
              <a:t>efforts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expenditure. Productivity </a:t>
            </a:r>
            <a:r>
              <a:rPr dirty="0" sz="1100" spc="10">
                <a:latin typeface="Times New Roman"/>
                <a:cs typeface="Times New Roman"/>
              </a:rPr>
              <a:t>analyses  and measures </a:t>
            </a:r>
            <a:r>
              <a:rPr dirty="0" sz="1100" spc="5">
                <a:latin typeface="Times New Roman"/>
                <a:cs typeface="Times New Roman"/>
              </a:rPr>
              <a:t>indicate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stages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situations </a:t>
            </a:r>
            <a:r>
              <a:rPr dirty="0" sz="1100" spc="10">
                <a:latin typeface="Times New Roman"/>
                <a:cs typeface="Times New Roman"/>
              </a:rPr>
              <a:t>where improvement in the working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inputs  </a:t>
            </a:r>
            <a:r>
              <a:rPr dirty="0" sz="1100" spc="5">
                <a:latin typeface="Times New Roman"/>
                <a:cs typeface="Times New Roman"/>
              </a:rPr>
              <a:t>is possible to </a:t>
            </a:r>
            <a:r>
              <a:rPr dirty="0" sz="1100" spc="10">
                <a:latin typeface="Times New Roman"/>
                <a:cs typeface="Times New Roman"/>
              </a:rPr>
              <a:t>increase the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output.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productivity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indicators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used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different purposes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viz.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comparison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performance </a:t>
            </a:r>
            <a:r>
              <a:rPr dirty="0" sz="1100" spc="5">
                <a:latin typeface="Times New Roman"/>
                <a:cs typeface="Times New Roman"/>
              </a:rPr>
              <a:t>for various organizations, contribution of different </a:t>
            </a:r>
            <a:r>
              <a:rPr dirty="0" sz="1100" spc="10">
                <a:latin typeface="Times New Roman"/>
                <a:cs typeface="Times New Roman"/>
              </a:rPr>
              <a:t>input </a:t>
            </a:r>
            <a:r>
              <a:rPr dirty="0" sz="1100" spc="5">
                <a:latin typeface="Times New Roman"/>
                <a:cs typeface="Times New Roman"/>
              </a:rPr>
              <a:t>factors, bargaining with  trade </a:t>
            </a:r>
            <a:r>
              <a:rPr dirty="0" sz="1100" spc="10">
                <a:latin typeface="Times New Roman"/>
                <a:cs typeface="Times New Roman"/>
              </a:rPr>
              <a:t>unions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Factors affecting Productivity: </a:t>
            </a:r>
            <a:r>
              <a:rPr dirty="0" sz="1100" spc="10">
                <a:latin typeface="Times New Roman"/>
                <a:cs typeface="Times New Roman"/>
              </a:rPr>
              <a:t>All the factors which are </a:t>
            </a:r>
            <a:r>
              <a:rPr dirty="0" sz="1100" spc="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input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output  components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production process are likely to affect productivity.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factors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divided </a:t>
            </a:r>
            <a:r>
              <a:rPr dirty="0" sz="1100" spc="10">
                <a:latin typeface="Times New Roman"/>
                <a:cs typeface="Times New Roman"/>
              </a:rPr>
              <a:t>into 2 main </a:t>
            </a:r>
            <a:r>
              <a:rPr dirty="0" sz="1100" spc="5">
                <a:latin typeface="Times New Roman"/>
                <a:cs typeface="Times New Roman"/>
              </a:rPr>
              <a:t>categories, </a:t>
            </a:r>
            <a:r>
              <a:rPr dirty="0" sz="1100" spc="10">
                <a:latin typeface="Times New Roman"/>
                <a:cs typeface="Times New Roman"/>
              </a:rPr>
              <a:t>namely: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40" y="788539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843508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940" y="836724"/>
            <a:ext cx="5421630" cy="8331834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Despite </a:t>
            </a:r>
            <a:r>
              <a:rPr dirty="0" sz="1100" spc="10">
                <a:latin typeface="Times New Roman"/>
                <a:cs typeface="Times New Roman"/>
              </a:rPr>
              <a:t>these advantages, </a:t>
            </a:r>
            <a:r>
              <a:rPr dirty="0" sz="1100" spc="5">
                <a:latin typeface="Times New Roman"/>
                <a:cs typeface="Times New Roman"/>
              </a:rPr>
              <a:t>sub-contracting has </a:t>
            </a:r>
            <a:r>
              <a:rPr dirty="0" sz="1100" spc="15">
                <a:latin typeface="Times New Roman"/>
                <a:cs typeface="Times New Roman"/>
              </a:rPr>
              <a:t>some </a:t>
            </a:r>
            <a:r>
              <a:rPr dirty="0" sz="1100" spc="10">
                <a:latin typeface="Times New Roman"/>
                <a:cs typeface="Times New Roman"/>
              </a:rPr>
              <a:t>drawbacks.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major </a:t>
            </a:r>
            <a:r>
              <a:rPr dirty="0" sz="1100" spc="10">
                <a:latin typeface="Times New Roman"/>
                <a:cs typeface="Times New Roman"/>
              </a:rPr>
              <a:t>challenge </a:t>
            </a:r>
            <a:r>
              <a:rPr dirty="0" sz="1100" spc="5">
                <a:latin typeface="Times New Roman"/>
                <a:cs typeface="Times New Roman"/>
              </a:rPr>
              <a:t>in sub-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contracting is to identify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appropriate vendor </a:t>
            </a:r>
            <a:r>
              <a:rPr dirty="0" sz="1100" spc="10">
                <a:latin typeface="Times New Roman"/>
                <a:cs typeface="Times New Roman"/>
              </a:rPr>
              <a:t>for providing sub-contracted services.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selection of the </a:t>
            </a:r>
            <a:r>
              <a:rPr dirty="0" sz="1100" spc="10">
                <a:latin typeface="Times New Roman"/>
                <a:cs typeface="Times New Roman"/>
              </a:rPr>
              <a:t>vendor </a:t>
            </a:r>
            <a:r>
              <a:rPr dirty="0" sz="1100" spc="5">
                <a:latin typeface="Times New Roman"/>
                <a:cs typeface="Times New Roman"/>
              </a:rPr>
              <a:t>is not </a:t>
            </a:r>
            <a:r>
              <a:rPr dirty="0" sz="1100" spc="10">
                <a:latin typeface="Times New Roman"/>
                <a:cs typeface="Times New Roman"/>
              </a:rPr>
              <a:t>done </a:t>
            </a:r>
            <a:r>
              <a:rPr dirty="0" sz="1100" spc="5">
                <a:latin typeface="Times New Roman"/>
                <a:cs typeface="Times New Roman"/>
              </a:rPr>
              <a:t>carefully, poor performance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vendors will </a:t>
            </a:r>
            <a:r>
              <a:rPr dirty="0" sz="1100" spc="10">
                <a:latin typeface="Times New Roman"/>
                <a:cs typeface="Times New Roman"/>
              </a:rPr>
              <a:t>impact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adversely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firm's business </a:t>
            </a:r>
            <a:r>
              <a:rPr dirty="0" sz="1100" spc="10">
                <a:latin typeface="Times New Roman"/>
                <a:cs typeface="Times New Roman"/>
              </a:rPr>
              <a:t>and market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standing.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Capacity </a:t>
            </a:r>
            <a:r>
              <a:rPr dirty="0" sz="1100" spc="5" b="1">
                <a:latin typeface="Times New Roman"/>
                <a:cs typeface="Times New Roman"/>
              </a:rPr>
              <a:t>utilization: </a:t>
            </a:r>
            <a:r>
              <a:rPr dirty="0" sz="1100" spc="5">
                <a:latin typeface="Times New Roman"/>
                <a:cs typeface="Times New Roman"/>
              </a:rPr>
              <a:t>Capacity utilization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degree to </a:t>
            </a:r>
            <a:r>
              <a:rPr dirty="0" sz="1100" spc="10">
                <a:latin typeface="Times New Roman"/>
                <a:cs typeface="Times New Roman"/>
              </a:rPr>
              <a:t>which equipments </a:t>
            </a:r>
            <a:r>
              <a:rPr dirty="0" sz="1100" spc="5">
                <a:latin typeface="Times New Roman"/>
                <a:cs typeface="Times New Roman"/>
              </a:rPr>
              <a:t>currently being  used. It is expressed 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under;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  <a:spcBef>
                <a:spcPts val="5"/>
              </a:spcBef>
              <a:tabLst>
                <a:tab pos="1845310" algn="l"/>
              </a:tabLst>
            </a:pPr>
            <a:r>
              <a:rPr dirty="0" sz="1100" spc="5">
                <a:latin typeface="Times New Roman"/>
                <a:cs typeface="Times New Roman"/>
              </a:rPr>
              <a:t>Utilization=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Average</a:t>
            </a:r>
            <a:r>
              <a:rPr dirty="0" u="sng" sz="1100" spc="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output	</a:t>
            </a:r>
            <a:r>
              <a:rPr dirty="0" sz="1100" spc="10">
                <a:latin typeface="Times New Roman"/>
                <a:cs typeface="Times New Roman"/>
              </a:rPr>
              <a:t>* </a:t>
            </a:r>
            <a:r>
              <a:rPr dirty="0" sz="1100" spc="15">
                <a:latin typeface="Times New Roman"/>
                <a:cs typeface="Times New Roman"/>
              </a:rPr>
              <a:t>100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  <a:p>
            <a:pPr marL="801370">
              <a:lnSpc>
                <a:spcPts val="1310"/>
              </a:lnSpc>
            </a:pPr>
            <a:r>
              <a:rPr dirty="0" sz="1100" spc="15">
                <a:latin typeface="Times New Roman"/>
                <a:cs typeface="Times New Roman"/>
              </a:rPr>
              <a:t>Maximum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units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measurement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both numerator and denominator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the same. Though  the </a:t>
            </a:r>
            <a:r>
              <a:rPr dirty="0" sz="1100" spc="5">
                <a:latin typeface="Times New Roman"/>
                <a:cs typeface="Times New Roman"/>
              </a:rPr>
              <a:t>capacity utilization </a:t>
            </a:r>
            <a:r>
              <a:rPr dirty="0" sz="1100" spc="10">
                <a:latin typeface="Times New Roman"/>
                <a:cs typeface="Times New Roman"/>
              </a:rPr>
              <a:t>can be measured by the equation given above but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difficult </a:t>
            </a:r>
            <a:r>
              <a:rPr dirty="0" sz="1100" spc="10">
                <a:latin typeface="Times New Roman"/>
                <a:cs typeface="Times New Roman"/>
              </a:rPr>
              <a:t>to  measure the </a:t>
            </a:r>
            <a:r>
              <a:rPr dirty="0" sz="1100" spc="5">
                <a:latin typeface="Times New Roman"/>
                <a:cs typeface="Times New Roman"/>
              </a:rPr>
              <a:t>effective capacity utilization.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day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day </a:t>
            </a:r>
            <a:r>
              <a:rPr dirty="0" sz="1100" spc="5">
                <a:latin typeface="Times New Roman"/>
                <a:cs typeface="Times New Roman"/>
              </a:rPr>
              <a:t>variations, </a:t>
            </a:r>
            <a:r>
              <a:rPr dirty="0" sz="1100" spc="10">
                <a:latin typeface="Times New Roman"/>
                <a:cs typeface="Times New Roman"/>
              </a:rPr>
              <a:t>job changes,  </a:t>
            </a:r>
            <a:r>
              <a:rPr dirty="0" sz="1100" spc="5">
                <a:latin typeface="Times New Roman"/>
                <a:cs typeface="Times New Roman"/>
              </a:rPr>
              <a:t>product mix </a:t>
            </a:r>
            <a:r>
              <a:rPr dirty="0" sz="1100" spc="10">
                <a:latin typeface="Times New Roman"/>
                <a:cs typeface="Times New Roman"/>
              </a:rPr>
              <a:t>changes, </a:t>
            </a:r>
            <a:r>
              <a:rPr dirty="0" sz="1100" spc="5">
                <a:latin typeface="Times New Roman"/>
                <a:cs typeface="Times New Roman"/>
              </a:rPr>
              <a:t>absenteeism, </a:t>
            </a:r>
            <a:r>
              <a:rPr dirty="0" sz="1100" spc="10">
                <a:latin typeface="Times New Roman"/>
                <a:cs typeface="Times New Roman"/>
              </a:rPr>
              <a:t>equipment </a:t>
            </a:r>
            <a:r>
              <a:rPr dirty="0" sz="1100" spc="5">
                <a:latin typeface="Times New Roman"/>
                <a:cs typeface="Times New Roman"/>
              </a:rPr>
              <a:t>breakdown, facility </a:t>
            </a:r>
            <a:r>
              <a:rPr dirty="0" sz="1100" spc="10">
                <a:latin typeface="Times New Roman"/>
                <a:cs typeface="Times New Roman"/>
              </a:rPr>
              <a:t>down </a:t>
            </a:r>
            <a:r>
              <a:rPr dirty="0" sz="1100" spc="5">
                <a:latin typeface="Times New Roman"/>
                <a:cs typeface="Times New Roman"/>
              </a:rPr>
              <a:t>time etc. </a:t>
            </a:r>
            <a:r>
              <a:rPr dirty="0" sz="1100" spc="10">
                <a:latin typeface="Times New Roman"/>
                <a:cs typeface="Times New Roman"/>
              </a:rPr>
              <a:t>Due to  </a:t>
            </a:r>
            <a:r>
              <a:rPr dirty="0" sz="1100" spc="5">
                <a:latin typeface="Times New Roman"/>
                <a:cs typeface="Times New Roman"/>
              </a:rPr>
              <a:t>these variations, the capacity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facility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rarely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measured in </a:t>
            </a:r>
            <a:r>
              <a:rPr dirty="0" sz="1100" spc="5">
                <a:latin typeface="Times New Roman"/>
                <a:cs typeface="Times New Roman"/>
              </a:rPr>
              <a:t>precise terms.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found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 can operate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efficiently </a:t>
            </a:r>
            <a:r>
              <a:rPr dirty="0" sz="1100" spc="15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resources are not stretched beyond  a </a:t>
            </a:r>
            <a:r>
              <a:rPr dirty="0" sz="1100" spc="5">
                <a:latin typeface="Times New Roman"/>
                <a:cs typeface="Times New Roman"/>
              </a:rPr>
              <a:t>limit.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the capacity, </a:t>
            </a:r>
            <a:r>
              <a:rPr dirty="0" sz="1100" spc="10">
                <a:latin typeface="Times New Roman"/>
                <a:cs typeface="Times New Roman"/>
              </a:rPr>
              <a:t>which a firm can </a:t>
            </a:r>
            <a:r>
              <a:rPr dirty="0" sz="1100" spc="5">
                <a:latin typeface="Times New Roman"/>
                <a:cs typeface="Times New Roman"/>
              </a:rPr>
              <a:t>expect to achieve, given its product mix,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method </a:t>
            </a:r>
            <a:r>
              <a:rPr dirty="0" sz="1100" spc="5">
                <a:latin typeface="Times New Roman"/>
                <a:cs typeface="Times New Roman"/>
              </a:rPr>
              <a:t>of scheduling, </a:t>
            </a:r>
            <a:r>
              <a:rPr dirty="0" sz="1100" spc="10">
                <a:latin typeface="Times New Roman"/>
                <a:cs typeface="Times New Roman"/>
              </a:rPr>
              <a:t>maintenance and </a:t>
            </a:r>
            <a:r>
              <a:rPr dirty="0" sz="1100" spc="5">
                <a:latin typeface="Times New Roman"/>
                <a:cs typeface="Times New Roman"/>
              </a:rPr>
              <a:t>standard of quality.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Thus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453640" indent="189928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Expected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capacity  Effective capacity utilization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---------------------</a:t>
            </a:r>
            <a:endParaRPr sz="1100">
              <a:latin typeface="Times New Roman"/>
              <a:cs typeface="Times New Roman"/>
            </a:endParaRPr>
          </a:p>
          <a:p>
            <a:pPr marL="1911985">
              <a:lnSpc>
                <a:spcPts val="1260"/>
              </a:lnSpc>
            </a:pPr>
            <a:r>
              <a:rPr dirty="0" sz="1100" spc="10">
                <a:latin typeface="Times New Roman"/>
                <a:cs typeface="Times New Roman"/>
              </a:rPr>
              <a:t>Capacity-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Efficiency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measure </a:t>
            </a:r>
            <a:r>
              <a:rPr dirty="0" sz="1100" spc="5">
                <a:latin typeface="Times New Roman"/>
                <a:cs typeface="Times New Roman"/>
              </a:rPr>
              <a:t>of actual output </a:t>
            </a:r>
            <a:r>
              <a:rPr dirty="0" sz="1100" spc="10">
                <a:latin typeface="Times New Roman"/>
                <a:cs typeface="Times New Roman"/>
              </a:rPr>
              <a:t>over </a:t>
            </a:r>
            <a:r>
              <a:rPr dirty="0" sz="1100" spc="5">
                <a:latin typeface="Times New Roman"/>
                <a:cs typeface="Times New Roman"/>
              </a:rPr>
              <a:t>effective capacity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is expressed as </a:t>
            </a:r>
            <a:r>
              <a:rPr dirty="0" sz="1100" spc="10">
                <a:latin typeface="Times New Roman"/>
                <a:cs typeface="Times New Roman"/>
              </a:rPr>
              <a:t>a  percentage of </a:t>
            </a:r>
            <a:r>
              <a:rPr dirty="0" sz="1100" spc="5">
                <a:latin typeface="Times New Roman"/>
                <a:cs typeface="Times New Roman"/>
              </a:rPr>
              <a:t>effected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3385185" indent="1075055">
              <a:lnSpc>
                <a:spcPts val="1300"/>
              </a:lnSpc>
              <a:tabLst>
                <a:tab pos="2028189" algn="l"/>
              </a:tabLst>
            </a:pPr>
            <a:r>
              <a:rPr dirty="0" sz="1100" spc="10">
                <a:latin typeface="Times New Roman"/>
                <a:cs typeface="Times New Roman"/>
              </a:rPr>
              <a:t>Actual </a:t>
            </a:r>
            <a:r>
              <a:rPr dirty="0" sz="1100" spc="5">
                <a:latin typeface="Times New Roman"/>
                <a:cs typeface="Times New Roman"/>
              </a:rPr>
              <a:t>output  </a:t>
            </a:r>
            <a:r>
              <a:rPr dirty="0" sz="1100" spc="10">
                <a:latin typeface="Times New Roman"/>
                <a:cs typeface="Times New Roman"/>
              </a:rPr>
              <a:t>Efficiency 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u="dash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dash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087755">
              <a:lnSpc>
                <a:spcPts val="1260"/>
              </a:lnSpc>
            </a:pPr>
            <a:r>
              <a:rPr dirty="0" sz="1100" spc="10">
                <a:latin typeface="Times New Roman"/>
                <a:cs typeface="Times New Roman"/>
              </a:rPr>
              <a:t>Effective</a:t>
            </a:r>
            <a:r>
              <a:rPr dirty="0" sz="1100" spc="5">
                <a:latin typeface="Times New Roman"/>
                <a:cs typeface="Times New Roman"/>
              </a:rPr>
              <a:t> capacity</a:t>
            </a:r>
            <a:endParaRPr sz="1100">
              <a:latin typeface="Times New Roman"/>
              <a:cs typeface="Times New Roman"/>
            </a:endParaRPr>
          </a:p>
          <a:p>
            <a:pPr marL="12700" marR="537845">
              <a:lnSpc>
                <a:spcPts val="2600"/>
              </a:lnSpc>
              <a:spcBef>
                <a:spcPts val="295"/>
              </a:spcBef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rated capacity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measure of the </a:t>
            </a:r>
            <a:r>
              <a:rPr dirty="0" sz="1100" spc="15">
                <a:latin typeface="Times New Roman"/>
                <a:cs typeface="Times New Roman"/>
              </a:rPr>
              <a:t>maximum </a:t>
            </a:r>
            <a:r>
              <a:rPr dirty="0" sz="1100" spc="10">
                <a:latin typeface="Times New Roman"/>
                <a:cs typeface="Times New Roman"/>
              </a:rPr>
              <a:t>usable capacity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particular facility  Rated capacity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5">
                <a:latin typeface="Times New Roman"/>
                <a:cs typeface="Times New Roman"/>
              </a:rPr>
              <a:t>(capacity)’ (utilization)’</a:t>
            </a:r>
            <a:r>
              <a:rPr dirty="0" sz="1100" spc="10">
                <a:latin typeface="Times New Roman"/>
                <a:cs typeface="Times New Roman"/>
              </a:rPr>
              <a:t> (efficiency)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994"/>
              </a:spcBef>
            </a:pPr>
            <a:r>
              <a:rPr dirty="0" sz="1100" spc="10">
                <a:latin typeface="Times New Roman"/>
                <a:cs typeface="Times New Roman"/>
              </a:rPr>
              <a:t>For example, one </a:t>
            </a:r>
            <a:r>
              <a:rPr dirty="0" sz="1100" spc="5">
                <a:latin typeface="Times New Roman"/>
                <a:cs typeface="Times New Roman"/>
              </a:rPr>
              <a:t>facility has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efficiency of </a:t>
            </a:r>
            <a:r>
              <a:rPr dirty="0" sz="1100" spc="10">
                <a:latin typeface="Times New Roman"/>
                <a:cs typeface="Times New Roman"/>
              </a:rPr>
              <a:t>90%and </a:t>
            </a:r>
            <a:r>
              <a:rPr dirty="0" sz="1100" spc="5">
                <a:latin typeface="Times New Roman"/>
                <a:cs typeface="Times New Roman"/>
              </a:rPr>
              <a:t>utilization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80%. Three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lines  </a:t>
            </a:r>
            <a:r>
              <a:rPr dirty="0" sz="1100" spc="5">
                <a:latin typeface="Times New Roman"/>
                <a:cs typeface="Times New Roman"/>
              </a:rPr>
              <a:t>are used to produce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lines </a:t>
            </a:r>
            <a:r>
              <a:rPr dirty="0" sz="1100" spc="10">
                <a:latin typeface="Times New Roman"/>
                <a:cs typeface="Times New Roman"/>
              </a:rPr>
              <a:t>operate 6 days a week and </a:t>
            </a:r>
            <a:r>
              <a:rPr dirty="0" sz="1100" spc="5">
                <a:latin typeface="Times New Roman"/>
                <a:cs typeface="Times New Roman"/>
              </a:rPr>
              <a:t>three 8-hrs shifts; each  line </a:t>
            </a:r>
            <a:r>
              <a:rPr dirty="0" sz="1100" spc="1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designed to produce </a:t>
            </a:r>
            <a:r>
              <a:rPr dirty="0" sz="1100" spc="10">
                <a:latin typeface="Times New Roman"/>
                <a:cs typeface="Times New Roman"/>
              </a:rPr>
              <a:t>100 </a:t>
            </a:r>
            <a:r>
              <a:rPr dirty="0" sz="1100" spc="5">
                <a:latin typeface="Times New Roman"/>
                <a:cs typeface="Times New Roman"/>
              </a:rPr>
              <a:t>standard units per hour.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rated capacity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Rated capacity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5">
                <a:latin typeface="Times New Roman"/>
                <a:cs typeface="Times New Roman"/>
              </a:rPr>
              <a:t>(capacity)’ (utilization) </a:t>
            </a:r>
            <a:r>
              <a:rPr dirty="0" sz="1100" spc="10">
                <a:latin typeface="Times New Roman"/>
                <a:cs typeface="Times New Roman"/>
              </a:rPr>
              <a:t>‘(efficiency)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‘</a:t>
            </a:r>
            <a:endParaRPr sz="1100">
              <a:latin typeface="Times New Roman"/>
              <a:cs typeface="Times New Roman"/>
            </a:endParaRPr>
          </a:p>
          <a:p>
            <a:pPr marL="944244">
              <a:lnSpc>
                <a:spcPts val="1300"/>
              </a:lnSpc>
              <a:tabLst>
                <a:tab pos="1276350" algn="l"/>
              </a:tabLst>
            </a:pPr>
            <a:r>
              <a:rPr dirty="0" sz="1100" spc="15">
                <a:latin typeface="Times New Roman"/>
                <a:cs typeface="Times New Roman"/>
              </a:rPr>
              <a:t>=	</a:t>
            </a:r>
            <a:r>
              <a:rPr dirty="0" sz="1100" spc="10">
                <a:latin typeface="Times New Roman"/>
                <a:cs typeface="Times New Roman"/>
              </a:rPr>
              <a:t>(100)’ </a:t>
            </a:r>
            <a:r>
              <a:rPr dirty="0" sz="1100" spc="5">
                <a:latin typeface="Times New Roman"/>
                <a:cs typeface="Times New Roman"/>
              </a:rPr>
              <a:t>(3)’ (144)’ (0.8)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‘(0.9)</a:t>
            </a:r>
            <a:endParaRPr sz="1100">
              <a:latin typeface="Times New Roman"/>
              <a:cs typeface="Times New Roman"/>
            </a:endParaRPr>
          </a:p>
          <a:p>
            <a:pPr marL="944244">
              <a:lnSpc>
                <a:spcPts val="1310"/>
              </a:lnSpc>
            </a:pPr>
            <a:r>
              <a:rPr dirty="0" sz="1100" spc="10">
                <a:latin typeface="Times New Roman"/>
                <a:cs typeface="Times New Roman"/>
              </a:rPr>
              <a:t>=31,104 </a:t>
            </a:r>
            <a:r>
              <a:rPr dirty="0" sz="1100" spc="5">
                <a:latin typeface="Times New Roman"/>
                <a:cs typeface="Times New Roman"/>
              </a:rPr>
              <a:t>products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/week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299085" marR="8255" indent="-287020">
              <a:lnSpc>
                <a:spcPts val="1510"/>
              </a:lnSpc>
            </a:pPr>
            <a:r>
              <a:rPr dirty="0" sz="1300" spc="5" b="1">
                <a:latin typeface="Times New Roman"/>
                <a:cs typeface="Times New Roman"/>
              </a:rPr>
              <a:t>4.3</a:t>
            </a:r>
            <a:r>
              <a:rPr dirty="0" sz="1300" spc="33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ECONOMIES AND </a:t>
            </a:r>
            <a:r>
              <a:rPr dirty="0" sz="1300" spc="5" b="1">
                <a:latin typeface="Times New Roman"/>
                <a:cs typeface="Times New Roman"/>
              </a:rPr>
              <a:t>DISECONOMIES </a:t>
            </a:r>
            <a:r>
              <a:rPr dirty="0" sz="1300" spc="10" b="1">
                <a:latin typeface="Times New Roman"/>
                <a:cs typeface="Times New Roman"/>
              </a:rPr>
              <a:t>OF SCALE AND LEARNING  CURVE</a:t>
            </a:r>
            <a:endParaRPr sz="13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  <a:spcBef>
                <a:spcPts val="1260"/>
              </a:spcBef>
            </a:pPr>
            <a:r>
              <a:rPr dirty="0" sz="1100" spc="10" b="1">
                <a:latin typeface="Times New Roman"/>
                <a:cs typeface="Times New Roman"/>
              </a:rPr>
              <a:t>Economies of </a:t>
            </a:r>
            <a:r>
              <a:rPr dirty="0" sz="1100" spc="5" b="1">
                <a:latin typeface="Times New Roman"/>
                <a:cs typeface="Times New Roman"/>
              </a:rPr>
              <a:t>scale: </a:t>
            </a:r>
            <a:r>
              <a:rPr dirty="0" sz="1100" spc="10">
                <a:latin typeface="Times New Roman"/>
                <a:cs typeface="Times New Roman"/>
              </a:rPr>
              <a:t>“Economies” </a:t>
            </a:r>
            <a:r>
              <a:rPr dirty="0" sz="1100" spc="5">
                <a:latin typeface="Times New Roman"/>
                <a:cs typeface="Times New Roman"/>
              </a:rPr>
              <a:t>refer </a:t>
            </a:r>
            <a:r>
              <a:rPr dirty="0" sz="1100" spc="10">
                <a:latin typeface="Times New Roman"/>
                <a:cs typeface="Times New Roman"/>
              </a:rPr>
              <a:t>to lower costs, hence economies </a:t>
            </a:r>
            <a:r>
              <a:rPr dirty="0" sz="1100" spc="5">
                <a:latin typeface="Times New Roman"/>
                <a:cs typeface="Times New Roman"/>
              </a:rPr>
              <a:t>of scale, would  </a:t>
            </a:r>
            <a:r>
              <a:rPr dirty="0" sz="1100" spc="10">
                <a:latin typeface="Times New Roman"/>
                <a:cs typeface="Times New Roman"/>
              </a:rPr>
              <a:t>mean lowering of copses of production by way </a:t>
            </a:r>
            <a:r>
              <a:rPr dirty="0" sz="1100" spc="5">
                <a:latin typeface="Times New Roman"/>
                <a:cs typeface="Times New Roman"/>
              </a:rPr>
              <a:t>of producing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bulk. </a:t>
            </a:r>
            <a:r>
              <a:rPr dirty="0" sz="1100" spc="10">
                <a:latin typeface="Times New Roman"/>
                <a:cs typeface="Times New Roman"/>
              </a:rPr>
              <a:t>Stated in very </a:t>
            </a:r>
            <a:r>
              <a:rPr dirty="0" sz="1100" spc="5">
                <a:latin typeface="Times New Roman"/>
                <a:cs typeface="Times New Roman"/>
              </a:rPr>
              <a:t>simple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terms, </a:t>
            </a:r>
            <a:r>
              <a:rPr dirty="0" sz="1100" spc="10">
                <a:latin typeface="Times New Roman"/>
                <a:cs typeface="Times New Roman"/>
              </a:rPr>
              <a:t>economies </a:t>
            </a:r>
            <a:r>
              <a:rPr dirty="0" sz="1100" spc="5">
                <a:latin typeface="Times New Roman"/>
                <a:cs typeface="Times New Roman"/>
              </a:rPr>
              <a:t>of scale refers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efficiencies associated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large scale operations </a:t>
            </a:r>
            <a:r>
              <a:rPr dirty="0" sz="1100">
                <a:latin typeface="Times New Roman"/>
                <a:cs typeface="Times New Roman"/>
              </a:rPr>
              <a:t>;it is 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situation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which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long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run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average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producing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good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service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decrease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with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72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73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265" cy="835914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715">
              <a:lnSpc>
                <a:spcPct val="984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increase </a:t>
            </a:r>
            <a:r>
              <a:rPr dirty="0" sz="1100" spc="5">
                <a:latin typeface="Times New Roman"/>
                <a:cs typeface="Times New Roman"/>
              </a:rPr>
              <a:t>in level of production. </a:t>
            </a:r>
            <a:r>
              <a:rPr dirty="0" sz="1100" spc="10">
                <a:latin typeface="Times New Roman"/>
                <a:cs typeface="Times New Roman"/>
              </a:rPr>
              <a:t>For example,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might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Rs 100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unit, </a:t>
            </a:r>
            <a:r>
              <a:rPr dirty="0" sz="1100" spc="10">
                <a:latin typeface="Times New Roman"/>
                <a:cs typeface="Times New Roman"/>
              </a:rPr>
              <a:t>Rs 180 </a:t>
            </a:r>
            <a:r>
              <a:rPr dirty="0" sz="1100" spc="5">
                <a:latin typeface="Times New Roman"/>
                <a:cs typeface="Times New Roman"/>
              </a:rPr>
              <a:t>for 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units, Rs.240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three units , </a:t>
            </a:r>
            <a:r>
              <a:rPr dirty="0" sz="1100" spc="10">
                <a:latin typeface="Times New Roman"/>
                <a:cs typeface="Times New Roman"/>
              </a:rPr>
              <a:t>and so </a:t>
            </a:r>
            <a:r>
              <a:rPr dirty="0" sz="1100" spc="5">
                <a:latin typeface="Times New Roman"/>
                <a:cs typeface="Times New Roman"/>
              </a:rPr>
              <a:t>on, such that the </a:t>
            </a:r>
            <a:r>
              <a:rPr dirty="0" sz="1100" spc="10">
                <a:latin typeface="Times New Roman"/>
                <a:cs typeface="Times New Roman"/>
              </a:rPr>
              <a:t>average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per </a:t>
            </a:r>
            <a:r>
              <a:rPr dirty="0" sz="1100" spc="5">
                <a:latin typeface="Times New Roman"/>
                <a:cs typeface="Times New Roman"/>
              </a:rPr>
              <a:t>unit decreases as  </a:t>
            </a:r>
            <a:r>
              <a:rPr dirty="0" sz="1100" spc="10">
                <a:latin typeface="Times New Roman"/>
                <a:cs typeface="Times New Roman"/>
              </a:rPr>
              <a:t>the production volume </a:t>
            </a:r>
            <a:r>
              <a:rPr dirty="0" sz="1100" spc="5">
                <a:latin typeface="Times New Roman"/>
                <a:cs typeface="Times New Roman"/>
              </a:rPr>
              <a:t>increase. </a:t>
            </a:r>
            <a:r>
              <a:rPr dirty="0" sz="1100" spc="10">
                <a:latin typeface="Times New Roman"/>
                <a:cs typeface="Times New Roman"/>
              </a:rPr>
              <a:t>Economies of scale are extremely </a:t>
            </a:r>
            <a:r>
              <a:rPr dirty="0" sz="1100" spc="5">
                <a:latin typeface="Times New Roman"/>
                <a:cs typeface="Times New Roman"/>
              </a:rPr>
              <a:t>important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real </a:t>
            </a:r>
            <a:r>
              <a:rPr dirty="0" sz="1100" spc="10">
                <a:latin typeface="Times New Roman"/>
                <a:cs typeface="Times New Roman"/>
              </a:rPr>
              <a:t>world  production processes. Hence firms </a:t>
            </a:r>
            <a:r>
              <a:rPr dirty="0" sz="1100" spc="5">
                <a:latin typeface="Times New Roman"/>
                <a:cs typeface="Times New Roman"/>
              </a:rPr>
              <a:t>are often concerned </a:t>
            </a:r>
            <a:r>
              <a:rPr dirty="0" sz="1100" spc="10">
                <a:latin typeface="Times New Roman"/>
                <a:cs typeface="Times New Roman"/>
              </a:rPr>
              <a:t>about a </a:t>
            </a:r>
            <a:r>
              <a:rPr dirty="0" sz="1100" spc="15">
                <a:latin typeface="Times New Roman"/>
                <a:cs typeface="Times New Roman"/>
              </a:rPr>
              <a:t>minimum </a:t>
            </a:r>
            <a:r>
              <a:rPr dirty="0" sz="1100" spc="5">
                <a:latin typeface="Times New Roman"/>
                <a:cs typeface="Times New Roman"/>
              </a:rPr>
              <a:t>efficient level of  production,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nothing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but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amount of production that spreads setup </a:t>
            </a:r>
            <a:r>
              <a:rPr dirty="0" sz="1100" spc="5">
                <a:latin typeface="Times New Roman"/>
                <a:cs typeface="Times New Roman"/>
              </a:rPr>
              <a:t>costs  sufficiently 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firms to undertake production profitably. </a:t>
            </a:r>
            <a:r>
              <a:rPr dirty="0" sz="1100" spc="10">
                <a:latin typeface="Times New Roman"/>
                <a:cs typeface="Times New Roman"/>
              </a:rPr>
              <a:t>This level </a:t>
            </a:r>
            <a:r>
              <a:rPr dirty="0" sz="1100" spc="5">
                <a:latin typeface="Times New Roman"/>
                <a:cs typeface="Times New Roman"/>
              </a:rPr>
              <a:t>is reached once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size of </a:t>
            </a:r>
            <a:r>
              <a:rPr dirty="0" sz="1100" spc="10">
                <a:latin typeface="Times New Roman"/>
                <a:cs typeface="Times New Roman"/>
              </a:rPr>
              <a:t>the market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large enough </a:t>
            </a:r>
            <a:r>
              <a:rPr dirty="0" sz="1100" spc="5">
                <a:latin typeface="Times New Roman"/>
                <a:cs typeface="Times New Roman"/>
              </a:rPr>
              <a:t>for firms to take </a:t>
            </a:r>
            <a:r>
              <a:rPr dirty="0" sz="1100" spc="10">
                <a:latin typeface="Times New Roman"/>
                <a:cs typeface="Times New Roman"/>
              </a:rPr>
              <a:t>advantages </a:t>
            </a:r>
            <a:r>
              <a:rPr dirty="0" sz="1100" spc="5">
                <a:latin typeface="Times New Roman"/>
                <a:cs typeface="Times New Roman"/>
              </a:rPr>
              <a:t>of all economies of scale.  There are </a:t>
            </a:r>
            <a:r>
              <a:rPr dirty="0" sz="1100" spc="10">
                <a:latin typeface="Times New Roman"/>
                <a:cs typeface="Times New Roman"/>
              </a:rPr>
              <a:t>two types </a:t>
            </a:r>
            <a:r>
              <a:rPr dirty="0" sz="1100" spc="5">
                <a:latin typeface="Times New Roman"/>
                <a:cs typeface="Times New Roman"/>
              </a:rPr>
              <a:t>of economies 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scale: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Internal </a:t>
            </a:r>
            <a:r>
              <a:rPr dirty="0" sz="1100" spc="10">
                <a:latin typeface="Times New Roman"/>
                <a:cs typeface="Times New Roman"/>
              </a:rPr>
              <a:t>economies( in which the cost per unit depends on </a:t>
            </a:r>
            <a:r>
              <a:rPr dirty="0" sz="1100" spc="5">
                <a:latin typeface="Times New Roman"/>
                <a:cs typeface="Times New Roman"/>
              </a:rPr>
              <a:t>size </a:t>
            </a:r>
            <a:r>
              <a:rPr dirty="0" sz="1100" spc="10">
                <a:latin typeface="Times New Roman"/>
                <a:cs typeface="Times New Roman"/>
              </a:rPr>
              <a:t>of the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firm)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ts val="1300"/>
              </a:lnSpc>
              <a:spcBef>
                <a:spcPts val="11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External economies (in </a:t>
            </a:r>
            <a:r>
              <a:rPr dirty="0" sz="1100" spc="10">
                <a:latin typeface="Times New Roman"/>
                <a:cs typeface="Times New Roman"/>
              </a:rPr>
              <a:t>which the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per unit depends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size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industry,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5">
                <a:latin typeface="Times New Roman"/>
                <a:cs typeface="Times New Roman"/>
              </a:rPr>
              <a:t>firm).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Internal </a:t>
            </a:r>
            <a:r>
              <a:rPr dirty="0" sz="1100" spc="5" b="1">
                <a:latin typeface="Times New Roman"/>
                <a:cs typeface="Times New Roman"/>
              </a:rPr>
              <a:t>Economies: </a:t>
            </a:r>
            <a:r>
              <a:rPr dirty="0" sz="1100" spc="5">
                <a:latin typeface="Times New Roman"/>
                <a:cs typeface="Times New Roman"/>
              </a:rPr>
              <a:t>It includes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Specialization: </a:t>
            </a:r>
            <a:r>
              <a:rPr dirty="0" sz="1100" spc="5">
                <a:latin typeface="Times New Roman"/>
                <a:cs typeface="Times New Roman"/>
              </a:rPr>
              <a:t>In large scale plants </a:t>
            </a:r>
            <a:r>
              <a:rPr dirty="0" sz="1100" spc="10">
                <a:latin typeface="Times New Roman"/>
                <a:cs typeface="Times New Roman"/>
              </a:rPr>
              <a:t>workers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be assigned </a:t>
            </a:r>
            <a:r>
              <a:rPr dirty="0" sz="1100" spc="5">
                <a:latin typeface="Times New Roman"/>
                <a:cs typeface="Times New Roman"/>
              </a:rPr>
              <a:t>repetitive jobs; </a:t>
            </a:r>
            <a:r>
              <a:rPr dirty="0" sz="1100" spc="10">
                <a:latin typeface="Times New Roman"/>
                <a:cs typeface="Times New Roman"/>
              </a:rPr>
              <a:t>an entire  </a:t>
            </a:r>
            <a:r>
              <a:rPr dirty="0" sz="1100" spc="5">
                <a:latin typeface="Times New Roman"/>
                <a:cs typeface="Times New Roman"/>
              </a:rPr>
              <a:t>job </a:t>
            </a:r>
            <a:r>
              <a:rPr dirty="0" sz="1100" spc="10">
                <a:latin typeface="Times New Roman"/>
                <a:cs typeface="Times New Roman"/>
              </a:rPr>
              <a:t>can be broken down </a:t>
            </a:r>
            <a:r>
              <a:rPr dirty="0" sz="1100" spc="5">
                <a:latin typeface="Times New Roman"/>
                <a:cs typeface="Times New Roman"/>
              </a:rPr>
              <a:t>into </a:t>
            </a:r>
            <a:r>
              <a:rPr dirty="0" sz="1100" spc="10">
                <a:latin typeface="Times New Roman"/>
                <a:cs typeface="Times New Roman"/>
              </a:rPr>
              <a:t>components </a:t>
            </a:r>
            <a:r>
              <a:rPr dirty="0" sz="1100" spc="5">
                <a:latin typeface="Times New Roman"/>
                <a:cs typeface="Times New Roman"/>
              </a:rPr>
              <a:t>or processes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each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assigned 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worker or </a:t>
            </a:r>
            <a:r>
              <a:rPr dirty="0" sz="1100" spc="10">
                <a:latin typeface="Times New Roman"/>
                <a:cs typeface="Times New Roman"/>
              </a:rPr>
              <a:t>a group </a:t>
            </a:r>
            <a:r>
              <a:rPr dirty="0" sz="1100" spc="5">
                <a:latin typeface="Times New Roman"/>
                <a:cs typeface="Times New Roman"/>
              </a:rPr>
              <a:t>of workers. This idea, also termed as division of  labor, </a:t>
            </a:r>
            <a:r>
              <a:rPr dirty="0" sz="1100" spc="10">
                <a:latin typeface="Times New Roman"/>
                <a:cs typeface="Times New Roman"/>
              </a:rPr>
              <a:t>was propounded by </a:t>
            </a:r>
            <a:r>
              <a:rPr dirty="0" sz="1100" spc="15">
                <a:latin typeface="Times New Roman"/>
                <a:cs typeface="Times New Roman"/>
              </a:rPr>
              <a:t>Adam </a:t>
            </a:r>
            <a:r>
              <a:rPr dirty="0" sz="1100" spc="5">
                <a:latin typeface="Times New Roman"/>
                <a:cs typeface="Times New Roman"/>
              </a:rPr>
              <a:t>Smith, in his legendary pin factory example, and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nothing </a:t>
            </a:r>
            <a:r>
              <a:rPr dirty="0" sz="1100" spc="10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specialization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particular job. </a:t>
            </a:r>
            <a:r>
              <a:rPr dirty="0" sz="1100" spc="10">
                <a:latin typeface="Times New Roman"/>
                <a:cs typeface="Times New Roman"/>
              </a:rPr>
              <a:t>Such specializations would need </a:t>
            </a:r>
            <a:r>
              <a:rPr dirty="0" sz="1100" spc="5">
                <a:latin typeface="Times New Roman"/>
                <a:cs typeface="Times New Roman"/>
              </a:rPr>
              <a:t>lesser  training; </a:t>
            </a:r>
            <a:r>
              <a:rPr dirty="0" sz="1100" spc="10">
                <a:latin typeface="Times New Roman"/>
                <a:cs typeface="Times New Roman"/>
              </a:rPr>
              <a:t>time taken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complete </a:t>
            </a:r>
            <a:r>
              <a:rPr dirty="0" sz="1100" spc="5">
                <a:latin typeface="Times New Roman"/>
                <a:cs typeface="Times New Roman"/>
              </a:rPr>
              <a:t>each </a:t>
            </a:r>
            <a:r>
              <a:rPr dirty="0" sz="1100" spc="10">
                <a:latin typeface="Times New Roman"/>
                <a:cs typeface="Times New Roman"/>
              </a:rPr>
              <a:t>assignment would be </a:t>
            </a:r>
            <a:r>
              <a:rPr dirty="0" sz="1100" spc="5">
                <a:latin typeface="Times New Roman"/>
                <a:cs typeface="Times New Roman"/>
              </a:rPr>
              <a:t>lesser; lesser </a:t>
            </a:r>
            <a:r>
              <a:rPr dirty="0" sz="1100" spc="10">
                <a:latin typeface="Times New Roman"/>
                <a:cs typeface="Times New Roman"/>
              </a:rPr>
              <a:t>time would  be taken </a:t>
            </a:r>
            <a:r>
              <a:rPr dirty="0" sz="1100" spc="5">
                <a:latin typeface="Times New Roman"/>
                <a:cs typeface="Times New Roman"/>
              </a:rPr>
              <a:t>in switching </a:t>
            </a:r>
            <a:r>
              <a:rPr dirty="0" sz="1100" spc="10">
                <a:latin typeface="Times New Roman"/>
                <a:cs typeface="Times New Roman"/>
              </a:rPr>
              <a:t>from one </a:t>
            </a:r>
            <a:r>
              <a:rPr dirty="0" sz="1100" spc="5">
                <a:latin typeface="Times New Roman"/>
                <a:cs typeface="Times New Roman"/>
              </a:rPr>
              <a:t>operation to another;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lesser supervision </a:t>
            </a:r>
            <a:r>
              <a:rPr dirty="0" sz="1100" spc="10">
                <a:latin typeface="Times New Roman"/>
                <a:cs typeface="Times New Roman"/>
              </a:rPr>
              <a:t>would 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needed.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Greater </a:t>
            </a:r>
            <a:r>
              <a:rPr dirty="0" sz="1100" spc="5" b="1">
                <a:latin typeface="Times New Roman"/>
                <a:cs typeface="Times New Roman"/>
              </a:rPr>
              <a:t>efficiencies of machines: </a:t>
            </a:r>
            <a:r>
              <a:rPr dirty="0" sz="1100" spc="5">
                <a:latin typeface="Times New Roman"/>
                <a:cs typeface="Times New Roman"/>
              </a:rPr>
              <a:t>In large scale </a:t>
            </a: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large </a:t>
            </a:r>
            <a:r>
              <a:rPr dirty="0" sz="1100" spc="10">
                <a:latin typeface="Times New Roman"/>
                <a:cs typeface="Times New Roman"/>
              </a:rPr>
              <a:t>machines would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10">
                <a:latin typeface="Times New Roman"/>
                <a:cs typeface="Times New Roman"/>
              </a:rPr>
              <a:t>needed;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 given amount </a:t>
            </a:r>
            <a:r>
              <a:rPr dirty="0" sz="1100" spc="5">
                <a:latin typeface="Times New Roman"/>
                <a:cs typeface="Times New Roman"/>
              </a:rPr>
              <a:t>of inputs these </a:t>
            </a:r>
            <a:r>
              <a:rPr dirty="0" sz="1100" spc="10">
                <a:latin typeface="Times New Roman"/>
                <a:cs typeface="Times New Roman"/>
              </a:rPr>
              <a:t>machines will </a:t>
            </a:r>
            <a:r>
              <a:rPr dirty="0" sz="1100" spc="5">
                <a:latin typeface="Times New Roman"/>
                <a:cs typeface="Times New Roman"/>
              </a:rPr>
              <a:t>render </a:t>
            </a:r>
            <a:r>
              <a:rPr dirty="0" sz="1100" spc="10">
                <a:latin typeface="Times New Roman"/>
                <a:cs typeface="Times New Roman"/>
              </a:rPr>
              <a:t>output </a:t>
            </a:r>
            <a:r>
              <a:rPr dirty="0" sz="1100" spc="5">
                <a:latin typeface="Times New Roman"/>
                <a:cs typeface="Times New Roman"/>
              </a:rPr>
              <a:t>in larger  quantities. Besides, </a:t>
            </a:r>
            <a:r>
              <a:rPr dirty="0" sz="1100" spc="10">
                <a:latin typeface="Times New Roman"/>
                <a:cs typeface="Times New Roman"/>
              </a:rPr>
              <a:t>they would </a:t>
            </a:r>
            <a:r>
              <a:rPr dirty="0" sz="1100" spc="5">
                <a:latin typeface="Times New Roman"/>
                <a:cs typeface="Times New Roman"/>
              </a:rPr>
              <a:t>ensure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efficient </a:t>
            </a:r>
            <a:r>
              <a:rPr dirty="0" sz="1100" spc="10">
                <a:latin typeface="Times New Roman"/>
                <a:cs typeface="Times New Roman"/>
              </a:rPr>
              <a:t>use </a:t>
            </a:r>
            <a:r>
              <a:rPr dirty="0" sz="1100" spc="5">
                <a:latin typeface="Times New Roman"/>
                <a:cs typeface="Times New Roman"/>
              </a:rPr>
              <a:t>of available </a:t>
            </a:r>
            <a:r>
              <a:rPr dirty="0" sz="1100" spc="10">
                <a:latin typeface="Times New Roman"/>
                <a:cs typeface="Times New Roman"/>
              </a:rPr>
              <a:t>raw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Managerial Economies: </a:t>
            </a:r>
            <a:r>
              <a:rPr dirty="0" sz="1100" spc="10">
                <a:latin typeface="Times New Roman"/>
                <a:cs typeface="Times New Roman"/>
              </a:rPr>
              <a:t>Large production can ensure </a:t>
            </a:r>
            <a:r>
              <a:rPr dirty="0" sz="1100" spc="5">
                <a:latin typeface="Times New Roman"/>
                <a:cs typeface="Times New Roman"/>
              </a:rPr>
              <a:t>better </a:t>
            </a:r>
            <a:r>
              <a:rPr dirty="0" sz="1100" spc="10">
                <a:latin typeface="Times New Roman"/>
                <a:cs typeface="Times New Roman"/>
              </a:rPr>
              <a:t>managerial functions, by  way </a:t>
            </a:r>
            <a:r>
              <a:rPr dirty="0" sz="1100" spc="5">
                <a:latin typeface="Times New Roman"/>
                <a:cs typeface="Times New Roman"/>
              </a:rPr>
              <a:t>of better supervision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administration. </a:t>
            </a:r>
            <a:r>
              <a:rPr dirty="0" sz="1100" spc="10">
                <a:latin typeface="Times New Roman"/>
                <a:cs typeface="Times New Roman"/>
              </a:rPr>
              <a:t>Departmentalization becomes possible;  </a:t>
            </a:r>
            <a:r>
              <a:rPr dirty="0" sz="1100" spc="5">
                <a:latin typeface="Times New Roman"/>
                <a:cs typeface="Times New Roman"/>
              </a:rPr>
              <a:t>planning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organizing </a:t>
            </a:r>
            <a:r>
              <a:rPr dirty="0" sz="1100" spc="10">
                <a:latin typeface="Times New Roman"/>
                <a:cs typeface="Times New Roman"/>
              </a:rPr>
              <a:t>becomes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worthwhile.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Financial Economies: </a:t>
            </a:r>
            <a:r>
              <a:rPr dirty="0" sz="1100" spc="10">
                <a:latin typeface="Times New Roman"/>
                <a:cs typeface="Times New Roman"/>
              </a:rPr>
              <a:t>Large firms going for </a:t>
            </a:r>
            <a:r>
              <a:rPr dirty="0" sz="1100" spc="5">
                <a:latin typeface="Times New Roman"/>
                <a:cs typeface="Times New Roman"/>
              </a:rPr>
              <a:t>large </a:t>
            </a:r>
            <a:r>
              <a:rPr dirty="0" sz="1100" spc="10">
                <a:latin typeface="Times New Roman"/>
                <a:cs typeface="Times New Roman"/>
              </a:rPr>
              <a:t>volumes of production may be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able to </a:t>
            </a:r>
            <a:r>
              <a:rPr dirty="0" sz="1100" spc="10">
                <a:latin typeface="Times New Roman"/>
                <a:cs typeface="Times New Roman"/>
              </a:rPr>
              <a:t>raise </a:t>
            </a:r>
            <a:r>
              <a:rPr dirty="0" sz="1100" spc="5">
                <a:latin typeface="Times New Roman"/>
                <a:cs typeface="Times New Roman"/>
              </a:rPr>
              <a:t>capital </a:t>
            </a:r>
            <a:r>
              <a:rPr dirty="0" sz="1100" spc="10">
                <a:latin typeface="Times New Roman"/>
                <a:cs typeface="Times New Roman"/>
              </a:rPr>
              <a:t>from the </a:t>
            </a:r>
            <a:r>
              <a:rPr dirty="0" sz="1100" spc="5">
                <a:latin typeface="Times New Roman"/>
                <a:cs typeface="Times New Roman"/>
              </a:rPr>
              <a:t>market </a:t>
            </a:r>
            <a:r>
              <a:rPr dirty="0" sz="1100" spc="10">
                <a:latin typeface="Times New Roman"/>
                <a:cs typeface="Times New Roman"/>
              </a:rPr>
              <a:t>with much </a:t>
            </a:r>
            <a:r>
              <a:rPr dirty="0" sz="1100" spc="5">
                <a:latin typeface="Times New Roman"/>
                <a:cs typeface="Times New Roman"/>
              </a:rPr>
              <a:t>less difficulties than small firms. </a:t>
            </a:r>
            <a:r>
              <a:rPr dirty="0" sz="1100" spc="10">
                <a:latin typeface="Times New Roman"/>
                <a:cs typeface="Times New Roman"/>
              </a:rPr>
              <a:t>Cost  </a:t>
            </a:r>
            <a:r>
              <a:rPr dirty="0" sz="1100" spc="5">
                <a:latin typeface="Times New Roman"/>
                <a:cs typeface="Times New Roman"/>
              </a:rPr>
              <a:t>of production </a:t>
            </a:r>
            <a:r>
              <a:rPr dirty="0" sz="1100" spc="10">
                <a:latin typeface="Times New Roman"/>
                <a:cs typeface="Times New Roman"/>
              </a:rPr>
              <a:t>may also </a:t>
            </a:r>
            <a:r>
              <a:rPr dirty="0" sz="1100" spc="5">
                <a:latin typeface="Times New Roman"/>
                <a:cs typeface="Times New Roman"/>
              </a:rPr>
              <a:t>decline for </a:t>
            </a:r>
            <a:r>
              <a:rPr dirty="0" sz="1100" spc="10">
                <a:latin typeface="Times New Roman"/>
                <a:cs typeface="Times New Roman"/>
              </a:rPr>
              <a:t>larger volume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output, because </a:t>
            </a:r>
            <a:r>
              <a:rPr dirty="0" sz="1100" spc="5">
                <a:latin typeface="Times New Roman"/>
                <a:cs typeface="Times New Roman"/>
              </a:rPr>
              <a:t>larger output  enables </a:t>
            </a:r>
            <a:r>
              <a:rPr dirty="0" sz="1100" spc="10">
                <a:latin typeface="Times New Roman"/>
                <a:cs typeface="Times New Roman"/>
              </a:rPr>
              <a:t>a firm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obtain </a:t>
            </a:r>
            <a:r>
              <a:rPr dirty="0" sz="1100" spc="5">
                <a:latin typeface="Times New Roman"/>
                <a:cs typeface="Times New Roman"/>
              </a:rPr>
              <a:t>inputs at </a:t>
            </a:r>
            <a:r>
              <a:rPr dirty="0" sz="1100" spc="10">
                <a:latin typeface="Times New Roman"/>
                <a:cs typeface="Times New Roman"/>
              </a:rPr>
              <a:t>lower </a:t>
            </a:r>
            <a:r>
              <a:rPr dirty="0" sz="1100" spc="5">
                <a:latin typeface="Times New Roman"/>
                <a:cs typeface="Times New Roman"/>
              </a:rPr>
              <a:t>prices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quantitative discounts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Production </a:t>
            </a:r>
            <a:r>
              <a:rPr dirty="0" sz="1100" spc="5" b="1">
                <a:latin typeface="Times New Roman"/>
                <a:cs typeface="Times New Roman"/>
              </a:rPr>
              <a:t>in stages: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large </a:t>
            </a:r>
            <a:r>
              <a:rPr dirty="0" sz="1100" spc="10">
                <a:latin typeface="Times New Roman"/>
                <a:cs typeface="Times New Roman"/>
              </a:rPr>
              <a:t>plant may </a:t>
            </a:r>
            <a:r>
              <a:rPr dirty="0" sz="1100" spc="5">
                <a:latin typeface="Times New Roman"/>
                <a:cs typeface="Times New Roman"/>
              </a:rPr>
              <a:t>house 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processes of production 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saves time and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in moving components </a:t>
            </a:r>
            <a:r>
              <a:rPr dirty="0" sz="1100" spc="15">
                <a:latin typeface="Times New Roman"/>
                <a:cs typeface="Times New Roman"/>
              </a:rPr>
              <a:t>from one </a:t>
            </a:r>
            <a:r>
              <a:rPr dirty="0" sz="1100" spc="5">
                <a:latin typeface="Times New Roman"/>
                <a:cs typeface="Times New Roman"/>
              </a:rPr>
              <a:t>location </a:t>
            </a:r>
            <a:r>
              <a:rPr dirty="0" sz="1100" spc="10">
                <a:latin typeface="Times New Roman"/>
                <a:cs typeface="Times New Roman"/>
              </a:rPr>
              <a:t>to the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final  </a:t>
            </a:r>
            <a:r>
              <a:rPr dirty="0" sz="1100" spc="10">
                <a:latin typeface="Times New Roman"/>
                <a:cs typeface="Times New Roman"/>
              </a:rPr>
              <a:t>assembling. </a:t>
            </a:r>
            <a:r>
              <a:rPr dirty="0" sz="1100" spc="5">
                <a:latin typeface="Times New Roman"/>
                <a:cs typeface="Times New Roman"/>
              </a:rPr>
              <a:t>Modernization </a:t>
            </a:r>
            <a:r>
              <a:rPr dirty="0" sz="1100" spc="10">
                <a:latin typeface="Times New Roman"/>
                <a:cs typeface="Times New Roman"/>
              </a:rPr>
              <a:t>of production processes </a:t>
            </a:r>
            <a:r>
              <a:rPr dirty="0" sz="1100" spc="5">
                <a:latin typeface="Times New Roman"/>
                <a:cs typeface="Times New Roman"/>
              </a:rPr>
              <a:t>is possible only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large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scale.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External Economies: </a:t>
            </a:r>
            <a:r>
              <a:rPr dirty="0" sz="1100" spc="10">
                <a:latin typeface="Times New Roman"/>
                <a:cs typeface="Times New Roman"/>
              </a:rPr>
              <a:t>As an industry grows in </a:t>
            </a:r>
            <a:r>
              <a:rPr dirty="0" sz="1100" spc="5">
                <a:latin typeface="Times New Roman"/>
                <a:cs typeface="Times New Roman"/>
              </a:rPr>
              <a:t>size, it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create </a:t>
            </a:r>
            <a:r>
              <a:rPr dirty="0" sz="1100" spc="10">
                <a:latin typeface="Times New Roman"/>
                <a:cs typeface="Times New Roman"/>
              </a:rPr>
              <a:t>various economies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existing firms in </a:t>
            </a:r>
            <a:r>
              <a:rPr dirty="0" sz="1100" spc="10">
                <a:latin typeface="Times New Roman"/>
                <a:cs typeface="Times New Roman"/>
              </a:rPr>
              <a:t>the industry. </a:t>
            </a:r>
            <a:r>
              <a:rPr dirty="0" sz="1100" spc="5">
                <a:latin typeface="Times New Roman"/>
                <a:cs typeface="Times New Roman"/>
              </a:rPr>
              <a:t>Since </a:t>
            </a:r>
            <a:r>
              <a:rPr dirty="0" sz="1100" spc="10">
                <a:latin typeface="Times New Roman"/>
                <a:cs typeface="Times New Roman"/>
              </a:rPr>
              <a:t>these economies are </a:t>
            </a:r>
            <a:r>
              <a:rPr dirty="0" sz="1100" spc="5">
                <a:latin typeface="Times New Roman"/>
                <a:cs typeface="Times New Roman"/>
              </a:rPr>
              <a:t>external </a:t>
            </a:r>
            <a:r>
              <a:rPr dirty="0" sz="1100" spc="10">
                <a:latin typeface="Times New Roman"/>
                <a:cs typeface="Times New Roman"/>
              </a:rPr>
              <a:t>to a </a:t>
            </a:r>
            <a:r>
              <a:rPr dirty="0" sz="1100" spc="5">
                <a:latin typeface="Times New Roman"/>
                <a:cs typeface="Times New Roman"/>
              </a:rPr>
              <a:t>particular firm </a:t>
            </a:r>
            <a:r>
              <a:rPr dirty="0" sz="1100" spc="10">
                <a:latin typeface="Times New Roman"/>
                <a:cs typeface="Times New Roman"/>
              </a:rPr>
              <a:t>and are  commonly </a:t>
            </a:r>
            <a:r>
              <a:rPr dirty="0" sz="1100" spc="5">
                <a:latin typeface="Times New Roman"/>
                <a:cs typeface="Times New Roman"/>
              </a:rPr>
              <a:t>available to all firms </a:t>
            </a:r>
            <a:r>
              <a:rPr dirty="0" sz="1100" spc="10">
                <a:latin typeface="Times New Roman"/>
                <a:cs typeface="Times New Roman"/>
              </a:rPr>
              <a:t>hence the term </a:t>
            </a:r>
            <a:r>
              <a:rPr dirty="0" sz="1100" spc="5">
                <a:latin typeface="Times New Roman"/>
                <a:cs typeface="Times New Roman"/>
              </a:rPr>
              <a:t>‘external </a:t>
            </a:r>
            <a:r>
              <a:rPr dirty="0" sz="1100" spc="10">
                <a:latin typeface="Times New Roman"/>
                <a:cs typeface="Times New Roman"/>
              </a:rPr>
              <a:t>economies’. </a:t>
            </a:r>
            <a:r>
              <a:rPr dirty="0" sz="1100" spc="5">
                <a:latin typeface="Times New Roman"/>
                <a:cs typeface="Times New Roman"/>
              </a:rPr>
              <a:t>Aspects contributing to  external </a:t>
            </a:r>
            <a:r>
              <a:rPr dirty="0" sz="1100" spc="10">
                <a:latin typeface="Times New Roman"/>
                <a:cs typeface="Times New Roman"/>
              </a:rPr>
              <a:t>economies</a:t>
            </a:r>
            <a:r>
              <a:rPr dirty="0" sz="1100" spc="5">
                <a:latin typeface="Times New Roman"/>
                <a:cs typeface="Times New Roman"/>
              </a:rPr>
              <a:t> 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Technological </a:t>
            </a:r>
            <a:r>
              <a:rPr dirty="0" sz="1100" spc="10" b="1">
                <a:latin typeface="Times New Roman"/>
                <a:cs typeface="Times New Roman"/>
              </a:rPr>
              <a:t>advancement: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large </a:t>
            </a:r>
            <a:r>
              <a:rPr dirty="0" sz="1100" spc="10">
                <a:latin typeface="Times New Roman"/>
                <a:cs typeface="Times New Roman"/>
              </a:rPr>
              <a:t>growing </a:t>
            </a:r>
            <a:r>
              <a:rPr dirty="0" sz="1100" spc="5">
                <a:latin typeface="Times New Roman"/>
                <a:cs typeface="Times New Roman"/>
              </a:rPr>
              <a:t>industry </a:t>
            </a:r>
            <a:r>
              <a:rPr dirty="0" sz="1100" spc="10">
                <a:latin typeface="Times New Roman"/>
                <a:cs typeface="Times New Roman"/>
              </a:rPr>
              <a:t>would encourage </a:t>
            </a:r>
            <a:r>
              <a:rPr dirty="0" sz="1100" spc="5">
                <a:latin typeface="Times New Roman"/>
                <a:cs typeface="Times New Roman"/>
              </a:rPr>
              <a:t>investment  in research </a:t>
            </a:r>
            <a:r>
              <a:rPr dirty="0" sz="1100" spc="10">
                <a:latin typeface="Times New Roman"/>
                <a:cs typeface="Times New Roman"/>
              </a:rPr>
              <a:t>and would </a:t>
            </a:r>
            <a:r>
              <a:rPr dirty="0" sz="1100" spc="5">
                <a:latin typeface="Times New Roman"/>
                <a:cs typeface="Times New Roman"/>
              </a:rPr>
              <a:t>result in </a:t>
            </a:r>
            <a:r>
              <a:rPr dirty="0" sz="1100" spc="10">
                <a:latin typeface="Times New Roman"/>
                <a:cs typeface="Times New Roman"/>
              </a:rPr>
              <a:t>development </a:t>
            </a:r>
            <a:r>
              <a:rPr dirty="0" sz="1100" spc="5">
                <a:latin typeface="Times New Roman"/>
                <a:cs typeface="Times New Roman"/>
              </a:rPr>
              <a:t>of better technology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production, as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industry expands, </a:t>
            </a:r>
            <a:r>
              <a:rPr dirty="0" sz="1100" spc="10">
                <a:latin typeface="Times New Roman"/>
                <a:cs typeface="Times New Roman"/>
              </a:rPr>
              <a:t>technological innovations get </a:t>
            </a:r>
            <a:r>
              <a:rPr dirty="0" sz="1100" spc="5">
                <a:latin typeface="Times New Roman"/>
                <a:cs typeface="Times New Roman"/>
              </a:rPr>
              <a:t>definite boost, </a:t>
            </a:r>
            <a:r>
              <a:rPr dirty="0" sz="1100" spc="10">
                <a:latin typeface="Times New Roman"/>
                <a:cs typeface="Times New Roman"/>
              </a:rPr>
              <a:t>as has </a:t>
            </a:r>
            <a:r>
              <a:rPr dirty="0" sz="1100" spc="5">
                <a:latin typeface="Times New Roman"/>
                <a:cs typeface="Times New Roman"/>
              </a:rPr>
              <a:t>been </a:t>
            </a:r>
            <a:r>
              <a:rPr dirty="0" sz="1100" spc="10">
                <a:latin typeface="Times New Roman"/>
                <a:cs typeface="Times New Roman"/>
              </a:rPr>
              <a:t>the case  </a:t>
            </a:r>
            <a:r>
              <a:rPr dirty="0" sz="1100" spc="5">
                <a:latin typeface="Times New Roman"/>
                <a:cs typeface="Times New Roman"/>
              </a:rPr>
              <a:t>cars, </a:t>
            </a:r>
            <a:r>
              <a:rPr dirty="0" sz="1100" spc="10">
                <a:latin typeface="Times New Roman"/>
                <a:cs typeface="Times New Roman"/>
              </a:rPr>
              <a:t>computers and </a:t>
            </a:r>
            <a:r>
              <a:rPr dirty="0" sz="1100" spc="15">
                <a:latin typeface="Times New Roman"/>
                <a:cs typeface="Times New Roman"/>
              </a:rPr>
              <a:t>TV</a:t>
            </a:r>
            <a:r>
              <a:rPr dirty="0" sz="1100" spc="5">
                <a:latin typeface="Times New Roman"/>
                <a:cs typeface="Times New Roman"/>
              </a:rPr>
              <a:t> etc.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74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2900" cy="8296909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443230" marR="7620" indent="-215900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Easier </a:t>
            </a:r>
            <a:r>
              <a:rPr dirty="0" sz="1100" spc="10" b="1">
                <a:latin typeface="Times New Roman"/>
                <a:cs typeface="Times New Roman"/>
              </a:rPr>
              <a:t>access </a:t>
            </a:r>
            <a:r>
              <a:rPr dirty="0" sz="1100" spc="5" b="1">
                <a:latin typeface="Times New Roman"/>
                <a:cs typeface="Times New Roman"/>
              </a:rPr>
              <a:t>to </a:t>
            </a:r>
            <a:r>
              <a:rPr dirty="0" sz="1100" spc="10" b="1">
                <a:latin typeface="Times New Roman"/>
                <a:cs typeface="Times New Roman"/>
              </a:rPr>
              <a:t>cheaper </a:t>
            </a:r>
            <a:r>
              <a:rPr dirty="0" sz="1100" spc="15" b="1">
                <a:latin typeface="Times New Roman"/>
                <a:cs typeface="Times New Roman"/>
              </a:rPr>
              <a:t>raw </a:t>
            </a:r>
            <a:r>
              <a:rPr dirty="0" sz="1100" spc="10" b="1">
                <a:latin typeface="Times New Roman"/>
                <a:cs typeface="Times New Roman"/>
              </a:rPr>
              <a:t>materials: </a:t>
            </a:r>
            <a:r>
              <a:rPr dirty="0" sz="1100" spc="5">
                <a:latin typeface="Times New Roman"/>
                <a:cs typeface="Times New Roman"/>
              </a:rPr>
              <a:t>Suppliers </a:t>
            </a:r>
            <a:r>
              <a:rPr dirty="0" sz="1100" spc="10">
                <a:latin typeface="Times New Roman"/>
                <a:cs typeface="Times New Roman"/>
              </a:rPr>
              <a:t>would have </a:t>
            </a:r>
            <a:r>
              <a:rPr dirty="0" sz="1100" spc="5">
                <a:latin typeface="Times New Roman"/>
                <a:cs typeface="Times New Roman"/>
              </a:rPr>
              <a:t>large </a:t>
            </a:r>
            <a:r>
              <a:rPr dirty="0" sz="1100" spc="10">
                <a:latin typeface="Times New Roman"/>
                <a:cs typeface="Times New Roman"/>
              </a:rPr>
              <a:t>market </a:t>
            </a:r>
            <a:r>
              <a:rPr dirty="0" sz="1100" spc="5">
                <a:latin typeface="Times New Roman"/>
                <a:cs typeface="Times New Roman"/>
              </a:rPr>
              <a:t>to cater  to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therefore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availability of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would be easier. Expanded demand 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encourages increased </a:t>
            </a:r>
            <a:r>
              <a:rPr dirty="0" sz="1100" spc="5">
                <a:latin typeface="Times New Roman"/>
                <a:cs typeface="Times New Roman"/>
              </a:rPr>
              <a:t>supplies. </a:t>
            </a:r>
            <a:r>
              <a:rPr dirty="0" sz="1100" spc="10">
                <a:latin typeface="Times New Roman"/>
                <a:cs typeface="Times New Roman"/>
              </a:rPr>
              <a:t>Buying </a:t>
            </a:r>
            <a:r>
              <a:rPr dirty="0" sz="1100" spc="5">
                <a:latin typeface="Times New Roman"/>
                <a:cs typeface="Times New Roman"/>
              </a:rPr>
              <a:t>in bulk will </a:t>
            </a:r>
            <a:r>
              <a:rPr dirty="0" sz="1100" spc="10">
                <a:latin typeface="Times New Roman"/>
                <a:cs typeface="Times New Roman"/>
              </a:rPr>
              <a:t>also enable the  </a:t>
            </a:r>
            <a:r>
              <a:rPr dirty="0" sz="1100" spc="5">
                <a:latin typeface="Times New Roman"/>
                <a:cs typeface="Times New Roman"/>
              </a:rPr>
              <a:t>firms to </a:t>
            </a:r>
            <a:r>
              <a:rPr dirty="0" sz="1100" spc="10">
                <a:latin typeface="Times New Roman"/>
                <a:cs typeface="Times New Roman"/>
              </a:rPr>
              <a:t>get more discounts and better commercial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terms.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300"/>
              </a:lnSpc>
              <a:spcBef>
                <a:spcPts val="4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Financial institutions in proximity: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industry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needs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finances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grow and  </a:t>
            </a:r>
            <a:r>
              <a:rPr dirty="0" sz="1100" spc="5">
                <a:latin typeface="Times New Roman"/>
                <a:cs typeface="Times New Roman"/>
              </a:rPr>
              <a:t>financial institutions </a:t>
            </a:r>
            <a:r>
              <a:rPr dirty="0" sz="1100" spc="10">
                <a:latin typeface="Times New Roman"/>
                <a:cs typeface="Times New Roman"/>
              </a:rPr>
              <a:t>look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avenues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investment? </a:t>
            </a:r>
            <a:r>
              <a:rPr dirty="0" sz="1100" spc="5">
                <a:latin typeface="Times New Roman"/>
                <a:cs typeface="Times New Roman"/>
              </a:rPr>
              <a:t>This mutuality of interest  </a:t>
            </a:r>
            <a:r>
              <a:rPr dirty="0" sz="1100" spc="10">
                <a:latin typeface="Times New Roman"/>
                <a:cs typeface="Times New Roman"/>
              </a:rPr>
              <a:t>encourages </a:t>
            </a:r>
            <a:r>
              <a:rPr dirty="0" sz="1100" spc="5">
                <a:latin typeface="Times New Roman"/>
                <a:cs typeface="Times New Roman"/>
              </a:rPr>
              <a:t>their mutual growth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coexistence, </a:t>
            </a:r>
            <a:r>
              <a:rPr dirty="0" sz="1100" spc="15">
                <a:latin typeface="Times New Roman"/>
                <a:cs typeface="Times New Roman"/>
              </a:rPr>
              <a:t>No </a:t>
            </a:r>
            <a:r>
              <a:rPr dirty="0" sz="1100" spc="10">
                <a:latin typeface="Times New Roman"/>
                <a:cs typeface="Times New Roman"/>
              </a:rPr>
              <a:t>wonder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find </a:t>
            </a:r>
            <a:r>
              <a:rPr dirty="0" sz="1100" spc="20">
                <a:latin typeface="Times New Roman"/>
                <a:cs typeface="Times New Roman"/>
              </a:rPr>
              <a:t>boom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financial sector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India after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globalization.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ct val="980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Pool </a:t>
            </a:r>
            <a:r>
              <a:rPr dirty="0" sz="1100" spc="10" b="1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skilled </a:t>
            </a:r>
            <a:r>
              <a:rPr dirty="0" sz="1100" spc="10" b="1">
                <a:latin typeface="Times New Roman"/>
                <a:cs typeface="Times New Roman"/>
              </a:rPr>
              <a:t>workers: </a:t>
            </a:r>
            <a:r>
              <a:rPr dirty="0" sz="1100" spc="5">
                <a:latin typeface="Times New Roman"/>
                <a:cs typeface="Times New Roman"/>
              </a:rPr>
              <a:t>Large industries provide opportunities of </a:t>
            </a:r>
            <a:r>
              <a:rPr dirty="0" sz="1100" spc="10">
                <a:latin typeface="Times New Roman"/>
                <a:cs typeface="Times New Roman"/>
              </a:rPr>
              <a:t>employment;  hence just like technology,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finance </a:t>
            </a:r>
            <a:r>
              <a:rPr dirty="0" sz="1100" spc="10">
                <a:latin typeface="Times New Roman"/>
                <a:cs typeface="Times New Roman"/>
              </a:rPr>
              <a:t>human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too would acquire  </a:t>
            </a:r>
            <a:r>
              <a:rPr dirty="0" sz="1100" spc="5">
                <a:latin typeface="Times New Roman"/>
                <a:cs typeface="Times New Roman"/>
              </a:rPr>
              <a:t>needed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skills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Dis-economies: </a:t>
            </a:r>
            <a:r>
              <a:rPr dirty="0" sz="1100" spc="10">
                <a:latin typeface="Times New Roman"/>
                <a:cs typeface="Times New Roman"/>
              </a:rPr>
              <a:t>Diseconomies </a:t>
            </a:r>
            <a:r>
              <a:rPr dirty="0" sz="1100" spc="5">
                <a:latin typeface="Times New Roman"/>
                <a:cs typeface="Times New Roman"/>
              </a:rPr>
              <a:t>of scale are disadvantages that arise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expansion </a:t>
            </a:r>
            <a:r>
              <a:rPr dirty="0" sz="1100" spc="5">
                <a:latin typeface="Times New Roman"/>
                <a:cs typeface="Times New Roman"/>
              </a:rPr>
              <a:t>of  production </a:t>
            </a:r>
            <a:r>
              <a:rPr dirty="0" sz="1100" spc="10">
                <a:latin typeface="Times New Roman"/>
                <a:cs typeface="Times New Roman"/>
              </a:rPr>
              <a:t>scale and lead to a </a:t>
            </a:r>
            <a:r>
              <a:rPr dirty="0" sz="1100" spc="5">
                <a:latin typeface="Times New Roman"/>
                <a:cs typeface="Times New Roman"/>
              </a:rPr>
              <a:t>rise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cost of production. </a:t>
            </a:r>
            <a:r>
              <a:rPr dirty="0" sz="1100" spc="10">
                <a:latin typeface="Times New Roman"/>
                <a:cs typeface="Times New Roman"/>
              </a:rPr>
              <a:t>Like economies, </a:t>
            </a:r>
            <a:r>
              <a:rPr dirty="0" sz="1100" spc="5">
                <a:latin typeface="Times New Roman"/>
                <a:cs typeface="Times New Roman"/>
              </a:rPr>
              <a:t>diseconomies </a:t>
            </a:r>
            <a:r>
              <a:rPr dirty="0" sz="1100" spc="10">
                <a:latin typeface="Times New Roman"/>
                <a:cs typeface="Times New Roman"/>
              </a:rPr>
              <a:t>may  be </a:t>
            </a:r>
            <a:r>
              <a:rPr dirty="0" sz="1100" spc="5">
                <a:latin typeface="Times New Roman"/>
                <a:cs typeface="Times New Roman"/>
              </a:rPr>
              <a:t>internal or external. Internal </a:t>
            </a:r>
            <a:r>
              <a:rPr dirty="0" sz="1100" spc="10">
                <a:latin typeface="Times New Roman"/>
                <a:cs typeface="Times New Roman"/>
              </a:rPr>
              <a:t>diseconomies </a:t>
            </a:r>
            <a:r>
              <a:rPr dirty="0" sz="1100" spc="5">
                <a:latin typeface="Times New Roman"/>
                <a:cs typeface="Times New Roman"/>
              </a:rPr>
              <a:t>are those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are exclusive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internal to  the </a:t>
            </a:r>
            <a:r>
              <a:rPr dirty="0" sz="1100" spc="10">
                <a:latin typeface="Times New Roman"/>
                <a:cs typeface="Times New Roman"/>
              </a:rPr>
              <a:t>firm—they </a:t>
            </a:r>
            <a:r>
              <a:rPr dirty="0" sz="1100" spc="5">
                <a:latin typeface="Times New Roman"/>
                <a:cs typeface="Times New Roman"/>
              </a:rPr>
              <a:t>arise within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firm. </a:t>
            </a:r>
            <a:r>
              <a:rPr dirty="0" sz="1100" spc="10">
                <a:latin typeface="Times New Roman"/>
                <a:cs typeface="Times New Roman"/>
              </a:rPr>
              <a:t>External diseconomies </a:t>
            </a:r>
            <a:r>
              <a:rPr dirty="0" sz="1100" spc="5">
                <a:latin typeface="Times New Roman"/>
                <a:cs typeface="Times New Roman"/>
              </a:rPr>
              <a:t>arise </a:t>
            </a:r>
            <a:r>
              <a:rPr dirty="0" sz="1100" spc="10">
                <a:latin typeface="Times New Roman"/>
                <a:cs typeface="Times New Roman"/>
              </a:rPr>
              <a:t>outside the </a:t>
            </a:r>
            <a:r>
              <a:rPr dirty="0" sz="1100" spc="5">
                <a:latin typeface="Times New Roman"/>
                <a:cs typeface="Times New Roman"/>
              </a:rPr>
              <a:t>firms </a:t>
            </a:r>
            <a:r>
              <a:rPr dirty="0" sz="1100" spc="10">
                <a:latin typeface="Times New Roman"/>
                <a:cs typeface="Times New Roman"/>
              </a:rPr>
              <a:t>mainly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input </a:t>
            </a:r>
            <a:r>
              <a:rPr dirty="0" sz="1100" spc="10">
                <a:latin typeface="Times New Roman"/>
                <a:cs typeface="Times New Roman"/>
              </a:rPr>
              <a:t>market </a:t>
            </a:r>
            <a:r>
              <a:rPr dirty="0" sz="1100" spc="5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Internal Diseconomies: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every </a:t>
            </a:r>
            <a:r>
              <a:rPr dirty="0" sz="1100" spc="5">
                <a:latin typeface="Times New Roman"/>
                <a:cs typeface="Times New Roman"/>
              </a:rPr>
              <a:t>thing else, </a:t>
            </a:r>
            <a:r>
              <a:rPr dirty="0" sz="1100" spc="10">
                <a:latin typeface="Times New Roman"/>
                <a:cs typeface="Times New Roman"/>
              </a:rPr>
              <a:t>economies </a:t>
            </a:r>
            <a:r>
              <a:rPr dirty="0" sz="1100" spc="5">
                <a:latin typeface="Times New Roman"/>
                <a:cs typeface="Times New Roman"/>
              </a:rPr>
              <a:t>of scale </a:t>
            </a:r>
            <a:r>
              <a:rPr dirty="0" sz="1100" spc="10">
                <a:latin typeface="Times New Roman"/>
                <a:cs typeface="Times New Roman"/>
              </a:rPr>
              <a:t>have a </a:t>
            </a:r>
            <a:r>
              <a:rPr dirty="0" sz="1100" spc="5">
                <a:latin typeface="Times New Roman"/>
                <a:cs typeface="Times New Roman"/>
              </a:rPr>
              <a:t>limit too.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limit  is </a:t>
            </a:r>
            <a:r>
              <a:rPr dirty="0" sz="1100" spc="10">
                <a:latin typeface="Times New Roman"/>
                <a:cs typeface="Times New Roman"/>
              </a:rPr>
              <a:t>reached </a:t>
            </a:r>
            <a:r>
              <a:rPr dirty="0" sz="1100" spc="15">
                <a:latin typeface="Times New Roman"/>
                <a:cs typeface="Times New Roman"/>
              </a:rPr>
              <a:t>when </a:t>
            </a:r>
            <a:r>
              <a:rPr dirty="0" sz="1100" spc="10">
                <a:latin typeface="Times New Roman"/>
                <a:cs typeface="Times New Roman"/>
              </a:rPr>
              <a:t>the advantages of </a:t>
            </a:r>
            <a:r>
              <a:rPr dirty="0" sz="1100" spc="5">
                <a:latin typeface="Times New Roman"/>
                <a:cs typeface="Times New Roman"/>
              </a:rPr>
              <a:t>division of labor managerial staff have been fully  exploited; excess capacity of plant , </a:t>
            </a:r>
            <a:r>
              <a:rPr dirty="0" sz="1100" spc="10">
                <a:latin typeface="Times New Roman"/>
                <a:cs typeface="Times New Roman"/>
              </a:rPr>
              <a:t>warehouses </a:t>
            </a:r>
            <a:r>
              <a:rPr dirty="0" sz="1100" spc="5">
                <a:latin typeface="Times New Roman"/>
                <a:cs typeface="Times New Roman"/>
              </a:rPr>
              <a:t>transport </a:t>
            </a:r>
            <a:r>
              <a:rPr dirty="0" sz="1100" spc="10">
                <a:latin typeface="Times New Roman"/>
                <a:cs typeface="Times New Roman"/>
              </a:rPr>
              <a:t>and communication systems </a:t>
            </a:r>
            <a:r>
              <a:rPr dirty="0" sz="1100" spc="5">
                <a:latin typeface="Times New Roman"/>
                <a:cs typeface="Times New Roman"/>
              </a:rPr>
              <a:t>etc,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fully used; </a:t>
            </a:r>
            <a:r>
              <a:rPr dirty="0" sz="1100" spc="10">
                <a:latin typeface="Times New Roman"/>
                <a:cs typeface="Times New Roman"/>
              </a:rPr>
              <a:t>and economy in </a:t>
            </a:r>
            <a:r>
              <a:rPr dirty="0" sz="1100" spc="5">
                <a:latin typeface="Times New Roman"/>
                <a:cs typeface="Times New Roman"/>
              </a:rPr>
              <a:t>advertisement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tapers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off.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Managerial </a:t>
            </a:r>
            <a:r>
              <a:rPr dirty="0" sz="1100" spc="5" b="1">
                <a:latin typeface="Times New Roman"/>
                <a:cs typeface="Times New Roman"/>
              </a:rPr>
              <a:t>inefficiencies: </a:t>
            </a:r>
            <a:r>
              <a:rPr dirty="0" sz="1100" spc="10">
                <a:latin typeface="Times New Roman"/>
                <a:cs typeface="Times New Roman"/>
              </a:rPr>
              <a:t>Diseconomies begin to appear </a:t>
            </a:r>
            <a:r>
              <a:rPr dirty="0" sz="1100" spc="5">
                <a:latin typeface="Times New Roman"/>
                <a:cs typeface="Times New Roman"/>
              </a:rPr>
              <a:t>first </a:t>
            </a:r>
            <a:r>
              <a:rPr dirty="0" sz="1100" spc="10">
                <a:latin typeface="Times New Roman"/>
                <a:cs typeface="Times New Roman"/>
              </a:rPr>
              <a:t>at the management </a:t>
            </a:r>
            <a:r>
              <a:rPr dirty="0" sz="1100" spc="5">
                <a:latin typeface="Times New Roman"/>
                <a:cs typeface="Times New Roman"/>
              </a:rPr>
              <a:t>level.  </a:t>
            </a:r>
            <a:r>
              <a:rPr dirty="0" sz="1100" spc="10">
                <a:latin typeface="Times New Roman"/>
                <a:cs typeface="Times New Roman"/>
              </a:rPr>
              <a:t>Managerial </a:t>
            </a:r>
            <a:r>
              <a:rPr dirty="0" sz="1100" spc="5">
                <a:latin typeface="Times New Roman"/>
                <a:cs typeface="Times New Roman"/>
              </a:rPr>
              <a:t>inefficacies arise, </a:t>
            </a:r>
            <a:r>
              <a:rPr dirty="0" sz="1100" spc="15">
                <a:latin typeface="Times New Roman"/>
                <a:cs typeface="Times New Roman"/>
              </a:rPr>
              <a:t>among </a:t>
            </a:r>
            <a:r>
              <a:rPr dirty="0" sz="1100" spc="5">
                <a:latin typeface="Times New Roman"/>
                <a:cs typeface="Times New Roman"/>
              </a:rPr>
              <a:t>other things,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expansions scale itself.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fast  expansion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production scale, personal </a:t>
            </a:r>
            <a:r>
              <a:rPr dirty="0" sz="1100" spc="10">
                <a:latin typeface="Times New Roman"/>
                <a:cs typeface="Times New Roman"/>
              </a:rPr>
              <a:t>contacts and communications between </a:t>
            </a:r>
            <a:r>
              <a:rPr dirty="0" sz="1100" spc="5">
                <a:latin typeface="Times New Roman"/>
                <a:cs typeface="Times New Roman"/>
              </a:rPr>
              <a:t>(i) </a:t>
            </a:r>
            <a:r>
              <a:rPr dirty="0" sz="1100" spc="10">
                <a:latin typeface="Times New Roman"/>
                <a:cs typeface="Times New Roman"/>
              </a:rPr>
              <a:t>Owner </a:t>
            </a:r>
            <a:r>
              <a:rPr dirty="0" sz="1100" spc="5">
                <a:latin typeface="Times New Roman"/>
                <a:cs typeface="Times New Roman"/>
              </a:rPr>
              <a:t>and  </a:t>
            </a:r>
            <a:r>
              <a:rPr dirty="0" sz="1100" spc="10">
                <a:latin typeface="Times New Roman"/>
                <a:cs typeface="Times New Roman"/>
              </a:rPr>
              <a:t>manager and </a:t>
            </a:r>
            <a:r>
              <a:rPr dirty="0" sz="1100">
                <a:latin typeface="Times New Roman"/>
                <a:cs typeface="Times New Roman"/>
              </a:rPr>
              <a:t>(ii) </a:t>
            </a:r>
            <a:r>
              <a:rPr dirty="0" sz="1100" spc="10">
                <a:latin typeface="Times New Roman"/>
                <a:cs typeface="Times New Roman"/>
              </a:rPr>
              <a:t>managers and </a:t>
            </a:r>
            <a:r>
              <a:rPr dirty="0" sz="1100" spc="5">
                <a:latin typeface="Times New Roman"/>
                <a:cs typeface="Times New Roman"/>
              </a:rPr>
              <a:t>labor) get rapidly reduced. </a:t>
            </a:r>
            <a:r>
              <a:rPr dirty="0" sz="1100" spc="10">
                <a:latin typeface="Times New Roman"/>
                <a:cs typeface="Times New Roman"/>
              </a:rPr>
              <a:t>Close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supervision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replaced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remote control </a:t>
            </a:r>
            <a:r>
              <a:rPr dirty="0" sz="1100" spc="10">
                <a:latin typeface="Times New Roman"/>
                <a:cs typeface="Times New Roman"/>
              </a:rPr>
              <a:t>management. With the increase </a:t>
            </a:r>
            <a:r>
              <a:rPr dirty="0" sz="1100" spc="5">
                <a:latin typeface="Times New Roman"/>
                <a:cs typeface="Times New Roman"/>
              </a:rPr>
              <a:t>in managerial personnel, </a:t>
            </a:r>
            <a:r>
              <a:rPr dirty="0" sz="1100" spc="10">
                <a:latin typeface="Times New Roman"/>
                <a:cs typeface="Times New Roman"/>
              </a:rPr>
              <a:t>decision  making becomes complex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delays become </a:t>
            </a:r>
            <a:r>
              <a:rPr dirty="0" sz="1100" spc="5">
                <a:latin typeface="Times New Roman"/>
                <a:cs typeface="Times New Roman"/>
              </a:rPr>
              <a:t>inevitable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500"/>
              </a:lnSpc>
            </a:pPr>
            <a:r>
              <a:rPr dirty="0" sz="1100" spc="10" b="1">
                <a:latin typeface="Times New Roman"/>
                <a:cs typeface="Times New Roman"/>
              </a:rPr>
              <a:t>Labor </a:t>
            </a:r>
            <a:r>
              <a:rPr dirty="0" sz="1100" spc="5" b="1">
                <a:latin typeface="Times New Roman"/>
                <a:cs typeface="Times New Roman"/>
              </a:rPr>
              <a:t>inefficiencies: </a:t>
            </a:r>
            <a:r>
              <a:rPr dirty="0" sz="1100" spc="5">
                <a:latin typeface="Times New Roman"/>
                <a:cs typeface="Times New Roman"/>
              </a:rPr>
              <a:t>Another source of internal </a:t>
            </a:r>
            <a:r>
              <a:rPr dirty="0" sz="1100" spc="10">
                <a:latin typeface="Times New Roman"/>
                <a:cs typeface="Times New Roman"/>
              </a:rPr>
              <a:t>diseconomy </a:t>
            </a:r>
            <a:r>
              <a:rPr dirty="0" sz="1100" spc="5">
                <a:latin typeface="Times New Roman"/>
                <a:cs typeface="Times New Roman"/>
              </a:rPr>
              <a:t>is overcrowding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labor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leading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loss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control over </a:t>
            </a:r>
            <a:r>
              <a:rPr dirty="0" sz="1100" spc="5">
                <a:latin typeface="Times New Roman"/>
                <a:cs typeface="Times New Roman"/>
              </a:rPr>
              <a:t>labor productivity.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increase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workers, </a:t>
            </a:r>
            <a:r>
              <a:rPr dirty="0" sz="1100" spc="10">
                <a:latin typeface="Times New Roman"/>
                <a:cs typeface="Times New Roman"/>
              </a:rPr>
              <a:t>on the 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hand, encourages labor union </a:t>
            </a:r>
            <a:r>
              <a:rPr dirty="0" sz="1100" spc="5">
                <a:latin typeface="Times New Roman"/>
                <a:cs typeface="Times New Roman"/>
              </a:rPr>
              <a:t>activities </a:t>
            </a:r>
            <a:r>
              <a:rPr dirty="0" sz="1100" spc="10">
                <a:latin typeface="Times New Roman"/>
                <a:cs typeface="Times New Roman"/>
              </a:rPr>
              <a:t>which simply mean the </a:t>
            </a:r>
            <a:r>
              <a:rPr dirty="0" sz="1100" spc="5">
                <a:latin typeface="Times New Roman"/>
                <a:cs typeface="Times New Roman"/>
              </a:rPr>
              <a:t>loss of </a:t>
            </a:r>
            <a:r>
              <a:rPr dirty="0" sz="1100" spc="10">
                <a:latin typeface="Times New Roman"/>
                <a:cs typeface="Times New Roman"/>
              </a:rPr>
              <a:t>output per </a:t>
            </a:r>
            <a:r>
              <a:rPr dirty="0" sz="1100" spc="5">
                <a:latin typeface="Times New Roman"/>
                <a:cs typeface="Times New Roman"/>
              </a:rPr>
              <a:t>unit </a:t>
            </a:r>
            <a:r>
              <a:rPr dirty="0" sz="1100" spc="10">
                <a:latin typeface="Times New Roman"/>
                <a:cs typeface="Times New Roman"/>
              </a:rPr>
              <a:t>of 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and hence </a:t>
            </a:r>
            <a:r>
              <a:rPr dirty="0" sz="1100" spc="5">
                <a:latin typeface="Times New Roman"/>
                <a:cs typeface="Times New Roman"/>
              </a:rPr>
              <a:t>rise </a:t>
            </a:r>
            <a:r>
              <a:rPr dirty="0" sz="1100" spc="10">
                <a:latin typeface="Times New Roman"/>
                <a:cs typeface="Times New Roman"/>
              </a:rPr>
              <a:t>in cost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External Diseconomies: </a:t>
            </a:r>
            <a:r>
              <a:rPr dirty="0" sz="1100" spc="5">
                <a:latin typeface="Times New Roman"/>
                <a:cs typeface="Times New Roman"/>
              </a:rPr>
              <a:t>External </a:t>
            </a:r>
            <a:r>
              <a:rPr dirty="0" sz="1100" spc="10">
                <a:latin typeface="Times New Roman"/>
                <a:cs typeface="Times New Roman"/>
              </a:rPr>
              <a:t>diseconomies </a:t>
            </a:r>
            <a:r>
              <a:rPr dirty="0" sz="1100" spc="5">
                <a:latin typeface="Times New Roman"/>
                <a:cs typeface="Times New Roman"/>
              </a:rPr>
              <a:t>are the disadvantages that originate outside  the firm, in the input </a:t>
            </a:r>
            <a:r>
              <a:rPr dirty="0" sz="1100" spc="10">
                <a:latin typeface="Times New Roman"/>
                <a:cs typeface="Times New Roman"/>
              </a:rPr>
              <a:t>market and due </a:t>
            </a:r>
            <a:r>
              <a:rPr dirty="0" sz="1100" spc="5">
                <a:latin typeface="Times New Roman"/>
                <a:cs typeface="Times New Roman"/>
              </a:rPr>
              <a:t>to natural constraints especially in agriculture and  extractive industries. 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expansion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firm, particularly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firms </a:t>
            </a:r>
            <a:r>
              <a:rPr dirty="0" sz="1100" spc="10">
                <a:latin typeface="Times New Roman"/>
                <a:cs typeface="Times New Roman"/>
              </a:rPr>
              <a:t>in  industry are expanding;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discounts and concessions that are available in </a:t>
            </a:r>
            <a:r>
              <a:rPr dirty="0" sz="1100" spc="5">
                <a:latin typeface="Times New Roman"/>
                <a:cs typeface="Times New Roman"/>
              </a:rPr>
              <a:t>bulk purchase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inputs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confessional finance </a:t>
            </a:r>
            <a:r>
              <a:rPr dirty="0" sz="1100" spc="10">
                <a:latin typeface="Times New Roman"/>
                <a:cs typeface="Times New Roman"/>
              </a:rPr>
              <a:t>come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an end More than that, increasing demand for inputs  </a:t>
            </a:r>
            <a:r>
              <a:rPr dirty="0" sz="1100" spc="5">
                <a:latin typeface="Times New Roman"/>
                <a:cs typeface="Times New Roman"/>
              </a:rPr>
              <a:t>puts pressure </a:t>
            </a:r>
            <a:r>
              <a:rPr dirty="0" sz="1100" spc="10">
                <a:latin typeface="Times New Roman"/>
                <a:cs typeface="Times New Roman"/>
              </a:rPr>
              <a:t>on the input </a:t>
            </a:r>
            <a:r>
              <a:rPr dirty="0" sz="1100" spc="5">
                <a:latin typeface="Times New Roman"/>
                <a:cs typeface="Times New Roman"/>
              </a:rPr>
              <a:t>markets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input prices begin to rise causing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rise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of  </a:t>
            </a:r>
            <a:r>
              <a:rPr dirty="0" sz="1100" spc="10">
                <a:latin typeface="Times New Roman"/>
                <a:cs typeface="Times New Roman"/>
              </a:rPr>
              <a:t>production. </a:t>
            </a:r>
            <a:r>
              <a:rPr dirty="0" sz="1100" spc="2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production </a:t>
            </a:r>
            <a:r>
              <a:rPr dirty="0" sz="1100" spc="5">
                <a:latin typeface="Times New Roman"/>
                <a:cs typeface="Times New Roman"/>
              </a:rPr>
              <a:t>side, </a:t>
            </a:r>
            <a:r>
              <a:rPr dirty="0" sz="1100" spc="10">
                <a:latin typeface="Times New Roman"/>
                <a:cs typeface="Times New Roman"/>
              </a:rPr>
              <a:t>the law of diminishing returns to scale comes in force  due </a:t>
            </a:r>
            <a:r>
              <a:rPr dirty="0" sz="1100" spc="5">
                <a:latin typeface="Times New Roman"/>
                <a:cs typeface="Times New Roman"/>
              </a:rPr>
              <a:t>to excessive </a:t>
            </a:r>
            <a:r>
              <a:rPr dirty="0" sz="1100" spc="10">
                <a:latin typeface="Times New Roman"/>
                <a:cs typeface="Times New Roman"/>
              </a:rPr>
              <a:t>use </a:t>
            </a:r>
            <a:r>
              <a:rPr dirty="0" sz="1100" spc="5">
                <a:latin typeface="Times New Roman"/>
                <a:cs typeface="Times New Roman"/>
              </a:rPr>
              <a:t>in fixed factors, </a:t>
            </a:r>
            <a:r>
              <a:rPr dirty="0" sz="1100" spc="10">
                <a:latin typeface="Times New Roman"/>
                <a:cs typeface="Times New Roman"/>
              </a:rPr>
              <a:t>more so </a:t>
            </a:r>
            <a:r>
              <a:rPr dirty="0" sz="1100" spc="5">
                <a:latin typeface="Times New Roman"/>
                <a:cs typeface="Times New Roman"/>
              </a:rPr>
              <a:t>in agriculture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extractive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industries.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Learning </a:t>
            </a:r>
            <a:r>
              <a:rPr dirty="0" sz="1100" spc="5" b="1">
                <a:latin typeface="Times New Roman"/>
                <a:cs typeface="Times New Roman"/>
              </a:rPr>
              <a:t>Curves: </a:t>
            </a:r>
            <a:r>
              <a:rPr dirty="0" sz="1100" spc="15">
                <a:latin typeface="Times New Roman"/>
                <a:cs typeface="Times New Roman"/>
              </a:rPr>
              <a:t>Do you </a:t>
            </a:r>
            <a:r>
              <a:rPr dirty="0" sz="1100" spc="10">
                <a:latin typeface="Times New Roman"/>
                <a:cs typeface="Times New Roman"/>
              </a:rPr>
              <a:t>remember </a:t>
            </a:r>
            <a:r>
              <a:rPr dirty="0" sz="1100" spc="15">
                <a:latin typeface="Times New Roman"/>
                <a:cs typeface="Times New Roman"/>
              </a:rPr>
              <a:t>your </a:t>
            </a:r>
            <a:r>
              <a:rPr dirty="0" sz="1100" spc="5">
                <a:latin typeface="Times New Roman"/>
                <a:cs typeface="Times New Roman"/>
              </a:rPr>
              <a:t>first </a:t>
            </a:r>
            <a:r>
              <a:rPr dirty="0" sz="1100" spc="10">
                <a:latin typeface="Times New Roman"/>
                <a:cs typeface="Times New Roman"/>
              </a:rPr>
              <a:t>attempt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learning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skill?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setting  your hand 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computer </a:t>
            </a:r>
            <a:r>
              <a:rPr dirty="0" sz="1100" spc="5">
                <a:latin typeface="Times New Roman"/>
                <a:cs typeface="Times New Roman"/>
              </a:rPr>
              <a:t>mouse, </a:t>
            </a:r>
            <a:r>
              <a:rPr dirty="0" sz="1100" spc="10">
                <a:latin typeface="Times New Roman"/>
                <a:cs typeface="Times New Roman"/>
              </a:rPr>
              <a:t>or </a:t>
            </a:r>
            <a:r>
              <a:rPr dirty="0" sz="1100" spc="5">
                <a:latin typeface="Times New Roman"/>
                <a:cs typeface="Times New Roman"/>
              </a:rPr>
              <a:t>playing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musical instrument. </a:t>
            </a:r>
            <a:r>
              <a:rPr dirty="0" sz="1100" spc="10">
                <a:latin typeface="Times New Roman"/>
                <a:cs typeface="Times New Roman"/>
              </a:rPr>
              <a:t>You would </a:t>
            </a:r>
            <a:r>
              <a:rPr dirty="0" sz="1100" spc="5">
                <a:latin typeface="Times New Roman"/>
                <a:cs typeface="Times New Roman"/>
              </a:rPr>
              <a:t>agree that  </a:t>
            </a:r>
            <a:r>
              <a:rPr dirty="0" sz="1100" spc="10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learn by doing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gradually gain experience at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activity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previously took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lot 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(and perhaps cost) </a:t>
            </a:r>
            <a:r>
              <a:rPr dirty="0" sz="1100" spc="15">
                <a:latin typeface="Times New Roman"/>
                <a:cs typeface="Times New Roman"/>
              </a:rPr>
              <a:t>when you </a:t>
            </a:r>
            <a:r>
              <a:rPr dirty="0" sz="1100" spc="10">
                <a:latin typeface="Times New Roman"/>
                <a:cs typeface="Times New Roman"/>
              </a:rPr>
              <a:t>were beginner. Learning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doing means that as we do  </a:t>
            </a:r>
            <a:r>
              <a:rPr dirty="0" sz="1100" spc="5">
                <a:latin typeface="Times New Roman"/>
                <a:cs typeface="Times New Roman"/>
              </a:rPr>
              <a:t>something,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learn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works, </a:t>
            </a:r>
            <a:r>
              <a:rPr dirty="0" sz="1100" spc="10">
                <a:latin typeface="Times New Roman"/>
                <a:cs typeface="Times New Roman"/>
              </a:rPr>
              <a:t>and what does </a:t>
            </a:r>
            <a:r>
              <a:rPr dirty="0" sz="1100" spc="5">
                <a:latin typeface="Times New Roman"/>
                <a:cs typeface="Times New Roman"/>
              </a:rPr>
              <a:t>not,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overtime </a:t>
            </a:r>
            <a:r>
              <a:rPr dirty="0" sz="1100" spc="10">
                <a:latin typeface="Times New Roman"/>
                <a:cs typeface="Times New Roman"/>
              </a:rPr>
              <a:t>we become </a:t>
            </a:r>
            <a:r>
              <a:rPr dirty="0" sz="1100" spc="5">
                <a:latin typeface="Times New Roman"/>
                <a:cs typeface="Times New Roman"/>
              </a:rPr>
              <a:t>more  proficient,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at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it.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economics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learning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by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doing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refers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process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by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which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producers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557653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593496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2900" cy="83248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6985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learn </a:t>
            </a:r>
            <a:r>
              <a:rPr dirty="0" sz="1100" spc="10">
                <a:latin typeface="Times New Roman"/>
                <a:cs typeface="Times New Roman"/>
              </a:rPr>
              <a:t>from experience; </a:t>
            </a:r>
            <a:r>
              <a:rPr dirty="0" sz="1100" spc="5">
                <a:latin typeface="Times New Roman"/>
                <a:cs typeface="Times New Roman"/>
              </a:rPr>
              <a:t>in fact </a:t>
            </a:r>
            <a:r>
              <a:rPr dirty="0" sz="1100" spc="10">
                <a:latin typeface="Times New Roman"/>
                <a:cs typeface="Times New Roman"/>
              </a:rPr>
              <a:t>production techniques available </a:t>
            </a:r>
            <a:r>
              <a:rPr dirty="0" sz="1100" spc="5">
                <a:latin typeface="Times New Roman"/>
                <a:cs typeface="Times New Roman"/>
              </a:rPr>
              <a:t>to real </a:t>
            </a:r>
            <a:r>
              <a:rPr dirty="0" sz="1100" spc="10">
                <a:latin typeface="Times New Roman"/>
                <a:cs typeface="Times New Roman"/>
              </a:rPr>
              <a:t>world and </a:t>
            </a:r>
            <a:r>
              <a:rPr dirty="0" sz="1100" spc="5">
                <a:latin typeface="Times New Roman"/>
                <a:cs typeface="Times New Roman"/>
              </a:rPr>
              <a:t>firms </a:t>
            </a:r>
            <a:r>
              <a:rPr dirty="0" sz="1100" spc="10">
                <a:latin typeface="Times New Roman"/>
                <a:cs typeface="Times New Roman"/>
              </a:rPr>
              <a:t>are  </a:t>
            </a:r>
            <a:r>
              <a:rPr dirty="0" sz="1100" spc="5">
                <a:latin typeface="Times New Roman"/>
                <a:cs typeface="Times New Roman"/>
              </a:rPr>
              <a:t>constantly </a:t>
            </a:r>
            <a:r>
              <a:rPr dirty="0" sz="1100" spc="10">
                <a:latin typeface="Times New Roman"/>
                <a:cs typeface="Times New Roman"/>
              </a:rPr>
              <a:t>changing because </a:t>
            </a:r>
            <a:r>
              <a:rPr dirty="0" sz="1100" spc="5">
                <a:latin typeface="Times New Roman"/>
                <a:cs typeface="Times New Roman"/>
              </a:rPr>
              <a:t>of learning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doing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technological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businesses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effect </a:t>
            </a:r>
            <a:r>
              <a:rPr dirty="0" sz="1100" spc="10">
                <a:latin typeface="Times New Roman"/>
                <a:cs typeface="Times New Roman"/>
              </a:rPr>
              <a:t>by learning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doing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incorporated into their pricing  </a:t>
            </a:r>
            <a:r>
              <a:rPr dirty="0" sz="1100" spc="5">
                <a:latin typeface="Times New Roman"/>
                <a:cs typeface="Times New Roman"/>
              </a:rPr>
              <a:t>structures. Average </a:t>
            </a:r>
            <a:r>
              <a:rPr dirty="0" sz="1100" spc="10">
                <a:latin typeface="Times New Roman"/>
                <a:cs typeface="Times New Roman"/>
              </a:rPr>
              <a:t>cost s may decline with </a:t>
            </a:r>
            <a:r>
              <a:rPr dirty="0" sz="1100" spc="5">
                <a:latin typeface="Times New Roman"/>
                <a:cs typeface="Times New Roman"/>
              </a:rPr>
              <a:t>cumulative production, </a:t>
            </a:r>
            <a:r>
              <a:rPr dirty="0" sz="1100" spc="10">
                <a:latin typeface="Times New Roman"/>
                <a:cs typeface="Times New Roman"/>
              </a:rPr>
              <a:t>because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 learning effects. </a:t>
            </a:r>
            <a:r>
              <a:rPr dirty="0" sz="1100" spc="10">
                <a:latin typeface="Times New Roman"/>
                <a:cs typeface="Times New Roman"/>
              </a:rPr>
              <a:t>Simply </a:t>
            </a:r>
            <a:r>
              <a:rPr dirty="0" sz="1100" spc="5">
                <a:latin typeface="Times New Roman"/>
                <a:cs typeface="Times New Roman"/>
              </a:rPr>
              <a:t>speaking, experience </a:t>
            </a:r>
            <a:r>
              <a:rPr dirty="0" sz="1100" spc="10">
                <a:latin typeface="Times New Roman"/>
                <a:cs typeface="Times New Roman"/>
              </a:rPr>
              <a:t>with a particular set of </a:t>
            </a:r>
            <a:r>
              <a:rPr dirty="0" sz="1100" spc="5">
                <a:latin typeface="Times New Roman"/>
                <a:cs typeface="Times New Roman"/>
              </a:rPr>
              <a:t>suppliers, </a:t>
            </a:r>
            <a:r>
              <a:rPr dirty="0" sz="1100" spc="10">
                <a:latin typeface="Times New Roman"/>
                <a:cs typeface="Times New Roman"/>
              </a:rPr>
              <a:t>production  </a:t>
            </a:r>
            <a:r>
              <a:rPr dirty="0" sz="1100" spc="5">
                <a:latin typeface="Times New Roman"/>
                <a:cs typeface="Times New Roman"/>
              </a:rPr>
              <a:t>process, facility, workforce, distribution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channels and </a:t>
            </a:r>
            <a:r>
              <a:rPr dirty="0" sz="1100" spc="5">
                <a:latin typeface="Times New Roman"/>
                <a:cs typeface="Times New Roman"/>
              </a:rPr>
              <a:t>managerial teams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result in  </a:t>
            </a:r>
            <a:r>
              <a:rPr dirty="0" sz="1100" spc="10">
                <a:latin typeface="Times New Roman"/>
                <a:cs typeface="Times New Roman"/>
              </a:rPr>
              <a:t>improvement </a:t>
            </a:r>
            <a:r>
              <a:rPr dirty="0" sz="1100" spc="5">
                <a:latin typeface="Times New Roman"/>
                <a:cs typeface="Times New Roman"/>
              </a:rPr>
              <a:t>in technical efficiency. </a:t>
            </a:r>
            <a:r>
              <a:rPr dirty="0" sz="1100" spc="10">
                <a:latin typeface="Times New Roman"/>
                <a:cs typeface="Times New Roman"/>
              </a:rPr>
              <a:t>The concept </a:t>
            </a:r>
            <a:r>
              <a:rPr dirty="0" sz="1100" spc="5">
                <a:latin typeface="Times New Roman"/>
                <a:cs typeface="Times New Roman"/>
              </a:rPr>
              <a:t>of learning curve is </a:t>
            </a:r>
            <a:r>
              <a:rPr dirty="0" sz="1100" spc="1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to represent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extent to </a:t>
            </a:r>
            <a:r>
              <a:rPr dirty="0" sz="1100" spc="10">
                <a:latin typeface="Times New Roman"/>
                <a:cs typeface="Times New Roman"/>
              </a:rPr>
              <a:t>which an average </a:t>
            </a:r>
            <a:r>
              <a:rPr dirty="0" sz="1100" spc="5">
                <a:latin typeface="Times New Roman"/>
                <a:cs typeface="Times New Roman"/>
              </a:rPr>
              <a:t>cost of production falls in </a:t>
            </a:r>
            <a:r>
              <a:rPr dirty="0" sz="1100" spc="10">
                <a:latin typeface="Times New Roman"/>
                <a:cs typeface="Times New Roman"/>
              </a:rPr>
              <a:t>response </a:t>
            </a:r>
            <a:r>
              <a:rPr dirty="0" sz="1100" spc="5">
                <a:latin typeface="Times New Roman"/>
                <a:cs typeface="Times New Roman"/>
              </a:rPr>
              <a:t>to increase in output.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learning </a:t>
            </a:r>
            <a:r>
              <a:rPr dirty="0" sz="1100" spc="10">
                <a:latin typeface="Times New Roman"/>
                <a:cs typeface="Times New Roman"/>
              </a:rPr>
              <a:t>curve was adopted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historical observation 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individuals </a:t>
            </a:r>
            <a:r>
              <a:rPr dirty="0" sz="1100" spc="15">
                <a:latin typeface="Times New Roman"/>
                <a:cs typeface="Times New Roman"/>
              </a:rPr>
              <a:t>who </a:t>
            </a:r>
            <a:r>
              <a:rPr dirty="0" sz="1100" spc="10">
                <a:latin typeface="Times New Roman"/>
                <a:cs typeface="Times New Roman"/>
              </a:rPr>
              <a:t>perform  </a:t>
            </a:r>
            <a:r>
              <a:rPr dirty="0" sz="1100" spc="5">
                <a:latin typeface="Times New Roman"/>
                <a:cs typeface="Times New Roman"/>
              </a:rPr>
              <a:t>repetitive tasks exhibit </a:t>
            </a:r>
            <a:r>
              <a:rPr dirty="0" sz="1100" spc="10">
                <a:latin typeface="Times New Roman"/>
                <a:cs typeface="Times New Roman"/>
              </a:rPr>
              <a:t>an improvement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performance;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the task </a:t>
            </a:r>
            <a:r>
              <a:rPr dirty="0" sz="1100" spc="5">
                <a:latin typeface="Times New Roman"/>
                <a:cs typeface="Times New Roman"/>
              </a:rPr>
              <a:t>is repeated </a:t>
            </a:r>
            <a:r>
              <a:rPr dirty="0" sz="1100" spc="10">
                <a:latin typeface="Times New Roman"/>
                <a:cs typeface="Times New Roman"/>
              </a:rPr>
              <a:t>a number </a:t>
            </a:r>
            <a:r>
              <a:rPr dirty="0" sz="1100" spc="5">
                <a:latin typeface="Times New Roman"/>
                <a:cs typeface="Times New Roman"/>
              </a:rPr>
              <a:t>of  times.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equation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learning curve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expressed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087755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bth</a:t>
            </a:r>
            <a:endParaRPr sz="1100">
              <a:latin typeface="Times New Roman"/>
              <a:cs typeface="Times New Roman"/>
            </a:endParaRPr>
          </a:p>
          <a:p>
            <a:pPr marL="693420">
              <a:lnSpc>
                <a:spcPts val="1310"/>
              </a:lnSpc>
            </a:pPr>
            <a:r>
              <a:rPr dirty="0" sz="1100" spc="15">
                <a:latin typeface="Times New Roman"/>
                <a:cs typeface="Times New Roman"/>
              </a:rPr>
              <a:t>C=AQ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Where C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cost of inputs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20">
                <a:latin typeface="Times New Roman"/>
                <a:cs typeface="Times New Roman"/>
              </a:rPr>
              <a:t>Q </a:t>
            </a:r>
            <a:r>
              <a:rPr dirty="0" sz="1100" spc="10">
                <a:latin typeface="Times New Roman"/>
                <a:cs typeface="Times New Roman"/>
              </a:rPr>
              <a:t>unit of output </a:t>
            </a:r>
            <a:r>
              <a:rPr dirty="0" sz="1100" spc="5">
                <a:latin typeface="Times New Roman"/>
                <a:cs typeface="Times New Roman"/>
              </a:rPr>
              <a:t>produced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cost of the </a:t>
            </a:r>
            <a:r>
              <a:rPr dirty="0" sz="1100">
                <a:latin typeface="Times New Roman"/>
                <a:cs typeface="Times New Roman"/>
              </a:rPr>
              <a:t>first </a:t>
            </a:r>
            <a:r>
              <a:rPr dirty="0" sz="1100" spc="10">
                <a:latin typeface="Times New Roman"/>
                <a:cs typeface="Times New Roman"/>
              </a:rPr>
              <a:t>unit  </a:t>
            </a:r>
            <a:r>
              <a:rPr dirty="0" sz="1100" spc="5">
                <a:latin typeface="Times New Roman"/>
                <a:cs typeface="Times New Roman"/>
              </a:rPr>
              <a:t>of output obtained. </a:t>
            </a:r>
            <a:r>
              <a:rPr dirty="0" sz="1100" spc="15">
                <a:latin typeface="Times New Roman"/>
                <a:cs typeface="Times New Roman"/>
              </a:rPr>
              <a:t>Now </a:t>
            </a:r>
            <a:r>
              <a:rPr dirty="0" sz="1100" spc="5">
                <a:latin typeface="Times New Roman"/>
                <a:cs typeface="Times New Roman"/>
              </a:rPr>
              <a:t>following </a:t>
            </a:r>
            <a:r>
              <a:rPr dirty="0" sz="1100" spc="10">
                <a:latin typeface="Times New Roman"/>
                <a:cs typeface="Times New Roman"/>
              </a:rPr>
              <a:t>the logic that increase </a:t>
            </a:r>
            <a:r>
              <a:rPr dirty="0" sz="1100" spc="5">
                <a:latin typeface="Times New Roman"/>
                <a:cs typeface="Times New Roman"/>
              </a:rPr>
              <a:t>in cumulative </a:t>
            </a:r>
            <a:r>
              <a:rPr dirty="0" sz="1100" spc="10">
                <a:latin typeface="Times New Roman"/>
                <a:cs typeface="Times New Roman"/>
              </a:rPr>
              <a:t>output leads </a:t>
            </a:r>
            <a:r>
              <a:rPr dirty="0" sz="1100" spc="5">
                <a:latin typeface="Times New Roman"/>
                <a:cs typeface="Times New Roman"/>
              </a:rPr>
              <a:t>to  decrease in cost, </a:t>
            </a:r>
            <a:r>
              <a:rPr dirty="0" sz="1100" spc="10">
                <a:latin typeface="Times New Roman"/>
                <a:cs typeface="Times New Roman"/>
              </a:rPr>
              <a:t>“b”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a negative value.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logarithmic </a:t>
            </a:r>
            <a:r>
              <a:rPr dirty="0" sz="1100" spc="15">
                <a:latin typeface="Times New Roman"/>
                <a:cs typeface="Times New Roman"/>
              </a:rPr>
              <a:t>form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equation is </a:t>
            </a:r>
            <a:r>
              <a:rPr dirty="0" sz="1100" spc="10">
                <a:latin typeface="Times New Roman"/>
                <a:cs typeface="Times New Roman"/>
              </a:rPr>
              <a:t>given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4826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15">
                <a:latin typeface="Times New Roman"/>
                <a:cs typeface="Times New Roman"/>
              </a:rPr>
              <a:t>C=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15">
                <a:latin typeface="Times New Roman"/>
                <a:cs typeface="Times New Roman"/>
              </a:rPr>
              <a:t>A+ </a:t>
            </a:r>
            <a:r>
              <a:rPr dirty="0" sz="1100" spc="10">
                <a:latin typeface="Times New Roman"/>
                <a:cs typeface="Times New Roman"/>
              </a:rPr>
              <a:t>b in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Q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In this logarithmic form, </a:t>
            </a:r>
            <a:r>
              <a:rPr dirty="0" sz="1100" spc="10">
                <a:latin typeface="Times New Roman"/>
                <a:cs typeface="Times New Roman"/>
              </a:rPr>
              <a:t>b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slope </a:t>
            </a:r>
            <a:r>
              <a:rPr dirty="0" sz="1100" spc="5">
                <a:latin typeface="Times New Roman"/>
                <a:cs typeface="Times New Roman"/>
              </a:rPr>
              <a:t>of learning curve.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Sources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lower </a:t>
            </a:r>
            <a:r>
              <a:rPr dirty="0" sz="1100" spc="5">
                <a:latin typeface="Times New Roman"/>
                <a:cs typeface="Times New Roman"/>
              </a:rPr>
              <a:t>costs include greater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familiarity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workers </a:t>
            </a:r>
            <a:r>
              <a:rPr dirty="0" sz="1100" spc="10">
                <a:latin typeface="Times New Roman"/>
                <a:cs typeface="Times New Roman"/>
              </a:rPr>
              <a:t>and managers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the  production process, reduction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overheads, and division of labor process improvement, </a:t>
            </a:r>
            <a:r>
              <a:rPr dirty="0" sz="1100" spc="5">
                <a:latin typeface="Times New Roman"/>
                <a:cs typeface="Times New Roman"/>
              </a:rPr>
              <a:t>etc. It  </a:t>
            </a:r>
            <a:r>
              <a:rPr dirty="0" sz="1100" spc="10">
                <a:latin typeface="Times New Roman"/>
                <a:cs typeface="Times New Roman"/>
              </a:rPr>
              <a:t>can logically be inferred that the only </a:t>
            </a:r>
            <a:r>
              <a:rPr dirty="0" sz="1100" spc="5">
                <a:latin typeface="Times New Roman"/>
                <a:cs typeface="Times New Roman"/>
              </a:rPr>
              <a:t>recurring costs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affected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learning, while </a:t>
            </a:r>
            <a:r>
              <a:rPr dirty="0" sz="1100" spc="10">
                <a:latin typeface="Times New Roman"/>
                <a:cs typeface="Times New Roman"/>
              </a:rPr>
              <a:t>non-  </a:t>
            </a:r>
            <a:r>
              <a:rPr dirty="0" sz="1100" spc="5">
                <a:latin typeface="Times New Roman"/>
                <a:cs typeface="Times New Roman"/>
              </a:rPr>
              <a:t>recurring costs, like cost of acquiring equipments, 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affected </a:t>
            </a:r>
            <a:r>
              <a:rPr dirty="0" sz="1100" spc="10">
                <a:latin typeface="Times New Roman"/>
                <a:cs typeface="Times New Roman"/>
              </a:rPr>
              <a:t>by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learning.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buAutoNum type="arabicPeriod" startAt="4"/>
              <a:tabLst>
                <a:tab pos="26352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CAPACITIES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STRATEGIES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 startAt="4"/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Capacity strategies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discussed under </a:t>
            </a:r>
            <a:r>
              <a:rPr dirty="0" sz="1100" spc="10">
                <a:latin typeface="Times New Roman"/>
                <a:cs typeface="Times New Roman"/>
              </a:rPr>
              <a:t>two major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heads: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Short-term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response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Long -term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response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Short </a:t>
            </a:r>
            <a:r>
              <a:rPr dirty="0" sz="1100" spc="5" b="1">
                <a:latin typeface="Times New Roman"/>
                <a:cs typeface="Times New Roman"/>
              </a:rPr>
              <a:t>term strategies: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short </a:t>
            </a:r>
            <a:r>
              <a:rPr dirty="0" sz="1100" spc="10">
                <a:latin typeface="Times New Roman"/>
                <a:cs typeface="Times New Roman"/>
              </a:rPr>
              <a:t>term </a:t>
            </a:r>
            <a:r>
              <a:rPr dirty="0" sz="1100" spc="5">
                <a:latin typeface="Times New Roman"/>
                <a:cs typeface="Times New Roman"/>
              </a:rPr>
              <a:t>periods of </a:t>
            </a:r>
            <a:r>
              <a:rPr dirty="0" sz="1100" spc="15">
                <a:latin typeface="Times New Roman"/>
                <a:cs typeface="Times New Roman"/>
              </a:rPr>
              <a:t>up </a:t>
            </a:r>
            <a:r>
              <a:rPr dirty="0" sz="1100" spc="10">
                <a:latin typeface="Times New Roman"/>
                <a:cs typeface="Times New Roman"/>
              </a:rPr>
              <a:t>to one year, </a:t>
            </a:r>
            <a:r>
              <a:rPr dirty="0" sz="1100" spc="5">
                <a:latin typeface="Times New Roman"/>
                <a:cs typeface="Times New Roman"/>
              </a:rPr>
              <a:t>fundamental capacity is fixed.  </a:t>
            </a:r>
            <a:r>
              <a:rPr dirty="0" sz="1100" spc="10">
                <a:latin typeface="Times New Roman"/>
                <a:cs typeface="Times New Roman"/>
              </a:rPr>
              <a:t>Major </a:t>
            </a:r>
            <a:r>
              <a:rPr dirty="0" sz="1100" spc="5">
                <a:latin typeface="Times New Roman"/>
                <a:cs typeface="Times New Roman"/>
              </a:rPr>
              <a:t>facilities </a:t>
            </a:r>
            <a:r>
              <a:rPr dirty="0" sz="1100" spc="10">
                <a:latin typeface="Times New Roman"/>
                <a:cs typeface="Times New Roman"/>
              </a:rPr>
              <a:t>are seldom opened </a:t>
            </a:r>
            <a:r>
              <a:rPr dirty="0" sz="1100" spc="5">
                <a:latin typeface="Times New Roman"/>
                <a:cs typeface="Times New Roman"/>
              </a:rPr>
              <a:t>or closed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regular monthly or yearly basis.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short  </a:t>
            </a:r>
            <a:r>
              <a:rPr dirty="0" sz="1100" spc="10">
                <a:latin typeface="Times New Roman"/>
                <a:cs typeface="Times New Roman"/>
              </a:rPr>
              <a:t>term adjustments </a:t>
            </a:r>
            <a:r>
              <a:rPr dirty="0" sz="1100" spc="5">
                <a:latin typeface="Times New Roman"/>
                <a:cs typeface="Times New Roman"/>
              </a:rPr>
              <a:t>for increasing </a:t>
            </a:r>
            <a:r>
              <a:rPr dirty="0" sz="1100" spc="10">
                <a:latin typeface="Times New Roman"/>
                <a:cs typeface="Times New Roman"/>
              </a:rPr>
              <a:t>or </a:t>
            </a:r>
            <a:r>
              <a:rPr dirty="0" sz="1100" spc="5">
                <a:latin typeface="Times New Roman"/>
                <a:cs typeface="Times New Roman"/>
              </a:rPr>
              <a:t>decreasing capacity are possible, </a:t>
            </a:r>
            <a:r>
              <a:rPr dirty="0" sz="1100" spc="10">
                <a:latin typeface="Times New Roman"/>
                <a:cs typeface="Times New Roman"/>
              </a:rPr>
              <a:t>however. Which  </a:t>
            </a:r>
            <a:r>
              <a:rPr dirty="0" sz="1100" spc="5">
                <a:latin typeface="Times New Roman"/>
                <a:cs typeface="Times New Roman"/>
              </a:rPr>
              <a:t>adjustment </a:t>
            </a:r>
            <a:r>
              <a:rPr dirty="0" sz="1100" spc="10">
                <a:latin typeface="Times New Roman"/>
                <a:cs typeface="Times New Roman"/>
              </a:rPr>
              <a:t>to make depend on whether the conversion process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labor or capital intensive  and whether the </a:t>
            </a:r>
            <a:r>
              <a:rPr dirty="0" sz="1100" spc="5">
                <a:latin typeface="Times New Roman"/>
                <a:cs typeface="Times New Roman"/>
              </a:rPr>
              <a:t>product is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that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stored </a:t>
            </a: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inventory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Capital intensive processes rely heavily </a:t>
            </a:r>
            <a:r>
              <a:rPr dirty="0" sz="1100" spc="10">
                <a:latin typeface="Times New Roman"/>
                <a:cs typeface="Times New Roman"/>
              </a:rPr>
              <a:t>on physical </a:t>
            </a:r>
            <a:r>
              <a:rPr dirty="0" sz="1100" spc="5">
                <a:latin typeface="Times New Roman"/>
                <a:cs typeface="Times New Roman"/>
              </a:rPr>
              <a:t>facilities, </a:t>
            </a:r>
            <a:r>
              <a:rPr dirty="0" sz="1100" spc="10">
                <a:latin typeface="Times New Roman"/>
                <a:cs typeface="Times New Roman"/>
              </a:rPr>
              <a:t>plant, and </a:t>
            </a:r>
            <a:r>
              <a:rPr dirty="0" sz="1100" spc="5">
                <a:latin typeface="Times New Roman"/>
                <a:cs typeface="Times New Roman"/>
              </a:rPr>
              <a:t>equipment. Short  </a:t>
            </a:r>
            <a:r>
              <a:rPr dirty="0" sz="1100" spc="10">
                <a:latin typeface="Times New Roman"/>
                <a:cs typeface="Times New Roman"/>
              </a:rPr>
              <a:t>term capacity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modified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operating these facilities more or less intensively than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normal.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of setting up, </a:t>
            </a:r>
            <a:r>
              <a:rPr dirty="0" sz="1100" spc="10">
                <a:latin typeface="Times New Roman"/>
                <a:cs typeface="Times New Roman"/>
              </a:rPr>
              <a:t>changing over and maintaining facilities, </a:t>
            </a:r>
            <a:r>
              <a:rPr dirty="0" sz="1100" spc="5">
                <a:latin typeface="Times New Roman"/>
                <a:cs typeface="Times New Roman"/>
              </a:rPr>
              <a:t>procuring raw  materials </a:t>
            </a:r>
            <a:r>
              <a:rPr dirty="0" sz="1100" spc="10">
                <a:latin typeface="Times New Roman"/>
                <a:cs typeface="Times New Roman"/>
              </a:rPr>
              <a:t>and managing </a:t>
            </a:r>
            <a:r>
              <a:rPr dirty="0" sz="1100" spc="5">
                <a:latin typeface="Times New Roman"/>
                <a:cs typeface="Times New Roman"/>
              </a:rPr>
              <a:t>inventory, and scheduling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modified by such capacity  changes. In labor intensive processes, the short </a:t>
            </a:r>
            <a:r>
              <a:rPr dirty="0" sz="1100" spc="10">
                <a:latin typeface="Times New Roman"/>
                <a:cs typeface="Times New Roman"/>
              </a:rPr>
              <a:t>term </a:t>
            </a:r>
            <a:r>
              <a:rPr dirty="0" sz="1100" spc="5">
                <a:latin typeface="Times New Roman"/>
                <a:cs typeface="Times New Roman"/>
              </a:rPr>
              <a:t>capacity can </a:t>
            </a:r>
            <a:r>
              <a:rPr dirty="0" sz="1100" spc="10">
                <a:latin typeface="Times New Roman"/>
                <a:cs typeface="Times New Roman"/>
              </a:rPr>
              <a:t>be changed by </a:t>
            </a:r>
            <a:r>
              <a:rPr dirty="0" sz="1100" spc="5">
                <a:latin typeface="Times New Roman"/>
                <a:cs typeface="Times New Roman"/>
              </a:rPr>
              <a:t>laying off or  hiring </a:t>
            </a:r>
            <a:r>
              <a:rPr dirty="0" sz="1100" spc="10">
                <a:latin typeface="Times New Roman"/>
                <a:cs typeface="Times New Roman"/>
              </a:rPr>
              <a:t>people </a:t>
            </a:r>
            <a:r>
              <a:rPr dirty="0" sz="1100" spc="5">
                <a:latin typeface="Times New Roman"/>
                <a:cs typeface="Times New Roman"/>
              </a:rPr>
              <a:t>or having </a:t>
            </a:r>
            <a:r>
              <a:rPr dirty="0" sz="1100" spc="10">
                <a:latin typeface="Times New Roman"/>
                <a:cs typeface="Times New Roman"/>
              </a:rPr>
              <a:t>employees </a:t>
            </a:r>
            <a:r>
              <a:rPr dirty="0" sz="1100" spc="5">
                <a:latin typeface="Times New Roman"/>
                <a:cs typeface="Times New Roman"/>
              </a:rPr>
              <a:t>overtime or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idle.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alternatives expensive, though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since hiring </a:t>
            </a:r>
            <a:r>
              <a:rPr dirty="0" sz="1100" spc="10">
                <a:latin typeface="Times New Roman"/>
                <a:cs typeface="Times New Roman"/>
              </a:rPr>
              <a:t>costs, </a:t>
            </a:r>
            <a:r>
              <a:rPr dirty="0" sz="1100" spc="5">
                <a:latin typeface="Times New Roman"/>
                <a:cs typeface="Times New Roman"/>
              </a:rPr>
              <a:t>severance </a:t>
            </a:r>
            <a:r>
              <a:rPr dirty="0" sz="1100" spc="10">
                <a:latin typeface="Times New Roman"/>
                <a:cs typeface="Times New Roman"/>
              </a:rPr>
              <a:t>pay,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premium wages may have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paid, the scarce human  </a:t>
            </a:r>
            <a:r>
              <a:rPr dirty="0" sz="1100" spc="5">
                <a:latin typeface="Times New Roman"/>
                <a:cs typeface="Times New Roman"/>
              </a:rPr>
              <a:t>skills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lost</a:t>
            </a:r>
            <a:r>
              <a:rPr dirty="0" sz="1100" spc="10">
                <a:latin typeface="Times New Roman"/>
                <a:cs typeface="Times New Roman"/>
              </a:rPr>
              <a:t> permanently.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75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76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1001324"/>
            <a:ext cx="5422265" cy="763778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985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Strategies for </a:t>
            </a:r>
            <a:r>
              <a:rPr dirty="0" sz="1100" spc="10">
                <a:latin typeface="Times New Roman"/>
                <a:cs typeface="Times New Roman"/>
              </a:rPr>
              <a:t>changing </a:t>
            </a:r>
            <a:r>
              <a:rPr dirty="0" sz="1100" spc="5">
                <a:latin typeface="Times New Roman"/>
                <a:cs typeface="Times New Roman"/>
              </a:rPr>
              <a:t>capacity also </a:t>
            </a:r>
            <a:r>
              <a:rPr dirty="0" sz="1100" spc="10">
                <a:latin typeface="Times New Roman"/>
                <a:cs typeface="Times New Roman"/>
              </a:rPr>
              <a:t>depend upon long </a:t>
            </a:r>
            <a:r>
              <a:rPr dirty="0" sz="1100" spc="5">
                <a:latin typeface="Times New Roman"/>
                <a:cs typeface="Times New Roman"/>
              </a:rPr>
              <a:t>the product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stored in  </a:t>
            </a:r>
            <a:r>
              <a:rPr dirty="0" sz="1100" spc="10">
                <a:latin typeface="Times New Roman"/>
                <a:cs typeface="Times New Roman"/>
              </a:rPr>
              <a:t>inventory. For products that are perishable </a:t>
            </a:r>
            <a:r>
              <a:rPr dirty="0" sz="1100" spc="5">
                <a:latin typeface="Times New Roman"/>
                <a:cs typeface="Times New Roman"/>
              </a:rPr>
              <a:t>(raw </a:t>
            </a:r>
            <a:r>
              <a:rPr dirty="0" sz="1100" spc="10">
                <a:latin typeface="Times New Roman"/>
                <a:cs typeface="Times New Roman"/>
              </a:rPr>
              <a:t>food) or </a:t>
            </a:r>
            <a:r>
              <a:rPr dirty="0" sz="1100" spc="5">
                <a:latin typeface="Times New Roman"/>
                <a:cs typeface="Times New Roman"/>
              </a:rPr>
              <a:t>subject </a:t>
            </a:r>
            <a:r>
              <a:rPr dirty="0" sz="1100" spc="10">
                <a:latin typeface="Times New Roman"/>
                <a:cs typeface="Times New Roman"/>
              </a:rPr>
              <a:t>to radical </a:t>
            </a:r>
            <a:r>
              <a:rPr dirty="0" sz="1100" spc="5">
                <a:latin typeface="Times New Roman"/>
                <a:cs typeface="Times New Roman"/>
              </a:rPr>
              <a:t>style </a:t>
            </a:r>
            <a:r>
              <a:rPr dirty="0" sz="1100" spc="10">
                <a:latin typeface="Times New Roman"/>
                <a:cs typeface="Times New Roman"/>
              </a:rPr>
              <a:t>changes,  </a:t>
            </a:r>
            <a:r>
              <a:rPr dirty="0" sz="1100" spc="5">
                <a:latin typeface="Times New Roman"/>
                <a:cs typeface="Times New Roman"/>
              </a:rPr>
              <a:t>storing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inventory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not feasible. </a:t>
            </a:r>
            <a:r>
              <a:rPr dirty="0" sz="1100" spc="10">
                <a:latin typeface="Times New Roman"/>
                <a:cs typeface="Times New Roman"/>
              </a:rPr>
              <a:t>This </a:t>
            </a:r>
            <a:r>
              <a:rPr dirty="0" sz="1100" spc="5">
                <a:latin typeface="Times New Roman"/>
                <a:cs typeface="Times New Roman"/>
              </a:rPr>
              <a:t>is also </a:t>
            </a:r>
            <a:r>
              <a:rPr dirty="0" sz="1100" spc="10">
                <a:latin typeface="Times New Roman"/>
                <a:cs typeface="Times New Roman"/>
              </a:rPr>
              <a:t>true for many service organizations  </a:t>
            </a:r>
            <a:r>
              <a:rPr dirty="0" sz="1100" spc="5">
                <a:latin typeface="Times New Roman"/>
                <a:cs typeface="Times New Roman"/>
              </a:rPr>
              <a:t>offering such products </a:t>
            </a:r>
            <a:r>
              <a:rPr dirty="0" sz="1100" spc="10">
                <a:latin typeface="Times New Roman"/>
                <a:cs typeface="Times New Roman"/>
              </a:rPr>
              <a:t>as insurance </a:t>
            </a:r>
            <a:r>
              <a:rPr dirty="0" sz="1100" spc="5">
                <a:latin typeface="Times New Roman"/>
                <a:cs typeface="Times New Roman"/>
              </a:rPr>
              <a:t>protection, </a:t>
            </a:r>
            <a:r>
              <a:rPr dirty="0" sz="1100" spc="10">
                <a:latin typeface="Times New Roman"/>
                <a:cs typeface="Times New Roman"/>
              </a:rPr>
              <a:t>emergency operations </a:t>
            </a:r>
            <a:r>
              <a:rPr dirty="0" sz="1100" spc="5">
                <a:latin typeface="Times New Roman"/>
                <a:cs typeface="Times New Roman"/>
              </a:rPr>
              <a:t>(fire, police </a:t>
            </a:r>
            <a:r>
              <a:rPr dirty="0" sz="1100" spc="10">
                <a:latin typeface="Times New Roman"/>
                <a:cs typeface="Times New Roman"/>
              </a:rPr>
              <a:t>etc,)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taxi </a:t>
            </a:r>
            <a:r>
              <a:rPr dirty="0" sz="1100" spc="10">
                <a:latin typeface="Times New Roman"/>
                <a:cs typeface="Times New Roman"/>
              </a:rPr>
              <a:t>and barber </a:t>
            </a:r>
            <a:r>
              <a:rPr dirty="0" sz="1100" spc="5">
                <a:latin typeface="Times New Roman"/>
                <a:cs typeface="Times New Roman"/>
              </a:rPr>
              <a:t>services. In stead of storing </a:t>
            </a:r>
            <a:r>
              <a:rPr dirty="0" sz="1100" spc="10">
                <a:latin typeface="Times New Roman"/>
                <a:cs typeface="Times New Roman"/>
              </a:rPr>
              <a:t>outputs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inventory, </a:t>
            </a:r>
            <a:r>
              <a:rPr dirty="0" sz="1100" spc="5">
                <a:latin typeface="Times New Roman"/>
                <a:cs typeface="Times New Roman"/>
              </a:rPr>
              <a:t>inputs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expanded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10">
                <a:latin typeface="Times New Roman"/>
                <a:cs typeface="Times New Roman"/>
              </a:rPr>
              <a:t>shrunk </a:t>
            </a:r>
            <a:r>
              <a:rPr dirty="0" sz="1100" spc="5">
                <a:latin typeface="Times New Roman"/>
                <a:cs typeface="Times New Roman"/>
              </a:rPr>
              <a:t>temporarily in anticipation 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demand.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Long term Responses: </a:t>
            </a:r>
            <a:r>
              <a:rPr dirty="0" sz="1100" spc="10">
                <a:latin typeface="Times New Roman"/>
                <a:cs typeface="Times New Roman"/>
              </a:rPr>
              <a:t>Capacity expansion </a:t>
            </a:r>
            <a:r>
              <a:rPr dirty="0" sz="1100" spc="5">
                <a:latin typeface="Times New Roman"/>
                <a:cs typeface="Times New Roman"/>
              </a:rPr>
              <a:t>strategies- </a:t>
            </a:r>
            <a:r>
              <a:rPr dirty="0" sz="1100" spc="10">
                <a:latin typeface="Times New Roman"/>
                <a:cs typeface="Times New Roman"/>
              </a:rPr>
              <a:t>capacity expansion adds capacity,  </a:t>
            </a:r>
            <a:r>
              <a:rPr dirty="0" sz="1100" spc="5">
                <a:latin typeface="Times New Roman"/>
                <a:cs typeface="Times New Roman"/>
              </a:rPr>
              <a:t>within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industry, to further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objectives of the </a:t>
            </a:r>
            <a:r>
              <a:rPr dirty="0" sz="1100" spc="15">
                <a:latin typeface="Times New Roman"/>
                <a:cs typeface="Times New Roman"/>
              </a:rPr>
              <a:t>firm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improve </a:t>
            </a:r>
            <a:r>
              <a:rPr dirty="0" sz="1100" spc="5">
                <a:latin typeface="Times New Roman"/>
                <a:cs typeface="Times New Roman"/>
              </a:rPr>
              <a:t>the competitive position 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organization. It focuses </a:t>
            </a:r>
            <a:r>
              <a:rPr dirty="0" sz="1100" spc="10">
                <a:latin typeface="Times New Roman"/>
                <a:cs typeface="Times New Roman"/>
              </a:rPr>
              <a:t>on growth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Organization by </a:t>
            </a:r>
            <a:r>
              <a:rPr dirty="0" sz="1100" spc="5">
                <a:latin typeface="Times New Roman"/>
                <a:cs typeface="Times New Roman"/>
              </a:rPr>
              <a:t>enabling it to increase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flow of its products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industry. Capacity </a:t>
            </a:r>
            <a:r>
              <a:rPr dirty="0" sz="1100" spc="10">
                <a:latin typeface="Times New Roman"/>
                <a:cs typeface="Times New Roman"/>
              </a:rPr>
              <a:t>expansion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very </a:t>
            </a:r>
            <a:r>
              <a:rPr dirty="0" sz="1100" spc="5">
                <a:latin typeface="Times New Roman"/>
                <a:cs typeface="Times New Roman"/>
              </a:rPr>
              <a:t>significant </a:t>
            </a:r>
            <a:r>
              <a:rPr dirty="0" sz="1100" spc="10">
                <a:latin typeface="Times New Roman"/>
                <a:cs typeface="Times New Roman"/>
              </a:rPr>
              <a:t>decision; the  </a:t>
            </a:r>
            <a:r>
              <a:rPr dirty="0" sz="1100" spc="5">
                <a:latin typeface="Times New Roman"/>
                <a:cs typeface="Times New Roman"/>
              </a:rPr>
              <a:t>strategic </a:t>
            </a:r>
            <a:r>
              <a:rPr dirty="0" sz="1100" spc="10">
                <a:latin typeface="Times New Roman"/>
                <a:cs typeface="Times New Roman"/>
              </a:rPr>
              <a:t>issue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add </a:t>
            </a:r>
            <a:r>
              <a:rPr dirty="0" sz="1100" spc="5">
                <a:latin typeface="Times New Roman"/>
                <a:cs typeface="Times New Roman"/>
              </a:rPr>
              <a:t>capacity while </a:t>
            </a:r>
            <a:r>
              <a:rPr dirty="0" sz="1100" spc="10">
                <a:latin typeface="Times New Roman"/>
                <a:cs typeface="Times New Roman"/>
              </a:rPr>
              <a:t>avoiding </a:t>
            </a:r>
            <a:r>
              <a:rPr dirty="0" sz="1100" spc="5">
                <a:latin typeface="Times New Roman"/>
                <a:cs typeface="Times New Roman"/>
              </a:rPr>
              <a:t>industry overcapacity. Overbuilding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plagued many industries e.g. </a:t>
            </a:r>
            <a:r>
              <a:rPr dirty="0" sz="1100" spc="5">
                <a:latin typeface="Times New Roman"/>
                <a:cs typeface="Times New Roman"/>
              </a:rPr>
              <a:t>paper, </a:t>
            </a:r>
            <a:r>
              <a:rPr dirty="0" sz="1100" spc="10">
                <a:latin typeface="Times New Roman"/>
                <a:cs typeface="Times New Roman"/>
              </a:rPr>
              <a:t>aluminum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many chemical </a:t>
            </a:r>
            <a:r>
              <a:rPr dirty="0" sz="1100" spc="5">
                <a:latin typeface="Times New Roman"/>
                <a:cs typeface="Times New Roman"/>
              </a:rPr>
              <a:t>businesses.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accountants’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financial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procedure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deciding on </a:t>
            </a:r>
            <a:r>
              <a:rPr dirty="0" sz="1100" spc="5">
                <a:latin typeface="Times New Roman"/>
                <a:cs typeface="Times New Roman"/>
              </a:rPr>
              <a:t>capacity expansion is  straightforward. </a:t>
            </a:r>
            <a:r>
              <a:rPr dirty="0" sz="1100" spc="10">
                <a:latin typeface="Times New Roman"/>
                <a:cs typeface="Times New Roman"/>
              </a:rPr>
              <a:t>However two types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expectations are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crucial: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Those </a:t>
            </a:r>
            <a:r>
              <a:rPr dirty="0" sz="1100" spc="5">
                <a:latin typeface="Times New Roman"/>
                <a:cs typeface="Times New Roman"/>
              </a:rPr>
              <a:t>about future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demand,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Those </a:t>
            </a:r>
            <a:r>
              <a:rPr dirty="0" sz="1100" spc="5">
                <a:latin typeface="Times New Roman"/>
                <a:cs typeface="Times New Roman"/>
              </a:rPr>
              <a:t>about competitors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behavior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8255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known </a:t>
            </a:r>
            <a:r>
              <a:rPr dirty="0" sz="1100" spc="5">
                <a:latin typeface="Times New Roman"/>
                <a:cs typeface="Times New Roman"/>
              </a:rPr>
              <a:t>future demand, organizations will </a:t>
            </a:r>
            <a:r>
              <a:rPr dirty="0" sz="1100" spc="10">
                <a:latin typeface="Times New Roman"/>
                <a:cs typeface="Times New Roman"/>
              </a:rPr>
              <a:t>compete </a:t>
            </a:r>
            <a:r>
              <a:rPr dirty="0" sz="1100" spc="5">
                <a:latin typeface="Times New Roman"/>
                <a:cs typeface="Times New Roman"/>
              </a:rPr>
              <a:t>to get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stream to  supply </a:t>
            </a:r>
            <a:r>
              <a:rPr dirty="0" sz="1100" spc="10">
                <a:latin typeface="Times New Roman"/>
                <a:cs typeface="Times New Roman"/>
              </a:rPr>
              <a:t>that demand, and perhaps preempt </a:t>
            </a:r>
            <a:r>
              <a:rPr dirty="0" sz="1100" spc="5">
                <a:latin typeface="Times New Roman"/>
                <a:cs typeface="Times New Roman"/>
              </a:rPr>
              <a:t>such </a:t>
            </a:r>
            <a:r>
              <a:rPr dirty="0" sz="1100" spc="10">
                <a:latin typeface="Times New Roman"/>
                <a:cs typeface="Times New Roman"/>
              </a:rPr>
              <a:t>action </a:t>
            </a:r>
            <a:r>
              <a:rPr dirty="0" sz="1100" spc="15">
                <a:latin typeface="Times New Roman"/>
                <a:cs typeface="Times New Roman"/>
              </a:rPr>
              <a:t>from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Horizontal and </a:t>
            </a:r>
            <a:r>
              <a:rPr dirty="0" sz="1100" spc="5" b="1">
                <a:latin typeface="Times New Roman"/>
                <a:cs typeface="Times New Roman"/>
              </a:rPr>
              <a:t>vertical integration: </a:t>
            </a:r>
            <a:r>
              <a:rPr dirty="0" sz="1100" spc="5">
                <a:latin typeface="Times New Roman"/>
                <a:cs typeface="Times New Roman"/>
              </a:rPr>
              <a:t>Horizontal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vertical integration </a:t>
            </a:r>
            <a:r>
              <a:rPr dirty="0" sz="1100" spc="10">
                <a:latin typeface="Times New Roman"/>
                <a:cs typeface="Times New Roman"/>
              </a:rPr>
              <a:t>add </a:t>
            </a:r>
            <a:r>
              <a:rPr dirty="0" sz="1100" spc="5">
                <a:latin typeface="Times New Roman"/>
                <a:cs typeface="Times New Roman"/>
              </a:rPr>
              <a:t>capacity,  within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industry, to further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objectives of the </a:t>
            </a:r>
            <a:r>
              <a:rPr dirty="0" sz="1100" spc="15">
                <a:latin typeface="Times New Roman"/>
                <a:cs typeface="Times New Roman"/>
              </a:rPr>
              <a:t>firm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improve </a:t>
            </a:r>
            <a:r>
              <a:rPr dirty="0" sz="1100" spc="5">
                <a:latin typeface="Times New Roman"/>
                <a:cs typeface="Times New Roman"/>
              </a:rPr>
              <a:t>the competitive position  of 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organization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Horizontal </a:t>
            </a:r>
            <a:r>
              <a:rPr dirty="0" sz="1100" spc="5" b="1">
                <a:latin typeface="Times New Roman"/>
                <a:cs typeface="Times New Roman"/>
              </a:rPr>
              <a:t>Integration: </a:t>
            </a:r>
            <a:r>
              <a:rPr dirty="0" sz="1100" spc="5">
                <a:latin typeface="Times New Roman"/>
                <a:cs typeface="Times New Roman"/>
              </a:rPr>
              <a:t>Horizontal integration is </a:t>
            </a:r>
            <a:r>
              <a:rPr dirty="0" sz="1100" spc="10">
                <a:latin typeface="Times New Roman"/>
                <a:cs typeface="Times New Roman"/>
              </a:rPr>
              <a:t>the growth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company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the same </a:t>
            </a:r>
            <a:r>
              <a:rPr dirty="0" sz="1100" spc="5">
                <a:latin typeface="Times New Roman"/>
                <a:cs typeface="Times New Roman"/>
              </a:rPr>
              <a:t>stage  of </a:t>
            </a:r>
            <a:r>
              <a:rPr dirty="0" sz="1100" spc="10">
                <a:latin typeface="Times New Roman"/>
                <a:cs typeface="Times New Roman"/>
              </a:rPr>
              <a:t>value chain. </a:t>
            </a:r>
            <a:r>
              <a:rPr dirty="0" sz="1100" spc="5">
                <a:latin typeface="Times New Roman"/>
                <a:cs typeface="Times New Roman"/>
              </a:rPr>
              <a:t>Horizontal integration consists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procuring (related </a:t>
            </a:r>
            <a:r>
              <a:rPr dirty="0" sz="1100" spc="10">
                <a:latin typeface="Times New Roman"/>
                <a:cs typeface="Times New Roman"/>
              </a:rPr>
              <a:t>companies, </a:t>
            </a:r>
            <a:r>
              <a:rPr dirty="0" sz="1100" spc="5">
                <a:latin typeface="Times New Roman"/>
                <a:cs typeface="Times New Roman"/>
              </a:rPr>
              <a:t>products or  processes) </a:t>
            </a:r>
            <a:r>
              <a:rPr dirty="0" sz="1100" spc="10">
                <a:latin typeface="Times New Roman"/>
                <a:cs typeface="Times New Roman"/>
              </a:rPr>
              <a:t>the company </a:t>
            </a:r>
            <a:r>
              <a:rPr dirty="0" sz="1100" spc="5">
                <a:latin typeface="Times New Roman"/>
                <a:cs typeface="Times New Roman"/>
              </a:rPr>
              <a:t>could start related business within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firm, </a:t>
            </a:r>
            <a:r>
              <a:rPr dirty="0" sz="1100" spc="10">
                <a:latin typeface="Times New Roman"/>
                <a:cs typeface="Times New Roman"/>
              </a:rPr>
              <a:t>which would be an  example </a:t>
            </a:r>
            <a:r>
              <a:rPr dirty="0" sz="1100" spc="5">
                <a:latin typeface="Times New Roman"/>
                <a:cs typeface="Times New Roman"/>
              </a:rPr>
              <a:t>of internal </a:t>
            </a:r>
            <a:r>
              <a:rPr dirty="0" sz="1100" spc="10">
                <a:latin typeface="Times New Roman"/>
                <a:cs typeface="Times New Roman"/>
              </a:rPr>
              <a:t>concentric</a:t>
            </a:r>
            <a:r>
              <a:rPr dirty="0" sz="1100" spc="5">
                <a:latin typeface="Times New Roman"/>
                <a:cs typeface="Times New Roman"/>
              </a:rPr>
              <a:t> diversification.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Vertical </a:t>
            </a:r>
            <a:r>
              <a:rPr dirty="0" sz="1100" spc="10" b="1">
                <a:latin typeface="Times New Roman"/>
                <a:cs typeface="Times New Roman"/>
              </a:rPr>
              <a:t>Integration: </a:t>
            </a:r>
            <a:r>
              <a:rPr dirty="0" sz="1100" spc="5">
                <a:latin typeface="Times New Roman"/>
                <a:cs typeface="Times New Roman"/>
              </a:rPr>
              <a:t>Vertical integration is </a:t>
            </a:r>
            <a:r>
              <a:rPr dirty="0" sz="1100" spc="10">
                <a:latin typeface="Times New Roman"/>
                <a:cs typeface="Times New Roman"/>
              </a:rPr>
              <a:t>the combination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economic </a:t>
            </a:r>
            <a:r>
              <a:rPr dirty="0" sz="1100" spc="5">
                <a:latin typeface="Times New Roman"/>
                <a:cs typeface="Times New Roman"/>
              </a:rPr>
              <a:t>processes within  the confines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single organization. It reflects </a:t>
            </a:r>
            <a:r>
              <a:rPr dirty="0" sz="1100" spc="10">
                <a:latin typeface="Times New Roman"/>
                <a:cs typeface="Times New Roman"/>
              </a:rPr>
              <a:t>the decision the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of the firm to utilize  </a:t>
            </a:r>
            <a:r>
              <a:rPr dirty="0" sz="1100" spc="5">
                <a:latin typeface="Times New Roman"/>
                <a:cs typeface="Times New Roman"/>
              </a:rPr>
              <a:t>internal transaction rather </a:t>
            </a:r>
            <a:r>
              <a:rPr dirty="0" sz="1100" spc="10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market transaction to </a:t>
            </a:r>
            <a:r>
              <a:rPr dirty="0" sz="1100" spc="10">
                <a:latin typeface="Times New Roman"/>
                <a:cs typeface="Times New Roman"/>
              </a:rPr>
              <a:t>accomplish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economic </a:t>
            </a:r>
            <a:r>
              <a:rPr dirty="0" sz="1100" spc="5">
                <a:latin typeface="Times New Roman"/>
                <a:cs typeface="Times New Roman"/>
              </a:rPr>
              <a:t>purpose. It is  expressed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acquisition of </a:t>
            </a:r>
            <a:r>
              <a:rPr dirty="0" sz="1100" spc="10">
                <a:latin typeface="Times New Roman"/>
                <a:cs typeface="Times New Roman"/>
              </a:rPr>
              <a:t>a company </a:t>
            </a:r>
            <a:r>
              <a:rPr dirty="0" sz="1100" spc="5">
                <a:latin typeface="Times New Roman"/>
                <a:cs typeface="Times New Roman"/>
              </a:rPr>
              <a:t>either further </a:t>
            </a:r>
            <a:r>
              <a:rPr dirty="0" sz="1100" spc="10">
                <a:latin typeface="Times New Roman"/>
                <a:cs typeface="Times New Roman"/>
              </a:rPr>
              <a:t>down </a:t>
            </a:r>
            <a:r>
              <a:rPr dirty="0" sz="1100" spc="5">
                <a:latin typeface="Times New Roman"/>
                <a:cs typeface="Times New Roman"/>
              </a:rPr>
              <a:t>the supply chain, or further </a:t>
            </a:r>
            <a:r>
              <a:rPr dirty="0" sz="1100" spc="10">
                <a:latin typeface="Times New Roman"/>
                <a:cs typeface="Times New Roman"/>
              </a:rPr>
              <a:t>up the  </a:t>
            </a:r>
            <a:r>
              <a:rPr dirty="0" sz="1100" spc="5">
                <a:latin typeface="Times New Roman"/>
                <a:cs typeface="Times New Roman"/>
              </a:rPr>
              <a:t>supply chain, 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both.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Backward </a:t>
            </a:r>
            <a:r>
              <a:rPr dirty="0" sz="1100" spc="5" b="1">
                <a:latin typeface="Times New Roman"/>
                <a:cs typeface="Times New Roman"/>
              </a:rPr>
              <a:t>Integration: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case </a:t>
            </a:r>
            <a:r>
              <a:rPr dirty="0" sz="1100" spc="10">
                <a:latin typeface="Times New Roman"/>
                <a:cs typeface="Times New Roman"/>
              </a:rPr>
              <a:t>of backward integration, </a:t>
            </a:r>
            <a:r>
              <a:rPr dirty="0" sz="1100" spc="5">
                <a:latin typeface="Times New Roman"/>
                <a:cs typeface="Times New Roman"/>
              </a:rPr>
              <a:t>it is critical </a:t>
            </a:r>
            <a:r>
              <a:rPr dirty="0" sz="1100" spc="10">
                <a:latin typeface="Times New Roman"/>
                <a:cs typeface="Times New Roman"/>
              </a:rPr>
              <a:t>that the volumes of  </a:t>
            </a:r>
            <a:r>
              <a:rPr dirty="0" sz="1100" spc="5">
                <a:latin typeface="Times New Roman"/>
                <a:cs typeface="Times New Roman"/>
              </a:rPr>
              <a:t>purchases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organization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large </a:t>
            </a:r>
            <a:r>
              <a:rPr dirty="0" sz="1100" spc="10">
                <a:latin typeface="Times New Roman"/>
                <a:cs typeface="Times New Roman"/>
              </a:rPr>
              <a:t>enough </a:t>
            </a:r>
            <a:r>
              <a:rPr dirty="0" sz="1100" spc="5">
                <a:latin typeface="Times New Roman"/>
                <a:cs typeface="Times New Roman"/>
              </a:rPr>
              <a:t>to support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in-house supplying unit, If the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volume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through </a:t>
            </a:r>
            <a:r>
              <a:rPr dirty="0" sz="1100" spc="5">
                <a:latin typeface="Times New Roman"/>
                <a:cs typeface="Times New Roman"/>
              </a:rPr>
              <a:t>puts is sufficient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capacities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economies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scale, organization  will rep benefits in production, sales purchasing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areas.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Takeover </a:t>
            </a:r>
            <a:r>
              <a:rPr dirty="0" sz="1100" spc="15" b="1">
                <a:latin typeface="Times New Roman"/>
                <a:cs typeface="Times New Roman"/>
              </a:rPr>
              <a:t>or </a:t>
            </a:r>
            <a:r>
              <a:rPr dirty="0" sz="1100" spc="10" b="1">
                <a:latin typeface="Times New Roman"/>
                <a:cs typeface="Times New Roman"/>
              </a:rPr>
              <a:t>Acquisitions: </a:t>
            </a:r>
            <a:r>
              <a:rPr dirty="0" sz="1100" spc="5">
                <a:latin typeface="Times New Roman"/>
                <a:cs typeface="Times New Roman"/>
              </a:rPr>
              <a:t>Takeover or acquisition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popular strategic alternative to  accelerate </a:t>
            </a:r>
            <a:r>
              <a:rPr dirty="0" sz="1100" spc="10">
                <a:latin typeface="Times New Roman"/>
                <a:cs typeface="Times New Roman"/>
              </a:rPr>
              <a:t>growth. Major companies which have </a:t>
            </a:r>
            <a:r>
              <a:rPr dirty="0" sz="1100" spc="5">
                <a:latin typeface="Times New Roman"/>
                <a:cs typeface="Times New Roman"/>
              </a:rPr>
              <a:t>been </a:t>
            </a:r>
            <a:r>
              <a:rPr dirty="0" sz="1100" spc="10">
                <a:latin typeface="Times New Roman"/>
                <a:cs typeface="Times New Roman"/>
              </a:rPr>
              <a:t>taken </a:t>
            </a:r>
            <a:r>
              <a:rPr dirty="0" sz="1100" spc="5">
                <a:latin typeface="Times New Roman"/>
                <a:cs typeface="Times New Roman"/>
              </a:rPr>
              <a:t>over post liberalization period  include </a:t>
            </a:r>
            <a:r>
              <a:rPr dirty="0" sz="1100" spc="10">
                <a:latin typeface="Times New Roman"/>
                <a:cs typeface="Times New Roman"/>
              </a:rPr>
              <a:t>Shaw </a:t>
            </a:r>
            <a:r>
              <a:rPr dirty="0" sz="1100" spc="5">
                <a:latin typeface="Times New Roman"/>
                <a:cs typeface="Times New Roman"/>
              </a:rPr>
              <a:t>Wallace, </a:t>
            </a:r>
            <a:r>
              <a:rPr dirty="0" sz="1100" spc="10">
                <a:latin typeface="Times New Roman"/>
                <a:cs typeface="Times New Roman"/>
              </a:rPr>
              <a:t>Ashok </a:t>
            </a:r>
            <a:r>
              <a:rPr dirty="0" sz="1100" spc="5">
                <a:latin typeface="Times New Roman"/>
                <a:cs typeface="Times New Roman"/>
              </a:rPr>
              <a:t>Leyland, </a:t>
            </a:r>
            <a:r>
              <a:rPr dirty="0" sz="1100" spc="10">
                <a:latin typeface="Times New Roman"/>
                <a:cs typeface="Times New Roman"/>
              </a:rPr>
              <a:t>Dunlop, </a:t>
            </a:r>
            <a:r>
              <a:rPr dirty="0" sz="1100" spc="5">
                <a:latin typeface="Times New Roman"/>
                <a:cs typeface="Times New Roman"/>
              </a:rPr>
              <a:t>etc. Acquisition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either </a:t>
            </a:r>
            <a:r>
              <a:rPr dirty="0" sz="1100" spc="10">
                <a:latin typeface="Times New Roman"/>
                <a:cs typeface="Times New Roman"/>
              </a:rPr>
              <a:t>be for value  </a:t>
            </a:r>
            <a:r>
              <a:rPr dirty="0" sz="1100" spc="5">
                <a:latin typeface="Times New Roman"/>
                <a:cs typeface="Times New Roman"/>
              </a:rPr>
              <a:t>creation or </a:t>
            </a:r>
            <a:r>
              <a:rPr dirty="0" sz="1100" spc="10">
                <a:latin typeface="Times New Roman"/>
                <a:cs typeface="Times New Roman"/>
              </a:rPr>
              <a:t>value</a:t>
            </a:r>
            <a:r>
              <a:rPr dirty="0" sz="1100" spc="5">
                <a:latin typeface="Times New Roman"/>
                <a:cs typeface="Times New Roman"/>
              </a:rPr>
              <a:t> capture.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1125144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 h="0">
                <a:moveTo>
                  <a:pt x="0" y="0"/>
                </a:moveTo>
                <a:lnTo>
                  <a:pt x="534989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019" y="1166714"/>
            <a:ext cx="5421630" cy="79736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545"/>
              </a:lnSpc>
              <a:spcBef>
                <a:spcPts val="114"/>
              </a:spcBef>
            </a:pPr>
            <a:r>
              <a:rPr dirty="0" sz="1300" spc="5" b="1">
                <a:latin typeface="Times New Roman"/>
                <a:cs typeface="Times New Roman"/>
              </a:rPr>
              <a:t>4.5 DECISION</a:t>
            </a:r>
            <a:r>
              <a:rPr dirty="0" sz="130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TREES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Trees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most commonly </a:t>
            </a:r>
            <a:r>
              <a:rPr dirty="0" sz="1100" spc="5">
                <a:latin typeface="Times New Roman"/>
                <a:cs typeface="Times New Roman"/>
              </a:rPr>
              <a:t>used in capacity planning. They are excellent tools for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helping choose between </a:t>
            </a:r>
            <a:r>
              <a:rPr dirty="0" sz="1100" spc="5">
                <a:latin typeface="Times New Roman"/>
                <a:cs typeface="Times New Roman"/>
              </a:rPr>
              <a:t>several </a:t>
            </a:r>
            <a:r>
              <a:rPr dirty="0" sz="1100" spc="10">
                <a:latin typeface="Times New Roman"/>
                <a:cs typeface="Times New Roman"/>
              </a:rPr>
              <a:t>courses </a:t>
            </a:r>
            <a:r>
              <a:rPr dirty="0" sz="1100" spc="5">
                <a:latin typeface="Times New Roman"/>
                <a:cs typeface="Times New Roman"/>
              </a:rPr>
              <a:t>of action.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provide an effective structure within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lay out options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investigate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possible </a:t>
            </a:r>
            <a:r>
              <a:rPr dirty="0" sz="1100" spc="10">
                <a:latin typeface="Times New Roman"/>
                <a:cs typeface="Times New Roman"/>
              </a:rPr>
              <a:t>outcomes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choosing </a:t>
            </a:r>
            <a:r>
              <a:rPr dirty="0" sz="1100" spc="5">
                <a:latin typeface="Times New Roman"/>
                <a:cs typeface="Times New Roman"/>
              </a:rPr>
              <a:t>those  options. </a:t>
            </a:r>
            <a:r>
              <a:rPr dirty="0" sz="1100" spc="10">
                <a:latin typeface="Times New Roman"/>
                <a:cs typeface="Times New Roman"/>
              </a:rPr>
              <a:t>They also </a:t>
            </a:r>
            <a:r>
              <a:rPr dirty="0" sz="1100" spc="5">
                <a:latin typeface="Times New Roman"/>
                <a:cs typeface="Times New Roman"/>
              </a:rPr>
              <a:t>provide </a:t>
            </a:r>
            <a:r>
              <a:rPr dirty="0" sz="1100" spc="10">
                <a:latin typeface="Times New Roman"/>
                <a:cs typeface="Times New Roman"/>
              </a:rPr>
              <a:t>a balanced </a:t>
            </a:r>
            <a:r>
              <a:rPr dirty="0" sz="1100" spc="5">
                <a:latin typeface="Times New Roman"/>
                <a:cs typeface="Times New Roman"/>
              </a:rPr>
              <a:t>picture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risks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rewards associated with each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possible courses of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The capacity </a:t>
            </a:r>
            <a:r>
              <a:rPr dirty="0" sz="1100" spc="5">
                <a:latin typeface="Times New Roman"/>
                <a:cs typeface="Times New Roman"/>
              </a:rPr>
              <a:t>planning exercise requires </a:t>
            </a:r>
            <a:r>
              <a:rPr dirty="0" sz="1100" spc="10">
                <a:latin typeface="Times New Roman"/>
                <a:cs typeface="Times New Roman"/>
              </a:rPr>
              <a:t>methods by which </a:t>
            </a:r>
            <a:r>
              <a:rPr dirty="0" sz="1100" spc="5">
                <a:latin typeface="Times New Roman"/>
                <a:cs typeface="Times New Roman"/>
              </a:rPr>
              <a:t>alternative options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evaluated. 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metrics are </a:t>
            </a:r>
            <a:r>
              <a:rPr dirty="0" sz="1100" spc="10">
                <a:latin typeface="Times New Roman"/>
                <a:cs typeface="Times New Roman"/>
              </a:rPr>
              <a:t>useful to perform the evaluation. </a:t>
            </a:r>
            <a:r>
              <a:rPr dirty="0" sz="1100" spc="5">
                <a:latin typeface="Times New Roman"/>
                <a:cs typeface="Times New Roman"/>
              </a:rPr>
              <a:t>In the cost based </a:t>
            </a:r>
            <a:r>
              <a:rPr dirty="0" sz="1100" spc="10">
                <a:latin typeface="Times New Roman"/>
                <a:cs typeface="Times New Roman"/>
              </a:rPr>
              <a:t>methods, </a:t>
            </a:r>
            <a:r>
              <a:rPr dirty="0" sz="1100" spc="5">
                <a:latin typeface="Times New Roman"/>
                <a:cs typeface="Times New Roman"/>
              </a:rPr>
              <a:t>each alternative 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evaluated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the perspective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benefits accruing </a:t>
            </a:r>
            <a:r>
              <a:rPr dirty="0" sz="1100" spc="10">
                <a:latin typeface="Times New Roman"/>
                <a:cs typeface="Times New Roman"/>
              </a:rPr>
              <a:t>out </a:t>
            </a:r>
            <a:r>
              <a:rPr dirty="0" sz="1100" spc="5">
                <a:latin typeface="Times New Roman"/>
                <a:cs typeface="Times New Roman"/>
              </a:rPr>
              <a:t>of the alternative. </a:t>
            </a:r>
            <a:r>
              <a:rPr dirty="0" sz="1100" spc="2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firm, for </a:t>
            </a:r>
            <a:r>
              <a:rPr dirty="0" sz="1100" spc="10">
                <a:latin typeface="Times New Roman"/>
                <a:cs typeface="Times New Roman"/>
              </a:rPr>
              <a:t>example, may be </a:t>
            </a:r>
            <a:r>
              <a:rPr dirty="0" sz="1100" spc="5">
                <a:latin typeface="Times New Roman"/>
                <a:cs typeface="Times New Roman"/>
              </a:rPr>
              <a:t>considering </a:t>
            </a:r>
            <a:r>
              <a:rPr dirty="0" sz="1100" spc="10">
                <a:latin typeface="Times New Roman"/>
                <a:cs typeface="Times New Roman"/>
              </a:rPr>
              <a:t>three </a:t>
            </a:r>
            <a:r>
              <a:rPr dirty="0" sz="1100" spc="5">
                <a:latin typeface="Times New Roman"/>
                <a:cs typeface="Times New Roman"/>
              </a:rPr>
              <a:t>options: not </a:t>
            </a:r>
            <a:r>
              <a:rPr dirty="0" sz="1100" spc="10">
                <a:latin typeface="Times New Roman"/>
                <a:cs typeface="Times New Roman"/>
              </a:rPr>
              <a:t>to do anything about </a:t>
            </a:r>
            <a:r>
              <a:rPr dirty="0" sz="1100" spc="5">
                <a:latin typeface="Times New Roman"/>
                <a:cs typeface="Times New Roman"/>
              </a:rPr>
              <a:t>capacity, </a:t>
            </a:r>
            <a:r>
              <a:rPr dirty="0" sz="1100" spc="10">
                <a:latin typeface="Times New Roman"/>
                <a:cs typeface="Times New Roman"/>
              </a:rPr>
              <a:t>add a  new machine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go </a:t>
            </a:r>
            <a:r>
              <a:rPr dirty="0" sz="1100" spc="5">
                <a:latin typeface="Times New Roman"/>
                <a:cs typeface="Times New Roman"/>
              </a:rPr>
              <a:t>for sub-contracting. </a:t>
            </a:r>
            <a:r>
              <a:rPr dirty="0" sz="1100" spc="10">
                <a:latin typeface="Times New Roman"/>
                <a:cs typeface="Times New Roman"/>
              </a:rPr>
              <a:t>Another firm may have </a:t>
            </a:r>
            <a:r>
              <a:rPr dirty="0" sz="1100" spc="5">
                <a:latin typeface="Times New Roman"/>
                <a:cs typeface="Times New Roman"/>
              </a:rPr>
              <a:t>three options of varying  </a:t>
            </a:r>
            <a:r>
              <a:rPr dirty="0" sz="1100" spc="10">
                <a:latin typeface="Times New Roman"/>
                <a:cs typeface="Times New Roman"/>
              </a:rPr>
              <a:t>technological and operational capabilities for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addition, </a:t>
            </a:r>
            <a:r>
              <a:rPr dirty="0" sz="1100" spc="5">
                <a:latin typeface="Times New Roman"/>
                <a:cs typeface="Times New Roman"/>
              </a:rPr>
              <a:t>resulting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different </a:t>
            </a:r>
            <a:r>
              <a:rPr dirty="0" sz="1100" spc="10">
                <a:latin typeface="Times New Roman"/>
                <a:cs typeface="Times New Roman"/>
              </a:rPr>
              <a:t>capital  </a:t>
            </a:r>
            <a:r>
              <a:rPr dirty="0" sz="1100" spc="5">
                <a:latin typeface="Times New Roman"/>
                <a:cs typeface="Times New Roman"/>
              </a:rPr>
              <a:t>costs, operating costs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useful life of the resource. In each of the above examples,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can  </a:t>
            </a:r>
            <a:r>
              <a:rPr dirty="0" sz="1100" spc="10">
                <a:latin typeface="Times New Roman"/>
                <a:cs typeface="Times New Roman"/>
              </a:rPr>
              <a:t>evaluate the </a:t>
            </a:r>
            <a:r>
              <a:rPr dirty="0" sz="1100" spc="5">
                <a:latin typeface="Times New Roman"/>
                <a:cs typeface="Times New Roman"/>
              </a:rPr>
              <a:t>alternatives </a:t>
            </a:r>
            <a:r>
              <a:rPr dirty="0" sz="1100" spc="10">
                <a:latin typeface="Times New Roman"/>
                <a:cs typeface="Times New Roman"/>
              </a:rPr>
              <a:t>from the perspective </a:t>
            </a:r>
            <a:r>
              <a:rPr dirty="0" sz="1100" spc="5">
                <a:latin typeface="Times New Roman"/>
                <a:cs typeface="Times New Roman"/>
              </a:rPr>
              <a:t>of costs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benefits.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other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method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performance based </a:t>
            </a:r>
            <a:r>
              <a:rPr dirty="0" sz="1100" spc="5">
                <a:latin typeface="Times New Roman"/>
                <a:cs typeface="Times New Roman"/>
              </a:rPr>
              <a:t>methods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 comparing  </a:t>
            </a:r>
            <a:r>
              <a:rPr dirty="0" sz="1100" spc="5">
                <a:latin typeface="Times New Roman"/>
                <a:cs typeface="Times New Roman"/>
              </a:rPr>
              <a:t>alternatives. </a:t>
            </a:r>
            <a:r>
              <a:rPr dirty="0" sz="1100" spc="10">
                <a:latin typeface="Times New Roman"/>
                <a:cs typeface="Times New Roman"/>
              </a:rPr>
              <a:t>If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choice </a:t>
            </a:r>
            <a:r>
              <a:rPr dirty="0" sz="1100" spc="5">
                <a:latin typeface="Times New Roman"/>
                <a:cs typeface="Times New Roman"/>
              </a:rPr>
              <a:t>is to </a:t>
            </a:r>
            <a:r>
              <a:rPr dirty="0" sz="1100" spc="10">
                <a:latin typeface="Times New Roman"/>
                <a:cs typeface="Times New Roman"/>
              </a:rPr>
              <a:t>go </a:t>
            </a:r>
            <a:r>
              <a:rPr dirty="0" sz="1100" spc="5">
                <a:latin typeface="Times New Roman"/>
                <a:cs typeface="Times New Roman"/>
              </a:rPr>
              <a:t>for multiple resources, </a:t>
            </a:r>
            <a:r>
              <a:rPr dirty="0" sz="1100" spc="10">
                <a:latin typeface="Times New Roman"/>
                <a:cs typeface="Times New Roman"/>
              </a:rPr>
              <a:t>one can analyze the impact </a:t>
            </a:r>
            <a:r>
              <a:rPr dirty="0" sz="1100" spc="5">
                <a:latin typeface="Times New Roman"/>
                <a:cs typeface="Times New Roman"/>
              </a:rPr>
              <a:t>of the  alternatives in terms of utilization of capacity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waiting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jobs. </a:t>
            </a:r>
            <a:r>
              <a:rPr dirty="0" sz="1100" spc="10">
                <a:latin typeface="Times New Roman"/>
                <a:cs typeface="Times New Roman"/>
              </a:rPr>
              <a:t>If more  machines are </a:t>
            </a:r>
            <a:r>
              <a:rPr dirty="0" sz="1100" spc="5">
                <a:latin typeface="Times New Roman"/>
                <a:cs typeface="Times New Roman"/>
              </a:rPr>
              <a:t>added,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waiting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well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utilization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resource will </a:t>
            </a:r>
            <a:r>
              <a:rPr dirty="0" sz="1100" spc="10">
                <a:latin typeface="Times New Roman"/>
                <a:cs typeface="Times New Roman"/>
              </a:rPr>
              <a:t>come  down. </a:t>
            </a:r>
            <a:r>
              <a:rPr dirty="0" sz="1100" spc="5">
                <a:latin typeface="Times New Roman"/>
                <a:cs typeface="Times New Roman"/>
              </a:rPr>
              <a:t>It is possible to </a:t>
            </a:r>
            <a:r>
              <a:rPr dirty="0" sz="1100" spc="10">
                <a:latin typeface="Times New Roman"/>
                <a:cs typeface="Times New Roman"/>
              </a:rPr>
              <a:t>analyze and </a:t>
            </a:r>
            <a:r>
              <a:rPr dirty="0" sz="1100" spc="5">
                <a:latin typeface="Times New Roman"/>
                <a:cs typeface="Times New Roman"/>
              </a:rPr>
              <a:t>select </a:t>
            </a:r>
            <a:r>
              <a:rPr dirty="0" sz="1100" spc="10">
                <a:latin typeface="Times New Roman"/>
                <a:cs typeface="Times New Roman"/>
              </a:rPr>
              <a:t>the best </a:t>
            </a:r>
            <a:r>
              <a:rPr dirty="0" sz="1100" spc="5">
                <a:latin typeface="Times New Roman"/>
                <a:cs typeface="Times New Roman"/>
              </a:rPr>
              <a:t>alternative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basis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these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measures.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Decision </a:t>
            </a:r>
            <a:r>
              <a:rPr dirty="0" sz="1100" spc="5">
                <a:latin typeface="Times New Roman"/>
                <a:cs typeface="Times New Roman"/>
              </a:rPr>
              <a:t>trees are </a:t>
            </a:r>
            <a:r>
              <a:rPr dirty="0" sz="1100" spc="10">
                <a:latin typeface="Times New Roman"/>
                <a:cs typeface="Times New Roman"/>
              </a:rPr>
              <a:t>useful to </a:t>
            </a:r>
            <a:r>
              <a:rPr dirty="0" sz="1100" spc="5">
                <a:latin typeface="Times New Roman"/>
                <a:cs typeface="Times New Roman"/>
              </a:rPr>
              <a:t>evaluate alternative capacity choices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basis of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benefits. Further, </a:t>
            </a:r>
            <a:r>
              <a:rPr dirty="0" sz="1100" spc="10">
                <a:latin typeface="Times New Roman"/>
                <a:cs typeface="Times New Roman"/>
              </a:rPr>
              <a:t>the inherent </a:t>
            </a:r>
            <a:r>
              <a:rPr dirty="0" sz="1100" spc="5">
                <a:latin typeface="Times New Roman"/>
                <a:cs typeface="Times New Roman"/>
              </a:rPr>
              <a:t>uncertainty in the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tree is </a:t>
            </a:r>
            <a:r>
              <a:rPr dirty="0" sz="1100" spc="10">
                <a:latin typeface="Times New Roman"/>
                <a:cs typeface="Times New Roman"/>
              </a:rPr>
              <a:t>a schematic  model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different sequences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steps involved in </a:t>
            </a:r>
            <a:r>
              <a:rPr dirty="0" sz="1100" spc="10">
                <a:latin typeface="Times New Roman"/>
                <a:cs typeface="Times New Roman"/>
              </a:rPr>
              <a:t>a problem and </a:t>
            </a:r>
            <a:r>
              <a:rPr dirty="0" sz="1100" spc="5">
                <a:latin typeface="Times New Roman"/>
                <a:cs typeface="Times New Roman"/>
              </a:rPr>
              <a:t>the consequences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decisions </a:t>
            </a:r>
            <a:r>
              <a:rPr dirty="0" sz="1100" spc="5">
                <a:latin typeface="Times New Roman"/>
                <a:cs typeface="Times New Roman"/>
              </a:rPr>
              <a:t>are systematically portrayed. Decision trees </a:t>
            </a:r>
            <a:r>
              <a:rPr dirty="0" sz="1100" spc="10">
                <a:latin typeface="Times New Roman"/>
                <a:cs typeface="Times New Roman"/>
              </a:rPr>
              <a:t>comprise nodes and branches. Each  node </a:t>
            </a:r>
            <a:r>
              <a:rPr dirty="0" sz="1100" spc="5">
                <a:latin typeface="Times New Roman"/>
                <a:cs typeface="Times New Roman"/>
              </a:rPr>
              <a:t>represents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decision point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branches represent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potential </a:t>
            </a:r>
            <a:r>
              <a:rPr dirty="0" sz="1100" spc="10">
                <a:latin typeface="Times New Roman"/>
                <a:cs typeface="Times New Roman"/>
              </a:rPr>
              <a:t>outcomes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decision.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consequence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each outcome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measured </a:t>
            </a:r>
            <a:r>
              <a:rPr dirty="0" sz="1100" spc="5">
                <a:latin typeface="Times New Roman"/>
                <a:cs typeface="Times New Roman"/>
              </a:rPr>
              <a:t>as the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impact, and 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uncertainty associated with </a:t>
            </a:r>
            <a:r>
              <a:rPr dirty="0" sz="1100" spc="10">
                <a:latin typeface="Times New Roman"/>
                <a:cs typeface="Times New Roman"/>
              </a:rPr>
              <a:t>each outcome 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associated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the requisite branch.  Using this basic information, </a:t>
            </a:r>
            <a:r>
              <a:rPr dirty="0" sz="1100" spc="10">
                <a:latin typeface="Times New Roman"/>
                <a:cs typeface="Times New Roman"/>
              </a:rPr>
              <a:t>the tree </a:t>
            </a:r>
            <a:r>
              <a:rPr dirty="0" sz="1100" spc="5">
                <a:latin typeface="Times New Roman"/>
                <a:cs typeface="Times New Roman"/>
              </a:rPr>
              <a:t>is constructed. After the tree is </a:t>
            </a:r>
            <a:r>
              <a:rPr dirty="0" sz="1100" spc="10">
                <a:latin typeface="Times New Roman"/>
                <a:cs typeface="Times New Roman"/>
              </a:rPr>
              <a:t>constructed, </a:t>
            </a:r>
            <a:r>
              <a:rPr dirty="0" sz="1100" spc="5">
                <a:latin typeface="Times New Roman"/>
                <a:cs typeface="Times New Roman"/>
              </a:rPr>
              <a:t>each branch  in the tree is evaluated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respect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costs, benefits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uncertainty.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tree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evaluated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right to </a:t>
            </a:r>
            <a:r>
              <a:rPr dirty="0" sz="1100" spc="5">
                <a:latin typeface="Times New Roman"/>
                <a:cs typeface="Times New Roman"/>
              </a:rPr>
              <a:t>left </a:t>
            </a:r>
            <a:r>
              <a:rPr dirty="0" sz="1100" spc="10">
                <a:latin typeface="Times New Roman"/>
                <a:cs typeface="Times New Roman"/>
              </a:rPr>
              <a:t>(from end to beginning). </a:t>
            </a:r>
            <a:r>
              <a:rPr dirty="0" sz="1100" spc="15">
                <a:latin typeface="Times New Roman"/>
                <a:cs typeface="Times New Roman"/>
              </a:rPr>
              <a:t>As we </a:t>
            </a:r>
            <a:r>
              <a:rPr dirty="0" sz="1100" spc="10">
                <a:latin typeface="Times New Roman"/>
                <a:cs typeface="Times New Roman"/>
              </a:rPr>
              <a:t>move from right to </a:t>
            </a:r>
            <a:r>
              <a:rPr dirty="0" sz="1100" spc="5">
                <a:latin typeface="Times New Roman"/>
                <a:cs typeface="Times New Roman"/>
              </a:rPr>
              <a:t>left,  unattractive portions of the tree are </a:t>
            </a:r>
            <a:r>
              <a:rPr dirty="0" sz="1100" spc="10">
                <a:latin typeface="Times New Roman"/>
                <a:cs typeface="Times New Roman"/>
              </a:rPr>
              <a:t>eliminated </a:t>
            </a:r>
            <a:r>
              <a:rPr dirty="0" sz="1100" spc="5">
                <a:latin typeface="Times New Roman"/>
                <a:cs typeface="Times New Roman"/>
              </a:rPr>
              <a:t>to arrive at the final decision.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used of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decision tree for evaluating </a:t>
            </a:r>
            <a:r>
              <a:rPr dirty="0" sz="1100" spc="10">
                <a:latin typeface="Times New Roman"/>
                <a:cs typeface="Times New Roman"/>
              </a:rPr>
              <a:t>capacity </a:t>
            </a:r>
            <a:r>
              <a:rPr dirty="0" sz="1100" spc="5">
                <a:latin typeface="Times New Roman"/>
                <a:cs typeface="Times New Roman"/>
              </a:rPr>
              <a:t>alternatives is </a:t>
            </a:r>
            <a:r>
              <a:rPr dirty="0" sz="1100" spc="10">
                <a:latin typeface="Times New Roman"/>
                <a:cs typeface="Times New Roman"/>
              </a:rPr>
              <a:t>explained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help of </a:t>
            </a:r>
            <a:r>
              <a:rPr dirty="0" sz="1100" spc="10">
                <a:latin typeface="Times New Roman"/>
                <a:cs typeface="Times New Roman"/>
              </a:rPr>
              <a:t>an example  </a:t>
            </a:r>
            <a:r>
              <a:rPr dirty="0" sz="1100" spc="5">
                <a:latin typeface="Times New Roman"/>
                <a:cs typeface="Times New Roman"/>
              </a:rPr>
              <a:t>below.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Waiting </a:t>
            </a:r>
            <a:r>
              <a:rPr dirty="0" sz="1100" spc="15" b="1">
                <a:latin typeface="Times New Roman"/>
                <a:cs typeface="Times New Roman"/>
              </a:rPr>
              <a:t>Line </a:t>
            </a:r>
            <a:r>
              <a:rPr dirty="0" sz="1100" spc="10" b="1">
                <a:latin typeface="Times New Roman"/>
                <a:cs typeface="Times New Roman"/>
              </a:rPr>
              <a:t>Models: </a:t>
            </a:r>
            <a:r>
              <a:rPr dirty="0" sz="1100" spc="5">
                <a:latin typeface="Times New Roman"/>
                <a:cs typeface="Times New Roman"/>
              </a:rPr>
              <a:t>Consider the capacity planning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case of the computerized  </a:t>
            </a:r>
            <a:r>
              <a:rPr dirty="0" sz="1100" spc="10">
                <a:latin typeface="Times New Roman"/>
                <a:cs typeface="Times New Roman"/>
              </a:rPr>
              <a:t>passenger reservation </a:t>
            </a:r>
            <a:r>
              <a:rPr dirty="0" sz="1100" spc="5">
                <a:latin typeface="Times New Roman"/>
                <a:cs typeface="Times New Roman"/>
              </a:rPr>
              <a:t>facility </a:t>
            </a:r>
            <a:r>
              <a:rPr dirty="0" sz="1100" spc="10">
                <a:latin typeface="Times New Roman"/>
                <a:cs typeface="Times New Roman"/>
              </a:rPr>
              <a:t>of Indian Railways. In simple terms, the question </a:t>
            </a:r>
            <a:r>
              <a:rPr dirty="0" sz="1100" spc="5">
                <a:latin typeface="Times New Roman"/>
                <a:cs typeface="Times New Roman"/>
              </a:rPr>
              <a:t>boils </a:t>
            </a:r>
            <a:r>
              <a:rPr dirty="0" sz="1100" spc="15">
                <a:latin typeface="Times New Roman"/>
                <a:cs typeface="Times New Roman"/>
              </a:rPr>
              <a:t>down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5">
                <a:latin typeface="Times New Roman"/>
                <a:cs typeface="Times New Roman"/>
              </a:rPr>
              <a:t>deciding </a:t>
            </a:r>
            <a:r>
              <a:rPr dirty="0" sz="1100" spc="10">
                <a:latin typeface="Times New Roman"/>
                <a:cs typeface="Times New Roman"/>
              </a:rPr>
              <a:t>the 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booking counters to be made available to the </a:t>
            </a:r>
            <a:r>
              <a:rPr dirty="0" sz="1100" spc="5">
                <a:latin typeface="Times New Roman"/>
                <a:cs typeface="Times New Roman"/>
              </a:rPr>
              <a:t>public. It is obvious that  if there are fewer booking counters to </a:t>
            </a:r>
            <a:r>
              <a:rPr dirty="0" sz="1100" spc="10">
                <a:latin typeface="Times New Roman"/>
                <a:cs typeface="Times New Roman"/>
              </a:rPr>
              <a:t>be made available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public. It is </a:t>
            </a:r>
            <a:r>
              <a:rPr dirty="0" sz="1100" spc="10">
                <a:latin typeface="Times New Roman"/>
                <a:cs typeface="Times New Roman"/>
              </a:rPr>
              <a:t>obvious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>
                <a:latin typeface="Times New Roman"/>
                <a:cs typeface="Times New Roman"/>
              </a:rPr>
              <a:t>if  </a:t>
            </a:r>
            <a:r>
              <a:rPr dirty="0" sz="1100" spc="5">
                <a:latin typeface="Times New Roman"/>
                <a:cs typeface="Times New Roman"/>
              </a:rPr>
              <a:t>there are fewer </a:t>
            </a:r>
            <a:r>
              <a:rPr dirty="0" sz="1100" spc="10">
                <a:latin typeface="Times New Roman"/>
                <a:cs typeface="Times New Roman"/>
              </a:rPr>
              <a:t>booking </a:t>
            </a:r>
            <a:r>
              <a:rPr dirty="0" sz="1100" spc="5">
                <a:latin typeface="Times New Roman"/>
                <a:cs typeface="Times New Roman"/>
              </a:rPr>
              <a:t>counters, the </a:t>
            </a:r>
            <a:r>
              <a:rPr dirty="0" sz="1100" spc="10">
                <a:latin typeface="Times New Roman"/>
                <a:cs typeface="Times New Roman"/>
              </a:rPr>
              <a:t>queue </a:t>
            </a:r>
            <a:r>
              <a:rPr dirty="0" sz="1100" spc="5">
                <a:latin typeface="Times New Roman"/>
                <a:cs typeface="Times New Roman"/>
              </a:rPr>
              <a:t>is likely to build </a:t>
            </a:r>
            <a:r>
              <a:rPr dirty="0" sz="1100" spc="10">
                <a:latin typeface="Times New Roman"/>
                <a:cs typeface="Times New Roman"/>
              </a:rPr>
              <a:t>and customers may end </a:t>
            </a:r>
            <a:r>
              <a:rPr dirty="0" sz="1100" spc="5">
                <a:latin typeface="Times New Roman"/>
                <a:cs typeface="Times New Roman"/>
              </a:rPr>
              <a:t>up  spending more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before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get their tickets </a:t>
            </a:r>
            <a:r>
              <a:rPr dirty="0" sz="1100" spc="10">
                <a:latin typeface="Times New Roman"/>
                <a:cs typeface="Times New Roman"/>
              </a:rPr>
              <a:t>booked.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similar  experiences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banking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BSNL's </a:t>
            </a:r>
            <a:r>
              <a:rPr dirty="0" sz="1100">
                <a:latin typeface="Times New Roman"/>
                <a:cs typeface="Times New Roman"/>
              </a:rPr>
              <a:t>bill </a:t>
            </a:r>
            <a:r>
              <a:rPr dirty="0" sz="1100" spc="10">
                <a:latin typeface="Times New Roman"/>
                <a:cs typeface="Times New Roman"/>
              </a:rPr>
              <a:t>payment </a:t>
            </a:r>
            <a:r>
              <a:rPr dirty="0" sz="1100" spc="5">
                <a:latin typeface="Times New Roman"/>
                <a:cs typeface="Times New Roman"/>
              </a:rPr>
              <a:t>counters. Capacity decisions in  service systems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10">
                <a:latin typeface="Times New Roman"/>
                <a:cs typeface="Times New Roman"/>
              </a:rPr>
              <a:t>made on the </a:t>
            </a:r>
            <a:r>
              <a:rPr dirty="0" sz="1100" spc="5">
                <a:latin typeface="Times New Roman"/>
                <a:cs typeface="Times New Roman"/>
              </a:rPr>
              <a:t>basis of </a:t>
            </a:r>
            <a:r>
              <a:rPr dirty="0" sz="1100" spc="10">
                <a:latin typeface="Times New Roman"/>
                <a:cs typeface="Times New Roman"/>
              </a:rPr>
              <a:t>the impact on the customers. In </a:t>
            </a:r>
            <a:r>
              <a:rPr dirty="0" sz="1100" spc="5">
                <a:latin typeface="Times New Roman"/>
                <a:cs typeface="Times New Roman"/>
              </a:rPr>
              <a:t>service  systems, waiting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important operational </a:t>
            </a:r>
            <a:r>
              <a:rPr dirty="0" sz="1100" spc="10">
                <a:latin typeface="Times New Roman"/>
                <a:cs typeface="Times New Roman"/>
              </a:rPr>
              <a:t>measure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determines </a:t>
            </a:r>
            <a:r>
              <a:rPr dirty="0" sz="1100" spc="5">
                <a:latin typeface="Times New Roman"/>
                <a:cs typeface="Times New Roman"/>
              </a:rPr>
              <a:t>service quality.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Similar </a:t>
            </a:r>
            <a:r>
              <a:rPr dirty="0" sz="1100" spc="10">
                <a:latin typeface="Times New Roman"/>
                <a:cs typeface="Times New Roman"/>
              </a:rPr>
              <a:t>examples </a:t>
            </a:r>
            <a:r>
              <a:rPr dirty="0" sz="1100" spc="5">
                <a:latin typeface="Times New Roman"/>
                <a:cs typeface="Times New Roman"/>
              </a:rPr>
              <a:t>exist in manufacturing systems as well.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resource that is </a:t>
            </a:r>
            <a:r>
              <a:rPr dirty="0" sz="1100" spc="10">
                <a:latin typeface="Times New Roman"/>
                <a:cs typeface="Times New Roman"/>
              </a:rPr>
              <a:t>few in number  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highly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utilized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likely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bottleneck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increase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waiting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time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jobs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ahead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77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836724"/>
            <a:ext cx="5422265" cy="366014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6985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it. </a:t>
            </a:r>
            <a:r>
              <a:rPr dirty="0" sz="1100" spc="15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this, manufacturing lead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will increase </a:t>
            </a:r>
            <a:r>
              <a:rPr dirty="0" sz="1100" spc="10">
                <a:latin typeface="Times New Roman"/>
                <a:cs typeface="Times New Roman"/>
              </a:rPr>
              <a:t>and work </a:t>
            </a:r>
            <a:r>
              <a:rPr dirty="0" sz="1100" spc="5">
                <a:latin typeface="Times New Roman"/>
                <a:cs typeface="Times New Roman"/>
              </a:rPr>
              <a:t>in progress will pile </a:t>
            </a:r>
            <a:r>
              <a:rPr dirty="0" sz="1100" spc="10">
                <a:latin typeface="Times New Roman"/>
                <a:cs typeface="Times New Roman"/>
              </a:rPr>
              <a:t>up in  </a:t>
            </a:r>
            <a:r>
              <a:rPr dirty="0" sz="1100" spc="5">
                <a:latin typeface="Times New Roman"/>
                <a:cs typeface="Times New Roman"/>
              </a:rPr>
              <a:t>the factory. This will </a:t>
            </a:r>
            <a:r>
              <a:rPr dirty="0" sz="1100" spc="10">
                <a:latin typeface="Times New Roman"/>
                <a:cs typeface="Times New Roman"/>
              </a:rPr>
              <a:t>have a </a:t>
            </a:r>
            <a:r>
              <a:rPr dirty="0" sz="1100" spc="5">
                <a:latin typeface="Times New Roman"/>
                <a:cs typeface="Times New Roman"/>
              </a:rPr>
              <a:t>cascading effect in terms of missing </a:t>
            </a:r>
            <a:r>
              <a:rPr dirty="0" sz="1100" spc="10">
                <a:latin typeface="Times New Roman"/>
                <a:cs typeface="Times New Roman"/>
              </a:rPr>
              <a:t>delivery commitments and  </a:t>
            </a:r>
            <a:r>
              <a:rPr dirty="0" sz="1100" spc="5">
                <a:latin typeface="Times New Roman"/>
                <a:cs typeface="Times New Roman"/>
              </a:rPr>
              <a:t>shipping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delays.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Waiting </a:t>
            </a:r>
            <a:r>
              <a:rPr dirty="0" sz="1100" spc="5">
                <a:latin typeface="Times New Roman"/>
                <a:cs typeface="Times New Roman"/>
              </a:rPr>
              <a:t>line models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use of queuing </a:t>
            </a:r>
            <a:r>
              <a:rPr dirty="0" sz="1100" spc="10">
                <a:latin typeface="Times New Roman"/>
                <a:cs typeface="Times New Roman"/>
              </a:rPr>
              <a:t>theory </a:t>
            </a:r>
            <a:r>
              <a:rPr dirty="0" sz="1100" spc="5">
                <a:latin typeface="Times New Roman"/>
                <a:cs typeface="Times New Roman"/>
              </a:rPr>
              <a:t>fundamentals such </a:t>
            </a:r>
            <a:r>
              <a:rPr dirty="0" sz="1100" spc="10">
                <a:latin typeface="Times New Roman"/>
                <a:cs typeface="Times New Roman"/>
              </a:rPr>
              <a:t>as queue length, waiting 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utilization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resources, to </a:t>
            </a:r>
            <a:r>
              <a:rPr dirty="0" sz="1100" spc="10">
                <a:latin typeface="Times New Roman"/>
                <a:cs typeface="Times New Roman"/>
              </a:rPr>
              <a:t>analyze the impact </a:t>
            </a:r>
            <a:r>
              <a:rPr dirty="0" sz="1100" spc="5">
                <a:latin typeface="Times New Roman"/>
                <a:cs typeface="Times New Roman"/>
              </a:rPr>
              <a:t>of alternative capacity choices 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important operational measures in operating </a:t>
            </a:r>
            <a:r>
              <a:rPr dirty="0" sz="1100" spc="5">
                <a:latin typeface="Times New Roman"/>
                <a:cs typeface="Times New Roman"/>
              </a:rPr>
              <a:t>systems. </a:t>
            </a:r>
            <a:r>
              <a:rPr dirty="0" sz="1100" spc="10">
                <a:latin typeface="Times New Roman"/>
                <a:cs typeface="Times New Roman"/>
              </a:rPr>
              <a:t>Therefore, </a:t>
            </a:r>
            <a:r>
              <a:rPr dirty="0" sz="1100" spc="5">
                <a:latin typeface="Times New Roman"/>
                <a:cs typeface="Times New Roman"/>
              </a:rPr>
              <a:t>capacity planning </a:t>
            </a:r>
            <a:r>
              <a:rPr dirty="0" sz="1100" spc="10">
                <a:latin typeface="Times New Roman"/>
                <a:cs typeface="Times New Roman"/>
              </a:rPr>
              <a:t>problem  </a:t>
            </a:r>
            <a:r>
              <a:rPr dirty="0" sz="1100" spc="5">
                <a:latin typeface="Times New Roman"/>
                <a:cs typeface="Times New Roman"/>
              </a:rPr>
              <a:t>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analyzed using </a:t>
            </a:r>
            <a:r>
              <a:rPr dirty="0" sz="1100" spc="5">
                <a:latin typeface="Times New Roman"/>
                <a:cs typeface="Times New Roman"/>
              </a:rPr>
              <a:t>queuing </a:t>
            </a:r>
            <a:r>
              <a:rPr dirty="0" sz="1100" spc="10">
                <a:latin typeface="Times New Roman"/>
                <a:cs typeface="Times New Roman"/>
              </a:rPr>
              <a:t>system and </a:t>
            </a:r>
            <a:r>
              <a:rPr dirty="0" sz="1100" spc="5">
                <a:latin typeface="Times New Roman"/>
                <a:cs typeface="Times New Roman"/>
              </a:rPr>
              <a:t>the alternative scenarios that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analyzed 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analyzed </a:t>
            </a:r>
            <a:r>
              <a:rPr dirty="0" sz="1100" spc="10">
                <a:latin typeface="Times New Roman"/>
                <a:cs typeface="Times New Roman"/>
              </a:rPr>
              <a:t>using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waiting </a:t>
            </a:r>
            <a:r>
              <a:rPr dirty="0" sz="1100" spc="5">
                <a:latin typeface="Times New Roman"/>
                <a:cs typeface="Times New Roman"/>
              </a:rPr>
              <a:t>line </a:t>
            </a:r>
            <a:r>
              <a:rPr dirty="0" sz="1100" spc="10">
                <a:latin typeface="Times New Roman"/>
                <a:cs typeface="Times New Roman"/>
              </a:rPr>
              <a:t>models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developed.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Basic Structure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a Queuing System: </a:t>
            </a:r>
            <a:r>
              <a:rPr dirty="0" sz="1100" spc="10">
                <a:latin typeface="Times New Roman"/>
                <a:cs typeface="Times New Roman"/>
              </a:rPr>
              <a:t>Figure 4.3 </a:t>
            </a:r>
            <a:r>
              <a:rPr dirty="0" sz="1100" spc="5">
                <a:latin typeface="Times New Roman"/>
                <a:cs typeface="Times New Roman"/>
              </a:rPr>
              <a:t>depicts the basic structure </a:t>
            </a:r>
            <a:r>
              <a:rPr dirty="0" sz="1100" spc="10">
                <a:latin typeface="Times New Roman"/>
                <a:cs typeface="Times New Roman"/>
              </a:rPr>
              <a:t>of a queuing  system.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demand for the products/ services </a:t>
            </a:r>
            <a:r>
              <a:rPr dirty="0" sz="1100" spc="5">
                <a:latin typeface="Times New Roman"/>
                <a:cs typeface="Times New Roman"/>
              </a:rPr>
              <a:t>offered </a:t>
            </a:r>
            <a:r>
              <a:rPr dirty="0" sz="1100" spc="10">
                <a:latin typeface="Times New Roman"/>
                <a:cs typeface="Times New Roman"/>
              </a:rPr>
              <a:t>by the operating system </a:t>
            </a:r>
            <a:r>
              <a:rPr dirty="0" sz="1100" spc="5">
                <a:latin typeface="Times New Roman"/>
                <a:cs typeface="Times New Roman"/>
              </a:rPr>
              <a:t>originates  </a:t>
            </a:r>
            <a:r>
              <a:rPr dirty="0" sz="1100" spc="10">
                <a:latin typeface="Times New Roman"/>
                <a:cs typeface="Times New Roman"/>
              </a:rPr>
              <a:t>from a </a:t>
            </a:r>
            <a:r>
              <a:rPr dirty="0" sz="1100" spc="5">
                <a:latin typeface="Times New Roman"/>
                <a:cs typeface="Times New Roman"/>
              </a:rPr>
              <a:t>calling population or source. In the </a:t>
            </a:r>
            <a:r>
              <a:rPr dirty="0" sz="1100" spc="10">
                <a:latin typeface="Times New Roman"/>
                <a:cs typeface="Times New Roman"/>
              </a:rPr>
              <a:t>case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restaurant, the calling population (source)  of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could </a:t>
            </a:r>
            <a:r>
              <a:rPr dirty="0" sz="1100" spc="10">
                <a:latin typeface="Times New Roman"/>
                <a:cs typeface="Times New Roman"/>
              </a:rPr>
              <a:t>be the </a:t>
            </a:r>
            <a:r>
              <a:rPr dirty="0" sz="1100" spc="5">
                <a:latin typeface="Times New Roman"/>
                <a:cs typeface="Times New Roman"/>
              </a:rPr>
              <a:t>citizens in the vicinity of the restaurant. </a:t>
            </a:r>
            <a:r>
              <a:rPr dirty="0" sz="1100" spc="10">
                <a:latin typeface="Times New Roman"/>
                <a:cs typeface="Times New Roman"/>
              </a:rPr>
              <a:t>The demand </a:t>
            </a:r>
            <a:r>
              <a:rPr dirty="0" sz="1100" spc="5">
                <a:latin typeface="Times New Roman"/>
                <a:cs typeface="Times New Roman"/>
              </a:rPr>
              <a:t>manifests in </a:t>
            </a:r>
            <a:r>
              <a:rPr dirty="0" sz="1100" spc="10">
                <a:latin typeface="Times New Roman"/>
                <a:cs typeface="Times New Roman"/>
              </a:rPr>
              <a:t>the  form </a:t>
            </a:r>
            <a:r>
              <a:rPr dirty="0" sz="1100" spc="5">
                <a:latin typeface="Times New Roman"/>
                <a:cs typeface="Times New Roman"/>
              </a:rPr>
              <a:t>of arrivals </a:t>
            </a: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system.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case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service </a:t>
            </a:r>
            <a:r>
              <a:rPr dirty="0" sz="1100" spc="5">
                <a:latin typeface="Times New Roman"/>
                <a:cs typeface="Times New Roman"/>
              </a:rPr>
              <a:t>systems it could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actual customers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arriving to get the </a:t>
            </a:r>
            <a:r>
              <a:rPr dirty="0" sz="1100" spc="5">
                <a:latin typeface="Times New Roman"/>
                <a:cs typeface="Times New Roman"/>
              </a:rPr>
              <a:t>service. </a:t>
            </a:r>
            <a:r>
              <a:rPr dirty="0" sz="1100" spc="10">
                <a:latin typeface="Times New Roman"/>
                <a:cs typeface="Times New Roman"/>
              </a:rPr>
              <a:t>In the case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could be work </a:t>
            </a:r>
            <a:r>
              <a:rPr dirty="0" sz="1100" spc="5">
                <a:latin typeface="Times New Roman"/>
                <a:cs typeface="Times New Roman"/>
              </a:rPr>
              <a:t>orders </a:t>
            </a:r>
            <a:r>
              <a:rPr dirty="0" sz="1100" spc="10">
                <a:latin typeface="Times New Roman"/>
                <a:cs typeface="Times New Roman"/>
              </a:rPr>
              <a:t>at a  shop </a:t>
            </a:r>
            <a:r>
              <a:rPr dirty="0" sz="1100" spc="5">
                <a:latin typeface="Times New Roman"/>
                <a:cs typeface="Times New Roman"/>
              </a:rPr>
              <a:t>or customer </a:t>
            </a:r>
            <a:r>
              <a:rPr dirty="0" sz="1100" spc="10">
                <a:latin typeface="Times New Roman"/>
                <a:cs typeface="Times New Roman"/>
              </a:rPr>
              <a:t>orders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division.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third element is the waiting line, which  characterizes the provisions </a:t>
            </a:r>
            <a:r>
              <a:rPr dirty="0" sz="1100" spc="10">
                <a:latin typeface="Times New Roman"/>
                <a:cs typeface="Times New Roman"/>
              </a:rPr>
              <a:t>made </a:t>
            </a:r>
            <a:r>
              <a:rPr dirty="0" sz="1100" spc="5">
                <a:latin typeface="Times New Roman"/>
                <a:cs typeface="Times New Roman"/>
              </a:rPr>
              <a:t>for the arrivals to wait for their turn. There are servers 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for service </a:t>
            </a:r>
            <a:r>
              <a:rPr dirty="0" sz="1100" spc="10">
                <a:latin typeface="Times New Roman"/>
                <a:cs typeface="Times New Roman"/>
              </a:rPr>
              <a:t>delivery and </a:t>
            </a:r>
            <a:r>
              <a:rPr dirty="0" sz="1100" spc="5">
                <a:latin typeface="Times New Roman"/>
                <a:cs typeface="Times New Roman"/>
              </a:rPr>
              <a:t>finally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served </a:t>
            </a:r>
            <a:r>
              <a:rPr dirty="0" sz="1100" spc="10">
                <a:latin typeface="Times New Roman"/>
                <a:cs typeface="Times New Roman"/>
              </a:rPr>
              <a:t>customers </a:t>
            </a:r>
            <a:r>
              <a:rPr dirty="0" sz="1100" spc="5">
                <a:latin typeface="Times New Roman"/>
                <a:cs typeface="Times New Roman"/>
              </a:rPr>
              <a:t>exit </a:t>
            </a:r>
            <a:r>
              <a:rPr dirty="0" sz="1100" spc="10">
                <a:latin typeface="Times New Roman"/>
                <a:cs typeface="Times New Roman"/>
              </a:rPr>
              <a:t>the system.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shall  understand </a:t>
            </a:r>
            <a:r>
              <a:rPr dirty="0" sz="1100" spc="10">
                <a:latin typeface="Times New Roman"/>
                <a:cs typeface="Times New Roman"/>
              </a:rPr>
              <a:t>each element in </a:t>
            </a:r>
            <a:r>
              <a:rPr dirty="0" sz="1100" spc="5">
                <a:latin typeface="Times New Roman"/>
                <a:cs typeface="Times New Roman"/>
              </a:rPr>
              <a:t>details </a:t>
            </a:r>
            <a:r>
              <a:rPr dirty="0" sz="1100" spc="10">
                <a:latin typeface="Times New Roman"/>
                <a:cs typeface="Times New Roman"/>
              </a:rPr>
              <a:t>and enumerate alternative representations </a:t>
            </a:r>
            <a:r>
              <a:rPr dirty="0" sz="1100" spc="5">
                <a:latin typeface="Times New Roman"/>
                <a:cs typeface="Times New Roman"/>
              </a:rPr>
              <a:t>that exist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real  life in each of these. </a:t>
            </a:r>
            <a:r>
              <a:rPr dirty="0" sz="1100" spc="10">
                <a:latin typeface="Times New Roman"/>
                <a:cs typeface="Times New Roman"/>
              </a:rPr>
              <a:t>Figure </a:t>
            </a:r>
            <a:r>
              <a:rPr dirty="0" sz="1100" spc="5">
                <a:latin typeface="Times New Roman"/>
                <a:cs typeface="Times New Roman"/>
              </a:rPr>
              <a:t>4.3 provides the elements of waiting line models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nutshell and  </a:t>
            </a:r>
            <a:r>
              <a:rPr dirty="0" sz="1100" spc="10">
                <a:latin typeface="Times New Roman"/>
                <a:cs typeface="Times New Roman"/>
              </a:rPr>
              <a:t>enumerates the </a:t>
            </a:r>
            <a:r>
              <a:rPr dirty="0" sz="1100" spc="5">
                <a:latin typeface="Times New Roman"/>
                <a:cs typeface="Times New Roman"/>
              </a:rPr>
              <a:t>alternatives pertaining to </a:t>
            </a:r>
            <a:r>
              <a:rPr dirty="0" sz="1100" spc="10">
                <a:latin typeface="Times New Roman"/>
                <a:cs typeface="Times New Roman"/>
              </a:rPr>
              <a:t>each</a:t>
            </a:r>
            <a:r>
              <a:rPr dirty="0" sz="1100" spc="5">
                <a:latin typeface="Times New Roman"/>
                <a:cs typeface="Times New Roman"/>
              </a:rPr>
              <a:t> element.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9985" y="5810945"/>
            <a:ext cx="199390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25"/>
              </a:lnSpc>
            </a:pPr>
            <a:r>
              <a:rPr dirty="0" sz="1100" spc="20">
                <a:latin typeface="Times New Roman"/>
                <a:cs typeface="Times New Roman"/>
              </a:rPr>
              <a:t>Wa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6872" y="6113268"/>
            <a:ext cx="2726690" cy="5270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25"/>
              </a:spcBef>
              <a:tabLst>
                <a:tab pos="1182370" algn="l"/>
              </a:tabLst>
            </a:pPr>
            <a:r>
              <a:rPr dirty="0" sz="1100" spc="20" b="1">
                <a:latin typeface="Times New Roman"/>
                <a:cs typeface="Times New Roman"/>
              </a:rPr>
              <a:t>W</a:t>
            </a:r>
            <a:r>
              <a:rPr dirty="0" sz="1100" spc="15" b="1">
                <a:latin typeface="Times New Roman"/>
                <a:cs typeface="Times New Roman"/>
              </a:rPr>
              <a:t>a</a:t>
            </a:r>
            <a:r>
              <a:rPr dirty="0" sz="1100" spc="-5" b="1">
                <a:latin typeface="Times New Roman"/>
                <a:cs typeface="Times New Roman"/>
              </a:rPr>
              <a:t>i</a:t>
            </a:r>
            <a:r>
              <a:rPr dirty="0" sz="1100" spc="5" b="1">
                <a:latin typeface="Times New Roman"/>
                <a:cs typeface="Times New Roman"/>
              </a:rPr>
              <a:t>t</a:t>
            </a:r>
            <a:r>
              <a:rPr dirty="0" sz="1100" spc="5" b="1">
                <a:latin typeface="Times New Roman"/>
                <a:cs typeface="Times New Roman"/>
              </a:rPr>
              <a:t>in</a:t>
            </a:r>
            <a:r>
              <a:rPr dirty="0" sz="1100" spc="10" b="1">
                <a:latin typeface="Times New Roman"/>
                <a:cs typeface="Times New Roman"/>
              </a:rPr>
              <a:t>g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l</a:t>
            </a:r>
            <a:r>
              <a:rPr dirty="0" sz="1100" spc="5" b="1">
                <a:latin typeface="Times New Roman"/>
                <a:cs typeface="Times New Roman"/>
              </a:rPr>
              <a:t>in</a:t>
            </a:r>
            <a:r>
              <a:rPr dirty="0" sz="1100" spc="10" b="1">
                <a:latin typeface="Times New Roman"/>
                <a:cs typeface="Times New Roman"/>
              </a:rPr>
              <a:t>e</a:t>
            </a:r>
            <a:r>
              <a:rPr dirty="0" sz="1100" b="1">
                <a:latin typeface="Times New Roman"/>
                <a:cs typeface="Times New Roman"/>
              </a:rPr>
              <a:t>	</a:t>
            </a:r>
            <a:r>
              <a:rPr dirty="0" sz="1100" spc="5" b="1">
                <a:latin typeface="Times New Roman"/>
                <a:cs typeface="Times New Roman"/>
              </a:rPr>
              <a:t>Server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5" b="1">
                <a:latin typeface="Times New Roman"/>
                <a:cs typeface="Times New Roman"/>
              </a:rPr>
              <a:t>Fig. 4.3Basic </a:t>
            </a:r>
            <a:r>
              <a:rPr dirty="0" sz="1100" spc="10" b="1">
                <a:latin typeface="Times New Roman"/>
                <a:cs typeface="Times New Roman"/>
              </a:rPr>
              <a:t>Structure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a Queuing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System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8120" y="6113268"/>
            <a:ext cx="686435" cy="3625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106680">
              <a:lnSpc>
                <a:spcPts val="1300"/>
              </a:lnSpc>
              <a:spcBef>
                <a:spcPts val="185"/>
              </a:spcBef>
            </a:pPr>
            <a:r>
              <a:rPr dirty="0" sz="1100" spc="10" b="1">
                <a:latin typeface="Times New Roman"/>
                <a:cs typeface="Times New Roman"/>
              </a:rPr>
              <a:t>Served  </a:t>
            </a:r>
            <a:r>
              <a:rPr dirty="0" sz="1100" spc="10" b="1">
                <a:latin typeface="Times New Roman"/>
                <a:cs typeface="Times New Roman"/>
              </a:rPr>
              <a:t>Cu</a:t>
            </a:r>
            <a:r>
              <a:rPr dirty="0" sz="1100" spc="10" b="1">
                <a:latin typeface="Times New Roman"/>
                <a:cs typeface="Times New Roman"/>
              </a:rPr>
              <a:t>st</a:t>
            </a:r>
            <a:r>
              <a:rPr dirty="0" sz="1100" spc="10" b="1">
                <a:latin typeface="Times New Roman"/>
                <a:cs typeface="Times New Roman"/>
              </a:rPr>
              <a:t>omers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135" y="6936989"/>
            <a:ext cx="5421630" cy="201104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10" b="1">
                <a:latin typeface="Times New Roman"/>
                <a:cs typeface="Times New Roman"/>
              </a:rPr>
              <a:t>Calling Population: </a:t>
            </a:r>
            <a:r>
              <a:rPr dirty="0" sz="1100" spc="5">
                <a:latin typeface="Times New Roman"/>
                <a:cs typeface="Times New Roman"/>
              </a:rPr>
              <a:t>It is the calling population in an operating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that places </a:t>
            </a:r>
            <a:r>
              <a:rPr dirty="0" sz="1100" spc="10">
                <a:latin typeface="Times New Roman"/>
                <a:cs typeface="Times New Roman"/>
              </a:rPr>
              <a:t>a demand  and </a:t>
            </a:r>
            <a:r>
              <a:rPr dirty="0" sz="1100" spc="5">
                <a:latin typeface="Times New Roman"/>
                <a:cs typeface="Times New Roman"/>
              </a:rPr>
              <a:t>uses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deployed. </a:t>
            </a:r>
            <a:r>
              <a:rPr dirty="0" sz="1100" spc="5">
                <a:latin typeface="Times New Roman"/>
                <a:cs typeface="Times New Roman"/>
              </a:rPr>
              <a:t>In several cases the </a:t>
            </a:r>
            <a:r>
              <a:rPr dirty="0" sz="1100" spc="10">
                <a:latin typeface="Times New Roman"/>
                <a:cs typeface="Times New Roman"/>
              </a:rPr>
              <a:t>calling populating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infinite for </a:t>
            </a:r>
            <a:r>
              <a:rPr dirty="0" sz="1100" spc="5">
                <a:latin typeface="Times New Roman"/>
                <a:cs typeface="Times New Roman"/>
              </a:rPr>
              <a:t>all  practical purposes.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instance, </a:t>
            </a:r>
            <a:r>
              <a:rPr dirty="0" sz="1100" spc="10">
                <a:latin typeface="Times New Roman"/>
                <a:cs typeface="Times New Roman"/>
              </a:rPr>
              <a:t>the calling </a:t>
            </a:r>
            <a:r>
              <a:rPr dirty="0" sz="1100" spc="5">
                <a:latin typeface="Times New Roman"/>
                <a:cs typeface="Times New Roman"/>
              </a:rPr>
              <a:t>population </a:t>
            </a:r>
            <a:r>
              <a:rPr dirty="0" sz="1100" spc="10">
                <a:latin typeface="Times New Roman"/>
                <a:cs typeface="Times New Roman"/>
              </a:rPr>
              <a:t>for a petrol bunk in the city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Delhi  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entire set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vehicles running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roads of </a:t>
            </a:r>
            <a:r>
              <a:rPr dirty="0" sz="1100" spc="10">
                <a:latin typeface="Times New Roman"/>
                <a:cs typeface="Times New Roman"/>
              </a:rPr>
              <a:t>Delhi. </a:t>
            </a:r>
            <a:r>
              <a:rPr dirty="0" sz="1100" spc="5">
                <a:latin typeface="Times New Roman"/>
                <a:cs typeface="Times New Roman"/>
              </a:rPr>
              <a:t>Similarly 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bank in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metropolitan city such as </a:t>
            </a:r>
            <a:r>
              <a:rPr dirty="0" sz="1100" spc="10">
                <a:latin typeface="Times New Roman"/>
                <a:cs typeface="Times New Roman"/>
              </a:rPr>
              <a:t>Chennai </a:t>
            </a:r>
            <a:r>
              <a:rPr dirty="0" sz="1100" spc="5">
                <a:latin typeface="Times New Roman"/>
                <a:cs typeface="Times New Roman"/>
              </a:rPr>
              <a:t>the calling population could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the individual and  institutional </a:t>
            </a:r>
            <a:r>
              <a:rPr dirty="0" sz="1100" spc="10">
                <a:latin typeface="Times New Roman"/>
                <a:cs typeface="Times New Roman"/>
              </a:rPr>
              <a:t>members.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society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city. These typically </a:t>
            </a:r>
            <a:r>
              <a:rPr dirty="0" sz="1100" spc="10">
                <a:latin typeface="Times New Roman"/>
                <a:cs typeface="Times New Roman"/>
              </a:rPr>
              <a:t>amount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infinite </a:t>
            </a:r>
            <a:r>
              <a:rPr dirty="0" sz="1100" spc="10">
                <a:latin typeface="Times New Roman"/>
                <a:cs typeface="Times New Roman"/>
              </a:rPr>
              <a:t>number  </a:t>
            </a:r>
            <a:r>
              <a:rPr dirty="0" sz="1100" spc="5">
                <a:latin typeface="Times New Roman"/>
                <a:cs typeface="Times New Roman"/>
              </a:rPr>
              <a:t>as far as the operating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concerned. </a:t>
            </a: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cases,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calling population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finite. </a:t>
            </a:r>
            <a:r>
              <a:rPr dirty="0" sz="1100" spc="10">
                <a:latin typeface="Times New Roman"/>
                <a:cs typeface="Times New Roman"/>
              </a:rPr>
              <a:t>Consider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maintenance department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large manufacturing plant. If there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300 machine </a:t>
            </a:r>
            <a:r>
              <a:rPr dirty="0" sz="1100" spc="5">
                <a:latin typeface="Times New Roman"/>
                <a:cs typeface="Times New Roman"/>
              </a:rPr>
              <a:t>tools in the plant, they </a:t>
            </a:r>
            <a:r>
              <a:rPr dirty="0" sz="1100" spc="10">
                <a:latin typeface="Times New Roman"/>
                <a:cs typeface="Times New Roman"/>
              </a:rPr>
              <a:t>form </a:t>
            </a:r>
            <a:r>
              <a:rPr dirty="0" sz="1100" spc="5">
                <a:latin typeface="Times New Roman"/>
                <a:cs typeface="Times New Roman"/>
              </a:rPr>
              <a:t>the calling population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maintenance  department in the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plant. Every machine breakdown corresponds to an </a:t>
            </a:r>
            <a:r>
              <a:rPr dirty="0" sz="1100" spc="5">
                <a:latin typeface="Times New Roman"/>
                <a:cs typeface="Times New Roman"/>
              </a:rPr>
              <a:t>arrival  </a:t>
            </a:r>
            <a:r>
              <a:rPr dirty="0" sz="1100" spc="10">
                <a:latin typeface="Times New Roman"/>
                <a:cs typeface="Times New Roman"/>
              </a:rPr>
              <a:t>at the maintenance </a:t>
            </a:r>
            <a:r>
              <a:rPr dirty="0" sz="1100" spc="5">
                <a:latin typeface="Times New Roman"/>
                <a:cs typeface="Times New Roman"/>
              </a:rPr>
              <a:t>shop.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this situation,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calling </a:t>
            </a:r>
            <a:r>
              <a:rPr dirty="0" sz="1100" spc="10">
                <a:latin typeface="Times New Roman"/>
                <a:cs typeface="Times New Roman"/>
              </a:rPr>
              <a:t>population </a:t>
            </a:r>
            <a:r>
              <a:rPr dirty="0" sz="1100" spc="5">
                <a:latin typeface="Times New Roman"/>
                <a:cs typeface="Times New Roman"/>
              </a:rPr>
              <a:t>is finite.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important  </a:t>
            </a:r>
            <a:r>
              <a:rPr dirty="0" sz="1100" spc="5">
                <a:latin typeface="Times New Roman"/>
                <a:cs typeface="Times New Roman"/>
              </a:rPr>
              <a:t>difference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between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infinite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source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finite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manner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which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arrival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rates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64851" y="5070157"/>
            <a:ext cx="1945005" cy="977265"/>
            <a:chOff x="3764851" y="5070157"/>
            <a:chExt cx="1945005" cy="977265"/>
          </a:xfrm>
        </p:grpSpPr>
        <p:sp>
          <p:nvSpPr>
            <p:cNvPr id="8" name="object 8"/>
            <p:cNvSpPr/>
            <p:nvPr/>
          </p:nvSpPr>
          <p:spPr>
            <a:xfrm>
              <a:off x="3769614" y="5074920"/>
              <a:ext cx="1935480" cy="967740"/>
            </a:xfrm>
            <a:custGeom>
              <a:avLst/>
              <a:gdLst/>
              <a:ahLst/>
              <a:cxnLst/>
              <a:rect l="l" t="t" r="r" b="b"/>
              <a:pathLst>
                <a:path w="1935479" h="967739">
                  <a:moveTo>
                    <a:pt x="1935480" y="0"/>
                  </a:moveTo>
                  <a:lnTo>
                    <a:pt x="0" y="0"/>
                  </a:lnTo>
                  <a:lnTo>
                    <a:pt x="0" y="967739"/>
                  </a:lnTo>
                  <a:lnTo>
                    <a:pt x="1935480" y="967739"/>
                  </a:lnTo>
                  <a:lnTo>
                    <a:pt x="1935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69614" y="5074920"/>
              <a:ext cx="1935480" cy="967740"/>
            </a:xfrm>
            <a:custGeom>
              <a:avLst/>
              <a:gdLst/>
              <a:ahLst/>
              <a:cxnLst/>
              <a:rect l="l" t="t" r="r" b="b"/>
              <a:pathLst>
                <a:path w="1935479" h="967739">
                  <a:moveTo>
                    <a:pt x="0" y="967739"/>
                  </a:moveTo>
                  <a:lnTo>
                    <a:pt x="1935480" y="967739"/>
                  </a:lnTo>
                  <a:lnTo>
                    <a:pt x="1935480" y="0"/>
                  </a:lnTo>
                  <a:lnTo>
                    <a:pt x="0" y="0"/>
                  </a:lnTo>
                  <a:lnTo>
                    <a:pt x="0" y="967739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470469" y="5070157"/>
            <a:ext cx="1515745" cy="802005"/>
            <a:chOff x="1470469" y="5070157"/>
            <a:chExt cx="1515745" cy="802005"/>
          </a:xfrm>
        </p:grpSpPr>
        <p:sp>
          <p:nvSpPr>
            <p:cNvPr id="11" name="object 11"/>
            <p:cNvSpPr/>
            <p:nvPr/>
          </p:nvSpPr>
          <p:spPr>
            <a:xfrm>
              <a:off x="1475232" y="5074920"/>
              <a:ext cx="1506220" cy="645795"/>
            </a:xfrm>
            <a:custGeom>
              <a:avLst/>
              <a:gdLst/>
              <a:ahLst/>
              <a:cxnLst/>
              <a:rect l="l" t="t" r="r" b="b"/>
              <a:pathLst>
                <a:path w="1506220" h="645795">
                  <a:moveTo>
                    <a:pt x="136397" y="214884"/>
                  </a:moveTo>
                  <a:lnTo>
                    <a:pt x="82295" y="224182"/>
                  </a:lnTo>
                  <a:lnTo>
                    <a:pt x="39052" y="243554"/>
                  </a:lnTo>
                  <a:lnTo>
                    <a:pt x="10382" y="270498"/>
                  </a:lnTo>
                  <a:lnTo>
                    <a:pt x="0" y="302514"/>
                  </a:lnTo>
                  <a:lnTo>
                    <a:pt x="5250" y="325790"/>
                  </a:lnTo>
                  <a:lnTo>
                    <a:pt x="44041" y="365200"/>
                  </a:lnTo>
                  <a:lnTo>
                    <a:pt x="44100" y="406241"/>
                  </a:lnTo>
                  <a:lnTo>
                    <a:pt x="45434" y="473297"/>
                  </a:lnTo>
                  <a:lnTo>
                    <a:pt x="77914" y="501396"/>
                  </a:lnTo>
                  <a:lnTo>
                    <a:pt x="126110" y="520350"/>
                  </a:lnTo>
                  <a:lnTo>
                    <a:pt x="185165" y="527304"/>
                  </a:lnTo>
                  <a:lnTo>
                    <a:pt x="191261" y="527304"/>
                  </a:lnTo>
                  <a:lnTo>
                    <a:pt x="197357" y="527304"/>
                  </a:lnTo>
                  <a:lnTo>
                    <a:pt x="202691" y="526542"/>
                  </a:lnTo>
                  <a:lnTo>
                    <a:pt x="201929" y="527304"/>
                  </a:lnTo>
                  <a:lnTo>
                    <a:pt x="235403" y="554272"/>
                  </a:lnTo>
                  <a:lnTo>
                    <a:pt x="277142" y="576267"/>
                  </a:lnTo>
                  <a:lnTo>
                    <a:pt x="325538" y="592701"/>
                  </a:lnTo>
                  <a:lnTo>
                    <a:pt x="378982" y="602991"/>
                  </a:lnTo>
                  <a:lnTo>
                    <a:pt x="435863" y="606552"/>
                  </a:lnTo>
                  <a:lnTo>
                    <a:pt x="472201" y="605123"/>
                  </a:lnTo>
                  <a:lnTo>
                    <a:pt x="507682" y="600837"/>
                  </a:lnTo>
                  <a:lnTo>
                    <a:pt x="541734" y="593693"/>
                  </a:lnTo>
                  <a:lnTo>
                    <a:pt x="573785" y="583692"/>
                  </a:lnTo>
                  <a:lnTo>
                    <a:pt x="611671" y="609730"/>
                  </a:lnTo>
                  <a:lnTo>
                    <a:pt x="658558" y="629126"/>
                  </a:lnTo>
                  <a:lnTo>
                    <a:pt x="712017" y="641234"/>
                  </a:lnTo>
                  <a:lnTo>
                    <a:pt x="769619" y="645414"/>
                  </a:lnTo>
                  <a:lnTo>
                    <a:pt x="829939" y="640823"/>
                  </a:lnTo>
                  <a:lnTo>
                    <a:pt x="884956" y="627711"/>
                  </a:lnTo>
                  <a:lnTo>
                    <a:pt x="932291" y="607064"/>
                  </a:lnTo>
                  <a:lnTo>
                    <a:pt x="969568" y="579869"/>
                  </a:lnTo>
                  <a:lnTo>
                    <a:pt x="994410" y="547116"/>
                  </a:lnTo>
                  <a:lnTo>
                    <a:pt x="994410" y="547878"/>
                  </a:lnTo>
                  <a:lnTo>
                    <a:pt x="1019663" y="555879"/>
                  </a:lnTo>
                  <a:lnTo>
                    <a:pt x="1046130" y="561594"/>
                  </a:lnTo>
                  <a:lnTo>
                    <a:pt x="1073598" y="565023"/>
                  </a:lnTo>
                  <a:lnTo>
                    <a:pt x="1101852" y="566166"/>
                  </a:lnTo>
                  <a:lnTo>
                    <a:pt x="1165128" y="560185"/>
                  </a:lnTo>
                  <a:lnTo>
                    <a:pt x="1220175" y="543562"/>
                  </a:lnTo>
                  <a:lnTo>
                    <a:pt x="1263700" y="518269"/>
                  </a:lnTo>
                  <a:lnTo>
                    <a:pt x="1292412" y="486284"/>
                  </a:lnTo>
                  <a:lnTo>
                    <a:pt x="1303020" y="449580"/>
                  </a:lnTo>
                  <a:lnTo>
                    <a:pt x="1303020" y="448818"/>
                  </a:lnTo>
                  <a:lnTo>
                    <a:pt x="1358250" y="440305"/>
                  </a:lnTo>
                  <a:lnTo>
                    <a:pt x="1407047" y="424659"/>
                  </a:lnTo>
                  <a:lnTo>
                    <a:pt x="1447800" y="403002"/>
                  </a:lnTo>
                  <a:lnTo>
                    <a:pt x="1478900" y="376456"/>
                  </a:lnTo>
                  <a:lnTo>
                    <a:pt x="1505711" y="313182"/>
                  </a:lnTo>
                  <a:lnTo>
                    <a:pt x="1502485" y="290536"/>
                  </a:lnTo>
                  <a:lnTo>
                    <a:pt x="1493043" y="268605"/>
                  </a:lnTo>
                  <a:lnTo>
                    <a:pt x="1477744" y="247816"/>
                  </a:lnTo>
                  <a:lnTo>
                    <a:pt x="1456944" y="228600"/>
                  </a:lnTo>
                  <a:lnTo>
                    <a:pt x="1456182" y="228600"/>
                  </a:lnTo>
                  <a:lnTo>
                    <a:pt x="1462742" y="218610"/>
                  </a:lnTo>
                  <a:lnTo>
                    <a:pt x="1467516" y="208121"/>
                  </a:lnTo>
                  <a:lnTo>
                    <a:pt x="1470433" y="197203"/>
                  </a:lnTo>
                  <a:lnTo>
                    <a:pt x="1471422" y="185928"/>
                  </a:lnTo>
                  <a:lnTo>
                    <a:pt x="1461349" y="150864"/>
                  </a:lnTo>
                  <a:lnTo>
                    <a:pt x="1433131" y="120300"/>
                  </a:lnTo>
                  <a:lnTo>
                    <a:pt x="1389768" y="96452"/>
                  </a:lnTo>
                  <a:lnTo>
                    <a:pt x="1334261" y="81534"/>
                  </a:lnTo>
                  <a:lnTo>
                    <a:pt x="1335023" y="80772"/>
                  </a:lnTo>
                  <a:lnTo>
                    <a:pt x="1314414" y="48541"/>
                  </a:lnTo>
                  <a:lnTo>
                    <a:pt x="1277016" y="22955"/>
                  </a:lnTo>
                  <a:lnTo>
                    <a:pt x="1226903" y="6084"/>
                  </a:lnTo>
                  <a:lnTo>
                    <a:pt x="1168145" y="0"/>
                  </a:lnTo>
                  <a:lnTo>
                    <a:pt x="1131629" y="2369"/>
                  </a:lnTo>
                  <a:lnTo>
                    <a:pt x="1097184" y="9239"/>
                  </a:lnTo>
                  <a:lnTo>
                    <a:pt x="1066026" y="20252"/>
                  </a:lnTo>
                  <a:lnTo>
                    <a:pt x="1039367" y="35052"/>
                  </a:lnTo>
                  <a:lnTo>
                    <a:pt x="1014972" y="20252"/>
                  </a:lnTo>
                  <a:lnTo>
                    <a:pt x="985932" y="9239"/>
                  </a:lnTo>
                  <a:lnTo>
                    <a:pt x="953321" y="2369"/>
                  </a:lnTo>
                  <a:lnTo>
                    <a:pt x="918210" y="0"/>
                  </a:lnTo>
                  <a:lnTo>
                    <a:pt x="876442" y="3452"/>
                  </a:lnTo>
                  <a:lnTo>
                    <a:pt x="838390" y="13335"/>
                  </a:lnTo>
                  <a:lnTo>
                    <a:pt x="806338" y="28932"/>
                  </a:lnTo>
                  <a:lnTo>
                    <a:pt x="782574" y="49530"/>
                  </a:lnTo>
                  <a:lnTo>
                    <a:pt x="782574" y="50292"/>
                  </a:lnTo>
                  <a:lnTo>
                    <a:pt x="754606" y="37171"/>
                  </a:lnTo>
                  <a:lnTo>
                    <a:pt x="722852" y="27622"/>
                  </a:lnTo>
                  <a:lnTo>
                    <a:pt x="688383" y="21788"/>
                  </a:lnTo>
                  <a:lnTo>
                    <a:pt x="652271" y="19812"/>
                  </a:lnTo>
                  <a:lnTo>
                    <a:pt x="602241" y="23491"/>
                  </a:lnTo>
                  <a:lnTo>
                    <a:pt x="556640" y="34956"/>
                  </a:lnTo>
                  <a:lnTo>
                    <a:pt x="517898" y="53137"/>
                  </a:lnTo>
                  <a:lnTo>
                    <a:pt x="488441" y="76962"/>
                  </a:lnTo>
                  <a:lnTo>
                    <a:pt x="487679" y="77724"/>
                  </a:lnTo>
                  <a:lnTo>
                    <a:pt x="459890" y="69603"/>
                  </a:lnTo>
                  <a:lnTo>
                    <a:pt x="430529" y="63627"/>
                  </a:lnTo>
                  <a:lnTo>
                    <a:pt x="400026" y="59936"/>
                  </a:lnTo>
                  <a:lnTo>
                    <a:pt x="368807" y="58674"/>
                  </a:lnTo>
                  <a:lnTo>
                    <a:pt x="306122" y="63595"/>
                  </a:lnTo>
                  <a:lnTo>
                    <a:pt x="249851" y="77470"/>
                  </a:lnTo>
                  <a:lnTo>
                    <a:pt x="202215" y="98964"/>
                  </a:lnTo>
                  <a:lnTo>
                    <a:pt x="165438" y="126746"/>
                  </a:lnTo>
                  <a:lnTo>
                    <a:pt x="141742" y="159480"/>
                  </a:lnTo>
                  <a:lnTo>
                    <a:pt x="133349" y="195834"/>
                  </a:lnTo>
                  <a:lnTo>
                    <a:pt x="133349" y="202692"/>
                  </a:lnTo>
                  <a:lnTo>
                    <a:pt x="134111" y="208788"/>
                  </a:lnTo>
                  <a:lnTo>
                    <a:pt x="135635" y="214884"/>
                  </a:lnTo>
                  <a:lnTo>
                    <a:pt x="136397" y="214884"/>
                  </a:lnTo>
                  <a:close/>
                </a:path>
                <a:path w="1506220" h="645795">
                  <a:moveTo>
                    <a:pt x="75437" y="379476"/>
                  </a:moveTo>
                  <a:lnTo>
                    <a:pt x="93237" y="384595"/>
                  </a:lnTo>
                  <a:lnTo>
                    <a:pt x="112109" y="388429"/>
                  </a:lnTo>
                  <a:lnTo>
                    <a:pt x="131695" y="390834"/>
                  </a:lnTo>
                  <a:lnTo>
                    <a:pt x="151637" y="391668"/>
                  </a:lnTo>
                  <a:lnTo>
                    <a:pt x="155447" y="391668"/>
                  </a:lnTo>
                  <a:lnTo>
                    <a:pt x="159257" y="391668"/>
                  </a:lnTo>
                  <a:lnTo>
                    <a:pt x="163067" y="391668"/>
                  </a:lnTo>
                </a:path>
                <a:path w="1506220" h="645795">
                  <a:moveTo>
                    <a:pt x="202691" y="526542"/>
                  </a:moveTo>
                  <a:lnTo>
                    <a:pt x="212836" y="525708"/>
                  </a:lnTo>
                  <a:lnTo>
                    <a:pt x="222694" y="524446"/>
                  </a:lnTo>
                  <a:lnTo>
                    <a:pt x="232267" y="522898"/>
                  </a:lnTo>
                  <a:lnTo>
                    <a:pt x="241553" y="521208"/>
                  </a:lnTo>
                </a:path>
                <a:path w="1506220" h="645795">
                  <a:moveTo>
                    <a:pt x="550163" y="557784"/>
                  </a:moveTo>
                  <a:lnTo>
                    <a:pt x="555140" y="564618"/>
                  </a:lnTo>
                  <a:lnTo>
                    <a:pt x="560831" y="571309"/>
                  </a:lnTo>
                  <a:lnTo>
                    <a:pt x="567094" y="577715"/>
                  </a:lnTo>
                  <a:lnTo>
                    <a:pt x="573785" y="583692"/>
                  </a:lnTo>
                </a:path>
                <a:path w="1506220" h="645795">
                  <a:moveTo>
                    <a:pt x="994410" y="547116"/>
                  </a:moveTo>
                  <a:lnTo>
                    <a:pt x="997981" y="540246"/>
                  </a:lnTo>
                  <a:lnTo>
                    <a:pt x="1000696" y="533304"/>
                  </a:lnTo>
                  <a:lnTo>
                    <a:pt x="1002553" y="526220"/>
                  </a:lnTo>
                  <a:lnTo>
                    <a:pt x="1003554" y="518922"/>
                  </a:lnTo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660992" y="5413336"/>
              <a:ext cx="121742" cy="1156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10868" y="5109972"/>
              <a:ext cx="1320800" cy="234315"/>
            </a:xfrm>
            <a:custGeom>
              <a:avLst/>
              <a:gdLst/>
              <a:ahLst/>
              <a:cxnLst/>
              <a:rect l="l" t="t" r="r" b="b"/>
              <a:pathLst>
                <a:path w="1320800" h="234314">
                  <a:moveTo>
                    <a:pt x="1270254" y="233934"/>
                  </a:moveTo>
                  <a:lnTo>
                    <a:pt x="1285505" y="225373"/>
                  </a:lnTo>
                  <a:lnTo>
                    <a:pt x="1299114" y="215741"/>
                  </a:lnTo>
                  <a:lnTo>
                    <a:pt x="1310866" y="205108"/>
                  </a:lnTo>
                  <a:lnTo>
                    <a:pt x="1320546" y="193548"/>
                  </a:lnTo>
                </a:path>
                <a:path w="1320800" h="234314">
                  <a:moveTo>
                    <a:pt x="1201674" y="64770"/>
                  </a:moveTo>
                  <a:lnTo>
                    <a:pt x="1201674" y="64008"/>
                  </a:lnTo>
                  <a:lnTo>
                    <a:pt x="1201674" y="63246"/>
                  </a:lnTo>
                  <a:lnTo>
                    <a:pt x="1201674" y="57912"/>
                  </a:lnTo>
                  <a:lnTo>
                    <a:pt x="1200912" y="51816"/>
                  </a:lnTo>
                  <a:lnTo>
                    <a:pt x="1199388" y="45720"/>
                  </a:lnTo>
                </a:path>
                <a:path w="1320800" h="234314">
                  <a:moveTo>
                    <a:pt x="903732" y="0"/>
                  </a:moveTo>
                  <a:lnTo>
                    <a:pt x="896040" y="5405"/>
                  </a:lnTo>
                  <a:lnTo>
                    <a:pt x="889063" y="11239"/>
                  </a:lnTo>
                  <a:lnTo>
                    <a:pt x="882943" y="17359"/>
                  </a:lnTo>
                  <a:lnTo>
                    <a:pt x="877824" y="23622"/>
                  </a:lnTo>
                </a:path>
                <a:path w="1320800" h="234314">
                  <a:moveTo>
                    <a:pt x="646938" y="14478"/>
                  </a:moveTo>
                  <a:lnTo>
                    <a:pt x="640842" y="20574"/>
                  </a:lnTo>
                  <a:lnTo>
                    <a:pt x="637032" y="27432"/>
                  </a:lnTo>
                  <a:lnTo>
                    <a:pt x="633984" y="35052"/>
                  </a:lnTo>
                </a:path>
                <a:path w="1320800" h="234314">
                  <a:moveTo>
                    <a:pt x="397764" y="62484"/>
                  </a:moveTo>
                  <a:lnTo>
                    <a:pt x="387191" y="56923"/>
                  </a:lnTo>
                  <a:lnTo>
                    <a:pt x="376047" y="51720"/>
                  </a:lnTo>
                  <a:lnTo>
                    <a:pt x="364331" y="46946"/>
                  </a:lnTo>
                  <a:lnTo>
                    <a:pt x="352044" y="42672"/>
                  </a:lnTo>
                </a:path>
                <a:path w="1320800" h="234314">
                  <a:moveTo>
                    <a:pt x="0" y="179832"/>
                  </a:moveTo>
                  <a:lnTo>
                    <a:pt x="1524" y="186690"/>
                  </a:lnTo>
                  <a:lnTo>
                    <a:pt x="4572" y="193548"/>
                  </a:lnTo>
                  <a:lnTo>
                    <a:pt x="7620" y="201168"/>
                  </a:lnTo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32204" y="5666232"/>
              <a:ext cx="250698" cy="1082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32204" y="5666232"/>
              <a:ext cx="250825" cy="108585"/>
            </a:xfrm>
            <a:custGeom>
              <a:avLst/>
              <a:gdLst/>
              <a:ahLst/>
              <a:cxnLst/>
              <a:rect l="l" t="t" r="r" b="b"/>
              <a:pathLst>
                <a:path w="250825" h="108585">
                  <a:moveTo>
                    <a:pt x="124968" y="0"/>
                  </a:moveTo>
                  <a:lnTo>
                    <a:pt x="76188" y="4274"/>
                  </a:lnTo>
                  <a:lnTo>
                    <a:pt x="36480" y="15906"/>
                  </a:lnTo>
                  <a:lnTo>
                    <a:pt x="9775" y="33111"/>
                  </a:lnTo>
                  <a:lnTo>
                    <a:pt x="0" y="54102"/>
                  </a:lnTo>
                  <a:lnTo>
                    <a:pt x="9775" y="75092"/>
                  </a:lnTo>
                  <a:lnTo>
                    <a:pt x="36480" y="92297"/>
                  </a:lnTo>
                  <a:lnTo>
                    <a:pt x="76188" y="103929"/>
                  </a:lnTo>
                  <a:lnTo>
                    <a:pt x="124968" y="108204"/>
                  </a:lnTo>
                  <a:lnTo>
                    <a:pt x="173866" y="103929"/>
                  </a:lnTo>
                  <a:lnTo>
                    <a:pt x="213836" y="92297"/>
                  </a:lnTo>
                  <a:lnTo>
                    <a:pt x="240803" y="75092"/>
                  </a:lnTo>
                  <a:lnTo>
                    <a:pt x="250698" y="54102"/>
                  </a:lnTo>
                  <a:lnTo>
                    <a:pt x="240803" y="33111"/>
                  </a:lnTo>
                  <a:lnTo>
                    <a:pt x="213836" y="15906"/>
                  </a:lnTo>
                  <a:lnTo>
                    <a:pt x="173866" y="4274"/>
                  </a:lnTo>
                  <a:lnTo>
                    <a:pt x="124968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23326" y="5759284"/>
              <a:ext cx="206324" cy="1125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873279" y="5183253"/>
            <a:ext cx="1661160" cy="79692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1019175" indent="99695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Calling  </a:t>
            </a:r>
            <a:r>
              <a:rPr dirty="0" sz="1100" spc="20">
                <a:latin typeface="Times New Roman"/>
                <a:cs typeface="Times New Roman"/>
              </a:rPr>
              <a:t>P</a:t>
            </a:r>
            <a:r>
              <a:rPr dirty="0" sz="1100" spc="5">
                <a:latin typeface="Times New Roman"/>
                <a:cs typeface="Times New Roman"/>
              </a:rPr>
              <a:t>opulation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2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r</a:t>
            </a:r>
            <a:r>
              <a:rPr dirty="0" sz="1100" spc="10">
                <a:latin typeface="Times New Roman"/>
                <a:cs typeface="Times New Roman"/>
              </a:rPr>
              <a:t>riv</a:t>
            </a:r>
            <a:r>
              <a:rPr dirty="0" sz="1100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ls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76460" y="5388952"/>
            <a:ext cx="223850" cy="116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3262972" y="5352376"/>
            <a:ext cx="3307079" cy="480059"/>
            <a:chOff x="3262972" y="5352376"/>
            <a:chExt cx="3307079" cy="480059"/>
          </a:xfrm>
        </p:grpSpPr>
        <p:sp>
          <p:nvSpPr>
            <p:cNvPr id="20" name="object 20"/>
            <p:cNvSpPr/>
            <p:nvPr/>
          </p:nvSpPr>
          <p:spPr>
            <a:xfrm>
              <a:off x="3984498" y="5397245"/>
              <a:ext cx="932180" cy="430530"/>
            </a:xfrm>
            <a:custGeom>
              <a:avLst/>
              <a:gdLst/>
              <a:ahLst/>
              <a:cxnLst/>
              <a:rect l="l" t="t" r="r" b="b"/>
              <a:pathLst>
                <a:path w="932179" h="430529">
                  <a:moveTo>
                    <a:pt x="466343" y="0"/>
                  </a:moveTo>
                  <a:lnTo>
                    <a:pt x="403063" y="1972"/>
                  </a:lnTo>
                  <a:lnTo>
                    <a:pt x="342370" y="7718"/>
                  </a:lnTo>
                  <a:lnTo>
                    <a:pt x="284821" y="16978"/>
                  </a:lnTo>
                  <a:lnTo>
                    <a:pt x="230970" y="29492"/>
                  </a:lnTo>
                  <a:lnTo>
                    <a:pt x="181374" y="45001"/>
                  </a:lnTo>
                  <a:lnTo>
                    <a:pt x="136588" y="63246"/>
                  </a:lnTo>
                  <a:lnTo>
                    <a:pt x="97168" y="83967"/>
                  </a:lnTo>
                  <a:lnTo>
                    <a:pt x="63669" y="106905"/>
                  </a:lnTo>
                  <a:lnTo>
                    <a:pt x="16658" y="158397"/>
                  </a:lnTo>
                  <a:lnTo>
                    <a:pt x="0" y="215646"/>
                  </a:lnTo>
                  <a:lnTo>
                    <a:pt x="4257" y="244845"/>
                  </a:lnTo>
                  <a:lnTo>
                    <a:pt x="36647" y="299370"/>
                  </a:lnTo>
                  <a:lnTo>
                    <a:pt x="97168" y="347038"/>
                  </a:lnTo>
                  <a:lnTo>
                    <a:pt x="136588" y="367664"/>
                  </a:lnTo>
                  <a:lnTo>
                    <a:pt x="181374" y="385815"/>
                  </a:lnTo>
                  <a:lnTo>
                    <a:pt x="230970" y="401235"/>
                  </a:lnTo>
                  <a:lnTo>
                    <a:pt x="284821" y="413670"/>
                  </a:lnTo>
                  <a:lnTo>
                    <a:pt x="342370" y="422867"/>
                  </a:lnTo>
                  <a:lnTo>
                    <a:pt x="403063" y="428572"/>
                  </a:lnTo>
                  <a:lnTo>
                    <a:pt x="466343" y="430530"/>
                  </a:lnTo>
                  <a:lnTo>
                    <a:pt x="529449" y="428572"/>
                  </a:lnTo>
                  <a:lnTo>
                    <a:pt x="589996" y="422867"/>
                  </a:lnTo>
                  <a:lnTo>
                    <a:pt x="647426" y="413670"/>
                  </a:lnTo>
                  <a:lnTo>
                    <a:pt x="701181" y="401235"/>
                  </a:lnTo>
                  <a:lnTo>
                    <a:pt x="750702" y="385815"/>
                  </a:lnTo>
                  <a:lnTo>
                    <a:pt x="795432" y="367664"/>
                  </a:lnTo>
                  <a:lnTo>
                    <a:pt x="834812" y="347038"/>
                  </a:lnTo>
                  <a:lnTo>
                    <a:pt x="868284" y="324188"/>
                  </a:lnTo>
                  <a:lnTo>
                    <a:pt x="915271" y="272838"/>
                  </a:lnTo>
                  <a:lnTo>
                    <a:pt x="931925" y="215646"/>
                  </a:lnTo>
                  <a:lnTo>
                    <a:pt x="927669" y="186431"/>
                  </a:lnTo>
                  <a:lnTo>
                    <a:pt x="895290" y="131802"/>
                  </a:lnTo>
                  <a:lnTo>
                    <a:pt x="834812" y="83967"/>
                  </a:lnTo>
                  <a:lnTo>
                    <a:pt x="795432" y="63246"/>
                  </a:lnTo>
                  <a:lnTo>
                    <a:pt x="750702" y="45001"/>
                  </a:lnTo>
                  <a:lnTo>
                    <a:pt x="701181" y="29492"/>
                  </a:lnTo>
                  <a:lnTo>
                    <a:pt x="647426" y="16978"/>
                  </a:lnTo>
                  <a:lnTo>
                    <a:pt x="589996" y="7718"/>
                  </a:lnTo>
                  <a:lnTo>
                    <a:pt x="529449" y="1972"/>
                  </a:lnTo>
                  <a:lnTo>
                    <a:pt x="466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984498" y="5397245"/>
              <a:ext cx="932180" cy="430530"/>
            </a:xfrm>
            <a:custGeom>
              <a:avLst/>
              <a:gdLst/>
              <a:ahLst/>
              <a:cxnLst/>
              <a:rect l="l" t="t" r="r" b="b"/>
              <a:pathLst>
                <a:path w="932179" h="430529">
                  <a:moveTo>
                    <a:pt x="466343" y="0"/>
                  </a:moveTo>
                  <a:lnTo>
                    <a:pt x="403063" y="1972"/>
                  </a:lnTo>
                  <a:lnTo>
                    <a:pt x="342370" y="7718"/>
                  </a:lnTo>
                  <a:lnTo>
                    <a:pt x="284821" y="16978"/>
                  </a:lnTo>
                  <a:lnTo>
                    <a:pt x="230970" y="29492"/>
                  </a:lnTo>
                  <a:lnTo>
                    <a:pt x="181374" y="45001"/>
                  </a:lnTo>
                  <a:lnTo>
                    <a:pt x="136588" y="63246"/>
                  </a:lnTo>
                  <a:lnTo>
                    <a:pt x="97168" y="83967"/>
                  </a:lnTo>
                  <a:lnTo>
                    <a:pt x="63669" y="106905"/>
                  </a:lnTo>
                  <a:lnTo>
                    <a:pt x="16658" y="158397"/>
                  </a:lnTo>
                  <a:lnTo>
                    <a:pt x="0" y="215646"/>
                  </a:lnTo>
                  <a:lnTo>
                    <a:pt x="4257" y="244845"/>
                  </a:lnTo>
                  <a:lnTo>
                    <a:pt x="36647" y="299370"/>
                  </a:lnTo>
                  <a:lnTo>
                    <a:pt x="97168" y="347038"/>
                  </a:lnTo>
                  <a:lnTo>
                    <a:pt x="136588" y="367664"/>
                  </a:lnTo>
                  <a:lnTo>
                    <a:pt x="181374" y="385815"/>
                  </a:lnTo>
                  <a:lnTo>
                    <a:pt x="230970" y="401235"/>
                  </a:lnTo>
                  <a:lnTo>
                    <a:pt x="284821" y="413670"/>
                  </a:lnTo>
                  <a:lnTo>
                    <a:pt x="342370" y="422867"/>
                  </a:lnTo>
                  <a:lnTo>
                    <a:pt x="403063" y="428572"/>
                  </a:lnTo>
                  <a:lnTo>
                    <a:pt x="466343" y="430530"/>
                  </a:lnTo>
                  <a:lnTo>
                    <a:pt x="529449" y="428572"/>
                  </a:lnTo>
                  <a:lnTo>
                    <a:pt x="589996" y="422867"/>
                  </a:lnTo>
                  <a:lnTo>
                    <a:pt x="647426" y="413670"/>
                  </a:lnTo>
                  <a:lnTo>
                    <a:pt x="701181" y="401235"/>
                  </a:lnTo>
                  <a:lnTo>
                    <a:pt x="750702" y="385815"/>
                  </a:lnTo>
                  <a:lnTo>
                    <a:pt x="795432" y="367664"/>
                  </a:lnTo>
                  <a:lnTo>
                    <a:pt x="834812" y="347038"/>
                  </a:lnTo>
                  <a:lnTo>
                    <a:pt x="868284" y="324188"/>
                  </a:lnTo>
                  <a:lnTo>
                    <a:pt x="915271" y="272838"/>
                  </a:lnTo>
                  <a:lnTo>
                    <a:pt x="931925" y="215646"/>
                  </a:lnTo>
                  <a:lnTo>
                    <a:pt x="927669" y="186431"/>
                  </a:lnTo>
                  <a:lnTo>
                    <a:pt x="895290" y="131802"/>
                  </a:lnTo>
                  <a:lnTo>
                    <a:pt x="834812" y="83967"/>
                  </a:lnTo>
                  <a:lnTo>
                    <a:pt x="795432" y="63246"/>
                  </a:lnTo>
                  <a:lnTo>
                    <a:pt x="750702" y="45001"/>
                  </a:lnTo>
                  <a:lnTo>
                    <a:pt x="701181" y="29492"/>
                  </a:lnTo>
                  <a:lnTo>
                    <a:pt x="647426" y="16978"/>
                  </a:lnTo>
                  <a:lnTo>
                    <a:pt x="589996" y="7718"/>
                  </a:lnTo>
                  <a:lnTo>
                    <a:pt x="529449" y="1972"/>
                  </a:lnTo>
                  <a:lnTo>
                    <a:pt x="466343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051642" y="5608408"/>
              <a:ext cx="223850" cy="1171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338154" y="5588596"/>
              <a:ext cx="224612" cy="1164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604092" y="5572594"/>
              <a:ext cx="224612" cy="1164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262972" y="5368378"/>
              <a:ext cx="224612" cy="1164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528910" y="5352376"/>
              <a:ext cx="223850" cy="1164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131308" y="5397245"/>
              <a:ext cx="359410" cy="323215"/>
            </a:xfrm>
            <a:custGeom>
              <a:avLst/>
              <a:gdLst/>
              <a:ahLst/>
              <a:cxnLst/>
              <a:rect l="l" t="t" r="r" b="b"/>
              <a:pathLst>
                <a:path w="359410" h="323214">
                  <a:moveTo>
                    <a:pt x="0" y="323088"/>
                  </a:moveTo>
                  <a:lnTo>
                    <a:pt x="358901" y="323088"/>
                  </a:lnTo>
                  <a:lnTo>
                    <a:pt x="358901" y="0"/>
                  </a:lnTo>
                  <a:lnTo>
                    <a:pt x="0" y="0"/>
                  </a:lnTo>
                  <a:lnTo>
                    <a:pt x="0" y="323088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223814" y="5517184"/>
              <a:ext cx="175412" cy="9083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911851" y="5577077"/>
              <a:ext cx="219456" cy="716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080087" y="5516968"/>
              <a:ext cx="223850" cy="1171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346024" y="5500966"/>
              <a:ext cx="223850" cy="1164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700522" y="5546597"/>
              <a:ext cx="363220" cy="72390"/>
            </a:xfrm>
            <a:custGeom>
              <a:avLst/>
              <a:gdLst/>
              <a:ahLst/>
              <a:cxnLst/>
              <a:rect l="l" t="t" r="r" b="b"/>
              <a:pathLst>
                <a:path w="363220" h="72389">
                  <a:moveTo>
                    <a:pt x="291084" y="0"/>
                  </a:moveTo>
                  <a:lnTo>
                    <a:pt x="291084" y="72389"/>
                  </a:lnTo>
                  <a:lnTo>
                    <a:pt x="353758" y="40385"/>
                  </a:lnTo>
                  <a:lnTo>
                    <a:pt x="303276" y="40385"/>
                  </a:lnTo>
                  <a:lnTo>
                    <a:pt x="306324" y="39623"/>
                  </a:lnTo>
                  <a:lnTo>
                    <a:pt x="307848" y="35813"/>
                  </a:lnTo>
                  <a:lnTo>
                    <a:pt x="306324" y="32765"/>
                  </a:lnTo>
                  <a:lnTo>
                    <a:pt x="303276" y="32003"/>
                  </a:lnTo>
                  <a:lnTo>
                    <a:pt x="355092" y="32003"/>
                  </a:lnTo>
                  <a:lnTo>
                    <a:pt x="291084" y="0"/>
                  </a:lnTo>
                  <a:close/>
                </a:path>
                <a:path w="363220" h="72389">
                  <a:moveTo>
                    <a:pt x="291084" y="32003"/>
                  </a:moveTo>
                  <a:lnTo>
                    <a:pt x="4572" y="32003"/>
                  </a:lnTo>
                  <a:lnTo>
                    <a:pt x="1524" y="32765"/>
                  </a:lnTo>
                  <a:lnTo>
                    <a:pt x="0" y="35813"/>
                  </a:lnTo>
                  <a:lnTo>
                    <a:pt x="1524" y="39623"/>
                  </a:lnTo>
                  <a:lnTo>
                    <a:pt x="4572" y="40385"/>
                  </a:lnTo>
                  <a:lnTo>
                    <a:pt x="291084" y="40385"/>
                  </a:lnTo>
                  <a:lnTo>
                    <a:pt x="291084" y="32003"/>
                  </a:lnTo>
                  <a:close/>
                </a:path>
                <a:path w="363220" h="72389">
                  <a:moveTo>
                    <a:pt x="355092" y="32003"/>
                  </a:moveTo>
                  <a:lnTo>
                    <a:pt x="303276" y="32003"/>
                  </a:lnTo>
                  <a:lnTo>
                    <a:pt x="306324" y="32765"/>
                  </a:lnTo>
                  <a:lnTo>
                    <a:pt x="307848" y="35813"/>
                  </a:lnTo>
                  <a:lnTo>
                    <a:pt x="306324" y="39623"/>
                  </a:lnTo>
                  <a:lnTo>
                    <a:pt x="303276" y="40385"/>
                  </a:lnTo>
                  <a:lnTo>
                    <a:pt x="353758" y="40385"/>
                  </a:lnTo>
                  <a:lnTo>
                    <a:pt x="362712" y="35813"/>
                  </a:lnTo>
                  <a:lnTo>
                    <a:pt x="355092" y="320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78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836724"/>
            <a:ext cx="5417820" cy="3625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estimated. Clearly, every arrival </a:t>
            </a:r>
            <a:r>
              <a:rPr dirty="0" sz="1100" spc="10">
                <a:latin typeface="Times New Roman"/>
                <a:cs typeface="Times New Roman"/>
              </a:rPr>
              <a:t>from a </a:t>
            </a:r>
            <a:r>
              <a:rPr dirty="0" sz="1100" spc="5">
                <a:latin typeface="Times New Roman"/>
                <a:cs typeface="Times New Roman"/>
              </a:rPr>
              <a:t>calling population decreases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probability of arrival  of the remaining machines at </a:t>
            </a:r>
            <a:r>
              <a:rPr dirty="0" sz="1100" spc="10">
                <a:latin typeface="Times New Roman"/>
                <a:cs typeface="Times New Roman"/>
              </a:rPr>
              <a:t>the maintenance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shop.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8835" y="1290462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1331306"/>
            <a:ext cx="5375910" cy="3905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545"/>
              </a:lnSpc>
              <a:spcBef>
                <a:spcPts val="114"/>
              </a:spcBef>
            </a:pPr>
            <a:r>
              <a:rPr dirty="0" sz="1300" spc="5" b="1">
                <a:latin typeface="Times New Roman"/>
                <a:cs typeface="Times New Roman"/>
              </a:rPr>
              <a:t>4.6 </a:t>
            </a:r>
            <a:r>
              <a:rPr dirty="0" sz="1300" spc="10" b="1">
                <a:latin typeface="Times New Roman"/>
                <a:cs typeface="Times New Roman"/>
              </a:rPr>
              <a:t>REVIEW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79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90947" y="1613885"/>
            <a:ext cx="3642995" cy="126174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715"/>
              </a:spcBef>
              <a:buAutoNum type="arabicPeriod"/>
              <a:tabLst>
                <a:tab pos="228600" algn="l"/>
              </a:tabLst>
            </a:pP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measure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capacity of 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plant?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28600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economies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scale?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228600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diseconomies 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Scale?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228600" algn="l"/>
              </a:tabLst>
            </a:pPr>
            <a:r>
              <a:rPr dirty="0" sz="1100" spc="5">
                <a:latin typeface="Times New Roman"/>
                <a:cs typeface="Times New Roman"/>
              </a:rPr>
              <a:t>Discuss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various strategies for </a:t>
            </a:r>
            <a:r>
              <a:rPr dirty="0" sz="1100" spc="10">
                <a:latin typeface="Times New Roman"/>
                <a:cs typeface="Times New Roman"/>
              </a:rPr>
              <a:t>measurement of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28600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are decision trees </a:t>
            </a:r>
            <a:r>
              <a:rPr dirty="0" sz="1100" spc="10">
                <a:latin typeface="Times New Roman"/>
                <a:cs typeface="Times New Roman"/>
              </a:rPr>
              <a:t>and what </a:t>
            </a:r>
            <a:r>
              <a:rPr dirty="0" sz="1100" spc="5">
                <a:latin typeface="Times New Roman"/>
                <a:cs typeface="Times New Roman"/>
              </a:rPr>
              <a:t>is their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importance?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365345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8719" y="401091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8719" y="598898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8719" y="63472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6019" y="1002122"/>
            <a:ext cx="5421630" cy="7942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3340">
              <a:lnSpc>
                <a:spcPts val="1545"/>
              </a:lnSpc>
              <a:spcBef>
                <a:spcPts val="114"/>
              </a:spcBef>
            </a:pPr>
            <a:r>
              <a:rPr dirty="0" sz="1300" spc="5" b="1">
                <a:latin typeface="Times New Roman"/>
                <a:cs typeface="Times New Roman"/>
              </a:rPr>
              <a:t>FACILITY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LOCATION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40"/>
              </a:lnSpc>
            </a:pPr>
            <a:r>
              <a:rPr dirty="0" sz="1300" spc="5" b="1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Location strategy and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importance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Factors Influencing Plant </a:t>
            </a:r>
            <a:r>
              <a:rPr dirty="0" sz="1100" spc="10">
                <a:latin typeface="Times New Roman"/>
                <a:cs typeface="Times New Roman"/>
              </a:rPr>
              <a:t>Location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965" indent="-215900">
              <a:lnSpc>
                <a:spcPct val="100000"/>
              </a:lnSpc>
              <a:buAutoNum type="arabicPeriod"/>
              <a:tabLst>
                <a:tab pos="228600" algn="l"/>
              </a:tabLst>
            </a:pPr>
            <a:r>
              <a:rPr dirty="0" sz="1100" spc="10">
                <a:latin typeface="Times New Roman"/>
                <a:cs typeface="Times New Roman"/>
              </a:rPr>
              <a:t>Globalization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Location </a:t>
            </a:r>
            <a:r>
              <a:rPr dirty="0" sz="1100" spc="5">
                <a:latin typeface="Times New Roman"/>
                <a:cs typeface="Times New Roman"/>
              </a:rPr>
              <a:t>selection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models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Review</a:t>
            </a:r>
            <a:r>
              <a:rPr dirty="0" sz="1100" spc="5">
                <a:latin typeface="Times New Roman"/>
                <a:cs typeface="Times New Roman"/>
              </a:rPr>
              <a:t> 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buAutoNum type="arabicPeriod"/>
              <a:tabLst>
                <a:tab pos="26352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Business systems utilize facilities like </a:t>
            </a:r>
            <a:r>
              <a:rPr dirty="0" sz="1100" spc="5">
                <a:latin typeface="Times New Roman"/>
                <a:cs typeface="Times New Roman"/>
              </a:rPr>
              <a:t>plant  </a:t>
            </a:r>
            <a:r>
              <a:rPr dirty="0" sz="1100" spc="10">
                <a:latin typeface="Times New Roman"/>
                <a:cs typeface="Times New Roman"/>
              </a:rPr>
              <a:t>and machinery, </a:t>
            </a:r>
            <a:r>
              <a:rPr dirty="0" sz="1100" spc="5">
                <a:latin typeface="Times New Roman"/>
                <a:cs typeface="Times New Roman"/>
              </a:rPr>
              <a:t>warehouses  etc.,  </a:t>
            </a:r>
            <a:r>
              <a:rPr dirty="0" sz="1100" spc="10">
                <a:latin typeface="Times New Roman"/>
                <a:cs typeface="Times New Roman"/>
              </a:rPr>
              <a:t>while  performing the task of producing products and services a proper planning of </a:t>
            </a:r>
            <a:r>
              <a:rPr dirty="0" sz="1100" spc="5">
                <a:latin typeface="Times New Roman"/>
                <a:cs typeface="Times New Roman"/>
              </a:rPr>
              <a:t>these facilities 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definitely reduce their cost of operation </a:t>
            </a:r>
            <a:r>
              <a:rPr dirty="0" sz="1100" spc="10">
                <a:latin typeface="Times New Roman"/>
                <a:cs typeface="Times New Roman"/>
              </a:rPr>
              <a:t>and maintenance. </a:t>
            </a:r>
            <a:r>
              <a:rPr dirty="0" sz="1100" spc="5">
                <a:latin typeface="Times New Roman"/>
                <a:cs typeface="Times New Roman"/>
              </a:rPr>
              <a:t>Plant location decisions </a:t>
            </a:r>
            <a:r>
              <a:rPr dirty="0" sz="1100" spc="10">
                <a:latin typeface="Times New Roman"/>
                <a:cs typeface="Times New Roman"/>
              </a:rPr>
              <a:t>are  </a:t>
            </a:r>
            <a:r>
              <a:rPr dirty="0" sz="1100" spc="5">
                <a:latin typeface="Times New Roman"/>
                <a:cs typeface="Times New Roman"/>
              </a:rPr>
              <a:t>very important </a:t>
            </a:r>
            <a:r>
              <a:rPr dirty="0" sz="1100" spc="10">
                <a:latin typeface="Times New Roman"/>
                <a:cs typeface="Times New Roman"/>
              </a:rPr>
              <a:t>because </a:t>
            </a:r>
            <a:r>
              <a:rPr dirty="0" sz="1100" spc="5">
                <a:latin typeface="Times New Roman"/>
                <a:cs typeface="Times New Roman"/>
              </a:rPr>
              <a:t>they have direct </a:t>
            </a:r>
            <a:r>
              <a:rPr dirty="0" sz="1100" spc="10">
                <a:latin typeface="Times New Roman"/>
                <a:cs typeface="Times New Roman"/>
              </a:rPr>
              <a:t>bearing on </a:t>
            </a:r>
            <a:r>
              <a:rPr dirty="0" sz="1100" spc="5">
                <a:latin typeface="Times New Roman"/>
                <a:cs typeface="Times New Roman"/>
              </a:rPr>
              <a:t>factors like financial, </a:t>
            </a:r>
            <a:r>
              <a:rPr dirty="0" sz="1100" spc="10">
                <a:latin typeface="Times New Roman"/>
                <a:cs typeface="Times New Roman"/>
              </a:rPr>
              <a:t>employment </a:t>
            </a:r>
            <a:r>
              <a:rPr dirty="0" sz="1100" spc="5">
                <a:latin typeface="Times New Roman"/>
                <a:cs typeface="Times New Roman"/>
              </a:rPr>
              <a:t>and  distribution patterns. In </a:t>
            </a:r>
            <a:r>
              <a:rPr dirty="0" sz="1100" spc="10">
                <a:latin typeface="Times New Roman"/>
                <a:cs typeface="Times New Roman"/>
              </a:rPr>
              <a:t>the long </a:t>
            </a:r>
            <a:r>
              <a:rPr dirty="0" sz="1100" spc="5">
                <a:latin typeface="Times New Roman"/>
                <a:cs typeface="Times New Roman"/>
              </a:rPr>
              <a:t>run, relocation </a:t>
            </a:r>
            <a:r>
              <a:rPr dirty="0" sz="1100" spc="10">
                <a:latin typeface="Times New Roman"/>
                <a:cs typeface="Times New Roman"/>
              </a:rPr>
              <a:t>may even </a:t>
            </a:r>
            <a:r>
              <a:rPr dirty="0" sz="1100" spc="5">
                <a:latin typeface="Times New Roman"/>
                <a:cs typeface="Times New Roman"/>
              </a:rPr>
              <a:t>benefit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organization. But,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relocation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plant involves </a:t>
            </a:r>
            <a:r>
              <a:rPr dirty="0" sz="1100" spc="10">
                <a:latin typeface="Times New Roman"/>
                <a:cs typeface="Times New Roman"/>
              </a:rPr>
              <a:t>stoppage </a:t>
            </a:r>
            <a:r>
              <a:rPr dirty="0" sz="1100" spc="5">
                <a:latin typeface="Times New Roman"/>
                <a:cs typeface="Times New Roman"/>
              </a:rPr>
              <a:t>of production,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cost for </a:t>
            </a:r>
            <a:r>
              <a:rPr dirty="0" sz="1100" spc="5">
                <a:latin typeface="Times New Roman"/>
                <a:cs typeface="Times New Roman"/>
              </a:rPr>
              <a:t>shifting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facilities  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location. In addition to these things, it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introduce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inconvenience in </a:t>
            </a:r>
            <a:r>
              <a:rPr dirty="0" sz="1100" spc="10">
                <a:latin typeface="Times New Roman"/>
                <a:cs typeface="Times New Roman"/>
              </a:rPr>
              <a:t>the  normal </a:t>
            </a:r>
            <a:r>
              <a:rPr dirty="0" sz="1100" spc="5">
                <a:latin typeface="Times New Roman"/>
                <a:cs typeface="Times New Roman"/>
              </a:rPr>
              <a:t>functioning of the business. </a:t>
            </a:r>
            <a:r>
              <a:rPr dirty="0" sz="1100" spc="10">
                <a:latin typeface="Times New Roman"/>
                <a:cs typeface="Times New Roman"/>
              </a:rPr>
              <a:t>Hence </a:t>
            </a:r>
            <a:r>
              <a:rPr dirty="0" sz="1100" spc="5">
                <a:latin typeface="Times New Roman"/>
                <a:cs typeface="Times New Roman"/>
              </a:rPr>
              <a:t>at the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of starting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industry,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should  generate several alternate sites for locating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plant. After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critical analysis, it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best </a:t>
            </a:r>
            <a:r>
              <a:rPr dirty="0" sz="1100" spc="10">
                <a:latin typeface="Times New Roman"/>
                <a:cs typeface="Times New Roman"/>
              </a:rPr>
              <a:t>site  to be </a:t>
            </a:r>
            <a:r>
              <a:rPr dirty="0" sz="1100" spc="5">
                <a:latin typeface="Times New Roman"/>
                <a:cs typeface="Times New Roman"/>
              </a:rPr>
              <a:t>selected for commissioning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plant. Location of warehouses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facilities are  also </a:t>
            </a:r>
            <a:r>
              <a:rPr dirty="0" sz="1100" spc="10">
                <a:latin typeface="Times New Roman"/>
                <a:cs typeface="Times New Roman"/>
              </a:rPr>
              <a:t>having </a:t>
            </a:r>
            <a:r>
              <a:rPr dirty="0" sz="1100" spc="5">
                <a:latin typeface="Times New Roman"/>
                <a:cs typeface="Times New Roman"/>
              </a:rPr>
              <a:t>direct </a:t>
            </a:r>
            <a:r>
              <a:rPr dirty="0" sz="1100" spc="10">
                <a:latin typeface="Times New Roman"/>
                <a:cs typeface="Times New Roman"/>
              </a:rPr>
              <a:t>bearing on the </a:t>
            </a:r>
            <a:r>
              <a:rPr dirty="0" sz="1100" spc="5">
                <a:latin typeface="Times New Roman"/>
                <a:cs typeface="Times New Roman"/>
              </a:rPr>
              <a:t>operational </a:t>
            </a:r>
            <a:r>
              <a:rPr dirty="0" sz="1100" spc="10">
                <a:latin typeface="Times New Roman"/>
                <a:cs typeface="Times New Roman"/>
              </a:rPr>
              <a:t>performance of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organization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263525" indent="-251460">
              <a:lnSpc>
                <a:spcPct val="100000"/>
              </a:lnSpc>
              <a:buAutoNum type="arabicPeriod" startAt="2"/>
              <a:tabLst>
                <a:tab pos="264160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LOCATION STRATEGY </a:t>
            </a:r>
            <a:r>
              <a:rPr dirty="0" sz="1300" spc="5" b="1">
                <a:latin typeface="Times New Roman"/>
                <a:cs typeface="Times New Roman"/>
              </a:rPr>
              <a:t>AND ITS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IMPORTANCE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2"/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The following </a:t>
            </a:r>
            <a:r>
              <a:rPr dirty="0" sz="1100" spc="5">
                <a:latin typeface="Times New Roman"/>
                <a:cs typeface="Times New Roman"/>
              </a:rPr>
              <a:t>events are quite </a:t>
            </a:r>
            <a:r>
              <a:rPr dirty="0" sz="1100" spc="15">
                <a:latin typeface="Times New Roman"/>
                <a:cs typeface="Times New Roman"/>
              </a:rPr>
              <a:t>common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business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venture: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Establishment of </a:t>
            </a:r>
            <a:r>
              <a:rPr dirty="0" sz="1100" spc="10">
                <a:latin typeface="Times New Roman"/>
                <a:cs typeface="Times New Roman"/>
              </a:rPr>
              <a:t>a new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venture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Expansion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existing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business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Significant </a:t>
            </a:r>
            <a:r>
              <a:rPr dirty="0" sz="1100" spc="10">
                <a:latin typeface="Times New Roman"/>
                <a:cs typeface="Times New Roman"/>
              </a:rPr>
              <a:t>change in </a:t>
            </a:r>
            <a:r>
              <a:rPr dirty="0" sz="1100" spc="5">
                <a:latin typeface="Times New Roman"/>
                <a:cs typeface="Times New Roman"/>
              </a:rPr>
              <a:t>existing </a:t>
            </a:r>
            <a:r>
              <a:rPr dirty="0" sz="1100" spc="10">
                <a:latin typeface="Times New Roman"/>
                <a:cs typeface="Times New Roman"/>
              </a:rPr>
              <a:t>demand, </a:t>
            </a:r>
            <a:r>
              <a:rPr dirty="0" sz="1100" spc="5">
                <a:latin typeface="Times New Roman"/>
                <a:cs typeface="Times New Roman"/>
              </a:rPr>
              <a:t>supply </a:t>
            </a:r>
            <a:r>
              <a:rPr dirty="0" sz="1100" spc="10">
                <a:latin typeface="Times New Roman"/>
                <a:cs typeface="Times New Roman"/>
              </a:rPr>
              <a:t>and marketing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locations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Significant </a:t>
            </a:r>
            <a:r>
              <a:rPr dirty="0" sz="1100" spc="10">
                <a:latin typeface="Times New Roman"/>
                <a:cs typeface="Times New Roman"/>
              </a:rPr>
              <a:t>change </a:t>
            </a:r>
            <a:r>
              <a:rPr dirty="0" sz="1100" spc="5">
                <a:latin typeface="Times New Roman"/>
                <a:cs typeface="Times New Roman"/>
              </a:rPr>
              <a:t>in the cost structure.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Government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policies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Because of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events, an </a:t>
            </a:r>
            <a:r>
              <a:rPr dirty="0" sz="1100" spc="5">
                <a:latin typeface="Times New Roman"/>
                <a:cs typeface="Times New Roman"/>
              </a:rPr>
              <a:t>organization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keen </a:t>
            </a:r>
            <a:r>
              <a:rPr dirty="0" sz="1100" spc="5">
                <a:latin typeface="Times New Roman"/>
                <a:cs typeface="Times New Roman"/>
              </a:rPr>
              <a:t>in additional or alternate sites for </a:t>
            </a:r>
            <a:r>
              <a:rPr dirty="0" sz="1100">
                <a:latin typeface="Times New Roman"/>
                <a:cs typeface="Times New Roman"/>
              </a:rPr>
              <a:t>its  </a:t>
            </a:r>
            <a:r>
              <a:rPr dirty="0" sz="1100" spc="5">
                <a:latin typeface="Times New Roman"/>
                <a:cs typeface="Times New Roman"/>
              </a:rPr>
              <a:t>production activities. </a:t>
            </a:r>
            <a:r>
              <a:rPr dirty="0" sz="1100" spc="15">
                <a:latin typeface="Times New Roman"/>
                <a:cs typeface="Times New Roman"/>
              </a:rPr>
              <a:t>So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plant location </a:t>
            </a:r>
            <a:r>
              <a:rPr dirty="0" sz="1100" spc="10">
                <a:latin typeface="Times New Roman"/>
                <a:cs typeface="Times New Roman"/>
              </a:rPr>
              <a:t>becomes an important decision which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turn  </a:t>
            </a:r>
            <a:r>
              <a:rPr dirty="0" sz="1100" spc="5">
                <a:latin typeface="Times New Roman"/>
                <a:cs typeface="Times New Roman"/>
              </a:rPr>
              <a:t>influences plant </a:t>
            </a:r>
            <a:r>
              <a:rPr dirty="0" sz="1100" spc="10">
                <a:latin typeface="Times New Roman"/>
                <a:cs typeface="Times New Roman"/>
              </a:rPr>
              <a:t>layout and </a:t>
            </a:r>
            <a:r>
              <a:rPr dirty="0" sz="1100" spc="5">
                <a:latin typeface="Times New Roman"/>
                <a:cs typeface="Times New Roman"/>
              </a:rPr>
              <a:t>facilities needed. Also, it influences capital </a:t>
            </a:r>
            <a:r>
              <a:rPr dirty="0" sz="1100" spc="10">
                <a:latin typeface="Times New Roman"/>
                <a:cs typeface="Times New Roman"/>
              </a:rPr>
              <a:t>investment </a:t>
            </a:r>
            <a:r>
              <a:rPr dirty="0" sz="1100" spc="5">
                <a:latin typeface="Times New Roman"/>
                <a:cs typeface="Times New Roman"/>
              </a:rPr>
              <a:t>and  operating costs. </a:t>
            </a:r>
            <a:r>
              <a:rPr dirty="0" sz="1100" spc="10">
                <a:latin typeface="Times New Roman"/>
                <a:cs typeface="Times New Roman"/>
              </a:rPr>
              <a:t>For example, </a:t>
            </a:r>
            <a:r>
              <a:rPr dirty="0" sz="1100" spc="5">
                <a:latin typeface="Times New Roman"/>
                <a:cs typeface="Times New Roman"/>
              </a:rPr>
              <a:t>in steel industry, if </a:t>
            </a:r>
            <a:r>
              <a:rPr dirty="0" sz="1100" spc="1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integrate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unit’s right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ore  extraction to final steel formation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nearby area,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transportation cost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be  substantially reduced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also,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availability of supplies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final stage of </a:t>
            </a:r>
            <a:r>
              <a:rPr dirty="0" sz="1100" spc="10">
                <a:latin typeface="Times New Roman"/>
                <a:cs typeface="Times New Roman"/>
              </a:rPr>
              <a:t>production in  </a:t>
            </a:r>
            <a:r>
              <a:rPr dirty="0" sz="1100" spc="5">
                <a:latin typeface="Times New Roman"/>
                <a:cs typeface="Times New Roman"/>
              </a:rPr>
              <a:t>the integrated plant </a:t>
            </a:r>
            <a:r>
              <a:rPr dirty="0" sz="1100" spc="10">
                <a:latin typeface="Times New Roman"/>
                <a:cs typeface="Times New Roman"/>
              </a:rPr>
              <a:t>would be improved. </a:t>
            </a:r>
            <a:r>
              <a:rPr dirty="0" sz="1100" spc="5">
                <a:latin typeface="Times New Roman"/>
                <a:cs typeface="Times New Roman"/>
              </a:rPr>
              <a:t>This in turn, improves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productivity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80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1002122"/>
            <a:ext cx="5421630" cy="816673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lvl="1" marL="262890" indent="-250825">
              <a:lnSpc>
                <a:spcPct val="100000"/>
              </a:lnSpc>
              <a:spcBef>
                <a:spcPts val="114"/>
              </a:spcBef>
              <a:buAutoNum type="arabicPeriod" startAt="3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FACTORS </a:t>
            </a:r>
            <a:r>
              <a:rPr dirty="0" sz="1300" spc="5" b="1">
                <a:latin typeface="Times New Roman"/>
                <a:cs typeface="Times New Roman"/>
              </a:rPr>
              <a:t>INFLUENCING </a:t>
            </a:r>
            <a:r>
              <a:rPr dirty="0" sz="1300" spc="10" b="1">
                <a:latin typeface="Times New Roman"/>
                <a:cs typeface="Times New Roman"/>
              </a:rPr>
              <a:t>PLANT</a:t>
            </a:r>
            <a:r>
              <a:rPr dirty="0" sz="130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LOCATION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AutoNum type="arabicPeriod" startAt="3"/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factors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influence plant location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classified into </a:t>
            </a:r>
            <a:r>
              <a:rPr dirty="0" sz="1100" spc="10">
                <a:latin typeface="Times New Roman"/>
                <a:cs typeface="Times New Roman"/>
              </a:rPr>
              <a:t>general </a:t>
            </a:r>
            <a:r>
              <a:rPr dirty="0" sz="1100" spc="5">
                <a:latin typeface="Times New Roman"/>
                <a:cs typeface="Times New Roman"/>
              </a:rPr>
              <a:t>factors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specific  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General </a:t>
            </a:r>
            <a:r>
              <a:rPr dirty="0" sz="1100" spc="5" b="1">
                <a:latin typeface="Times New Roman"/>
                <a:cs typeface="Times New Roman"/>
              </a:rPr>
              <a:t>factors: </a:t>
            </a:r>
            <a:r>
              <a:rPr dirty="0" sz="1100" spc="10">
                <a:latin typeface="Times New Roman"/>
                <a:cs typeface="Times New Roman"/>
              </a:rPr>
              <a:t>These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lvl="2" marL="443230" marR="7620" indent="-215900">
              <a:lnSpc>
                <a:spcPts val="1300"/>
              </a:lnSpc>
              <a:spcBef>
                <a:spcPts val="5"/>
              </a:spcBef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Availability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 land for </a:t>
            </a:r>
            <a:r>
              <a:rPr dirty="0" sz="1100" spc="5">
                <a:latin typeface="Times New Roman"/>
                <a:cs typeface="Times New Roman"/>
              </a:rPr>
              <a:t>present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future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needs and </a:t>
            </a:r>
            <a:r>
              <a:rPr dirty="0" sz="1100" spc="5">
                <a:latin typeface="Times New Roman"/>
                <a:cs typeface="Times New Roman"/>
              </a:rPr>
              <a:t>cost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 land and </a:t>
            </a:r>
            <a:r>
              <a:rPr dirty="0" sz="1100" spc="5">
                <a:latin typeface="Times New Roman"/>
                <a:cs typeface="Times New Roman"/>
              </a:rPr>
              <a:t>land  </a:t>
            </a:r>
            <a:r>
              <a:rPr dirty="0" sz="1100" spc="10">
                <a:latin typeface="Times New Roman"/>
                <a:cs typeface="Times New Roman"/>
              </a:rPr>
              <a:t>development and building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Availability </a:t>
            </a:r>
            <a:r>
              <a:rPr dirty="0" sz="1100" spc="10">
                <a:latin typeface="Times New Roman"/>
                <a:cs typeface="Times New Roman"/>
              </a:rPr>
              <a:t>of inputs </a:t>
            </a:r>
            <a:r>
              <a:rPr dirty="0" sz="1100" spc="5">
                <a:latin typeface="Times New Roman"/>
                <a:cs typeface="Times New Roman"/>
              </a:rPr>
              <a:t>such </a:t>
            </a:r>
            <a:r>
              <a:rPr dirty="0" sz="1100" spc="10">
                <a:latin typeface="Times New Roman"/>
                <a:cs typeface="Times New Roman"/>
              </a:rPr>
              <a:t>as labor and raw </a:t>
            </a:r>
            <a:r>
              <a:rPr dirty="0" sz="1100" spc="5">
                <a:latin typeface="Times New Roman"/>
                <a:cs typeface="Times New Roman"/>
              </a:rPr>
              <a:t>material,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Closeness </a:t>
            </a:r>
            <a:r>
              <a:rPr dirty="0" sz="1100" spc="5">
                <a:latin typeface="Times New Roman"/>
                <a:cs typeface="Times New Roman"/>
              </a:rPr>
              <a:t>to the </a:t>
            </a:r>
            <a:r>
              <a:rPr dirty="0" sz="1100" spc="10">
                <a:latin typeface="Times New Roman"/>
                <a:cs typeface="Times New Roman"/>
              </a:rPr>
              <a:t>market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place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Stability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demand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Availability of </a:t>
            </a:r>
            <a:r>
              <a:rPr dirty="0" sz="1100" spc="10">
                <a:latin typeface="Times New Roman"/>
                <a:cs typeface="Times New Roman"/>
              </a:rPr>
              <a:t>communication</a:t>
            </a:r>
            <a:r>
              <a:rPr dirty="0" sz="1100" spc="5">
                <a:latin typeface="Times New Roman"/>
                <a:cs typeface="Times New Roman"/>
              </a:rPr>
              <a:t> facilities</a:t>
            </a:r>
            <a:endParaRPr sz="1100">
              <a:latin typeface="Times New Roman"/>
              <a:cs typeface="Times New Roman"/>
            </a:endParaRPr>
          </a:p>
          <a:p>
            <a:pPr lvl="2" marL="443230" marR="5080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Availability of necessary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modes </a:t>
            </a:r>
            <a:r>
              <a:rPr dirty="0" sz="1100" spc="5">
                <a:latin typeface="Times New Roman"/>
                <a:cs typeface="Times New Roman"/>
              </a:rPr>
              <a:t>of transportation like road, </a:t>
            </a:r>
            <a:r>
              <a:rPr dirty="0" sz="1100">
                <a:latin typeface="Times New Roman"/>
                <a:cs typeface="Times New Roman"/>
              </a:rPr>
              <a:t>rail, </a:t>
            </a:r>
            <a:r>
              <a:rPr dirty="0" sz="1100" spc="5">
                <a:latin typeface="Times New Roman"/>
                <a:cs typeface="Times New Roman"/>
              </a:rPr>
              <a:t>airport, 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waterways.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Availability of infrastructural facilities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as power, water, financial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institutions</a:t>
            </a:r>
            <a:endParaRPr sz="1100">
              <a:latin typeface="Times New Roman"/>
              <a:cs typeface="Times New Roman"/>
            </a:endParaRPr>
          </a:p>
          <a:p>
            <a:pPr marL="44323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banks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00"/>
              </a:lnSpc>
              <a:buAutoNum type="arabicPeriod" startAt="8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Disposal of </a:t>
            </a:r>
            <a:r>
              <a:rPr dirty="0" sz="1100" spc="10">
                <a:latin typeface="Times New Roman"/>
                <a:cs typeface="Times New Roman"/>
              </a:rPr>
              <a:t>waste and </a:t>
            </a:r>
            <a:r>
              <a:rPr dirty="0" sz="1100" spc="5">
                <a:latin typeface="Times New Roman"/>
                <a:cs typeface="Times New Roman"/>
              </a:rPr>
              <a:t>effluents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impact on</a:t>
            </a:r>
            <a:r>
              <a:rPr dirty="0" sz="1100" spc="5">
                <a:latin typeface="Times New Roman"/>
                <a:cs typeface="Times New Roman"/>
              </a:rPr>
              <a:t> environment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00"/>
              </a:lnSpc>
              <a:buAutoNum type="arabicPeriod" startAt="8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Government support, grant, subsidy, </a:t>
            </a:r>
            <a:r>
              <a:rPr dirty="0" sz="1100" spc="5">
                <a:latin typeface="Times New Roman"/>
                <a:cs typeface="Times New Roman"/>
              </a:rPr>
              <a:t>tax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structure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00"/>
              </a:lnSpc>
              <a:buAutoNum type="arabicPeriod" startAt="8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Availability of </a:t>
            </a:r>
            <a:r>
              <a:rPr dirty="0" sz="1100" spc="10">
                <a:latin typeface="Times New Roman"/>
                <a:cs typeface="Times New Roman"/>
              </a:rPr>
              <a:t>housing </a:t>
            </a:r>
            <a:r>
              <a:rPr dirty="0" sz="1100" spc="5">
                <a:latin typeface="Times New Roman"/>
                <a:cs typeface="Times New Roman"/>
              </a:rPr>
              <a:t>facilities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recreational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facilities.</a:t>
            </a:r>
            <a:endParaRPr sz="1100">
              <a:latin typeface="Times New Roman"/>
              <a:cs typeface="Times New Roman"/>
            </a:endParaRPr>
          </a:p>
          <a:p>
            <a:pPr lvl="2" marL="443230" marR="6350" indent="-215900">
              <a:lnSpc>
                <a:spcPts val="1300"/>
              </a:lnSpc>
              <a:spcBef>
                <a:spcPts val="50"/>
              </a:spcBef>
              <a:buAutoNum type="arabicPeriod" startAt="8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Demographic </a:t>
            </a:r>
            <a:r>
              <a:rPr dirty="0" sz="1100" spc="5">
                <a:latin typeface="Times New Roman"/>
                <a:cs typeface="Times New Roman"/>
              </a:rPr>
              <a:t>factors </a:t>
            </a:r>
            <a:r>
              <a:rPr dirty="0" sz="1100" spc="10">
                <a:latin typeface="Times New Roman"/>
                <a:cs typeface="Times New Roman"/>
              </a:rPr>
              <a:t>like </a:t>
            </a:r>
            <a:r>
              <a:rPr dirty="0" sz="1100" spc="5">
                <a:latin typeface="Times New Roman"/>
                <a:cs typeface="Times New Roman"/>
              </a:rPr>
              <a:t>population, </a:t>
            </a:r>
            <a:r>
              <a:rPr dirty="0" sz="1100" spc="10">
                <a:latin typeface="Times New Roman"/>
                <a:cs typeface="Times New Roman"/>
              </a:rPr>
              <a:t>trained man </a:t>
            </a:r>
            <a:r>
              <a:rPr dirty="0" sz="1100" spc="5">
                <a:latin typeface="Times New Roman"/>
                <a:cs typeface="Times New Roman"/>
              </a:rPr>
              <a:t>power, </a:t>
            </a:r>
            <a:r>
              <a:rPr dirty="0" sz="1100" spc="10">
                <a:latin typeface="Times New Roman"/>
                <a:cs typeface="Times New Roman"/>
              </a:rPr>
              <a:t>academic </a:t>
            </a:r>
            <a:r>
              <a:rPr dirty="0" sz="1100" spc="5">
                <a:latin typeface="Times New Roman"/>
                <a:cs typeface="Times New Roman"/>
              </a:rPr>
              <a:t>institutions,  standard of living, </a:t>
            </a:r>
            <a:r>
              <a:rPr dirty="0" sz="1100" spc="10">
                <a:latin typeface="Times New Roman"/>
                <a:cs typeface="Times New Roman"/>
              </a:rPr>
              <a:t>income </a:t>
            </a:r>
            <a:r>
              <a:rPr dirty="0" sz="1100" spc="5">
                <a:latin typeface="Times New Roman"/>
                <a:cs typeface="Times New Roman"/>
              </a:rPr>
              <a:t>level,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45"/>
              </a:lnSpc>
              <a:buAutoNum type="arabicPeriod" startAt="8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Security culture of the society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10"/>
              </a:lnSpc>
              <a:buAutoNum type="arabicPeriod" startAt="8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Fuel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cost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>
              <a:lnSpc>
                <a:spcPts val="1300"/>
              </a:lnSpc>
            </a:pPr>
            <a:r>
              <a:rPr dirty="0" sz="1100" spc="5" b="1">
                <a:latin typeface="Times New Roman"/>
                <a:cs typeface="Times New Roman"/>
              </a:rPr>
              <a:t>Specific </a:t>
            </a:r>
            <a:r>
              <a:rPr dirty="0" sz="1100" spc="10" b="1">
                <a:latin typeface="Times New Roman"/>
                <a:cs typeface="Times New Roman"/>
              </a:rPr>
              <a:t>Factors: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multinational </a:t>
            </a:r>
            <a:r>
              <a:rPr dirty="0" sz="1100" spc="10">
                <a:latin typeface="Times New Roman"/>
                <a:cs typeface="Times New Roman"/>
              </a:rPr>
              <a:t>company, </a:t>
            </a:r>
            <a:r>
              <a:rPr dirty="0" sz="1100" spc="5">
                <a:latin typeface="Times New Roman"/>
                <a:cs typeface="Times New Roman"/>
              </a:rPr>
              <a:t>desiring to set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plant should consider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following aspects in addition to </a:t>
            </a:r>
            <a:r>
              <a:rPr dirty="0" sz="1100" spc="10">
                <a:latin typeface="Times New Roman"/>
                <a:cs typeface="Times New Roman"/>
              </a:rPr>
              <a:t>the normal</a:t>
            </a:r>
            <a:r>
              <a:rPr dirty="0" sz="1100" spc="5">
                <a:latin typeface="Times New Roman"/>
                <a:cs typeface="Times New Roman"/>
              </a:rPr>
              <a:t> 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5"/>
              </a:spcBef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Economic </a:t>
            </a:r>
            <a:r>
              <a:rPr dirty="0" sz="1100" spc="5">
                <a:latin typeface="Times New Roman"/>
                <a:cs typeface="Times New Roman"/>
              </a:rPr>
              <a:t>stability of the country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concern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country towards outside  </a:t>
            </a:r>
            <a:r>
              <a:rPr dirty="0" sz="1100" spc="10">
                <a:latin typeface="Times New Roman"/>
                <a:cs typeface="Times New Roman"/>
              </a:rPr>
              <a:t>investments </a:t>
            </a:r>
            <a:r>
              <a:rPr dirty="0" sz="1100" spc="5">
                <a:latin typeface="Times New Roman"/>
                <a:cs typeface="Times New Roman"/>
              </a:rPr>
              <a:t>are to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considered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success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factory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depends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upon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cultural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factors,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language</a:t>
            </a:r>
            <a:endParaRPr sz="1100">
              <a:latin typeface="Times New Roman"/>
              <a:cs typeface="Times New Roman"/>
            </a:endParaRPr>
          </a:p>
          <a:p>
            <a:pPr marL="443230" marR="8255">
              <a:lnSpc>
                <a:spcPts val="1300"/>
              </a:lnSpc>
              <a:spcBef>
                <a:spcPts val="45"/>
              </a:spcBef>
            </a:pPr>
            <a:r>
              <a:rPr dirty="0" sz="1100" spc="5">
                <a:latin typeface="Times New Roman"/>
                <a:cs typeface="Times New Roman"/>
              </a:rPr>
              <a:t>and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cultural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differences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which can </a:t>
            </a:r>
            <a:r>
              <a:rPr dirty="0" sz="1100" spc="5">
                <a:latin typeface="Times New Roman"/>
                <a:cs typeface="Times New Roman"/>
              </a:rPr>
              <a:t>present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control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even </a:t>
            </a:r>
            <a:r>
              <a:rPr dirty="0" sz="1100" spc="5">
                <a:latin typeface="Times New Roman"/>
                <a:cs typeface="Times New Roman"/>
              </a:rPr>
              <a:t>policy  problems. </a:t>
            </a:r>
            <a:r>
              <a:rPr dirty="0" sz="1100" spc="10">
                <a:latin typeface="Times New Roman"/>
                <a:cs typeface="Times New Roman"/>
              </a:rPr>
              <a:t>Units </a:t>
            </a:r>
            <a:r>
              <a:rPr dirty="0" sz="1100" spc="5">
                <a:latin typeface="Times New Roman"/>
                <a:cs typeface="Times New Roman"/>
              </a:rPr>
              <a:t>of measurement are also </a:t>
            </a:r>
            <a:r>
              <a:rPr dirty="0" sz="1100" spc="10">
                <a:latin typeface="Times New Roman"/>
                <a:cs typeface="Times New Roman"/>
              </a:rPr>
              <a:t>very </a:t>
            </a:r>
            <a:r>
              <a:rPr dirty="0" sz="1100" spc="5">
                <a:latin typeface="Times New Roman"/>
                <a:cs typeface="Times New Roman"/>
              </a:rPr>
              <a:t>important in international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business.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50"/>
              </a:lnSpc>
              <a:buAutoNum type="arabicPeriod" startAt="3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Analysis must be based on the </a:t>
            </a:r>
            <a:r>
              <a:rPr dirty="0" sz="1100" spc="5">
                <a:latin typeface="Times New Roman"/>
                <a:cs typeface="Times New Roman"/>
              </a:rPr>
              <a:t>factors like </a:t>
            </a:r>
            <a:r>
              <a:rPr dirty="0" sz="1100" spc="15">
                <a:latin typeface="Times New Roman"/>
                <a:cs typeface="Times New Roman"/>
              </a:rPr>
              <a:t>wage </a:t>
            </a:r>
            <a:r>
              <a:rPr dirty="0" sz="1100" spc="5">
                <a:latin typeface="Times New Roman"/>
                <a:cs typeface="Times New Roman"/>
              </a:rPr>
              <a:t>rate, </a:t>
            </a:r>
            <a:r>
              <a:rPr dirty="0" sz="1100" spc="10">
                <a:latin typeface="Times New Roman"/>
                <a:cs typeface="Times New Roman"/>
              </a:rPr>
              <a:t>policy, </a:t>
            </a:r>
            <a:r>
              <a:rPr dirty="0" sz="1100" spc="5">
                <a:latin typeface="Times New Roman"/>
                <a:cs typeface="Times New Roman"/>
              </a:rPr>
              <a:t>duties,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etc.,</a:t>
            </a:r>
            <a:endParaRPr sz="1100">
              <a:latin typeface="Times New Roman"/>
              <a:cs typeface="Times New Roman"/>
            </a:endParaRPr>
          </a:p>
          <a:p>
            <a:pPr marL="443230" marR="8255" indent="-215900">
              <a:lnSpc>
                <a:spcPts val="1300"/>
              </a:lnSpc>
              <a:spcBef>
                <a:spcPts val="50"/>
              </a:spcBef>
              <a:buAutoNum type="arabicPeriod" startAt="3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Company can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5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joint ventures with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leading local giants that </a:t>
            </a:r>
            <a:r>
              <a:rPr dirty="0" sz="1100" spc="10">
                <a:latin typeface="Times New Roman"/>
                <a:cs typeface="Times New Roman"/>
              </a:rPr>
              <a:t>will solve  many local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problems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300" spc="5" b="1">
                <a:latin typeface="Times New Roman"/>
                <a:cs typeface="Times New Roman"/>
              </a:rPr>
              <a:t>5.4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GLOBALIZATION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  <a:spcBef>
                <a:spcPts val="10"/>
              </a:spcBef>
            </a:pPr>
            <a:r>
              <a:rPr dirty="0" sz="1100" spc="5">
                <a:latin typeface="Times New Roman"/>
                <a:cs typeface="Times New Roman"/>
              </a:rPr>
              <a:t>Location issues </a:t>
            </a:r>
            <a:r>
              <a:rPr dirty="0" sz="1100" spc="10">
                <a:latin typeface="Times New Roman"/>
                <a:cs typeface="Times New Roman"/>
              </a:rPr>
              <a:t>have become more prominent in </a:t>
            </a:r>
            <a:r>
              <a:rPr dirty="0" sz="1100" spc="5">
                <a:latin typeface="Times New Roman"/>
                <a:cs typeface="Times New Roman"/>
              </a:rPr>
              <a:t>recent </a:t>
            </a:r>
            <a:r>
              <a:rPr dirty="0" sz="1100" spc="10">
                <a:latin typeface="Times New Roman"/>
                <a:cs typeface="Times New Roman"/>
              </a:rPr>
              <a:t>years due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increased </a:t>
            </a:r>
            <a:r>
              <a:rPr dirty="0" sz="1100" spc="10">
                <a:latin typeface="Times New Roman"/>
                <a:cs typeface="Times New Roman"/>
              </a:rPr>
              <a:t>pace of  economic </a:t>
            </a:r>
            <a:r>
              <a:rPr dirty="0" sz="1100" spc="5">
                <a:latin typeface="Times New Roman"/>
                <a:cs typeface="Times New Roman"/>
              </a:rPr>
              <a:t>reforms in several countries </a:t>
            </a:r>
            <a:r>
              <a:rPr dirty="0" sz="1100" spc="10">
                <a:latin typeface="Times New Roman"/>
                <a:cs typeface="Times New Roman"/>
              </a:rPr>
              <a:t>and consequent </a:t>
            </a:r>
            <a:r>
              <a:rPr dirty="0" sz="1100" spc="5">
                <a:latin typeface="Times New Roman"/>
                <a:cs typeface="Times New Roman"/>
              </a:rPr>
              <a:t>globalization of markets.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globalization of </a:t>
            </a:r>
            <a:r>
              <a:rPr dirty="0" sz="1100" spc="10">
                <a:latin typeface="Times New Roman"/>
                <a:cs typeface="Times New Roman"/>
              </a:rPr>
              <a:t>markets </a:t>
            </a:r>
            <a:r>
              <a:rPr dirty="0" sz="1100" spc="5">
                <a:latin typeface="Times New Roman"/>
                <a:cs typeface="Times New Roman"/>
              </a:rPr>
              <a:t>opens </a:t>
            </a:r>
            <a:r>
              <a:rPr dirty="0" sz="1100" spc="15">
                <a:latin typeface="Times New Roman"/>
                <a:cs typeface="Times New Roman"/>
              </a:rPr>
              <a:t>up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opportunities to </a:t>
            </a:r>
            <a:r>
              <a:rPr dirty="0" sz="1100" spc="10">
                <a:latin typeface="Times New Roman"/>
                <a:cs typeface="Times New Roman"/>
              </a:rPr>
              <a:t>Multinational Corporation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issues  related to location,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they have not faced before.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instance, </a:t>
            </a:r>
            <a:r>
              <a:rPr dirty="0" sz="1100" spc="15">
                <a:latin typeface="Times New Roman"/>
                <a:cs typeface="Times New Roman"/>
              </a:rPr>
              <a:t>ABB </a:t>
            </a:r>
            <a:r>
              <a:rPr dirty="0" sz="1100" spc="10">
                <a:latin typeface="Times New Roman"/>
                <a:cs typeface="Times New Roman"/>
              </a:rPr>
              <a:t>decided </a:t>
            </a:r>
            <a:r>
              <a:rPr dirty="0" sz="1100" spc="5">
                <a:latin typeface="Times New Roman"/>
                <a:cs typeface="Times New Roman"/>
              </a:rPr>
              <a:t>to identify  factories that could </a:t>
            </a:r>
            <a:r>
              <a:rPr dirty="0" sz="1100" spc="10">
                <a:latin typeface="Times New Roman"/>
                <a:cs typeface="Times New Roman"/>
              </a:rPr>
              <a:t>produce world </a:t>
            </a:r>
            <a:r>
              <a:rPr dirty="0" sz="1100" spc="5">
                <a:latin typeface="Times New Roman"/>
                <a:cs typeface="Times New Roman"/>
              </a:rPr>
              <a:t>class products at internationally competitive </a:t>
            </a:r>
            <a:r>
              <a:rPr dirty="0" sz="1100" spc="10">
                <a:latin typeface="Times New Roman"/>
                <a:cs typeface="Times New Roman"/>
              </a:rPr>
              <a:t>prices. More  </a:t>
            </a:r>
            <a:r>
              <a:rPr dirty="0" sz="1100" spc="5">
                <a:latin typeface="Times New Roman"/>
                <a:cs typeface="Times New Roman"/>
              </a:rPr>
              <a:t>over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factories </a:t>
            </a:r>
            <a:r>
              <a:rPr dirty="0" sz="1100" spc="10">
                <a:latin typeface="Times New Roman"/>
                <a:cs typeface="Times New Roman"/>
              </a:rPr>
              <a:t>needed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have high </a:t>
            </a:r>
            <a:r>
              <a:rPr dirty="0" sz="1100" spc="5">
                <a:latin typeface="Times New Roman"/>
                <a:cs typeface="Times New Roman"/>
              </a:rPr>
              <a:t>level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technical capability </a:t>
            </a:r>
            <a:r>
              <a:rPr dirty="0" sz="1100" spc="10">
                <a:latin typeface="Times New Roman"/>
                <a:cs typeface="Times New Roman"/>
              </a:rPr>
              <a:t>and domain </a:t>
            </a:r>
            <a:r>
              <a:rPr dirty="0" sz="1100" spc="5">
                <a:latin typeface="Times New Roman"/>
                <a:cs typeface="Times New Roman"/>
              </a:rPr>
              <a:t>expertise.  </a:t>
            </a:r>
            <a:r>
              <a:rPr dirty="0" sz="1100" spc="10">
                <a:latin typeface="Times New Roman"/>
                <a:cs typeface="Times New Roman"/>
              </a:rPr>
              <a:t>This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resulted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selecting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plants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at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Vadodra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Nasik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circuit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breakers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range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above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00"/>
              </a:lnSpc>
              <a:spcBef>
                <a:spcPts val="35"/>
              </a:spcBef>
            </a:pPr>
            <a:r>
              <a:rPr dirty="0" sz="1100" spc="10">
                <a:latin typeface="Times New Roman"/>
                <a:cs typeface="Times New Roman"/>
              </a:rPr>
              <a:t>72.5 </a:t>
            </a:r>
            <a:r>
              <a:rPr dirty="0" sz="1100" spc="15">
                <a:latin typeface="Times New Roman"/>
                <a:cs typeface="Times New Roman"/>
              </a:rPr>
              <a:t>KV. </a:t>
            </a:r>
            <a:r>
              <a:rPr dirty="0" sz="1100" spc="10">
                <a:latin typeface="Times New Roman"/>
                <a:cs typeface="Times New Roman"/>
              </a:rPr>
              <a:t>Similarly, their </a:t>
            </a:r>
            <a:r>
              <a:rPr dirty="0" sz="1100" spc="5">
                <a:latin typeface="Times New Roman"/>
                <a:cs typeface="Times New Roman"/>
              </a:rPr>
              <a:t>motor </a:t>
            </a:r>
            <a:r>
              <a:rPr dirty="0" sz="1100" spc="10">
                <a:latin typeface="Times New Roman"/>
                <a:cs typeface="Times New Roman"/>
              </a:rPr>
              <a:t>division in Faridabad, the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available east of the </a:t>
            </a:r>
            <a:r>
              <a:rPr dirty="0" sz="1100" spc="5">
                <a:latin typeface="Times New Roman"/>
                <a:cs typeface="Times New Roman"/>
              </a:rPr>
              <a:t>Suez  </a:t>
            </a:r>
            <a:r>
              <a:rPr dirty="0" sz="1100" spc="10">
                <a:latin typeface="Times New Roman"/>
                <a:cs typeface="Times New Roman"/>
              </a:rPr>
              <a:t>Canal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capable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making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variable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drive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motors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global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market.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These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examples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amplify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60"/>
              </a:lnSpc>
            </a:pPr>
            <a:r>
              <a:rPr dirty="0" sz="1100" spc="10">
                <a:latin typeface="Times New Roman"/>
                <a:cs typeface="Times New Roman"/>
              </a:rPr>
              <a:t>the  close  </a:t>
            </a:r>
            <a:r>
              <a:rPr dirty="0" sz="1100" spc="5">
                <a:latin typeface="Times New Roman"/>
                <a:cs typeface="Times New Roman"/>
              </a:rPr>
              <a:t>relationship  </a:t>
            </a:r>
            <a:r>
              <a:rPr dirty="0" sz="1100" spc="10">
                <a:latin typeface="Times New Roman"/>
                <a:cs typeface="Times New Roman"/>
              </a:rPr>
              <a:t>between  </a:t>
            </a:r>
            <a:r>
              <a:rPr dirty="0" sz="1100" spc="5">
                <a:latin typeface="Times New Roman"/>
                <a:cs typeface="Times New Roman"/>
              </a:rPr>
              <a:t>globalization 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operations  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15">
                <a:latin typeface="Times New Roman"/>
                <a:cs typeface="Times New Roman"/>
              </a:rPr>
              <a:t>new  </a:t>
            </a:r>
            <a:r>
              <a:rPr dirty="0" sz="1100" spc="10">
                <a:latin typeface="Times New Roman"/>
                <a:cs typeface="Times New Roman"/>
              </a:rPr>
              <a:t>dimensions  to  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81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1002041"/>
            <a:ext cx="5422900" cy="8028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Category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Primary factors are effort </a:t>
            </a:r>
            <a:r>
              <a:rPr dirty="0" sz="1100" spc="10">
                <a:latin typeface="Times New Roman"/>
                <a:cs typeface="Times New Roman"/>
              </a:rPr>
              <a:t>and working </a:t>
            </a:r>
            <a:r>
              <a:rPr dirty="0" sz="1100" spc="5">
                <a:latin typeface="Times New Roman"/>
                <a:cs typeface="Times New Roman"/>
              </a:rPr>
              <a:t>capacity of </a:t>
            </a:r>
            <a:r>
              <a:rPr dirty="0" sz="1100" spc="10">
                <a:latin typeface="Times New Roman"/>
                <a:cs typeface="Times New Roman"/>
              </a:rPr>
              <a:t>an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individual.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8255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Organization factors are related </a:t>
            </a:r>
            <a:r>
              <a:rPr dirty="0" sz="1100" spc="10">
                <a:latin typeface="Times New Roman"/>
                <a:cs typeface="Times New Roman"/>
              </a:rPr>
              <a:t>to the design and transformation </a:t>
            </a:r>
            <a:r>
              <a:rPr dirty="0" sz="1100" spc="5">
                <a:latin typeface="Times New Roman"/>
                <a:cs typeface="Times New Roman"/>
              </a:rPr>
              <a:t>process required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5">
                <a:latin typeface="Times New Roman"/>
                <a:cs typeface="Times New Roman"/>
              </a:rPr>
              <a:t>produce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item, </a:t>
            </a:r>
            <a:r>
              <a:rPr dirty="0" sz="1100" spc="10">
                <a:latin typeface="Times New Roman"/>
                <a:cs typeface="Times New Roman"/>
              </a:rPr>
              <a:t>the nature </a:t>
            </a:r>
            <a:r>
              <a:rPr dirty="0" sz="1100" spc="5">
                <a:latin typeface="Times New Roman"/>
                <a:cs typeface="Times New Roman"/>
              </a:rPr>
              <a:t>of training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skill imported to workers to  </a:t>
            </a:r>
            <a:r>
              <a:rPr dirty="0" sz="1100" spc="10">
                <a:latin typeface="Times New Roman"/>
                <a:cs typeface="Times New Roman"/>
              </a:rPr>
              <a:t>perform </a:t>
            </a:r>
            <a:r>
              <a:rPr dirty="0" sz="1100" spc="5">
                <a:latin typeface="Times New Roman"/>
                <a:cs typeface="Times New Roman"/>
              </a:rPr>
              <a:t>certain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control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various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other  incentives.</a:t>
            </a:r>
            <a:endParaRPr sz="1100">
              <a:latin typeface="Times New Roman"/>
              <a:cs typeface="Times New Roman"/>
            </a:endParaRPr>
          </a:p>
          <a:p>
            <a:pPr algn="just" marL="443230" marR="825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Conventions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traditions </a:t>
            </a:r>
            <a:r>
              <a:rPr dirty="0" sz="1100" spc="10">
                <a:latin typeface="Times New Roman"/>
                <a:cs typeface="Times New Roman"/>
              </a:rPr>
              <a:t>of the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e.g. </a:t>
            </a:r>
            <a:r>
              <a:rPr dirty="0" sz="1100" spc="5">
                <a:latin typeface="Times New Roman"/>
                <a:cs typeface="Times New Roman"/>
              </a:rPr>
              <a:t>activities of </a:t>
            </a:r>
            <a:r>
              <a:rPr dirty="0" sz="1100" spc="10">
                <a:latin typeface="Times New Roman"/>
                <a:cs typeface="Times New Roman"/>
              </a:rPr>
              <a:t>labor unions, </a:t>
            </a:r>
            <a:r>
              <a:rPr dirty="0" sz="1100" spc="5">
                <a:latin typeface="Times New Roman"/>
                <a:cs typeface="Times New Roman"/>
              </a:rPr>
              <a:t>medical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facilities, </a:t>
            </a:r>
            <a:r>
              <a:rPr dirty="0" sz="1100" spc="10">
                <a:latin typeface="Times New Roman"/>
                <a:cs typeface="Times New Roman"/>
              </a:rPr>
              <a:t>worker and executive understanding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Category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Factors </a:t>
            </a:r>
            <a:r>
              <a:rPr dirty="0" sz="1100" spc="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output: research and development techniques, improvement in  </a:t>
            </a:r>
            <a:r>
              <a:rPr dirty="0" sz="1100" spc="5">
                <a:latin typeface="Times New Roman"/>
                <a:cs typeface="Times New Roman"/>
              </a:rPr>
              <a:t>technology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efficient sales strategy of the organization will lead to </a:t>
            </a:r>
            <a:r>
              <a:rPr dirty="0" sz="1100" spc="10">
                <a:latin typeface="Times New Roman"/>
                <a:cs typeface="Times New Roman"/>
              </a:rPr>
              <a:t>improvement </a:t>
            </a:r>
            <a:r>
              <a:rPr dirty="0" sz="1100" spc="5">
                <a:latin typeface="Times New Roman"/>
                <a:cs typeface="Times New Roman"/>
              </a:rPr>
              <a:t>in  output.</a:t>
            </a:r>
            <a:endParaRPr sz="1100">
              <a:latin typeface="Times New Roman"/>
              <a:cs typeface="Times New Roman"/>
            </a:endParaRPr>
          </a:p>
          <a:p>
            <a:pPr algn="just" marL="443230" marR="762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Efficient use of input resources , better stores control , </a:t>
            </a:r>
            <a:r>
              <a:rPr dirty="0" sz="1100" spc="10">
                <a:latin typeface="Times New Roman"/>
                <a:cs typeface="Times New Roman"/>
              </a:rPr>
              <a:t>production control policy </a:t>
            </a:r>
            <a:r>
              <a:rPr dirty="0" sz="1100" spc="5">
                <a:latin typeface="Times New Roman"/>
                <a:cs typeface="Times New Roman"/>
              </a:rPr>
              <a:t>,  </a:t>
            </a:r>
            <a:r>
              <a:rPr dirty="0" sz="1100" spc="10">
                <a:latin typeface="Times New Roman"/>
                <a:cs typeface="Times New Roman"/>
              </a:rPr>
              <a:t>maintenance </a:t>
            </a:r>
            <a:r>
              <a:rPr dirty="0" sz="1100" spc="5">
                <a:latin typeface="Times New Roman"/>
                <a:cs typeface="Times New Roman"/>
              </a:rPr>
              <a:t>of machines etc will </a:t>
            </a:r>
            <a:r>
              <a:rPr dirty="0" sz="1100" spc="10">
                <a:latin typeface="Times New Roman"/>
                <a:cs typeface="Times New Roman"/>
              </a:rPr>
              <a:t>minimize the cost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factors listed in category I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II </a:t>
            </a:r>
            <a:r>
              <a:rPr dirty="0" sz="1100" spc="10">
                <a:latin typeface="Times New Roman"/>
                <a:cs typeface="Times New Roman"/>
              </a:rPr>
              <a:t>can be further </a:t>
            </a:r>
            <a:r>
              <a:rPr dirty="0" sz="1100" spc="5">
                <a:latin typeface="Times New Roman"/>
                <a:cs typeface="Times New Roman"/>
              </a:rPr>
              <a:t>divided </a:t>
            </a:r>
            <a:r>
              <a:rPr dirty="0" sz="1100" spc="10">
                <a:latin typeface="Times New Roman"/>
                <a:cs typeface="Times New Roman"/>
              </a:rPr>
              <a:t>into 4 </a:t>
            </a:r>
            <a:r>
              <a:rPr dirty="0" sz="1100" spc="5">
                <a:latin typeface="Times New Roman"/>
                <a:cs typeface="Times New Roman"/>
              </a:rPr>
              <a:t>major </a:t>
            </a:r>
            <a:r>
              <a:rPr dirty="0" sz="1100" spc="10">
                <a:latin typeface="Times New Roman"/>
                <a:cs typeface="Times New Roman"/>
              </a:rPr>
              <a:t>classes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viz.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Technological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Managerial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Labor,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External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8255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 b="1">
                <a:latin typeface="Times New Roman"/>
                <a:cs typeface="Times New Roman"/>
              </a:rPr>
              <a:t>technological factors </a:t>
            </a:r>
            <a:r>
              <a:rPr dirty="0" sz="1100" spc="10">
                <a:latin typeface="Times New Roman"/>
                <a:cs typeface="Times New Roman"/>
              </a:rPr>
              <a:t>can increase the output per </a:t>
            </a:r>
            <a:r>
              <a:rPr dirty="0" sz="1100" spc="5">
                <a:latin typeface="Times New Roman"/>
                <a:cs typeface="Times New Roman"/>
              </a:rPr>
              <a:t>unit </a:t>
            </a:r>
            <a:r>
              <a:rPr dirty="0" sz="1100" spc="10">
                <a:latin typeface="Times New Roman"/>
                <a:cs typeface="Times New Roman"/>
              </a:rPr>
              <a:t>of input </a:t>
            </a:r>
            <a:r>
              <a:rPr dirty="0" sz="1100" spc="5">
                <a:latin typeface="Times New Roman"/>
                <a:cs typeface="Times New Roman"/>
              </a:rPr>
              <a:t>substantially.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defined in terms of technology </a:t>
            </a:r>
            <a:r>
              <a:rPr dirty="0" sz="1100" spc="10">
                <a:latin typeface="Times New Roman"/>
                <a:cs typeface="Times New Roman"/>
              </a:rPr>
              <a:t>employed, </a:t>
            </a:r>
            <a:r>
              <a:rPr dirty="0" sz="1100" spc="5">
                <a:latin typeface="Times New Roman"/>
                <a:cs typeface="Times New Roman"/>
              </a:rPr>
              <a:t>tools </a:t>
            </a:r>
            <a:r>
              <a:rPr dirty="0" sz="1100" spc="10">
                <a:latin typeface="Times New Roman"/>
                <a:cs typeface="Times New Roman"/>
              </a:rPr>
              <a:t>and raw </a:t>
            </a:r>
            <a:r>
              <a:rPr dirty="0" sz="1100" spc="5">
                <a:latin typeface="Times New Roman"/>
                <a:cs typeface="Times New Roman"/>
              </a:rPr>
              <a:t>material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0" b="1">
                <a:latin typeface="Times New Roman"/>
                <a:cs typeface="Times New Roman"/>
              </a:rPr>
              <a:t>labor </a:t>
            </a:r>
            <a:r>
              <a:rPr dirty="0" sz="1100" spc="5" b="1">
                <a:latin typeface="Times New Roman"/>
                <a:cs typeface="Times New Roman"/>
              </a:rPr>
              <a:t>factors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characterized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degree </a:t>
            </a:r>
            <a:r>
              <a:rPr dirty="0" sz="1100" spc="5">
                <a:latin typeface="Times New Roman"/>
                <a:cs typeface="Times New Roman"/>
              </a:rPr>
              <a:t>of skills of the </a:t>
            </a:r>
            <a:r>
              <a:rPr dirty="0" sz="1100" spc="10">
                <a:latin typeface="Times New Roman"/>
                <a:cs typeface="Times New Roman"/>
              </a:rPr>
              <a:t>works </a:t>
            </a:r>
            <a:r>
              <a:rPr dirty="0" sz="1100" spc="5">
                <a:latin typeface="Times New Roman"/>
                <a:cs typeface="Times New Roman"/>
              </a:rPr>
              <a:t>force, health,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attitude </a:t>
            </a:r>
            <a:r>
              <a:rPr dirty="0" sz="1100" spc="10">
                <a:latin typeface="Times New Roman"/>
                <a:cs typeface="Times New Roman"/>
              </a:rPr>
              <a:t>towards management, </a:t>
            </a:r>
            <a:r>
              <a:rPr dirty="0" sz="1100" spc="5">
                <a:latin typeface="Times New Roman"/>
                <a:cs typeface="Times New Roman"/>
              </a:rPr>
              <a:t>training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discipline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762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Managerial </a:t>
            </a:r>
            <a:r>
              <a:rPr dirty="0" sz="1100" spc="5" b="1">
                <a:latin typeface="Times New Roman"/>
                <a:cs typeface="Times New Roman"/>
              </a:rPr>
              <a:t>factors </a:t>
            </a:r>
            <a:r>
              <a:rPr dirty="0" sz="1100" spc="10">
                <a:latin typeface="Times New Roman"/>
                <a:cs typeface="Times New Roman"/>
              </a:rPr>
              <a:t>can be located in </a:t>
            </a:r>
            <a:r>
              <a:rPr dirty="0" sz="1100" spc="5">
                <a:latin typeface="Times New Roman"/>
                <a:cs typeface="Times New Roman"/>
              </a:rPr>
              <a:t>organizational structure, </a:t>
            </a:r>
            <a:r>
              <a:rPr dirty="0" sz="1100" spc="10">
                <a:latin typeface="Times New Roman"/>
                <a:cs typeface="Times New Roman"/>
              </a:rPr>
              <a:t>scheduling of work, </a:t>
            </a:r>
            <a:r>
              <a:rPr dirty="0" sz="1100" spc="5">
                <a:latin typeface="Times New Roman"/>
                <a:cs typeface="Times New Roman"/>
              </a:rPr>
              <a:t>financial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management, </a:t>
            </a:r>
            <a:r>
              <a:rPr dirty="0" sz="1100" spc="5">
                <a:latin typeface="Times New Roman"/>
                <a:cs typeface="Times New Roman"/>
              </a:rPr>
              <a:t>layout innovation, personnel policies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practice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environment, material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</a:t>
            </a:r>
            <a:r>
              <a:rPr dirty="0" sz="1100" spc="5">
                <a:latin typeface="Times New Roman"/>
                <a:cs typeface="Times New Roman"/>
              </a:rPr>
              <a:t> 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External </a:t>
            </a:r>
            <a:r>
              <a:rPr dirty="0" sz="1100" spc="5" b="1">
                <a:latin typeface="Times New Roman"/>
                <a:cs typeface="Times New Roman"/>
              </a:rPr>
              <a:t>factors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innumerable and </a:t>
            </a:r>
            <a:r>
              <a:rPr dirty="0" sz="1100" spc="5">
                <a:latin typeface="Times New Roman"/>
                <a:cs typeface="Times New Roman"/>
              </a:rPr>
              <a:t>identifiable in </a:t>
            </a:r>
            <a:r>
              <a:rPr dirty="0" sz="1100" spc="10">
                <a:latin typeface="Times New Roman"/>
                <a:cs typeface="Times New Roman"/>
              </a:rPr>
              <a:t>the environment which an </a:t>
            </a:r>
            <a:r>
              <a:rPr dirty="0" sz="1100" spc="5">
                <a:latin typeface="Times New Roman"/>
                <a:cs typeface="Times New Roman"/>
              </a:rPr>
              <a:t>organization  has to interact e.g., </a:t>
            </a:r>
            <a:r>
              <a:rPr dirty="0" sz="1100" spc="10">
                <a:latin typeface="Times New Roman"/>
                <a:cs typeface="Times New Roman"/>
              </a:rPr>
              <a:t>the power and </a:t>
            </a:r>
            <a:r>
              <a:rPr dirty="0" sz="1100" spc="5">
                <a:latin typeface="Times New Roman"/>
                <a:cs typeface="Times New Roman"/>
              </a:rPr>
              <a:t>transport facilities, tariffs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taxes etc </a:t>
            </a:r>
            <a:r>
              <a:rPr dirty="0" sz="1100" spc="10">
                <a:latin typeface="Times New Roman"/>
                <a:cs typeface="Times New Roman"/>
              </a:rPr>
              <a:t>have important  </a:t>
            </a:r>
            <a:r>
              <a:rPr dirty="0" sz="1100" spc="5">
                <a:latin typeface="Times New Roman"/>
                <a:cs typeface="Times New Roman"/>
              </a:rPr>
              <a:t>bearing </a:t>
            </a:r>
            <a:r>
              <a:rPr dirty="0" sz="1100" spc="10">
                <a:latin typeface="Times New Roman"/>
                <a:cs typeface="Times New Roman"/>
              </a:rPr>
              <a:t>on the levels </a:t>
            </a:r>
            <a:r>
              <a:rPr dirty="0" sz="1100" spc="5">
                <a:latin typeface="Times New Roman"/>
                <a:cs typeface="Times New Roman"/>
              </a:rPr>
              <a:t>of productivity. </a:t>
            </a:r>
            <a:r>
              <a:rPr dirty="0" sz="1100" spc="15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of these factors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controllable and </a:t>
            </a:r>
            <a:r>
              <a:rPr dirty="0" sz="1100" spc="10">
                <a:latin typeface="Times New Roman"/>
                <a:cs typeface="Times New Roman"/>
              </a:rPr>
              <a:t>some are  </a:t>
            </a:r>
            <a:r>
              <a:rPr dirty="0" sz="1100" spc="5">
                <a:latin typeface="Times New Roman"/>
                <a:cs typeface="Times New Roman"/>
              </a:rPr>
              <a:t>uncontrollable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demarcation </a:t>
            </a:r>
            <a:r>
              <a:rPr dirty="0" sz="1100" spc="10">
                <a:latin typeface="Times New Roman"/>
                <a:cs typeface="Times New Roman"/>
              </a:rPr>
              <a:t>should be made between the </a:t>
            </a:r>
            <a:r>
              <a:rPr dirty="0" sz="1100" spc="5">
                <a:latin typeface="Times New Roman"/>
                <a:cs typeface="Times New Roman"/>
              </a:rPr>
              <a:t>two.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5" b="1">
                <a:latin typeface="Times New Roman"/>
                <a:cs typeface="Times New Roman"/>
              </a:rPr>
              <a:t>Ways </a:t>
            </a:r>
            <a:r>
              <a:rPr dirty="0" sz="1100" spc="10" b="1">
                <a:latin typeface="Times New Roman"/>
                <a:cs typeface="Times New Roman"/>
              </a:rPr>
              <a:t>of increasing productivity: </a:t>
            </a:r>
            <a:r>
              <a:rPr dirty="0" sz="1100" spc="5">
                <a:latin typeface="Times New Roman"/>
                <a:cs typeface="Times New Roman"/>
              </a:rPr>
              <a:t>Productivity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increased in </a:t>
            </a:r>
            <a:r>
              <a:rPr dirty="0" sz="1100" spc="10">
                <a:latin typeface="Times New Roman"/>
                <a:cs typeface="Times New Roman"/>
              </a:rPr>
              <a:t>a 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ways. </a:t>
            </a:r>
            <a:r>
              <a:rPr dirty="0" sz="1100" spc="5">
                <a:latin typeface="Times New Roman"/>
                <a:cs typeface="Times New Roman"/>
              </a:rPr>
              <a:t>It can 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increased either by reducing </a:t>
            </a:r>
            <a:r>
              <a:rPr dirty="0" sz="1100" spc="10">
                <a:latin typeface="Times New Roman"/>
                <a:cs typeface="Times New Roman"/>
              </a:rPr>
              <a:t>the input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same </a:t>
            </a:r>
            <a:r>
              <a:rPr dirty="0" sz="1100" spc="5">
                <a:latin typeface="Times New Roman"/>
                <a:cs typeface="Times New Roman"/>
              </a:rPr>
              <a:t>level of output or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increasing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output with </a:t>
            </a:r>
            <a:r>
              <a:rPr dirty="0" sz="1100" spc="10">
                <a:latin typeface="Times New Roman"/>
                <a:cs typeface="Times New Roman"/>
              </a:rPr>
              <a:t>the level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input </a:t>
            </a:r>
            <a:r>
              <a:rPr dirty="0" sz="1100" spc="5">
                <a:latin typeface="Times New Roman"/>
                <a:cs typeface="Times New Roman"/>
              </a:rPr>
              <a:t>or by </a:t>
            </a:r>
            <a:r>
              <a:rPr dirty="0" sz="1100" spc="10">
                <a:latin typeface="Times New Roman"/>
                <a:cs typeface="Times New Roman"/>
              </a:rPr>
              <a:t>combination </a:t>
            </a:r>
            <a:r>
              <a:rPr dirty="0" sz="1100" spc="5">
                <a:latin typeface="Times New Roman"/>
                <a:cs typeface="Times New Roman"/>
              </a:rPr>
              <a:t>of both. </a:t>
            </a:r>
            <a:r>
              <a:rPr dirty="0" sz="1100" spc="10">
                <a:latin typeface="Times New Roman"/>
                <a:cs typeface="Times New Roman"/>
              </a:rPr>
              <a:t>This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achieved by </a:t>
            </a:r>
            <a:r>
              <a:rPr dirty="0" sz="1100" spc="5">
                <a:latin typeface="Times New Roman"/>
                <a:cs typeface="Times New Roman"/>
              </a:rPr>
              <a:t>elimination  of </a:t>
            </a:r>
            <a:r>
              <a:rPr dirty="0" sz="1100" spc="10">
                <a:latin typeface="Times New Roman"/>
                <a:cs typeface="Times New Roman"/>
              </a:rPr>
              <a:t>waste </a:t>
            </a:r>
            <a:r>
              <a:rPr dirty="0" sz="1100" spc="5">
                <a:latin typeface="Times New Roman"/>
                <a:cs typeface="Times New Roman"/>
              </a:rPr>
              <a:t>,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using </a:t>
            </a:r>
            <a:r>
              <a:rPr dirty="0" sz="1100" spc="10">
                <a:latin typeface="Times New Roman"/>
                <a:cs typeface="Times New Roman"/>
              </a:rPr>
              <a:t>improved technology </a:t>
            </a:r>
            <a:r>
              <a:rPr dirty="0" sz="1100" spc="5">
                <a:latin typeface="Times New Roman"/>
                <a:cs typeface="Times New Roman"/>
              </a:rPr>
              <a:t>, better production design </a:t>
            </a:r>
            <a:r>
              <a:rPr dirty="0" sz="1100" spc="10">
                <a:latin typeface="Times New Roman"/>
                <a:cs typeface="Times New Roman"/>
              </a:rPr>
              <a:t>and management efforts  there can be increase </a:t>
            </a:r>
            <a:r>
              <a:rPr dirty="0" sz="1100" spc="5">
                <a:latin typeface="Times New Roman"/>
                <a:cs typeface="Times New Roman"/>
              </a:rPr>
              <a:t>in productivity by reducing </a:t>
            </a:r>
            <a:r>
              <a:rPr dirty="0" sz="1100" spc="10">
                <a:latin typeface="Times New Roman"/>
                <a:cs typeface="Times New Roman"/>
              </a:rPr>
              <a:t>down time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maintenance </a:t>
            </a:r>
            <a:r>
              <a:rPr dirty="0" sz="1100" spc="5">
                <a:latin typeface="Times New Roman"/>
                <a:cs typeface="Times New Roman"/>
              </a:rPr>
              <a:t>, reduction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 inputs , better quality of </a:t>
            </a:r>
            <a:r>
              <a:rPr dirty="0" sz="1100" spc="10">
                <a:latin typeface="Times New Roman"/>
                <a:cs typeface="Times New Roman"/>
              </a:rPr>
              <a:t>goods </a:t>
            </a:r>
            <a:r>
              <a:rPr dirty="0" sz="1100" spc="5">
                <a:latin typeface="Times New Roman"/>
                <a:cs typeface="Times New Roman"/>
              </a:rPr>
              <a:t>, </a:t>
            </a:r>
            <a:r>
              <a:rPr dirty="0" sz="1100" spc="10">
                <a:latin typeface="Times New Roman"/>
                <a:cs typeface="Times New Roman"/>
              </a:rPr>
              <a:t>improved </a:t>
            </a:r>
            <a:r>
              <a:rPr dirty="0" sz="1100" spc="5">
                <a:latin typeface="Times New Roman"/>
                <a:cs typeface="Times New Roman"/>
              </a:rPr>
              <a:t>utilization of resources , reduction in  </a:t>
            </a:r>
            <a:r>
              <a:rPr dirty="0" sz="1100" spc="10">
                <a:latin typeface="Times New Roman"/>
                <a:cs typeface="Times New Roman"/>
              </a:rPr>
              <a:t>working capital requirements </a:t>
            </a:r>
            <a:r>
              <a:rPr dirty="0" sz="1100" spc="5">
                <a:latin typeface="Times New Roman"/>
                <a:cs typeface="Times New Roman"/>
              </a:rPr>
              <a:t>, </a:t>
            </a:r>
            <a:r>
              <a:rPr dirty="0" sz="1100" spc="10">
                <a:latin typeface="Times New Roman"/>
                <a:cs typeface="Times New Roman"/>
              </a:rPr>
              <a:t>reduction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inventory size </a:t>
            </a:r>
            <a:r>
              <a:rPr dirty="0" sz="1100" spc="5">
                <a:latin typeface="Times New Roman"/>
                <a:cs typeface="Times New Roman"/>
              </a:rPr>
              <a:t>, </a:t>
            </a:r>
            <a:r>
              <a:rPr dirty="0" sz="1100" spc="10">
                <a:latin typeface="Times New Roman"/>
                <a:cs typeface="Times New Roman"/>
              </a:rPr>
              <a:t>improvement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 </a:t>
            </a:r>
            <a:r>
              <a:rPr dirty="0" sz="1100" spc="15">
                <a:latin typeface="Times New Roman"/>
                <a:cs typeface="Times New Roman"/>
              </a:rPr>
              <a:t>power </a:t>
            </a:r>
            <a:r>
              <a:rPr dirty="0" sz="1100" spc="5">
                <a:latin typeface="Times New Roman"/>
                <a:cs typeface="Times New Roman"/>
              </a:rPr>
              <a:t>skills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82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82759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6985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location of manufacturing facilities. Therefore, in </a:t>
            </a:r>
            <a:r>
              <a:rPr dirty="0" sz="1100" spc="10">
                <a:latin typeface="Times New Roman"/>
                <a:cs typeface="Times New Roman"/>
              </a:rPr>
              <a:t>the paragraphs we </a:t>
            </a:r>
            <a:r>
              <a:rPr dirty="0" sz="1100" spc="5">
                <a:latin typeface="Times New Roman"/>
                <a:cs typeface="Times New Roman"/>
              </a:rPr>
              <a:t>shall </a:t>
            </a:r>
            <a:r>
              <a:rPr dirty="0" sz="1100" spc="10">
                <a:latin typeface="Times New Roman"/>
                <a:cs typeface="Times New Roman"/>
              </a:rPr>
              <a:t>examine </a:t>
            </a:r>
            <a:r>
              <a:rPr dirty="0" sz="1100" spc="5">
                <a:latin typeface="Times New Roman"/>
                <a:cs typeface="Times New Roman"/>
              </a:rPr>
              <a:t>the factors  </a:t>
            </a:r>
            <a:r>
              <a:rPr dirty="0" sz="1100" spc="10">
                <a:latin typeface="Times New Roman"/>
                <a:cs typeface="Times New Roman"/>
              </a:rPr>
              <a:t>that have caused globalization </a:t>
            </a:r>
            <a:r>
              <a:rPr dirty="0" sz="1100" spc="5">
                <a:latin typeface="Times New Roman"/>
                <a:cs typeface="Times New Roman"/>
              </a:rPr>
              <a:t>of operations </a:t>
            </a:r>
            <a:r>
              <a:rPr dirty="0" sz="1100" spc="10">
                <a:latin typeface="Times New Roman"/>
                <a:cs typeface="Times New Roman"/>
              </a:rPr>
              <a:t>their </a:t>
            </a:r>
            <a:r>
              <a:rPr dirty="0" sz="1100" spc="5">
                <a:latin typeface="Times New Roman"/>
                <a:cs typeface="Times New Roman"/>
              </a:rPr>
              <a:t>influence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location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decisions.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Regulatory </a:t>
            </a:r>
            <a:r>
              <a:rPr dirty="0" sz="1100" spc="5" b="1">
                <a:latin typeface="Times New Roman"/>
                <a:cs typeface="Times New Roman"/>
              </a:rPr>
              <a:t>Issues: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most </a:t>
            </a:r>
            <a:r>
              <a:rPr dirty="0" sz="1100" spc="5">
                <a:latin typeface="Times New Roman"/>
                <a:cs typeface="Times New Roman"/>
              </a:rPr>
              <a:t>significant </a:t>
            </a:r>
            <a:r>
              <a:rPr dirty="0" sz="1100" spc="10">
                <a:latin typeface="Times New Roman"/>
                <a:cs typeface="Times New Roman"/>
              </a:rPr>
              <a:t>factor that drives globalization </a:t>
            </a:r>
            <a:r>
              <a:rPr dirty="0" sz="1100" spc="5">
                <a:latin typeface="Times New Roman"/>
                <a:cs typeface="Times New Roman"/>
              </a:rPr>
              <a:t>is ongoing </a:t>
            </a:r>
            <a:r>
              <a:rPr dirty="0" sz="1100" spc="10">
                <a:latin typeface="Times New Roman"/>
                <a:cs typeface="Times New Roman"/>
              </a:rPr>
              <a:t>economic  and </a:t>
            </a:r>
            <a:r>
              <a:rPr dirty="0" sz="1100" spc="5">
                <a:latin typeface="Times New Roman"/>
                <a:cs typeface="Times New Roman"/>
              </a:rPr>
              <a:t>regulatory reforms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 several </a:t>
            </a:r>
            <a:r>
              <a:rPr dirty="0" sz="1100" spc="10">
                <a:latin typeface="Times New Roman"/>
                <a:cs typeface="Times New Roman"/>
              </a:rPr>
              <a:t>developing </a:t>
            </a:r>
            <a:r>
              <a:rPr dirty="0" sz="1100" spc="5">
                <a:latin typeface="Times New Roman"/>
                <a:cs typeface="Times New Roman"/>
              </a:rPr>
              <a:t>countries. In India, </a:t>
            </a:r>
            <a:r>
              <a:rPr dirty="0" sz="1100" spc="10">
                <a:latin typeface="Times New Roman"/>
                <a:cs typeface="Times New Roman"/>
              </a:rPr>
              <a:t>beginning 1991, we  embarked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of regulatory changes that </a:t>
            </a:r>
            <a:r>
              <a:rPr dirty="0" sz="1100" spc="10">
                <a:latin typeface="Times New Roman"/>
                <a:cs typeface="Times New Roman"/>
              </a:rPr>
              <a:t>has made our country much more attractive in  terms of locating a manufacturing </a:t>
            </a:r>
            <a:r>
              <a:rPr dirty="0" sz="1100" spc="5">
                <a:latin typeface="Times New Roman"/>
                <a:cs typeface="Times New Roman"/>
              </a:rPr>
              <a:t>facility. </a:t>
            </a:r>
            <a:r>
              <a:rPr dirty="0" sz="1100" spc="15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events </a:t>
            </a:r>
            <a:r>
              <a:rPr dirty="0" sz="1100" spc="10">
                <a:latin typeface="Times New Roman"/>
                <a:cs typeface="Times New Roman"/>
              </a:rPr>
              <a:t>have been broadly responsible for </a:t>
            </a:r>
            <a:r>
              <a:rPr dirty="0" sz="1100" spc="5">
                <a:latin typeface="Times New Roman"/>
                <a:cs typeface="Times New Roman"/>
              </a:rPr>
              <a:t>this.  First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reduction in </a:t>
            </a:r>
            <a:r>
              <a:rPr dirty="0" sz="1100" spc="10">
                <a:latin typeface="Times New Roman"/>
                <a:cs typeface="Times New Roman"/>
              </a:rPr>
              <a:t>customs and excise </a:t>
            </a:r>
            <a:r>
              <a:rPr dirty="0" sz="1100" spc="5">
                <a:latin typeface="Times New Roman"/>
                <a:cs typeface="Times New Roman"/>
              </a:rPr>
              <a:t>tariffs </a:t>
            </a:r>
            <a:r>
              <a:rPr dirty="0" sz="1100" spc="10">
                <a:latin typeface="Times New Roman"/>
                <a:cs typeface="Times New Roman"/>
              </a:rPr>
              <a:t>and move towards a </a:t>
            </a:r>
            <a:r>
              <a:rPr dirty="0" sz="1100" spc="5">
                <a:latin typeface="Times New Roman"/>
                <a:cs typeface="Times New Roman"/>
              </a:rPr>
              <a:t>single </a:t>
            </a:r>
            <a:r>
              <a:rPr dirty="0" sz="1100" spc="10">
                <a:latin typeface="Times New Roman"/>
                <a:cs typeface="Times New Roman"/>
              </a:rPr>
              <a:t>point value  added </a:t>
            </a:r>
            <a:r>
              <a:rPr dirty="0" sz="1100" spc="5">
                <a:latin typeface="Times New Roman"/>
                <a:cs typeface="Times New Roman"/>
              </a:rPr>
              <a:t>tax </a:t>
            </a:r>
            <a:r>
              <a:rPr dirty="0" sz="1100" spc="10">
                <a:latin typeface="Times New Roman"/>
                <a:cs typeface="Times New Roman"/>
              </a:rPr>
              <a:t>(VAT) </a:t>
            </a:r>
            <a:r>
              <a:rPr dirty="0" sz="1100" spc="5">
                <a:latin typeface="Times New Roman"/>
                <a:cs typeface="Times New Roman"/>
              </a:rPr>
              <a:t>regime.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other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deli </a:t>
            </a:r>
            <a:r>
              <a:rPr dirty="0" sz="1100" spc="5">
                <a:latin typeface="Times New Roman"/>
                <a:cs typeface="Times New Roman"/>
              </a:rPr>
              <a:t>censing of several sectors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industry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progressively removing </a:t>
            </a:r>
            <a:r>
              <a:rPr dirty="0" sz="1100" spc="10">
                <a:latin typeface="Times New Roman"/>
                <a:cs typeface="Times New Roman"/>
              </a:rPr>
              <a:t>the cap on </a:t>
            </a:r>
            <a:r>
              <a:rPr dirty="0" sz="1100" spc="5">
                <a:latin typeface="Times New Roman"/>
                <a:cs typeface="Times New Roman"/>
              </a:rPr>
              <a:t>foreign </a:t>
            </a:r>
            <a:r>
              <a:rPr dirty="0" sz="1100" spc="10">
                <a:latin typeface="Times New Roman"/>
                <a:cs typeface="Times New Roman"/>
              </a:rPr>
              <a:t>direct investment. </a:t>
            </a:r>
            <a:r>
              <a:rPr dirty="0" sz="1100" spc="5">
                <a:latin typeface="Times New Roman"/>
                <a:cs typeface="Times New Roman"/>
              </a:rPr>
              <a:t>Further, there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progressive  simplification of the procedural aspects of setting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operations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running </a:t>
            </a:r>
            <a:r>
              <a:rPr dirty="0" sz="1100" spc="15">
                <a:latin typeface="Times New Roman"/>
                <a:cs typeface="Times New Roman"/>
              </a:rPr>
              <a:t>them on </a:t>
            </a:r>
            <a:r>
              <a:rPr dirty="0" sz="1100" spc="10">
                <a:latin typeface="Times New Roman"/>
                <a:cs typeface="Times New Roman"/>
              </a:rPr>
              <a:t>a day </a:t>
            </a:r>
            <a:r>
              <a:rPr dirty="0" sz="1100" spc="5">
                <a:latin typeface="Times New Roman"/>
                <a:cs typeface="Times New Roman"/>
              </a:rPr>
              <a:t>to  </a:t>
            </a:r>
            <a:r>
              <a:rPr dirty="0" sz="1100" spc="10">
                <a:latin typeface="Times New Roman"/>
                <a:cs typeface="Times New Roman"/>
              </a:rPr>
              <a:t>day </a:t>
            </a:r>
            <a:r>
              <a:rPr dirty="0" sz="1100" spc="5">
                <a:latin typeface="Times New Roman"/>
                <a:cs typeface="Times New Roman"/>
              </a:rPr>
              <a:t>basis.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These changes have </a:t>
            </a:r>
            <a:r>
              <a:rPr dirty="0" sz="1100" spc="5">
                <a:latin typeface="Times New Roman"/>
                <a:cs typeface="Times New Roman"/>
              </a:rPr>
              <a:t>several implications for location choices for multinational firms.  </a:t>
            </a:r>
            <a:r>
              <a:rPr dirty="0" sz="1100" spc="10">
                <a:latin typeface="Times New Roman"/>
                <a:cs typeface="Times New Roman"/>
              </a:rPr>
              <a:t>Removal </a:t>
            </a:r>
            <a:r>
              <a:rPr dirty="0" sz="1100" spc="5">
                <a:latin typeface="Times New Roman"/>
                <a:cs typeface="Times New Roman"/>
              </a:rPr>
              <a:t>of entry barriers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reduction in cost </a:t>
            </a:r>
            <a:r>
              <a:rPr dirty="0" sz="1100" spc="10">
                <a:latin typeface="Times New Roman"/>
                <a:cs typeface="Times New Roman"/>
              </a:rPr>
              <a:t>of manufacture due to </a:t>
            </a:r>
            <a:r>
              <a:rPr dirty="0" sz="1100" spc="5">
                <a:latin typeface="Times New Roman"/>
                <a:cs typeface="Times New Roman"/>
              </a:rPr>
              <a:t>tariff </a:t>
            </a:r>
            <a:r>
              <a:rPr dirty="0" sz="1100" spc="10">
                <a:latin typeface="Times New Roman"/>
                <a:cs typeface="Times New Roman"/>
              </a:rPr>
              <a:t>reduction </a:t>
            </a:r>
            <a:r>
              <a:rPr dirty="0" sz="1100" spc="5">
                <a:latin typeface="Times New Roman"/>
                <a:cs typeface="Times New Roman"/>
              </a:rPr>
              <a:t>will 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India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attractive destination for shifting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manufacturing </a:t>
            </a:r>
            <a:r>
              <a:rPr dirty="0" sz="1100" spc="5">
                <a:latin typeface="Times New Roman"/>
                <a:cs typeface="Times New Roman"/>
              </a:rPr>
              <a:t>base. In the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multinational firms with manufacturing facilities already located in India these facilities </a:t>
            </a:r>
            <a:r>
              <a:rPr dirty="0" sz="1100" spc="10">
                <a:latin typeface="Times New Roman"/>
                <a:cs typeface="Times New Roman"/>
              </a:rPr>
              <a:t>will  be </a:t>
            </a:r>
            <a:r>
              <a:rPr dirty="0" sz="1100" spc="5">
                <a:latin typeface="Times New Roman"/>
                <a:cs typeface="Times New Roman"/>
              </a:rPr>
              <a:t>attractive </a:t>
            </a:r>
            <a:r>
              <a:rPr dirty="0" sz="1100" spc="10">
                <a:latin typeface="Times New Roman"/>
                <a:cs typeface="Times New Roman"/>
              </a:rPr>
              <a:t>candidates for </a:t>
            </a:r>
            <a:r>
              <a:rPr dirty="0" sz="1100" spc="5">
                <a:latin typeface="Times New Roman"/>
                <a:cs typeface="Times New Roman"/>
              </a:rPr>
              <a:t>further </a:t>
            </a:r>
            <a:r>
              <a:rPr dirty="0" sz="1100" spc="10">
                <a:latin typeface="Times New Roman"/>
                <a:cs typeface="Times New Roman"/>
              </a:rPr>
              <a:t>development and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growth.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Another </a:t>
            </a:r>
            <a:r>
              <a:rPr dirty="0" sz="1100" spc="5">
                <a:latin typeface="Times New Roman"/>
                <a:cs typeface="Times New Roman"/>
              </a:rPr>
              <a:t>issue of relevance for location planning with respect to regulatory issues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 emergence regional </a:t>
            </a:r>
            <a:r>
              <a:rPr dirty="0" sz="1100" spc="5">
                <a:latin typeface="Times New Roman"/>
                <a:cs typeface="Times New Roman"/>
              </a:rPr>
              <a:t>trading blocs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trading </a:t>
            </a:r>
            <a:r>
              <a:rPr dirty="0" sz="1100" spc="10">
                <a:latin typeface="Times New Roman"/>
                <a:cs typeface="Times New Roman"/>
              </a:rPr>
              <a:t>bloc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essentially of geographically separated  nations that </a:t>
            </a:r>
            <a:r>
              <a:rPr dirty="0" sz="1100" spc="10">
                <a:latin typeface="Times New Roman"/>
                <a:cs typeface="Times New Roman"/>
              </a:rPr>
              <a:t>have advantageous </a:t>
            </a:r>
            <a:r>
              <a:rPr dirty="0" sz="1100" spc="5">
                <a:latin typeface="Times New Roman"/>
                <a:cs typeface="Times New Roman"/>
              </a:rPr>
              <a:t>access to markets, </a:t>
            </a:r>
            <a:r>
              <a:rPr dirty="0" sz="1100" spc="10">
                <a:latin typeface="Times New Roman"/>
                <a:cs typeface="Times New Roman"/>
              </a:rPr>
              <a:t>manufacturing </a:t>
            </a:r>
            <a:r>
              <a:rPr dirty="0" sz="1100" spc="5">
                <a:latin typeface="Times New Roman"/>
                <a:cs typeface="Times New Roman"/>
              </a:rPr>
              <a:t>facilities </a:t>
            </a:r>
            <a:r>
              <a:rPr dirty="0" sz="1100" spc="10">
                <a:latin typeface="Times New Roman"/>
                <a:cs typeface="Times New Roman"/>
              </a:rPr>
              <a:t>and technologies  </a:t>
            </a:r>
            <a:r>
              <a:rPr dirty="0" sz="1100" spc="5">
                <a:latin typeface="Times New Roman"/>
                <a:cs typeface="Times New Roman"/>
              </a:rPr>
              <a:t>within </a:t>
            </a:r>
            <a:r>
              <a:rPr dirty="0" sz="1100" spc="10">
                <a:latin typeface="Times New Roman"/>
                <a:cs typeface="Times New Roman"/>
              </a:rPr>
              <a:t>the member </a:t>
            </a:r>
            <a:r>
              <a:rPr dirty="0" sz="1100" spc="5">
                <a:latin typeface="Times New Roman"/>
                <a:cs typeface="Times New Roman"/>
              </a:rPr>
              <a:t>countries. If required, it </a:t>
            </a:r>
            <a:r>
              <a:rPr dirty="0" sz="1100" spc="10">
                <a:latin typeface="Times New Roman"/>
                <a:cs typeface="Times New Roman"/>
              </a:rPr>
              <a:t>could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have a </a:t>
            </a:r>
            <a:r>
              <a:rPr dirty="0" sz="1100" spc="15">
                <a:latin typeface="Times New Roman"/>
                <a:cs typeface="Times New Roman"/>
              </a:rPr>
              <a:t>common </a:t>
            </a:r>
            <a:r>
              <a:rPr dirty="0" sz="1100" spc="10">
                <a:latin typeface="Times New Roman"/>
                <a:cs typeface="Times New Roman"/>
              </a:rPr>
              <a:t>currency, </a:t>
            </a:r>
            <a:r>
              <a:rPr dirty="0" sz="1100" spc="5">
                <a:latin typeface="Times New Roman"/>
                <a:cs typeface="Times New Roman"/>
              </a:rPr>
              <a:t>as in </a:t>
            </a:r>
            <a:r>
              <a:rPr dirty="0" sz="1100" spc="10">
                <a:latin typeface="Times New Roman"/>
                <a:cs typeface="Times New Roman"/>
              </a:rPr>
              <a:t>case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the European Union. Such an </a:t>
            </a:r>
            <a:r>
              <a:rPr dirty="0" sz="1100" spc="5">
                <a:latin typeface="Times New Roman"/>
                <a:cs typeface="Times New Roman"/>
              </a:rPr>
              <a:t>organization operating in such markets, India is </a:t>
            </a:r>
            <a:r>
              <a:rPr dirty="0" sz="1100" spc="10">
                <a:latin typeface="Times New Roman"/>
                <a:cs typeface="Times New Roman"/>
              </a:rPr>
              <a:t>a member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trading blocs, </a:t>
            </a:r>
            <a:r>
              <a:rPr dirty="0" sz="1100" spc="10">
                <a:latin typeface="Times New Roman"/>
                <a:cs typeface="Times New Roman"/>
              </a:rPr>
              <a:t>SAARC,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ASEAN.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Factor Advantage: </a:t>
            </a:r>
            <a:r>
              <a:rPr dirty="0" sz="1100" spc="5">
                <a:latin typeface="Times New Roman"/>
                <a:cs typeface="Times New Roman"/>
              </a:rPr>
              <a:t>Globalization manufacturing is also triggered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factor advantages that 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can enjoy </a:t>
            </a:r>
            <a:r>
              <a:rPr dirty="0" sz="1100" spc="5">
                <a:latin typeface="Times New Roman"/>
                <a:cs typeface="Times New Roman"/>
              </a:rPr>
              <a:t>by operating in specific location. .Generally, </a:t>
            </a:r>
            <a:r>
              <a:rPr dirty="0" sz="1100" spc="10">
                <a:latin typeface="Times New Roman"/>
                <a:cs typeface="Times New Roman"/>
              </a:rPr>
              <a:t>developed countries 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Europe and </a:t>
            </a:r>
            <a:r>
              <a:rPr dirty="0" sz="1100" spc="5">
                <a:latin typeface="Times New Roman"/>
                <a:cs typeface="Times New Roman"/>
              </a:rPr>
              <a:t>in the </a:t>
            </a:r>
            <a:r>
              <a:rPr dirty="0" sz="1100" spc="15">
                <a:latin typeface="Times New Roman"/>
                <a:cs typeface="Times New Roman"/>
              </a:rPr>
              <a:t>US </a:t>
            </a:r>
            <a:r>
              <a:rPr dirty="0" sz="1100" spc="5">
                <a:latin typeface="Times New Roman"/>
                <a:cs typeface="Times New Roman"/>
              </a:rPr>
              <a:t>are characterized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high cost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labor.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other </a:t>
            </a:r>
            <a:r>
              <a:rPr dirty="0" sz="1100" spc="5">
                <a:latin typeface="Times New Roman"/>
                <a:cs typeface="Times New Roman"/>
              </a:rPr>
              <a:t>hand,  </a:t>
            </a:r>
            <a:r>
              <a:rPr dirty="0" sz="1100" spc="10">
                <a:latin typeface="Times New Roman"/>
                <a:cs typeface="Times New Roman"/>
              </a:rPr>
              <a:t>developing </a:t>
            </a:r>
            <a:r>
              <a:rPr dirty="0" sz="1100" spc="5">
                <a:latin typeface="Times New Roman"/>
                <a:cs typeface="Times New Roman"/>
              </a:rPr>
              <a:t>countries offer significant </a:t>
            </a:r>
            <a:r>
              <a:rPr dirty="0" sz="1100" spc="10">
                <a:latin typeface="Times New Roman"/>
                <a:cs typeface="Times New Roman"/>
              </a:rPr>
              <a:t>advantage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 firm due </a:t>
            </a:r>
            <a:r>
              <a:rPr dirty="0" sz="1100" spc="5">
                <a:latin typeface="Times New Roman"/>
                <a:cs typeface="Times New Roman"/>
              </a:rPr>
              <a:t>to availability of cheap labor.  Therefore,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location </a:t>
            </a:r>
            <a:r>
              <a:rPr dirty="0" sz="1100" spc="10">
                <a:latin typeface="Times New Roman"/>
                <a:cs typeface="Times New Roman"/>
              </a:rPr>
              <a:t>planning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advantages are </a:t>
            </a:r>
            <a:r>
              <a:rPr dirty="0" sz="1100" spc="5">
                <a:latin typeface="Times New Roman"/>
                <a:cs typeface="Times New Roman"/>
              </a:rPr>
              <a:t>likely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considered.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recent  </a:t>
            </a:r>
            <a:r>
              <a:rPr dirty="0" sz="1100" spc="5">
                <a:latin typeface="Times New Roman"/>
                <a:cs typeface="Times New Roman"/>
              </a:rPr>
              <a:t>shifting of manufacturing </a:t>
            </a:r>
            <a:r>
              <a:rPr dirty="0" sz="1100" spc="10">
                <a:latin typeface="Times New Roman"/>
                <a:cs typeface="Times New Roman"/>
              </a:rPr>
              <a:t>base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China and </a:t>
            </a:r>
            <a:r>
              <a:rPr dirty="0" sz="1100" spc="5">
                <a:latin typeface="Times New Roman"/>
                <a:cs typeface="Times New Roman"/>
              </a:rPr>
              <a:t>India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large </a:t>
            </a:r>
            <a:r>
              <a:rPr dirty="0" sz="1100" spc="10">
                <a:latin typeface="Times New Roman"/>
                <a:cs typeface="Times New Roman"/>
              </a:rPr>
              <a:t>scale </a:t>
            </a:r>
            <a:r>
              <a:rPr dirty="0" sz="1100" spc="5">
                <a:latin typeface="Times New Roman"/>
                <a:cs typeface="Times New Roman"/>
              </a:rPr>
              <a:t>shifting of </a:t>
            </a:r>
            <a:r>
              <a:rPr dirty="0" sz="1100" spc="10">
                <a:latin typeface="Times New Roman"/>
                <a:cs typeface="Times New Roman"/>
              </a:rPr>
              <a:t>BPO  </a:t>
            </a:r>
            <a:r>
              <a:rPr dirty="0" sz="1100" spc="5">
                <a:latin typeface="Times New Roman"/>
                <a:cs typeface="Times New Roman"/>
              </a:rPr>
              <a:t>activities to India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primarily related to the factor cost </a:t>
            </a:r>
            <a:r>
              <a:rPr dirty="0" sz="1100" spc="10">
                <a:latin typeface="Times New Roman"/>
                <a:cs typeface="Times New Roman"/>
              </a:rPr>
              <a:t>advantages </a:t>
            </a:r>
            <a:r>
              <a:rPr dirty="0" sz="1100" spc="5">
                <a:latin typeface="Times New Roman"/>
                <a:cs typeface="Times New Roman"/>
              </a:rPr>
              <a:t>that these countries offer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firms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western world. </a:t>
            </a:r>
            <a:r>
              <a:rPr dirty="0" sz="1100" spc="10">
                <a:latin typeface="Times New Roman"/>
                <a:cs typeface="Times New Roman"/>
              </a:rPr>
              <a:t>For a </a:t>
            </a:r>
            <a:r>
              <a:rPr dirty="0" sz="1100" spc="5">
                <a:latin typeface="Times New Roman"/>
                <a:cs typeface="Times New Roman"/>
              </a:rPr>
              <a:t>similar reason,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bulk of semiconductor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electronic  appliances manufacturing has been shifting to countries such as South Korea, </a:t>
            </a:r>
            <a:r>
              <a:rPr dirty="0" sz="1100" spc="10">
                <a:latin typeface="Times New Roman"/>
                <a:cs typeface="Times New Roman"/>
              </a:rPr>
              <a:t>Taiwan and  </a:t>
            </a:r>
            <a:r>
              <a:rPr dirty="0" sz="1100" spc="5">
                <a:latin typeface="Times New Roman"/>
                <a:cs typeface="Times New Roman"/>
              </a:rPr>
              <a:t>Malaysia.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Factor </a:t>
            </a:r>
            <a:r>
              <a:rPr dirty="0" sz="1100" spc="10">
                <a:latin typeface="Times New Roman"/>
                <a:cs typeface="Times New Roman"/>
              </a:rPr>
              <a:t>advantage </a:t>
            </a:r>
            <a:r>
              <a:rPr dirty="0" sz="1100" spc="5">
                <a:latin typeface="Times New Roman"/>
                <a:cs typeface="Times New Roman"/>
              </a:rPr>
              <a:t>also accrues to </a:t>
            </a:r>
            <a:r>
              <a:rPr dirty="0" sz="1100" spc="10">
                <a:latin typeface="Times New Roman"/>
                <a:cs typeface="Times New Roman"/>
              </a:rPr>
              <a:t>a firm on account </a:t>
            </a:r>
            <a:r>
              <a:rPr dirty="0" sz="1100" spc="5">
                <a:latin typeface="Times New Roman"/>
                <a:cs typeface="Times New Roman"/>
              </a:rPr>
              <a:t>of availability of skilled labor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 </a:t>
            </a:r>
            <a:r>
              <a:rPr dirty="0" sz="1100" spc="10">
                <a:latin typeface="Times New Roman"/>
                <a:cs typeface="Times New Roman"/>
              </a:rPr>
              <a:t>resources required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plenty for manufacturing. The </a:t>
            </a:r>
            <a:r>
              <a:rPr dirty="0" sz="1100" spc="5">
                <a:latin typeface="Times New Roman"/>
                <a:cs typeface="Times New Roman"/>
              </a:rPr>
              <a:t>other resources </a:t>
            </a:r>
            <a:r>
              <a:rPr dirty="0" sz="1100" spc="10">
                <a:latin typeface="Times New Roman"/>
                <a:cs typeface="Times New Roman"/>
              </a:rPr>
              <a:t>may be power and </a:t>
            </a:r>
            <a:r>
              <a:rPr dirty="0" sz="1100" spc="5">
                <a:latin typeface="Times New Roman"/>
                <a:cs typeface="Times New Roman"/>
              </a:rPr>
              <a:t>water,  in </a:t>
            </a:r>
            <a:r>
              <a:rPr dirty="0" sz="1100" spc="10">
                <a:latin typeface="Times New Roman"/>
                <a:cs typeface="Times New Roman"/>
              </a:rPr>
              <a:t>case </a:t>
            </a:r>
            <a:r>
              <a:rPr dirty="0" sz="1100" spc="5">
                <a:latin typeface="Times New Roman"/>
                <a:cs typeface="Times New Roman"/>
              </a:rPr>
              <a:t>of chemical </a:t>
            </a:r>
            <a:r>
              <a:rPr dirty="0" sz="1100" spc="10">
                <a:latin typeface="Times New Roman"/>
                <a:cs typeface="Times New Roman"/>
              </a:rPr>
              <a:t>processing </a:t>
            </a:r>
            <a:r>
              <a:rPr dirty="0" sz="1100" spc="5">
                <a:latin typeface="Times New Roman"/>
                <a:cs typeface="Times New Roman"/>
              </a:rPr>
              <a:t>industries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availability of technical infrastructure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form </a:t>
            </a:r>
            <a:r>
              <a:rPr dirty="0" sz="1100" spc="10">
                <a:latin typeface="Times New Roman"/>
                <a:cs typeface="Times New Roman"/>
              </a:rPr>
              <a:t>of well developed </a:t>
            </a:r>
            <a:r>
              <a:rPr dirty="0" sz="1100" spc="5">
                <a:latin typeface="Times New Roman"/>
                <a:cs typeface="Times New Roman"/>
              </a:rPr>
              <a:t>ancillary </a:t>
            </a:r>
            <a:r>
              <a:rPr dirty="0" sz="1100" spc="10">
                <a:latin typeface="Times New Roman"/>
                <a:cs typeface="Times New Roman"/>
              </a:rPr>
              <a:t>industries. </a:t>
            </a:r>
            <a:r>
              <a:rPr dirty="0" sz="1100" spc="5">
                <a:latin typeface="Times New Roman"/>
                <a:cs typeface="Times New Roman"/>
              </a:rPr>
              <a:t>Essentially,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resources are </a:t>
            </a:r>
            <a:r>
              <a:rPr dirty="0" sz="1100" spc="5">
                <a:latin typeface="Times New Roman"/>
                <a:cs typeface="Times New Roman"/>
              </a:rPr>
              <a:t>available in  </a:t>
            </a:r>
            <a:r>
              <a:rPr dirty="0" sz="1100" spc="10">
                <a:latin typeface="Times New Roman"/>
                <a:cs typeface="Times New Roman"/>
              </a:rPr>
              <a:t>plenty, </a:t>
            </a:r>
            <a:r>
              <a:rPr dirty="0" sz="1100" spc="5">
                <a:latin typeface="Times New Roman"/>
                <a:cs typeface="Times New Roman"/>
              </a:rPr>
              <a:t>firms develop confidence 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location of their facilities will benefit </a:t>
            </a:r>
            <a:r>
              <a:rPr dirty="0" sz="1100" spc="10">
                <a:latin typeface="Times New Roman"/>
                <a:cs typeface="Times New Roman"/>
              </a:rPr>
              <a:t>them </a:t>
            </a:r>
            <a:r>
              <a:rPr dirty="0" sz="1100" spc="5">
                <a:latin typeface="Times New Roman"/>
                <a:cs typeface="Times New Roman"/>
              </a:rPr>
              <a:t>in the  long run </a:t>
            </a:r>
            <a:r>
              <a:rPr dirty="0" sz="1100" spc="10">
                <a:latin typeface="Times New Roman"/>
                <a:cs typeface="Times New Roman"/>
              </a:rPr>
              <a:t>and enable </a:t>
            </a:r>
            <a:r>
              <a:rPr dirty="0" sz="1100" spc="15">
                <a:latin typeface="Times New Roman"/>
                <a:cs typeface="Times New Roman"/>
              </a:rPr>
              <a:t>them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further </a:t>
            </a:r>
            <a:r>
              <a:rPr dirty="0" sz="1100" spc="10">
                <a:latin typeface="Times New Roman"/>
                <a:cs typeface="Times New Roman"/>
              </a:rPr>
              <a:t>enhancement </a:t>
            </a:r>
            <a:r>
              <a:rPr dirty="0" sz="1100" spc="5">
                <a:latin typeface="Times New Roman"/>
                <a:cs typeface="Times New Roman"/>
              </a:rPr>
              <a:t>in product offering without </a:t>
            </a:r>
            <a:r>
              <a:rPr dirty="0" sz="1100" spc="10">
                <a:latin typeface="Times New Roman"/>
                <a:cs typeface="Times New Roman"/>
              </a:rPr>
              <a:t>much  </a:t>
            </a:r>
            <a:r>
              <a:rPr dirty="0" sz="1100" spc="5">
                <a:latin typeface="Times New Roman"/>
                <a:cs typeface="Times New Roman"/>
              </a:rPr>
              <a:t>difficulty. Moreover,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plentiful availability of these resources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introduce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healthy  </a:t>
            </a:r>
            <a:r>
              <a:rPr dirty="0" sz="1100" spc="10">
                <a:latin typeface="Times New Roman"/>
                <a:cs typeface="Times New Roman"/>
              </a:rPr>
              <a:t>competition among them, paving the way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cost reduction and overall improvement in  </a:t>
            </a:r>
            <a:r>
              <a:rPr dirty="0" sz="1100" spc="5">
                <a:latin typeface="Times New Roman"/>
                <a:cs typeface="Times New Roman"/>
              </a:rPr>
              <a:t>quality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delivery and availability. These factors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significantly influence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location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decisions of </a:t>
            </a:r>
            <a:r>
              <a:rPr dirty="0" sz="1100" spc="10">
                <a:latin typeface="Times New Roman"/>
                <a:cs typeface="Times New Roman"/>
              </a:rPr>
              <a:t>a firm and may encourage the firm </a:t>
            </a:r>
            <a:r>
              <a:rPr dirty="0" sz="1100" spc="5">
                <a:latin typeface="Times New Roman"/>
                <a:cs typeface="Times New Roman"/>
              </a:rPr>
              <a:t>to globalize </a:t>
            </a:r>
            <a:r>
              <a:rPr dirty="0" sz="1100">
                <a:latin typeface="Times New Roman"/>
                <a:cs typeface="Times New Roman"/>
              </a:rPr>
              <a:t>its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operation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Expanding Markets </a:t>
            </a:r>
            <a:r>
              <a:rPr dirty="0" sz="1100" spc="5" b="1">
                <a:latin typeface="Times New Roman"/>
                <a:cs typeface="Times New Roman"/>
              </a:rPr>
              <a:t>in </a:t>
            </a:r>
            <a:r>
              <a:rPr dirty="0" sz="1100" spc="10" b="1">
                <a:latin typeface="Times New Roman"/>
                <a:cs typeface="Times New Roman"/>
              </a:rPr>
              <a:t>Developing </a:t>
            </a:r>
            <a:r>
              <a:rPr dirty="0" sz="1100" spc="5" b="1">
                <a:latin typeface="Times New Roman"/>
                <a:cs typeface="Times New Roman"/>
              </a:rPr>
              <a:t>Countries: </a:t>
            </a:r>
            <a:r>
              <a:rPr dirty="0" sz="1100" spc="5">
                <a:latin typeface="Times New Roman"/>
                <a:cs typeface="Times New Roman"/>
              </a:rPr>
              <a:t>Another </a:t>
            </a:r>
            <a:r>
              <a:rPr dirty="0" sz="1100" spc="15">
                <a:latin typeface="Times New Roman"/>
                <a:cs typeface="Times New Roman"/>
              </a:rPr>
              <a:t>phenomenon </a:t>
            </a:r>
            <a:r>
              <a:rPr dirty="0" sz="1100" spc="10">
                <a:latin typeface="Times New Roman"/>
                <a:cs typeface="Times New Roman"/>
              </a:rPr>
              <a:t>promotes  globalization of operation and provides more </a:t>
            </a:r>
            <a:r>
              <a:rPr dirty="0" sz="1100" spc="5">
                <a:latin typeface="Times New Roman"/>
                <a:cs typeface="Times New Roman"/>
              </a:rPr>
              <a:t>alternatives for location decisions. </a:t>
            </a:r>
            <a:r>
              <a:rPr dirty="0" sz="1100" spc="10">
                <a:latin typeface="Times New Roman"/>
                <a:cs typeface="Times New Roman"/>
              </a:rPr>
              <a:t>This</a:t>
            </a:r>
            <a:r>
              <a:rPr dirty="0" sz="1100" spc="29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836724"/>
            <a:ext cx="5422265" cy="58350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3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related to the growth rate of the </a:t>
            </a:r>
            <a:r>
              <a:rPr dirty="0" sz="1100" spc="10">
                <a:latin typeface="Times New Roman"/>
                <a:cs typeface="Times New Roman"/>
              </a:rPr>
              <a:t>economy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developed and </a:t>
            </a:r>
            <a:r>
              <a:rPr dirty="0" sz="1100" spc="5">
                <a:latin typeface="Times New Roman"/>
                <a:cs typeface="Times New Roman"/>
              </a:rPr>
              <a:t>developing countries,.  Developing countries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as India </a:t>
            </a:r>
            <a:r>
              <a:rPr dirty="0" sz="1100" spc="10">
                <a:latin typeface="Times New Roman"/>
                <a:cs typeface="Times New Roman"/>
              </a:rPr>
              <a:t>and China are </a:t>
            </a:r>
            <a:r>
              <a:rPr dirty="0" sz="1100" spc="5">
                <a:latin typeface="Times New Roman"/>
                <a:cs typeface="Times New Roman"/>
              </a:rPr>
              <a:t>growing </a:t>
            </a: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an </a:t>
            </a:r>
            <a:r>
              <a:rPr dirty="0" sz="1100" spc="10">
                <a:latin typeface="Times New Roman"/>
                <a:cs typeface="Times New Roman"/>
              </a:rPr>
              <a:t>annual </a:t>
            </a:r>
            <a:r>
              <a:rPr dirty="0" sz="1100" spc="5">
                <a:latin typeface="Times New Roman"/>
                <a:cs typeface="Times New Roman"/>
              </a:rPr>
              <a:t>rate of </a:t>
            </a:r>
            <a:r>
              <a:rPr dirty="0" sz="1100" spc="15">
                <a:latin typeface="Times New Roman"/>
                <a:cs typeface="Times New Roman"/>
              </a:rPr>
              <a:t>6%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above.  In contrast, </a:t>
            </a:r>
            <a:r>
              <a:rPr dirty="0" sz="1100" spc="10">
                <a:latin typeface="Times New Roman"/>
                <a:cs typeface="Times New Roman"/>
              </a:rPr>
              <a:t>most developed </a:t>
            </a:r>
            <a:r>
              <a:rPr dirty="0" sz="1100" spc="5">
                <a:latin typeface="Times New Roman"/>
                <a:cs typeface="Times New Roman"/>
              </a:rPr>
              <a:t>countries </a:t>
            </a:r>
            <a:r>
              <a:rPr dirty="0" sz="1100" spc="10">
                <a:latin typeface="Times New Roman"/>
                <a:cs typeface="Times New Roman"/>
              </a:rPr>
              <a:t>witness </a:t>
            </a:r>
            <a:r>
              <a:rPr dirty="0" sz="1100" spc="5">
                <a:latin typeface="Times New Roman"/>
                <a:cs typeface="Times New Roman"/>
              </a:rPr>
              <a:t>very little growth, amounting to less than </a:t>
            </a:r>
            <a:r>
              <a:rPr dirty="0" sz="1100" spc="10">
                <a:latin typeface="Times New Roman"/>
                <a:cs typeface="Times New Roman"/>
              </a:rPr>
              <a:t>2  </a:t>
            </a:r>
            <a:r>
              <a:rPr dirty="0" sz="1100" spc="5">
                <a:latin typeface="Times New Roman"/>
                <a:cs typeface="Times New Roman"/>
              </a:rPr>
              <a:t>percent. </a:t>
            </a:r>
            <a:r>
              <a:rPr dirty="0" sz="1100" spc="10">
                <a:latin typeface="Times New Roman"/>
                <a:cs typeface="Times New Roman"/>
              </a:rPr>
              <a:t>Moreover, developing countries </a:t>
            </a:r>
            <a:r>
              <a:rPr dirty="0" sz="1100" spc="5">
                <a:latin typeface="Times New Roman"/>
                <a:cs typeface="Times New Roman"/>
              </a:rPr>
              <a:t>(primarily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Asia)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very high populations. In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several of these countries,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middle </a:t>
            </a:r>
            <a:r>
              <a:rPr dirty="0" sz="1100" spc="10">
                <a:latin typeface="Times New Roman"/>
                <a:cs typeface="Times New Roman"/>
              </a:rPr>
              <a:t>income </a:t>
            </a:r>
            <a:r>
              <a:rPr dirty="0" sz="1100" spc="5">
                <a:latin typeface="Times New Roman"/>
                <a:cs typeface="Times New Roman"/>
              </a:rPr>
              <a:t>group is larger </a:t>
            </a:r>
            <a:r>
              <a:rPr dirty="0" sz="1100" spc="10">
                <a:latin typeface="Times New Roman"/>
                <a:cs typeface="Times New Roman"/>
              </a:rPr>
              <a:t>than the </a:t>
            </a:r>
            <a:r>
              <a:rPr dirty="0" sz="1100" spc="5">
                <a:latin typeface="Times New Roman"/>
                <a:cs typeface="Times New Roman"/>
              </a:rPr>
              <a:t>entire population of  most </a:t>
            </a:r>
            <a:r>
              <a:rPr dirty="0" sz="1100" spc="10">
                <a:latin typeface="Times New Roman"/>
                <a:cs typeface="Times New Roman"/>
              </a:rPr>
              <a:t>developed countries. </a:t>
            </a:r>
            <a:r>
              <a:rPr dirty="0" sz="1100" spc="5">
                <a:latin typeface="Times New Roman"/>
                <a:cs typeface="Times New Roman"/>
              </a:rPr>
              <a:t>Clearly, such </a:t>
            </a:r>
            <a:r>
              <a:rPr dirty="0" sz="1100" spc="10">
                <a:latin typeface="Times New Roman"/>
                <a:cs typeface="Times New Roman"/>
              </a:rPr>
              <a:t>a scenario means expanding markets </a:t>
            </a:r>
            <a:r>
              <a:rPr dirty="0" sz="1100" spc="5">
                <a:latin typeface="Times New Roman"/>
                <a:cs typeface="Times New Roman"/>
              </a:rPr>
              <a:t>in developing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countries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desire multinational firms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been to capture </a:t>
            </a:r>
            <a:r>
              <a:rPr dirty="0" sz="1100" spc="10">
                <a:latin typeface="Times New Roman"/>
                <a:cs typeface="Times New Roman"/>
              </a:rPr>
              <a:t>a market share in these  </a:t>
            </a:r>
            <a:r>
              <a:rPr dirty="0" sz="1100" spc="5">
                <a:latin typeface="Times New Roman"/>
                <a:cs typeface="Times New Roman"/>
              </a:rPr>
              <a:t>regions. Therefore, several firms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been considering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locations in these markets for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their manufacturing facilities in recent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factors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drive globalization of operations is aptly </a:t>
            </a:r>
            <a:r>
              <a:rPr dirty="0" sz="1100" spc="10">
                <a:latin typeface="Times New Roman"/>
                <a:cs typeface="Times New Roman"/>
              </a:rPr>
              <a:t>summarized </a:t>
            </a:r>
            <a:r>
              <a:rPr dirty="0" sz="1100" spc="5">
                <a:latin typeface="Times New Roman"/>
                <a:cs typeface="Times New Roman"/>
              </a:rPr>
              <a:t>in the study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world  competitiveness rating </a:t>
            </a:r>
            <a:r>
              <a:rPr dirty="0" sz="1100" spc="10">
                <a:latin typeface="Times New Roman"/>
                <a:cs typeface="Times New Roman"/>
              </a:rPr>
              <a:t>done by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Geneva based World Economic </a:t>
            </a:r>
            <a:r>
              <a:rPr dirty="0" sz="1100" spc="15">
                <a:latin typeface="Times New Roman"/>
                <a:cs typeface="Times New Roman"/>
              </a:rPr>
              <a:t>Forum </a:t>
            </a:r>
            <a:r>
              <a:rPr dirty="0" sz="1100" spc="10">
                <a:latin typeface="Times New Roman"/>
                <a:cs typeface="Times New Roman"/>
              </a:rPr>
              <a:t>shows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various  </a:t>
            </a:r>
            <a:r>
              <a:rPr dirty="0" sz="1100" spc="5">
                <a:latin typeface="Times New Roman"/>
                <a:cs typeface="Times New Roman"/>
              </a:rPr>
              <a:t>factors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that make a </a:t>
            </a:r>
            <a:r>
              <a:rPr dirty="0" sz="1100" spc="5">
                <a:latin typeface="Times New Roman"/>
                <a:cs typeface="Times New Roman"/>
              </a:rPr>
              <a:t>country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(location)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attractive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firms.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There are three tiers of  competitiveness: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First, </a:t>
            </a:r>
            <a:r>
              <a:rPr dirty="0" sz="1100" spc="10">
                <a:latin typeface="Times New Roman"/>
                <a:cs typeface="Times New Roman"/>
              </a:rPr>
              <a:t>include </a:t>
            </a:r>
            <a:r>
              <a:rPr dirty="0" sz="1100" spc="5">
                <a:latin typeface="Times New Roman"/>
                <a:cs typeface="Times New Roman"/>
              </a:rPr>
              <a:t>certain factors that </a:t>
            </a:r>
            <a:r>
              <a:rPr dirty="0" sz="1100" spc="10">
                <a:latin typeface="Times New Roman"/>
                <a:cs typeface="Times New Roman"/>
              </a:rPr>
              <a:t>make a </a:t>
            </a:r>
            <a:r>
              <a:rPr dirty="0" sz="1100" spc="5">
                <a:latin typeface="Times New Roman"/>
                <a:cs typeface="Times New Roman"/>
              </a:rPr>
              <a:t>country attractive. </a:t>
            </a:r>
            <a:r>
              <a:rPr dirty="0" sz="1100" spc="10">
                <a:latin typeface="Times New Roman"/>
                <a:cs typeface="Times New Roman"/>
              </a:rPr>
              <a:t>These include the quality  of </a:t>
            </a:r>
            <a:r>
              <a:rPr dirty="0" sz="1100" spc="5">
                <a:latin typeface="Times New Roman"/>
                <a:cs typeface="Times New Roman"/>
              </a:rPr>
              <a:t>judicial </a:t>
            </a:r>
            <a:r>
              <a:rPr dirty="0" sz="1100" spc="10">
                <a:latin typeface="Times New Roman"/>
                <a:cs typeface="Times New Roman"/>
              </a:rPr>
              <a:t>economic and financial institutions, openness to international trade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finance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role of its </a:t>
            </a:r>
            <a:r>
              <a:rPr dirty="0" sz="1100" spc="10">
                <a:latin typeface="Times New Roman"/>
                <a:cs typeface="Times New Roman"/>
              </a:rPr>
              <a:t>government in creating an environment Conducive </a:t>
            </a:r>
            <a:r>
              <a:rPr dirty="0" sz="1100" spc="5">
                <a:latin typeface="Times New Roman"/>
                <a:cs typeface="Times New Roman"/>
              </a:rPr>
              <a:t>for  business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ct val="98200"/>
              </a:lnSpc>
              <a:spcBef>
                <a:spcPts val="4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Second,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sartorial </a:t>
            </a:r>
            <a:r>
              <a:rPr dirty="0" sz="1100" spc="10">
                <a:latin typeface="Times New Roman"/>
                <a:cs typeface="Times New Roman"/>
              </a:rPr>
              <a:t>competitiveness </a:t>
            </a:r>
            <a:r>
              <a:rPr dirty="0" sz="1100" spc="5">
                <a:latin typeface="Times New Roman"/>
                <a:cs typeface="Times New Roman"/>
              </a:rPr>
              <a:t>determines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attractive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location is, covering  issues of quality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availability of </a:t>
            </a:r>
            <a:r>
              <a:rPr dirty="0" sz="1100" spc="10">
                <a:latin typeface="Times New Roman"/>
                <a:cs typeface="Times New Roman"/>
              </a:rPr>
              <a:t>manpower and associated infrastructure for the  </a:t>
            </a:r>
            <a:r>
              <a:rPr dirty="0" sz="1100" spc="5">
                <a:latin typeface="Times New Roman"/>
                <a:cs typeface="Times New Roman"/>
              </a:rPr>
              <a:t>sector.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ct val="984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Thirdly, the </a:t>
            </a:r>
            <a:r>
              <a:rPr dirty="0" sz="1100" spc="10">
                <a:latin typeface="Times New Roman"/>
                <a:cs typeface="Times New Roman"/>
              </a:rPr>
              <a:t>firm </a:t>
            </a:r>
            <a:r>
              <a:rPr dirty="0" sz="1100" spc="5">
                <a:latin typeface="Times New Roman"/>
                <a:cs typeface="Times New Roman"/>
              </a:rPr>
              <a:t>level issues contribute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attractiveness of the location. </a:t>
            </a:r>
            <a:r>
              <a:rPr dirty="0" sz="1100" spc="10">
                <a:latin typeface="Times New Roman"/>
                <a:cs typeface="Times New Roman"/>
              </a:rPr>
              <a:t>This  </a:t>
            </a:r>
            <a:r>
              <a:rPr dirty="0" sz="1100" spc="5">
                <a:latin typeface="Times New Roman"/>
                <a:cs typeface="Times New Roman"/>
              </a:rPr>
              <a:t>basically pertains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firm to compete </a:t>
            </a:r>
            <a:r>
              <a:rPr dirty="0" sz="1100" spc="5">
                <a:latin typeface="Times New Roman"/>
                <a:cs typeface="Times New Roman"/>
              </a:rPr>
              <a:t>effectively in </a:t>
            </a:r>
            <a:r>
              <a:rPr dirty="0" sz="1100" spc="10">
                <a:latin typeface="Times New Roman"/>
                <a:cs typeface="Times New Roman"/>
              </a:rPr>
              <a:t>the market </a:t>
            </a:r>
            <a:r>
              <a:rPr dirty="0" sz="1100" spc="5">
                <a:latin typeface="Times New Roman"/>
                <a:cs typeface="Times New Roman"/>
              </a:rPr>
              <a:t>by  operating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particular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location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General Procedures </a:t>
            </a:r>
            <a:r>
              <a:rPr dirty="0" sz="1100" spc="5" b="1">
                <a:latin typeface="Times New Roman"/>
                <a:cs typeface="Times New Roman"/>
              </a:rPr>
              <a:t>for </a:t>
            </a:r>
            <a:r>
              <a:rPr dirty="0" sz="1100" spc="10" b="1">
                <a:latin typeface="Times New Roman"/>
                <a:cs typeface="Times New Roman"/>
              </a:rPr>
              <a:t>Facility </a:t>
            </a:r>
            <a:r>
              <a:rPr dirty="0" sz="1100" spc="5" b="1">
                <a:latin typeface="Times New Roman"/>
                <a:cs typeface="Times New Roman"/>
              </a:rPr>
              <a:t>Location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Planning: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200"/>
              </a:lnSpc>
            </a:pPr>
            <a:r>
              <a:rPr dirty="0" sz="1100" spc="15" b="1">
                <a:latin typeface="Times New Roman"/>
                <a:cs typeface="Times New Roman"/>
              </a:rPr>
              <a:t>The </a:t>
            </a:r>
            <a:r>
              <a:rPr dirty="0" sz="1100" spc="10" b="1">
                <a:latin typeface="Times New Roman"/>
                <a:cs typeface="Times New Roman"/>
              </a:rPr>
              <a:t>preliminary Screening: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preliminary screening to identify feasible sites </a:t>
            </a:r>
            <a:r>
              <a:rPr dirty="0" sz="1100" spc="10">
                <a:latin typeface="Times New Roman"/>
                <a:cs typeface="Times New Roman"/>
              </a:rPr>
              <a:t>begins the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For some kinds </a:t>
            </a:r>
            <a:r>
              <a:rPr dirty="0" sz="1100" spc="5">
                <a:latin typeface="Times New Roman"/>
                <a:cs typeface="Times New Roman"/>
              </a:rPr>
              <a:t>of  facilities,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particular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environmental or </a:t>
            </a:r>
            <a:r>
              <a:rPr dirty="0" sz="1100" spc="5">
                <a:latin typeface="Times New Roman"/>
                <a:cs typeface="Times New Roman"/>
              </a:rPr>
              <a:t>labor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considerations are crucial. Breweries, for </a:t>
            </a:r>
            <a:r>
              <a:rPr dirty="0" sz="1100" spc="10">
                <a:latin typeface="Times New Roman"/>
                <a:cs typeface="Times New Roman"/>
              </a:rPr>
              <a:t>example, </a:t>
            </a:r>
            <a:r>
              <a:rPr dirty="0" sz="1100" spc="5">
                <a:latin typeface="Times New Roman"/>
                <a:cs typeface="Times New Roman"/>
              </a:rPr>
              <a:t>require </a:t>
            </a:r>
            <a:r>
              <a:rPr dirty="0" sz="1100" spc="10">
                <a:latin typeface="Times New Roman"/>
                <a:cs typeface="Times New Roman"/>
              </a:rPr>
              <a:t>an adequate supply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clean </a:t>
            </a:r>
            <a:r>
              <a:rPr dirty="0" sz="1100" spc="5">
                <a:latin typeface="Times New Roman"/>
                <a:cs typeface="Times New Roman"/>
              </a:rPr>
              <a:t>water.  </a:t>
            </a:r>
            <a:r>
              <a:rPr dirty="0" sz="1100" spc="10">
                <a:latin typeface="Times New Roman"/>
                <a:cs typeface="Times New Roman"/>
              </a:rPr>
              <a:t>Aircraft manufacturers must be located near a </a:t>
            </a:r>
            <a:r>
              <a:rPr dirty="0" sz="1100" spc="5">
                <a:latin typeface="Times New Roman"/>
                <a:cs typeface="Times New Roman"/>
              </a:rPr>
              <a:t>variety </a:t>
            </a:r>
            <a:r>
              <a:rPr dirty="0" sz="1100" spc="10">
                <a:latin typeface="Times New Roman"/>
                <a:cs typeface="Times New Roman"/>
              </a:rPr>
              <a:t>of subcontractors; primary aluminum  </a:t>
            </a:r>
            <a:r>
              <a:rPr dirty="0" sz="1100" spc="5">
                <a:latin typeface="Times New Roman"/>
                <a:cs typeface="Times New Roman"/>
              </a:rPr>
              <a:t>producers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electrical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power.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303020">
              <a:lnSpc>
                <a:spcPct val="100000"/>
              </a:lnSpc>
              <a:tabLst>
                <a:tab pos="34537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Resources	Local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Conditions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959" y="6808377"/>
            <a:ext cx="120650" cy="11874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ts val="131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295"/>
              </a:lnSpc>
            </a:pPr>
            <a:r>
              <a:rPr dirty="0" sz="1100" spc="1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6.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1527" y="6808377"/>
            <a:ext cx="2057400" cy="11874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R="351155">
              <a:lnSpc>
                <a:spcPct val="983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Labor skills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productivity.  </a:t>
            </a:r>
            <a:r>
              <a:rPr dirty="0" sz="1100" spc="10">
                <a:latin typeface="Times New Roman"/>
                <a:cs typeface="Times New Roman"/>
              </a:rPr>
              <a:t>Land </a:t>
            </a:r>
            <a:r>
              <a:rPr dirty="0" sz="1100" spc="5">
                <a:latin typeface="Times New Roman"/>
                <a:cs typeface="Times New Roman"/>
              </a:rPr>
              <a:t>availability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cost 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materials  Subcontractors</a:t>
            </a:r>
            <a:endParaRPr sz="1100">
              <a:latin typeface="Times New Roman"/>
              <a:cs typeface="Times New Roman"/>
            </a:endParaRPr>
          </a:p>
          <a:p>
            <a:pPr marR="5080">
              <a:lnSpc>
                <a:spcPts val="1300"/>
              </a:lnSpc>
              <a:spcBef>
                <a:spcPts val="40"/>
              </a:spcBef>
            </a:pPr>
            <a:r>
              <a:rPr dirty="0" sz="1100" spc="10">
                <a:latin typeface="Times New Roman"/>
                <a:cs typeface="Times New Roman"/>
              </a:rPr>
              <a:t>Transportation </a:t>
            </a:r>
            <a:r>
              <a:rPr dirty="0" sz="1100" spc="5">
                <a:latin typeface="Times New Roman"/>
                <a:cs typeface="Times New Roman"/>
              </a:rPr>
              <a:t>facilities (highways,  rail, air, </a:t>
            </a:r>
            <a:r>
              <a:rPr dirty="0" sz="1100" spc="10">
                <a:latin typeface="Times New Roman"/>
                <a:cs typeface="Times New Roman"/>
              </a:rPr>
              <a:t>water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260"/>
              </a:lnSpc>
            </a:pPr>
            <a:r>
              <a:rPr dirty="0" sz="1100" spc="5">
                <a:latin typeface="Times New Roman"/>
                <a:cs typeface="Times New Roman"/>
              </a:rPr>
              <a:t>Utility availability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rates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7734" y="6808234"/>
            <a:ext cx="120650" cy="10223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ts val="131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295"/>
              </a:lnSpc>
            </a:pPr>
            <a:r>
              <a:rPr dirty="0" sz="1100" spc="5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8048" y="6808234"/>
            <a:ext cx="2014855" cy="10223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R="5080" indent="-635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Community </a:t>
            </a:r>
            <a:r>
              <a:rPr dirty="0" sz="1100" spc="5">
                <a:latin typeface="Times New Roman"/>
                <a:cs typeface="Times New Roman"/>
              </a:rPr>
              <a:t>receptivity to business  Construction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245"/>
              </a:lnSpc>
            </a:pPr>
            <a:r>
              <a:rPr dirty="0" sz="1100" spc="5">
                <a:latin typeface="Times New Roman"/>
                <a:cs typeface="Times New Roman"/>
              </a:rPr>
              <a:t>Organized industrial </a:t>
            </a:r>
            <a:r>
              <a:rPr dirty="0" sz="1100" spc="10">
                <a:latin typeface="Times New Roman"/>
                <a:cs typeface="Times New Roman"/>
              </a:rPr>
              <a:t>complexes</a:t>
            </a:r>
            <a:endParaRPr sz="1100">
              <a:latin typeface="Times New Roman"/>
              <a:cs typeface="Times New Roman"/>
            </a:endParaRPr>
          </a:p>
          <a:p>
            <a:pPr marR="135890">
              <a:lnSpc>
                <a:spcPts val="1300"/>
              </a:lnSpc>
              <a:spcBef>
                <a:spcPts val="50"/>
              </a:spcBef>
            </a:pPr>
            <a:r>
              <a:rPr dirty="0" sz="1100" spc="5">
                <a:latin typeface="Times New Roman"/>
                <a:cs typeface="Times New Roman"/>
              </a:rPr>
              <a:t>Quality of life: climate, housing,  recreation,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schools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260"/>
              </a:lnSpc>
            </a:pPr>
            <a:r>
              <a:rPr dirty="0" sz="1100" spc="5">
                <a:latin typeface="Times New Roman"/>
                <a:cs typeface="Times New Roman"/>
              </a:rPr>
              <a:t>Tasks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4816" y="6826757"/>
            <a:ext cx="5382260" cy="1165860"/>
          </a:xfrm>
          <a:custGeom>
            <a:avLst/>
            <a:gdLst/>
            <a:ahLst/>
            <a:cxnLst/>
            <a:rect l="l" t="t" r="r" b="b"/>
            <a:pathLst>
              <a:path w="5382259" h="1165859">
                <a:moveTo>
                  <a:pt x="5382006" y="0"/>
                </a:moveTo>
                <a:lnTo>
                  <a:pt x="5376672" y="0"/>
                </a:lnTo>
                <a:lnTo>
                  <a:pt x="5376672" y="5334"/>
                </a:lnTo>
                <a:lnTo>
                  <a:pt x="5376672" y="1160526"/>
                </a:lnTo>
                <a:lnTo>
                  <a:pt x="2801112" y="1160526"/>
                </a:lnTo>
                <a:lnTo>
                  <a:pt x="2801112" y="5334"/>
                </a:lnTo>
                <a:lnTo>
                  <a:pt x="5376672" y="5334"/>
                </a:lnTo>
                <a:lnTo>
                  <a:pt x="5376672" y="0"/>
                </a:lnTo>
                <a:lnTo>
                  <a:pt x="5334" y="0"/>
                </a:lnTo>
                <a:lnTo>
                  <a:pt x="0" y="0"/>
                </a:lnTo>
                <a:lnTo>
                  <a:pt x="0" y="5334"/>
                </a:lnTo>
                <a:lnTo>
                  <a:pt x="0" y="1160526"/>
                </a:lnTo>
                <a:lnTo>
                  <a:pt x="0" y="1165860"/>
                </a:lnTo>
                <a:lnTo>
                  <a:pt x="5334" y="1165860"/>
                </a:lnTo>
                <a:lnTo>
                  <a:pt x="2795765" y="1165860"/>
                </a:lnTo>
                <a:lnTo>
                  <a:pt x="2795765" y="1160526"/>
                </a:lnTo>
                <a:lnTo>
                  <a:pt x="5334" y="1160526"/>
                </a:lnTo>
                <a:lnTo>
                  <a:pt x="5334" y="5334"/>
                </a:lnTo>
                <a:lnTo>
                  <a:pt x="2795778" y="5334"/>
                </a:lnTo>
                <a:lnTo>
                  <a:pt x="2795778" y="1165860"/>
                </a:lnTo>
                <a:lnTo>
                  <a:pt x="2801112" y="1165860"/>
                </a:lnTo>
                <a:lnTo>
                  <a:pt x="5376672" y="1165860"/>
                </a:lnTo>
                <a:lnTo>
                  <a:pt x="5382006" y="1165860"/>
                </a:lnTo>
                <a:lnTo>
                  <a:pt x="5382006" y="5334"/>
                </a:lnTo>
                <a:lnTo>
                  <a:pt x="53820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76019" y="8134487"/>
            <a:ext cx="5420360" cy="10223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5" b="1">
                <a:latin typeface="Times New Roman"/>
                <a:cs typeface="Times New Roman"/>
              </a:rPr>
              <a:t>Sources of information </a:t>
            </a:r>
            <a:r>
              <a:rPr dirty="0" sz="1100" spc="5">
                <a:latin typeface="Times New Roman"/>
                <a:cs typeface="Times New Roman"/>
              </a:rPr>
              <a:t>After identifying several </a:t>
            </a:r>
            <a:r>
              <a:rPr dirty="0" sz="1100" spc="10">
                <a:latin typeface="Times New Roman"/>
                <a:cs typeface="Times New Roman"/>
              </a:rPr>
              <a:t>key </a:t>
            </a:r>
            <a:r>
              <a:rPr dirty="0" sz="1100" spc="5">
                <a:latin typeface="Times New Roman"/>
                <a:cs typeface="Times New Roman"/>
              </a:rPr>
              <a:t>location requirements, </a:t>
            </a:r>
            <a:r>
              <a:rPr dirty="0" sz="1100" spc="10">
                <a:latin typeface="Times New Roman"/>
                <a:cs typeface="Times New Roman"/>
              </a:rPr>
              <a:t>management  </a:t>
            </a:r>
            <a:r>
              <a:rPr dirty="0" sz="1100" spc="5">
                <a:latin typeface="Times New Roman"/>
                <a:cs typeface="Times New Roman"/>
              </a:rPr>
              <a:t>undertakes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search to find alternative locations that are consistent with these requirements.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Where does </a:t>
            </a:r>
            <a:r>
              <a:rPr dirty="0" sz="1100" spc="5">
                <a:latin typeface="Times New Roman"/>
                <a:cs typeface="Times New Roman"/>
              </a:rPr>
              <a:t>this information </a:t>
            </a:r>
            <a:r>
              <a:rPr dirty="0" sz="1100" spc="10">
                <a:latin typeface="Times New Roman"/>
                <a:cs typeface="Times New Roman"/>
              </a:rPr>
              <a:t>come </a:t>
            </a:r>
            <a:r>
              <a:rPr dirty="0" sz="1100" spc="5">
                <a:latin typeface="Times New Roman"/>
                <a:cs typeface="Times New Roman"/>
              </a:rPr>
              <a:t>from? </a:t>
            </a:r>
            <a:r>
              <a:rPr dirty="0" sz="1100" spc="10">
                <a:latin typeface="Times New Roman"/>
                <a:cs typeface="Times New Roman"/>
              </a:rPr>
              <a:t>Local chambers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commerce </a:t>
            </a:r>
            <a:r>
              <a:rPr dirty="0" sz="1100" spc="5">
                <a:latin typeface="Times New Roman"/>
                <a:cs typeface="Times New Roman"/>
              </a:rPr>
              <a:t>provide literature  </a:t>
            </a:r>
            <a:r>
              <a:rPr dirty="0" sz="1100" spc="10">
                <a:latin typeface="Times New Roman"/>
                <a:cs typeface="Times New Roman"/>
              </a:rPr>
              <a:t>promoting expansion </a:t>
            </a:r>
            <a:r>
              <a:rPr dirty="0" sz="1100" spc="5">
                <a:latin typeface="Times New Roman"/>
                <a:cs typeface="Times New Roman"/>
              </a:rPr>
              <a:t>possibilities in </a:t>
            </a:r>
            <a:r>
              <a:rPr dirty="0" sz="1100" spc="10">
                <a:latin typeface="Times New Roman"/>
                <a:cs typeface="Times New Roman"/>
              </a:rPr>
              <a:t>various </a:t>
            </a:r>
            <a:r>
              <a:rPr dirty="0" sz="1100">
                <a:latin typeface="Times New Roman"/>
                <a:cs typeface="Times New Roman"/>
              </a:rPr>
              <a:t>state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local </a:t>
            </a:r>
            <a:r>
              <a:rPr dirty="0" sz="1100" spc="10">
                <a:latin typeface="Times New Roman"/>
                <a:cs typeface="Times New Roman"/>
              </a:rPr>
              <a:t>communities.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wall </a:t>
            </a:r>
            <a:r>
              <a:rPr dirty="0" sz="1100" spc="5">
                <a:latin typeface="Times New Roman"/>
                <a:cs typeface="Times New Roman"/>
              </a:rPr>
              <a:t>street  Journal </a:t>
            </a:r>
            <a:r>
              <a:rPr dirty="0" sz="1100" spc="10">
                <a:latin typeface="Times New Roman"/>
                <a:cs typeface="Times New Roman"/>
              </a:rPr>
              <a:t>and numerous </a:t>
            </a:r>
            <a:r>
              <a:rPr dirty="0" sz="1100" spc="5">
                <a:latin typeface="Times New Roman"/>
                <a:cs typeface="Times New Roman"/>
              </a:rPr>
              <a:t>trade publications contain advertisements placed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cities </a:t>
            </a:r>
            <a:r>
              <a:rPr dirty="0" sz="1100" spc="10">
                <a:latin typeface="Times New Roman"/>
                <a:cs typeface="Times New Roman"/>
              </a:rPr>
              <a:t>and  communities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hoping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attract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new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commerce.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national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Industrial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Conference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Board,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83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84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53403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715">
              <a:lnSpc>
                <a:spcPct val="98300"/>
              </a:lnSpc>
              <a:spcBef>
                <a:spcPts val="150"/>
              </a:spcBef>
            </a:pPr>
            <a:r>
              <a:rPr dirty="0" sz="1100" spc="10">
                <a:latin typeface="Times New Roman"/>
                <a:cs typeface="Times New Roman"/>
              </a:rPr>
              <a:t>U.S. Department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Commerce, </a:t>
            </a:r>
            <a:r>
              <a:rPr dirty="0" sz="1100" spc="5">
                <a:latin typeface="Times New Roman"/>
                <a:cs typeface="Times New Roman"/>
              </a:rPr>
              <a:t>the U.S. </a:t>
            </a:r>
            <a:r>
              <a:rPr dirty="0" sz="1100" spc="10">
                <a:latin typeface="Times New Roman"/>
                <a:cs typeface="Times New Roman"/>
              </a:rPr>
              <a:t>Small </a:t>
            </a:r>
            <a:r>
              <a:rPr dirty="0" sz="1100" spc="5">
                <a:latin typeface="Times New Roman"/>
                <a:cs typeface="Times New Roman"/>
              </a:rPr>
              <a:t>Business Administration, </a:t>
            </a:r>
            <a:r>
              <a:rPr dirty="0" sz="1100" spc="10">
                <a:latin typeface="Times New Roman"/>
                <a:cs typeface="Times New Roman"/>
              </a:rPr>
              <a:t>and the U.S. </a:t>
            </a:r>
            <a:r>
              <a:rPr dirty="0" sz="1100" spc="5">
                <a:latin typeface="Times New Roman"/>
                <a:cs typeface="Times New Roman"/>
              </a:rPr>
              <a:t>Census  of Manufactures </a:t>
            </a:r>
            <a:r>
              <a:rPr dirty="0" sz="1100" spc="10">
                <a:latin typeface="Times New Roman"/>
                <a:cs typeface="Times New Roman"/>
              </a:rPr>
              <a:t>are among the many </a:t>
            </a:r>
            <a:r>
              <a:rPr dirty="0" sz="1100" spc="5">
                <a:latin typeface="Times New Roman"/>
                <a:cs typeface="Times New Roman"/>
              </a:rPr>
              <a:t>sources that provide </a:t>
            </a:r>
            <a:r>
              <a:rPr dirty="0" sz="1100" spc="10">
                <a:latin typeface="Times New Roman"/>
                <a:cs typeface="Times New Roman"/>
              </a:rPr>
              <a:t>both general and </a:t>
            </a:r>
            <a:r>
              <a:rPr dirty="0" sz="1100" spc="5">
                <a:latin typeface="Times New Roman"/>
                <a:cs typeface="Times New Roman"/>
              </a:rPr>
              <a:t>detailed location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information.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Data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include </a:t>
            </a:r>
            <a:r>
              <a:rPr dirty="0" sz="1100" spc="5">
                <a:latin typeface="Times New Roman"/>
                <a:cs typeface="Times New Roman"/>
              </a:rPr>
              <a:t>geographic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breakdowns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labor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availability,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population,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transportation facilities, </a:t>
            </a:r>
            <a:r>
              <a:rPr dirty="0" sz="1100" spc="10">
                <a:latin typeface="Times New Roman"/>
                <a:cs typeface="Times New Roman"/>
              </a:rPr>
              <a:t>types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commerce, and </a:t>
            </a:r>
            <a:r>
              <a:rPr dirty="0" sz="1100" spc="5">
                <a:latin typeface="Times New Roman"/>
                <a:cs typeface="Times New Roman"/>
              </a:rPr>
              <a:t>similar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Detailed Analysis: </a:t>
            </a:r>
            <a:r>
              <a:rPr dirty="0" sz="1100" spc="10">
                <a:latin typeface="Times New Roman"/>
                <a:cs typeface="Times New Roman"/>
              </a:rPr>
              <a:t>Once </a:t>
            </a:r>
            <a:r>
              <a:rPr dirty="0" sz="1100" spc="5">
                <a:latin typeface="Times New Roman"/>
                <a:cs typeface="Times New Roman"/>
              </a:rPr>
              <a:t>the preliminary screening </a:t>
            </a:r>
            <a:r>
              <a:rPr dirty="0" sz="1100" spc="10">
                <a:latin typeface="Times New Roman"/>
                <a:cs typeface="Times New Roman"/>
              </a:rPr>
              <a:t>narrows </a:t>
            </a:r>
            <a:r>
              <a:rPr dirty="0" sz="1100" spc="5">
                <a:latin typeface="Times New Roman"/>
                <a:cs typeface="Times New Roman"/>
              </a:rPr>
              <a:t>alternative sites to just </a:t>
            </a:r>
            <a:r>
              <a:rPr dirty="0" sz="1100" spc="10">
                <a:latin typeface="Times New Roman"/>
                <a:cs typeface="Times New Roman"/>
              </a:rPr>
              <a:t>a few,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detailed analysis begins. </a:t>
            </a:r>
            <a:r>
              <a:rPr dirty="0" sz="1100" spc="15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each potential site </a:t>
            </a:r>
            <a:r>
              <a:rPr dirty="0" sz="1100" spc="10">
                <a:latin typeface="Times New Roman"/>
                <a:cs typeface="Times New Roman"/>
              </a:rPr>
              <a:t>a labor </a:t>
            </a:r>
            <a:r>
              <a:rPr dirty="0" sz="1100" spc="5">
                <a:latin typeface="Times New Roman"/>
                <a:cs typeface="Times New Roman"/>
              </a:rPr>
              <a:t>survey </a:t>
            </a:r>
            <a:r>
              <a:rPr dirty="0" sz="1100" spc="10">
                <a:latin typeface="Times New Roman"/>
                <a:cs typeface="Times New Roman"/>
              </a:rPr>
              <a:t>may be </a:t>
            </a:r>
            <a:r>
              <a:rPr dirty="0" sz="1100" spc="5">
                <a:latin typeface="Times New Roman"/>
                <a:cs typeface="Times New Roman"/>
              </a:rPr>
              <a:t>conducted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5">
                <a:latin typeface="Times New Roman"/>
                <a:cs typeface="Times New Roman"/>
              </a:rPr>
              <a:t>assess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local skills. </a:t>
            </a:r>
            <a:r>
              <a:rPr dirty="0" sz="1100" spc="10">
                <a:latin typeface="Times New Roman"/>
                <a:cs typeface="Times New Roman"/>
              </a:rPr>
              <a:t>Where community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consumer </a:t>
            </a:r>
            <a:r>
              <a:rPr dirty="0" sz="1100" spc="5">
                <a:latin typeface="Times New Roman"/>
                <a:cs typeface="Times New Roman"/>
              </a:rPr>
              <a:t>response is in question, pilot studies or  systematic </a:t>
            </a:r>
            <a:r>
              <a:rPr dirty="0" sz="1100" spc="10">
                <a:latin typeface="Times New Roman"/>
                <a:cs typeface="Times New Roman"/>
              </a:rPr>
              <a:t>surveys may be </a:t>
            </a:r>
            <a:r>
              <a:rPr dirty="0" sz="1100" spc="5">
                <a:latin typeface="Times New Roman"/>
                <a:cs typeface="Times New Roman"/>
              </a:rPr>
              <a:t>undertaken. </a:t>
            </a:r>
            <a:r>
              <a:rPr dirty="0" sz="1100" spc="10">
                <a:latin typeface="Times New Roman"/>
                <a:cs typeface="Times New Roman"/>
              </a:rPr>
              <a:t>Community </a:t>
            </a:r>
            <a:r>
              <a:rPr dirty="0" sz="1100" spc="5">
                <a:latin typeface="Times New Roman"/>
                <a:cs typeface="Times New Roman"/>
              </a:rPr>
              <a:t>response is important, for </a:t>
            </a:r>
            <a:r>
              <a:rPr dirty="0" sz="1100" spc="10">
                <a:latin typeface="Times New Roman"/>
                <a:cs typeface="Times New Roman"/>
              </a:rPr>
              <a:t>example, </a:t>
            </a:r>
            <a:r>
              <a:rPr dirty="0" sz="1100" spc="5">
                <a:latin typeface="Times New Roman"/>
                <a:cs typeface="Times New Roman"/>
              </a:rPr>
              <a:t>in  </a:t>
            </a:r>
            <a:r>
              <a:rPr dirty="0" sz="1100" spc="10">
                <a:latin typeface="Times New Roman"/>
                <a:cs typeface="Times New Roman"/>
              </a:rPr>
              <a:t>deciding where </a:t>
            </a:r>
            <a:r>
              <a:rPr dirty="0" sz="1100" spc="5">
                <a:latin typeface="Times New Roman"/>
                <a:cs typeface="Times New Roman"/>
              </a:rPr>
              <a:t>to locate </a:t>
            </a:r>
            <a:r>
              <a:rPr dirty="0" sz="1100" spc="10">
                <a:latin typeface="Times New Roman"/>
                <a:cs typeface="Times New Roman"/>
              </a:rPr>
              <a:t>a nuclear </a:t>
            </a:r>
            <a:r>
              <a:rPr dirty="0" sz="1100" spc="5">
                <a:latin typeface="Times New Roman"/>
                <a:cs typeface="Times New Roman"/>
              </a:rPr>
              <a:t>reactor, recreation area, </a:t>
            </a:r>
            <a:r>
              <a:rPr dirty="0" sz="1100" spc="10">
                <a:latin typeface="Times New Roman"/>
                <a:cs typeface="Times New Roman"/>
              </a:rPr>
              <a:t>commercial bank, </a:t>
            </a:r>
            <a:r>
              <a:rPr dirty="0" sz="1100" spc="5">
                <a:latin typeface="Times New Roman"/>
                <a:cs typeface="Times New Roman"/>
              </a:rPr>
              <a:t>state prison, 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restaurant. For assessing community </a:t>
            </a:r>
            <a:r>
              <a:rPr dirty="0" sz="1100" spc="5">
                <a:latin typeface="Times New Roman"/>
                <a:cs typeface="Times New Roman"/>
              </a:rPr>
              <a:t>attitudes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for  </a:t>
            </a:r>
            <a:r>
              <a:rPr dirty="0" sz="1100" spc="10">
                <a:latin typeface="Times New Roman"/>
                <a:cs typeface="Times New Roman"/>
              </a:rPr>
              <a:t>developing </a:t>
            </a:r>
            <a:r>
              <a:rPr dirty="0" sz="1100" spc="5">
                <a:latin typeface="Times New Roman"/>
                <a:cs typeface="Times New Roman"/>
              </a:rPr>
              <a:t>strategies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gain  acceptance,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survey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research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techniques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very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helpful.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Among </a:t>
            </a:r>
            <a:r>
              <a:rPr dirty="0" sz="1100" spc="5">
                <a:latin typeface="Times New Roman"/>
                <a:cs typeface="Times New Roman"/>
              </a:rPr>
              <a:t>all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many  considerations, </a:t>
            </a:r>
            <a:r>
              <a:rPr dirty="0" sz="1100" spc="10">
                <a:latin typeface="Times New Roman"/>
                <a:cs typeface="Times New Roman"/>
              </a:rPr>
              <a:t>each company </a:t>
            </a:r>
            <a:r>
              <a:rPr dirty="0" sz="1100" spc="5">
                <a:latin typeface="Times New Roman"/>
                <a:cs typeface="Times New Roman"/>
              </a:rPr>
              <a:t>must identify </a:t>
            </a:r>
            <a:r>
              <a:rPr dirty="0" sz="1100" spc="10">
                <a:latin typeface="Times New Roman"/>
                <a:cs typeface="Times New Roman"/>
              </a:rPr>
              <a:t>which ones most </a:t>
            </a:r>
            <a:r>
              <a:rPr dirty="0" sz="1100" spc="5">
                <a:latin typeface="Times New Roman"/>
                <a:cs typeface="Times New Roman"/>
              </a:rPr>
              <a:t>pertinent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their location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strategies?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Factor Ratings </a:t>
            </a:r>
            <a:r>
              <a:rPr dirty="0" sz="1100" spc="5">
                <a:latin typeface="Times New Roman"/>
                <a:cs typeface="Times New Roman"/>
              </a:rPr>
              <a:t>Factor ratings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frequently </a:t>
            </a:r>
            <a:r>
              <a:rPr dirty="0" sz="1100" spc="1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to evaluate location alternatives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because: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simplicity </a:t>
            </a:r>
            <a:r>
              <a:rPr dirty="0" sz="1100" spc="5">
                <a:latin typeface="Times New Roman"/>
                <a:cs typeface="Times New Roman"/>
              </a:rPr>
              <a:t>facilitates </a:t>
            </a:r>
            <a:r>
              <a:rPr dirty="0" sz="1100" spc="10">
                <a:latin typeface="Times New Roman"/>
                <a:cs typeface="Times New Roman"/>
              </a:rPr>
              <a:t>communication about why one </a:t>
            </a:r>
            <a:r>
              <a:rPr dirty="0" sz="1100" spc="5">
                <a:latin typeface="Times New Roman"/>
                <a:cs typeface="Times New Roman"/>
              </a:rPr>
              <a:t>site is better </a:t>
            </a:r>
            <a:r>
              <a:rPr dirty="0" sz="1100" spc="10">
                <a:latin typeface="Times New Roman"/>
                <a:cs typeface="Times New Roman"/>
              </a:rPr>
              <a:t>than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another;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11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enable </a:t>
            </a:r>
            <a:r>
              <a:rPr dirty="0" sz="1100" spc="10">
                <a:latin typeface="Times New Roman"/>
                <a:cs typeface="Times New Roman"/>
              </a:rPr>
              <a:t>managers to </a:t>
            </a:r>
            <a:r>
              <a:rPr dirty="0" sz="1100" spc="5">
                <a:latin typeface="Times New Roman"/>
                <a:cs typeface="Times New Roman"/>
              </a:rPr>
              <a:t>bring diverse location considerations into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evaluation  process;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foster consistency of </a:t>
            </a:r>
            <a:r>
              <a:rPr dirty="0" sz="1100" spc="10">
                <a:latin typeface="Times New Roman"/>
                <a:cs typeface="Times New Roman"/>
              </a:rPr>
              <a:t>judgment about location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alternatives.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Typically, </a:t>
            </a:r>
            <a:r>
              <a:rPr dirty="0" sz="1100" spc="5">
                <a:latin typeface="Times New Roman"/>
                <a:cs typeface="Times New Roman"/>
              </a:rPr>
              <a:t>the first step in using factor ratings is to list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most relevant factors in the  </a:t>
            </a:r>
            <a:r>
              <a:rPr dirty="0" sz="1100" spc="10">
                <a:latin typeface="Times New Roman"/>
                <a:cs typeface="Times New Roman"/>
              </a:rPr>
              <a:t>location decision (column 1 in Table </a:t>
            </a:r>
            <a:r>
              <a:rPr dirty="0" sz="1100" spc="5">
                <a:latin typeface="Times New Roman"/>
                <a:cs typeface="Times New Roman"/>
              </a:rPr>
              <a:t>5.1). Next, each factor is rated, </a:t>
            </a:r>
            <a:r>
              <a:rPr dirty="0" sz="1100" spc="10">
                <a:latin typeface="Times New Roman"/>
                <a:cs typeface="Times New Roman"/>
              </a:rPr>
              <a:t>say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1 </a:t>
            </a:r>
            <a:r>
              <a:rPr dirty="0" sz="1100" spc="5">
                <a:latin typeface="Times New Roman"/>
                <a:cs typeface="Times New Roman"/>
              </a:rPr>
              <a:t>(very </a:t>
            </a:r>
            <a:r>
              <a:rPr dirty="0" sz="1100" spc="10">
                <a:latin typeface="Times New Roman"/>
                <a:cs typeface="Times New Roman"/>
              </a:rPr>
              <a:t>low) to  5 </a:t>
            </a:r>
            <a:r>
              <a:rPr dirty="0" sz="1100" spc="5">
                <a:latin typeface="Times New Roman"/>
                <a:cs typeface="Times New Roman"/>
              </a:rPr>
              <a:t>(very high), 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its relative </a:t>
            </a:r>
            <a:r>
              <a:rPr dirty="0" sz="1100" spc="10">
                <a:latin typeface="Times New Roman"/>
                <a:cs typeface="Times New Roman"/>
              </a:rPr>
              <a:t>importance, (column 2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table </a:t>
            </a:r>
            <a:r>
              <a:rPr dirty="0" sz="1100" spc="5">
                <a:latin typeface="Times New Roman"/>
                <a:cs typeface="Times New Roman"/>
              </a:rPr>
              <a:t>5.1). </a:t>
            </a:r>
            <a:r>
              <a:rPr dirty="0" sz="1100" spc="10">
                <a:latin typeface="Times New Roman"/>
                <a:cs typeface="Times New Roman"/>
              </a:rPr>
              <a:t>Then, </a:t>
            </a:r>
            <a:r>
              <a:rPr dirty="0" sz="1100" spc="5">
                <a:latin typeface="Times New Roman"/>
                <a:cs typeface="Times New Roman"/>
              </a:rPr>
              <a:t>each  location rated, say </a:t>
            </a:r>
            <a:r>
              <a:rPr dirty="0" sz="1100" spc="10">
                <a:latin typeface="Times New Roman"/>
                <a:cs typeface="Times New Roman"/>
              </a:rPr>
              <a:t>from 1 (very low)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10 </a:t>
            </a:r>
            <a:r>
              <a:rPr dirty="0" sz="1100" spc="5">
                <a:latin typeface="Times New Roman"/>
                <a:cs typeface="Times New Roman"/>
              </a:rPr>
              <a:t>(very high), according to its merits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each  characteristic </a:t>
            </a:r>
            <a:r>
              <a:rPr dirty="0" sz="1100" spc="10">
                <a:latin typeface="Times New Roman"/>
                <a:cs typeface="Times New Roman"/>
              </a:rPr>
              <a:t>(column 3 </a:t>
            </a:r>
            <a:r>
              <a:rPr dirty="0" sz="1100" spc="5">
                <a:latin typeface="Times New Roman"/>
                <a:cs typeface="Times New Roman"/>
              </a:rPr>
              <a:t>in Table 5.1). Finally,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factor rating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multiplied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the location  rating for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factor, </a:t>
            </a:r>
            <a:r>
              <a:rPr dirty="0" sz="1100" spc="10">
                <a:latin typeface="Times New Roman"/>
                <a:cs typeface="Times New Roman"/>
              </a:rPr>
              <a:t>(column 4 in </a:t>
            </a:r>
            <a:r>
              <a:rPr dirty="0" sz="1100" spc="5">
                <a:latin typeface="Times New Roman"/>
                <a:cs typeface="Times New Roman"/>
              </a:rPr>
              <a:t>Table 5.1),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15">
                <a:latin typeface="Times New Roman"/>
                <a:cs typeface="Times New Roman"/>
              </a:rPr>
              <a:t>sum </a:t>
            </a:r>
            <a:r>
              <a:rPr dirty="0" sz="1100" spc="5">
                <a:latin typeface="Times New Roman"/>
                <a:cs typeface="Times New Roman"/>
              </a:rPr>
              <a:t>of the products yields the total  rating </a:t>
            </a:r>
            <a:r>
              <a:rPr dirty="0" sz="1100" spc="10">
                <a:latin typeface="Times New Roman"/>
                <a:cs typeface="Times New Roman"/>
              </a:rPr>
              <a:t>score </a:t>
            </a:r>
            <a:r>
              <a:rPr dirty="0" sz="1100" spc="5">
                <a:latin typeface="Times New Roman"/>
                <a:cs typeface="Times New Roman"/>
              </a:rPr>
              <a:t>for that location.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total scores indicate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alternative locations are </a:t>
            </a:r>
            <a:r>
              <a:rPr dirty="0" sz="1100" spc="10">
                <a:latin typeface="Times New Roman"/>
                <a:cs typeface="Times New Roman"/>
              </a:rPr>
              <a:t>most  promising, considering of </a:t>
            </a:r>
            <a:r>
              <a:rPr dirty="0" sz="1100" spc="5">
                <a:latin typeface="Times New Roman"/>
                <a:cs typeface="Times New Roman"/>
              </a:rPr>
              <a:t>all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various </a:t>
            </a:r>
            <a:r>
              <a:rPr dirty="0" sz="1100" spc="10">
                <a:latin typeface="Times New Roman"/>
                <a:cs typeface="Times New Roman"/>
              </a:rPr>
              <a:t>location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85979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Table </a:t>
            </a:r>
            <a:r>
              <a:rPr dirty="0" sz="1100" spc="7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5.2	Factor ratings for location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alternative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21663" y="6331458"/>
          <a:ext cx="5234940" cy="222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0145"/>
                <a:gridCol w="1003300"/>
                <a:gridCol w="1003300"/>
                <a:gridCol w="788670"/>
              </a:tblGrid>
              <a:tr h="336422"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Factor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ts val="1295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Factor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Rating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389255" indent="-635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Locati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Rating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56515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Product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of  ratings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Tax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advantages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32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Suitability of labor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skills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069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Proximity to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customers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Proximity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suppliers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Adequacy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water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Receptivity of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 community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Quality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educational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system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306">
                <a:tc>
                  <a:txBody>
                    <a:bodyPr/>
                    <a:lstStyle/>
                    <a:p>
                      <a:pPr marL="64135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Access to rail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air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transportation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Suitability of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climate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Availability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power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Score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149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112514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148259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99767" y="1166714"/>
            <a:ext cx="5573395" cy="48526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14"/>
              </a:spcBef>
            </a:pPr>
            <a:r>
              <a:rPr dirty="0" sz="1300" spc="5" b="1">
                <a:latin typeface="Times New Roman"/>
                <a:cs typeface="Times New Roman"/>
              </a:rPr>
              <a:t>5.5 </a:t>
            </a:r>
            <a:r>
              <a:rPr dirty="0" sz="1300" spc="10" b="1">
                <a:latin typeface="Times New Roman"/>
                <a:cs typeface="Times New Roman"/>
              </a:rPr>
              <a:t>LOCATION </a:t>
            </a:r>
            <a:r>
              <a:rPr dirty="0" sz="1300" spc="5" b="1">
                <a:latin typeface="Times New Roman"/>
                <a:cs typeface="Times New Roman"/>
              </a:rPr>
              <a:t>SELECTION</a:t>
            </a:r>
            <a:r>
              <a:rPr dirty="0" sz="1300" spc="31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METHODS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88900" marR="8255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Various quantitative models </a:t>
            </a:r>
            <a:r>
              <a:rPr dirty="0" sz="1100" spc="10">
                <a:latin typeface="Times New Roman"/>
                <a:cs typeface="Times New Roman"/>
              </a:rPr>
              <a:t>are used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help determine the </a:t>
            </a:r>
            <a:r>
              <a:rPr dirty="0" sz="1100" spc="5">
                <a:latin typeface="Times New Roman"/>
                <a:cs typeface="Times New Roman"/>
              </a:rPr>
              <a:t>best </a:t>
            </a:r>
            <a:r>
              <a:rPr dirty="0" sz="1100" spc="10">
                <a:latin typeface="Times New Roman"/>
                <a:cs typeface="Times New Roman"/>
              </a:rPr>
              <a:t>locations </a:t>
            </a:r>
            <a:r>
              <a:rPr dirty="0" sz="1100" spc="5">
                <a:latin typeface="Times New Roman"/>
                <a:cs typeface="Times New Roman"/>
              </a:rPr>
              <a:t>of facilities. </a:t>
            </a:r>
            <a:r>
              <a:rPr dirty="0" sz="1100" spc="10">
                <a:latin typeface="Times New Roman"/>
                <a:cs typeface="Times New Roman"/>
              </a:rPr>
              <a:t>There 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some widely known </a:t>
            </a:r>
            <a:r>
              <a:rPr dirty="0" sz="1100" spc="5">
                <a:latin typeface="Times New Roman"/>
                <a:cs typeface="Times New Roman"/>
              </a:rPr>
              <a:t>general </a:t>
            </a:r>
            <a:r>
              <a:rPr dirty="0" sz="1100" spc="10">
                <a:latin typeface="Times New Roman"/>
                <a:cs typeface="Times New Roman"/>
              </a:rPr>
              <a:t>models </a:t>
            </a:r>
            <a:r>
              <a:rPr dirty="0" sz="1100" spc="5">
                <a:latin typeface="Times New Roman"/>
                <a:cs typeface="Times New Roman"/>
              </a:rPr>
              <a:t>that can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adapted to </a:t>
            </a:r>
            <a:r>
              <a:rPr dirty="0" sz="1100" spc="10">
                <a:latin typeface="Times New Roman"/>
                <a:cs typeface="Times New Roman"/>
              </a:rPr>
              <a:t>the needs </a:t>
            </a:r>
            <a:r>
              <a:rPr dirty="0" sz="1100" spc="5">
                <a:latin typeface="Times New Roman"/>
                <a:cs typeface="Times New Roman"/>
              </a:rPr>
              <a:t>of variety of  systems.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explained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below: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88900" marR="8064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Simple </a:t>
            </a:r>
            <a:r>
              <a:rPr dirty="0" sz="1100" spc="15" b="1">
                <a:latin typeface="Times New Roman"/>
                <a:cs typeface="Times New Roman"/>
              </a:rPr>
              <a:t>Median </a:t>
            </a:r>
            <a:r>
              <a:rPr dirty="0" sz="1100" spc="10" b="1">
                <a:latin typeface="Times New Roman"/>
                <a:cs typeface="Times New Roman"/>
              </a:rPr>
              <a:t>Model: </a:t>
            </a:r>
            <a:r>
              <a:rPr dirty="0" sz="1100" spc="5">
                <a:latin typeface="Times New Roman"/>
                <a:cs typeface="Times New Roman"/>
              </a:rPr>
              <a:t>Suppose </a:t>
            </a:r>
            <a:r>
              <a:rPr dirty="0" sz="1100" spc="10">
                <a:latin typeface="Times New Roman"/>
                <a:cs typeface="Times New Roman"/>
              </a:rPr>
              <a:t>we want </a:t>
            </a:r>
            <a:r>
              <a:rPr dirty="0" sz="1100" spc="5">
                <a:latin typeface="Times New Roman"/>
                <a:cs typeface="Times New Roman"/>
              </a:rPr>
              <a:t>to locate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plant that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receive shipments  of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from two </a:t>
            </a:r>
            <a:r>
              <a:rPr dirty="0" sz="1100" spc="5">
                <a:latin typeface="Times New Roman"/>
                <a:cs typeface="Times New Roman"/>
              </a:rPr>
              <a:t>sources: </a:t>
            </a:r>
            <a:r>
              <a:rPr dirty="0" sz="1100" spc="15">
                <a:latin typeface="Times New Roman"/>
                <a:cs typeface="Times New Roman"/>
              </a:rPr>
              <a:t>F1 </a:t>
            </a:r>
            <a:r>
              <a:rPr dirty="0" sz="1100" spc="10">
                <a:latin typeface="Times New Roman"/>
                <a:cs typeface="Times New Roman"/>
              </a:rPr>
              <a:t>and F2. The </a:t>
            </a:r>
            <a:r>
              <a:rPr dirty="0" sz="1100" spc="5">
                <a:latin typeface="Times New Roman"/>
                <a:cs typeface="Times New Roman"/>
              </a:rPr>
              <a:t>plant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create finished goods that must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shipped to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distribution warehouses </a:t>
            </a:r>
            <a:r>
              <a:rPr dirty="0" sz="1100" spc="10">
                <a:latin typeface="Times New Roman"/>
                <a:cs typeface="Times New Roman"/>
              </a:rPr>
              <a:t>F3 and F4 Given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four </a:t>
            </a:r>
            <a:r>
              <a:rPr dirty="0" sz="1100" spc="5">
                <a:latin typeface="Times New Roman"/>
                <a:cs typeface="Times New Roman"/>
              </a:rPr>
              <a:t>facilities, where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locate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plant to </a:t>
            </a:r>
            <a:r>
              <a:rPr dirty="0" sz="1100" spc="10">
                <a:latin typeface="Times New Roman"/>
                <a:cs typeface="Times New Roman"/>
              </a:rPr>
              <a:t>minimize </a:t>
            </a:r>
            <a:r>
              <a:rPr dirty="0" sz="1100" spc="5">
                <a:latin typeface="Times New Roman"/>
                <a:cs typeface="Times New Roman"/>
              </a:rPr>
              <a:t>annual transportation cost for </a:t>
            </a:r>
            <a:r>
              <a:rPr dirty="0" sz="1100" spc="10">
                <a:latin typeface="Times New Roman"/>
                <a:cs typeface="Times New Roman"/>
              </a:rPr>
              <a:t>the network </a:t>
            </a:r>
            <a:r>
              <a:rPr dirty="0" sz="1100" spc="5">
                <a:latin typeface="Times New Roman"/>
                <a:cs typeface="Times New Roman"/>
              </a:rPr>
              <a:t>of  facilities?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88900" marR="812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median </a:t>
            </a:r>
            <a:r>
              <a:rPr dirty="0" sz="1100" spc="10">
                <a:latin typeface="Times New Roman"/>
                <a:cs typeface="Times New Roman"/>
              </a:rPr>
              <a:t>model can </a:t>
            </a:r>
            <a:r>
              <a:rPr dirty="0" sz="1100" spc="5">
                <a:latin typeface="Times New Roman"/>
                <a:cs typeface="Times New Roman"/>
              </a:rPr>
              <a:t>help </a:t>
            </a:r>
            <a:r>
              <a:rPr dirty="0" sz="1100" spc="10">
                <a:latin typeface="Times New Roman"/>
                <a:cs typeface="Times New Roman"/>
              </a:rPr>
              <a:t>answer </a:t>
            </a:r>
            <a:r>
              <a:rPr dirty="0" sz="1100" spc="5">
                <a:latin typeface="Times New Roman"/>
                <a:cs typeface="Times New Roman"/>
              </a:rPr>
              <a:t>this question. </a:t>
            </a:r>
            <a:r>
              <a:rPr dirty="0" sz="1100" spc="10">
                <a:latin typeface="Times New Roman"/>
                <a:cs typeface="Times New Roman"/>
              </a:rPr>
              <a:t>The model </a:t>
            </a:r>
            <a:r>
              <a:rPr dirty="0" sz="1100" spc="5">
                <a:latin typeface="Times New Roman"/>
                <a:cs typeface="Times New Roman"/>
              </a:rPr>
              <a:t>considers the </a:t>
            </a:r>
            <a:r>
              <a:rPr dirty="0" sz="1100" spc="10">
                <a:latin typeface="Times New Roman"/>
                <a:cs typeface="Times New Roman"/>
              </a:rPr>
              <a:t>volume ofLoads  </a:t>
            </a:r>
            <a:r>
              <a:rPr dirty="0" sz="1100" spc="5">
                <a:latin typeface="Times New Roman"/>
                <a:cs typeface="Times New Roman"/>
              </a:rPr>
              <a:t>transported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rectangular paths. All </a:t>
            </a:r>
            <a:r>
              <a:rPr dirty="0" sz="1100" spc="10">
                <a:latin typeface="Times New Roman"/>
                <a:cs typeface="Times New Roman"/>
              </a:rPr>
              <a:t>movements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made </a:t>
            </a:r>
            <a:r>
              <a:rPr dirty="0" sz="1100" spc="5">
                <a:latin typeface="Times New Roman"/>
                <a:cs typeface="Times New Roman"/>
              </a:rPr>
              <a:t>in east-west or North-south  directions; </a:t>
            </a:r>
            <a:r>
              <a:rPr dirty="0" sz="1100" spc="10">
                <a:latin typeface="Times New Roman"/>
                <a:cs typeface="Times New Roman"/>
              </a:rPr>
              <a:t>diagonal moves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considered.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simple median </a:t>
            </a:r>
            <a:r>
              <a:rPr dirty="0" sz="1100" spc="10">
                <a:latin typeface="Times New Roman"/>
                <a:cs typeface="Times New Roman"/>
              </a:rPr>
              <a:t>model </a:t>
            </a:r>
            <a:r>
              <a:rPr dirty="0" sz="1100" spc="5">
                <a:latin typeface="Times New Roman"/>
                <a:cs typeface="Times New Roman"/>
              </a:rPr>
              <a:t>provides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optimal  solution.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88900" marR="812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Table 5.2 </a:t>
            </a:r>
            <a:r>
              <a:rPr dirty="0" sz="1100" spc="10">
                <a:latin typeface="Times New Roman"/>
                <a:cs typeface="Times New Roman"/>
              </a:rPr>
              <a:t>shows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loads L</a:t>
            </a:r>
            <a:r>
              <a:rPr dirty="0" baseline="-11111" sz="1125" spc="7">
                <a:latin typeface="Times New Roman"/>
                <a:cs typeface="Times New Roman"/>
              </a:rPr>
              <a:t>i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shipped annually between each </a:t>
            </a:r>
            <a:r>
              <a:rPr dirty="0" sz="1100" spc="10">
                <a:latin typeface="Times New Roman"/>
                <a:cs typeface="Times New Roman"/>
              </a:rPr>
              <a:t>existing </a:t>
            </a:r>
            <a:r>
              <a:rPr dirty="0" sz="1100" spc="5">
                <a:latin typeface="Times New Roman"/>
                <a:cs typeface="Times New Roman"/>
              </a:rPr>
              <a:t>facility  F,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plant; it also </a:t>
            </a:r>
            <a:r>
              <a:rPr dirty="0" sz="1100" spc="10">
                <a:latin typeface="Times New Roman"/>
                <a:cs typeface="Times New Roman"/>
              </a:rPr>
              <a:t>shows </a:t>
            </a:r>
            <a:r>
              <a:rPr dirty="0" sz="1100" spc="5">
                <a:latin typeface="Times New Roman"/>
                <a:cs typeface="Times New Roman"/>
              </a:rPr>
              <a:t>the coordinate location' (X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Times New Roman"/>
                <a:cs typeface="Times New Roman"/>
              </a:rPr>
              <a:t>, Y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Times New Roman"/>
                <a:cs typeface="Times New Roman"/>
              </a:rPr>
              <a:t>) of each existing facility </a:t>
            </a:r>
            <a:r>
              <a:rPr dirty="0" sz="1100">
                <a:latin typeface="Times New Roman"/>
                <a:cs typeface="Times New Roman"/>
              </a:rPr>
              <a:t>F</a:t>
            </a:r>
            <a:r>
              <a:rPr dirty="0" baseline="-11111" sz="1125">
                <a:latin typeface="Times New Roman"/>
                <a:cs typeface="Times New Roman"/>
              </a:rPr>
              <a:t>i 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cost C</a:t>
            </a:r>
            <a:r>
              <a:rPr dirty="0" baseline="-11111" sz="1125" spc="7">
                <a:latin typeface="Times New Roman"/>
                <a:cs typeface="Times New Roman"/>
              </a:rPr>
              <a:t>i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move a load one </a:t>
            </a:r>
            <a:r>
              <a:rPr dirty="0" sz="1100" spc="5">
                <a:latin typeface="Times New Roman"/>
                <a:cs typeface="Times New Roman"/>
              </a:rPr>
              <a:t>distance unit to </a:t>
            </a:r>
            <a:r>
              <a:rPr dirty="0" sz="1100" spc="10">
                <a:latin typeface="Times New Roman"/>
                <a:cs typeface="Times New Roman"/>
              </a:rPr>
              <a:t>or from </a:t>
            </a:r>
            <a:r>
              <a:rPr dirty="0" sz="1100" spc="5">
                <a:latin typeface="Times New Roman"/>
                <a:cs typeface="Times New Roman"/>
              </a:rPr>
              <a:t>F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Times New Roman"/>
                <a:cs typeface="Times New Roman"/>
              </a:rPr>
              <a:t>.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let </a:t>
            </a:r>
            <a:r>
              <a:rPr dirty="0" sz="1100" spc="10">
                <a:latin typeface="Times New Roman"/>
                <a:cs typeface="Times New Roman"/>
              </a:rPr>
              <a:t>D</a:t>
            </a:r>
            <a:r>
              <a:rPr dirty="0" baseline="-11111" sz="1125" spc="15">
                <a:latin typeface="Times New Roman"/>
                <a:cs typeface="Times New Roman"/>
              </a:rPr>
              <a:t>i </a:t>
            </a:r>
            <a:r>
              <a:rPr dirty="0" sz="1100" spc="10">
                <a:latin typeface="Times New Roman"/>
                <a:cs typeface="Times New Roman"/>
              </a:rPr>
              <a:t>be the distance </a:t>
            </a:r>
            <a:r>
              <a:rPr dirty="0" sz="1100" spc="5">
                <a:latin typeface="Times New Roman"/>
                <a:cs typeface="Times New Roman"/>
              </a:rPr>
              <a:t>units 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facility F</a:t>
            </a:r>
            <a:r>
              <a:rPr dirty="0" baseline="-11111" sz="1125" spc="7">
                <a:latin typeface="Times New Roman"/>
                <a:cs typeface="Times New Roman"/>
              </a:rPr>
              <a:t>i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new plant. The </a:t>
            </a:r>
            <a:r>
              <a:rPr dirty="0" sz="1100" spc="5">
                <a:latin typeface="Times New Roman"/>
                <a:cs typeface="Times New Roman"/>
              </a:rPr>
              <a:t>total transit cost, then, 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sum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products  C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Times New Roman"/>
                <a:cs typeface="Times New Roman"/>
              </a:rPr>
              <a:t>L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Times New Roman"/>
                <a:cs typeface="Times New Roman"/>
              </a:rPr>
              <a:t>D</a:t>
            </a:r>
            <a:r>
              <a:rPr dirty="0" baseline="-11111" sz="1125" spc="7">
                <a:latin typeface="Times New Roman"/>
                <a:cs typeface="Times New Roman"/>
              </a:rPr>
              <a:t>i </a:t>
            </a:r>
            <a:r>
              <a:rPr dirty="0" sz="1100" spc="5">
                <a:latin typeface="Times New Roman"/>
                <a:cs typeface="Times New Roman"/>
              </a:rPr>
              <a:t>for all i: cost </a:t>
            </a:r>
            <a:r>
              <a:rPr dirty="0" sz="1100" spc="10">
                <a:latin typeface="Times New Roman"/>
                <a:cs typeface="Times New Roman"/>
              </a:rPr>
              <a:t>times </a:t>
            </a:r>
            <a:r>
              <a:rPr dirty="0" sz="1100" spc="5">
                <a:latin typeface="Times New Roman"/>
                <a:cs typeface="Times New Roman"/>
              </a:rPr>
              <a:t>loads times</a:t>
            </a:r>
            <a:r>
              <a:rPr dirty="0" sz="1100" spc="-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distance.</a:t>
            </a:r>
            <a:endParaRPr sz="1100">
              <a:latin typeface="Times New Roman"/>
              <a:cs typeface="Times New Roman"/>
            </a:endParaRPr>
          </a:p>
          <a:p>
            <a:pPr algn="ctr" marL="699135">
              <a:lnSpc>
                <a:spcPts val="1295"/>
              </a:lnSpc>
            </a:pPr>
            <a:r>
              <a:rPr dirty="0" sz="1100" spc="1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  <a:p>
            <a:pPr algn="ctr" marL="929640">
              <a:lnSpc>
                <a:spcPts val="1310"/>
              </a:lnSpc>
              <a:spcBef>
                <a:spcPts val="65"/>
              </a:spcBef>
              <a:tabLst>
                <a:tab pos="3940175" algn="l"/>
              </a:tabLst>
            </a:pPr>
            <a:r>
              <a:rPr dirty="0" sz="1100" spc="5">
                <a:latin typeface="Times New Roman"/>
                <a:cs typeface="Times New Roman"/>
              </a:rPr>
              <a:t>Total transportation cost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  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Symbol"/>
                <a:cs typeface="Symbol"/>
              </a:rPr>
              <a:t>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Times New Roman"/>
                <a:cs typeface="Times New Roman"/>
              </a:rPr>
              <a:t>L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Times New Roman"/>
                <a:cs typeface="Times New Roman"/>
              </a:rPr>
              <a:t>D</a:t>
            </a:r>
            <a:r>
              <a:rPr dirty="0" baseline="-11111" sz="1125" spc="7">
                <a:latin typeface="Times New Roman"/>
                <a:cs typeface="Times New Roman"/>
              </a:rPr>
              <a:t>i	</a:t>
            </a:r>
            <a:r>
              <a:rPr dirty="0" sz="1100" spc="5">
                <a:latin typeface="Times New Roman"/>
                <a:cs typeface="Times New Roman"/>
              </a:rPr>
              <a:t>Equation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5.1</a:t>
            </a:r>
            <a:endParaRPr sz="1100">
              <a:latin typeface="Times New Roman"/>
              <a:cs typeface="Times New Roman"/>
            </a:endParaRPr>
          </a:p>
          <a:p>
            <a:pPr algn="ctr" marL="819785">
              <a:lnSpc>
                <a:spcPts val="1310"/>
              </a:lnSpc>
            </a:pPr>
            <a:r>
              <a:rPr dirty="0" sz="1100" spc="10">
                <a:latin typeface="Times New Roman"/>
                <a:cs typeface="Times New Roman"/>
              </a:rPr>
              <a:t>i=1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415925">
              <a:lnSpc>
                <a:spcPct val="100000"/>
              </a:lnSpc>
              <a:tabLst>
                <a:tab pos="127635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Table </a:t>
            </a:r>
            <a:r>
              <a:rPr dirty="0" sz="1100" spc="5" b="1">
                <a:latin typeface="Times New Roman"/>
                <a:cs typeface="Times New Roman"/>
              </a:rPr>
              <a:t>5.2	Locations of existing facilities </a:t>
            </a:r>
            <a:r>
              <a:rPr dirty="0" sz="1100" spc="15" b="1">
                <a:latin typeface="Times New Roman"/>
                <a:cs typeface="Times New Roman"/>
              </a:rPr>
              <a:t>and </a:t>
            </a:r>
            <a:r>
              <a:rPr dirty="0" sz="1100" spc="10" b="1">
                <a:latin typeface="Times New Roman"/>
                <a:cs typeface="Times New Roman"/>
              </a:rPr>
              <a:t>number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loads </a:t>
            </a:r>
            <a:r>
              <a:rPr dirty="0" sz="1100" spc="5" b="1">
                <a:latin typeface="Times New Roman"/>
                <a:cs typeface="Times New Roman"/>
              </a:rPr>
              <a:t>to </a:t>
            </a:r>
            <a:r>
              <a:rPr dirty="0" sz="1100" spc="15" b="1">
                <a:latin typeface="Times New Roman"/>
                <a:cs typeface="Times New Roman"/>
              </a:rPr>
              <a:t>be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moved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3538220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Coordinate Location (X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Times New Roman"/>
                <a:cs typeface="Times New Roman"/>
              </a:rPr>
              <a:t>, </a:t>
            </a:r>
            <a:r>
              <a:rPr dirty="0" sz="1100" spc="10">
                <a:latin typeface="Times New Roman"/>
                <a:cs typeface="Times New Roman"/>
              </a:rPr>
              <a:t>Y</a:t>
            </a:r>
            <a:r>
              <a:rPr dirty="0" baseline="-11111" sz="1125" spc="15">
                <a:latin typeface="Times New Roman"/>
                <a:cs typeface="Times New Roman"/>
              </a:rPr>
              <a:t>i</a:t>
            </a:r>
            <a:r>
              <a:rPr dirty="0" sz="1100" spc="10">
                <a:latin typeface="Times New Roman"/>
                <a:cs typeface="Times New Roman"/>
              </a:rPr>
              <a:t>) of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endParaRPr baseline="-11111" sz="112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85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21663" y="6174485"/>
          <a:ext cx="5531485" cy="136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4300"/>
                <a:gridCol w="1384935"/>
                <a:gridCol w="1383664"/>
                <a:gridCol w="1370964"/>
              </a:tblGrid>
              <a:tr h="500634"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Existing Facility F</a:t>
                      </a:r>
                      <a:r>
                        <a:rPr dirty="0" baseline="-11111" sz="1125" spc="7">
                          <a:latin typeface="Times New Roman"/>
                          <a:cs typeface="Times New Roman"/>
                        </a:rPr>
                        <a:t>i</a:t>
                      </a:r>
                      <a:endParaRPr baseline="-11111" sz="11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4287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Annual Loads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baseline="-11111" sz="1125" spc="7">
                          <a:latin typeface="Times New Roman"/>
                          <a:cs typeface="Times New Roman"/>
                        </a:rPr>
                        <a:t>i 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between F</a:t>
                      </a:r>
                      <a:r>
                        <a:rPr dirty="0" baseline="-11111" sz="1125" spc="15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and New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ts val="121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Plant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44145" indent="-63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Cost C</a:t>
                      </a:r>
                      <a:r>
                        <a:rPr dirty="0" baseline="-11111" sz="1125" spc="7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move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one 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Load 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dirty="0" sz="11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distance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21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Unit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ts val="129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(X</a:t>
                      </a:r>
                      <a:r>
                        <a:rPr dirty="0" baseline="-11111" sz="1125" spc="1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100" spc="10" i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 i="1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baseline="-11111" sz="1125" spc="7" i="1">
                          <a:latin typeface="Times New Roman"/>
                          <a:cs typeface="Times New Roman"/>
                        </a:rPr>
                        <a:t>i</a:t>
                      </a:r>
                      <a:endParaRPr baseline="-11111" sz="11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baseline="-11111" sz="1125" spc="7">
                          <a:latin typeface="Times New Roman"/>
                          <a:cs typeface="Times New Roman"/>
                        </a:rPr>
                        <a:t>1</a:t>
                      </a:r>
                      <a:endParaRPr baseline="-11111" sz="11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755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(20,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30)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069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baseline="-11111" sz="1125" spc="7">
                          <a:latin typeface="Times New Roman"/>
                          <a:cs typeface="Times New Roman"/>
                        </a:rPr>
                        <a:t>2</a:t>
                      </a:r>
                      <a:endParaRPr baseline="-11111" sz="11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900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(10,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40)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baseline="-11111" sz="1125" spc="7">
                          <a:latin typeface="Times New Roman"/>
                          <a:cs typeface="Times New Roman"/>
                        </a:rPr>
                        <a:t>3</a:t>
                      </a:r>
                      <a:endParaRPr baseline="-11111" sz="11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(30,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50)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baseline="-11111" sz="1125" spc="7">
                          <a:latin typeface="Times New Roman"/>
                          <a:cs typeface="Times New Roman"/>
                        </a:rPr>
                        <a:t>4</a:t>
                      </a:r>
                      <a:endParaRPr baseline="-11111" sz="11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500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(40,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60)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Total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2,605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25219" y="7841843"/>
            <a:ext cx="5521960" cy="136271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63500" marR="5588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Since all </a:t>
            </a:r>
            <a:r>
              <a:rPr dirty="0" sz="1100" spc="10">
                <a:latin typeface="Times New Roman"/>
                <a:cs typeface="Times New Roman"/>
              </a:rPr>
              <a:t>loads </a:t>
            </a:r>
            <a:r>
              <a:rPr dirty="0" sz="1100" spc="5">
                <a:latin typeface="Times New Roman"/>
                <a:cs typeface="Times New Roman"/>
              </a:rPr>
              <a:t>must </a:t>
            </a:r>
            <a:r>
              <a:rPr dirty="0" sz="1100" spc="10">
                <a:latin typeface="Times New Roman"/>
                <a:cs typeface="Times New Roman"/>
              </a:rPr>
              <a:t>be on rectangular paths, distance between </a:t>
            </a:r>
            <a:r>
              <a:rPr dirty="0" sz="1100" spc="5">
                <a:latin typeface="Times New Roman"/>
                <a:cs typeface="Times New Roman"/>
              </a:rPr>
              <a:t>each existing facility </a:t>
            </a:r>
            <a:r>
              <a:rPr dirty="0" sz="1100" spc="10">
                <a:latin typeface="Times New Roman"/>
                <a:cs typeface="Times New Roman"/>
              </a:rPr>
              <a:t>and the  new </a:t>
            </a:r>
            <a:r>
              <a:rPr dirty="0" sz="1100" spc="5">
                <a:latin typeface="Times New Roman"/>
                <a:cs typeface="Times New Roman"/>
              </a:rPr>
              <a:t>plant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measured by </a:t>
            </a:r>
            <a:r>
              <a:rPr dirty="0" sz="1100" spc="5">
                <a:latin typeface="Times New Roman"/>
                <a:cs typeface="Times New Roman"/>
              </a:rPr>
              <a:t>the difference in the x-coordinates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difference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y-  </a:t>
            </a:r>
            <a:r>
              <a:rPr dirty="0" sz="1100" spc="10">
                <a:latin typeface="Times New Roman"/>
                <a:cs typeface="Times New Roman"/>
              </a:rPr>
              <a:t>coordinates (see </a:t>
            </a:r>
            <a:r>
              <a:rPr dirty="0" sz="1100" spc="5">
                <a:latin typeface="Times New Roman"/>
                <a:cs typeface="Times New Roman"/>
              </a:rPr>
              <a:t>figure </a:t>
            </a:r>
            <a:r>
              <a:rPr dirty="0" sz="1100" spc="10">
                <a:latin typeface="Times New Roman"/>
                <a:cs typeface="Times New Roman"/>
              </a:rPr>
              <a:t>5.1).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let (x</a:t>
            </a:r>
            <a:r>
              <a:rPr dirty="0" baseline="-11111" sz="1125" spc="7">
                <a:latin typeface="Times New Roman"/>
                <a:cs typeface="Times New Roman"/>
              </a:rPr>
              <a:t>0</a:t>
            </a:r>
            <a:r>
              <a:rPr dirty="0" sz="1100" spc="5">
                <a:latin typeface="Times New Roman"/>
                <a:cs typeface="Times New Roman"/>
              </a:rPr>
              <a:t>, y</a:t>
            </a:r>
            <a:r>
              <a:rPr dirty="0" baseline="-11111" sz="1125" spc="7">
                <a:latin typeface="Times New Roman"/>
                <a:cs typeface="Times New Roman"/>
              </a:rPr>
              <a:t>0</a:t>
            </a:r>
            <a:r>
              <a:rPr dirty="0" sz="1100" spc="5">
                <a:latin typeface="Times New Roman"/>
                <a:cs typeface="Times New Roman"/>
              </a:rPr>
              <a:t>)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the coordinates of </a:t>
            </a:r>
            <a:r>
              <a:rPr dirty="0" sz="1100" spc="10">
                <a:latin typeface="Times New Roman"/>
                <a:cs typeface="Times New Roman"/>
              </a:rPr>
              <a:t>a proposed new </a:t>
            </a:r>
            <a:r>
              <a:rPr dirty="0" sz="1100" spc="5">
                <a:latin typeface="Times New Roman"/>
                <a:cs typeface="Times New Roman"/>
              </a:rPr>
              <a:t>plant,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923290">
              <a:lnSpc>
                <a:spcPct val="100000"/>
              </a:lnSpc>
              <a:tabLst>
                <a:tab pos="4364355" algn="l"/>
              </a:tabLst>
            </a:pPr>
            <a:r>
              <a:rPr dirty="0" sz="1100" spc="10">
                <a:latin typeface="Times New Roman"/>
                <a:cs typeface="Times New Roman"/>
              </a:rPr>
              <a:t>D</a:t>
            </a:r>
            <a:r>
              <a:rPr dirty="0" baseline="-11111" sz="1125" spc="15">
                <a:latin typeface="Times New Roman"/>
                <a:cs typeface="Times New Roman"/>
              </a:rPr>
              <a:t>i   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5">
                <a:latin typeface="Symbol"/>
                <a:cs typeface="Symbol"/>
              </a:rPr>
              <a:t></a:t>
            </a:r>
            <a:r>
              <a:rPr dirty="0" sz="1100" spc="5">
                <a:latin typeface="Times New Roman"/>
                <a:cs typeface="Times New Roman"/>
              </a:rPr>
              <a:t>x</a:t>
            </a:r>
            <a:r>
              <a:rPr dirty="0" baseline="-11111" sz="1125" spc="7">
                <a:latin typeface="Times New Roman"/>
                <a:cs typeface="Times New Roman"/>
              </a:rPr>
              <a:t>0</a:t>
            </a:r>
            <a:r>
              <a:rPr dirty="0" baseline="-11111" sz="1125" spc="292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- </a:t>
            </a:r>
            <a:r>
              <a:rPr dirty="0" sz="1100">
                <a:latin typeface="Times New Roman"/>
                <a:cs typeface="Times New Roman"/>
              </a:rPr>
              <a:t>x</a:t>
            </a:r>
            <a:r>
              <a:rPr dirty="0" baseline="-11111" sz="1125">
                <a:latin typeface="Times New Roman"/>
                <a:cs typeface="Times New Roman"/>
              </a:rPr>
              <a:t>i</a:t>
            </a:r>
            <a:r>
              <a:rPr dirty="0" sz="1100">
                <a:latin typeface="Symbol"/>
                <a:cs typeface="Symbol"/>
              </a:rPr>
              <a:t>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+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Symbol"/>
                <a:cs typeface="Symbol"/>
              </a:rPr>
              <a:t></a:t>
            </a:r>
            <a:r>
              <a:rPr dirty="0" sz="1100" spc="5">
                <a:latin typeface="Times New Roman"/>
                <a:cs typeface="Times New Roman"/>
              </a:rPr>
              <a:t>y</a:t>
            </a:r>
            <a:r>
              <a:rPr dirty="0" baseline="-11111" sz="1125" spc="7">
                <a:latin typeface="Times New Roman"/>
                <a:cs typeface="Times New Roman"/>
              </a:rPr>
              <a:t>0</a:t>
            </a:r>
            <a:r>
              <a:rPr dirty="0" sz="1100" spc="5">
                <a:latin typeface="Times New Roman"/>
                <a:cs typeface="Times New Roman"/>
              </a:rPr>
              <a:t>-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y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Symbol"/>
                <a:cs typeface="Symbol"/>
              </a:rPr>
              <a:t></a:t>
            </a:r>
            <a:r>
              <a:rPr dirty="0" sz="1100" spc="5">
                <a:latin typeface="Times New Roman"/>
                <a:cs typeface="Times New Roman"/>
              </a:rPr>
              <a:t>	Equation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5.2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63500" marR="54610">
              <a:lnSpc>
                <a:spcPts val="13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Notice </a:t>
            </a:r>
            <a:r>
              <a:rPr dirty="0" sz="1100" spc="2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calculate the absolute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of the differences, </a:t>
            </a:r>
            <a:r>
              <a:rPr dirty="0" sz="1100" spc="10">
                <a:latin typeface="Times New Roman"/>
                <a:cs typeface="Times New Roman"/>
              </a:rPr>
              <a:t>because distance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always </a:t>
            </a:r>
            <a:r>
              <a:rPr dirty="0" sz="1100" spc="5">
                <a:latin typeface="Times New Roman"/>
                <a:cs typeface="Times New Roman"/>
              </a:rPr>
              <a:t>positive.  </a:t>
            </a:r>
            <a:r>
              <a:rPr dirty="0" sz="1100" spc="10">
                <a:latin typeface="Times New Roman"/>
                <a:cs typeface="Times New Roman"/>
              </a:rPr>
              <a:t>Notice </a:t>
            </a:r>
            <a:r>
              <a:rPr dirty="0" sz="1100" spc="5">
                <a:latin typeface="Times New Roman"/>
                <a:cs typeface="Times New Roman"/>
              </a:rPr>
              <a:t>too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could have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written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7836" y="1012795"/>
            <a:ext cx="5495925" cy="692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911225">
              <a:lnSpc>
                <a:spcPct val="10000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D</a:t>
            </a:r>
            <a:r>
              <a:rPr dirty="0" baseline="-11111" sz="1125" spc="7">
                <a:latin typeface="Times New Roman"/>
                <a:cs typeface="Times New Roman"/>
              </a:rPr>
              <a:t>i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5">
                <a:latin typeface="Symbol"/>
                <a:cs typeface="Symbol"/>
              </a:rPr>
              <a:t></a:t>
            </a:r>
            <a:r>
              <a:rPr dirty="0" sz="1100" spc="5">
                <a:latin typeface="Times New Roman"/>
                <a:cs typeface="Times New Roman"/>
              </a:rPr>
              <a:t>x</a:t>
            </a:r>
            <a:r>
              <a:rPr dirty="0" baseline="-11111" sz="1125" spc="7">
                <a:latin typeface="Times New Roman"/>
                <a:cs typeface="Times New Roman"/>
              </a:rPr>
              <a:t>i </a:t>
            </a:r>
            <a:r>
              <a:rPr dirty="0" sz="1100" spc="5">
                <a:latin typeface="Times New Roman"/>
                <a:cs typeface="Times New Roman"/>
              </a:rPr>
              <a:t>- x</a:t>
            </a:r>
            <a:r>
              <a:rPr dirty="0" baseline="-11111" sz="1125" spc="7">
                <a:latin typeface="Times New Roman"/>
                <a:cs typeface="Times New Roman"/>
              </a:rPr>
              <a:t>0</a:t>
            </a:r>
            <a:r>
              <a:rPr dirty="0" sz="1100" spc="5">
                <a:latin typeface="Symbol"/>
                <a:cs typeface="Symbol"/>
              </a:rPr>
              <a:t>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+ </a:t>
            </a:r>
            <a:r>
              <a:rPr dirty="0" sz="1100" spc="5">
                <a:latin typeface="Symbol"/>
                <a:cs typeface="Symbol"/>
              </a:rPr>
              <a:t></a:t>
            </a:r>
            <a:r>
              <a:rPr dirty="0" sz="1100" spc="5">
                <a:latin typeface="Times New Roman"/>
                <a:cs typeface="Times New Roman"/>
              </a:rPr>
              <a:t>y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Times New Roman"/>
                <a:cs typeface="Times New Roman"/>
              </a:rPr>
              <a:t>-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y</a:t>
            </a:r>
            <a:r>
              <a:rPr dirty="0" baseline="-11111" sz="1125" spc="7">
                <a:latin typeface="Times New Roman"/>
                <a:cs typeface="Times New Roman"/>
              </a:rPr>
              <a:t>0</a:t>
            </a:r>
            <a:r>
              <a:rPr dirty="0" sz="1100" spc="5">
                <a:latin typeface="Symbol"/>
                <a:cs typeface="Symbol"/>
              </a:rPr>
              <a:t></a:t>
            </a:r>
            <a:endParaRPr sz="11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Symbol"/>
              <a:cs typeface="Symbol"/>
            </a:endParaRPr>
          </a:p>
          <a:p>
            <a:pPr marL="50800" marR="43180" indent="-635">
              <a:lnSpc>
                <a:spcPts val="1300"/>
              </a:lnSpc>
            </a:pPr>
            <a:r>
              <a:rPr dirty="0" sz="1100" spc="15">
                <a:latin typeface="Times New Roman"/>
                <a:cs typeface="Times New Roman"/>
              </a:rPr>
              <a:t>Our </a:t>
            </a:r>
            <a:r>
              <a:rPr dirty="0" sz="1100" spc="10">
                <a:latin typeface="Times New Roman"/>
                <a:cs typeface="Times New Roman"/>
              </a:rPr>
              <a:t>goal </a:t>
            </a:r>
            <a:r>
              <a:rPr dirty="0" sz="1100" spc="5">
                <a:latin typeface="Times New Roman"/>
                <a:cs typeface="Times New Roman"/>
              </a:rPr>
              <a:t>is to </a:t>
            </a:r>
            <a:r>
              <a:rPr dirty="0" sz="1100" spc="10">
                <a:latin typeface="Times New Roman"/>
                <a:cs typeface="Times New Roman"/>
              </a:rPr>
              <a:t>find values for </a:t>
            </a:r>
            <a:r>
              <a:rPr dirty="0" sz="1100" spc="5">
                <a:latin typeface="Times New Roman"/>
                <a:cs typeface="Times New Roman"/>
              </a:rPr>
              <a:t>x</a:t>
            </a:r>
            <a:r>
              <a:rPr dirty="0" baseline="-11111" sz="1125" spc="7">
                <a:latin typeface="Times New Roman"/>
                <a:cs typeface="Times New Roman"/>
              </a:rPr>
              <a:t>0 </a:t>
            </a:r>
            <a:r>
              <a:rPr dirty="0" sz="1100" spc="10">
                <a:latin typeface="Times New Roman"/>
                <a:cs typeface="Times New Roman"/>
              </a:rPr>
              <a:t>and y</a:t>
            </a:r>
            <a:r>
              <a:rPr dirty="0" baseline="-11111" sz="1125" spc="15">
                <a:latin typeface="Times New Roman"/>
                <a:cs typeface="Times New Roman"/>
              </a:rPr>
              <a:t>0 </a:t>
            </a:r>
            <a:r>
              <a:rPr dirty="0" sz="1100" spc="10">
                <a:latin typeface="Times New Roman"/>
                <a:cs typeface="Times New Roman"/>
              </a:rPr>
              <a:t>(new </a:t>
            </a:r>
            <a:r>
              <a:rPr dirty="0" sz="1100" spc="5">
                <a:latin typeface="Times New Roman"/>
                <a:cs typeface="Times New Roman"/>
              </a:rPr>
              <a:t>plant) that result in </a:t>
            </a:r>
            <a:r>
              <a:rPr dirty="0" sz="1100" spc="10">
                <a:latin typeface="Times New Roman"/>
                <a:cs typeface="Times New Roman"/>
              </a:rPr>
              <a:t>minimum </a:t>
            </a:r>
            <a:r>
              <a:rPr dirty="0" sz="1100" spc="5">
                <a:latin typeface="Times New Roman"/>
                <a:cs typeface="Times New Roman"/>
              </a:rPr>
              <a:t>transportation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costs.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follow three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steps: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2744" y="2024633"/>
            <a:ext cx="3557015" cy="3002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25179" y="4870833"/>
            <a:ext cx="5522595" cy="41548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945515">
              <a:lnSpc>
                <a:spcPts val="1310"/>
              </a:lnSpc>
              <a:spcBef>
                <a:spcPts val="125"/>
              </a:spcBef>
            </a:pPr>
            <a:r>
              <a:rPr dirty="0" sz="1100" spc="5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 marL="762635">
              <a:lnSpc>
                <a:spcPts val="1310"/>
              </a:lnSpc>
            </a:pPr>
            <a:r>
              <a:rPr dirty="0" sz="1100" spc="10" b="1">
                <a:latin typeface="Times New Roman"/>
                <a:cs typeface="Times New Roman"/>
              </a:rPr>
              <a:t>Figure </a:t>
            </a:r>
            <a:r>
              <a:rPr dirty="0" sz="1100" spc="5" b="1">
                <a:latin typeface="Times New Roman"/>
                <a:cs typeface="Times New Roman"/>
              </a:rPr>
              <a:t>5.1: Sources of </a:t>
            </a:r>
            <a:r>
              <a:rPr dirty="0" sz="1100" spc="15" b="1">
                <a:latin typeface="Times New Roman"/>
                <a:cs typeface="Times New Roman"/>
              </a:rPr>
              <a:t>raw </a:t>
            </a:r>
            <a:r>
              <a:rPr dirty="0" sz="1100" spc="10" b="1">
                <a:latin typeface="Times New Roman"/>
                <a:cs typeface="Times New Roman"/>
              </a:rPr>
              <a:t>materials and </a:t>
            </a:r>
            <a:r>
              <a:rPr dirty="0" sz="1100" spc="5" b="1">
                <a:latin typeface="Times New Roman"/>
                <a:cs typeface="Times New Roman"/>
              </a:rPr>
              <a:t>distribution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warehouses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494030" indent="-216535">
              <a:lnSpc>
                <a:spcPts val="1310"/>
              </a:lnSpc>
              <a:buAutoNum type="arabicPeriod"/>
              <a:tabLst>
                <a:tab pos="494665" algn="l"/>
              </a:tabLst>
            </a:pPr>
            <a:r>
              <a:rPr dirty="0" sz="1100" spc="5">
                <a:latin typeface="Times New Roman"/>
                <a:cs typeface="Times New Roman"/>
              </a:rPr>
              <a:t>Identify the </a:t>
            </a:r>
            <a:r>
              <a:rPr dirty="0" sz="1100" spc="10">
                <a:latin typeface="Times New Roman"/>
                <a:cs typeface="Times New Roman"/>
              </a:rPr>
              <a:t>median value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loads </a:t>
            </a:r>
            <a:r>
              <a:rPr dirty="0" sz="1100">
                <a:latin typeface="Times New Roman"/>
                <a:cs typeface="Times New Roman"/>
              </a:rPr>
              <a:t>L</a:t>
            </a:r>
            <a:r>
              <a:rPr dirty="0" baseline="-11111" sz="1125">
                <a:latin typeface="Times New Roman"/>
                <a:cs typeface="Times New Roman"/>
              </a:rPr>
              <a:t>i</a:t>
            </a:r>
            <a:r>
              <a:rPr dirty="0" baseline="-11111" sz="1125" spc="1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moved.</a:t>
            </a:r>
            <a:endParaRPr sz="1100">
              <a:latin typeface="Times New Roman"/>
              <a:cs typeface="Times New Roman"/>
            </a:endParaRPr>
          </a:p>
          <a:p>
            <a:pPr marL="494030" indent="-216535">
              <a:lnSpc>
                <a:spcPts val="1300"/>
              </a:lnSpc>
              <a:buAutoNum type="arabicPeriod"/>
              <a:tabLst>
                <a:tab pos="494665" algn="l"/>
              </a:tabLst>
            </a:pPr>
            <a:r>
              <a:rPr dirty="0" sz="1100" spc="5">
                <a:latin typeface="Times New Roman"/>
                <a:cs typeface="Times New Roman"/>
              </a:rPr>
              <a:t>Find the x-coordinate of the existing facility that sends (or receives) </a:t>
            </a:r>
            <a:r>
              <a:rPr dirty="0" sz="1100" spc="10">
                <a:latin typeface="Times New Roman"/>
                <a:cs typeface="Times New Roman"/>
              </a:rPr>
              <a:t>the median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load.</a:t>
            </a:r>
            <a:endParaRPr sz="1100">
              <a:latin typeface="Times New Roman"/>
              <a:cs typeface="Times New Roman"/>
            </a:endParaRPr>
          </a:p>
          <a:p>
            <a:pPr marL="494030" marR="112395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94665" algn="l"/>
              </a:tabLst>
            </a:pPr>
            <a:r>
              <a:rPr dirty="0" sz="1100" spc="5">
                <a:latin typeface="Times New Roman"/>
                <a:cs typeface="Times New Roman"/>
              </a:rPr>
              <a:t>Find the y-coordinate </a:t>
            </a: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existing facility that sends (or receives) the </a:t>
            </a:r>
            <a:r>
              <a:rPr dirty="0" sz="1100" spc="10">
                <a:latin typeface="Times New Roman"/>
                <a:cs typeface="Times New Roman"/>
              </a:rPr>
              <a:t>median  </a:t>
            </a:r>
            <a:r>
              <a:rPr dirty="0" sz="1100" spc="5">
                <a:latin typeface="Times New Roman"/>
                <a:cs typeface="Times New Roman"/>
              </a:rPr>
              <a:t>load.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x- </a:t>
            </a:r>
            <a:r>
              <a:rPr dirty="0" sz="1100" spc="10">
                <a:latin typeface="Times New Roman"/>
                <a:cs typeface="Times New Roman"/>
              </a:rPr>
              <a:t>and y- </a:t>
            </a:r>
            <a:r>
              <a:rPr dirty="0" sz="1100" spc="5">
                <a:latin typeface="Times New Roman"/>
                <a:cs typeface="Times New Roman"/>
              </a:rPr>
              <a:t>coordinates found in steps </a:t>
            </a:r>
            <a:r>
              <a:rPr dirty="0" sz="1100" spc="10">
                <a:latin typeface="Times New Roman"/>
                <a:cs typeface="Times New Roman"/>
              </a:rPr>
              <a:t>2 and 3 define the new </a:t>
            </a:r>
            <a:r>
              <a:rPr dirty="0" sz="1100" spc="5">
                <a:latin typeface="Times New Roman"/>
                <a:cs typeface="Times New Roman"/>
              </a:rPr>
              <a:t>plants </a:t>
            </a:r>
            <a:r>
              <a:rPr dirty="0" sz="1100" spc="10">
                <a:latin typeface="Times New Roman"/>
                <a:cs typeface="Times New Roman"/>
              </a:rPr>
              <a:t>best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location.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1100" spc="5" b="1">
                <a:latin typeface="Times New Roman"/>
                <a:cs typeface="Times New Roman"/>
              </a:rPr>
              <a:t>Application of </a:t>
            </a:r>
            <a:r>
              <a:rPr dirty="0" sz="1100" spc="10" b="1">
                <a:latin typeface="Times New Roman"/>
                <a:cs typeface="Times New Roman"/>
              </a:rPr>
              <a:t>the Model </a:t>
            </a:r>
            <a:r>
              <a:rPr dirty="0" sz="1100" spc="10">
                <a:latin typeface="Times New Roman"/>
                <a:cs typeface="Times New Roman"/>
              </a:rPr>
              <a:t>Let us apply </a:t>
            </a:r>
            <a:r>
              <a:rPr dirty="0" sz="1100" spc="5">
                <a:latin typeface="Times New Roman"/>
                <a:cs typeface="Times New Roman"/>
              </a:rPr>
              <a:t>the three steps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data in Table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5.1.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494030" marR="55880" indent="-215900">
              <a:lnSpc>
                <a:spcPct val="98400"/>
              </a:lnSpc>
              <a:buFont typeface="Times New Roman"/>
              <a:buAutoNum type="arabicPeriod"/>
              <a:tabLst>
                <a:tab pos="4946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Identify the median load: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number of </a:t>
            </a:r>
            <a:r>
              <a:rPr dirty="0" sz="1100" spc="5">
                <a:latin typeface="Times New Roman"/>
                <a:cs typeface="Times New Roman"/>
              </a:rPr>
              <a:t>loads </a:t>
            </a:r>
            <a:r>
              <a:rPr dirty="0" sz="1100" spc="10">
                <a:latin typeface="Times New Roman"/>
                <a:cs typeface="Times New Roman"/>
              </a:rPr>
              <a:t>moved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and from the </a:t>
            </a:r>
            <a:r>
              <a:rPr dirty="0" sz="1100" spc="15">
                <a:latin typeface="Times New Roman"/>
                <a:cs typeface="Times New Roman"/>
              </a:rPr>
              <a:t>new  </a:t>
            </a:r>
            <a:r>
              <a:rPr dirty="0" sz="1100" spc="5">
                <a:latin typeface="Times New Roman"/>
                <a:cs typeface="Times New Roman"/>
              </a:rPr>
              <a:t>plant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2,605. </a:t>
            </a:r>
            <a:r>
              <a:rPr dirty="0" sz="1100" spc="10">
                <a:latin typeface="Times New Roman"/>
                <a:cs typeface="Times New Roman"/>
              </a:rPr>
              <a:t>If we </a:t>
            </a:r>
            <a:r>
              <a:rPr dirty="0" sz="1100" spc="5">
                <a:latin typeface="Times New Roman"/>
                <a:cs typeface="Times New Roman"/>
              </a:rPr>
              <a:t>think of each </a:t>
            </a:r>
            <a:r>
              <a:rPr dirty="0" sz="1100" spc="10">
                <a:latin typeface="Times New Roman"/>
                <a:cs typeface="Times New Roman"/>
              </a:rPr>
              <a:t>load </a:t>
            </a:r>
            <a:r>
              <a:rPr dirty="0" sz="1100" spc="5">
                <a:latin typeface="Times New Roman"/>
                <a:cs typeface="Times New Roman"/>
              </a:rPr>
              <a:t>individually and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15">
                <a:latin typeface="Times New Roman"/>
                <a:cs typeface="Times New Roman"/>
              </a:rPr>
              <a:t>them </a:t>
            </a:r>
            <a:r>
              <a:rPr dirty="0" sz="1100" spc="10">
                <a:latin typeface="Times New Roman"/>
                <a:cs typeface="Times New Roman"/>
              </a:rPr>
              <a:t>from 1 </a:t>
            </a:r>
            <a:r>
              <a:rPr dirty="0" sz="1100" spc="5">
                <a:latin typeface="Times New Roman"/>
                <a:cs typeface="Times New Roman"/>
              </a:rPr>
              <a:t>to  2,605, then the </a:t>
            </a:r>
            <a:r>
              <a:rPr dirty="0" sz="1100" spc="10">
                <a:latin typeface="Times New Roman"/>
                <a:cs typeface="Times New Roman"/>
              </a:rPr>
              <a:t>median </a:t>
            </a:r>
            <a:r>
              <a:rPr dirty="0" sz="1100" spc="5">
                <a:latin typeface="Times New Roman"/>
                <a:cs typeface="Times New Roman"/>
              </a:rPr>
              <a:t>load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"middle" number </a:t>
            </a:r>
            <a:r>
              <a:rPr dirty="0" sz="1100" spc="5">
                <a:latin typeface="Times New Roman"/>
                <a:cs typeface="Times New Roman"/>
              </a:rPr>
              <a:t>- that is, </a:t>
            </a:r>
            <a:r>
              <a:rPr dirty="0" sz="1100" spc="10">
                <a:latin typeface="Times New Roman"/>
                <a:cs typeface="Times New Roman"/>
              </a:rPr>
              <a:t>the number </a:t>
            </a:r>
            <a:r>
              <a:rPr dirty="0" sz="1100" spc="5">
                <a:latin typeface="Times New Roman"/>
                <a:cs typeface="Times New Roman"/>
              </a:rPr>
              <a:t>for  </a:t>
            </a:r>
            <a:r>
              <a:rPr dirty="0" sz="1100" spc="10">
                <a:latin typeface="Times New Roman"/>
                <a:cs typeface="Times New Roman"/>
              </a:rPr>
              <a:t>which the same number </a:t>
            </a:r>
            <a:r>
              <a:rPr dirty="0" sz="1100" spc="5">
                <a:latin typeface="Times New Roman"/>
                <a:cs typeface="Times New Roman"/>
              </a:rPr>
              <a:t>of loads fall </a:t>
            </a:r>
            <a:r>
              <a:rPr dirty="0" sz="1100" spc="10">
                <a:latin typeface="Times New Roman"/>
                <a:cs typeface="Times New Roman"/>
              </a:rPr>
              <a:t>above and </a:t>
            </a:r>
            <a:r>
              <a:rPr dirty="0" sz="1100" spc="5">
                <a:latin typeface="Times New Roman"/>
                <a:cs typeface="Times New Roman"/>
              </a:rPr>
              <a:t>below.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2,605 loads, the median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load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1,303, since </a:t>
            </a:r>
            <a:r>
              <a:rPr dirty="0" sz="1100" spc="10">
                <a:latin typeface="Times New Roman"/>
                <a:cs typeface="Times New Roman"/>
              </a:rPr>
              <a:t>1302 </a:t>
            </a:r>
            <a:r>
              <a:rPr dirty="0" sz="1100" spc="5">
                <a:latin typeface="Times New Roman"/>
                <a:cs typeface="Times New Roman"/>
              </a:rPr>
              <a:t>loads fall </a:t>
            </a:r>
            <a:r>
              <a:rPr dirty="0" sz="1100" spc="10">
                <a:latin typeface="Times New Roman"/>
                <a:cs typeface="Times New Roman"/>
              </a:rPr>
              <a:t>above and below </a:t>
            </a:r>
            <a:r>
              <a:rPr dirty="0" sz="1100" spc="5">
                <a:latin typeface="Times New Roman"/>
                <a:cs typeface="Times New Roman"/>
              </a:rPr>
              <a:t>load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1,303. </a:t>
            </a:r>
            <a:r>
              <a:rPr dirty="0" sz="1100">
                <a:latin typeface="Times New Roman"/>
                <a:cs typeface="Times New Roman"/>
              </a:rPr>
              <a:t>If  </a:t>
            </a:r>
            <a:r>
              <a:rPr dirty="0" sz="1100" spc="5">
                <a:latin typeface="Times New Roman"/>
                <a:cs typeface="Times New Roman"/>
              </a:rPr>
              <a:t>the total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loads were even, we would </a:t>
            </a:r>
            <a:r>
              <a:rPr dirty="0" sz="1100" spc="5">
                <a:latin typeface="Times New Roman"/>
                <a:cs typeface="Times New Roman"/>
              </a:rPr>
              <a:t>consider both "middle"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numbers.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algn="just" marL="494030" marR="55880" indent="-215900">
              <a:lnSpc>
                <a:spcPct val="98400"/>
              </a:lnSpc>
              <a:buFont typeface="Times New Roman"/>
              <a:buAutoNum type="arabicPeriod"/>
              <a:tabLst>
                <a:tab pos="4946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Find the x-coordinate </a:t>
            </a:r>
            <a:r>
              <a:rPr dirty="0" sz="1100" spc="5" b="1">
                <a:latin typeface="Times New Roman"/>
                <a:cs typeface="Times New Roman"/>
              </a:rPr>
              <a:t>of the </a:t>
            </a:r>
            <a:r>
              <a:rPr dirty="0" sz="1100" spc="10" b="1">
                <a:latin typeface="Times New Roman"/>
                <a:cs typeface="Times New Roman"/>
              </a:rPr>
              <a:t>median </a:t>
            </a:r>
            <a:r>
              <a:rPr dirty="0" sz="1100" spc="5" b="1">
                <a:latin typeface="Times New Roman"/>
                <a:cs typeface="Times New Roman"/>
              </a:rPr>
              <a:t>load: </a:t>
            </a:r>
            <a:r>
              <a:rPr dirty="0" sz="1100" spc="5">
                <a:latin typeface="Times New Roman"/>
                <a:cs typeface="Times New Roman"/>
              </a:rPr>
              <a:t>First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consider </a:t>
            </a:r>
            <a:r>
              <a:rPr dirty="0" sz="1100" spc="10">
                <a:latin typeface="Times New Roman"/>
                <a:cs typeface="Times New Roman"/>
              </a:rPr>
              <a:t>movement </a:t>
            </a:r>
            <a:r>
              <a:rPr dirty="0" sz="1100" spc="5">
                <a:latin typeface="Times New Roman"/>
                <a:cs typeface="Times New Roman"/>
              </a:rPr>
              <a:t>of loads in  the </a:t>
            </a:r>
            <a:r>
              <a:rPr dirty="0" sz="1100" spc="10">
                <a:latin typeface="Times New Roman"/>
                <a:cs typeface="Times New Roman"/>
              </a:rPr>
              <a:t>x-direction. Beginning at the </a:t>
            </a:r>
            <a:r>
              <a:rPr dirty="0" sz="1100" spc="5">
                <a:latin typeface="Times New Roman"/>
                <a:cs typeface="Times New Roman"/>
              </a:rPr>
              <a:t>origin </a:t>
            </a:r>
            <a:r>
              <a:rPr dirty="0" sz="1100" spc="10">
                <a:latin typeface="Times New Roman"/>
                <a:cs typeface="Times New Roman"/>
              </a:rPr>
              <a:t>the figure 5.1 and moving to the right along  </a:t>
            </a:r>
            <a:r>
              <a:rPr dirty="0" sz="1100" spc="5">
                <a:latin typeface="Times New Roman"/>
                <a:cs typeface="Times New Roman"/>
              </a:rPr>
              <a:t>the x-axis, observe </a:t>
            </a:r>
            <a:r>
              <a:rPr dirty="0" sz="1100" spc="10">
                <a:latin typeface="Times New Roman"/>
                <a:cs typeface="Times New Roman"/>
              </a:rPr>
              <a:t>the number </a:t>
            </a:r>
            <a:r>
              <a:rPr dirty="0" sz="1100" spc="5">
                <a:latin typeface="Times New Roman"/>
                <a:cs typeface="Times New Roman"/>
              </a:rPr>
              <a:t>of loads </a:t>
            </a:r>
            <a:r>
              <a:rPr dirty="0" sz="1100" spc="10">
                <a:latin typeface="Times New Roman"/>
                <a:cs typeface="Times New Roman"/>
              </a:rPr>
              <a:t>moved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or from </a:t>
            </a:r>
            <a:r>
              <a:rPr dirty="0" sz="1100" spc="5">
                <a:latin typeface="Times New Roman"/>
                <a:cs typeface="Times New Roman"/>
              </a:rPr>
              <a:t>existing </a:t>
            </a:r>
            <a:r>
              <a:rPr dirty="0" sz="1100">
                <a:latin typeface="Times New Roman"/>
                <a:cs typeface="Times New Roman"/>
              </a:rPr>
              <a:t>facilities. </a:t>
            </a:r>
            <a:r>
              <a:rPr dirty="0" sz="1100" spc="10">
                <a:latin typeface="Times New Roman"/>
                <a:cs typeface="Times New Roman"/>
              </a:rPr>
              <a:t>Loads </a:t>
            </a:r>
            <a:r>
              <a:rPr dirty="0" sz="1100" spc="5">
                <a:latin typeface="Times New Roman"/>
                <a:cs typeface="Times New Roman"/>
              </a:rPr>
              <a:t>1-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900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shipped by </a:t>
            </a:r>
            <a:r>
              <a:rPr dirty="0" sz="1100" spc="5">
                <a:latin typeface="Times New Roman"/>
                <a:cs typeface="Times New Roman"/>
              </a:rPr>
              <a:t>F</a:t>
            </a:r>
            <a:r>
              <a:rPr dirty="0" baseline="-11111" sz="1125" spc="7">
                <a:latin typeface="Times New Roman"/>
                <a:cs typeface="Times New Roman"/>
              </a:rPr>
              <a:t>2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location </a:t>
            </a:r>
            <a:r>
              <a:rPr dirty="0" sz="1100" spc="10">
                <a:latin typeface="Times New Roman"/>
                <a:cs typeface="Times New Roman"/>
              </a:rPr>
              <a:t>x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5">
                <a:latin typeface="Times New Roman"/>
                <a:cs typeface="Times New Roman"/>
              </a:rPr>
              <a:t>10. </a:t>
            </a:r>
            <a:r>
              <a:rPr dirty="0" sz="1100" spc="10">
                <a:latin typeface="Times New Roman"/>
                <a:cs typeface="Times New Roman"/>
              </a:rPr>
              <a:t>Loads </a:t>
            </a:r>
            <a:r>
              <a:rPr dirty="0" sz="1100" spc="5">
                <a:latin typeface="Times New Roman"/>
                <a:cs typeface="Times New Roman"/>
              </a:rPr>
              <a:t>901-1,655 are </a:t>
            </a:r>
            <a:r>
              <a:rPr dirty="0" sz="1100" spc="10">
                <a:latin typeface="Times New Roman"/>
                <a:cs typeface="Times New Roman"/>
              </a:rPr>
              <a:t>shipped </a:t>
            </a:r>
            <a:r>
              <a:rPr dirty="0" sz="1100" spc="5">
                <a:latin typeface="Times New Roman"/>
                <a:cs typeface="Times New Roman"/>
              </a:rPr>
              <a:t>by F</a:t>
            </a:r>
            <a:r>
              <a:rPr dirty="0" baseline="-11111" sz="1125" spc="7">
                <a:latin typeface="Times New Roman"/>
                <a:cs typeface="Times New Roman"/>
              </a:rPr>
              <a:t>1 </a:t>
            </a:r>
            <a:r>
              <a:rPr dirty="0" sz="1100" spc="10">
                <a:latin typeface="Times New Roman"/>
                <a:cs typeface="Times New Roman"/>
              </a:rPr>
              <a:t>from  </a:t>
            </a:r>
            <a:r>
              <a:rPr dirty="0" sz="1100" spc="5">
                <a:latin typeface="Times New Roman"/>
                <a:cs typeface="Times New Roman"/>
              </a:rPr>
              <a:t>location </a:t>
            </a:r>
            <a:r>
              <a:rPr dirty="0" sz="1100" spc="10">
                <a:latin typeface="Times New Roman"/>
                <a:cs typeface="Times New Roman"/>
              </a:rPr>
              <a:t>x =20. </a:t>
            </a:r>
            <a:r>
              <a:rPr dirty="0" sz="1100" spc="5">
                <a:latin typeface="Times New Roman"/>
                <a:cs typeface="Times New Roman"/>
              </a:rPr>
              <a:t>Since </a:t>
            </a:r>
            <a:r>
              <a:rPr dirty="0" sz="1100" spc="10">
                <a:latin typeface="Times New Roman"/>
                <a:cs typeface="Times New Roman"/>
              </a:rPr>
              <a:t>the median load </a:t>
            </a:r>
            <a:r>
              <a:rPr dirty="0" sz="1100" spc="5">
                <a:latin typeface="Times New Roman"/>
                <a:cs typeface="Times New Roman"/>
              </a:rPr>
              <a:t>falls in the interval 901-1,655, </a:t>
            </a:r>
            <a:r>
              <a:rPr dirty="0" sz="1100" spc="10">
                <a:latin typeface="Times New Roman"/>
                <a:cs typeface="Times New Roman"/>
              </a:rPr>
              <a:t>x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10">
                <a:latin typeface="Times New Roman"/>
                <a:cs typeface="Times New Roman"/>
              </a:rPr>
              <a:t>20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desired x-coordinate location for </a:t>
            </a:r>
            <a:r>
              <a:rPr dirty="0" sz="1100" spc="10">
                <a:latin typeface="Times New Roman"/>
                <a:cs typeface="Times New Roman"/>
              </a:rPr>
              <a:t>the new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86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87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74352" y="836724"/>
            <a:ext cx="5650230" cy="82867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544830" marR="132080" indent="-21590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3.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Find </a:t>
            </a:r>
            <a:r>
              <a:rPr dirty="0" sz="1100" spc="5" b="1">
                <a:latin typeface="Times New Roman"/>
                <a:cs typeface="Times New Roman"/>
              </a:rPr>
              <a:t>y-coordinate of the </a:t>
            </a:r>
            <a:r>
              <a:rPr dirty="0" sz="1100" spc="10" b="1">
                <a:latin typeface="Times New Roman"/>
                <a:cs typeface="Times New Roman"/>
              </a:rPr>
              <a:t>median load: </a:t>
            </a:r>
            <a:r>
              <a:rPr dirty="0" sz="1100" spc="15">
                <a:latin typeface="Times New Roman"/>
                <a:cs typeface="Times New Roman"/>
              </a:rPr>
              <a:t>Now </a:t>
            </a:r>
            <a:r>
              <a:rPr dirty="0" sz="1100" spc="5">
                <a:latin typeface="Times New Roman"/>
                <a:cs typeface="Times New Roman"/>
              </a:rPr>
              <a:t>consider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y-direction of </a:t>
            </a:r>
            <a:r>
              <a:rPr dirty="0" sz="1100" spc="10">
                <a:latin typeface="Times New Roman"/>
                <a:cs typeface="Times New Roman"/>
              </a:rPr>
              <a:t>load  movements. Begin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origin of </a:t>
            </a:r>
            <a:r>
              <a:rPr dirty="0" sz="1100" spc="10">
                <a:latin typeface="Times New Roman"/>
                <a:cs typeface="Times New Roman"/>
              </a:rPr>
              <a:t>Figure 5.1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move upward </a:t>
            </a:r>
            <a:r>
              <a:rPr dirty="0" sz="1100" spc="5">
                <a:latin typeface="Times New Roman"/>
                <a:cs typeface="Times New Roman"/>
              </a:rPr>
              <a:t>along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y-axis.  </a:t>
            </a:r>
            <a:r>
              <a:rPr dirty="0" sz="1100" spc="10">
                <a:latin typeface="Times New Roman"/>
                <a:cs typeface="Times New Roman"/>
              </a:rPr>
              <a:t>Movements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y </a:t>
            </a:r>
            <a:r>
              <a:rPr dirty="0" sz="1100" spc="5">
                <a:latin typeface="Times New Roman"/>
                <a:cs typeface="Times New Roman"/>
              </a:rPr>
              <a:t>direction </a:t>
            </a:r>
            <a:r>
              <a:rPr dirty="0" sz="1100" spc="10">
                <a:latin typeface="Times New Roman"/>
                <a:cs typeface="Times New Roman"/>
              </a:rPr>
              <a:t>begin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loads 1-755 </a:t>
            </a:r>
            <a:r>
              <a:rPr dirty="0" sz="1100" spc="5">
                <a:latin typeface="Times New Roman"/>
                <a:cs typeface="Times New Roman"/>
              </a:rPr>
              <a:t>being shipped by F</a:t>
            </a:r>
            <a:r>
              <a:rPr dirty="0" baseline="-11111" sz="1125" spc="7">
                <a:latin typeface="Times New Roman"/>
                <a:cs typeface="Times New Roman"/>
              </a:rPr>
              <a:t>1 </a:t>
            </a:r>
            <a:r>
              <a:rPr dirty="0" sz="1100" spc="5">
                <a:latin typeface="Times New Roman"/>
                <a:cs typeface="Times New Roman"/>
              </a:rPr>
              <a:t>from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location </a:t>
            </a:r>
            <a:r>
              <a:rPr dirty="0" sz="1100" spc="10">
                <a:latin typeface="Times New Roman"/>
                <a:cs typeface="Times New Roman"/>
              </a:rPr>
              <a:t>y=30. Loads 756-1,655 are shipped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F</a:t>
            </a:r>
            <a:r>
              <a:rPr dirty="0" baseline="-11111" sz="1125" spc="15">
                <a:latin typeface="Times New Roman"/>
                <a:cs typeface="Times New Roman"/>
              </a:rPr>
              <a:t>2 </a:t>
            </a:r>
            <a:r>
              <a:rPr dirty="0" sz="1100" spc="10">
                <a:latin typeface="Times New Roman"/>
                <a:cs typeface="Times New Roman"/>
              </a:rPr>
              <a:t>from location y=40. </a:t>
            </a:r>
            <a:r>
              <a:rPr dirty="0" sz="1100" spc="5">
                <a:latin typeface="Times New Roman"/>
                <a:cs typeface="Times New Roman"/>
              </a:rPr>
              <a:t>Since </a:t>
            </a:r>
            <a:r>
              <a:rPr dirty="0" sz="1100" spc="10">
                <a:latin typeface="Times New Roman"/>
                <a:cs typeface="Times New Roman"/>
              </a:rPr>
              <a:t>the  median load </a:t>
            </a:r>
            <a:r>
              <a:rPr dirty="0" sz="1100" spc="5">
                <a:latin typeface="Times New Roman"/>
                <a:cs typeface="Times New Roman"/>
              </a:rPr>
              <a:t>falls,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interval </a:t>
            </a:r>
            <a:r>
              <a:rPr dirty="0" sz="1100" spc="10">
                <a:latin typeface="Times New Roman"/>
                <a:cs typeface="Times New Roman"/>
              </a:rPr>
              <a:t>756-1655, y=40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desired y-coordinate for the  new</a:t>
            </a:r>
            <a:r>
              <a:rPr dirty="0" sz="1100" spc="5">
                <a:latin typeface="Times New Roman"/>
                <a:cs typeface="Times New Roman"/>
              </a:rPr>
              <a:t> plant.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14300" marR="167640">
              <a:lnSpc>
                <a:spcPts val="13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optimal plant location, x </a:t>
            </a:r>
            <a:r>
              <a:rPr dirty="0" sz="1100" spc="15">
                <a:latin typeface="Times New Roman"/>
                <a:cs typeface="Times New Roman"/>
              </a:rPr>
              <a:t>=20 </a:t>
            </a:r>
            <a:r>
              <a:rPr dirty="0" sz="1100" spc="10">
                <a:latin typeface="Times New Roman"/>
                <a:cs typeface="Times New Roman"/>
              </a:rPr>
              <a:t>and y=40, results in minimizing annual transportation </a:t>
            </a:r>
            <a:r>
              <a:rPr dirty="0" sz="1100" spc="5">
                <a:latin typeface="Times New Roman"/>
                <a:cs typeface="Times New Roman"/>
              </a:rPr>
              <a:t>costs  for </a:t>
            </a:r>
            <a:r>
              <a:rPr dirty="0" sz="1100" spc="10">
                <a:latin typeface="Times New Roman"/>
                <a:cs typeface="Times New Roman"/>
              </a:rPr>
              <a:t>this network of </a:t>
            </a:r>
            <a:r>
              <a:rPr dirty="0" sz="1100" spc="5">
                <a:latin typeface="Times New Roman"/>
                <a:cs typeface="Times New Roman"/>
              </a:rPr>
              <a:t>facilities. </a:t>
            </a: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calculate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resulting </a:t>
            </a:r>
            <a:r>
              <a:rPr dirty="0" sz="1100" spc="10">
                <a:latin typeface="Times New Roman"/>
                <a:cs typeface="Times New Roman"/>
              </a:rPr>
              <a:t>cost,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use </a:t>
            </a:r>
            <a:r>
              <a:rPr dirty="0" sz="1100" spc="10">
                <a:latin typeface="Times New Roman"/>
                <a:cs typeface="Times New Roman"/>
              </a:rPr>
              <a:t>equation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5.1: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L="6731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  <a:p>
            <a:pPr algn="ctr" marL="233679">
              <a:lnSpc>
                <a:spcPts val="1310"/>
              </a:lnSpc>
              <a:spcBef>
                <a:spcPts val="65"/>
              </a:spcBef>
            </a:pPr>
            <a:r>
              <a:rPr dirty="0" sz="1100" spc="5">
                <a:latin typeface="Times New Roman"/>
                <a:cs typeface="Times New Roman"/>
              </a:rPr>
              <a:t>Total transportation cost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= </a:t>
            </a:r>
            <a:r>
              <a:rPr dirty="0" sz="1100" spc="20">
                <a:latin typeface="Symbol"/>
                <a:cs typeface="Symbol"/>
              </a:rPr>
              <a:t>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Times New Roman"/>
                <a:cs typeface="Times New Roman"/>
              </a:rPr>
              <a:t>L</a:t>
            </a:r>
            <a:r>
              <a:rPr dirty="0" baseline="-11111" sz="1125" spc="7">
                <a:latin typeface="Times New Roman"/>
                <a:cs typeface="Times New Roman"/>
              </a:rPr>
              <a:t>i </a:t>
            </a:r>
            <a:r>
              <a:rPr dirty="0" sz="1100" spc="5">
                <a:latin typeface="Times New Roman"/>
                <a:cs typeface="Times New Roman"/>
              </a:rPr>
              <a:t>(x</a:t>
            </a:r>
            <a:r>
              <a:rPr dirty="0" sz="1100" spc="5">
                <a:latin typeface="Symbol"/>
                <a:cs typeface="Symbol"/>
              </a:rPr>
              <a:t></a:t>
            </a:r>
            <a:r>
              <a:rPr dirty="0" sz="1100" spc="5">
                <a:latin typeface="Times New Roman"/>
                <a:cs typeface="Times New Roman"/>
              </a:rPr>
              <a:t>- x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Symbol"/>
                <a:cs typeface="Symbol"/>
              </a:rPr>
              <a:t>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+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Symbol"/>
                <a:cs typeface="Symbol"/>
              </a:rPr>
              <a:t></a:t>
            </a:r>
            <a:r>
              <a:rPr dirty="0" sz="1100" spc="5">
                <a:latin typeface="Times New Roman"/>
                <a:cs typeface="Times New Roman"/>
              </a:rPr>
              <a:t>y-y</a:t>
            </a:r>
            <a:r>
              <a:rPr dirty="0" baseline="-11111" sz="1125" spc="7">
                <a:latin typeface="Times New Roman"/>
                <a:cs typeface="Times New Roman"/>
              </a:rPr>
              <a:t>i</a:t>
            </a:r>
            <a:r>
              <a:rPr dirty="0" sz="1100" spc="5">
                <a:latin typeface="Symbol"/>
                <a:cs typeface="Symbol"/>
              </a:rPr>
              <a:t></a:t>
            </a:r>
            <a:r>
              <a:rPr dirty="0" sz="1100" spc="5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algn="ctr" marL="793750">
              <a:lnSpc>
                <a:spcPts val="1310"/>
              </a:lnSpc>
            </a:pPr>
            <a:r>
              <a:rPr dirty="0" sz="1100" spc="10">
                <a:latin typeface="Times New Roman"/>
                <a:cs typeface="Times New Roman"/>
              </a:rPr>
              <a:t>i=1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4445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Total cost, $45,550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14300" marR="132080">
              <a:lnSpc>
                <a:spcPct val="98400"/>
              </a:lnSpc>
              <a:spcBef>
                <a:spcPts val="5"/>
              </a:spcBef>
            </a:pPr>
            <a:r>
              <a:rPr dirty="0" sz="1100" spc="15" b="1">
                <a:latin typeface="Times New Roman"/>
                <a:cs typeface="Times New Roman"/>
              </a:rPr>
              <a:t>Some </a:t>
            </a:r>
            <a:r>
              <a:rPr dirty="0" sz="1100" spc="10" b="1">
                <a:latin typeface="Times New Roman"/>
                <a:cs typeface="Times New Roman"/>
              </a:rPr>
              <a:t>concluding </a:t>
            </a:r>
            <a:r>
              <a:rPr dirty="0" sz="1100" spc="5" b="1">
                <a:latin typeface="Times New Roman"/>
                <a:cs typeface="Times New Roman"/>
              </a:rPr>
              <a:t>remarks </a:t>
            </a:r>
            <a:r>
              <a:rPr dirty="0" sz="1100" spc="10" b="1">
                <a:latin typeface="Times New Roman"/>
                <a:cs typeface="Times New Roman"/>
              </a:rPr>
              <a:t>are </a:t>
            </a:r>
            <a:r>
              <a:rPr dirty="0" sz="1100" spc="5" b="1">
                <a:latin typeface="Times New Roman"/>
                <a:cs typeface="Times New Roman"/>
              </a:rPr>
              <a:t>in order: </a:t>
            </a:r>
            <a:r>
              <a:rPr dirty="0" sz="1100" spc="5">
                <a:latin typeface="Times New Roman"/>
                <a:cs typeface="Times New Roman"/>
              </a:rPr>
              <a:t>First,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considered the </a:t>
            </a:r>
            <a:r>
              <a:rPr dirty="0" sz="1100" spc="10">
                <a:latin typeface="Times New Roman"/>
                <a:cs typeface="Times New Roman"/>
              </a:rPr>
              <a:t>case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only one 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facility is to </a:t>
            </a:r>
            <a:r>
              <a:rPr dirty="0" sz="1100" spc="10">
                <a:latin typeface="Times New Roman"/>
                <a:cs typeface="Times New Roman"/>
              </a:rPr>
              <a:t>be added. Second,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should not an important </a:t>
            </a:r>
            <a:r>
              <a:rPr dirty="0" sz="1100" spc="10">
                <a:latin typeface="Times New Roman"/>
                <a:cs typeface="Times New Roman"/>
              </a:rPr>
              <a:t>assumption </a:t>
            </a:r>
            <a:r>
              <a:rPr dirty="0" sz="1100" spc="5">
                <a:latin typeface="Times New Roman"/>
                <a:cs typeface="Times New Roman"/>
              </a:rPr>
              <a:t>of this model: 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point in the x-y coordinate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eligible point for locating </a:t>
            </a:r>
            <a:r>
              <a:rPr dirty="0" sz="1100" spc="10">
                <a:latin typeface="Times New Roman"/>
                <a:cs typeface="Times New Roman"/>
              </a:rPr>
              <a:t>the new </a:t>
            </a:r>
            <a:r>
              <a:rPr dirty="0" sz="1100" spc="5">
                <a:latin typeface="Times New Roman"/>
                <a:cs typeface="Times New Roman"/>
              </a:rPr>
              <a:t>facility. </a:t>
            </a:r>
            <a:r>
              <a:rPr dirty="0" sz="1100" spc="10">
                <a:latin typeface="Times New Roman"/>
                <a:cs typeface="Times New Roman"/>
              </a:rPr>
              <a:t>The  model does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consider </a:t>
            </a:r>
            <a:r>
              <a:rPr dirty="0" sz="1100" spc="5">
                <a:latin typeface="Times New Roman"/>
                <a:cs typeface="Times New Roman"/>
              </a:rPr>
              <a:t>road availability, </a:t>
            </a:r>
            <a:r>
              <a:rPr dirty="0" sz="1100" spc="10">
                <a:latin typeface="Times New Roman"/>
                <a:cs typeface="Times New Roman"/>
              </a:rPr>
              <a:t>physical terrain, </a:t>
            </a:r>
            <a:r>
              <a:rPr dirty="0" sz="1100" spc="5">
                <a:latin typeface="Times New Roman"/>
                <a:cs typeface="Times New Roman"/>
              </a:rPr>
              <a:t>population densities, or </a:t>
            </a:r>
            <a:r>
              <a:rPr dirty="0" sz="1100" spc="10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 the many important location considerations.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task of blending </a:t>
            </a:r>
            <a:r>
              <a:rPr dirty="0" sz="1100" spc="10">
                <a:latin typeface="Times New Roman"/>
                <a:cs typeface="Times New Roman"/>
              </a:rPr>
              <a:t>model </a:t>
            </a:r>
            <a:r>
              <a:rPr dirty="0" sz="1100" spc="5">
                <a:latin typeface="Times New Roman"/>
                <a:cs typeface="Times New Roman"/>
              </a:rPr>
              <a:t>results with other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major </a:t>
            </a:r>
            <a:r>
              <a:rPr dirty="0" sz="1100" spc="5">
                <a:latin typeface="Times New Roman"/>
                <a:cs typeface="Times New Roman"/>
              </a:rPr>
              <a:t>considerations to arrive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reasonable location </a:t>
            </a:r>
            <a:r>
              <a:rPr dirty="0" sz="1100" spc="10">
                <a:latin typeface="Times New Roman"/>
                <a:cs typeface="Times New Roman"/>
              </a:rPr>
              <a:t>choice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major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managerial  </a:t>
            </a:r>
            <a:r>
              <a:rPr dirty="0" sz="1100" spc="10">
                <a:latin typeface="Times New Roman"/>
                <a:cs typeface="Times New Roman"/>
              </a:rPr>
              <a:t>responsibility.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14300" marR="132080">
              <a:lnSpc>
                <a:spcPct val="98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Linear Programming: </a:t>
            </a:r>
            <a:r>
              <a:rPr dirty="0" sz="1100" spc="10">
                <a:latin typeface="Times New Roman"/>
                <a:cs typeface="Times New Roman"/>
              </a:rPr>
              <a:t>Linear programming </a:t>
            </a:r>
            <a:r>
              <a:rPr dirty="0" sz="1100" spc="1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be helpful </a:t>
            </a:r>
            <a:r>
              <a:rPr dirty="0" sz="1100" spc="5">
                <a:latin typeface="Times New Roman"/>
                <a:cs typeface="Times New Roman"/>
              </a:rPr>
              <a:t>after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initial </a:t>
            </a:r>
            <a:r>
              <a:rPr dirty="0" sz="1100" spc="10">
                <a:latin typeface="Times New Roman"/>
                <a:cs typeface="Times New Roman"/>
              </a:rPr>
              <a:t>screening </a:t>
            </a:r>
            <a:r>
              <a:rPr dirty="0" sz="1100" spc="5">
                <a:latin typeface="Times New Roman"/>
                <a:cs typeface="Times New Roman"/>
              </a:rPr>
              <a:t>phase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narrowed the </a:t>
            </a:r>
            <a:r>
              <a:rPr dirty="0" sz="1100" spc="5">
                <a:latin typeface="Times New Roman"/>
                <a:cs typeface="Times New Roman"/>
              </a:rPr>
              <a:t>feasible alternative sites.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remaining </a:t>
            </a:r>
            <a:r>
              <a:rPr dirty="0" sz="1100" spc="5">
                <a:latin typeface="Times New Roman"/>
                <a:cs typeface="Times New Roman"/>
              </a:rPr>
              <a:t>candidates </a:t>
            </a:r>
            <a:r>
              <a:rPr dirty="0" sz="1100" spc="10">
                <a:latin typeface="Times New Roman"/>
                <a:cs typeface="Times New Roman"/>
              </a:rPr>
              <a:t>can then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evaluated. ,  </a:t>
            </a:r>
            <a:r>
              <a:rPr dirty="0" sz="1100" spc="10">
                <a:latin typeface="Times New Roman"/>
                <a:cs typeface="Times New Roman"/>
              </a:rPr>
              <a:t>one at a </a:t>
            </a:r>
            <a:r>
              <a:rPr dirty="0" sz="1100" spc="5">
                <a:latin typeface="Times New Roman"/>
                <a:cs typeface="Times New Roman"/>
              </a:rPr>
              <a:t>time, to </a:t>
            </a:r>
            <a:r>
              <a:rPr dirty="0" sz="1100" spc="10">
                <a:latin typeface="Times New Roman"/>
                <a:cs typeface="Times New Roman"/>
              </a:rPr>
              <a:t>determine how well </a:t>
            </a:r>
            <a:r>
              <a:rPr dirty="0" sz="1100" spc="5">
                <a:latin typeface="Times New Roman"/>
                <a:cs typeface="Times New Roman"/>
              </a:rPr>
              <a:t>each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fit in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existing facilities,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alternatives  </a:t>
            </a:r>
            <a:r>
              <a:rPr dirty="0" sz="1100" spc="10">
                <a:latin typeface="Times New Roman"/>
                <a:cs typeface="Times New Roman"/>
              </a:rPr>
              <a:t>that leads the best overall system( </a:t>
            </a:r>
            <a:r>
              <a:rPr dirty="0" sz="1100" spc="5">
                <a:latin typeface="Times New Roman"/>
                <a:cs typeface="Times New Roman"/>
              </a:rPr>
              <a:t>network) </a:t>
            </a:r>
            <a:r>
              <a:rPr dirty="0" sz="1100" spc="10">
                <a:latin typeface="Times New Roman"/>
                <a:cs typeface="Times New Roman"/>
              </a:rPr>
              <a:t>performance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identified. </a:t>
            </a:r>
            <a:r>
              <a:rPr dirty="0" sz="1100" spc="10">
                <a:latin typeface="Times New Roman"/>
                <a:cs typeface="Times New Roman"/>
              </a:rPr>
              <a:t>Most </a:t>
            </a:r>
            <a:r>
              <a:rPr dirty="0" sz="1100" spc="5">
                <a:latin typeface="Times New Roman"/>
                <a:cs typeface="Times New Roman"/>
              </a:rPr>
              <a:t>often,  overall transportation </a:t>
            </a:r>
            <a:r>
              <a:rPr dirty="0" sz="1100" spc="10">
                <a:latin typeface="Times New Roman"/>
                <a:cs typeface="Times New Roman"/>
              </a:rPr>
              <a:t>cost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criterion used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performance </a:t>
            </a:r>
            <a:r>
              <a:rPr dirty="0" sz="1100" spc="10">
                <a:latin typeface="Times New Roman"/>
                <a:cs typeface="Times New Roman"/>
              </a:rPr>
              <a:t>evaluation.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special </a:t>
            </a:r>
            <a:r>
              <a:rPr dirty="0" sz="1100" spc="10">
                <a:latin typeface="Times New Roman"/>
                <a:cs typeface="Times New Roman"/>
              </a:rPr>
              <a:t>type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linear programming called the </a:t>
            </a:r>
            <a:r>
              <a:rPr dirty="0" sz="1100" spc="5">
                <a:latin typeface="Times New Roman"/>
                <a:cs typeface="Times New Roman"/>
              </a:rPr>
              <a:t>distribution or transportation </a:t>
            </a:r>
            <a:r>
              <a:rPr dirty="0" sz="1100" spc="10">
                <a:latin typeface="Times New Roman"/>
                <a:cs typeface="Times New Roman"/>
              </a:rPr>
              <a:t>method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particularly useful in  location </a:t>
            </a:r>
            <a:r>
              <a:rPr dirty="0" sz="1100" spc="10">
                <a:latin typeface="Times New Roman"/>
                <a:cs typeface="Times New Roman"/>
              </a:rPr>
              <a:t>planning.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mechanics of </a:t>
            </a:r>
            <a:r>
              <a:rPr dirty="0" sz="1100" spc="5">
                <a:latin typeface="Times New Roman"/>
                <a:cs typeface="Times New Roman"/>
              </a:rPr>
              <a:t>this technique are </a:t>
            </a:r>
            <a:r>
              <a:rPr dirty="0" sz="1100" spc="10">
                <a:latin typeface="Times New Roman"/>
                <a:cs typeface="Times New Roman"/>
              </a:rPr>
              <a:t>omitted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example.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14300" marR="13144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Example: </a:t>
            </a:r>
            <a:r>
              <a:rPr dirty="0" sz="1100" spc="10">
                <a:latin typeface="Times New Roman"/>
                <a:cs typeface="Times New Roman"/>
              </a:rPr>
              <a:t>Alpha </a:t>
            </a:r>
            <a:r>
              <a:rPr dirty="0" sz="1100" spc="5">
                <a:latin typeface="Times New Roman"/>
                <a:cs typeface="Times New Roman"/>
              </a:rPr>
              <a:t>Processing </a:t>
            </a:r>
            <a:r>
              <a:rPr dirty="0" sz="1100" spc="10">
                <a:latin typeface="Times New Roman"/>
                <a:cs typeface="Times New Roman"/>
              </a:rPr>
              <a:t>Company </a:t>
            </a:r>
            <a:r>
              <a:rPr dirty="0" sz="1100" spc="5">
                <a:latin typeface="Times New Roman"/>
                <a:cs typeface="Times New Roman"/>
              </a:rPr>
              <a:t>has three </a:t>
            </a:r>
            <a:r>
              <a:rPr dirty="0" sz="1100" spc="10">
                <a:latin typeface="Times New Roman"/>
                <a:cs typeface="Times New Roman"/>
              </a:rPr>
              <a:t>Midwestern production plants located at  </a:t>
            </a:r>
            <a:r>
              <a:rPr dirty="0" sz="1100" spc="5">
                <a:latin typeface="Times New Roman"/>
                <a:cs typeface="Times New Roman"/>
              </a:rPr>
              <a:t>Evansville, Indiana: </a:t>
            </a:r>
            <a:r>
              <a:rPr dirty="0" sz="1100" spc="10">
                <a:latin typeface="Times New Roman"/>
                <a:cs typeface="Times New Roman"/>
              </a:rPr>
              <a:t>Lexington, Kentucky; and </a:t>
            </a:r>
            <a:r>
              <a:rPr dirty="0" sz="1100" spc="5">
                <a:latin typeface="Times New Roman"/>
                <a:cs typeface="Times New Roman"/>
              </a:rPr>
              <a:t>Fort </a:t>
            </a:r>
            <a:r>
              <a:rPr dirty="0" sz="1100" spc="10">
                <a:latin typeface="Times New Roman"/>
                <a:cs typeface="Times New Roman"/>
              </a:rPr>
              <a:t>Wayne, </a:t>
            </a:r>
            <a:r>
              <a:rPr dirty="0" sz="1100" spc="5">
                <a:latin typeface="Times New Roman"/>
                <a:cs typeface="Times New Roman"/>
              </a:rPr>
              <a:t>Indiana. Five-year operations  plans </a:t>
            </a:r>
            <a:r>
              <a:rPr dirty="0" sz="1100" spc="10">
                <a:latin typeface="Times New Roman"/>
                <a:cs typeface="Times New Roman"/>
              </a:rPr>
              <a:t>require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200 </a:t>
            </a:r>
            <a:r>
              <a:rPr dirty="0" sz="1100" spc="5">
                <a:latin typeface="Times New Roman"/>
                <a:cs typeface="Times New Roman"/>
              </a:rPr>
              <a:t>shipments of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materials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delivered annually </a:t>
            </a:r>
            <a:r>
              <a:rPr dirty="0" sz="1100" spc="10">
                <a:latin typeface="Times New Roman"/>
                <a:cs typeface="Times New Roman"/>
              </a:rPr>
              <a:t>to the </a:t>
            </a:r>
            <a:r>
              <a:rPr dirty="0" sz="1100" spc="5">
                <a:latin typeface="Times New Roman"/>
                <a:cs typeface="Times New Roman"/>
              </a:rPr>
              <a:t>Evansville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plant, </a:t>
            </a:r>
            <a:r>
              <a:rPr dirty="0" sz="1100" spc="10">
                <a:latin typeface="Times New Roman"/>
                <a:cs typeface="Times New Roman"/>
              </a:rPr>
              <a:t>300 </a:t>
            </a:r>
            <a:r>
              <a:rPr dirty="0" sz="1100" spc="5">
                <a:latin typeface="Times New Roman"/>
                <a:cs typeface="Times New Roman"/>
              </a:rPr>
              <a:t>shipments to Lexington, </a:t>
            </a:r>
            <a:r>
              <a:rPr dirty="0" sz="1100" spc="10">
                <a:latin typeface="Times New Roman"/>
                <a:cs typeface="Times New Roman"/>
              </a:rPr>
              <a:t>and 400 </a:t>
            </a:r>
            <a:r>
              <a:rPr dirty="0" sz="1100" spc="5">
                <a:latin typeface="Times New Roman"/>
                <a:cs typeface="Times New Roman"/>
              </a:rPr>
              <a:t>shipments to </a:t>
            </a:r>
            <a:r>
              <a:rPr dirty="0" sz="1100" spc="10">
                <a:latin typeface="Times New Roman"/>
                <a:cs typeface="Times New Roman"/>
              </a:rPr>
              <a:t>Fort Wayne. </a:t>
            </a:r>
            <a:r>
              <a:rPr dirty="0" sz="1100" spc="5">
                <a:latin typeface="Times New Roman"/>
                <a:cs typeface="Times New Roman"/>
              </a:rPr>
              <a:t>Currently, </a:t>
            </a:r>
            <a:r>
              <a:rPr dirty="0" sz="1100" spc="10">
                <a:latin typeface="Times New Roman"/>
                <a:cs typeface="Times New Roman"/>
              </a:rPr>
              <a:t>Alpha has  two </a:t>
            </a:r>
            <a:r>
              <a:rPr dirty="0" sz="1100" spc="5">
                <a:latin typeface="Times New Roman"/>
                <a:cs typeface="Times New Roman"/>
              </a:rPr>
              <a:t>sources of raw materials, </a:t>
            </a:r>
            <a:r>
              <a:rPr dirty="0" sz="1100" spc="10">
                <a:latin typeface="Times New Roman"/>
                <a:cs typeface="Times New Roman"/>
              </a:rPr>
              <a:t>one at Chicago, </a:t>
            </a:r>
            <a:r>
              <a:rPr dirty="0" sz="1100" spc="5">
                <a:latin typeface="Times New Roman"/>
                <a:cs typeface="Times New Roman"/>
              </a:rPr>
              <a:t>Illinois,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other at </a:t>
            </a:r>
            <a:r>
              <a:rPr dirty="0" sz="1100" spc="10">
                <a:latin typeface="Times New Roman"/>
                <a:cs typeface="Times New Roman"/>
              </a:rPr>
              <a:t>Louisville, Kentuchy.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Chicago </a:t>
            </a:r>
            <a:r>
              <a:rPr dirty="0" sz="1100" spc="10">
                <a:latin typeface="Times New Roman"/>
                <a:cs typeface="Times New Roman"/>
              </a:rPr>
              <a:t>source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supply 300 </a:t>
            </a:r>
            <a:r>
              <a:rPr dirty="0" sz="1100" spc="5">
                <a:latin typeface="Times New Roman"/>
                <a:cs typeface="Times New Roman"/>
              </a:rPr>
              <a:t>shipments per </a:t>
            </a:r>
            <a:r>
              <a:rPr dirty="0" sz="1100" spc="10">
                <a:latin typeface="Times New Roman"/>
                <a:cs typeface="Times New Roman"/>
              </a:rPr>
              <a:t>year and </a:t>
            </a:r>
            <a:r>
              <a:rPr dirty="0" sz="1100" spc="5">
                <a:latin typeface="Times New Roman"/>
                <a:cs typeface="Times New Roman"/>
              </a:rPr>
              <a:t>Louisville, </a:t>
            </a:r>
            <a:r>
              <a:rPr dirty="0" sz="1100" spc="10">
                <a:latin typeface="Times New Roman"/>
                <a:cs typeface="Times New Roman"/>
              </a:rPr>
              <a:t>400. </a:t>
            </a:r>
            <a:r>
              <a:rPr dirty="0" sz="1100" spc="2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additional source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 raw </a:t>
            </a:r>
            <a:r>
              <a:rPr dirty="0" sz="1100" spc="10">
                <a:latin typeface="Times New Roman"/>
                <a:cs typeface="Times New Roman"/>
              </a:rPr>
              <a:t>materials must therefore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found. Preliminary </a:t>
            </a:r>
            <a:r>
              <a:rPr dirty="0" sz="1100" spc="5">
                <a:latin typeface="Times New Roman"/>
                <a:cs typeface="Times New Roman"/>
              </a:rPr>
              <a:t>screening </a:t>
            </a:r>
            <a:r>
              <a:rPr dirty="0" sz="1100" spc="10">
                <a:latin typeface="Times New Roman"/>
                <a:cs typeface="Times New Roman"/>
              </a:rPr>
              <a:t>by Alpha has narrowed the  </a:t>
            </a:r>
            <a:r>
              <a:rPr dirty="0" sz="1100" spc="5">
                <a:latin typeface="Times New Roman"/>
                <a:cs typeface="Times New Roman"/>
              </a:rPr>
              <a:t>choice to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attractive alternatives: </a:t>
            </a:r>
            <a:r>
              <a:rPr dirty="0" sz="1100" spc="10">
                <a:latin typeface="Times New Roman"/>
                <a:cs typeface="Times New Roman"/>
              </a:rPr>
              <a:t>Columbus, Ohio and </a:t>
            </a:r>
            <a:r>
              <a:rPr dirty="0" sz="1100" spc="5">
                <a:latin typeface="Times New Roman"/>
                <a:cs typeface="Times New Roman"/>
              </a:rPr>
              <a:t>St. </a:t>
            </a:r>
            <a:r>
              <a:rPr dirty="0" sz="1100" spc="10">
                <a:latin typeface="Times New Roman"/>
                <a:cs typeface="Times New Roman"/>
              </a:rPr>
              <a:t>Louis, </a:t>
            </a:r>
            <a:r>
              <a:rPr dirty="0" sz="1100" spc="5">
                <a:latin typeface="Times New Roman"/>
                <a:cs typeface="Times New Roman"/>
              </a:rPr>
              <a:t>Missouri.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these  </a:t>
            </a:r>
            <a:r>
              <a:rPr dirty="0" sz="1100" spc="5">
                <a:latin typeface="Times New Roman"/>
                <a:cs typeface="Times New Roman"/>
              </a:rPr>
              <a:t>sites </a:t>
            </a:r>
            <a:r>
              <a:rPr dirty="0" sz="1100" spc="10">
                <a:latin typeface="Times New Roman"/>
                <a:cs typeface="Times New Roman"/>
              </a:rPr>
              <a:t>can supply 200 shipments per </a:t>
            </a:r>
            <a:r>
              <a:rPr dirty="0" sz="1100" spc="5">
                <a:latin typeface="Times New Roman"/>
                <a:cs typeface="Times New Roman"/>
              </a:rPr>
              <a:t>year. </a:t>
            </a:r>
            <a:r>
              <a:rPr dirty="0" sz="1100" spc="10">
                <a:latin typeface="Times New Roman"/>
                <a:cs typeface="Times New Roman"/>
              </a:rPr>
              <a:t>Alpha has decided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5">
                <a:latin typeface="Times New Roman"/>
                <a:cs typeface="Times New Roman"/>
              </a:rPr>
              <a:t>its selection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basis  </a:t>
            </a:r>
            <a:r>
              <a:rPr dirty="0" sz="1100" spc="10">
                <a:latin typeface="Times New Roman"/>
                <a:cs typeface="Times New Roman"/>
              </a:rPr>
              <a:t>of minimizing transportation costs. Estimates of the cost per shipment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each source to  </a:t>
            </a:r>
            <a:r>
              <a:rPr dirty="0" sz="1100" spc="5">
                <a:latin typeface="Times New Roman"/>
                <a:cs typeface="Times New Roman"/>
              </a:rPr>
              <a:t>each </a:t>
            </a:r>
            <a:r>
              <a:rPr dirty="0" sz="1100" spc="10">
                <a:latin typeface="Times New Roman"/>
                <a:cs typeface="Times New Roman"/>
              </a:rPr>
              <a:t>plant are shown </a:t>
            </a:r>
            <a:r>
              <a:rPr dirty="0" sz="1100" spc="5">
                <a:latin typeface="Times New Roman"/>
                <a:cs typeface="Times New Roman"/>
              </a:rPr>
              <a:t>in Table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5.3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143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cost analysis for </a:t>
            </a:r>
            <a:r>
              <a:rPr dirty="0" sz="1100" spc="10">
                <a:latin typeface="Times New Roman"/>
                <a:cs typeface="Times New Roman"/>
              </a:rPr>
              <a:t>Alpha Company </a:t>
            </a:r>
            <a:r>
              <a:rPr dirty="0" sz="1100" spc="5">
                <a:latin typeface="Times New Roman"/>
                <a:cs typeface="Times New Roman"/>
              </a:rPr>
              <a:t>proceeds in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stages.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544830" marR="135255" indent="-215900">
              <a:lnSpc>
                <a:spcPts val="1300"/>
              </a:lnSpc>
              <a:buAutoNum type="arabicPeriod"/>
              <a:tabLst>
                <a:tab pos="5454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first stage </a:t>
            </a:r>
            <a:r>
              <a:rPr dirty="0" sz="1100" spc="10">
                <a:latin typeface="Times New Roman"/>
                <a:cs typeface="Times New Roman"/>
              </a:rPr>
              <a:t>determines the number </a:t>
            </a:r>
            <a:r>
              <a:rPr dirty="0" sz="1100" spc="5">
                <a:latin typeface="Times New Roman"/>
                <a:cs typeface="Times New Roman"/>
              </a:rPr>
              <a:t>of shipments </a:t>
            </a:r>
            <a:r>
              <a:rPr dirty="0" sz="1100" spc="10">
                <a:latin typeface="Times New Roman"/>
                <a:cs typeface="Times New Roman"/>
              </a:rPr>
              <a:t>from each </a:t>
            </a:r>
            <a:r>
              <a:rPr dirty="0" sz="1100" spc="5">
                <a:latin typeface="Times New Roman"/>
                <a:cs typeface="Times New Roman"/>
              </a:rPr>
              <a:t>source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each plant  that yields </a:t>
            </a:r>
            <a:r>
              <a:rPr dirty="0" sz="1100" spc="10">
                <a:latin typeface="Times New Roman"/>
                <a:cs typeface="Times New Roman"/>
              </a:rPr>
              <a:t>the lowest possible </a:t>
            </a:r>
            <a:r>
              <a:rPr dirty="0" sz="1100" spc="5">
                <a:latin typeface="Times New Roman"/>
                <a:cs typeface="Times New Roman"/>
              </a:rPr>
              <a:t>cost, </a:t>
            </a:r>
            <a:r>
              <a:rPr dirty="0" sz="1100" spc="10">
                <a:latin typeface="Times New Roman"/>
                <a:cs typeface="Times New Roman"/>
              </a:rPr>
              <a:t>assuming Columbus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third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source.</a:t>
            </a:r>
            <a:endParaRPr sz="1100">
              <a:latin typeface="Times New Roman"/>
              <a:cs typeface="Times New Roman"/>
            </a:endParaRPr>
          </a:p>
          <a:p>
            <a:pPr marL="544830" indent="-216535">
              <a:lnSpc>
                <a:spcPts val="1245"/>
              </a:lnSpc>
              <a:buAutoNum type="arabicPeriod"/>
              <a:tabLst>
                <a:tab pos="545465" algn="l"/>
              </a:tabLst>
            </a:pPr>
            <a:r>
              <a:rPr dirty="0" sz="1100" spc="15">
                <a:latin typeface="Times New Roman"/>
                <a:cs typeface="Times New Roman"/>
              </a:rPr>
              <a:t>The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second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stage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determines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number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shipments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yielding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lowest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possible</a:t>
            </a:r>
            <a:endParaRPr sz="1100">
              <a:latin typeface="Times New Roman"/>
              <a:cs typeface="Times New Roman"/>
            </a:endParaRPr>
          </a:p>
          <a:p>
            <a:pPr marL="544830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cost,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assuming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St.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Louis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third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source.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minimum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Columbus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6563" y="836724"/>
            <a:ext cx="4989195" cy="36258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compared to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minimum St. </a:t>
            </a:r>
            <a:r>
              <a:rPr dirty="0" sz="1100" spc="5">
                <a:latin typeface="Times New Roman"/>
                <a:cs typeface="Times New Roman"/>
              </a:rPr>
              <a:t>Louis cost,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cheaper </a:t>
            </a:r>
            <a:r>
              <a:rPr dirty="0" sz="1100" spc="5">
                <a:latin typeface="Times New Roman"/>
                <a:cs typeface="Times New Roman"/>
              </a:rPr>
              <a:t>site is selected.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final  solution </a:t>
            </a:r>
            <a:r>
              <a:rPr dirty="0" sz="1100" spc="10">
                <a:latin typeface="Times New Roman"/>
                <a:cs typeface="Times New Roman"/>
              </a:rPr>
              <a:t>for Alpha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5">
                <a:latin typeface="Times New Roman"/>
                <a:cs typeface="Times New Roman"/>
              </a:rPr>
              <a:t>shown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Figure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5.2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4489" y="1497421"/>
            <a:ext cx="59118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Table</a:t>
            </a:r>
            <a:r>
              <a:rPr dirty="0" sz="1100" spc="-6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5.3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5446" y="1497421"/>
            <a:ext cx="358076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Sources, </a:t>
            </a:r>
            <a:r>
              <a:rPr dirty="0" sz="1100" spc="5" b="1">
                <a:latin typeface="Times New Roman"/>
                <a:cs typeface="Times New Roman"/>
              </a:rPr>
              <a:t>destinations, </a:t>
            </a:r>
            <a:r>
              <a:rPr dirty="0" sz="1100" spc="10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costs of </a:t>
            </a:r>
            <a:r>
              <a:rPr dirty="0" sz="1100" spc="15" b="1">
                <a:latin typeface="Times New Roman"/>
                <a:cs typeface="Times New Roman"/>
              </a:rPr>
              <a:t>raw </a:t>
            </a:r>
            <a:r>
              <a:rPr dirty="0" sz="1100" spc="10" b="1">
                <a:latin typeface="Times New Roman"/>
                <a:cs typeface="Times New Roman"/>
              </a:rPr>
              <a:t>material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shipments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59002" y="1684782"/>
          <a:ext cx="5456555" cy="153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855"/>
                <a:gridCol w="1143634"/>
                <a:gridCol w="1144270"/>
                <a:gridCol w="1144270"/>
                <a:gridCol w="1144904"/>
              </a:tblGrid>
              <a:tr h="170306">
                <a:tc gridSpan="5"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Destination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(cost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shipment)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6423">
                <a:tc>
                  <a:txBody>
                    <a:bodyPr/>
                    <a:lstStyle/>
                    <a:p>
                      <a:pPr marL="224790">
                        <a:lnSpc>
                          <a:spcPts val="129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Source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90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Evansville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9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Lexington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9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Fort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Wayne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 marR="241935" indent="-31750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Ship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nts 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Available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Chicago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$200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$300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$200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Louisville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306">
                <a:tc>
                  <a:txBody>
                    <a:bodyPr/>
                    <a:lstStyle/>
                    <a:p>
                      <a:pPr marL="64769">
                        <a:lnSpc>
                          <a:spcPts val="124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Columbus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St.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Lousis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661">
                <a:tc>
                  <a:txBody>
                    <a:bodyPr/>
                    <a:lstStyle/>
                    <a:p>
                      <a:pPr marL="64769" marR="19367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Ship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ents 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needed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400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6019" y="3522110"/>
            <a:ext cx="5422265" cy="1682114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Columbus </a:t>
            </a:r>
            <a:r>
              <a:rPr dirty="0" sz="1100" spc="5">
                <a:latin typeface="Times New Roman"/>
                <a:cs typeface="Times New Roman"/>
              </a:rPr>
              <a:t>is selected, </a:t>
            </a:r>
            <a:r>
              <a:rPr dirty="0" sz="1100" spc="10">
                <a:latin typeface="Times New Roman"/>
                <a:cs typeface="Times New Roman"/>
              </a:rPr>
              <a:t>minimum annual shipping </a:t>
            </a:r>
            <a:r>
              <a:rPr dirty="0" sz="1100" spc="5">
                <a:latin typeface="Times New Roman"/>
                <a:cs typeface="Times New Roman"/>
              </a:rPr>
              <a:t>costs will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$120,000. </a:t>
            </a:r>
            <a:r>
              <a:rPr dirty="0" sz="1100" spc="10">
                <a:latin typeface="Times New Roman"/>
                <a:cs typeface="Times New Roman"/>
              </a:rPr>
              <a:t>This occurs </a:t>
            </a:r>
            <a:r>
              <a:rPr dirty="0" sz="1100" spc="5">
                <a:latin typeface="Times New Roman"/>
                <a:cs typeface="Times New Roman"/>
              </a:rPr>
              <a:t>if 100  shipments </a:t>
            </a:r>
            <a:r>
              <a:rPr dirty="0" sz="1100" spc="15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Chicago to </a:t>
            </a:r>
            <a:r>
              <a:rPr dirty="0" sz="1100" spc="10">
                <a:latin typeface="Times New Roman"/>
                <a:cs typeface="Times New Roman"/>
              </a:rPr>
              <a:t>Evansville </a:t>
            </a:r>
            <a:r>
              <a:rPr dirty="0" sz="1100" spc="5">
                <a:latin typeface="Times New Roman"/>
                <a:cs typeface="Times New Roman"/>
              </a:rPr>
              <a:t>(costing </a:t>
            </a:r>
            <a:r>
              <a:rPr dirty="0" sz="1100" spc="10">
                <a:latin typeface="Times New Roman"/>
                <a:cs typeface="Times New Roman"/>
              </a:rPr>
              <a:t>$200 each), 200 </a:t>
            </a:r>
            <a:r>
              <a:rPr dirty="0" sz="1100" spc="5">
                <a:latin typeface="Times New Roman"/>
                <a:cs typeface="Times New Roman"/>
              </a:rPr>
              <a:t>shipments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Chicago  </a:t>
            </a:r>
            <a:r>
              <a:rPr dirty="0" sz="1100" spc="10">
                <a:latin typeface="Times New Roman"/>
                <a:cs typeface="Times New Roman"/>
              </a:rPr>
              <a:t>to Fort </a:t>
            </a:r>
            <a:r>
              <a:rPr dirty="0" sz="1100" spc="15">
                <a:latin typeface="Times New Roman"/>
                <a:cs typeface="Times New Roman"/>
              </a:rPr>
              <a:t>Wayne </a:t>
            </a:r>
            <a:r>
              <a:rPr dirty="0" sz="1100" spc="5">
                <a:latin typeface="Times New Roman"/>
                <a:cs typeface="Times New Roman"/>
              </a:rPr>
              <a:t>(costing </a:t>
            </a:r>
            <a:r>
              <a:rPr dirty="0" sz="1100" spc="10">
                <a:latin typeface="Times New Roman"/>
                <a:cs typeface="Times New Roman"/>
              </a:rPr>
              <a:t>$200 each), 100 from </a:t>
            </a:r>
            <a:r>
              <a:rPr dirty="0" sz="1100" spc="5">
                <a:latin typeface="Times New Roman"/>
                <a:cs typeface="Times New Roman"/>
              </a:rPr>
              <a:t>Louisville </a:t>
            </a:r>
            <a:r>
              <a:rPr dirty="0" sz="1100" spc="10">
                <a:latin typeface="Times New Roman"/>
                <a:cs typeface="Times New Roman"/>
              </a:rPr>
              <a:t>to Evansville </a:t>
            </a:r>
            <a:r>
              <a:rPr dirty="0" sz="1100" spc="5">
                <a:latin typeface="Times New Roman"/>
                <a:cs typeface="Times New Roman"/>
              </a:rPr>
              <a:t>($100 </a:t>
            </a:r>
            <a:r>
              <a:rPr dirty="0" sz="1100" spc="10">
                <a:latin typeface="Times New Roman"/>
                <a:cs typeface="Times New Roman"/>
              </a:rPr>
              <a:t>each), 300 from  Louisville to Lexington </a:t>
            </a:r>
            <a:r>
              <a:rPr dirty="0" sz="1100" spc="5">
                <a:latin typeface="Times New Roman"/>
                <a:cs typeface="Times New Roman"/>
              </a:rPr>
              <a:t>($100 </a:t>
            </a:r>
            <a:r>
              <a:rPr dirty="0" sz="1100" spc="10">
                <a:latin typeface="Times New Roman"/>
                <a:cs typeface="Times New Roman"/>
              </a:rPr>
              <a:t>each), and 200 from Columbus to </a:t>
            </a:r>
            <a:r>
              <a:rPr dirty="0" sz="1100" spc="5">
                <a:latin typeface="Times New Roman"/>
                <a:cs typeface="Times New Roman"/>
              </a:rPr>
              <a:t>Fort </a:t>
            </a:r>
            <a:r>
              <a:rPr dirty="0" sz="1100" spc="15">
                <a:latin typeface="Times New Roman"/>
                <a:cs typeface="Times New Roman"/>
              </a:rPr>
              <a:t>Wayne </a:t>
            </a:r>
            <a:r>
              <a:rPr dirty="0" sz="1100" spc="10">
                <a:latin typeface="Times New Roman"/>
                <a:cs typeface="Times New Roman"/>
              </a:rPr>
              <a:t>($100 each).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These shipment quantities, shown beneath the diagonal </a:t>
            </a:r>
            <a:r>
              <a:rPr dirty="0" sz="1100" spc="5">
                <a:latin typeface="Times New Roman"/>
                <a:cs typeface="Times New Roman"/>
              </a:rPr>
              <a:t>lines </a:t>
            </a:r>
            <a:r>
              <a:rPr dirty="0" sz="1100" spc="10">
                <a:latin typeface="Times New Roman"/>
                <a:cs typeface="Times New Roman"/>
              </a:rPr>
              <a:t>in part </a:t>
            </a:r>
            <a:r>
              <a:rPr dirty="0" sz="1100" spc="5">
                <a:latin typeface="Times New Roman"/>
                <a:cs typeface="Times New Roman"/>
              </a:rPr>
              <a:t>(a) </a:t>
            </a:r>
            <a:r>
              <a:rPr dirty="0" sz="1100" spc="10">
                <a:latin typeface="Times New Roman"/>
                <a:cs typeface="Times New Roman"/>
              </a:rPr>
              <a:t>of Figure 5.2, </a:t>
            </a:r>
            <a:r>
              <a:rPr dirty="0" sz="1100" spc="5">
                <a:latin typeface="Times New Roman"/>
                <a:cs typeface="Times New Roman"/>
              </a:rPr>
              <a:t>satisfy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needs </a:t>
            </a:r>
            <a:r>
              <a:rPr dirty="0" sz="1100" spc="5">
                <a:latin typeface="Times New Roman"/>
                <a:cs typeface="Times New Roman"/>
              </a:rPr>
              <a:t>of all three plants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fully uses the capacities of all three raw  materials sources. </a:t>
            </a:r>
            <a:r>
              <a:rPr dirty="0" sz="1100" spc="15">
                <a:latin typeface="Times New Roman"/>
                <a:cs typeface="Times New Roman"/>
              </a:rPr>
              <a:t>Any </a:t>
            </a:r>
            <a:r>
              <a:rPr dirty="0" sz="1100" spc="5">
                <a:latin typeface="Times New Roman"/>
                <a:cs typeface="Times New Roman"/>
              </a:rPr>
              <a:t>other pattern of </a:t>
            </a:r>
            <a:r>
              <a:rPr dirty="0" sz="1100" spc="10">
                <a:latin typeface="Times New Roman"/>
                <a:cs typeface="Times New Roman"/>
              </a:rPr>
              <a:t>shipments </a:t>
            </a:r>
            <a:r>
              <a:rPr dirty="0" sz="1100" spc="5">
                <a:latin typeface="Times New Roman"/>
                <a:cs typeface="Times New Roman"/>
              </a:rPr>
              <a:t>will result in higher </a:t>
            </a:r>
            <a:r>
              <a:rPr dirty="0" sz="1100" spc="10">
                <a:latin typeface="Times New Roman"/>
                <a:cs typeface="Times New Roman"/>
              </a:rPr>
              <a:t>annual shipping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Part </a:t>
            </a:r>
            <a:r>
              <a:rPr dirty="0" sz="1100" spc="10">
                <a:latin typeface="Times New Roman"/>
                <a:cs typeface="Times New Roman"/>
              </a:rPr>
              <a:t>(b) of Figure 5.2 shows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5">
                <a:latin typeface="Times New Roman"/>
                <a:cs typeface="Times New Roman"/>
              </a:rPr>
              <a:t>St. </a:t>
            </a:r>
            <a:r>
              <a:rPr dirty="0" sz="1100" spc="10">
                <a:latin typeface="Times New Roman"/>
                <a:cs typeface="Times New Roman"/>
              </a:rPr>
              <a:t>Louis </a:t>
            </a:r>
            <a:r>
              <a:rPr dirty="0" sz="1100" spc="5">
                <a:latin typeface="Times New Roman"/>
                <a:cs typeface="Times New Roman"/>
              </a:rPr>
              <a:t>is selected </a:t>
            </a:r>
            <a:r>
              <a:rPr dirty="0" sz="1100" spc="15">
                <a:latin typeface="Times New Roman"/>
                <a:cs typeface="Times New Roman"/>
              </a:rPr>
              <a:t>he </a:t>
            </a:r>
            <a:r>
              <a:rPr dirty="0" sz="1100" spc="10">
                <a:latin typeface="Times New Roman"/>
                <a:cs typeface="Times New Roman"/>
              </a:rPr>
              <a:t>minimum annuals cost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310"/>
              </a:lnSpc>
            </a:pPr>
            <a:r>
              <a:rPr dirty="0" sz="1100" spc="5">
                <a:latin typeface="Times New Roman"/>
                <a:cs typeface="Times New Roman"/>
              </a:rPr>
              <a:t>$140,000. </a:t>
            </a:r>
            <a:r>
              <a:rPr dirty="0" sz="1100" spc="10">
                <a:latin typeface="Times New Roman"/>
                <a:cs typeface="Times New Roman"/>
              </a:rPr>
              <a:t>Columbus </a:t>
            </a:r>
            <a:r>
              <a:rPr dirty="0" sz="1100" spc="5">
                <a:latin typeface="Times New Roman"/>
                <a:cs typeface="Times New Roman"/>
              </a:rPr>
              <a:t>is therefore selected, at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cost of </a:t>
            </a:r>
            <a:r>
              <a:rPr dirty="0" sz="1100" spc="10">
                <a:latin typeface="Times New Roman"/>
                <a:cs typeface="Times New Roman"/>
              </a:rPr>
              <a:t>$120,000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annually.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5598" y="7480415"/>
            <a:ext cx="64643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Figure</a:t>
            </a:r>
            <a:r>
              <a:rPr dirty="0" sz="1100" spc="-6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5.2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6138" y="7480415"/>
            <a:ext cx="251904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Evaluation of </a:t>
            </a:r>
            <a:r>
              <a:rPr dirty="0" sz="1100" spc="10" b="1">
                <a:latin typeface="Times New Roman"/>
                <a:cs typeface="Times New Roman"/>
              </a:rPr>
              <a:t>Alpha </a:t>
            </a:r>
            <a:r>
              <a:rPr dirty="0" sz="1100" spc="5" b="1">
                <a:latin typeface="Times New Roman"/>
                <a:cs typeface="Times New Roman"/>
              </a:rPr>
              <a:t>transportation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6019" y="7974217"/>
            <a:ext cx="5420995" cy="10223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715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Notice that the linear </a:t>
            </a:r>
            <a:r>
              <a:rPr dirty="0" sz="1100" spc="10">
                <a:latin typeface="Times New Roman"/>
                <a:cs typeface="Times New Roman"/>
              </a:rPr>
              <a:t>programming </a:t>
            </a:r>
            <a:r>
              <a:rPr dirty="0" sz="1100" spc="5">
                <a:latin typeface="Times New Roman"/>
                <a:cs typeface="Times New Roman"/>
              </a:rPr>
              <a:t>model differs </a:t>
            </a:r>
            <a:r>
              <a:rPr dirty="0" sz="1100" spc="10">
                <a:latin typeface="Times New Roman"/>
                <a:cs typeface="Times New Roman"/>
              </a:rPr>
              <a:t>from the simple median model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two  fundamental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1.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Number of </a:t>
            </a:r>
            <a:r>
              <a:rPr dirty="0" sz="1100" spc="5" b="1">
                <a:latin typeface="Times New Roman"/>
                <a:cs typeface="Times New Roman"/>
              </a:rPr>
              <a:t>alternative sites: </a:t>
            </a:r>
            <a:r>
              <a:rPr dirty="0" sz="1100" spc="10">
                <a:latin typeface="Times New Roman"/>
                <a:cs typeface="Times New Roman"/>
              </a:rPr>
              <a:t>The simple median </a:t>
            </a:r>
            <a:r>
              <a:rPr dirty="0" sz="1100" spc="5">
                <a:latin typeface="Times New Roman"/>
                <a:cs typeface="Times New Roman"/>
              </a:rPr>
              <a:t>model </a:t>
            </a:r>
            <a:r>
              <a:rPr dirty="0" sz="1100" spc="10">
                <a:latin typeface="Times New Roman"/>
                <a:cs typeface="Times New Roman"/>
              </a:rPr>
              <a:t>assumes </a:t>
            </a:r>
            <a:r>
              <a:rPr dirty="0" sz="1100" spc="5">
                <a:latin typeface="Times New Roman"/>
                <a:cs typeface="Times New Roman"/>
              </a:rPr>
              <a:t>that all locations are  eligible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location.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linear </a:t>
            </a:r>
            <a:r>
              <a:rPr dirty="0" sz="1100" spc="10">
                <a:latin typeface="Times New Roman"/>
                <a:cs typeface="Times New Roman"/>
              </a:rPr>
              <a:t>programming </a:t>
            </a:r>
            <a:r>
              <a:rPr dirty="0" sz="1100" spc="5">
                <a:latin typeface="Times New Roman"/>
                <a:cs typeface="Times New Roman"/>
              </a:rPr>
              <a:t>model, in contrast, considers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only </a:t>
            </a:r>
            <a:r>
              <a:rPr dirty="0" sz="1100" spc="10">
                <a:latin typeface="Times New Roman"/>
                <a:cs typeface="Times New Roman"/>
              </a:rPr>
              <a:t>a few </a:t>
            </a:r>
            <a:r>
              <a:rPr dirty="0" sz="1100" spc="5">
                <a:latin typeface="Times New Roman"/>
                <a:cs typeface="Times New Roman"/>
              </a:rPr>
              <a:t>locations pre-selected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preliminary feasibility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studies.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0260" y="5494020"/>
            <a:ext cx="2635039" cy="1882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88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89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827595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443230" marR="5080" indent="-21590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2.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Direction </a:t>
            </a:r>
            <a:r>
              <a:rPr dirty="0" sz="1100" spc="10" b="1">
                <a:latin typeface="Times New Roman"/>
                <a:cs typeface="Times New Roman"/>
              </a:rPr>
              <a:t>of transportation movements: </a:t>
            </a:r>
            <a:r>
              <a:rPr dirty="0" sz="1100" spc="10">
                <a:latin typeface="Times New Roman"/>
                <a:cs typeface="Times New Roman"/>
              </a:rPr>
              <a:t>The simple median model assumes </a:t>
            </a:r>
            <a:r>
              <a:rPr dirty="0" sz="1100" spc="5">
                <a:latin typeface="Times New Roman"/>
                <a:cs typeface="Times New Roman"/>
              </a:rPr>
              <a:t>that all  shipments </a:t>
            </a:r>
            <a:r>
              <a:rPr dirty="0" sz="1100" spc="10">
                <a:latin typeface="Times New Roman"/>
                <a:cs typeface="Times New Roman"/>
              </a:rPr>
              <a:t>move in </a:t>
            </a:r>
            <a:r>
              <a:rPr dirty="0" sz="1100" spc="5">
                <a:latin typeface="Times New Roman"/>
                <a:cs typeface="Times New Roman"/>
              </a:rPr>
              <a:t>rectangular patterns. </a:t>
            </a:r>
            <a:r>
              <a:rPr dirty="0" sz="1100" spc="10">
                <a:latin typeface="Times New Roman"/>
                <a:cs typeface="Times New Roman"/>
              </a:rPr>
              <a:t>The linear programming model does </a:t>
            </a:r>
            <a:r>
              <a:rPr dirty="0" sz="1100" spc="5">
                <a:latin typeface="Times New Roman"/>
                <a:cs typeface="Times New Roman"/>
              </a:rPr>
              <a:t>not so  assume.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Behavioral Impact </a:t>
            </a:r>
            <a:r>
              <a:rPr dirty="0" sz="1100" spc="5" b="1">
                <a:latin typeface="Times New Roman"/>
                <a:cs typeface="Times New Roman"/>
              </a:rPr>
              <a:t>in Facility </a:t>
            </a:r>
            <a:r>
              <a:rPr dirty="0" sz="1100" spc="10" b="1">
                <a:latin typeface="Times New Roman"/>
                <a:cs typeface="Times New Roman"/>
              </a:rPr>
              <a:t>Location: </a:t>
            </a:r>
            <a:r>
              <a:rPr dirty="0" sz="1100" spc="15">
                <a:latin typeface="Times New Roman"/>
                <a:cs typeface="Times New Roman"/>
              </a:rPr>
              <a:t>Our </a:t>
            </a:r>
            <a:r>
              <a:rPr dirty="0" sz="1100" spc="5">
                <a:latin typeface="Times New Roman"/>
                <a:cs typeface="Times New Roman"/>
              </a:rPr>
              <a:t>previous discussions of </a:t>
            </a:r>
            <a:r>
              <a:rPr dirty="0" sz="1100" spc="10">
                <a:latin typeface="Times New Roman"/>
                <a:cs typeface="Times New Roman"/>
              </a:rPr>
              <a:t>models </a:t>
            </a:r>
            <a:r>
              <a:rPr dirty="0" sz="1100" spc="5">
                <a:latin typeface="Times New Roman"/>
                <a:cs typeface="Times New Roman"/>
              </a:rPr>
              <a:t>focused on  the </a:t>
            </a:r>
            <a:r>
              <a:rPr dirty="0" sz="1100" spc="10">
                <a:latin typeface="Times New Roman"/>
                <a:cs typeface="Times New Roman"/>
              </a:rPr>
              <a:t>cost consequences. But </a:t>
            </a:r>
            <a:r>
              <a:rPr dirty="0" sz="1100" spc="5">
                <a:latin typeface="Times New Roman"/>
                <a:cs typeface="Times New Roman"/>
              </a:rPr>
              <a:t>costs </a:t>
            </a:r>
            <a:r>
              <a:rPr dirty="0" sz="1100" spc="10">
                <a:latin typeface="Times New Roman"/>
                <a:cs typeface="Times New Roman"/>
              </a:rPr>
              <a:t>are not the whole </a:t>
            </a:r>
            <a:r>
              <a:rPr dirty="0" sz="1100" spc="5">
                <a:latin typeface="Times New Roman"/>
                <a:cs typeface="Times New Roman"/>
              </a:rPr>
              <a:t>story,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models can't </a:t>
            </a:r>
            <a:r>
              <a:rPr dirty="0" sz="1100" spc="10">
                <a:latin typeface="Times New Roman"/>
                <a:cs typeface="Times New Roman"/>
              </a:rPr>
              <a:t>account </a:t>
            </a:r>
            <a:r>
              <a:rPr dirty="0" sz="1100" spc="5">
                <a:latin typeface="Times New Roman"/>
                <a:cs typeface="Times New Roman"/>
              </a:rPr>
              <a:t>for aspects 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problem that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not quantifiable.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10">
                <a:latin typeface="Times New Roman"/>
                <a:cs typeface="Times New Roman"/>
              </a:rPr>
              <a:t>locations require that organizations establish  </a:t>
            </a:r>
            <a:r>
              <a:rPr dirty="0" sz="1100" spc="5">
                <a:latin typeface="Times New Roman"/>
                <a:cs typeface="Times New Roman"/>
              </a:rPr>
              <a:t>relationships with </a:t>
            </a: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environments </a:t>
            </a:r>
            <a:r>
              <a:rPr dirty="0" sz="1100" spc="10">
                <a:latin typeface="Times New Roman"/>
                <a:cs typeface="Times New Roman"/>
              </a:rPr>
              <a:t>and employees, and adding </a:t>
            </a:r>
            <a:r>
              <a:rPr dirty="0" sz="1100" spc="5">
                <a:latin typeface="Times New Roman"/>
                <a:cs typeface="Times New Roman"/>
              </a:rPr>
              <a:t>or deleting facilities requires  adjustments in the overall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system.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organization structure </a:t>
            </a:r>
            <a:r>
              <a:rPr dirty="0" sz="1100" spc="10">
                <a:latin typeface="Times New Roman"/>
                <a:cs typeface="Times New Roman"/>
              </a:rPr>
              <a:t>and modes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making </a:t>
            </a:r>
            <a:r>
              <a:rPr dirty="0" sz="1100" spc="5">
                <a:latin typeface="Times New Roman"/>
                <a:cs typeface="Times New Roman"/>
              </a:rPr>
              <a:t>operating </a:t>
            </a:r>
            <a:r>
              <a:rPr dirty="0" sz="1100" spc="10">
                <a:latin typeface="Times New Roman"/>
                <a:cs typeface="Times New Roman"/>
              </a:rPr>
              <a:t>decisions </a:t>
            </a:r>
            <a:r>
              <a:rPr dirty="0" sz="1100" spc="5">
                <a:latin typeface="Times New Roman"/>
                <a:cs typeface="Times New Roman"/>
              </a:rPr>
              <a:t>must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modified to </a:t>
            </a:r>
            <a:r>
              <a:rPr dirty="0" sz="1100" spc="10">
                <a:latin typeface="Times New Roman"/>
                <a:cs typeface="Times New Roman"/>
              </a:rPr>
              <a:t>accommodate the change. These </a:t>
            </a:r>
            <a:r>
              <a:rPr dirty="0" sz="1100" spc="5">
                <a:latin typeface="Times New Roman"/>
                <a:cs typeface="Times New Roman"/>
              </a:rPr>
              <a:t>hidden  </a:t>
            </a:r>
            <a:r>
              <a:rPr dirty="0" sz="1100" spc="10">
                <a:latin typeface="Times New Roman"/>
                <a:cs typeface="Times New Roman"/>
              </a:rPr>
              <a:t>"system costs" are </a:t>
            </a:r>
            <a:r>
              <a:rPr dirty="0" sz="1100" spc="5">
                <a:latin typeface="Times New Roman"/>
                <a:cs typeface="Times New Roman"/>
              </a:rPr>
              <a:t>usually excluded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quantitative </a:t>
            </a:r>
            <a:r>
              <a:rPr dirty="0" sz="1100" spc="10">
                <a:latin typeface="Times New Roman"/>
                <a:cs typeface="Times New Roman"/>
              </a:rPr>
              <a:t>models,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yet they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very </a:t>
            </a:r>
            <a:r>
              <a:rPr dirty="0" sz="1100" spc="5">
                <a:latin typeface="Times New Roman"/>
                <a:cs typeface="Times New Roman"/>
              </a:rPr>
              <a:t>real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aspects to location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decisions.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Cultural </a:t>
            </a:r>
            <a:r>
              <a:rPr dirty="0" sz="1100" spc="5" b="1">
                <a:latin typeface="Times New Roman"/>
                <a:cs typeface="Times New Roman"/>
              </a:rPr>
              <a:t>Differences: </a:t>
            </a:r>
            <a:r>
              <a:rPr dirty="0" sz="1100" spc="10">
                <a:latin typeface="Times New Roman"/>
                <a:cs typeface="Times New Roman"/>
              </a:rPr>
              <a:t>The decision </a:t>
            </a:r>
            <a:r>
              <a:rPr dirty="0" sz="1100" spc="5">
                <a:latin typeface="Times New Roman"/>
                <a:cs typeface="Times New Roman"/>
              </a:rPr>
              <a:t>to locate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facility usually </a:t>
            </a:r>
            <a:r>
              <a:rPr dirty="0" sz="1100" spc="10">
                <a:latin typeface="Times New Roman"/>
                <a:cs typeface="Times New Roman"/>
              </a:rPr>
              <a:t>means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employees 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hired </a:t>
            </a:r>
            <a:r>
              <a:rPr dirty="0" sz="1100" spc="10">
                <a:latin typeface="Times New Roman"/>
                <a:cs typeface="Times New Roman"/>
              </a:rPr>
              <a:t>from within the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locate. It </a:t>
            </a:r>
            <a:r>
              <a:rPr dirty="0" sz="1100" spc="10">
                <a:latin typeface="Times New Roman"/>
                <a:cs typeface="Times New Roman"/>
              </a:rPr>
              <a:t>also </a:t>
            </a:r>
            <a:r>
              <a:rPr dirty="0" sz="1100" spc="5">
                <a:latin typeface="Times New Roman"/>
                <a:cs typeface="Times New Roman"/>
              </a:rPr>
              <a:t>means 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organization </a:t>
            </a:r>
            <a:r>
              <a:rPr dirty="0" sz="1100" spc="10">
                <a:latin typeface="Times New Roman"/>
                <a:cs typeface="Times New Roman"/>
              </a:rPr>
              <a:t>must </a:t>
            </a:r>
            <a:r>
              <a:rPr dirty="0" sz="1100" spc="5">
                <a:latin typeface="Times New Roman"/>
                <a:cs typeface="Times New Roman"/>
              </a:rPr>
              <a:t>establish  appropriate </a:t>
            </a:r>
            <a:r>
              <a:rPr dirty="0" sz="1100" spc="10">
                <a:latin typeface="Times New Roman"/>
                <a:cs typeface="Times New Roman"/>
              </a:rPr>
              <a:t>community </a:t>
            </a:r>
            <a:r>
              <a:rPr dirty="0" sz="1100" spc="5">
                <a:latin typeface="Times New Roman"/>
                <a:cs typeface="Times New Roman"/>
              </a:rPr>
              <a:t>relations to "fit into" </a:t>
            </a:r>
            <a:r>
              <a:rPr dirty="0" sz="1100" spc="10">
                <a:latin typeface="Times New Roman"/>
                <a:cs typeface="Times New Roman"/>
              </a:rPr>
              <a:t>the locale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a good neighbor and </a:t>
            </a:r>
            <a:r>
              <a:rPr dirty="0" sz="1100" spc="5">
                <a:latin typeface="Times New Roman"/>
                <a:cs typeface="Times New Roman"/>
              </a:rPr>
              <a:t>citizen.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organization must recognize the differences in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way </a:t>
            </a:r>
            <a:r>
              <a:rPr dirty="0" sz="1100" spc="5">
                <a:latin typeface="Times New Roman"/>
                <a:cs typeface="Times New Roman"/>
              </a:rPr>
              <a:t>people in various ethnic, urban,  suburban,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rural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communities </a:t>
            </a:r>
            <a:r>
              <a:rPr dirty="0" sz="1100" spc="5">
                <a:latin typeface="Times New Roman"/>
                <a:cs typeface="Times New Roman"/>
              </a:rPr>
              <a:t>react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 new </a:t>
            </a:r>
            <a:r>
              <a:rPr dirty="0" sz="1100" spc="5">
                <a:latin typeface="Times New Roman"/>
                <a:cs typeface="Times New Roman"/>
              </a:rPr>
              <a:t>businesses.  </a:t>
            </a:r>
            <a:r>
              <a:rPr dirty="0" sz="1100" spc="10">
                <a:latin typeface="Times New Roman"/>
                <a:cs typeface="Times New Roman"/>
              </a:rPr>
              <a:t>Managerial style and  organizational </a:t>
            </a:r>
            <a:r>
              <a:rPr dirty="0" sz="1100" spc="5">
                <a:latin typeface="Times New Roman"/>
                <a:cs typeface="Times New Roman"/>
              </a:rPr>
              <a:t>structure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must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adapt to the norms and customs to local </a:t>
            </a:r>
            <a:r>
              <a:rPr dirty="0" sz="1100" spc="5">
                <a:latin typeface="Times New Roman"/>
                <a:cs typeface="Times New Roman"/>
              </a:rPr>
              <a:t>subcultures.  </a:t>
            </a:r>
            <a:r>
              <a:rPr dirty="0" sz="1100" spc="10">
                <a:latin typeface="Times New Roman"/>
                <a:cs typeface="Times New Roman"/>
              </a:rPr>
              <a:t>Employees' acceptance </a:t>
            </a:r>
            <a:r>
              <a:rPr dirty="0" sz="1100" spc="5">
                <a:latin typeface="Times New Roman"/>
                <a:cs typeface="Times New Roman"/>
              </a:rPr>
              <a:t>of authority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vary with subcultures, as </a:t>
            </a:r>
            <a:r>
              <a:rPr dirty="0" sz="1100" spc="15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their life goals, beliefs  </a:t>
            </a:r>
            <a:r>
              <a:rPr dirty="0" sz="1100" spc="10">
                <a:latin typeface="Times New Roman"/>
                <a:cs typeface="Times New Roman"/>
              </a:rPr>
              <a:t>about the </a:t>
            </a:r>
            <a:r>
              <a:rPr dirty="0" sz="1100" spc="5">
                <a:latin typeface="Times New Roman"/>
                <a:cs typeface="Times New Roman"/>
              </a:rPr>
              <a:t>role of work, </a:t>
            </a:r>
            <a:r>
              <a:rPr dirty="0" sz="1100" spc="10">
                <a:latin typeface="Times New Roman"/>
                <a:cs typeface="Times New Roman"/>
              </a:rPr>
              <a:t>career </a:t>
            </a:r>
            <a:r>
              <a:rPr dirty="0" sz="1100" spc="5">
                <a:latin typeface="Times New Roman"/>
                <a:cs typeface="Times New Roman"/>
              </a:rPr>
              <a:t>aspirations,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perceptions of opportunity. These cultural  variations in attitude </a:t>
            </a:r>
            <a:r>
              <a:rPr dirty="0" sz="1100" spc="10">
                <a:latin typeface="Times New Roman"/>
                <a:cs typeface="Times New Roman"/>
              </a:rPr>
              <a:t>impact 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job </a:t>
            </a:r>
            <a:r>
              <a:rPr dirty="0" sz="1100" spc="5">
                <a:latin typeface="Times New Roman"/>
                <a:cs typeface="Times New Roman"/>
              </a:rPr>
              <a:t>behavior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talent.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the international level are </a:t>
            </a:r>
            <a:r>
              <a:rPr dirty="0" sz="1100" spc="10">
                <a:latin typeface="Times New Roman"/>
                <a:cs typeface="Times New Roman"/>
              </a:rPr>
              <a:t>even </a:t>
            </a:r>
            <a:r>
              <a:rPr dirty="0" sz="1100" spc="5">
                <a:latin typeface="Times New Roman"/>
                <a:cs typeface="Times New Roman"/>
              </a:rPr>
              <a:t>greater cultural differences. </a:t>
            </a:r>
            <a:r>
              <a:rPr dirty="0" sz="1100" spc="10">
                <a:latin typeface="Times New Roman"/>
                <a:cs typeface="Times New Roman"/>
              </a:rPr>
              <a:t>Compare, </a:t>
            </a:r>
            <a:r>
              <a:rPr dirty="0" sz="1100" spc="5">
                <a:latin typeface="Times New Roman"/>
                <a:cs typeface="Times New Roman"/>
              </a:rPr>
              <a:t>for example,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Japanese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tradition with that </a:t>
            </a:r>
            <a:r>
              <a:rPr dirty="0" sz="1100" spc="10">
                <a:latin typeface="Times New Roman"/>
                <a:cs typeface="Times New Roman"/>
              </a:rPr>
              <a:t>of Western industrial society. Japanese workers are often  guaranteed </a:t>
            </a:r>
            <a:r>
              <a:rPr dirty="0" sz="1100" spc="5">
                <a:latin typeface="Times New Roman"/>
                <a:cs typeface="Times New Roman"/>
              </a:rPr>
              <a:t>lifetime </a:t>
            </a:r>
            <a:r>
              <a:rPr dirty="0" sz="1100" spc="10">
                <a:latin typeface="Times New Roman"/>
                <a:cs typeface="Times New Roman"/>
              </a:rPr>
              <a:t>employment. Management </a:t>
            </a:r>
            <a:r>
              <a:rPr dirty="0" sz="1100" spc="5">
                <a:latin typeface="Times New Roman"/>
                <a:cs typeface="Times New Roman"/>
              </a:rPr>
              <a:t>decisions usually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group rather </a:t>
            </a:r>
            <a:r>
              <a:rPr dirty="0" sz="1100" spc="10">
                <a:latin typeface="Times New Roman"/>
                <a:cs typeface="Times New Roman"/>
              </a:rPr>
              <a:t>then  </a:t>
            </a:r>
            <a:r>
              <a:rPr dirty="0" sz="1100" spc="5">
                <a:latin typeface="Times New Roman"/>
                <a:cs typeface="Times New Roman"/>
              </a:rPr>
              <a:t>individual decisions. </a:t>
            </a:r>
            <a:r>
              <a:rPr dirty="0" sz="1100" spc="10">
                <a:latin typeface="Times New Roman"/>
                <a:cs typeface="Times New Roman"/>
              </a:rPr>
              <a:t>Employee compensation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determined </a:t>
            </a:r>
            <a:r>
              <a:rPr dirty="0" sz="1100" spc="5">
                <a:latin typeface="Times New Roman"/>
                <a:cs typeface="Times New Roman"/>
              </a:rPr>
              <a:t>by length of service,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 dependents,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numerous </a:t>
            </a:r>
            <a:r>
              <a:rPr dirty="0" sz="1100" spc="5">
                <a:latin typeface="Times New Roman"/>
                <a:cs typeface="Times New Roman"/>
              </a:rPr>
              <a:t>factors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apart from the employee's </a:t>
            </a:r>
            <a:r>
              <a:rPr dirty="0" sz="1100" spc="5">
                <a:latin typeface="Times New Roman"/>
                <a:cs typeface="Times New Roman"/>
              </a:rPr>
              <a:t>productivity. </a:t>
            </a:r>
            <a:r>
              <a:rPr dirty="0" sz="1100" spc="10">
                <a:latin typeface="Times New Roman"/>
                <a:cs typeface="Times New Roman"/>
              </a:rPr>
              <a:t>Obviously  operations managers in Japan face a very different set of managerial problems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U.S.  counterparts. </a:t>
            </a:r>
            <a:r>
              <a:rPr dirty="0" sz="1100" spc="15">
                <a:latin typeface="Times New Roman"/>
                <a:cs typeface="Times New Roman"/>
              </a:rPr>
              <a:t>Wage </a:t>
            </a:r>
            <a:r>
              <a:rPr dirty="0" sz="1100" spc="10">
                <a:latin typeface="Times New Roman"/>
                <a:cs typeface="Times New Roman"/>
              </a:rPr>
              <a:t>determination, employee </a:t>
            </a:r>
            <a:r>
              <a:rPr dirty="0" sz="1100" spc="5">
                <a:latin typeface="Times New Roman"/>
                <a:cs typeface="Times New Roman"/>
              </a:rPr>
              <a:t>turnover, hiring </a:t>
            </a:r>
            <a:r>
              <a:rPr dirty="0" sz="1100" spc="10">
                <a:latin typeface="Times New Roman"/>
                <a:cs typeface="Times New Roman"/>
              </a:rPr>
              <a:t>and promotion practices are not  </a:t>
            </a:r>
            <a:r>
              <a:rPr dirty="0" sz="1100" spc="5">
                <a:latin typeface="Times New Roman"/>
                <a:cs typeface="Times New Roman"/>
              </a:rPr>
              <a:t>at all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same.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The European </a:t>
            </a:r>
            <a:r>
              <a:rPr dirty="0" sz="1100" spc="5">
                <a:latin typeface="Times New Roman"/>
                <a:cs typeface="Times New Roman"/>
              </a:rPr>
              <a:t>social </a:t>
            </a:r>
            <a:r>
              <a:rPr dirty="0" sz="1100" spc="10">
                <a:latin typeface="Times New Roman"/>
                <a:cs typeface="Times New Roman"/>
              </a:rPr>
              <a:t>system, </a:t>
            </a:r>
            <a:r>
              <a:rPr dirty="0" sz="1100" spc="5">
                <a:latin typeface="Times New Roman"/>
                <a:cs typeface="Times New Roman"/>
              </a:rPr>
              <a:t>as another </a:t>
            </a:r>
            <a:r>
              <a:rPr dirty="0" sz="1100" spc="10">
                <a:latin typeface="Times New Roman"/>
                <a:cs typeface="Times New Roman"/>
              </a:rPr>
              <a:t>example, </a:t>
            </a:r>
            <a:r>
              <a:rPr dirty="0" sz="1100" spc="5">
                <a:latin typeface="Times New Roman"/>
                <a:cs typeface="Times New Roman"/>
              </a:rPr>
              <a:t>has resulted in </a:t>
            </a:r>
            <a:r>
              <a:rPr dirty="0" sz="1100" spc="10">
                <a:latin typeface="Times New Roman"/>
                <a:cs typeface="Times New Roman"/>
              </a:rPr>
              <a:t>a more "managerial </a:t>
            </a:r>
            <a:r>
              <a:rPr dirty="0" sz="1100" spc="5">
                <a:latin typeface="Times New Roman"/>
                <a:cs typeface="Times New Roman"/>
              </a:rPr>
              <a:t>elite" in  their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organizations than in U.S. </a:t>
            </a:r>
            <a:r>
              <a:rPr dirty="0" sz="1100" spc="5">
                <a:latin typeface="Times New Roman"/>
                <a:cs typeface="Times New Roman"/>
              </a:rPr>
              <a:t>organizations.  </a:t>
            </a:r>
            <a:r>
              <a:rPr dirty="0" sz="1100" spc="10">
                <a:latin typeface="Times New Roman"/>
                <a:cs typeface="Times New Roman"/>
              </a:rPr>
              <a:t>Because </a:t>
            </a:r>
            <a:r>
              <a:rPr dirty="0" sz="1100" spc="5">
                <a:latin typeface="Times New Roman"/>
                <a:cs typeface="Times New Roman"/>
              </a:rPr>
              <a:t>of  education,  training 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socialization,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including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lifelong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exposure to a </a:t>
            </a:r>
            <a:r>
              <a:rPr dirty="0" sz="1100" spc="5">
                <a:latin typeface="Times New Roman"/>
                <a:cs typeface="Times New Roman"/>
              </a:rPr>
              <a:t>relatively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rigid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class system; </a:t>
            </a:r>
            <a:r>
              <a:rPr dirty="0" sz="1100" spc="5">
                <a:latin typeface="Times New Roman"/>
                <a:cs typeface="Times New Roman"/>
              </a:rPr>
              <a:t>lower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subordinates 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prepared to accept participative managerial styles. This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resulted in  organizations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authoritarian/centralized </a:t>
            </a:r>
            <a:r>
              <a:rPr dirty="0" sz="1100" spc="10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participative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/decentralized.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Locating a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10">
                <a:latin typeface="Times New Roman"/>
                <a:cs typeface="Times New Roman"/>
              </a:rPr>
              <a:t>facility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10">
                <a:latin typeface="Times New Roman"/>
                <a:cs typeface="Times New Roman"/>
              </a:rPr>
              <a:t>culture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simply a </a:t>
            </a:r>
            <a:r>
              <a:rPr dirty="0" sz="1100" spc="5">
                <a:latin typeface="Times New Roman"/>
                <a:cs typeface="Times New Roman"/>
              </a:rPr>
              <a:t>matter </a:t>
            </a:r>
            <a:r>
              <a:rPr dirty="0" sz="1100" spc="10">
                <a:latin typeface="Times New Roman"/>
                <a:cs typeface="Times New Roman"/>
              </a:rPr>
              <a:t>of duplicating a highly refined  manufacturing </a:t>
            </a:r>
            <a:r>
              <a:rPr dirty="0" sz="1100" spc="5">
                <a:latin typeface="Times New Roman"/>
                <a:cs typeface="Times New Roman"/>
              </a:rPr>
              <a:t>process. Merely transferring tools </a:t>
            </a:r>
            <a:r>
              <a:rPr dirty="0" sz="1100" spc="10">
                <a:latin typeface="Times New Roman"/>
                <a:cs typeface="Times New Roman"/>
              </a:rPr>
              <a:t>and equipment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adequate. Managerial  </a:t>
            </a:r>
            <a:r>
              <a:rPr dirty="0" sz="1100" spc="5">
                <a:latin typeface="Times New Roman"/>
                <a:cs typeface="Times New Roman"/>
              </a:rPr>
              <a:t>techniques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skills, in proper mixture, 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borrowed from </a:t>
            </a:r>
            <a:r>
              <a:rPr dirty="0" sz="1100" spc="5">
                <a:latin typeface="Times New Roman"/>
                <a:cs typeface="Times New Roman"/>
              </a:rPr>
              <a:t>the culture, </a:t>
            </a:r>
            <a:r>
              <a:rPr dirty="0" sz="1100" spc="10">
                <a:latin typeface="Times New Roman"/>
                <a:cs typeface="Times New Roman"/>
              </a:rPr>
              <a:t>and so must the  </a:t>
            </a:r>
            <a:r>
              <a:rPr dirty="0" sz="1100" spc="5">
                <a:latin typeface="Times New Roman"/>
                <a:cs typeface="Times New Roman"/>
              </a:rPr>
              <a:t>cultural assumptions that </a:t>
            </a:r>
            <a:r>
              <a:rPr dirty="0" sz="1100" spc="10">
                <a:latin typeface="Times New Roman"/>
                <a:cs typeface="Times New Roman"/>
              </a:rPr>
              <a:t>are needed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make </a:t>
            </a:r>
            <a:r>
              <a:rPr dirty="0" sz="1100" spc="15">
                <a:latin typeface="Times New Roman"/>
                <a:cs typeface="Times New Roman"/>
              </a:rPr>
              <a:t>them </a:t>
            </a:r>
            <a:r>
              <a:rPr dirty="0" sz="1100" spc="10">
                <a:latin typeface="Times New Roman"/>
                <a:cs typeface="Times New Roman"/>
              </a:rPr>
              <a:t>work. Clearly,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economic, </a:t>
            </a:r>
            <a:r>
              <a:rPr dirty="0" sz="1100" spc="5">
                <a:latin typeface="Times New Roman"/>
                <a:cs typeface="Times New Roman"/>
              </a:rPr>
              <a:t>political  </a:t>
            </a:r>
            <a:r>
              <a:rPr dirty="0" sz="1100" spc="10">
                <a:latin typeface="Times New Roman"/>
                <a:cs typeface="Times New Roman"/>
              </a:rPr>
              <a:t>makeup of a </a:t>
            </a:r>
            <a:r>
              <a:rPr dirty="0" sz="1100" spc="5">
                <a:latin typeface="Times New Roman"/>
                <a:cs typeface="Times New Roman"/>
              </a:rPr>
              <a:t>society </a:t>
            </a:r>
            <a:r>
              <a:rPr dirty="0" sz="1100" spc="10">
                <a:latin typeface="Times New Roman"/>
                <a:cs typeface="Times New Roman"/>
              </a:rPr>
              <a:t>has far-reaching effects on the technological and economic success of  </a:t>
            </a:r>
            <a:r>
              <a:rPr dirty="0" sz="1100" spc="5">
                <a:latin typeface="Times New Roman"/>
                <a:cs typeface="Times New Roman"/>
              </a:rPr>
              <a:t>multinational location decisions.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5" b="1">
                <a:latin typeface="Times New Roman"/>
                <a:cs typeface="Times New Roman"/>
              </a:rPr>
              <a:t>Job </a:t>
            </a:r>
            <a:r>
              <a:rPr dirty="0" sz="1100" spc="5" b="1">
                <a:latin typeface="Times New Roman"/>
                <a:cs typeface="Times New Roman"/>
              </a:rPr>
              <a:t>Satisfaction: </a:t>
            </a:r>
            <a:r>
              <a:rPr dirty="0" sz="1100" spc="5">
                <a:latin typeface="Times New Roman"/>
                <a:cs typeface="Times New Roman"/>
              </a:rPr>
              <a:t>In recent </a:t>
            </a:r>
            <a:r>
              <a:rPr dirty="0" sz="1100" spc="10">
                <a:latin typeface="Times New Roman"/>
                <a:cs typeface="Times New Roman"/>
              </a:rPr>
              <a:t>years managers have been very </a:t>
            </a:r>
            <a:r>
              <a:rPr dirty="0" sz="1100" spc="5">
                <a:latin typeface="Times New Roman"/>
                <a:cs typeface="Times New Roman"/>
              </a:rPr>
              <a:t>concerned </a:t>
            </a:r>
            <a:r>
              <a:rPr dirty="0" sz="1100" spc="10">
                <a:latin typeface="Times New Roman"/>
                <a:cs typeface="Times New Roman"/>
              </a:rPr>
              <a:t>about employee </a:t>
            </a:r>
            <a:r>
              <a:rPr dirty="0" sz="1100" spc="5">
                <a:latin typeface="Times New Roman"/>
                <a:cs typeface="Times New Roman"/>
              </a:rPr>
              <a:t>job  satisfaction because it affects </a:t>
            </a:r>
            <a:r>
              <a:rPr dirty="0" sz="1100" spc="10">
                <a:latin typeface="Times New Roman"/>
                <a:cs typeface="Times New Roman"/>
              </a:rPr>
              <a:t>how well the </a:t>
            </a:r>
            <a:r>
              <a:rPr dirty="0" sz="1100" spc="5">
                <a:latin typeface="Times New Roman"/>
                <a:cs typeface="Times New Roman"/>
              </a:rPr>
              <a:t>organization operates. Although </a:t>
            </a:r>
            <a:r>
              <a:rPr dirty="0" sz="1100" spc="10">
                <a:latin typeface="Times New Roman"/>
                <a:cs typeface="Times New Roman"/>
              </a:rPr>
              <a:t>no consistent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overall </a:t>
            </a:r>
            <a:r>
              <a:rPr dirty="0" sz="1100" spc="5">
                <a:latin typeface="Times New Roman"/>
                <a:cs typeface="Times New Roman"/>
              </a:rPr>
              <a:t>relationship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job satisfaction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productivity seems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exist, other consistent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relationships have been </a:t>
            </a:r>
            <a:r>
              <a:rPr dirty="0" sz="1100" spc="10">
                <a:latin typeface="Times New Roman"/>
                <a:cs typeface="Times New Roman"/>
              </a:rPr>
              <a:t>found. </a:t>
            </a:r>
            <a:r>
              <a:rPr dirty="0" sz="1100" spc="1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compared with employees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low job </a:t>
            </a:r>
            <a:r>
              <a:rPr dirty="0" sz="1100" spc="5">
                <a:latin typeface="Times New Roman"/>
                <a:cs typeface="Times New Roman"/>
              </a:rPr>
              <a:t>satisfaction, </a:t>
            </a:r>
            <a:r>
              <a:rPr dirty="0" sz="1100" spc="10">
                <a:latin typeface="Times New Roman"/>
                <a:cs typeface="Times New Roman"/>
              </a:rPr>
              <a:t>those  expressing high </a:t>
            </a:r>
            <a:r>
              <a:rPr dirty="0" sz="1100" spc="5">
                <a:latin typeface="Times New Roman"/>
                <a:cs typeface="Times New Roman"/>
              </a:rPr>
              <a:t>job satisfaction exhibit </a:t>
            </a:r>
            <a:r>
              <a:rPr dirty="0" sz="1100" spc="10">
                <a:latin typeface="Times New Roman"/>
                <a:cs typeface="Times New Roman"/>
              </a:rPr>
              <a:t>the following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characteristics.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847477"/>
            <a:ext cx="5422265" cy="18770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3230" indent="-21653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Fewer labor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turnovers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Less </a:t>
            </a:r>
            <a:r>
              <a:rPr dirty="0" sz="1100" spc="10">
                <a:latin typeface="Times New Roman"/>
                <a:cs typeface="Times New Roman"/>
              </a:rPr>
              <a:t>absenteeism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Less </a:t>
            </a:r>
            <a:r>
              <a:rPr dirty="0" sz="1100" spc="10">
                <a:latin typeface="Times New Roman"/>
                <a:cs typeface="Times New Roman"/>
              </a:rPr>
              <a:t>tardiness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Fewer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grievances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four factors can substantially affect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5">
                <a:latin typeface="Times New Roman"/>
                <a:cs typeface="Times New Roman"/>
              </a:rPr>
              <a:t>costs and disruptions of operations. </a:t>
            </a:r>
            <a:r>
              <a:rPr dirty="0" sz="1100" spc="10">
                <a:latin typeface="Times New Roman"/>
                <a:cs typeface="Times New Roman"/>
              </a:rPr>
              <a:t>But </a:t>
            </a:r>
            <a:r>
              <a:rPr dirty="0" sz="1100" spc="15">
                <a:latin typeface="Times New Roman"/>
                <a:cs typeface="Times New Roman"/>
              </a:rPr>
              <a:t>how  </a:t>
            </a:r>
            <a:r>
              <a:rPr dirty="0" sz="1100" spc="5">
                <a:latin typeface="Times New Roman"/>
                <a:cs typeface="Times New Roman"/>
              </a:rPr>
              <a:t>is job satisfaction related to facility location? There is </a:t>
            </a:r>
            <a:r>
              <a:rPr dirty="0" sz="1100" spc="10">
                <a:latin typeface="Times New Roman"/>
                <a:cs typeface="Times New Roman"/>
              </a:rPr>
              <a:t>some evidence </a:t>
            </a:r>
            <a:r>
              <a:rPr dirty="0" sz="1100" spc="5">
                <a:latin typeface="Times New Roman"/>
                <a:cs typeface="Times New Roman"/>
              </a:rPr>
              <a:t>that satisfaction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related to </a:t>
            </a:r>
            <a:r>
              <a:rPr dirty="0" sz="1100" spc="10">
                <a:latin typeface="Times New Roman"/>
                <a:cs typeface="Times New Roman"/>
              </a:rPr>
              <a:t>community </a:t>
            </a:r>
            <a:r>
              <a:rPr dirty="0" sz="1100" spc="5">
                <a:latin typeface="Times New Roman"/>
                <a:cs typeface="Times New Roman"/>
              </a:rPr>
              <a:t>characteristics such as </a:t>
            </a:r>
            <a:r>
              <a:rPr dirty="0" sz="1100" spc="10">
                <a:latin typeface="Times New Roman"/>
                <a:cs typeface="Times New Roman"/>
              </a:rPr>
              <a:t>community </a:t>
            </a:r>
            <a:r>
              <a:rPr dirty="0" sz="1100" spc="5">
                <a:latin typeface="Times New Roman"/>
                <a:cs typeface="Times New Roman"/>
              </a:rPr>
              <a:t>prosperity, small </a:t>
            </a:r>
            <a:r>
              <a:rPr dirty="0" sz="1100" spc="10">
                <a:latin typeface="Times New Roman"/>
                <a:cs typeface="Times New Roman"/>
              </a:rPr>
              <a:t>town </a:t>
            </a:r>
            <a:r>
              <a:rPr dirty="0" sz="1100" spc="5">
                <a:latin typeface="Times New Roman"/>
                <a:cs typeface="Times New Roman"/>
              </a:rPr>
              <a:t>versus large  metropolitan locations,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the degree </a:t>
            </a:r>
            <a:r>
              <a:rPr dirty="0" sz="1100" spc="5">
                <a:latin typeface="Times New Roman"/>
                <a:cs typeface="Times New Roman"/>
              </a:rPr>
              <a:t>of unionization. </a:t>
            </a:r>
            <a:r>
              <a:rPr dirty="0" sz="1100" spc="10">
                <a:latin typeface="Times New Roman"/>
                <a:cs typeface="Times New Roman"/>
              </a:rPr>
              <a:t>Accordingly, a company </a:t>
            </a:r>
            <a:r>
              <a:rPr dirty="0" sz="1100" spc="5">
                <a:latin typeface="Times New Roman"/>
                <a:cs typeface="Times New Roman"/>
              </a:rPr>
              <a:t>with  facilities 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multiple locations </a:t>
            </a:r>
            <a:r>
              <a:rPr dirty="0" sz="1100" spc="10">
                <a:latin typeface="Times New Roman"/>
                <a:cs typeface="Times New Roman"/>
              </a:rPr>
              <a:t>can expect </a:t>
            </a:r>
            <a:r>
              <a:rPr dirty="0" sz="1100" spc="5">
                <a:latin typeface="Times New Roman"/>
                <a:cs typeface="Times New Roman"/>
              </a:rPr>
              <a:t>variations in </a:t>
            </a:r>
            <a:r>
              <a:rPr dirty="0" sz="1100" spc="10">
                <a:latin typeface="Times New Roman"/>
                <a:cs typeface="Times New Roman"/>
              </a:rPr>
              <a:t>employees' </a:t>
            </a:r>
            <a:r>
              <a:rPr dirty="0" sz="1100" spc="5">
                <a:latin typeface="Times New Roman"/>
                <a:cs typeface="Times New Roman"/>
              </a:rPr>
              <a:t>satisfaction </a:t>
            </a:r>
            <a:r>
              <a:rPr dirty="0" sz="1100" spc="10">
                <a:latin typeface="Times New Roman"/>
                <a:cs typeface="Times New Roman"/>
              </a:rPr>
              <a:t>due to  </a:t>
            </a:r>
            <a:r>
              <a:rPr dirty="0" sz="1100" spc="5">
                <a:latin typeface="Times New Roman"/>
                <a:cs typeface="Times New Roman"/>
              </a:rPr>
              <a:t>variations in attitudes </a:t>
            </a:r>
            <a:r>
              <a:rPr dirty="0" sz="1100" spc="10">
                <a:latin typeface="Times New Roman"/>
                <a:cs typeface="Times New Roman"/>
              </a:rPr>
              <a:t>and value systems </a:t>
            </a:r>
            <a:r>
              <a:rPr dirty="0" sz="1100" spc="5">
                <a:latin typeface="Times New Roman"/>
                <a:cs typeface="Times New Roman"/>
              </a:rPr>
              <a:t>across locations.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8691" y="330968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8719" y="366724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76019" y="3351368"/>
            <a:ext cx="5419725" cy="12141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lvl="1" marL="262890" indent="-250825">
              <a:lnSpc>
                <a:spcPct val="100000"/>
              </a:lnSpc>
              <a:spcBef>
                <a:spcPts val="114"/>
              </a:spcBef>
              <a:buAutoNum type="arabicPeriod" startAt="6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REVIEW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Times New Roman"/>
              <a:buAutoNum type="arabicPeriod" startAt="6"/>
            </a:pPr>
            <a:endParaRPr sz="105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10"/>
              </a:lnSpc>
              <a:spcBef>
                <a:spcPts val="5"/>
              </a:spcBef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importance </a:t>
            </a:r>
            <a:r>
              <a:rPr dirty="0" sz="1100" spc="5">
                <a:latin typeface="Times New Roman"/>
                <a:cs typeface="Times New Roman"/>
              </a:rPr>
              <a:t>of Facility location in Production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management?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are various strategies for effective facility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location?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Define </a:t>
            </a:r>
            <a:r>
              <a:rPr dirty="0" sz="1100" spc="10">
                <a:latin typeface="Times New Roman"/>
                <a:cs typeface="Times New Roman"/>
              </a:rPr>
              <a:t>Globalization. </a:t>
            </a:r>
            <a:r>
              <a:rPr dirty="0" sz="1100" spc="15">
                <a:latin typeface="Times New Roman"/>
                <a:cs typeface="Times New Roman"/>
              </a:rPr>
              <a:t>What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impact of </a:t>
            </a:r>
            <a:r>
              <a:rPr dirty="0" sz="1100" spc="5">
                <a:latin typeface="Times New Roman"/>
                <a:cs typeface="Times New Roman"/>
              </a:rPr>
              <a:t>Globalization </a:t>
            </a:r>
            <a:r>
              <a:rPr dirty="0" sz="1100" spc="10">
                <a:latin typeface="Times New Roman"/>
                <a:cs typeface="Times New Roman"/>
              </a:rPr>
              <a:t>on the </a:t>
            </a:r>
            <a:r>
              <a:rPr dirty="0" sz="1100" spc="5">
                <a:latin typeface="Times New Roman"/>
                <a:cs typeface="Times New Roman"/>
              </a:rPr>
              <a:t>choice of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facility?</a:t>
            </a:r>
            <a:endParaRPr sz="1100">
              <a:latin typeface="Times New Roman"/>
              <a:cs typeface="Times New Roman"/>
            </a:endParaRPr>
          </a:p>
          <a:p>
            <a:pPr lvl="2" marL="443230" marR="5080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multinationals choose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location of their </a:t>
            </a:r>
            <a:r>
              <a:rPr dirty="0" sz="1100" spc="10">
                <a:latin typeface="Times New Roman"/>
                <a:cs typeface="Times New Roman"/>
              </a:rPr>
              <a:t>industry? </a:t>
            </a:r>
            <a:r>
              <a:rPr dirty="0" sz="1100" spc="5">
                <a:latin typeface="Times New Roman"/>
                <a:cs typeface="Times New Roman"/>
              </a:rPr>
              <a:t>Explain giving </a:t>
            </a:r>
            <a:r>
              <a:rPr dirty="0" sz="1100" spc="10">
                <a:latin typeface="Times New Roman"/>
                <a:cs typeface="Times New Roman"/>
              </a:rPr>
              <a:t>some  examples from </a:t>
            </a:r>
            <a:r>
              <a:rPr dirty="0" sz="1100" spc="5">
                <a:latin typeface="Times New Roman"/>
                <a:cs typeface="Times New Roman"/>
              </a:rPr>
              <a:t>Indian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context.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90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4340857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 h="0">
                <a:moveTo>
                  <a:pt x="0" y="0"/>
                </a:moveTo>
                <a:lnTo>
                  <a:pt x="534989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837584"/>
            <a:ext cx="5420995" cy="79463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53975">
              <a:lnSpc>
                <a:spcPts val="1540"/>
              </a:lnSpc>
            </a:pPr>
            <a:r>
              <a:rPr dirty="0" sz="1300" spc="10" b="1">
                <a:latin typeface="Times New Roman"/>
                <a:cs typeface="Times New Roman"/>
              </a:rPr>
              <a:t>LAYOUT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DESIGN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300" spc="5" b="1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5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Layout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Planning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Layout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types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Design of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and Process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0">
                <a:latin typeface="Times New Roman"/>
                <a:cs typeface="Times New Roman"/>
              </a:rPr>
              <a:t>Job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Design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7329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dirty="0" sz="1100" spc="15">
                <a:latin typeface="Times New Roman"/>
                <a:cs typeface="Times New Roman"/>
              </a:rPr>
              <a:t>Work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Measurement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lvl="1" marL="226695" indent="-214629">
              <a:lnSpc>
                <a:spcPts val="1315"/>
              </a:lnSpc>
              <a:buAutoNum type="arabicPeriod"/>
              <a:tabLst>
                <a:tab pos="227329" algn="l"/>
              </a:tabLst>
            </a:pPr>
            <a:r>
              <a:rPr dirty="0" sz="1100" spc="10">
                <a:latin typeface="Times New Roman"/>
                <a:cs typeface="Times New Roman"/>
              </a:rPr>
              <a:t>Review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dirty="0" sz="1100" spc="5" b="1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lvl="1" marL="262890" indent="-250825">
              <a:lnSpc>
                <a:spcPts val="1540"/>
              </a:lnSpc>
              <a:buAutoNum type="arabicPeriod"/>
              <a:tabLst>
                <a:tab pos="26352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Plant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floor </a:t>
            </a:r>
            <a:r>
              <a:rPr dirty="0" sz="1100" spc="10">
                <a:latin typeface="Times New Roman"/>
                <a:cs typeface="Times New Roman"/>
              </a:rPr>
              <a:t>plan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physical </a:t>
            </a:r>
            <a:r>
              <a:rPr dirty="0" sz="1100" spc="5">
                <a:latin typeface="Times New Roman"/>
                <a:cs typeface="Times New Roman"/>
              </a:rPr>
              <a:t>facilities </a:t>
            </a:r>
            <a:r>
              <a:rPr dirty="0" sz="1100" spc="10">
                <a:latin typeface="Times New Roman"/>
                <a:cs typeface="Times New Roman"/>
              </a:rPr>
              <a:t>which bare </a:t>
            </a:r>
            <a:r>
              <a:rPr dirty="0" sz="1100" spc="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production. </a:t>
            </a:r>
            <a:r>
              <a:rPr dirty="0" sz="1100" spc="10">
                <a:latin typeface="Times New Roman"/>
                <a:cs typeface="Times New Roman"/>
              </a:rPr>
              <a:t>Layout  </a:t>
            </a:r>
            <a:r>
              <a:rPr dirty="0" sz="1100" spc="5">
                <a:latin typeface="Times New Roman"/>
                <a:cs typeface="Times New Roman"/>
              </a:rPr>
              <a:t>planning is referred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generation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several possible </a:t>
            </a:r>
            <a:r>
              <a:rPr dirty="0" sz="1100" spc="10">
                <a:latin typeface="Times New Roman"/>
                <a:cs typeface="Times New Roman"/>
              </a:rPr>
              <a:t>plans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spatial </a:t>
            </a:r>
            <a:r>
              <a:rPr dirty="0" sz="1100" spc="10">
                <a:latin typeface="Times New Roman"/>
                <a:cs typeface="Times New Roman"/>
              </a:rPr>
              <a:t>arrangement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physical </a:t>
            </a:r>
            <a:r>
              <a:rPr dirty="0" sz="1100" spc="5">
                <a:latin typeface="Times New Roman"/>
                <a:cs typeface="Times New Roman"/>
              </a:rPr>
              <a:t>facilities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selects the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which minimizes the distance between departments.  The following are </a:t>
            </a:r>
            <a:r>
              <a:rPr dirty="0" sz="1100" spc="5">
                <a:latin typeface="Times New Roman"/>
                <a:cs typeface="Times New Roman"/>
              </a:rPr>
              <a:t>the main objectives of plant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layout: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Minimum investment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equipment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Minimum overall production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time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Utilize existing </a:t>
            </a:r>
            <a:r>
              <a:rPr dirty="0" sz="1100" spc="10">
                <a:latin typeface="Times New Roman"/>
                <a:cs typeface="Times New Roman"/>
              </a:rPr>
              <a:t>space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effectively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Provide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employment </a:t>
            </a:r>
            <a:r>
              <a:rPr dirty="0" sz="1100" spc="5">
                <a:latin typeface="Times New Roman"/>
                <a:cs typeface="Times New Roman"/>
              </a:rPr>
              <a:t>convenience, safety and</a:t>
            </a:r>
            <a:r>
              <a:rPr dirty="0" sz="1100" spc="10">
                <a:latin typeface="Times New Roman"/>
                <a:cs typeface="Times New Roman"/>
              </a:rPr>
              <a:t> comfort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Maintain flexibility of </a:t>
            </a:r>
            <a:r>
              <a:rPr dirty="0" sz="1100" spc="10">
                <a:latin typeface="Times New Roman"/>
                <a:cs typeface="Times New Roman"/>
              </a:rPr>
              <a:t>arrangement and </a:t>
            </a:r>
            <a:r>
              <a:rPr dirty="0" sz="1100" spc="5">
                <a:latin typeface="Times New Roman"/>
                <a:cs typeface="Times New Roman"/>
              </a:rPr>
              <a:t>operations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Minimized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handling </a:t>
            </a:r>
            <a:r>
              <a:rPr dirty="0" sz="1100" spc="5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Facilitate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manufacturing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Facilitate </a:t>
            </a:r>
            <a:r>
              <a:rPr dirty="0" sz="1100" spc="10">
                <a:latin typeface="Times New Roman"/>
                <a:cs typeface="Times New Roman"/>
              </a:rPr>
              <a:t>the organizational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structure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Imagine </a:t>
            </a:r>
            <a:r>
              <a:rPr dirty="0" sz="1100" spc="5">
                <a:latin typeface="Times New Roman"/>
                <a:cs typeface="Times New Roman"/>
              </a:rPr>
              <a:t>yourself visiting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multi-specialty hospital 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master health </a:t>
            </a:r>
            <a:r>
              <a:rPr dirty="0" sz="1100" spc="10">
                <a:latin typeface="Times New Roman"/>
                <a:cs typeface="Times New Roman"/>
              </a:rPr>
              <a:t>check up. What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radiology </a:t>
            </a:r>
            <a:r>
              <a:rPr dirty="0" sz="1100" spc="10">
                <a:latin typeface="Times New Roman"/>
                <a:cs typeface="Times New Roman"/>
              </a:rPr>
              <a:t>department was </a:t>
            </a:r>
            <a:r>
              <a:rPr dirty="0" sz="1100" spc="5">
                <a:latin typeface="Times New Roman"/>
                <a:cs typeface="Times New Roman"/>
              </a:rPr>
              <a:t>located in the second floor, the general physicians </a:t>
            </a:r>
            <a:r>
              <a:rPr dirty="0" sz="1100" spc="10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sitting in 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ground floor </a:t>
            </a: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the rear side, </a:t>
            </a:r>
            <a:r>
              <a:rPr dirty="0" sz="1100" spc="20">
                <a:latin typeface="Times New Roman"/>
                <a:cs typeface="Times New Roman"/>
              </a:rPr>
              <a:t>ECG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tread-mill </a:t>
            </a:r>
            <a:r>
              <a:rPr dirty="0" sz="1100" spc="10">
                <a:latin typeface="Times New Roman"/>
                <a:cs typeface="Times New Roman"/>
              </a:rPr>
              <a:t>test facilities </a:t>
            </a:r>
            <a:r>
              <a:rPr dirty="0" sz="1100" spc="15">
                <a:latin typeface="Times New Roman"/>
                <a:cs typeface="Times New Roman"/>
              </a:rPr>
              <a:t>were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fourth floor and  </a:t>
            </a:r>
            <a:r>
              <a:rPr dirty="0" sz="1100" spc="10">
                <a:latin typeface="Times New Roman"/>
                <a:cs typeface="Times New Roman"/>
              </a:rPr>
              <a:t>so on. </a:t>
            </a:r>
            <a:r>
              <a:rPr dirty="0" sz="1100" spc="5">
                <a:latin typeface="Times New Roman"/>
                <a:cs typeface="Times New Roman"/>
              </a:rPr>
              <a:t>Finally, imagine that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need to </a:t>
            </a:r>
            <a:r>
              <a:rPr dirty="0" sz="1100" spc="10">
                <a:latin typeface="Times New Roman"/>
                <a:cs typeface="Times New Roman"/>
              </a:rPr>
              <a:t>walk </a:t>
            </a:r>
            <a:r>
              <a:rPr dirty="0" sz="1100" spc="5">
                <a:latin typeface="Times New Roman"/>
                <a:cs typeface="Times New Roman"/>
              </a:rPr>
              <a:t>out of the main </a:t>
            </a:r>
            <a:r>
              <a:rPr dirty="0" sz="1100" spc="10">
                <a:latin typeface="Times New Roman"/>
                <a:cs typeface="Times New Roman"/>
              </a:rPr>
              <a:t>complex and go 50 </a:t>
            </a:r>
            <a:r>
              <a:rPr dirty="0" sz="1100" spc="5">
                <a:latin typeface="Times New Roman"/>
                <a:cs typeface="Times New Roman"/>
              </a:rPr>
              <a:t>meters </a:t>
            </a:r>
            <a:r>
              <a:rPr dirty="0" sz="1100" spc="10">
                <a:latin typeface="Times New Roman"/>
                <a:cs typeface="Times New Roman"/>
              </a:rPr>
              <a:t>away  to </a:t>
            </a:r>
            <a:r>
              <a:rPr dirty="0" sz="1100" spc="5">
                <a:latin typeface="Times New Roman"/>
                <a:cs typeface="Times New Roman"/>
              </a:rPr>
              <a:t>another </a:t>
            </a:r>
            <a:r>
              <a:rPr dirty="0" sz="1100" spc="10">
                <a:latin typeface="Times New Roman"/>
                <a:cs typeface="Times New Roman"/>
              </a:rPr>
              <a:t>building to have your </a:t>
            </a:r>
            <a:r>
              <a:rPr dirty="0" sz="1100" spc="5">
                <a:latin typeface="Times New Roman"/>
                <a:cs typeface="Times New Roman"/>
              </a:rPr>
              <a:t>breakfast after </a:t>
            </a:r>
            <a:r>
              <a:rPr dirty="0" sz="1100" spc="10">
                <a:latin typeface="Times New Roman"/>
                <a:cs typeface="Times New Roman"/>
              </a:rPr>
              <a:t>you give your </a:t>
            </a:r>
            <a:r>
              <a:rPr dirty="0" sz="1100" spc="5">
                <a:latin typeface="Times New Roman"/>
                <a:cs typeface="Times New Roman"/>
              </a:rPr>
              <a:t>fasting food </a:t>
            </a:r>
            <a:r>
              <a:rPr dirty="0" sz="1100" spc="10">
                <a:latin typeface="Times New Roman"/>
                <a:cs typeface="Times New Roman"/>
              </a:rPr>
              <a:t>samples and </a:t>
            </a:r>
            <a:r>
              <a:rPr dirty="0" sz="1100" spc="5">
                <a:latin typeface="Times New Roman"/>
                <a:cs typeface="Times New Roman"/>
              </a:rPr>
              <a:t>return 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main </a:t>
            </a:r>
            <a:r>
              <a:rPr dirty="0" sz="1100" spc="10">
                <a:latin typeface="Times New Roman"/>
                <a:cs typeface="Times New Roman"/>
              </a:rPr>
              <a:t>complex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continue with </a:t>
            </a:r>
            <a:r>
              <a:rPr dirty="0" sz="1100" spc="5">
                <a:latin typeface="Times New Roman"/>
                <a:cs typeface="Times New Roman"/>
              </a:rPr>
              <a:t>the process.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instances are </a:t>
            </a:r>
            <a:r>
              <a:rPr dirty="0" sz="1100" spc="10">
                <a:latin typeface="Times New Roman"/>
                <a:cs typeface="Times New Roman"/>
              </a:rPr>
              <a:t>uncommon.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many  times </a:t>
            </a:r>
            <a:r>
              <a:rPr dirty="0" sz="1100" spc="10">
                <a:latin typeface="Times New Roman"/>
                <a:cs typeface="Times New Roman"/>
              </a:rPr>
              <a:t>have you </a:t>
            </a:r>
            <a:r>
              <a:rPr dirty="0" sz="1100" spc="5">
                <a:latin typeface="Times New Roman"/>
                <a:cs typeface="Times New Roman"/>
              </a:rPr>
              <a:t>felt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10">
                <a:latin typeface="Times New Roman"/>
                <a:cs typeface="Times New Roman"/>
              </a:rPr>
              <a:t>were made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walk too much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hospital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10">
                <a:latin typeface="Times New Roman"/>
                <a:cs typeface="Times New Roman"/>
              </a:rPr>
              <a:t>went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health </a:t>
            </a:r>
            <a:r>
              <a:rPr dirty="0" sz="1100" spc="10">
                <a:latin typeface="Times New Roman"/>
                <a:cs typeface="Times New Roman"/>
              </a:rPr>
              <a:t>check up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you went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financial institution asking 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loan sanction or to </a:t>
            </a:r>
            <a:r>
              <a:rPr dirty="0" sz="1100" spc="10">
                <a:latin typeface="Times New Roman"/>
                <a:cs typeface="Times New Roman"/>
              </a:rPr>
              <a:t>a  government office to pay some </a:t>
            </a:r>
            <a:r>
              <a:rPr dirty="0" sz="1100" spc="5">
                <a:latin typeface="Times New Roman"/>
                <a:cs typeface="Times New Roman"/>
              </a:rPr>
              <a:t>utilities bill </a:t>
            </a:r>
            <a:r>
              <a:rPr dirty="0" sz="1100" spc="10">
                <a:latin typeface="Times New Roman"/>
                <a:cs typeface="Times New Roman"/>
              </a:rPr>
              <a:t>and make some </a:t>
            </a:r>
            <a:r>
              <a:rPr dirty="0" sz="1100" spc="5">
                <a:latin typeface="Times New Roman"/>
                <a:cs typeface="Times New Roman"/>
              </a:rPr>
              <a:t>enquiries? </a:t>
            </a: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is the </a:t>
            </a:r>
            <a:r>
              <a:rPr dirty="0" sz="1100" spc="10">
                <a:latin typeface="Times New Roman"/>
                <a:cs typeface="Times New Roman"/>
              </a:rPr>
              <a:t>core  problem </a:t>
            </a:r>
            <a:r>
              <a:rPr dirty="0" sz="1100" spc="5">
                <a:latin typeface="Times New Roman"/>
                <a:cs typeface="Times New Roman"/>
              </a:rPr>
              <a:t>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examples? </a:t>
            </a:r>
            <a:r>
              <a:rPr dirty="0" sz="1100" spc="5">
                <a:latin typeface="Times New Roman"/>
                <a:cs typeface="Times New Roman"/>
              </a:rPr>
              <a:t>In simple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terms, these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examples </a:t>
            </a:r>
            <a:r>
              <a:rPr dirty="0" sz="1100" spc="5">
                <a:latin typeface="Times New Roman"/>
                <a:cs typeface="Times New Roman"/>
              </a:rPr>
              <a:t>suggest that with better  </a:t>
            </a:r>
            <a:r>
              <a:rPr dirty="0" sz="1100" spc="10">
                <a:latin typeface="Times New Roman"/>
                <a:cs typeface="Times New Roman"/>
              </a:rPr>
              <a:t>arrangement of resources </a:t>
            </a:r>
            <a:r>
              <a:rPr dirty="0" sz="1100" spc="5">
                <a:latin typeface="Times New Roman"/>
                <a:cs typeface="Times New Roman"/>
              </a:rPr>
              <a:t>it is </a:t>
            </a:r>
            <a:r>
              <a:rPr dirty="0" sz="1100" spc="10">
                <a:latin typeface="Times New Roman"/>
                <a:cs typeface="Times New Roman"/>
              </a:rPr>
              <a:t>possible to provide </a:t>
            </a:r>
            <a:r>
              <a:rPr dirty="0" sz="1100" spc="5">
                <a:latin typeface="Times New Roman"/>
                <a:cs typeface="Times New Roman"/>
              </a:rPr>
              <a:t>better service to the customers.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layout planning in manufacturing </a:t>
            </a:r>
            <a:r>
              <a:rPr dirty="0" sz="1100" spc="10">
                <a:latin typeface="Times New Roman"/>
                <a:cs typeface="Times New Roman"/>
              </a:rPr>
              <a:t>and service organization </a:t>
            </a:r>
            <a:r>
              <a:rPr dirty="0" sz="1100">
                <a:latin typeface="Times New Roman"/>
                <a:cs typeface="Times New Roman"/>
              </a:rPr>
              <a:t>is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important.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91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265" cy="7915909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635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through training etc . </a:t>
            </a:r>
            <a:r>
              <a:rPr dirty="0" sz="1100" spc="10">
                <a:latin typeface="Times New Roman"/>
                <a:cs typeface="Times New Roman"/>
              </a:rPr>
              <a:t>Output can be </a:t>
            </a:r>
            <a:r>
              <a:rPr dirty="0" sz="1100" spc="5">
                <a:latin typeface="Times New Roman"/>
                <a:cs typeface="Times New Roman"/>
              </a:rPr>
              <a:t>increased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better leadership </a:t>
            </a:r>
            <a:r>
              <a:rPr dirty="0" sz="1100" spc="10">
                <a:latin typeface="Times New Roman"/>
                <a:cs typeface="Times New Roman"/>
              </a:rPr>
              <a:t>management. When  employees are </a:t>
            </a:r>
            <a:r>
              <a:rPr dirty="0" sz="1100" spc="5">
                <a:latin typeface="Times New Roman"/>
                <a:cs typeface="Times New Roman"/>
              </a:rPr>
              <a:t>better </a:t>
            </a:r>
            <a:r>
              <a:rPr dirty="0" sz="1100" spc="10">
                <a:latin typeface="Times New Roman"/>
                <a:cs typeface="Times New Roman"/>
              </a:rPr>
              <a:t>motivated </a:t>
            </a:r>
            <a:r>
              <a:rPr dirty="0" sz="1100" spc="5">
                <a:latin typeface="Times New Roman"/>
                <a:cs typeface="Times New Roman"/>
              </a:rPr>
              <a:t>output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increased.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Decision making is </a:t>
            </a:r>
            <a:r>
              <a:rPr dirty="0" sz="1100" spc="10">
                <a:latin typeface="Times New Roman"/>
                <a:cs typeface="Times New Roman"/>
              </a:rPr>
              <a:t>a key </a:t>
            </a:r>
            <a:r>
              <a:rPr dirty="0" sz="1100" spc="5">
                <a:latin typeface="Times New Roman"/>
                <a:cs typeface="Times New Roman"/>
              </a:rPr>
              <a:t>factor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effects productivity. Better decisions obtained through  </a:t>
            </a:r>
            <a:r>
              <a:rPr dirty="0" sz="1100" spc="10">
                <a:latin typeface="Times New Roman"/>
                <a:cs typeface="Times New Roman"/>
              </a:rPr>
              <a:t>educate and timely </a:t>
            </a:r>
            <a:r>
              <a:rPr dirty="0" sz="1100" spc="5">
                <a:latin typeface="Times New Roman"/>
                <a:cs typeface="Times New Roman"/>
              </a:rPr>
              <a:t>information </a:t>
            </a:r>
            <a:r>
              <a:rPr dirty="0" sz="1100" spc="10">
                <a:latin typeface="Times New Roman"/>
                <a:cs typeface="Times New Roman"/>
              </a:rPr>
              <a:t>system will improve </a:t>
            </a:r>
            <a:r>
              <a:rPr dirty="0" sz="1100" spc="5">
                <a:latin typeface="Times New Roman"/>
                <a:cs typeface="Times New Roman"/>
              </a:rPr>
              <a:t>effectiveness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efficiencies of the  organization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Techniques to Improve </a:t>
            </a:r>
            <a:r>
              <a:rPr dirty="0" sz="1100" spc="5" b="1">
                <a:latin typeface="Times New Roman"/>
                <a:cs typeface="Times New Roman"/>
              </a:rPr>
              <a:t>Productivity: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Productivity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considerably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improved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by  improving the </a:t>
            </a:r>
            <a:r>
              <a:rPr dirty="0" sz="1100" spc="10">
                <a:latin typeface="Times New Roman"/>
                <a:cs typeface="Times New Roman"/>
              </a:rPr>
              <a:t>performance </a:t>
            </a:r>
            <a:r>
              <a:rPr dirty="0" sz="1100" spc="5">
                <a:latin typeface="Times New Roman"/>
                <a:cs typeface="Times New Roman"/>
              </a:rPr>
              <a:t>of various factors affecting productivity.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measures to  </a:t>
            </a:r>
            <a:r>
              <a:rPr dirty="0" sz="1100" spc="10">
                <a:latin typeface="Times New Roman"/>
                <a:cs typeface="Times New Roman"/>
              </a:rPr>
              <a:t>improve </a:t>
            </a:r>
            <a:r>
              <a:rPr dirty="0" sz="1100" spc="5">
                <a:latin typeface="Times New Roman"/>
                <a:cs typeface="Times New Roman"/>
              </a:rPr>
              <a:t>productivity </a:t>
            </a:r>
            <a:r>
              <a:rPr dirty="0" sz="1100" spc="10">
                <a:latin typeface="Times New Roman"/>
                <a:cs typeface="Times New Roman"/>
              </a:rPr>
              <a:t>can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29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Better planning and training of employees, improved </a:t>
            </a:r>
            <a:r>
              <a:rPr dirty="0" sz="1100" spc="5">
                <a:latin typeface="Times New Roman"/>
                <a:cs typeface="Times New Roman"/>
              </a:rPr>
              <a:t>jobs </a:t>
            </a:r>
            <a:r>
              <a:rPr dirty="0" sz="1100" spc="10">
                <a:latin typeface="Times New Roman"/>
                <a:cs typeface="Times New Roman"/>
              </a:rPr>
              <a:t>and communication and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effective </a:t>
            </a:r>
            <a:r>
              <a:rPr dirty="0" sz="1100" spc="10">
                <a:latin typeface="Times New Roman"/>
                <a:cs typeface="Times New Roman"/>
              </a:rPr>
              <a:t>management through CPM/PERT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methods.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Use </a:t>
            </a:r>
            <a:r>
              <a:rPr dirty="0" sz="1100" spc="5">
                <a:latin typeface="Times New Roman"/>
                <a:cs typeface="Times New Roman"/>
              </a:rPr>
              <a:t>of time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motion studies to study </a:t>
            </a:r>
            <a:r>
              <a:rPr dirty="0" sz="1100" spc="10">
                <a:latin typeface="Times New Roman"/>
                <a:cs typeface="Times New Roman"/>
              </a:rPr>
              <a:t>and improve work </a:t>
            </a:r>
            <a:r>
              <a:rPr dirty="0" sz="1100" spc="5">
                <a:latin typeface="Times New Roman"/>
                <a:cs typeface="Times New Roman"/>
              </a:rPr>
              <a:t>performance. It </a:t>
            </a:r>
            <a:r>
              <a:rPr dirty="0" sz="1100" spc="10">
                <a:latin typeface="Times New Roman"/>
                <a:cs typeface="Times New Roman"/>
              </a:rPr>
              <a:t>enables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assess </a:t>
            </a:r>
            <a:r>
              <a:rPr dirty="0" sz="1100" spc="10">
                <a:latin typeface="Times New Roman"/>
                <a:cs typeface="Times New Roman"/>
              </a:rPr>
              <a:t>the quantum of work which can be used for planning and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Better transportation </a:t>
            </a:r>
            <a:r>
              <a:rPr dirty="0" sz="1100" spc="10">
                <a:latin typeface="Times New Roman"/>
                <a:cs typeface="Times New Roman"/>
              </a:rPr>
              <a:t>and material </a:t>
            </a:r>
            <a:r>
              <a:rPr dirty="0" sz="1100" spc="5">
                <a:latin typeface="Times New Roman"/>
                <a:cs typeface="Times New Roman"/>
              </a:rPr>
              <a:t>handling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By providing work incentives and other benefits to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workers.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Workers </a:t>
            </a:r>
            <a:r>
              <a:rPr dirty="0" sz="1100" spc="5">
                <a:latin typeface="Times New Roman"/>
                <a:cs typeface="Times New Roman"/>
              </a:rPr>
              <a:t>involvement in decision </a:t>
            </a:r>
            <a:r>
              <a:rPr dirty="0" sz="1100" spc="10">
                <a:latin typeface="Times New Roman"/>
                <a:cs typeface="Times New Roman"/>
              </a:rPr>
              <a:t>making and working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organizations.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Improvement in technology </a:t>
            </a:r>
            <a:r>
              <a:rPr dirty="0" sz="1100" spc="5">
                <a:latin typeface="Times New Roman"/>
                <a:cs typeface="Times New Roman"/>
              </a:rPr>
              <a:t>of production </a:t>
            </a:r>
            <a:r>
              <a:rPr dirty="0" sz="1100" spc="10">
                <a:latin typeface="Times New Roman"/>
                <a:cs typeface="Times New Roman"/>
              </a:rPr>
              <a:t>process and nature of raw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and the  </a:t>
            </a:r>
            <a:r>
              <a:rPr dirty="0" sz="1100" spc="5">
                <a:latin typeface="Times New Roman"/>
                <a:cs typeface="Times New Roman"/>
              </a:rPr>
              <a:t>quality.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Simplification, standardization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specialization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techniques.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Better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efficient </a:t>
            </a:r>
            <a:r>
              <a:rPr dirty="0" sz="1100" spc="10">
                <a:latin typeface="Times New Roman"/>
                <a:cs typeface="Times New Roman"/>
              </a:rPr>
              <a:t>utilization </a:t>
            </a:r>
            <a:r>
              <a:rPr dirty="0" sz="1100" spc="5">
                <a:latin typeface="Times New Roman"/>
                <a:cs typeface="Times New Roman"/>
              </a:rPr>
              <a:t>of resources 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disposal of the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enterprise.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spcBef>
                <a:spcPts val="1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Use </a:t>
            </a:r>
            <a:r>
              <a:rPr dirty="0" sz="1100" spc="5">
                <a:latin typeface="Times New Roman"/>
                <a:cs typeface="Times New Roman"/>
              </a:rPr>
              <a:t>of linear programming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10">
                <a:latin typeface="Times New Roman"/>
                <a:cs typeface="Times New Roman"/>
              </a:rPr>
              <a:t>quantitative techniques for better decision  </a:t>
            </a:r>
            <a:r>
              <a:rPr dirty="0" sz="1100" spc="5">
                <a:latin typeface="Times New Roman"/>
                <a:cs typeface="Times New Roman"/>
              </a:rPr>
              <a:t>making.</a:t>
            </a:r>
            <a:endParaRPr sz="1100">
              <a:latin typeface="Times New Roman"/>
              <a:cs typeface="Times New Roman"/>
            </a:endParaRPr>
          </a:p>
          <a:p>
            <a:pPr marL="443230" marR="8255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ABC </a:t>
            </a:r>
            <a:r>
              <a:rPr dirty="0" sz="1100" spc="5">
                <a:latin typeface="Times New Roman"/>
                <a:cs typeface="Times New Roman"/>
              </a:rPr>
              <a:t>analysis to </a:t>
            </a:r>
            <a:r>
              <a:rPr dirty="0" sz="1100" spc="10">
                <a:latin typeface="Times New Roman"/>
                <a:cs typeface="Times New Roman"/>
              </a:rPr>
              <a:t>identify </a:t>
            </a:r>
            <a:r>
              <a:rPr dirty="0" sz="1100" spc="5">
                <a:latin typeface="Times New Roman"/>
                <a:cs typeface="Times New Roman"/>
              </a:rPr>
              <a:t>more important items </a:t>
            </a:r>
            <a:r>
              <a:rPr dirty="0" sz="1100" spc="10">
                <a:latin typeface="Times New Roman"/>
                <a:cs typeface="Times New Roman"/>
              </a:rPr>
              <a:t>and then </a:t>
            </a:r>
            <a:r>
              <a:rPr dirty="0" sz="1100" spc="5">
                <a:latin typeface="Times New Roman"/>
                <a:cs typeface="Times New Roman"/>
              </a:rPr>
              <a:t>apply inventory control to  reduce capital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investment.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Value </a:t>
            </a:r>
            <a:r>
              <a:rPr dirty="0" sz="1100" spc="5">
                <a:latin typeface="Times New Roman"/>
                <a:cs typeface="Times New Roman"/>
              </a:rPr>
              <a:t>engineering to </a:t>
            </a:r>
            <a:r>
              <a:rPr dirty="0" sz="1100" spc="10">
                <a:latin typeface="Times New Roman"/>
                <a:cs typeface="Times New Roman"/>
              </a:rPr>
              <a:t>reduce </a:t>
            </a:r>
            <a:r>
              <a:rPr dirty="0" sz="1100" spc="5">
                <a:latin typeface="Times New Roman"/>
                <a:cs typeface="Times New Roman"/>
              </a:rPr>
              <a:t>material content </a:t>
            </a:r>
            <a:r>
              <a:rPr dirty="0" sz="1100" spc="10">
                <a:latin typeface="Times New Roman"/>
                <a:cs typeface="Times New Roman"/>
              </a:rPr>
              <a:t>by good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design.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</a:pPr>
            <a:r>
              <a:rPr dirty="0" sz="1100" spc="15" b="1">
                <a:latin typeface="Times New Roman"/>
                <a:cs typeface="Times New Roman"/>
              </a:rPr>
              <a:t>Measurement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Productivity</a:t>
            </a:r>
            <a:r>
              <a:rPr dirty="0" sz="1100" spc="10">
                <a:latin typeface="Times New Roman"/>
                <a:cs typeface="Times New Roman"/>
              </a:rPr>
              <a:t>: There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a 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ways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measure </a:t>
            </a:r>
            <a:r>
              <a:rPr dirty="0" sz="1100" spc="5">
                <a:latin typeface="Times New Roman"/>
                <a:cs typeface="Times New Roman"/>
              </a:rPr>
              <a:t>productivity. </a:t>
            </a:r>
            <a:r>
              <a:rPr dirty="0" sz="1100" spc="10">
                <a:latin typeface="Times New Roman"/>
                <a:cs typeface="Times New Roman"/>
              </a:rPr>
              <a:t>The  main </a:t>
            </a:r>
            <a:r>
              <a:rPr dirty="0" sz="1100" spc="5">
                <a:latin typeface="Times New Roman"/>
                <a:cs typeface="Times New Roman"/>
              </a:rPr>
              <a:t>criterion </a:t>
            </a:r>
            <a:r>
              <a:rPr dirty="0" sz="1100" spc="10">
                <a:latin typeface="Times New Roman"/>
                <a:cs typeface="Times New Roman"/>
              </a:rPr>
              <a:t>of measuring productivity</a:t>
            </a:r>
            <a:r>
              <a:rPr dirty="0" sz="1100" spc="5">
                <a:latin typeface="Times New Roman"/>
                <a:cs typeface="Times New Roman"/>
              </a:rPr>
              <a:t> is: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term </a:t>
            </a:r>
            <a:r>
              <a:rPr dirty="0" sz="1100" spc="5">
                <a:latin typeface="Times New Roman"/>
                <a:cs typeface="Times New Roman"/>
              </a:rPr>
              <a:t>of input </a:t>
            </a:r>
            <a:r>
              <a:rPr dirty="0" sz="1100" spc="10">
                <a:latin typeface="Times New Roman"/>
                <a:cs typeface="Times New Roman"/>
              </a:rPr>
              <a:t>performance by </a:t>
            </a:r>
            <a:r>
              <a:rPr dirty="0" sz="1100" spc="5">
                <a:latin typeface="Times New Roman"/>
                <a:cs typeface="Times New Roman"/>
              </a:rPr>
              <a:t>calculating </a:t>
            </a:r>
            <a:r>
              <a:rPr dirty="0" sz="1100" spc="10">
                <a:latin typeface="Times New Roman"/>
                <a:cs typeface="Times New Roman"/>
              </a:rPr>
              <a:t>changes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output </a:t>
            </a:r>
            <a:r>
              <a:rPr dirty="0" sz="1100" spc="5">
                <a:latin typeface="Times New Roman"/>
                <a:cs typeface="Times New Roman"/>
              </a:rPr>
              <a:t>per unit 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input.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basis of output performance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calculating </a:t>
            </a:r>
            <a:r>
              <a:rPr dirty="0" sz="1100" spc="10">
                <a:latin typeface="Times New Roman"/>
                <a:cs typeface="Times New Roman"/>
              </a:rPr>
              <a:t>changes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input per </a:t>
            </a:r>
            <a:r>
              <a:rPr dirty="0" sz="1100" spc="5">
                <a:latin typeface="Times New Roman"/>
                <a:cs typeface="Times New Roman"/>
              </a:rPr>
              <a:t>unit in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output.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48260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Following </a:t>
            </a:r>
            <a:r>
              <a:rPr dirty="0" sz="1100" spc="10">
                <a:latin typeface="Times New Roman"/>
                <a:cs typeface="Times New Roman"/>
              </a:rPr>
              <a:t>are some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measures in </a:t>
            </a:r>
            <a:r>
              <a:rPr dirty="0" sz="1100" spc="15">
                <a:latin typeface="Times New Roman"/>
                <a:cs typeface="Times New Roman"/>
              </a:rPr>
              <a:t>common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use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262890" marR="2751455" indent="1326515">
              <a:lnSpc>
                <a:spcPts val="13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Amount </a:t>
            </a:r>
            <a:r>
              <a:rPr dirty="0" sz="1100" spc="5">
                <a:latin typeface="Times New Roman"/>
                <a:cs typeface="Times New Roman"/>
              </a:rPr>
              <a:t>of output  </a:t>
            </a:r>
            <a:r>
              <a:rPr dirty="0" sz="1100" spc="10">
                <a:latin typeface="Times New Roman"/>
                <a:cs typeface="Times New Roman"/>
              </a:rPr>
              <a:t>Labor Productivity=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-------------------------</a:t>
            </a:r>
            <a:endParaRPr sz="1100">
              <a:latin typeface="Times New Roman"/>
              <a:cs typeface="Times New Roman"/>
            </a:endParaRPr>
          </a:p>
          <a:p>
            <a:pPr marL="1590040">
              <a:lnSpc>
                <a:spcPts val="1260"/>
              </a:lnSpc>
            </a:pPr>
            <a:r>
              <a:rPr dirty="0" sz="1100" spc="10">
                <a:latin typeface="Times New Roman"/>
                <a:cs typeface="Times New Roman"/>
              </a:rPr>
              <a:t>Amount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Labor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output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measured in total quantity produced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labor </a:t>
            </a:r>
            <a:r>
              <a:rPr dirty="0" sz="1100" spc="10">
                <a:latin typeface="Times New Roman"/>
                <a:cs typeface="Times New Roman"/>
              </a:rPr>
              <a:t>can be </a:t>
            </a:r>
            <a:r>
              <a:rPr dirty="0" sz="1100" spc="5">
                <a:latin typeface="Times New Roman"/>
                <a:cs typeface="Times New Roman"/>
              </a:rPr>
              <a:t>measured in total  </a:t>
            </a:r>
            <a:r>
              <a:rPr dirty="0" sz="1100" spc="10">
                <a:latin typeface="Times New Roman"/>
                <a:cs typeface="Times New Roman"/>
              </a:rPr>
              <a:t>manpower </a:t>
            </a:r>
            <a:r>
              <a:rPr dirty="0" sz="1100" spc="5">
                <a:latin typeface="Times New Roman"/>
                <a:cs typeface="Times New Roman"/>
              </a:rPr>
              <a:t>required to </a:t>
            </a:r>
            <a:r>
              <a:rPr dirty="0" sz="1100" spc="10">
                <a:latin typeface="Times New Roman"/>
                <a:cs typeface="Times New Roman"/>
              </a:rPr>
              <a:t>produce </a:t>
            </a:r>
            <a:r>
              <a:rPr dirty="0" sz="1100" spc="5">
                <a:latin typeface="Times New Roman"/>
                <a:cs typeface="Times New Roman"/>
              </a:rPr>
              <a:t>that output. </a:t>
            </a:r>
            <a:r>
              <a:rPr dirty="0" sz="1100" spc="10">
                <a:latin typeface="Times New Roman"/>
                <a:cs typeface="Times New Roman"/>
              </a:rPr>
              <a:t>Output and </a:t>
            </a:r>
            <a:r>
              <a:rPr dirty="0" sz="1100" spc="5">
                <a:latin typeface="Times New Roman"/>
                <a:cs typeface="Times New Roman"/>
              </a:rPr>
              <a:t>labor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be measured </a:t>
            </a:r>
            <a:r>
              <a:rPr dirty="0" sz="1100" spc="5">
                <a:latin typeface="Times New Roman"/>
                <a:cs typeface="Times New Roman"/>
              </a:rPr>
              <a:t>in terms of  their </a:t>
            </a:r>
            <a:r>
              <a:rPr dirty="0" sz="1100" spc="10">
                <a:latin typeface="Times New Roman"/>
                <a:cs typeface="Times New Roman"/>
              </a:rPr>
              <a:t>value in </a:t>
            </a:r>
            <a:r>
              <a:rPr dirty="0" sz="1100" spc="5">
                <a:latin typeface="Times New Roman"/>
                <a:cs typeface="Times New Roman"/>
              </a:rPr>
              <a:t>money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units.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227329" marR="2810510" indent="1684655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Turn  Capital Productivity </a:t>
            </a:r>
            <a:r>
              <a:rPr dirty="0" sz="1100" spc="5">
                <a:latin typeface="Times New Roman"/>
                <a:cs typeface="Times New Roman"/>
              </a:rPr>
              <a:t>=-----------------------</a:t>
            </a:r>
            <a:endParaRPr sz="1100">
              <a:latin typeface="Times New Roman"/>
              <a:cs typeface="Times New Roman"/>
            </a:endParaRPr>
          </a:p>
          <a:p>
            <a:pPr marL="1553845">
              <a:lnSpc>
                <a:spcPts val="1260"/>
              </a:lnSpc>
            </a:pPr>
            <a:r>
              <a:rPr dirty="0" sz="1100" spc="5">
                <a:latin typeface="Times New Roman"/>
                <a:cs typeface="Times New Roman"/>
              </a:rPr>
              <a:t>Capital </a:t>
            </a:r>
            <a:r>
              <a:rPr dirty="0" sz="1100" spc="10">
                <a:latin typeface="Times New Roman"/>
                <a:cs typeface="Times New Roman"/>
              </a:rPr>
              <a:t>employed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1002122"/>
            <a:ext cx="5421630" cy="816673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5" b="1">
                <a:latin typeface="Times New Roman"/>
                <a:cs typeface="Times New Roman"/>
              </a:rPr>
              <a:t>6.2 </a:t>
            </a:r>
            <a:r>
              <a:rPr dirty="0" sz="1300" spc="10" b="1">
                <a:latin typeface="Times New Roman"/>
                <a:cs typeface="Times New Roman"/>
              </a:rPr>
              <a:t>LAYOUT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PLANNING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planning in manufacturing and service organizations deals with the physical  </a:t>
            </a:r>
            <a:r>
              <a:rPr dirty="0" sz="1100" spc="10">
                <a:latin typeface="Times New Roman"/>
                <a:cs typeface="Times New Roman"/>
              </a:rPr>
              <a:t>arrangement of various resources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are available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system with the </a:t>
            </a:r>
            <a:r>
              <a:rPr dirty="0" sz="1100" spc="5">
                <a:latin typeface="Times New Roman"/>
                <a:cs typeface="Times New Roman"/>
              </a:rPr>
              <a:t>objective </a:t>
            </a:r>
            <a:r>
              <a:rPr dirty="0" sz="1100" spc="10">
                <a:latin typeface="Times New Roman"/>
                <a:cs typeface="Times New Roman"/>
              </a:rPr>
              <a:t>to  improve the performance of the operating </a:t>
            </a:r>
            <a:r>
              <a:rPr dirty="0" sz="1100" spc="5">
                <a:latin typeface="Times New Roman"/>
                <a:cs typeface="Times New Roman"/>
              </a:rPr>
              <a:t>system, thereby better customer service. </a:t>
            </a:r>
            <a:r>
              <a:rPr dirty="0" sz="1100" spc="10">
                <a:latin typeface="Times New Roman"/>
                <a:cs typeface="Times New Roman"/>
              </a:rPr>
              <a:t>Typically,  in case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manufacturing organization, </a:t>
            </a:r>
            <a:r>
              <a:rPr dirty="0" sz="1100" spc="10">
                <a:latin typeface="Times New Roman"/>
                <a:cs typeface="Times New Roman"/>
              </a:rPr>
              <a:t>there may be </a:t>
            </a:r>
            <a:r>
              <a:rPr dirty="0" sz="1100" spc="5">
                <a:latin typeface="Times New Roman"/>
                <a:cs typeface="Times New Roman"/>
              </a:rPr>
              <a:t>over </a:t>
            </a:r>
            <a:r>
              <a:rPr dirty="0" sz="1100" spc="10">
                <a:latin typeface="Times New Roman"/>
                <a:cs typeface="Times New Roman"/>
              </a:rPr>
              <a:t>200 machine </a:t>
            </a:r>
            <a:r>
              <a:rPr dirty="0" sz="1100" spc="5">
                <a:latin typeface="Times New Roman"/>
                <a:cs typeface="Times New Roman"/>
              </a:rPr>
              <a:t>tools of various  kinds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located in </a:t>
            </a:r>
            <a:r>
              <a:rPr dirty="0" sz="1100" spc="10">
                <a:latin typeface="Times New Roman"/>
                <a:cs typeface="Times New Roman"/>
              </a:rPr>
              <a:t>a machine </a:t>
            </a:r>
            <a:r>
              <a:rPr dirty="0" sz="1100" spc="5">
                <a:latin typeface="Times New Roman"/>
                <a:cs typeface="Times New Roman"/>
              </a:rPr>
              <a:t>shop. Similarly,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case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service organization such as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hospital or hotel, there are various resources to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physically located.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identify the  </a:t>
            </a:r>
            <a:r>
              <a:rPr dirty="0" sz="1100" spc="10">
                <a:latin typeface="Times New Roman"/>
                <a:cs typeface="Times New Roman"/>
              </a:rPr>
              <a:t>best possible locations for various resources </a:t>
            </a:r>
            <a:r>
              <a:rPr dirty="0" sz="1100" spc="5">
                <a:latin typeface="Times New Roman"/>
                <a:cs typeface="Times New Roman"/>
              </a:rPr>
              <a:t>in organizations through </a:t>
            </a:r>
            <a:r>
              <a:rPr dirty="0" sz="1100" spc="10">
                <a:latin typeface="Times New Roman"/>
                <a:cs typeface="Times New Roman"/>
              </a:rPr>
              <a:t>good layout </a:t>
            </a:r>
            <a:r>
              <a:rPr dirty="0" sz="1100" spc="5">
                <a:latin typeface="Times New Roman"/>
                <a:cs typeface="Times New Roman"/>
              </a:rPr>
              <a:t>planning  exercise. </a:t>
            </a:r>
            <a:r>
              <a:rPr dirty="0" sz="1100" spc="10">
                <a:latin typeface="Times New Roman"/>
                <a:cs typeface="Times New Roman"/>
              </a:rPr>
              <a:t>Layout planning </a:t>
            </a:r>
            <a:r>
              <a:rPr dirty="0" sz="1100" spc="5">
                <a:latin typeface="Times New Roman"/>
                <a:cs typeface="Times New Roman"/>
              </a:rPr>
              <a:t>provides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of tools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techniques that help an operation  </a:t>
            </a:r>
            <a:r>
              <a:rPr dirty="0" sz="1100" spc="10">
                <a:latin typeface="Times New Roman"/>
                <a:cs typeface="Times New Roman"/>
              </a:rPr>
              <a:t>manager </a:t>
            </a:r>
            <a:r>
              <a:rPr dirty="0" sz="1100" spc="5">
                <a:latin typeface="Times New Roman"/>
                <a:cs typeface="Times New Roman"/>
              </a:rPr>
              <a:t>to decide </a:t>
            </a: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to locate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also to assess </a:t>
            </a:r>
            <a:r>
              <a:rPr dirty="0" sz="1100" spc="10">
                <a:latin typeface="Times New Roman"/>
                <a:cs typeface="Times New Roman"/>
              </a:rPr>
              <a:t>the impact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alternative choices </a:t>
            </a:r>
            <a:r>
              <a:rPr dirty="0" sz="1100" spc="10">
                <a:latin typeface="Times New Roman"/>
                <a:cs typeface="Times New Roman"/>
              </a:rPr>
              <a:t>that he/she </a:t>
            </a:r>
            <a:r>
              <a:rPr dirty="0" sz="1100" spc="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for locating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resources.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layout design will ensure that </a:t>
            </a:r>
            <a:r>
              <a:rPr dirty="0" sz="1100" spc="10">
                <a:latin typeface="Times New Roman"/>
                <a:cs typeface="Times New Roman"/>
              </a:rPr>
              <a:t>a vast </a:t>
            </a:r>
            <a:r>
              <a:rPr dirty="0" sz="1100" spc="5">
                <a:latin typeface="Times New Roman"/>
                <a:cs typeface="Times New Roman"/>
              </a:rPr>
              <a:t>majority of jobs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manufacturing </a:t>
            </a:r>
            <a:r>
              <a:rPr dirty="0" sz="1100" spc="10">
                <a:latin typeface="Times New Roman"/>
                <a:cs typeface="Times New Roman"/>
              </a:rPr>
              <a:t>system may  have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travel </a:t>
            </a:r>
            <a:r>
              <a:rPr dirty="0" sz="1100" spc="5">
                <a:latin typeface="Times New Roman"/>
                <a:cs typeface="Times New Roman"/>
              </a:rPr>
              <a:t>shorter </a:t>
            </a:r>
            <a:r>
              <a:rPr dirty="0" sz="1100" spc="10">
                <a:latin typeface="Times New Roman"/>
                <a:cs typeface="Times New Roman"/>
              </a:rPr>
              <a:t>distances before completing </a:t>
            </a:r>
            <a:r>
              <a:rPr dirty="0" sz="1100" spc="5">
                <a:latin typeface="Times New Roman"/>
                <a:cs typeface="Times New Roman"/>
              </a:rPr>
              <a:t>their processing requirements. Similarly, in  </a:t>
            </a:r>
            <a:r>
              <a:rPr dirty="0" sz="1100" spc="10">
                <a:latin typeface="Times New Roman"/>
                <a:cs typeface="Times New Roman"/>
              </a:rPr>
              <a:t>the case of service organizations, customers </a:t>
            </a:r>
            <a:r>
              <a:rPr dirty="0" sz="1100" spc="5">
                <a:latin typeface="Times New Roman"/>
                <a:cs typeface="Times New Roman"/>
              </a:rPr>
              <a:t>may need to </a:t>
            </a:r>
            <a:r>
              <a:rPr dirty="0" sz="1100" spc="10">
                <a:latin typeface="Times New Roman"/>
                <a:cs typeface="Times New Roman"/>
              </a:rPr>
              <a:t>walk </a:t>
            </a:r>
            <a:r>
              <a:rPr dirty="0" sz="1100" spc="5">
                <a:latin typeface="Times New Roman"/>
                <a:cs typeface="Times New Roman"/>
              </a:rPr>
              <a:t>shorter distances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spend  </a:t>
            </a:r>
            <a:r>
              <a:rPr dirty="0" sz="1100" spc="10">
                <a:latin typeface="Times New Roman"/>
                <a:cs typeface="Times New Roman"/>
              </a:rPr>
              <a:t>less time in the </a:t>
            </a:r>
            <a:r>
              <a:rPr dirty="0" sz="1100" spc="5">
                <a:latin typeface="Times New Roman"/>
                <a:cs typeface="Times New Roman"/>
              </a:rPr>
              <a:t>systems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processes </a:t>
            </a:r>
            <a:r>
              <a:rPr dirty="0" sz="1100" spc="15">
                <a:latin typeface="Times New Roman"/>
                <a:cs typeface="Times New Roman"/>
              </a:rPr>
              <a:t>come down. On </a:t>
            </a:r>
            <a:r>
              <a:rPr dirty="0" sz="1100" spc="10">
                <a:latin typeface="Times New Roman"/>
                <a:cs typeface="Times New Roman"/>
              </a:rPr>
              <a:t>the other hand, a bad layout design  </a:t>
            </a:r>
            <a:r>
              <a:rPr dirty="0" sz="1100" spc="5">
                <a:latin typeface="Times New Roman"/>
                <a:cs typeface="Times New Roman"/>
              </a:rPr>
              <a:t>will result in longer distances 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covered before </a:t>
            </a:r>
            <a:r>
              <a:rPr dirty="0" sz="1100" spc="10">
                <a:latin typeface="Times New Roman"/>
                <a:cs typeface="Times New Roman"/>
              </a:rPr>
              <a:t>completing the </a:t>
            </a:r>
            <a:r>
              <a:rPr dirty="0" sz="1100" spc="5">
                <a:latin typeface="Times New Roman"/>
                <a:cs typeface="Times New Roman"/>
              </a:rPr>
              <a:t>process. This creates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several </a:t>
            </a:r>
            <a:r>
              <a:rPr dirty="0" sz="1100" spc="10">
                <a:latin typeface="Times New Roman"/>
                <a:cs typeface="Times New Roman"/>
              </a:rPr>
              <a:t>problems in organizations and </a:t>
            </a:r>
            <a:r>
              <a:rPr dirty="0" sz="1100" spc="5">
                <a:latin typeface="Times New Roman"/>
                <a:cs typeface="Times New Roman"/>
              </a:rPr>
              <a:t>several </a:t>
            </a:r>
            <a:r>
              <a:rPr dirty="0" sz="1100" spc="10">
                <a:latin typeface="Times New Roman"/>
                <a:cs typeface="Times New Roman"/>
              </a:rPr>
              <a:t>key performance measures </a:t>
            </a:r>
            <a:r>
              <a:rPr dirty="0" sz="1100" spc="5">
                <a:latin typeface="Times New Roman"/>
                <a:cs typeface="Times New Roman"/>
              </a:rPr>
              <a:t>suffer.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most  significant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visible effect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taken to complete </a:t>
            </a:r>
            <a:r>
              <a:rPr dirty="0" sz="1100" spc="5">
                <a:latin typeface="Times New Roman"/>
                <a:cs typeface="Times New Roman"/>
              </a:rPr>
              <a:t>the process. </a:t>
            </a:r>
            <a:r>
              <a:rPr dirty="0" sz="1100" spc="10">
                <a:latin typeface="Times New Roman"/>
                <a:cs typeface="Times New Roman"/>
              </a:rPr>
              <a:t>Longer </a:t>
            </a:r>
            <a:r>
              <a:rPr dirty="0" sz="1100" spc="5">
                <a:latin typeface="Times New Roman"/>
                <a:cs typeface="Times New Roman"/>
              </a:rPr>
              <a:t>distances  </a:t>
            </a:r>
            <a:r>
              <a:rPr dirty="0" sz="1100" spc="10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mean more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complete </a:t>
            </a:r>
            <a:r>
              <a:rPr dirty="0" sz="1100" spc="5">
                <a:latin typeface="Times New Roman"/>
                <a:cs typeface="Times New Roman"/>
              </a:rPr>
              <a:t>the process </a:t>
            </a:r>
            <a:r>
              <a:rPr dirty="0" sz="1100" spc="10">
                <a:latin typeface="Times New Roman"/>
                <a:cs typeface="Times New Roman"/>
              </a:rPr>
              <a:t>and more material handling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case of  manufacturing organization, </a:t>
            </a:r>
            <a:r>
              <a:rPr dirty="0" sz="1100" spc="10">
                <a:latin typeface="Times New Roman"/>
                <a:cs typeface="Times New Roman"/>
              </a:rPr>
              <a:t>leading </a:t>
            </a:r>
            <a:r>
              <a:rPr dirty="0" sz="1100" spc="5">
                <a:latin typeface="Times New Roman"/>
                <a:cs typeface="Times New Roman"/>
              </a:rPr>
              <a:t>to higher material handling costs. Eventually, in both  service and manufacturing systems, this leads to poor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quality.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 b="1">
                <a:latin typeface="Times New Roman"/>
                <a:cs typeface="Times New Roman"/>
              </a:rPr>
              <a:t>Implications of </a:t>
            </a:r>
            <a:r>
              <a:rPr dirty="0" sz="1100" spc="10" b="1">
                <a:latin typeface="Times New Roman"/>
                <a:cs typeface="Times New Roman"/>
              </a:rPr>
              <a:t>Layout </a:t>
            </a:r>
            <a:r>
              <a:rPr dirty="0" sz="1100" spc="5" b="1">
                <a:latin typeface="Times New Roman"/>
                <a:cs typeface="Times New Roman"/>
              </a:rPr>
              <a:t>Planning: </a:t>
            </a:r>
            <a:r>
              <a:rPr dirty="0" sz="1100" spc="5">
                <a:latin typeface="Times New Roman"/>
                <a:cs typeface="Times New Roman"/>
              </a:rPr>
              <a:t>Addressing the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planning problems it </a:t>
            </a:r>
            <a:r>
              <a:rPr dirty="0" sz="1100" spc="10">
                <a:latin typeface="Times New Roman"/>
                <a:cs typeface="Times New Roman"/>
              </a:rPr>
              <a:t>begins </a:t>
            </a:r>
            <a:r>
              <a:rPr dirty="0" sz="1100" spc="5">
                <a:latin typeface="Times New Roman"/>
                <a:cs typeface="Times New Roman"/>
              </a:rPr>
              <a:t>with  </a:t>
            </a:r>
            <a:r>
              <a:rPr dirty="0" sz="1100" spc="10">
                <a:latin typeface="Times New Roman"/>
                <a:cs typeface="Times New Roman"/>
              </a:rPr>
              <a:t>good </a:t>
            </a:r>
            <a:r>
              <a:rPr dirty="0" sz="1100" spc="5">
                <a:latin typeface="Times New Roman"/>
                <a:cs typeface="Times New Roman"/>
              </a:rPr>
              <a:t>understanding of </a:t>
            </a:r>
            <a:r>
              <a:rPr dirty="0" sz="1100" spc="10">
                <a:latin typeface="Times New Roman"/>
                <a:cs typeface="Times New Roman"/>
              </a:rPr>
              <a:t>the key </a:t>
            </a:r>
            <a:r>
              <a:rPr dirty="0" sz="1100" spc="5">
                <a:latin typeface="Times New Roman"/>
                <a:cs typeface="Times New Roman"/>
              </a:rPr>
              <a:t>factors </a:t>
            </a:r>
            <a:r>
              <a:rPr dirty="0" sz="1100" spc="10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influence </a:t>
            </a:r>
            <a:r>
              <a:rPr dirty="0" sz="1100" spc="10">
                <a:latin typeface="Times New Roman"/>
                <a:cs typeface="Times New Roman"/>
              </a:rPr>
              <a:t>the layout </a:t>
            </a:r>
            <a:r>
              <a:rPr dirty="0" sz="1100" spc="5">
                <a:latin typeface="Times New Roman"/>
                <a:cs typeface="Times New Roman"/>
              </a:rPr>
              <a:t>design.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nature of </a:t>
            </a:r>
            <a:r>
              <a:rPr dirty="0" sz="1100" spc="10">
                <a:latin typeface="Times New Roman"/>
                <a:cs typeface="Times New Roman"/>
              </a:rPr>
              <a:t>issues to  be </a:t>
            </a:r>
            <a:r>
              <a:rPr dirty="0" sz="1100" spc="5">
                <a:latin typeface="Times New Roman"/>
                <a:cs typeface="Times New Roman"/>
              </a:rPr>
              <a:t>tackled </a:t>
            </a:r>
            <a:r>
              <a:rPr dirty="0" sz="1100" spc="10">
                <a:latin typeface="Times New Roman"/>
                <a:cs typeface="Times New Roman"/>
              </a:rPr>
              <a:t>and the manner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which these </a:t>
            </a:r>
            <a:r>
              <a:rPr dirty="0" sz="1100" spc="5">
                <a:latin typeface="Times New Roman"/>
                <a:cs typeface="Times New Roman"/>
              </a:rPr>
              <a:t>issues could </a:t>
            </a:r>
            <a:r>
              <a:rPr dirty="0" sz="1100" spc="10">
                <a:latin typeface="Times New Roman"/>
                <a:cs typeface="Times New Roman"/>
              </a:rPr>
              <a:t>be addressed vary from one type </a:t>
            </a:r>
            <a:r>
              <a:rPr dirty="0" sz="1100" spc="5">
                <a:latin typeface="Times New Roman"/>
                <a:cs typeface="Times New Roman"/>
              </a:rPr>
              <a:t>of  organization to another. Let </a:t>
            </a:r>
            <a:r>
              <a:rPr dirty="0" sz="1100" spc="10">
                <a:latin typeface="Times New Roman"/>
                <a:cs typeface="Times New Roman"/>
              </a:rPr>
              <a:t>us consider a </a:t>
            </a:r>
            <a:r>
              <a:rPr dirty="0" sz="1100" spc="5">
                <a:latin typeface="Times New Roman"/>
                <a:cs typeface="Times New Roman"/>
              </a:rPr>
              <a:t>high variety manufacturer </a:t>
            </a:r>
            <a:r>
              <a:rPr dirty="0" sz="1100" spc="10">
                <a:latin typeface="Times New Roman"/>
                <a:cs typeface="Times New Roman"/>
              </a:rPr>
              <a:t>such </a:t>
            </a:r>
            <a:r>
              <a:rPr dirty="0" sz="1100" spc="5">
                <a:latin typeface="Times New Roman"/>
                <a:cs typeface="Times New Roman"/>
              </a:rPr>
              <a:t>as Bharat </a:t>
            </a:r>
            <a:r>
              <a:rPr dirty="0" sz="1100" spc="10">
                <a:latin typeface="Times New Roman"/>
                <a:cs typeface="Times New Roman"/>
              </a:rPr>
              <a:t>Heavy  Electrical Limited </a:t>
            </a:r>
            <a:r>
              <a:rPr dirty="0" sz="1100" spc="15">
                <a:latin typeface="Times New Roman"/>
                <a:cs typeface="Times New Roman"/>
              </a:rPr>
              <a:t>(BHEL) </a:t>
            </a:r>
            <a:r>
              <a:rPr dirty="0" sz="1100" spc="10">
                <a:latin typeface="Times New Roman"/>
                <a:cs typeface="Times New Roman"/>
              </a:rPr>
              <a:t>and that </a:t>
            </a:r>
            <a:r>
              <a:rPr dirty="0" sz="1100" spc="5">
                <a:latin typeface="Times New Roman"/>
                <a:cs typeface="Times New Roman"/>
              </a:rPr>
              <a:t>of high </a:t>
            </a:r>
            <a:r>
              <a:rPr dirty="0" sz="1100" spc="10">
                <a:latin typeface="Times New Roman"/>
                <a:cs typeface="Times New Roman"/>
              </a:rPr>
              <a:t>volume </a:t>
            </a:r>
            <a:r>
              <a:rPr dirty="0" sz="1100" spc="5">
                <a:latin typeface="Times New Roman"/>
                <a:cs typeface="Times New Roman"/>
              </a:rPr>
              <a:t>manufacturer </a:t>
            </a:r>
            <a:r>
              <a:rPr dirty="0" sz="1100" spc="10">
                <a:latin typeface="Times New Roman"/>
                <a:cs typeface="Times New Roman"/>
              </a:rPr>
              <a:t>such as Maruti Udyog  </a:t>
            </a:r>
            <a:r>
              <a:rPr dirty="0" sz="1100" spc="5">
                <a:latin typeface="Times New Roman"/>
                <a:cs typeface="Times New Roman"/>
              </a:rPr>
              <a:t>Limited </a:t>
            </a:r>
            <a:r>
              <a:rPr dirty="0" sz="1100" spc="10">
                <a:latin typeface="Times New Roman"/>
                <a:cs typeface="Times New Roman"/>
              </a:rPr>
              <a:t>(MUL);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reasonable to </a:t>
            </a:r>
            <a:r>
              <a:rPr dirty="0" sz="1100" spc="10">
                <a:latin typeface="Times New Roman"/>
                <a:cs typeface="Times New Roman"/>
              </a:rPr>
              <a:t>expect that the </a:t>
            </a:r>
            <a:r>
              <a:rPr dirty="0" sz="1100" spc="5">
                <a:latin typeface="Times New Roman"/>
                <a:cs typeface="Times New Roman"/>
              </a:rPr>
              <a:t>basis </a:t>
            </a:r>
            <a:r>
              <a:rPr dirty="0" sz="1100" spc="10">
                <a:latin typeface="Times New Roman"/>
                <a:cs typeface="Times New Roman"/>
              </a:rPr>
              <a:t>on which the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are to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5">
                <a:latin typeface="Times New Roman"/>
                <a:cs typeface="Times New Roman"/>
              </a:rPr>
              <a:t>located will differ in these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cases.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high volume manufacturer like </a:t>
            </a:r>
            <a:r>
              <a:rPr dirty="0" sz="1100" spc="15">
                <a:latin typeface="Times New Roman"/>
                <a:cs typeface="Times New Roman"/>
              </a:rPr>
              <a:t>MUL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have  dominant flow </a:t>
            </a:r>
            <a:r>
              <a:rPr dirty="0" sz="1100" spc="5">
                <a:latin typeface="Times New Roman"/>
                <a:cs typeface="Times New Roman"/>
              </a:rPr>
              <a:t>pattern </a:t>
            </a:r>
            <a:r>
              <a:rPr dirty="0" sz="1100" spc="10">
                <a:latin typeface="Times New Roman"/>
                <a:cs typeface="Times New Roman"/>
              </a:rPr>
              <a:t>and this information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useful for the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planner.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other  </a:t>
            </a:r>
            <a:r>
              <a:rPr dirty="0" sz="1100" spc="10">
                <a:latin typeface="Times New Roman"/>
                <a:cs typeface="Times New Roman"/>
              </a:rPr>
              <a:t>hand,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case </a:t>
            </a:r>
            <a:r>
              <a:rPr dirty="0" sz="1100" spc="10">
                <a:latin typeface="Times New Roman"/>
                <a:cs typeface="Times New Roman"/>
              </a:rPr>
              <a:t>of low volume manufacturer like </a:t>
            </a:r>
            <a:r>
              <a:rPr dirty="0" sz="1100" spc="15">
                <a:latin typeface="Times New Roman"/>
                <a:cs typeface="Times New Roman"/>
              </a:rPr>
              <a:t>BHEL </a:t>
            </a:r>
            <a:r>
              <a:rPr dirty="0" sz="1100" spc="10">
                <a:latin typeface="Times New Roman"/>
                <a:cs typeface="Times New Roman"/>
              </a:rPr>
              <a:t>there will </a:t>
            </a:r>
            <a:r>
              <a:rPr dirty="0" sz="1100" spc="15">
                <a:latin typeface="Times New Roman"/>
                <a:cs typeface="Times New Roman"/>
              </a:rPr>
              <a:t>not be </a:t>
            </a:r>
            <a:r>
              <a:rPr dirty="0" sz="1100" spc="10">
                <a:latin typeface="Times New Roman"/>
                <a:cs typeface="Times New Roman"/>
              </a:rPr>
              <a:t>dominant flow of  </a:t>
            </a:r>
            <a:r>
              <a:rPr dirty="0" sz="1100" spc="5">
                <a:latin typeface="Times New Roman"/>
                <a:cs typeface="Times New Roman"/>
              </a:rPr>
              <a:t>material in the shop.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demand placed on </a:t>
            </a:r>
            <a:r>
              <a:rPr dirty="0" sz="1100" spc="5">
                <a:latin typeface="Times New Roman"/>
                <a:cs typeface="Times New Roman"/>
              </a:rPr>
              <a:t>different resources will </a:t>
            </a:r>
            <a:r>
              <a:rPr dirty="0" sz="1100" spc="10">
                <a:latin typeface="Times New Roman"/>
                <a:cs typeface="Times New Roman"/>
              </a:rPr>
              <a:t>vary </a:t>
            </a:r>
            <a:r>
              <a:rPr dirty="0" sz="1100" spc="5">
                <a:latin typeface="Times New Roman"/>
                <a:cs typeface="Times New Roman"/>
              </a:rPr>
              <a:t>widely in this case  </a:t>
            </a:r>
            <a:r>
              <a:rPr dirty="0" sz="1100" spc="15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In more general case, the relationship between </a:t>
            </a:r>
            <a:r>
              <a:rPr dirty="0" sz="1100" spc="5">
                <a:latin typeface="Times New Roman"/>
                <a:cs typeface="Times New Roman"/>
              </a:rPr>
              <a:t>‘volume-variety-flow’ provides crucial </a:t>
            </a:r>
            <a:r>
              <a:rPr dirty="0" sz="1100" spc="10">
                <a:latin typeface="Times New Roman"/>
                <a:cs typeface="Times New Roman"/>
              </a:rPr>
              <a:t>inputs  to a layout </a:t>
            </a:r>
            <a:r>
              <a:rPr dirty="0" sz="1100" spc="5">
                <a:latin typeface="Times New Roman"/>
                <a:cs typeface="Times New Roman"/>
              </a:rPr>
              <a:t>problem. Variety </a:t>
            </a:r>
            <a:r>
              <a:rPr dirty="0" sz="1100" spc="10">
                <a:latin typeface="Times New Roman"/>
                <a:cs typeface="Times New Roman"/>
              </a:rPr>
              <a:t>and volume are inversely related in any operating </a:t>
            </a:r>
            <a:r>
              <a:rPr dirty="0" sz="1100" spc="5">
                <a:latin typeface="Times New Roman"/>
                <a:cs typeface="Times New Roman"/>
              </a:rPr>
              <a:t>system. </a:t>
            </a:r>
            <a:r>
              <a:rPr dirty="0" sz="1100" spc="10">
                <a:latin typeface="Times New Roman"/>
                <a:cs typeface="Times New Roman"/>
              </a:rPr>
              <a:t>Thus,  when </a:t>
            </a:r>
            <a:r>
              <a:rPr dirty="0" sz="1100" spc="5">
                <a:latin typeface="Times New Roman"/>
                <a:cs typeface="Times New Roman"/>
              </a:rPr>
              <a:t>variety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low, the volume </a:t>
            </a:r>
            <a:r>
              <a:rPr dirty="0" sz="1100" spc="5">
                <a:latin typeface="Times New Roman"/>
                <a:cs typeface="Times New Roman"/>
              </a:rPr>
              <a:t>of production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high.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typical </a:t>
            </a:r>
            <a:r>
              <a:rPr dirty="0" sz="1100" spc="10">
                <a:latin typeface="Times New Roman"/>
                <a:cs typeface="Times New Roman"/>
              </a:rPr>
              <a:t>examples </a:t>
            </a:r>
            <a:r>
              <a:rPr dirty="0" sz="1100" spc="5">
                <a:latin typeface="Times New Roman"/>
                <a:cs typeface="Times New Roman"/>
              </a:rPr>
              <a:t>are processing  industry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firms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such as </a:t>
            </a:r>
            <a:r>
              <a:rPr dirty="0" sz="1100" spc="5">
                <a:latin typeface="Times New Roman"/>
                <a:cs typeface="Times New Roman"/>
              </a:rPr>
              <a:t>petrochemical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manufactures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mass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manufacturers </a:t>
            </a:r>
            <a:r>
              <a:rPr dirty="0" sz="1100" spc="5">
                <a:latin typeface="Times New Roman"/>
                <a:cs typeface="Times New Roman"/>
              </a:rPr>
              <a:t>such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as  </a:t>
            </a:r>
            <a:r>
              <a:rPr dirty="0" sz="1100" spc="5">
                <a:latin typeface="Times New Roman"/>
                <a:cs typeface="Times New Roman"/>
              </a:rPr>
              <a:t>automobiles </a:t>
            </a:r>
            <a:r>
              <a:rPr dirty="0" sz="1100" spc="10">
                <a:latin typeface="Times New Roman"/>
                <a:cs typeface="Times New Roman"/>
              </a:rPr>
              <a:t>components </a:t>
            </a:r>
            <a:r>
              <a:rPr dirty="0" sz="1100" spc="5">
                <a:latin typeface="Times New Roman"/>
                <a:cs typeface="Times New Roman"/>
              </a:rPr>
              <a:t>manufacturers. In </a:t>
            </a:r>
            <a:r>
              <a:rPr dirty="0" sz="1100" spc="10">
                <a:latin typeface="Times New Roman"/>
                <a:cs typeface="Times New Roman"/>
              </a:rPr>
              <a:t>these cases, the </a:t>
            </a:r>
            <a:r>
              <a:rPr dirty="0" sz="1100" spc="5">
                <a:latin typeface="Times New Roman"/>
                <a:cs typeface="Times New Roman"/>
              </a:rPr>
              <a:t>flow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highly streamlined. </a:t>
            </a:r>
            <a:r>
              <a:rPr dirty="0" sz="1100" spc="10">
                <a:latin typeface="Times New Roman"/>
                <a:cs typeface="Times New Roman"/>
              </a:rPr>
              <a:t>Raw  materials </a:t>
            </a:r>
            <a:r>
              <a:rPr dirty="0" sz="1100" spc="15">
                <a:latin typeface="Times New Roman"/>
                <a:cs typeface="Times New Roman"/>
              </a:rPr>
              <a:t>move </a:t>
            </a:r>
            <a:r>
              <a:rPr dirty="0" sz="1100" spc="5">
                <a:latin typeface="Times New Roman"/>
                <a:cs typeface="Times New Roman"/>
              </a:rPr>
              <a:t>progressively </a:t>
            </a:r>
            <a:r>
              <a:rPr dirty="0" sz="1100" spc="10">
                <a:latin typeface="Times New Roman"/>
                <a:cs typeface="Times New Roman"/>
              </a:rPr>
              <a:t>through the system from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end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process until </a:t>
            </a:r>
            <a:r>
              <a:rPr dirty="0" sz="1100" spc="5">
                <a:latin typeface="Times New Roman"/>
                <a:cs typeface="Times New Roman"/>
              </a:rPr>
              <a:t>to reach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 final </a:t>
            </a:r>
            <a:r>
              <a:rPr dirty="0" sz="1100" spc="10">
                <a:latin typeface="Times New Roman"/>
                <a:cs typeface="Times New Roman"/>
              </a:rPr>
              <a:t>assembly, </a:t>
            </a:r>
            <a:r>
              <a:rPr dirty="0" sz="1100" spc="5">
                <a:latin typeface="Times New Roman"/>
                <a:cs typeface="Times New Roman"/>
              </a:rPr>
              <a:t>testing </a:t>
            </a:r>
            <a:r>
              <a:rPr dirty="0" sz="1100" spc="10">
                <a:latin typeface="Times New Roman"/>
                <a:cs typeface="Times New Roman"/>
              </a:rPr>
              <a:t>and packing, </a:t>
            </a:r>
            <a:r>
              <a:rPr dirty="0" sz="1100" spc="5">
                <a:latin typeface="Times New Roman"/>
                <a:cs typeface="Times New Roman"/>
              </a:rPr>
              <a:t>similar effect exists in service </a:t>
            </a:r>
            <a:r>
              <a:rPr dirty="0" sz="1100" spc="10">
                <a:latin typeface="Times New Roman"/>
                <a:cs typeface="Times New Roman"/>
              </a:rPr>
              <a:t>systems </a:t>
            </a:r>
            <a:r>
              <a:rPr dirty="0" sz="1100" spc="5">
                <a:latin typeface="Times New Roman"/>
                <a:cs typeface="Times New Roman"/>
              </a:rPr>
              <a:t>also. In </a:t>
            </a:r>
            <a:r>
              <a:rPr dirty="0" sz="1100" spc="10">
                <a:latin typeface="Times New Roman"/>
                <a:cs typeface="Times New Roman"/>
              </a:rPr>
              <a:t>case  </a:t>
            </a:r>
            <a:r>
              <a:rPr dirty="0" sz="1100" spc="5">
                <a:latin typeface="Times New Roman"/>
                <a:cs typeface="Times New Roman"/>
              </a:rPr>
              <a:t>of fast </a:t>
            </a:r>
            <a:r>
              <a:rPr dirty="0" sz="1100" spc="10">
                <a:latin typeface="Times New Roman"/>
                <a:cs typeface="Times New Roman"/>
              </a:rPr>
              <a:t>food </a:t>
            </a:r>
            <a:r>
              <a:rPr dirty="0" sz="1100" spc="5">
                <a:latin typeface="Times New Roman"/>
                <a:cs typeface="Times New Roman"/>
              </a:rPr>
              <a:t>joint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just </a:t>
            </a:r>
            <a:r>
              <a:rPr dirty="0" sz="1100" spc="10">
                <a:latin typeface="Times New Roman"/>
                <a:cs typeface="Times New Roman"/>
              </a:rPr>
              <a:t>few </a:t>
            </a:r>
            <a:r>
              <a:rPr dirty="0" sz="1100" spc="5">
                <a:latin typeface="Times New Roman"/>
                <a:cs typeface="Times New Roman"/>
              </a:rPr>
              <a:t>offerings, the process 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highly streamlined. </a:t>
            </a:r>
            <a:r>
              <a:rPr dirty="0" sz="1100" spc="10">
                <a:latin typeface="Times New Roman"/>
                <a:cs typeface="Times New Roman"/>
              </a:rPr>
              <a:t>Customers  may </a:t>
            </a:r>
            <a:r>
              <a:rPr dirty="0" sz="1100" spc="5">
                <a:latin typeface="Times New Roman"/>
                <a:cs typeface="Times New Roman"/>
              </a:rPr>
              <a:t>enter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eatery, place , order </a:t>
            </a:r>
            <a:r>
              <a:rPr dirty="0" sz="1100" spc="10">
                <a:latin typeface="Times New Roman"/>
                <a:cs typeface="Times New Roman"/>
              </a:rPr>
              <a:t>and pay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cash </a:t>
            </a:r>
            <a:r>
              <a:rPr dirty="0" sz="1100" spc="10">
                <a:latin typeface="Times New Roman"/>
                <a:cs typeface="Times New Roman"/>
              </a:rPr>
              <a:t>counter, move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delivery counter,  pick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their order, </a:t>
            </a:r>
            <a:r>
              <a:rPr dirty="0" sz="1100" spc="10">
                <a:latin typeface="Times New Roman"/>
                <a:cs typeface="Times New Roman"/>
              </a:rPr>
              <a:t>and move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dining area. Finally, they </a:t>
            </a:r>
            <a:r>
              <a:rPr dirty="0" sz="1100" spc="10">
                <a:latin typeface="Times New Roman"/>
                <a:cs typeface="Times New Roman"/>
              </a:rPr>
              <a:t>may move </a:t>
            </a:r>
            <a:r>
              <a:rPr dirty="0" sz="1100" spc="5">
                <a:latin typeface="Times New Roman"/>
                <a:cs typeface="Times New Roman"/>
              </a:rPr>
              <a:t>to disposal area to  </a:t>
            </a:r>
            <a:r>
              <a:rPr dirty="0" sz="1100" spc="10">
                <a:latin typeface="Times New Roman"/>
                <a:cs typeface="Times New Roman"/>
              </a:rPr>
              <a:t>leave </a:t>
            </a:r>
            <a:r>
              <a:rPr dirty="0" sz="1100" spc="5">
                <a:latin typeface="Times New Roman"/>
                <a:cs typeface="Times New Roman"/>
              </a:rPr>
              <a:t>their used plates before exiting the </a:t>
            </a:r>
            <a:r>
              <a:rPr dirty="0" sz="1100" spc="10">
                <a:latin typeface="Times New Roman"/>
                <a:cs typeface="Times New Roman"/>
              </a:rPr>
              <a:t>system. </a:t>
            </a:r>
            <a:r>
              <a:rPr dirty="0" sz="1100" spc="15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other extreme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project </a:t>
            </a:r>
            <a:r>
              <a:rPr dirty="0" sz="1100" spc="10">
                <a:latin typeface="Times New Roman"/>
                <a:cs typeface="Times New Roman"/>
              </a:rPr>
              <a:t>shop.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project shop the </a:t>
            </a:r>
            <a:r>
              <a:rPr dirty="0" sz="1100" spc="10">
                <a:latin typeface="Times New Roman"/>
                <a:cs typeface="Times New Roman"/>
              </a:rPr>
              <a:t>volume </a:t>
            </a:r>
            <a:r>
              <a:rPr dirty="0" sz="1100" spc="5">
                <a:latin typeface="Times New Roman"/>
                <a:cs typeface="Times New Roman"/>
              </a:rPr>
              <a:t>is typically one. </a:t>
            </a:r>
            <a:r>
              <a:rPr dirty="0" sz="1100" spc="10">
                <a:latin typeface="Times New Roman"/>
                <a:cs typeface="Times New Roman"/>
              </a:rPr>
              <a:t>Examples include </a:t>
            </a:r>
            <a:r>
              <a:rPr dirty="0" sz="1100" spc="5">
                <a:latin typeface="Times New Roman"/>
                <a:cs typeface="Times New Roman"/>
              </a:rPr>
              <a:t>building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large scale </a:t>
            </a:r>
            <a:r>
              <a:rPr dirty="0" sz="1100" spc="10">
                <a:latin typeface="Times New Roman"/>
                <a:cs typeface="Times New Roman"/>
              </a:rPr>
              <a:t>power  </a:t>
            </a:r>
            <a:r>
              <a:rPr dirty="0" sz="1100" spc="5">
                <a:latin typeface="Times New Roman"/>
                <a:cs typeface="Times New Roman"/>
              </a:rPr>
              <a:t>projects,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nuclear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facilities,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multi-level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flyover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system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large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metropolitan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city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92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244481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280161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2265" cy="764476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8890">
              <a:lnSpc>
                <a:spcPts val="1300"/>
              </a:lnSpc>
              <a:spcBef>
                <a:spcPts val="185"/>
              </a:spcBef>
            </a:pPr>
            <a:r>
              <a:rPr dirty="0" sz="1100" spc="10">
                <a:latin typeface="Times New Roman"/>
                <a:cs typeface="Times New Roman"/>
              </a:rPr>
              <a:t>so on. Resources requirements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projects are </a:t>
            </a:r>
            <a:r>
              <a:rPr dirty="0" sz="1100" spc="10">
                <a:latin typeface="Times New Roman"/>
                <a:cs typeface="Times New Roman"/>
              </a:rPr>
              <a:t>vast and </a:t>
            </a:r>
            <a:r>
              <a:rPr dirty="0" sz="1100" spc="5">
                <a:latin typeface="Times New Roman"/>
                <a:cs typeface="Times New Roman"/>
              </a:rPr>
              <a:t>varied, </a:t>
            </a:r>
            <a:r>
              <a:rPr dirty="0" sz="1100" spc="10">
                <a:latin typeface="Times New Roman"/>
                <a:cs typeface="Times New Roman"/>
              </a:rPr>
              <a:t>uneven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demand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stretched </a:t>
            </a:r>
            <a:r>
              <a:rPr dirty="0" sz="1100" spc="10">
                <a:latin typeface="Times New Roman"/>
                <a:cs typeface="Times New Roman"/>
              </a:rPr>
              <a:t>over </a:t>
            </a:r>
            <a:r>
              <a:rPr dirty="0" sz="1100" spc="5">
                <a:latin typeface="Times New Roman"/>
                <a:cs typeface="Times New Roman"/>
              </a:rPr>
              <a:t>long periods. Therefore,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planning is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very different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problem.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extremes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operating </a:t>
            </a:r>
            <a:r>
              <a:rPr dirty="0" sz="1100" spc="10">
                <a:latin typeface="Times New Roman"/>
                <a:cs typeface="Times New Roman"/>
              </a:rPr>
              <a:t>systems </a:t>
            </a:r>
            <a:r>
              <a:rPr dirty="0" sz="1100" spc="5">
                <a:latin typeface="Times New Roman"/>
                <a:cs typeface="Times New Roman"/>
              </a:rPr>
              <a:t>that vary volume-variety dimension  </a:t>
            </a:r>
            <a:r>
              <a:rPr dirty="0" sz="1100" spc="10">
                <a:latin typeface="Times New Roman"/>
                <a:cs typeface="Times New Roman"/>
              </a:rPr>
              <a:t>and therefore, have </a:t>
            </a:r>
            <a:r>
              <a:rPr dirty="0" sz="1100" spc="5">
                <a:latin typeface="Times New Roman"/>
                <a:cs typeface="Times New Roman"/>
              </a:rPr>
              <a:t>varying flow implications.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variety increases </a:t>
            </a:r>
            <a:r>
              <a:rPr dirty="0" sz="1100" spc="10">
                <a:latin typeface="Times New Roman"/>
                <a:cs typeface="Times New Roman"/>
              </a:rPr>
              <a:t>the volume </a:t>
            </a:r>
            <a:r>
              <a:rPr dirty="0" sz="1100" spc="5">
                <a:latin typeface="Times New Roman"/>
                <a:cs typeface="Times New Roman"/>
              </a:rPr>
              <a:t>drops, </a:t>
            </a:r>
            <a:r>
              <a:rPr dirty="0" sz="1100" spc="10">
                <a:latin typeface="Times New Roman"/>
                <a:cs typeface="Times New Roman"/>
              </a:rPr>
              <a:t>leading  to </a:t>
            </a:r>
            <a:r>
              <a:rPr dirty="0" sz="1100" spc="5">
                <a:latin typeface="Times New Roman"/>
                <a:cs typeface="Times New Roman"/>
              </a:rPr>
              <a:t>batch </a:t>
            </a:r>
            <a:r>
              <a:rPr dirty="0" sz="1100" spc="10">
                <a:latin typeface="Times New Roman"/>
                <a:cs typeface="Times New Roman"/>
              </a:rPr>
              <a:t>manufacturing </a:t>
            </a:r>
            <a:r>
              <a:rPr dirty="0" sz="1100" spc="5">
                <a:latin typeface="Times New Roman"/>
                <a:cs typeface="Times New Roman"/>
              </a:rPr>
              <a:t>firms. Further increase in variety leads to reduction in </a:t>
            </a:r>
            <a:r>
              <a:rPr dirty="0" sz="1100" spc="10">
                <a:latin typeface="Times New Roman"/>
                <a:cs typeface="Times New Roman"/>
              </a:rPr>
              <a:t>volume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we  find in </a:t>
            </a:r>
            <a:r>
              <a:rPr dirty="0" sz="1100" spc="5">
                <a:latin typeface="Times New Roman"/>
                <a:cs typeface="Times New Roman"/>
              </a:rPr>
              <a:t>case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job shops </a:t>
            </a:r>
            <a:r>
              <a:rPr dirty="0" sz="1100" spc="10">
                <a:latin typeface="Times New Roman"/>
                <a:cs typeface="Times New Roman"/>
              </a:rPr>
              <a:t>and customized product and </a:t>
            </a:r>
            <a:r>
              <a:rPr dirty="0" sz="1100" spc="5">
                <a:latin typeface="Times New Roman"/>
                <a:cs typeface="Times New Roman"/>
              </a:rPr>
              <a:t>service providers. In general, as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flow </a:t>
            </a:r>
            <a:r>
              <a:rPr dirty="0" sz="1100" spc="10">
                <a:latin typeface="Times New Roman"/>
                <a:cs typeface="Times New Roman"/>
              </a:rPr>
              <a:t>becomes </a:t>
            </a:r>
            <a:r>
              <a:rPr dirty="0" sz="1100" spc="5">
                <a:latin typeface="Times New Roman"/>
                <a:cs typeface="Times New Roman"/>
              </a:rPr>
              <a:t>more </a:t>
            </a:r>
            <a:r>
              <a:rPr dirty="0" sz="1100" spc="10">
                <a:latin typeface="Times New Roman"/>
                <a:cs typeface="Times New Roman"/>
              </a:rPr>
              <a:t>cumbersome,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type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layout may </a:t>
            </a:r>
            <a:r>
              <a:rPr dirty="0" sz="1100" spc="5">
                <a:latin typeface="Times New Roman"/>
                <a:cs typeface="Times New Roman"/>
              </a:rPr>
              <a:t>significantly influence the ability of  </a:t>
            </a:r>
            <a:r>
              <a:rPr dirty="0" sz="1100" spc="10">
                <a:latin typeface="Times New Roman"/>
                <a:cs typeface="Times New Roman"/>
              </a:rPr>
              <a:t>operation manager </a:t>
            </a:r>
            <a:r>
              <a:rPr dirty="0" sz="1100" spc="5">
                <a:latin typeface="Times New Roman"/>
                <a:cs typeface="Times New Roman"/>
              </a:rPr>
              <a:t>to effectively </a:t>
            </a:r>
            <a:r>
              <a:rPr dirty="0" sz="1100" spc="10">
                <a:latin typeface="Times New Roman"/>
                <a:cs typeface="Times New Roman"/>
              </a:rPr>
              <a:t>plan and control operations on shop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floor.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5" b="1">
                <a:latin typeface="Times New Roman"/>
                <a:cs typeface="Times New Roman"/>
              </a:rPr>
              <a:t>6.3 </a:t>
            </a:r>
            <a:r>
              <a:rPr dirty="0" sz="1300" spc="10" b="1">
                <a:latin typeface="Times New Roman"/>
                <a:cs typeface="Times New Roman"/>
              </a:rPr>
              <a:t>LAYOUT</a:t>
            </a:r>
            <a:r>
              <a:rPr dirty="0" sz="130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TYPES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It is clear </a:t>
            </a:r>
            <a:r>
              <a:rPr dirty="0" sz="1100" spc="10">
                <a:latin typeface="Times New Roman"/>
                <a:cs typeface="Times New Roman"/>
              </a:rPr>
              <a:t>from the above </a:t>
            </a:r>
            <a:r>
              <a:rPr dirty="0" sz="1100" spc="5">
                <a:latin typeface="Times New Roman"/>
                <a:cs typeface="Times New Roman"/>
              </a:rPr>
              <a:t>discussion that alternate </a:t>
            </a:r>
            <a:r>
              <a:rPr dirty="0" sz="1100" spc="10">
                <a:latin typeface="Times New Roman"/>
                <a:cs typeface="Times New Roman"/>
              </a:rPr>
              <a:t>types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layouts are </a:t>
            </a:r>
            <a:r>
              <a:rPr dirty="0" sz="1100" spc="5">
                <a:latin typeface="Times New Roman"/>
                <a:cs typeface="Times New Roman"/>
              </a:rPr>
              <a:t>required for </a:t>
            </a:r>
            <a:r>
              <a:rPr dirty="0" sz="1100" spc="10">
                <a:latin typeface="Times New Roman"/>
                <a:cs typeface="Times New Roman"/>
              </a:rPr>
              <a:t>the above  </a:t>
            </a:r>
            <a:r>
              <a:rPr dirty="0" sz="1100" spc="5">
                <a:latin typeface="Times New Roman"/>
                <a:cs typeface="Times New Roman"/>
              </a:rPr>
              <a:t>systems. </a:t>
            </a:r>
            <a:r>
              <a:rPr dirty="0" sz="1100" spc="10">
                <a:latin typeface="Times New Roman"/>
                <a:cs typeface="Times New Roman"/>
              </a:rPr>
              <a:t>Over the years, </a:t>
            </a:r>
            <a:r>
              <a:rPr dirty="0" sz="1100" spc="5">
                <a:latin typeface="Times New Roman"/>
                <a:cs typeface="Times New Roman"/>
              </a:rPr>
              <a:t>operation </a:t>
            </a:r>
            <a:r>
              <a:rPr dirty="0" sz="1100" spc="10">
                <a:latin typeface="Times New Roman"/>
                <a:cs typeface="Times New Roman"/>
              </a:rPr>
              <a:t>management researchers and practitioners have evolved  </a:t>
            </a:r>
            <a:r>
              <a:rPr dirty="0" sz="1100" spc="5">
                <a:latin typeface="Times New Roman"/>
                <a:cs typeface="Times New Roman"/>
              </a:rPr>
              <a:t>certain </a:t>
            </a:r>
            <a:r>
              <a:rPr dirty="0" sz="1100" spc="10">
                <a:latin typeface="Times New Roman"/>
                <a:cs typeface="Times New Roman"/>
              </a:rPr>
              <a:t>types </a:t>
            </a:r>
            <a:r>
              <a:rPr dirty="0" sz="1100" spc="5">
                <a:latin typeface="Times New Roman"/>
                <a:cs typeface="Times New Roman"/>
              </a:rPr>
              <a:t>of layouts. </a:t>
            </a:r>
            <a:r>
              <a:rPr dirty="0" sz="1100" spc="10">
                <a:latin typeface="Times New Roman"/>
                <a:cs typeface="Times New Roman"/>
              </a:rPr>
              <a:t>These are </a:t>
            </a:r>
            <a:r>
              <a:rPr dirty="0" sz="1100" spc="5">
                <a:latin typeface="Times New Roman"/>
                <a:cs typeface="Times New Roman"/>
              </a:rPr>
              <a:t>described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below: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Process Layout: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process or functional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arrangement of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basis  </a:t>
            </a:r>
            <a:r>
              <a:rPr dirty="0" sz="1100" spc="10">
                <a:latin typeface="Times New Roman"/>
                <a:cs typeface="Times New Roman"/>
              </a:rPr>
              <a:t>of process characteristics of the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available. Consider a machine </a:t>
            </a:r>
            <a:r>
              <a:rPr dirty="0" sz="1100" spc="5">
                <a:latin typeface="Times New Roman"/>
                <a:cs typeface="Times New Roman"/>
              </a:rPr>
              <a:t>shop </a:t>
            </a:r>
            <a:r>
              <a:rPr dirty="0" sz="1100" spc="10">
                <a:latin typeface="Times New Roman"/>
                <a:cs typeface="Times New Roman"/>
              </a:rPr>
              <a:t>consisting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lathes </a:t>
            </a:r>
            <a:r>
              <a:rPr dirty="0" sz="1100" spc="5">
                <a:latin typeface="Times New Roman"/>
                <a:cs typeface="Times New Roman"/>
              </a:rPr>
              <a:t>(L), grinders </a:t>
            </a:r>
            <a:r>
              <a:rPr dirty="0" sz="1100" spc="10">
                <a:latin typeface="Times New Roman"/>
                <a:cs typeface="Times New Roman"/>
              </a:rPr>
              <a:t>(G), </a:t>
            </a:r>
            <a:r>
              <a:rPr dirty="0" sz="1100" spc="5">
                <a:latin typeface="Times New Roman"/>
                <a:cs typeface="Times New Roman"/>
              </a:rPr>
              <a:t>milling </a:t>
            </a:r>
            <a:r>
              <a:rPr dirty="0" sz="1100" spc="10">
                <a:latin typeface="Times New Roman"/>
                <a:cs typeface="Times New Roman"/>
              </a:rPr>
              <a:t>machines (M) and </a:t>
            </a:r>
            <a:r>
              <a:rPr dirty="0" sz="1100" spc="5">
                <a:latin typeface="Times New Roman"/>
                <a:cs typeface="Times New Roman"/>
              </a:rPr>
              <a:t>drilling </a:t>
            </a:r>
            <a:r>
              <a:rPr dirty="0" sz="1100" spc="10">
                <a:latin typeface="Times New Roman"/>
                <a:cs typeface="Times New Roman"/>
              </a:rPr>
              <a:t>machines (D).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sample process  layout </a:t>
            </a:r>
            <a:r>
              <a:rPr dirty="0" sz="1100" spc="5">
                <a:latin typeface="Times New Roman"/>
                <a:cs typeface="Times New Roman"/>
              </a:rPr>
              <a:t>for this </a:t>
            </a:r>
            <a:r>
              <a:rPr dirty="0" sz="1100" spc="10">
                <a:latin typeface="Times New Roman"/>
                <a:cs typeface="Times New Roman"/>
              </a:rPr>
              <a:t>shop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shown </a:t>
            </a:r>
            <a:r>
              <a:rPr dirty="0" sz="1100" spc="5">
                <a:latin typeface="Times New Roman"/>
                <a:cs typeface="Times New Roman"/>
              </a:rPr>
              <a:t>in the figure 6.1. In the </a:t>
            </a:r>
            <a:r>
              <a:rPr dirty="0" sz="1100" spc="10">
                <a:latin typeface="Times New Roman"/>
                <a:cs typeface="Times New Roman"/>
              </a:rPr>
              <a:t>example, components belonging </a:t>
            </a:r>
            <a:r>
              <a:rPr dirty="0" sz="1100" spc="5">
                <a:latin typeface="Times New Roman"/>
                <a:cs typeface="Times New Roman"/>
              </a:rPr>
              <a:t>to  product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first visit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lathe, </a:t>
            </a:r>
            <a:r>
              <a:rPr dirty="0" sz="1100" spc="10">
                <a:latin typeface="Times New Roman"/>
                <a:cs typeface="Times New Roman"/>
              </a:rPr>
              <a:t>then </a:t>
            </a:r>
            <a:r>
              <a:rPr dirty="0" sz="1100" spc="5">
                <a:latin typeface="Times New Roman"/>
                <a:cs typeface="Times New Roman"/>
              </a:rPr>
              <a:t>they visit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drilling machine,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milling </a:t>
            </a:r>
            <a:r>
              <a:rPr dirty="0" sz="1100" spc="10">
                <a:latin typeface="Times New Roman"/>
                <a:cs typeface="Times New Roman"/>
              </a:rPr>
              <a:t>machine and </a:t>
            </a:r>
            <a:r>
              <a:rPr dirty="0" sz="1100" spc="5">
                <a:latin typeface="Times New Roman"/>
                <a:cs typeface="Times New Roman"/>
              </a:rPr>
              <a:t>finally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grinding </a:t>
            </a:r>
            <a:r>
              <a:rPr dirty="0" sz="1100" spc="10">
                <a:latin typeface="Times New Roman"/>
                <a:cs typeface="Times New Roman"/>
              </a:rPr>
              <a:t>machine .The sequence </a:t>
            </a:r>
            <a:r>
              <a:rPr dirty="0" sz="1100" spc="5">
                <a:latin typeface="Times New Roman"/>
                <a:cs typeface="Times New Roman"/>
              </a:rPr>
              <a:t>of visits is functional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 plan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available in  route card.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major implication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this design is that each </a:t>
            </a:r>
            <a:r>
              <a:rPr dirty="0" sz="1100" spc="10">
                <a:latin typeface="Times New Roman"/>
                <a:cs typeface="Times New Roman"/>
              </a:rPr>
              <a:t>component </a:t>
            </a:r>
            <a:r>
              <a:rPr dirty="0" sz="1100" spc="5">
                <a:latin typeface="Times New Roman"/>
                <a:cs typeface="Times New Roman"/>
              </a:rPr>
              <a:t>manufactured in </a:t>
            </a:r>
            <a:r>
              <a:rPr dirty="0" sz="1100" spc="10">
                <a:latin typeface="Times New Roman"/>
                <a:cs typeface="Times New Roman"/>
              </a:rPr>
              <a:t>the  shop </a:t>
            </a:r>
            <a:r>
              <a:rPr dirty="0" sz="1100" spc="5">
                <a:latin typeface="Times New Roman"/>
                <a:cs typeface="Times New Roman"/>
              </a:rPr>
              <a:t>needs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visit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machines in order </a:t>
            </a:r>
            <a:r>
              <a:rPr dirty="0" sz="1100" spc="10">
                <a:latin typeface="Times New Roman"/>
                <a:cs typeface="Times New Roman"/>
              </a:rPr>
              <a:t>of their </a:t>
            </a:r>
            <a:r>
              <a:rPr dirty="0" sz="1100" spc="5">
                <a:latin typeface="Times New Roman"/>
                <a:cs typeface="Times New Roman"/>
              </a:rPr>
              <a:t>processing. In reality, </a:t>
            </a:r>
            <a:r>
              <a:rPr dirty="0" sz="1100" spc="10">
                <a:latin typeface="Times New Roman"/>
                <a:cs typeface="Times New Roman"/>
              </a:rPr>
              <a:t>when the number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components </a:t>
            </a:r>
            <a:r>
              <a:rPr dirty="0" sz="1100" spc="5">
                <a:latin typeface="Times New Roman"/>
                <a:cs typeface="Times New Roman"/>
              </a:rPr>
              <a:t>manufactured is large, there will </a:t>
            </a:r>
            <a:r>
              <a:rPr dirty="0" sz="1100" spc="10">
                <a:latin typeface="Times New Roman"/>
                <a:cs typeface="Times New Roman"/>
              </a:rPr>
              <a:t>be enormous </a:t>
            </a:r>
            <a:r>
              <a:rPr dirty="0" sz="1100" spc="5">
                <a:latin typeface="Times New Roman"/>
                <a:cs typeface="Times New Roman"/>
              </a:rPr>
              <a:t>crisscrossing in the shop, as  </a:t>
            </a:r>
            <a:r>
              <a:rPr dirty="0" sz="1100" spc="10">
                <a:latin typeface="Times New Roman"/>
                <a:cs typeface="Times New Roman"/>
              </a:rPr>
              <a:t>components </a:t>
            </a:r>
            <a:r>
              <a:rPr dirty="0" sz="1100" spc="5">
                <a:latin typeface="Times New Roman"/>
                <a:cs typeface="Times New Roman"/>
              </a:rPr>
              <a:t>need to visit </a:t>
            </a:r>
            <a:r>
              <a:rPr dirty="0" sz="1100" spc="10">
                <a:latin typeface="Times New Roman"/>
                <a:cs typeface="Times New Roman"/>
              </a:rPr>
              <a:t>machines </a:t>
            </a:r>
            <a:r>
              <a:rPr dirty="0" sz="1100" spc="5">
                <a:latin typeface="Times New Roman"/>
                <a:cs typeface="Times New Roman"/>
              </a:rPr>
              <a:t>in multiple </a:t>
            </a:r>
            <a:r>
              <a:rPr dirty="0" sz="1100" spc="10">
                <a:latin typeface="Times New Roman"/>
                <a:cs typeface="Times New Roman"/>
              </a:rPr>
              <a:t>combinations. This increase </a:t>
            </a:r>
            <a:r>
              <a:rPr dirty="0" sz="1100" spc="5">
                <a:latin typeface="Times New Roman"/>
                <a:cs typeface="Times New Roman"/>
              </a:rPr>
              <a:t>material handling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poses </a:t>
            </a:r>
            <a:r>
              <a:rPr dirty="0" sz="1100" spc="10">
                <a:latin typeface="Times New Roman"/>
                <a:cs typeface="Times New Roman"/>
              </a:rPr>
              <a:t>challenges </a:t>
            </a:r>
            <a:r>
              <a:rPr dirty="0" sz="1100" spc="5">
                <a:latin typeface="Times New Roman"/>
                <a:cs typeface="Times New Roman"/>
              </a:rPr>
              <a:t>for production control.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5">
                <a:latin typeface="Times New Roman"/>
                <a:cs typeface="Times New Roman"/>
              </a:rPr>
              <a:t>Each </a:t>
            </a:r>
            <a:r>
              <a:rPr dirty="0" sz="1100" spc="10">
                <a:latin typeface="Times New Roman"/>
                <a:cs typeface="Times New Roman"/>
              </a:rPr>
              <a:t>department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process </a:t>
            </a:r>
            <a:r>
              <a:rPr dirty="0" sz="1100" spc="5">
                <a:latin typeface="Times New Roman"/>
                <a:cs typeface="Times New Roman"/>
              </a:rPr>
              <a:t>layout is typically organized into functional groups. </a:t>
            </a:r>
            <a:r>
              <a:rPr dirty="0" sz="1100" spc="10">
                <a:latin typeface="Times New Roman"/>
                <a:cs typeface="Times New Roman"/>
              </a:rPr>
              <a:t>Thus </a:t>
            </a:r>
            <a:r>
              <a:rPr dirty="0" sz="1100">
                <a:latin typeface="Times New Roman"/>
                <a:cs typeface="Times New Roman"/>
              </a:rPr>
              <a:t>all  </a:t>
            </a:r>
            <a:r>
              <a:rPr dirty="0" sz="1100" spc="5">
                <a:latin typeface="Times New Roman"/>
                <a:cs typeface="Times New Roman"/>
              </a:rPr>
              <a:t>lathes 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organized </a:t>
            </a:r>
            <a:r>
              <a:rPr dirty="0" sz="1100" spc="5">
                <a:latin typeface="Times New Roman"/>
                <a:cs typeface="Times New Roman"/>
              </a:rPr>
              <a:t>into </a:t>
            </a:r>
            <a:r>
              <a:rPr dirty="0" sz="1100" spc="10">
                <a:latin typeface="Times New Roman"/>
                <a:cs typeface="Times New Roman"/>
              </a:rPr>
              <a:t>a lathe </a:t>
            </a:r>
            <a:r>
              <a:rPr dirty="0" sz="1100" spc="5">
                <a:latin typeface="Times New Roman"/>
                <a:cs typeface="Times New Roman"/>
              </a:rPr>
              <a:t>department. Similarly, there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drilling </a:t>
            </a:r>
            <a:r>
              <a:rPr dirty="0" sz="1100" spc="10">
                <a:latin typeface="Times New Roman"/>
                <a:cs typeface="Times New Roman"/>
              </a:rPr>
              <a:t>department  milling department and so on. In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fabrication area a similar arrangement would be a  </a:t>
            </a:r>
            <a:r>
              <a:rPr dirty="0" sz="1100" spc="5">
                <a:latin typeface="Times New Roman"/>
                <a:cs typeface="Times New Roman"/>
              </a:rPr>
              <a:t>welding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department,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fitting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department,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shearing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department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so </a:t>
            </a:r>
            <a:r>
              <a:rPr dirty="0" sz="1100" spc="5">
                <a:latin typeface="Times New Roman"/>
                <a:cs typeface="Times New Roman"/>
              </a:rPr>
              <a:t>on.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All  manufacturing support </a:t>
            </a:r>
            <a:r>
              <a:rPr dirty="0" sz="1100" spc="5">
                <a:latin typeface="Times New Roman"/>
                <a:cs typeface="Times New Roman"/>
              </a:rPr>
              <a:t>areas </a:t>
            </a:r>
            <a:r>
              <a:rPr dirty="0" sz="1100" spc="10">
                <a:latin typeface="Times New Roman"/>
                <a:cs typeface="Times New Roman"/>
              </a:rPr>
              <a:t>are also arranged on a functional </a:t>
            </a:r>
            <a:r>
              <a:rPr dirty="0" sz="1100" spc="5">
                <a:latin typeface="Times New Roman"/>
                <a:cs typeface="Times New Roman"/>
              </a:rPr>
              <a:t>basis. </a:t>
            </a:r>
            <a:r>
              <a:rPr dirty="0" sz="1100" spc="10">
                <a:latin typeface="Times New Roman"/>
                <a:cs typeface="Times New Roman"/>
              </a:rPr>
              <a:t>Examples include  maintenance department, </a:t>
            </a:r>
            <a:r>
              <a:rPr dirty="0" sz="1100" spc="5">
                <a:latin typeface="Times New Roman"/>
                <a:cs typeface="Times New Roman"/>
              </a:rPr>
              <a:t>quality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control department procurement store and production  </a:t>
            </a:r>
            <a:r>
              <a:rPr dirty="0" sz="1100" spc="5">
                <a:latin typeface="Times New Roman"/>
                <a:cs typeface="Times New Roman"/>
              </a:rPr>
              <a:t>control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department.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Product Layout: </a:t>
            </a:r>
            <a:r>
              <a:rPr dirty="0" sz="1100" spc="2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an alternative design for the arrangement of </a:t>
            </a:r>
            <a:r>
              <a:rPr dirty="0" sz="1100" spc="5">
                <a:latin typeface="Times New Roman"/>
                <a:cs typeface="Times New Roman"/>
              </a:rPr>
              <a:t>resources.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 this case the order in </a:t>
            </a:r>
            <a:r>
              <a:rPr dirty="0" sz="1100" spc="10">
                <a:latin typeface="Times New Roman"/>
                <a:cs typeface="Times New Roman"/>
              </a:rPr>
              <a:t>which the </a:t>
            </a:r>
            <a:r>
              <a:rPr dirty="0" sz="1100" spc="5">
                <a:latin typeface="Times New Roman"/>
                <a:cs typeface="Times New Roman"/>
              </a:rPr>
              <a:t>resources are </a:t>
            </a:r>
            <a:r>
              <a:rPr dirty="0" sz="1100" spc="10">
                <a:latin typeface="Times New Roman"/>
                <a:cs typeface="Times New Roman"/>
              </a:rPr>
              <a:t>placed </a:t>
            </a:r>
            <a:r>
              <a:rPr dirty="0" sz="1100" spc="5">
                <a:latin typeface="Times New Roman"/>
                <a:cs typeface="Times New Roman"/>
              </a:rPr>
              <a:t>exactly follows the visitation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sequence </a:t>
            </a:r>
            <a:r>
              <a:rPr dirty="0" sz="1100" spc="5">
                <a:latin typeface="Times New Roman"/>
                <a:cs typeface="Times New Roman"/>
              </a:rPr>
              <a:t>dictated </a:t>
            </a:r>
            <a:r>
              <a:rPr dirty="0" sz="1100" spc="10">
                <a:latin typeface="Times New Roman"/>
                <a:cs typeface="Times New Roman"/>
              </a:rPr>
              <a:t>by a </a:t>
            </a:r>
            <a:r>
              <a:rPr dirty="0" sz="1100" spc="5">
                <a:latin typeface="Times New Roman"/>
                <a:cs typeface="Times New Roman"/>
              </a:rPr>
              <a:t>product. In product layout </a:t>
            </a:r>
            <a:r>
              <a:rPr dirty="0" sz="1100" spc="10">
                <a:latin typeface="Times New Roman"/>
                <a:cs typeface="Times New Roman"/>
              </a:rPr>
              <a:t>shown </a:t>
            </a:r>
            <a:r>
              <a:rPr dirty="0" sz="1100" spc="5">
                <a:latin typeface="Times New Roman"/>
                <a:cs typeface="Times New Roman"/>
              </a:rPr>
              <a:t>in figure 6.1 the required set of  resources </a:t>
            </a:r>
            <a:r>
              <a:rPr dirty="0" sz="1100" spc="1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every product is </a:t>
            </a:r>
            <a:r>
              <a:rPr dirty="0" sz="1100" spc="10">
                <a:latin typeface="Times New Roman"/>
                <a:cs typeface="Times New Roman"/>
              </a:rPr>
              <a:t>made available </a:t>
            </a:r>
            <a:r>
              <a:rPr dirty="0" sz="1100" spc="5">
                <a:latin typeface="Times New Roman"/>
                <a:cs typeface="Times New Roman"/>
              </a:rPr>
              <a:t>in dedicated fashion. </a:t>
            </a:r>
            <a:r>
              <a:rPr dirty="0" sz="1100" spc="10">
                <a:latin typeface="Times New Roman"/>
                <a:cs typeface="Times New Roman"/>
              </a:rPr>
              <a:t>Due to </a:t>
            </a:r>
            <a:r>
              <a:rPr dirty="0" sz="1100" spc="5">
                <a:latin typeface="Times New Roman"/>
                <a:cs typeface="Times New Roman"/>
              </a:rPr>
              <a:t>this, it is possible  </a:t>
            </a:r>
            <a:r>
              <a:rPr dirty="0" sz="1100" spc="10">
                <a:latin typeface="Times New Roman"/>
                <a:cs typeface="Times New Roman"/>
              </a:rPr>
              <a:t>to arrange </a:t>
            </a:r>
            <a:r>
              <a:rPr dirty="0" sz="1100" spc="5">
                <a:latin typeface="Times New Roman"/>
                <a:cs typeface="Times New Roman"/>
              </a:rPr>
              <a:t>the resources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order of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machining </a:t>
            </a:r>
            <a:r>
              <a:rPr dirty="0" sz="1100" spc="5">
                <a:latin typeface="Times New Roman"/>
                <a:cs typeface="Times New Roman"/>
              </a:rPr>
              <a:t>requirements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ensure </a:t>
            </a:r>
            <a:r>
              <a:rPr dirty="0" sz="1100" spc="5">
                <a:latin typeface="Times New Roman"/>
                <a:cs typeface="Times New Roman"/>
              </a:rPr>
              <a:t>smooth  </a:t>
            </a:r>
            <a:r>
              <a:rPr dirty="0" sz="1100" spc="10">
                <a:latin typeface="Times New Roman"/>
                <a:cs typeface="Times New Roman"/>
              </a:rPr>
              <a:t>component </a:t>
            </a:r>
            <a:r>
              <a:rPr dirty="0" sz="1100" spc="5">
                <a:latin typeface="Times New Roman"/>
                <a:cs typeface="Times New Roman"/>
              </a:rPr>
              <a:t>flow </a:t>
            </a:r>
            <a:r>
              <a:rPr dirty="0" sz="1100" spc="10">
                <a:latin typeface="Times New Roman"/>
                <a:cs typeface="Times New Roman"/>
              </a:rPr>
              <a:t>in the </a:t>
            </a:r>
            <a:r>
              <a:rPr dirty="0" sz="1100" spc="5">
                <a:latin typeface="Times New Roman"/>
                <a:cs typeface="Times New Roman"/>
              </a:rPr>
              <a:t>shop. Since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will have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15">
                <a:latin typeface="Times New Roman"/>
                <a:cs typeface="Times New Roman"/>
              </a:rPr>
              <a:t>own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0">
                <a:latin typeface="Times New Roman"/>
                <a:cs typeface="Times New Roman"/>
              </a:rPr>
              <a:t>of resources, material  </a:t>
            </a:r>
            <a:r>
              <a:rPr dirty="0" sz="1100" spc="5">
                <a:latin typeface="Times New Roman"/>
                <a:cs typeface="Times New Roman"/>
              </a:rPr>
              <a:t>handling is simpler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possible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invest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fixed </a:t>
            </a:r>
            <a:r>
              <a:rPr dirty="0" sz="1100" spc="10">
                <a:latin typeface="Times New Roman"/>
                <a:cs typeface="Times New Roman"/>
              </a:rPr>
              <a:t>path </a:t>
            </a:r>
            <a:r>
              <a:rPr dirty="0" sz="1100" spc="5">
                <a:latin typeface="Times New Roman"/>
                <a:cs typeface="Times New Roman"/>
              </a:rPr>
              <a:t>material </a:t>
            </a:r>
            <a:r>
              <a:rPr dirty="0" sz="1100" spc="10">
                <a:latin typeface="Times New Roman"/>
                <a:cs typeface="Times New Roman"/>
              </a:rPr>
              <a:t>handling </a:t>
            </a:r>
            <a:r>
              <a:rPr dirty="0" sz="1100" spc="5">
                <a:latin typeface="Times New Roman"/>
                <a:cs typeface="Times New Roman"/>
              </a:rPr>
              <a:t>systems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5">
                <a:latin typeface="Times New Roman"/>
                <a:cs typeface="Times New Roman"/>
              </a:rPr>
              <a:t>speed </a:t>
            </a:r>
            <a:r>
              <a:rPr dirty="0" sz="1100" spc="10">
                <a:latin typeface="Times New Roman"/>
                <a:cs typeface="Times New Roman"/>
              </a:rPr>
              <a:t>up </a:t>
            </a:r>
            <a:r>
              <a:rPr dirty="0" sz="1100" spc="5">
                <a:latin typeface="Times New Roman"/>
                <a:cs typeface="Times New Roman"/>
              </a:rPr>
              <a:t>material transfer </a:t>
            </a:r>
            <a:r>
              <a:rPr dirty="0" sz="1100" spc="10">
                <a:latin typeface="Times New Roman"/>
                <a:cs typeface="Times New Roman"/>
              </a:rPr>
              <a:t>between successive work </a:t>
            </a:r>
            <a:r>
              <a:rPr dirty="0" sz="1100" spc="5">
                <a:latin typeface="Times New Roman"/>
                <a:cs typeface="Times New Roman"/>
              </a:rPr>
              <a:t>stations. </a:t>
            </a:r>
            <a:r>
              <a:rPr dirty="0" sz="1100" spc="10">
                <a:latin typeface="Times New Roman"/>
                <a:cs typeface="Times New Roman"/>
              </a:rPr>
              <a:t>Moreover, the </a:t>
            </a:r>
            <a:r>
              <a:rPr dirty="0" sz="1100" spc="5">
                <a:latin typeface="Times New Roman"/>
                <a:cs typeface="Times New Roman"/>
              </a:rPr>
              <a:t>production  </a:t>
            </a:r>
            <a:r>
              <a:rPr dirty="0" sz="1100" spc="10">
                <a:latin typeface="Times New Roman"/>
                <a:cs typeface="Times New Roman"/>
              </a:rPr>
              <a:t>volumes also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higher. The </a:t>
            </a:r>
            <a:r>
              <a:rPr dirty="0" sz="1100" spc="5">
                <a:latin typeface="Times New Roman"/>
                <a:cs typeface="Times New Roman"/>
              </a:rPr>
              <a:t>production control issues </a:t>
            </a:r>
            <a:r>
              <a:rPr dirty="0" sz="1100" spc="10">
                <a:latin typeface="Times New Roman"/>
                <a:cs typeface="Times New Roman"/>
              </a:rPr>
              <a:t>are much simpler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type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compared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process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layout.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93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3233" y="860297"/>
            <a:ext cx="3264408" cy="2075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044" y="3077850"/>
            <a:ext cx="5420995" cy="15157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Figure 6.1: </a:t>
            </a:r>
            <a:r>
              <a:rPr dirty="0" sz="1100" spc="20" b="1">
                <a:latin typeface="Times New Roman"/>
                <a:cs typeface="Times New Roman"/>
              </a:rPr>
              <a:t>A </a:t>
            </a:r>
            <a:r>
              <a:rPr dirty="0" sz="1100" spc="10" b="1">
                <a:latin typeface="Times New Roman"/>
                <a:cs typeface="Times New Roman"/>
              </a:rPr>
              <a:t>Sample Process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Very </a:t>
            </a:r>
            <a:r>
              <a:rPr dirty="0" sz="1100" spc="5">
                <a:latin typeface="Times New Roman"/>
                <a:cs typeface="Times New Roman"/>
              </a:rPr>
              <a:t>often the final assembly in several manufacturing </a:t>
            </a:r>
            <a:r>
              <a:rPr dirty="0" sz="1100" spc="10">
                <a:latin typeface="Times New Roman"/>
                <a:cs typeface="Times New Roman"/>
              </a:rPr>
              <a:t>plants </a:t>
            </a:r>
            <a:r>
              <a:rPr dirty="0" sz="1100" spc="5">
                <a:latin typeface="Times New Roman"/>
                <a:cs typeface="Times New Roman"/>
              </a:rPr>
              <a:t>follows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product layout. </a:t>
            </a:r>
            <a:r>
              <a:rPr dirty="0" sz="1100" spc="15">
                <a:latin typeface="Times New Roman"/>
                <a:cs typeface="Times New Roman"/>
              </a:rPr>
              <a:t>The  </a:t>
            </a:r>
            <a:r>
              <a:rPr dirty="0" sz="1100" spc="10">
                <a:latin typeface="Times New Roman"/>
                <a:cs typeface="Times New Roman"/>
              </a:rPr>
              <a:t>assembly </a:t>
            </a:r>
            <a:r>
              <a:rPr dirty="0" sz="1100" spc="5">
                <a:latin typeface="Times New Roman"/>
                <a:cs typeface="Times New Roman"/>
              </a:rPr>
              <a:t>workstations are designed in </a:t>
            </a:r>
            <a:r>
              <a:rPr dirty="0" sz="1100" spc="10">
                <a:latin typeface="Times New Roman"/>
                <a:cs typeface="Times New Roman"/>
              </a:rPr>
              <a:t>such a manner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each workstation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part of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job is </a:t>
            </a:r>
            <a:r>
              <a:rPr dirty="0" sz="1100" spc="10">
                <a:latin typeface="Times New Roman"/>
                <a:cs typeface="Times New Roman"/>
              </a:rPr>
              <a:t>completed.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feeder </a:t>
            </a:r>
            <a:r>
              <a:rPr dirty="0" sz="1100" spc="5">
                <a:latin typeface="Times New Roman"/>
                <a:cs typeface="Times New Roman"/>
              </a:rPr>
              <a:t>stations are linked </a:t>
            </a:r>
            <a:r>
              <a:rPr dirty="0" sz="1100" spc="10">
                <a:latin typeface="Times New Roman"/>
                <a:cs typeface="Times New Roman"/>
              </a:rPr>
              <a:t>to assembly </a:t>
            </a:r>
            <a:r>
              <a:rPr dirty="0" sz="1100" spc="5">
                <a:latin typeface="Times New Roman"/>
                <a:cs typeface="Times New Roman"/>
              </a:rPr>
              <a:t>workstations to </a:t>
            </a:r>
            <a:r>
              <a:rPr dirty="0" sz="1100" spc="10">
                <a:latin typeface="Times New Roman"/>
                <a:cs typeface="Times New Roman"/>
              </a:rPr>
              <a:t>ensure material  </a:t>
            </a:r>
            <a:r>
              <a:rPr dirty="0" sz="1100" spc="5">
                <a:latin typeface="Times New Roman"/>
                <a:cs typeface="Times New Roman"/>
              </a:rPr>
              <a:t>availability.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the products </a:t>
            </a:r>
            <a:r>
              <a:rPr dirty="0" sz="1100" spc="10">
                <a:latin typeface="Times New Roman"/>
                <a:cs typeface="Times New Roman"/>
              </a:rPr>
              <a:t>move </a:t>
            </a:r>
            <a:r>
              <a:rPr dirty="0" sz="1100" spc="5">
                <a:latin typeface="Times New Roman"/>
                <a:cs typeface="Times New Roman"/>
              </a:rPr>
              <a:t>through the </a:t>
            </a:r>
            <a:r>
              <a:rPr dirty="0" sz="1100" spc="10">
                <a:latin typeface="Times New Roman"/>
                <a:cs typeface="Times New Roman"/>
              </a:rPr>
              <a:t>assembly </a:t>
            </a:r>
            <a:r>
              <a:rPr dirty="0" sz="1100" spc="5">
                <a:latin typeface="Times New Roman"/>
                <a:cs typeface="Times New Roman"/>
              </a:rPr>
              <a:t>the process is </a:t>
            </a:r>
            <a:r>
              <a:rPr dirty="0" sz="1100" spc="10">
                <a:latin typeface="Times New Roman"/>
                <a:cs typeface="Times New Roman"/>
              </a:rPr>
              <a:t>completed. </a:t>
            </a:r>
            <a:r>
              <a:rPr dirty="0" sz="1100" spc="5">
                <a:latin typeface="Times New Roman"/>
                <a:cs typeface="Times New Roman"/>
              </a:rPr>
              <a:t>Testing,  final </a:t>
            </a:r>
            <a:r>
              <a:rPr dirty="0" sz="1100" spc="10">
                <a:latin typeface="Times New Roman"/>
                <a:cs typeface="Times New Roman"/>
              </a:rPr>
              <a:t>inspection and </a:t>
            </a:r>
            <a:r>
              <a:rPr dirty="0" sz="1100" spc="5">
                <a:latin typeface="Times New Roman"/>
                <a:cs typeface="Times New Roman"/>
              </a:rPr>
              <a:t>even packing 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part </a:t>
            </a:r>
            <a:r>
              <a:rPr dirty="0" sz="1100" spc="5">
                <a:latin typeface="Times New Roman"/>
                <a:cs typeface="Times New Roman"/>
              </a:rPr>
              <a:t>of this layout </a:t>
            </a:r>
            <a:r>
              <a:rPr dirty="0" sz="1100" spc="10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that at </a:t>
            </a:r>
            <a:r>
              <a:rPr dirty="0" sz="1100" spc="10">
                <a:latin typeface="Times New Roman"/>
                <a:cs typeface="Times New Roman"/>
              </a:rPr>
              <a:t>the end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line </a:t>
            </a:r>
            <a:r>
              <a:rPr dirty="0" sz="1100" spc="5">
                <a:latin typeface="Times New Roman"/>
                <a:cs typeface="Times New Roman"/>
              </a:rPr>
              <a:t>it is  ready for dispatch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market.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notion of product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process layouts applies not only  </a:t>
            </a:r>
            <a:r>
              <a:rPr dirty="0" sz="1100" spc="10">
                <a:latin typeface="Times New Roman"/>
                <a:cs typeface="Times New Roman"/>
              </a:rPr>
              <a:t>to manufacturing </a:t>
            </a:r>
            <a:r>
              <a:rPr dirty="0" sz="1100" spc="5">
                <a:latin typeface="Times New Roman"/>
                <a:cs typeface="Times New Roman"/>
              </a:rPr>
              <a:t>settings </a:t>
            </a:r>
            <a:r>
              <a:rPr dirty="0" sz="1100" spc="10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also to service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settings.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7088" y="4914138"/>
            <a:ext cx="4076700" cy="2465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76091" y="7521833"/>
            <a:ext cx="5420995" cy="16814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Times New Roman"/>
                <a:cs typeface="Times New Roman"/>
              </a:rPr>
              <a:t>Figure </a:t>
            </a:r>
            <a:r>
              <a:rPr dirty="0" sz="1100" spc="5" b="1">
                <a:latin typeface="Times New Roman"/>
                <a:cs typeface="Times New Roman"/>
              </a:rPr>
              <a:t>6.2: </a:t>
            </a:r>
            <a:r>
              <a:rPr dirty="0" sz="1100" spc="20" b="1">
                <a:latin typeface="Times New Roman"/>
                <a:cs typeface="Times New Roman"/>
              </a:rPr>
              <a:t>A </a:t>
            </a:r>
            <a:r>
              <a:rPr dirty="0" sz="1100" spc="10" b="1">
                <a:latin typeface="Times New Roman"/>
                <a:cs typeface="Times New Roman"/>
              </a:rPr>
              <a:t>Sample Product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5" b="1">
                <a:latin typeface="Times New Roman"/>
                <a:cs typeface="Times New Roman"/>
              </a:rPr>
              <a:t>Group </a:t>
            </a:r>
            <a:r>
              <a:rPr dirty="0" sz="1100" spc="10" b="1">
                <a:latin typeface="Times New Roman"/>
                <a:cs typeface="Times New Roman"/>
              </a:rPr>
              <a:t>Technology Layout: </a:t>
            </a:r>
            <a:r>
              <a:rPr dirty="0" sz="1100" spc="5">
                <a:latin typeface="Times New Roman"/>
                <a:cs typeface="Times New Roman"/>
              </a:rPr>
              <a:t>Product </a:t>
            </a:r>
            <a:r>
              <a:rPr dirty="0" sz="1100" spc="10">
                <a:latin typeface="Times New Roman"/>
                <a:cs typeface="Times New Roman"/>
              </a:rPr>
              <a:t>layouts </a:t>
            </a:r>
            <a:r>
              <a:rPr dirty="0" sz="1100" spc="5">
                <a:latin typeface="Times New Roman"/>
                <a:cs typeface="Times New Roman"/>
              </a:rPr>
              <a:t>are feasible </a:t>
            </a:r>
            <a:r>
              <a:rPr dirty="0" sz="1100" spc="1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in case of mass </a:t>
            </a:r>
            <a:r>
              <a:rPr dirty="0" sz="1100" spc="10">
                <a:latin typeface="Times New Roman"/>
                <a:cs typeface="Times New Roman"/>
              </a:rPr>
              <a:t>production  </a:t>
            </a:r>
            <a:r>
              <a:rPr dirty="0" sz="1100" spc="5">
                <a:latin typeface="Times New Roman"/>
                <a:cs typeface="Times New Roman"/>
              </a:rPr>
              <a:t>systems. </a:t>
            </a:r>
            <a:r>
              <a:rPr dirty="0" sz="1100" spc="15">
                <a:latin typeface="Times New Roman"/>
                <a:cs typeface="Times New Roman"/>
              </a:rPr>
              <a:t>When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production </a:t>
            </a:r>
            <a:r>
              <a:rPr dirty="0" sz="1100" spc="10">
                <a:latin typeface="Times New Roman"/>
                <a:cs typeface="Times New Roman"/>
              </a:rPr>
              <a:t>volume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less, </a:t>
            </a:r>
            <a:r>
              <a:rPr dirty="0" sz="1100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difficult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justify dedication of  resource to individual products. Therefore, organizations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been </a:t>
            </a:r>
            <a:r>
              <a:rPr dirty="0" sz="1100" spc="10">
                <a:latin typeface="Times New Roman"/>
                <a:cs typeface="Times New Roman"/>
              </a:rPr>
              <a:t>using </a:t>
            </a: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layouts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such situations. </a:t>
            </a: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since process </a:t>
            </a:r>
            <a:r>
              <a:rPr dirty="0" sz="1100" spc="10">
                <a:latin typeface="Times New Roman"/>
                <a:cs typeface="Times New Roman"/>
              </a:rPr>
              <a:t>layouts create more </a:t>
            </a:r>
            <a:r>
              <a:rPr dirty="0" sz="1100" spc="5">
                <a:latin typeface="Times New Roman"/>
                <a:cs typeface="Times New Roman"/>
              </a:rPr>
              <a:t>problems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production planning 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control’ </a:t>
            </a:r>
            <a:r>
              <a:rPr dirty="0" sz="1100" spc="10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complex </a:t>
            </a:r>
            <a:r>
              <a:rPr dirty="0" sz="1100" spc="5">
                <a:latin typeface="Times New Roman"/>
                <a:cs typeface="Times New Roman"/>
              </a:rPr>
              <a:t>routing of various </a:t>
            </a:r>
            <a:r>
              <a:rPr dirty="0" sz="1100" spc="10">
                <a:latin typeface="Times New Roman"/>
                <a:cs typeface="Times New Roman"/>
              </a:rPr>
              <a:t>components on the shop </a:t>
            </a:r>
            <a:r>
              <a:rPr dirty="0" sz="1100" spc="5">
                <a:latin typeface="Times New Roman"/>
                <a:cs typeface="Times New Roman"/>
              </a:rPr>
              <a:t>floor, operation  </a:t>
            </a:r>
            <a:r>
              <a:rPr dirty="0" sz="1100" spc="10">
                <a:latin typeface="Times New Roman"/>
                <a:cs typeface="Times New Roman"/>
              </a:rPr>
              <a:t>managers were looking </a:t>
            </a:r>
            <a:r>
              <a:rPr dirty="0" sz="1100" spc="5">
                <a:latin typeface="Times New Roman"/>
                <a:cs typeface="Times New Roman"/>
              </a:rPr>
              <a:t>for alternatives </a:t>
            </a:r>
            <a:r>
              <a:rPr dirty="0" sz="1100" spc="10">
                <a:latin typeface="Times New Roman"/>
                <a:cs typeface="Times New Roman"/>
              </a:rPr>
              <a:t>to the process </a:t>
            </a:r>
            <a:r>
              <a:rPr dirty="0" sz="1100" spc="5">
                <a:latin typeface="Times New Roman"/>
                <a:cs typeface="Times New Roman"/>
              </a:rPr>
              <a:t>layout.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the other </a:t>
            </a:r>
            <a:r>
              <a:rPr dirty="0" sz="1100" spc="5">
                <a:latin typeface="Times New Roman"/>
                <a:cs typeface="Times New Roman"/>
              </a:rPr>
              <a:t>hand, there </a:t>
            </a:r>
            <a:r>
              <a:rPr dirty="0" sz="1100" spc="10">
                <a:latin typeface="Times New Roman"/>
                <a:cs typeface="Times New Roman"/>
              </a:rPr>
              <a:t>has  </a:t>
            </a:r>
            <a:r>
              <a:rPr dirty="0" sz="1100" spc="5">
                <a:latin typeface="Times New Roman"/>
                <a:cs typeface="Times New Roman"/>
              </a:rPr>
              <a:t>been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increasing trend </a:t>
            </a:r>
            <a:r>
              <a:rPr dirty="0" sz="1100" spc="10">
                <a:latin typeface="Times New Roman"/>
                <a:cs typeface="Times New Roman"/>
              </a:rPr>
              <a:t>towards more </a:t>
            </a:r>
            <a:r>
              <a:rPr dirty="0" sz="1100" spc="5">
                <a:latin typeface="Times New Roman"/>
                <a:cs typeface="Times New Roman"/>
              </a:rPr>
              <a:t>variety.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industrial fans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blowers division of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94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978" y="771992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8077705"/>
            <a:ext cx="5348605" cy="0"/>
          </a:xfrm>
          <a:custGeom>
            <a:avLst/>
            <a:gdLst/>
            <a:ahLst/>
            <a:cxnLst/>
            <a:rect l="l" t="t" r="r" b="b"/>
            <a:pathLst>
              <a:path w="5348605" h="0">
                <a:moveTo>
                  <a:pt x="0" y="0"/>
                </a:moveTo>
                <a:lnTo>
                  <a:pt x="5348049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1630" cy="816102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15">
                <a:latin typeface="Times New Roman"/>
                <a:cs typeface="Times New Roman"/>
              </a:rPr>
              <a:t>ABB </a:t>
            </a:r>
            <a:r>
              <a:rPr dirty="0" sz="1100" spc="5">
                <a:latin typeface="Times New Roman"/>
                <a:cs typeface="Times New Roman"/>
              </a:rPr>
              <a:t>Ltd,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multinational </a:t>
            </a:r>
            <a:r>
              <a:rPr dirty="0" sz="1100" spc="10">
                <a:latin typeface="Times New Roman"/>
                <a:cs typeface="Times New Roman"/>
              </a:rPr>
              <a:t>company </a:t>
            </a:r>
            <a:r>
              <a:rPr dirty="0" sz="1100" spc="5">
                <a:latin typeface="Times New Roman"/>
                <a:cs typeface="Times New Roman"/>
              </a:rPr>
              <a:t>operating in </a:t>
            </a:r>
            <a:r>
              <a:rPr dirty="0" sz="1100" spc="10">
                <a:latin typeface="Times New Roman"/>
                <a:cs typeface="Times New Roman"/>
              </a:rPr>
              <a:t>India </a:t>
            </a:r>
            <a:r>
              <a:rPr dirty="0" sz="1100" spc="5">
                <a:latin typeface="Times New Roman"/>
                <a:cs typeface="Times New Roman"/>
              </a:rPr>
              <a:t>manufactures about </a:t>
            </a:r>
            <a:r>
              <a:rPr dirty="0" sz="1100" spc="10">
                <a:latin typeface="Times New Roman"/>
                <a:cs typeface="Times New Roman"/>
              </a:rPr>
              <a:t>725 </a:t>
            </a:r>
            <a:r>
              <a:rPr dirty="0" sz="1100" spc="5">
                <a:latin typeface="Times New Roman"/>
                <a:cs typeface="Times New Roman"/>
              </a:rPr>
              <a:t>models, Titan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Industries increased </a:t>
            </a:r>
            <a:r>
              <a:rPr dirty="0" sz="1100" spc="10">
                <a:latin typeface="Times New Roman"/>
                <a:cs typeface="Times New Roman"/>
              </a:rPr>
              <a:t>the jumpers of watch </a:t>
            </a:r>
            <a:r>
              <a:rPr dirty="0" sz="1100" spc="5">
                <a:latin typeface="Times New Roman"/>
                <a:cs typeface="Times New Roman"/>
              </a:rPr>
              <a:t>models </a:t>
            </a:r>
            <a:r>
              <a:rPr dirty="0" sz="1100" spc="10">
                <a:latin typeface="Times New Roman"/>
                <a:cs typeface="Times New Roman"/>
              </a:rPr>
              <a:t>from 850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1993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1200 </a:t>
            </a:r>
            <a:r>
              <a:rPr dirty="0" sz="1100" spc="5">
                <a:latin typeface="Times New Roman"/>
                <a:cs typeface="Times New Roman"/>
              </a:rPr>
              <a:t>in 1996, an  </a:t>
            </a:r>
            <a:r>
              <a:rPr dirty="0" sz="1100" spc="10">
                <a:latin typeface="Times New Roman"/>
                <a:cs typeface="Times New Roman"/>
              </a:rPr>
              <a:t>average more than 100 new models </a:t>
            </a:r>
            <a:r>
              <a:rPr dirty="0" sz="1100" spc="5">
                <a:latin typeface="Times New Roman"/>
                <a:cs typeface="Times New Roman"/>
              </a:rPr>
              <a:t>every year. </a:t>
            </a:r>
            <a:r>
              <a:rPr dirty="0" sz="1100" spc="10">
                <a:latin typeface="Times New Roman"/>
                <a:cs typeface="Times New Roman"/>
              </a:rPr>
              <a:t>Group </a:t>
            </a:r>
            <a:r>
              <a:rPr dirty="0" sz="1100" spc="5">
                <a:latin typeface="Times New Roman"/>
                <a:cs typeface="Times New Roman"/>
              </a:rPr>
              <a:t>Technology </a:t>
            </a:r>
            <a:r>
              <a:rPr dirty="0" sz="1100" spc="10">
                <a:latin typeface="Times New Roman"/>
                <a:cs typeface="Times New Roman"/>
              </a:rPr>
              <a:t>(GT) layout </a:t>
            </a:r>
            <a:r>
              <a:rPr dirty="0" sz="1100" spc="5">
                <a:latin typeface="Times New Roman"/>
                <a:cs typeface="Times New Roman"/>
              </a:rPr>
              <a:t>provides an  </a:t>
            </a:r>
            <a:r>
              <a:rPr dirty="0" sz="1100" spc="10">
                <a:latin typeface="Times New Roman"/>
                <a:cs typeface="Times New Roman"/>
              </a:rPr>
              <a:t>alternative method </a:t>
            </a:r>
            <a:r>
              <a:rPr dirty="0" sz="1100" spc="5">
                <a:latin typeface="Times New Roman"/>
                <a:cs typeface="Times New Roman"/>
              </a:rPr>
              <a:t>for configuring resources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organizations that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mid-value, </a:t>
            </a:r>
            <a:r>
              <a:rPr dirty="0" sz="1100" spc="10">
                <a:latin typeface="Times New Roman"/>
                <a:cs typeface="Times New Roman"/>
              </a:rPr>
              <a:t>mid  </a:t>
            </a:r>
            <a:r>
              <a:rPr dirty="0" sz="1100" spc="5">
                <a:latin typeface="Times New Roman"/>
                <a:cs typeface="Times New Roman"/>
              </a:rPr>
              <a:t>variety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portfolios.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Group Technology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 philosophy </a:t>
            </a:r>
            <a:r>
              <a:rPr dirty="0" sz="1100" spc="5">
                <a:latin typeface="Times New Roman"/>
                <a:cs typeface="Times New Roman"/>
              </a:rPr>
              <a:t>that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seeks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exploit  </a:t>
            </a:r>
            <a:r>
              <a:rPr dirty="0" sz="1100" spc="10">
                <a:latin typeface="Times New Roman"/>
                <a:cs typeface="Times New Roman"/>
              </a:rPr>
              <a:t>commonality </a:t>
            </a:r>
            <a:r>
              <a:rPr dirty="0" sz="1100" spc="5">
                <a:latin typeface="Times New Roman"/>
                <a:cs typeface="Times New Roman"/>
              </a:rPr>
              <a:t>in manufacturing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uses </a:t>
            </a:r>
            <a:r>
              <a:rPr dirty="0" sz="1100" spc="10">
                <a:latin typeface="Times New Roman"/>
                <a:cs typeface="Times New Roman"/>
              </a:rPr>
              <a:t>this as the </a:t>
            </a:r>
            <a:r>
              <a:rPr dirty="0" sz="1100" spc="5">
                <a:latin typeface="Times New Roman"/>
                <a:cs typeface="Times New Roman"/>
              </a:rPr>
              <a:t>basis for grouping </a:t>
            </a:r>
            <a:r>
              <a:rPr dirty="0" sz="1100" spc="10">
                <a:latin typeface="Times New Roman"/>
                <a:cs typeface="Times New Roman"/>
              </a:rPr>
              <a:t>components and  resources.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implications of </a:t>
            </a:r>
            <a:r>
              <a:rPr dirty="0" sz="1100" spc="20">
                <a:latin typeface="Times New Roman"/>
                <a:cs typeface="Times New Roman"/>
              </a:rPr>
              <a:t>GT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15">
                <a:latin typeface="Times New Roman"/>
                <a:cs typeface="Times New Roman"/>
              </a:rPr>
              <a:t>known </a:t>
            </a:r>
            <a:r>
              <a:rPr dirty="0" sz="1100" spc="10">
                <a:latin typeface="Times New Roman"/>
                <a:cs typeface="Times New Roman"/>
              </a:rPr>
              <a:t>as cellular manufacturing. In cellular  manufacturing, </a:t>
            </a:r>
            <a:r>
              <a:rPr dirty="0" sz="1100" spc="5">
                <a:latin typeface="Times New Roman"/>
                <a:cs typeface="Times New Roman"/>
              </a:rPr>
              <a:t>the available </a:t>
            </a:r>
            <a:r>
              <a:rPr dirty="0" sz="1100" spc="10">
                <a:latin typeface="Times New Roman"/>
                <a:cs typeface="Times New Roman"/>
              </a:rPr>
              <a:t>components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grouped part </a:t>
            </a:r>
            <a:r>
              <a:rPr dirty="0" sz="1100" spc="5">
                <a:latin typeface="Times New Roman"/>
                <a:cs typeface="Times New Roman"/>
              </a:rPr>
              <a:t>families. </a:t>
            </a:r>
            <a:r>
              <a:rPr dirty="0" sz="1100" spc="15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approximate </a:t>
            </a:r>
            <a:r>
              <a:rPr dirty="0" sz="1100" spc="10">
                <a:latin typeface="Times New Roman"/>
                <a:cs typeface="Times New Roman"/>
              </a:rPr>
              <a:t>measure 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manufacturing </a:t>
            </a:r>
            <a:r>
              <a:rPr dirty="0" sz="1100" spc="5">
                <a:latin typeface="Times New Roman"/>
                <a:cs typeface="Times New Roman"/>
              </a:rPr>
              <a:t>similarity is used </a:t>
            </a:r>
            <a:r>
              <a:rPr dirty="0" sz="1100" spc="10">
                <a:latin typeface="Times New Roman"/>
                <a:cs typeface="Times New Roman"/>
              </a:rPr>
              <a:t>to identify part </a:t>
            </a:r>
            <a:r>
              <a:rPr dirty="0" sz="1100" spc="5">
                <a:latin typeface="Times New Roman"/>
                <a:cs typeface="Times New Roman"/>
              </a:rPr>
              <a:t>families. </a:t>
            </a:r>
            <a:r>
              <a:rPr dirty="0" sz="1100" spc="10">
                <a:latin typeface="Times New Roman"/>
                <a:cs typeface="Times New Roman"/>
              </a:rPr>
              <a:t>Corresponding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each part  </a:t>
            </a:r>
            <a:r>
              <a:rPr dirty="0" sz="1100" spc="5">
                <a:latin typeface="Times New Roman"/>
                <a:cs typeface="Times New Roman"/>
              </a:rPr>
              <a:t>family, machine </a:t>
            </a:r>
            <a:r>
              <a:rPr dirty="0" sz="1100" spc="10">
                <a:latin typeface="Times New Roman"/>
                <a:cs typeface="Times New Roman"/>
              </a:rPr>
              <a:t>groups are </a:t>
            </a:r>
            <a:r>
              <a:rPr dirty="0" sz="1100" spc="5">
                <a:latin typeface="Times New Roman"/>
                <a:cs typeface="Times New Roman"/>
              </a:rPr>
              <a:t>identified </a:t>
            </a:r>
            <a:r>
              <a:rPr dirty="0" sz="1100" spc="10">
                <a:latin typeface="Times New Roman"/>
                <a:cs typeface="Times New Roman"/>
              </a:rPr>
              <a:t>and layout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formed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accordingly.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benefits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15">
                <a:latin typeface="Times New Roman"/>
                <a:cs typeface="Times New Roman"/>
              </a:rPr>
              <a:t>GT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many. Once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part </a:t>
            </a:r>
            <a:r>
              <a:rPr dirty="0" sz="1100" spc="5">
                <a:latin typeface="Times New Roman"/>
                <a:cs typeface="Times New Roman"/>
              </a:rPr>
              <a:t>families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machine </a:t>
            </a:r>
            <a:r>
              <a:rPr dirty="0" sz="1100" spc="10">
                <a:latin typeface="Times New Roman"/>
                <a:cs typeface="Times New Roman"/>
              </a:rPr>
              <a:t>groups </a:t>
            </a:r>
            <a:r>
              <a:rPr dirty="0" sz="1100" spc="5">
                <a:latin typeface="Times New Roman"/>
                <a:cs typeface="Times New Roman"/>
              </a:rPr>
              <a:t>are identified,  the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ensures that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cell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only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certain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components to be </a:t>
            </a:r>
            <a:r>
              <a:rPr dirty="0" sz="1100" spc="5">
                <a:latin typeface="Times New Roman"/>
                <a:cs typeface="Times New Roman"/>
              </a:rPr>
              <a:t>processed. In  essence,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akin </a:t>
            </a:r>
            <a:r>
              <a:rPr dirty="0" sz="1100" spc="5">
                <a:latin typeface="Times New Roman"/>
                <a:cs typeface="Times New Roman"/>
              </a:rPr>
              <a:t>to breaking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monolith structure into smaller, </a:t>
            </a:r>
            <a:r>
              <a:rPr dirty="0" sz="1100" spc="10">
                <a:latin typeface="Times New Roman"/>
                <a:cs typeface="Times New Roman"/>
              </a:rPr>
              <a:t>more manageable and  independent </a:t>
            </a:r>
            <a:r>
              <a:rPr dirty="0" sz="1100" spc="5">
                <a:latin typeface="Times New Roman"/>
                <a:cs typeface="Times New Roman"/>
              </a:rPr>
              <a:t>units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production.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components seldom </a:t>
            </a:r>
            <a:r>
              <a:rPr dirty="0" sz="1100" spc="5">
                <a:latin typeface="Times New Roman"/>
                <a:cs typeface="Times New Roman"/>
              </a:rPr>
              <a:t>travel </a:t>
            </a:r>
            <a:r>
              <a:rPr dirty="0" sz="1100" spc="10">
                <a:latin typeface="Times New Roman"/>
                <a:cs typeface="Times New Roman"/>
              </a:rPr>
              <a:t>outside </a:t>
            </a:r>
            <a:r>
              <a:rPr dirty="0" sz="1100" spc="5">
                <a:latin typeface="Times New Roman"/>
                <a:cs typeface="Times New Roman"/>
              </a:rPr>
              <a:t>their respective cell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for processing. Therefore,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material handling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becomes </a:t>
            </a:r>
            <a:r>
              <a:rPr dirty="0" sz="1100" spc="5">
                <a:latin typeface="Times New Roman"/>
                <a:cs typeface="Times New Roman"/>
              </a:rPr>
              <a:t>easier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traceability </a:t>
            </a:r>
            <a:r>
              <a:rPr dirty="0" sz="1100" spc="10">
                <a:latin typeface="Times New Roman"/>
                <a:cs typeface="Times New Roman"/>
              </a:rPr>
              <a:t>improves.  Moreover, employees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able </a:t>
            </a:r>
            <a:r>
              <a:rPr dirty="0" sz="1100" spc="5">
                <a:latin typeface="Times New Roman"/>
                <a:cs typeface="Times New Roman"/>
              </a:rPr>
              <a:t>to relate better to their workplace </a:t>
            </a:r>
            <a:r>
              <a:rPr dirty="0" sz="1100" spc="10">
                <a:latin typeface="Times New Roman"/>
                <a:cs typeface="Times New Roman"/>
              </a:rPr>
              <a:t>and make concerned  improvements. </a:t>
            </a:r>
            <a:r>
              <a:rPr dirty="0" sz="1100" spc="15">
                <a:latin typeface="Times New Roman"/>
                <a:cs typeface="Times New Roman"/>
              </a:rPr>
              <a:t>The new </a:t>
            </a:r>
            <a:r>
              <a:rPr dirty="0" sz="1100" spc="5">
                <a:latin typeface="Times New Roman"/>
                <a:cs typeface="Times New Roman"/>
              </a:rPr>
              <a:t>structure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also helps to implement </a:t>
            </a:r>
            <a:r>
              <a:rPr dirty="0" sz="1100" spc="5">
                <a:latin typeface="Times New Roman"/>
                <a:cs typeface="Times New Roman"/>
              </a:rPr>
              <a:t>several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other operations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practices </a:t>
            </a:r>
            <a:r>
              <a:rPr dirty="0" sz="1100" spc="10">
                <a:latin typeface="Times New Roman"/>
                <a:cs typeface="Times New Roman"/>
              </a:rPr>
              <a:t>such as small </a:t>
            </a:r>
            <a:r>
              <a:rPr dirty="0" sz="1100" spc="5">
                <a:latin typeface="Times New Roman"/>
                <a:cs typeface="Times New Roman"/>
              </a:rPr>
              <a:t>group </a:t>
            </a:r>
            <a:r>
              <a:rPr dirty="0" sz="1100" spc="10">
                <a:latin typeface="Times New Roman"/>
                <a:cs typeface="Times New Roman"/>
              </a:rPr>
              <a:t>improvement, Kaizen and </a:t>
            </a:r>
            <a:r>
              <a:rPr dirty="0" sz="1100" spc="5">
                <a:latin typeface="Times New Roman"/>
                <a:cs typeface="Times New Roman"/>
              </a:rPr>
              <a:t>JIT manufacturing  </a:t>
            </a:r>
            <a:r>
              <a:rPr dirty="0" sz="1100" spc="10">
                <a:latin typeface="Times New Roman"/>
                <a:cs typeface="Times New Roman"/>
              </a:rPr>
              <a:t>practices.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 indent="-635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Fixed Position Layout: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are several situations in </a:t>
            </a:r>
            <a:r>
              <a:rPr dirty="0" sz="1100" spc="10">
                <a:latin typeface="Times New Roman"/>
                <a:cs typeface="Times New Roman"/>
              </a:rPr>
              <a:t>which the product manufactured </a:t>
            </a:r>
            <a:r>
              <a:rPr dirty="0" sz="1100" spc="5">
                <a:latin typeface="Times New Roman"/>
                <a:cs typeface="Times New Roman"/>
              </a:rPr>
              <a:t>is  very bulky, difficult to </a:t>
            </a:r>
            <a:r>
              <a:rPr dirty="0" sz="1100" spc="10">
                <a:latin typeface="Times New Roman"/>
                <a:cs typeface="Times New Roman"/>
              </a:rPr>
              <a:t>move and </a:t>
            </a:r>
            <a:r>
              <a:rPr dirty="0" sz="1100" spc="5">
                <a:latin typeface="Times New Roman"/>
                <a:cs typeface="Times New Roman"/>
              </a:rPr>
              <a:t>is often </a:t>
            </a:r>
            <a:r>
              <a:rPr dirty="0" sz="1100" spc="10">
                <a:latin typeface="Times New Roman"/>
                <a:cs typeface="Times New Roman"/>
              </a:rPr>
              <a:t>made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quantities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one or few </a:t>
            </a:r>
            <a:r>
              <a:rPr dirty="0" sz="1100" spc="5">
                <a:latin typeface="Times New Roman"/>
                <a:cs typeface="Times New Roman"/>
              </a:rPr>
              <a:t>pieces. In such  situations, the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design </a:t>
            </a:r>
            <a:r>
              <a:rPr dirty="0" sz="1100" spc="10">
                <a:latin typeface="Times New Roman"/>
                <a:cs typeface="Times New Roman"/>
              </a:rPr>
              <a:t>ought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very </a:t>
            </a:r>
            <a:r>
              <a:rPr dirty="0" sz="1100" spc="5">
                <a:latin typeface="Times New Roman"/>
                <a:cs typeface="Times New Roman"/>
              </a:rPr>
              <a:t>different. </a:t>
            </a:r>
            <a:r>
              <a:rPr dirty="0" sz="1100" spc="10">
                <a:latin typeface="Times New Roman"/>
                <a:cs typeface="Times New Roman"/>
              </a:rPr>
              <a:t>Typical </a:t>
            </a:r>
            <a:r>
              <a:rPr dirty="0" sz="1100" spc="5">
                <a:latin typeface="Times New Roman"/>
                <a:cs typeface="Times New Roman"/>
              </a:rPr>
              <a:t>examples </a:t>
            </a:r>
            <a:r>
              <a:rPr dirty="0" sz="1100" spc="10">
                <a:latin typeface="Times New Roman"/>
                <a:cs typeface="Times New Roman"/>
              </a:rPr>
              <a:t>include </a:t>
            </a:r>
            <a:r>
              <a:rPr dirty="0" sz="1100" spc="5">
                <a:latin typeface="Times New Roman"/>
                <a:cs typeface="Times New Roman"/>
              </a:rPr>
              <a:t>building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very large machines tools </a:t>
            </a:r>
            <a:r>
              <a:rPr dirty="0" sz="1100" spc="10">
                <a:latin typeface="Times New Roman"/>
                <a:cs typeface="Times New Roman"/>
              </a:rPr>
              <a:t>and equipments, </a:t>
            </a:r>
            <a:r>
              <a:rPr dirty="0" sz="1100" spc="5">
                <a:latin typeface="Times New Roman"/>
                <a:cs typeface="Times New Roman"/>
              </a:rPr>
              <a:t>ships,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aircraft building. Since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equipments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very </a:t>
            </a:r>
            <a:r>
              <a:rPr dirty="0" sz="1100" spc="5">
                <a:latin typeface="Times New Roman"/>
                <a:cs typeface="Times New Roman"/>
              </a:rPr>
              <a:t>large </a:t>
            </a:r>
            <a:r>
              <a:rPr dirty="0" sz="1100" spc="10">
                <a:latin typeface="Times New Roman"/>
                <a:cs typeface="Times New Roman"/>
              </a:rPr>
              <a:t>and bulky </a:t>
            </a:r>
            <a:r>
              <a:rPr dirty="0" sz="1100" spc="5">
                <a:latin typeface="Times New Roman"/>
                <a:cs typeface="Times New Roman"/>
              </a:rPr>
              <a:t>they dictate </a:t>
            </a:r>
            <a:r>
              <a:rPr dirty="0" sz="1100" spc="10">
                <a:latin typeface="Times New Roman"/>
                <a:cs typeface="Times New Roman"/>
              </a:rPr>
              <a:t>several </a:t>
            </a:r>
            <a:r>
              <a:rPr dirty="0" sz="1100" spc="5">
                <a:latin typeface="Times New Roman"/>
                <a:cs typeface="Times New Roman"/>
              </a:rPr>
              <a:t>choices </a:t>
            </a:r>
            <a:r>
              <a:rPr dirty="0" sz="1100" spc="10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respect to layout.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specific  </a:t>
            </a:r>
            <a:r>
              <a:rPr dirty="0" sz="1100" spc="10">
                <a:latin typeface="Times New Roman"/>
                <a:cs typeface="Times New Roman"/>
              </a:rPr>
              <a:t>orientation 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equipment will </a:t>
            </a:r>
            <a:r>
              <a:rPr dirty="0" sz="1100" spc="5">
                <a:latin typeface="Times New Roman"/>
                <a:cs typeface="Times New Roman"/>
              </a:rPr>
              <a:t>dictate </a:t>
            </a:r>
            <a:r>
              <a:rPr dirty="0" sz="1100" spc="10">
                <a:latin typeface="Times New Roman"/>
                <a:cs typeface="Times New Roman"/>
              </a:rPr>
              <a:t>the placement of </a:t>
            </a:r>
            <a:r>
              <a:rPr dirty="0" sz="1100" spc="5">
                <a:latin typeface="Times New Roman"/>
                <a:cs typeface="Times New Roman"/>
              </a:rPr>
              <a:t>specific resources </a:t>
            </a:r>
            <a:r>
              <a:rPr dirty="0" sz="1100" spc="10">
                <a:latin typeface="Times New Roman"/>
                <a:cs typeface="Times New Roman"/>
              </a:rPr>
              <a:t>required for the  </a:t>
            </a:r>
            <a:r>
              <a:rPr dirty="0" sz="1100" spc="5">
                <a:latin typeface="Times New Roman"/>
                <a:cs typeface="Times New Roman"/>
              </a:rPr>
              <a:t>process.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planning in such cases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question of </a:t>
            </a:r>
            <a:r>
              <a:rPr dirty="0" sz="1100" spc="10">
                <a:latin typeface="Times New Roman"/>
                <a:cs typeface="Times New Roman"/>
              </a:rPr>
              <a:t>a good work </a:t>
            </a:r>
            <a:r>
              <a:rPr dirty="0" sz="1100" spc="5">
                <a:latin typeface="Times New Roman"/>
                <a:cs typeface="Times New Roman"/>
              </a:rPr>
              <a:t>place organization  </a:t>
            </a:r>
            <a:r>
              <a:rPr dirty="0" sz="1100" spc="10">
                <a:latin typeface="Times New Roman"/>
                <a:cs typeface="Times New Roman"/>
              </a:rPr>
              <a:t>Some examples include the nuclear engineering </a:t>
            </a:r>
            <a:r>
              <a:rPr dirty="0" sz="1100" spc="5">
                <a:latin typeface="Times New Roman"/>
                <a:cs typeface="Times New Roman"/>
              </a:rPr>
              <a:t>division of Bharat </a:t>
            </a:r>
            <a:r>
              <a:rPr dirty="0" sz="1100" spc="10">
                <a:latin typeface="Times New Roman"/>
                <a:cs typeface="Times New Roman"/>
              </a:rPr>
              <a:t>Heavy </a:t>
            </a:r>
            <a:r>
              <a:rPr dirty="0" sz="1100" spc="5">
                <a:latin typeface="Times New Roman"/>
                <a:cs typeface="Times New Roman"/>
              </a:rPr>
              <a:t>Electrical Division  at Tiruchirapalli,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final </a:t>
            </a:r>
            <a:r>
              <a:rPr dirty="0" sz="1100" spc="10">
                <a:latin typeface="Times New Roman"/>
                <a:cs typeface="Times New Roman"/>
              </a:rPr>
              <a:t>assembly </a:t>
            </a:r>
            <a:r>
              <a:rPr dirty="0" sz="1100" spc="5">
                <a:latin typeface="Times New Roman"/>
                <a:cs typeface="Times New Roman"/>
              </a:rPr>
              <a:t>panel of </a:t>
            </a:r>
            <a:r>
              <a:rPr dirty="0" sz="1100" spc="10">
                <a:latin typeface="Times New Roman"/>
                <a:cs typeface="Times New Roman"/>
              </a:rPr>
              <a:t>advanced </a:t>
            </a:r>
            <a:r>
              <a:rPr dirty="0" sz="1100" spc="5">
                <a:latin typeface="Times New Roman"/>
                <a:cs typeface="Times New Roman"/>
              </a:rPr>
              <a:t>helicopter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division.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Reasons for Location Changes: </a:t>
            </a:r>
            <a:r>
              <a:rPr dirty="0" sz="1100" spc="5">
                <a:latin typeface="Times New Roman"/>
                <a:cs typeface="Times New Roman"/>
              </a:rPr>
              <a:t>In addition to </a:t>
            </a:r>
            <a:r>
              <a:rPr dirty="0" sz="1100" spc="10">
                <a:latin typeface="Times New Roman"/>
                <a:cs typeface="Times New Roman"/>
              </a:rPr>
              <a:t>the need for </a:t>
            </a:r>
            <a:r>
              <a:rPr dirty="0" sz="1100" spc="5">
                <a:latin typeface="Times New Roman"/>
                <a:cs typeface="Times New Roman"/>
              </a:rPr>
              <a:t>greater capacity, there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other  </a:t>
            </a:r>
            <a:r>
              <a:rPr dirty="0" sz="1100" spc="10">
                <a:latin typeface="Times New Roman"/>
                <a:cs typeface="Times New Roman"/>
              </a:rPr>
              <a:t>reasons for changing or adding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locations.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Changes </a:t>
            </a:r>
            <a:r>
              <a:rPr dirty="0" sz="1100" spc="5">
                <a:latin typeface="Times New Roman"/>
                <a:cs typeface="Times New Roman"/>
              </a:rPr>
              <a:t>in resources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occur. </a:t>
            </a:r>
            <a:r>
              <a:rPr dirty="0" sz="1100" spc="10">
                <a:latin typeface="Times New Roman"/>
                <a:cs typeface="Times New Roman"/>
              </a:rPr>
              <a:t>The cost </a:t>
            </a:r>
            <a:r>
              <a:rPr dirty="0" sz="1100" spc="5">
                <a:latin typeface="Times New Roman"/>
                <a:cs typeface="Times New Roman"/>
              </a:rPr>
              <a:t>or availability of labor, </a:t>
            </a:r>
            <a:r>
              <a:rPr dirty="0" sz="1100" spc="10">
                <a:latin typeface="Times New Roman"/>
                <a:cs typeface="Times New Roman"/>
              </a:rPr>
              <a:t>raw </a:t>
            </a:r>
            <a:r>
              <a:rPr dirty="0" sz="1100" spc="5">
                <a:latin typeface="Times New Roman"/>
                <a:cs typeface="Times New Roman"/>
              </a:rPr>
              <a:t>materials,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supporting resources (such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subcontractors) </a:t>
            </a:r>
            <a:r>
              <a:rPr dirty="0" sz="1100" spc="10">
                <a:latin typeface="Times New Roman"/>
                <a:cs typeface="Times New Roman"/>
              </a:rPr>
              <a:t>may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50"/>
              </a:lnSpc>
              <a:buAutoNum type="arabicPeriod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geography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demand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may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shift.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product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markets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change,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it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may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desirable</a:t>
            </a:r>
            <a:endParaRPr sz="1100">
              <a:latin typeface="Times New Roman"/>
              <a:cs typeface="Times New Roman"/>
            </a:endParaRPr>
          </a:p>
          <a:p>
            <a:pPr marL="443230">
              <a:lnSpc>
                <a:spcPts val="1300"/>
              </a:lnSpc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change </a:t>
            </a:r>
            <a:r>
              <a:rPr dirty="0" sz="1100" spc="5">
                <a:latin typeface="Times New Roman"/>
                <a:cs typeface="Times New Roman"/>
              </a:rPr>
              <a:t>facility location to provide better service to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customers.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95"/>
              </a:lnSpc>
              <a:buAutoNum type="arabicPeriod" startAt="3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Companies may </a:t>
            </a:r>
            <a:r>
              <a:rPr dirty="0" sz="1100" spc="5">
                <a:latin typeface="Times New Roman"/>
                <a:cs typeface="Times New Roman"/>
              </a:rPr>
              <a:t>merge, </a:t>
            </a:r>
            <a:r>
              <a:rPr dirty="0" sz="1100" spc="10">
                <a:latin typeface="Times New Roman"/>
                <a:cs typeface="Times New Roman"/>
              </a:rPr>
              <a:t>making </a:t>
            </a:r>
            <a:r>
              <a:rPr dirty="0" sz="1100" spc="5">
                <a:latin typeface="Times New Roman"/>
                <a:cs typeface="Times New Roman"/>
              </a:rPr>
              <a:t>facilities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redundant.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 startAt="3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products </a:t>
            </a:r>
            <a:r>
              <a:rPr dirty="0" sz="1100" spc="10">
                <a:latin typeface="Times New Roman"/>
                <a:cs typeface="Times New Roman"/>
              </a:rPr>
              <a:t>may be introduced, changing the </a:t>
            </a:r>
            <a:r>
              <a:rPr dirty="0" sz="1100" spc="5">
                <a:latin typeface="Times New Roman"/>
                <a:cs typeface="Times New Roman"/>
              </a:rPr>
              <a:t>availability of resources </a:t>
            </a:r>
            <a:r>
              <a:rPr dirty="0" sz="1100" spc="10">
                <a:latin typeface="Times New Roman"/>
                <a:cs typeface="Times New Roman"/>
              </a:rPr>
              <a:t>and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markets.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AutoNum type="arabicPeriod" startAt="3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Political </a:t>
            </a:r>
            <a:r>
              <a:rPr dirty="0" sz="1100" spc="10">
                <a:latin typeface="Times New Roman"/>
                <a:cs typeface="Times New Roman"/>
              </a:rPr>
              <a:t>and economic </a:t>
            </a:r>
            <a:r>
              <a:rPr dirty="0" sz="1100" spc="5">
                <a:latin typeface="Times New Roman"/>
                <a:cs typeface="Times New Roman"/>
              </a:rPr>
              <a:t>conditions </a:t>
            </a:r>
            <a:r>
              <a:rPr dirty="0" sz="1100" spc="10">
                <a:latin typeface="Times New Roman"/>
                <a:cs typeface="Times New Roman"/>
              </a:rPr>
              <a:t>may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6352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DESIGN </a:t>
            </a:r>
            <a:r>
              <a:rPr dirty="0" sz="1300" spc="10" b="1">
                <a:latin typeface="Times New Roman"/>
                <a:cs typeface="Times New Roman"/>
              </a:rPr>
              <a:t>OF PRODUCTS </a:t>
            </a:r>
            <a:r>
              <a:rPr dirty="0" sz="1300" spc="5" b="1">
                <a:latin typeface="Times New Roman"/>
                <a:cs typeface="Times New Roman"/>
              </a:rPr>
              <a:t>AND</a:t>
            </a:r>
            <a:r>
              <a:rPr dirty="0" sz="1300" spc="-1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PROCESSES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AutoNum type="arabicPeriod" startAt="4"/>
            </a:pP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300"/>
              </a:lnSpc>
            </a:pPr>
            <a:r>
              <a:rPr dirty="0" sz="1100" spc="5" b="1">
                <a:latin typeface="Times New Roman"/>
                <a:cs typeface="Times New Roman"/>
              </a:rPr>
              <a:t>Design </a:t>
            </a:r>
            <a:r>
              <a:rPr dirty="0" sz="1100" spc="10" b="1">
                <a:latin typeface="Times New Roman"/>
                <a:cs typeface="Times New Roman"/>
              </a:rPr>
              <a:t>of Product layout: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design for </a:t>
            </a:r>
            <a:r>
              <a:rPr dirty="0" sz="1100" spc="10">
                <a:latin typeface="Times New Roman"/>
                <a:cs typeface="Times New Roman"/>
              </a:rPr>
              <a:t>products 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classified into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following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two methods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Manual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methods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Computerized methods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95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96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900" cy="810196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5080">
              <a:lnSpc>
                <a:spcPts val="1300"/>
              </a:lnSpc>
              <a:spcBef>
                <a:spcPts val="185"/>
              </a:spcBef>
            </a:pPr>
            <a:r>
              <a:rPr dirty="0" sz="1100" spc="10" b="1">
                <a:latin typeface="Times New Roman"/>
                <a:cs typeface="Times New Roman"/>
              </a:rPr>
              <a:t>Manual Methods: </a:t>
            </a:r>
            <a:r>
              <a:rPr dirty="0" sz="1100" spc="15">
                <a:latin typeface="Times New Roman"/>
                <a:cs typeface="Times New Roman"/>
              </a:rPr>
              <a:t>Under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category there are some conventional methods like travel  </a:t>
            </a:r>
            <a:r>
              <a:rPr dirty="0" sz="1100" spc="5">
                <a:latin typeface="Times New Roman"/>
                <a:cs typeface="Times New Roman"/>
              </a:rPr>
              <a:t>chart </a:t>
            </a:r>
            <a:r>
              <a:rPr dirty="0" sz="1100" spc="10">
                <a:latin typeface="Times New Roman"/>
                <a:cs typeface="Times New Roman"/>
              </a:rPr>
              <a:t>and Systematic Layout </a:t>
            </a:r>
            <a:r>
              <a:rPr dirty="0" sz="1100" spc="5">
                <a:latin typeface="Times New Roman"/>
                <a:cs typeface="Times New Roman"/>
              </a:rPr>
              <a:t>Planning </a:t>
            </a:r>
            <a:r>
              <a:rPr dirty="0" sz="1100" spc="10">
                <a:latin typeface="Times New Roman"/>
                <a:cs typeface="Times New Roman"/>
              </a:rPr>
              <a:t>(SLP).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will discuss Systematic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Layout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Systematic </a:t>
            </a:r>
            <a:r>
              <a:rPr dirty="0" sz="1100" spc="15" b="1">
                <a:latin typeface="Times New Roman"/>
                <a:cs typeface="Times New Roman"/>
              </a:rPr>
              <a:t>Layout </a:t>
            </a:r>
            <a:r>
              <a:rPr dirty="0" sz="1100" spc="10" b="1">
                <a:latin typeface="Times New Roman"/>
                <a:cs typeface="Times New Roman"/>
              </a:rPr>
              <a:t>Design Method (SLP) </a:t>
            </a:r>
            <a:r>
              <a:rPr dirty="0" sz="1100" spc="5">
                <a:latin typeface="Times New Roman"/>
                <a:cs typeface="Times New Roman"/>
              </a:rPr>
              <a:t>This is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organized approach to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planning.  This approach has </a:t>
            </a:r>
            <a:r>
              <a:rPr dirty="0" sz="1100" spc="10">
                <a:latin typeface="Times New Roman"/>
                <a:cs typeface="Times New Roman"/>
              </a:rPr>
              <a:t>been developed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Muther. </a:t>
            </a:r>
            <a:r>
              <a:rPr dirty="0" sz="1100" spc="5">
                <a:latin typeface="Times New Roman"/>
                <a:cs typeface="Times New Roman"/>
              </a:rPr>
              <a:t>It is clear that </a:t>
            </a:r>
            <a:r>
              <a:rPr dirty="0" sz="1100" spc="10">
                <a:latin typeface="Times New Roman"/>
                <a:cs typeface="Times New Roman"/>
              </a:rPr>
              <a:t>once the </a:t>
            </a:r>
            <a:r>
              <a:rPr dirty="0" sz="1100" spc="5">
                <a:latin typeface="Times New Roman"/>
                <a:cs typeface="Times New Roman"/>
              </a:rPr>
              <a:t>appropriate information  is gathered,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flow analysis </a:t>
            </a:r>
            <a:r>
              <a:rPr dirty="0" sz="1100" spc="10">
                <a:latin typeface="Times New Roman"/>
                <a:cs typeface="Times New Roman"/>
              </a:rPr>
              <a:t>can be combined with an </a:t>
            </a:r>
            <a:r>
              <a:rPr dirty="0" sz="1100" spc="5">
                <a:latin typeface="Times New Roman"/>
                <a:cs typeface="Times New Roman"/>
              </a:rPr>
              <a:t>activity analysis to </a:t>
            </a:r>
            <a:r>
              <a:rPr dirty="0" sz="1100" spc="10">
                <a:latin typeface="Times New Roman"/>
                <a:cs typeface="Times New Roman"/>
              </a:rPr>
              <a:t>develop the  relationship diagram. This space-relationship diagram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constructed </a:t>
            </a:r>
            <a:r>
              <a:rPr dirty="0" sz="1100" spc="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combining space  </a:t>
            </a:r>
            <a:r>
              <a:rPr dirty="0" sz="1100" spc="5">
                <a:latin typeface="Times New Roman"/>
                <a:cs typeface="Times New Roman"/>
              </a:rPr>
              <a:t>considerations 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relationship </a:t>
            </a:r>
            <a:r>
              <a:rPr dirty="0" sz="1100" spc="10">
                <a:latin typeface="Times New Roman"/>
                <a:cs typeface="Times New Roman"/>
              </a:rPr>
              <a:t>diagram. Based on space </a:t>
            </a:r>
            <a:r>
              <a:rPr dirty="0" sz="1100" spc="5">
                <a:latin typeface="Times New Roman"/>
                <a:cs typeface="Times New Roman"/>
              </a:rPr>
              <a:t>relationship diagram, </a:t>
            </a:r>
            <a:r>
              <a:rPr dirty="0" sz="1100" spc="10">
                <a:latin typeface="Times New Roman"/>
                <a:cs typeface="Times New Roman"/>
              </a:rPr>
              <a:t>modifying  </a:t>
            </a:r>
            <a:r>
              <a:rPr dirty="0" sz="1100" spc="5">
                <a:latin typeface="Times New Roman"/>
                <a:cs typeface="Times New Roman"/>
              </a:rPr>
              <a:t>considerations and practical limitations, </a:t>
            </a:r>
            <a:r>
              <a:rPr dirty="0" sz="1100" spc="10">
                <a:latin typeface="Times New Roman"/>
                <a:cs typeface="Times New Roman"/>
              </a:rPr>
              <a:t>a number </a:t>
            </a:r>
            <a:r>
              <a:rPr dirty="0" sz="1100" spc="5">
                <a:latin typeface="Times New Roman"/>
                <a:cs typeface="Times New Roman"/>
              </a:rPr>
              <a:t>of alternative </a:t>
            </a:r>
            <a:r>
              <a:rPr dirty="0" sz="1100" spc="10">
                <a:latin typeface="Times New Roman"/>
                <a:cs typeface="Times New Roman"/>
              </a:rPr>
              <a:t>layouts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designed </a:t>
            </a:r>
            <a:r>
              <a:rPr dirty="0" sz="1100" spc="5">
                <a:latin typeface="Times New Roman"/>
                <a:cs typeface="Times New Roman"/>
              </a:rPr>
              <a:t>and  evaluated.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Computerized methods</a:t>
            </a:r>
            <a:r>
              <a:rPr dirty="0" sz="1100" spc="10">
                <a:latin typeface="Times New Roman"/>
                <a:cs typeface="Times New Roman"/>
              </a:rPr>
              <a:t>: Under these methods the layout design procedures can be </a:t>
            </a:r>
            <a:r>
              <a:rPr dirty="0" sz="1100" spc="5">
                <a:latin typeface="Times New Roman"/>
                <a:cs typeface="Times New Roman"/>
              </a:rPr>
              <a:t>classified  into constructive </a:t>
            </a:r>
            <a:r>
              <a:rPr dirty="0" sz="1100" spc="10">
                <a:latin typeface="Times New Roman"/>
                <a:cs typeface="Times New Roman"/>
              </a:rPr>
              <a:t>type </a:t>
            </a:r>
            <a:r>
              <a:rPr dirty="0" sz="1100" spc="5">
                <a:latin typeface="Times New Roman"/>
                <a:cs typeface="Times New Roman"/>
              </a:rPr>
              <a:t>algorithms </a:t>
            </a:r>
            <a:r>
              <a:rPr dirty="0" sz="1100" spc="10">
                <a:latin typeface="Times New Roman"/>
                <a:cs typeface="Times New Roman"/>
              </a:rPr>
              <a:t>and improvement type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algorithms.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Constructive </a:t>
            </a:r>
            <a:r>
              <a:rPr dirty="0" sz="1100" spc="10">
                <a:latin typeface="Times New Roman"/>
                <a:cs typeface="Times New Roman"/>
              </a:rPr>
              <a:t>type </a:t>
            </a:r>
            <a:r>
              <a:rPr dirty="0" sz="1100" spc="5">
                <a:latin typeface="Times New Roman"/>
                <a:cs typeface="Times New Roman"/>
              </a:rPr>
              <a:t>algorithms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Automated </a:t>
            </a:r>
            <a:r>
              <a:rPr dirty="0" sz="1100" spc="15">
                <a:latin typeface="Times New Roman"/>
                <a:cs typeface="Times New Roman"/>
              </a:rPr>
              <a:t>Layout </a:t>
            </a:r>
            <a:r>
              <a:rPr dirty="0" sz="1100" spc="10">
                <a:latin typeface="Times New Roman"/>
                <a:cs typeface="Times New Roman"/>
              </a:rPr>
              <a:t>Design Program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(ALDEP)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Computerized </a:t>
            </a:r>
            <a:r>
              <a:rPr dirty="0" sz="1100" spc="5">
                <a:latin typeface="Times New Roman"/>
                <a:cs typeface="Times New Roman"/>
              </a:rPr>
              <a:t>Relationship </a:t>
            </a:r>
            <a:r>
              <a:rPr dirty="0" sz="1100" spc="10">
                <a:latin typeface="Times New Roman"/>
                <a:cs typeface="Times New Roman"/>
              </a:rPr>
              <a:t>Layout Planning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(CORELAP)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Improvement type </a:t>
            </a:r>
            <a:r>
              <a:rPr dirty="0" sz="1100" spc="5">
                <a:latin typeface="Times New Roman"/>
                <a:cs typeface="Times New Roman"/>
              </a:rPr>
              <a:t>algorithms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dirty="0" sz="1100" spc="10">
                <a:latin typeface="Times New Roman"/>
                <a:cs typeface="Times New Roman"/>
              </a:rPr>
              <a:t>Computerized Relative </a:t>
            </a:r>
            <a:r>
              <a:rPr dirty="0" sz="1100" spc="5">
                <a:latin typeface="Times New Roman"/>
                <a:cs typeface="Times New Roman"/>
              </a:rPr>
              <a:t>allocation of Facilities </a:t>
            </a:r>
            <a:r>
              <a:rPr dirty="0" sz="1100" spc="10">
                <a:latin typeface="Times New Roman"/>
                <a:cs typeface="Times New Roman"/>
              </a:rPr>
              <a:t>Technique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(CRAFT)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shall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discussing only </a:t>
            </a:r>
            <a:r>
              <a:rPr dirty="0" sz="1100" spc="10">
                <a:latin typeface="Times New Roman"/>
                <a:cs typeface="Times New Roman"/>
              </a:rPr>
              <a:t>Computerized </a:t>
            </a:r>
            <a:r>
              <a:rPr dirty="0" sz="1100" spc="5">
                <a:latin typeface="Times New Roman"/>
                <a:cs typeface="Times New Roman"/>
              </a:rPr>
              <a:t>Relative Allocation of Facilities </a:t>
            </a:r>
            <a:r>
              <a:rPr dirty="0" sz="1100" spc="10">
                <a:latin typeface="Times New Roman"/>
                <a:cs typeface="Times New Roman"/>
              </a:rPr>
              <a:t>Technique  (CRAFT). This algorithm was originally developed by Armour and Buffa. Craft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more  </a:t>
            </a:r>
            <a:r>
              <a:rPr dirty="0" sz="1100" spc="5">
                <a:latin typeface="Times New Roman"/>
                <a:cs typeface="Times New Roman"/>
              </a:rPr>
              <a:t>widely used than other computerized methods. It starts with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>
                <a:latin typeface="Times New Roman"/>
                <a:cs typeface="Times New Roman"/>
              </a:rPr>
              <a:t>initial </a:t>
            </a:r>
            <a:r>
              <a:rPr dirty="0" sz="1100" spc="5">
                <a:latin typeface="Times New Roman"/>
                <a:cs typeface="Times New Roman"/>
              </a:rPr>
              <a:t>layout </a:t>
            </a:r>
            <a:r>
              <a:rPr dirty="0" sz="1100" spc="10">
                <a:latin typeface="Times New Roman"/>
                <a:cs typeface="Times New Roman"/>
              </a:rPr>
              <a:t>and improves the  layout </a:t>
            </a:r>
            <a:r>
              <a:rPr dirty="0" sz="1100" spc="5">
                <a:latin typeface="Times New Roman"/>
                <a:cs typeface="Times New Roman"/>
              </a:rPr>
              <a:t>by interchanging the department’s pair </a:t>
            </a:r>
            <a:r>
              <a:rPr dirty="0" sz="1100" spc="10">
                <a:latin typeface="Times New Roman"/>
                <a:cs typeface="Times New Roman"/>
              </a:rPr>
              <a:t>wise so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transportation cost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minimized.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5">
                <a:latin typeface="Times New Roman"/>
                <a:cs typeface="Times New Roman"/>
              </a:rPr>
              <a:t>CRAFT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requirements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dirty="0" sz="1100" spc="5">
                <a:latin typeface="Times New Roman"/>
                <a:cs typeface="Times New Roman"/>
              </a:rPr>
              <a:t>Initial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dirty="0" sz="1100" spc="10">
                <a:latin typeface="Times New Roman"/>
                <a:cs typeface="Times New Roman"/>
              </a:rPr>
              <a:t>Flow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data</a:t>
            </a:r>
            <a:endParaRPr sz="110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dirty="0" sz="1100" spc="5">
                <a:latin typeface="Times New Roman"/>
                <a:cs typeface="Times New Roman"/>
              </a:rPr>
              <a:t>Cost </a:t>
            </a:r>
            <a:r>
              <a:rPr dirty="0" sz="1100" spc="10">
                <a:latin typeface="Times New Roman"/>
                <a:cs typeface="Times New Roman"/>
              </a:rPr>
              <a:t>per </a:t>
            </a:r>
            <a:r>
              <a:rPr dirty="0" sz="1100" spc="5">
                <a:latin typeface="Times New Roman"/>
                <a:cs typeface="Times New Roman"/>
              </a:rPr>
              <a:t>unit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distance</a:t>
            </a:r>
            <a:endParaRPr sz="110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number </a:t>
            </a:r>
            <a:r>
              <a:rPr dirty="0" sz="1100" spc="5">
                <a:latin typeface="Times New Roman"/>
                <a:cs typeface="Times New Roman"/>
              </a:rPr>
              <a:t>of departments</a:t>
            </a:r>
            <a:endParaRPr sz="110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dirty="0" sz="1100" spc="5">
                <a:latin typeface="Times New Roman"/>
                <a:cs typeface="Times New Roman"/>
              </a:rPr>
              <a:t>Fixed departments , their </a:t>
            </a:r>
            <a:r>
              <a:rPr dirty="0" sz="1100" spc="10">
                <a:latin typeface="Times New Roman"/>
                <a:cs typeface="Times New Roman"/>
              </a:rPr>
              <a:t>number and location</a:t>
            </a:r>
            <a:endParaRPr sz="110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dirty="0" sz="1100" spc="10">
                <a:latin typeface="Times New Roman"/>
                <a:cs typeface="Times New Roman"/>
              </a:rPr>
              <a:t>Area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departments.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5">
                <a:latin typeface="Times New Roman"/>
                <a:cs typeface="Times New Roman"/>
              </a:rPr>
              <a:t>CRAFT </a:t>
            </a:r>
            <a:r>
              <a:rPr dirty="0" sz="1100" spc="5">
                <a:latin typeface="Times New Roman"/>
                <a:cs typeface="Times New Roman"/>
              </a:rPr>
              <a:t>Procedures: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steps of </a:t>
            </a:r>
            <a:r>
              <a:rPr dirty="0" sz="1100" spc="15">
                <a:latin typeface="Times New Roman"/>
                <a:cs typeface="Times New Roman"/>
              </a:rPr>
              <a:t>CRAFT </a:t>
            </a:r>
            <a:r>
              <a:rPr dirty="0" sz="1100" spc="5">
                <a:latin typeface="Times New Roman"/>
                <a:cs typeface="Times New Roman"/>
              </a:rPr>
              <a:t>algorithm </a:t>
            </a:r>
            <a:r>
              <a:rPr dirty="0" sz="1100" spc="10">
                <a:latin typeface="Times New Roman"/>
                <a:cs typeface="Times New Roman"/>
              </a:rPr>
              <a:t>are summarized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below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5" b="1">
                <a:latin typeface="Times New Roman"/>
                <a:cs typeface="Times New Roman"/>
              </a:rPr>
              <a:t>Step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1: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Number 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Department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Number </a:t>
            </a:r>
            <a:r>
              <a:rPr dirty="0" sz="1100" spc="10">
                <a:latin typeface="Times New Roman"/>
                <a:cs typeface="Times New Roman"/>
              </a:rPr>
              <a:t>of interchangeable</a:t>
            </a:r>
            <a:r>
              <a:rPr dirty="0" sz="1100" spc="2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departments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Initial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Cost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matrix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Flow</a:t>
            </a:r>
            <a:r>
              <a:rPr dirty="0" sz="1100" spc="5">
                <a:latin typeface="Times New Roman"/>
                <a:cs typeface="Times New Roman"/>
              </a:rPr>
              <a:t> matrix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Area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departments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244481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2801617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 h="0">
                <a:moveTo>
                  <a:pt x="0" y="0"/>
                </a:moveTo>
                <a:lnTo>
                  <a:pt x="5349898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8719" y="725372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8719" y="761059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76019" y="836724"/>
            <a:ext cx="5421630" cy="833183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</a:pPr>
            <a:r>
              <a:rPr dirty="0" sz="1100" spc="5" b="1">
                <a:latin typeface="Times New Roman"/>
                <a:cs typeface="Times New Roman"/>
              </a:rPr>
              <a:t>Step 2: </a:t>
            </a:r>
            <a:r>
              <a:rPr dirty="0" sz="1100" spc="10">
                <a:latin typeface="Times New Roman"/>
                <a:cs typeface="Times New Roman"/>
              </a:rPr>
              <a:t>Compare cetroids </a:t>
            </a:r>
            <a:r>
              <a:rPr dirty="0" sz="1100" spc="5">
                <a:latin typeface="Times New Roman"/>
                <a:cs typeface="Times New Roman"/>
              </a:rPr>
              <a:t>of departments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present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layout.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00"/>
              </a:lnSpc>
            </a:pPr>
            <a:r>
              <a:rPr dirty="0" sz="1100" spc="5" b="1">
                <a:latin typeface="Times New Roman"/>
                <a:cs typeface="Times New Roman"/>
              </a:rPr>
              <a:t>Step 3: </a:t>
            </a:r>
            <a:r>
              <a:rPr dirty="0" sz="1100" spc="10">
                <a:latin typeface="Times New Roman"/>
                <a:cs typeface="Times New Roman"/>
              </a:rPr>
              <a:t>Form </a:t>
            </a:r>
            <a:r>
              <a:rPr dirty="0" sz="1100" spc="5">
                <a:latin typeface="Times New Roman"/>
                <a:cs typeface="Times New Roman"/>
              </a:rPr>
              <a:t>distance matrix using the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controls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  <a:spcBef>
                <a:spcPts val="55"/>
              </a:spcBef>
            </a:pPr>
            <a:r>
              <a:rPr dirty="0" sz="1100" spc="5" b="1">
                <a:latin typeface="Times New Roman"/>
                <a:cs typeface="Times New Roman"/>
              </a:rPr>
              <a:t>Step 4: </a:t>
            </a:r>
            <a:r>
              <a:rPr dirty="0" sz="1100" spc="5">
                <a:latin typeface="Times New Roman"/>
                <a:cs typeface="Times New Roman"/>
              </a:rPr>
              <a:t>Given data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flow, distance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cost, </a:t>
            </a:r>
            <a:r>
              <a:rPr dirty="0" sz="1100" spc="10">
                <a:latin typeface="Times New Roman"/>
                <a:cs typeface="Times New Roman"/>
              </a:rPr>
              <a:t>compute the </a:t>
            </a:r>
            <a:r>
              <a:rPr dirty="0" sz="1100" spc="5">
                <a:latin typeface="Times New Roman"/>
                <a:cs typeface="Times New Roman"/>
              </a:rPr>
              <a:t>total </a:t>
            </a:r>
            <a:r>
              <a:rPr dirty="0" sz="1100" spc="10">
                <a:latin typeface="Times New Roman"/>
                <a:cs typeface="Times New Roman"/>
              </a:rPr>
              <a:t>handling </a:t>
            </a:r>
            <a:r>
              <a:rPr dirty="0" sz="1100" spc="5">
                <a:latin typeface="Times New Roman"/>
                <a:cs typeface="Times New Roman"/>
              </a:rPr>
              <a:t>cost of </a:t>
            </a:r>
            <a:r>
              <a:rPr dirty="0" sz="1100" spc="10">
                <a:latin typeface="Times New Roman"/>
                <a:cs typeface="Times New Roman"/>
              </a:rPr>
              <a:t>the present  </a:t>
            </a:r>
            <a:r>
              <a:rPr dirty="0" sz="1100" spc="5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5"/>
              </a:lnSpc>
            </a:pPr>
            <a:r>
              <a:rPr dirty="0" sz="1100" spc="5" b="1">
                <a:latin typeface="Times New Roman"/>
                <a:cs typeface="Times New Roman"/>
              </a:rPr>
              <a:t>Step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5</a:t>
            </a:r>
            <a:r>
              <a:rPr dirty="0" sz="1100" spc="10">
                <a:latin typeface="Times New Roman"/>
                <a:cs typeface="Times New Roman"/>
              </a:rPr>
              <a:t>: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Find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all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possible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pair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wise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interchanges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of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departments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based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common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border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dirty="0" sz="1100" spc="5">
                <a:latin typeface="Times New Roman"/>
                <a:cs typeface="Times New Roman"/>
              </a:rPr>
              <a:t>of equal area criterion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  <a:spcBef>
                <a:spcPts val="45"/>
              </a:spcBef>
            </a:pPr>
            <a:r>
              <a:rPr dirty="0" sz="1100" spc="5" b="1">
                <a:latin typeface="Times New Roman"/>
                <a:cs typeface="Times New Roman"/>
              </a:rPr>
              <a:t>Step 6: </a:t>
            </a:r>
            <a:r>
              <a:rPr dirty="0" sz="1100" spc="5">
                <a:latin typeface="Times New Roman"/>
                <a:cs typeface="Times New Roman"/>
              </a:rPr>
              <a:t>Find </a:t>
            </a:r>
            <a:r>
              <a:rPr dirty="0" sz="1100" spc="10">
                <a:latin typeface="Times New Roman"/>
                <a:cs typeface="Times New Roman"/>
              </a:rPr>
              <a:t>the pair of </a:t>
            </a:r>
            <a:r>
              <a:rPr dirty="0" sz="1100" spc="5">
                <a:latin typeface="Times New Roman"/>
                <a:cs typeface="Times New Roman"/>
              </a:rPr>
              <a:t>departments </a:t>
            </a:r>
            <a:r>
              <a:rPr dirty="0" sz="1100" spc="10">
                <a:latin typeface="Times New Roman"/>
                <a:cs typeface="Times New Roman"/>
              </a:rPr>
              <a:t>corresponding to minimum handling cost from among  </a:t>
            </a:r>
            <a:r>
              <a:rPr dirty="0" sz="1100" spc="5">
                <a:latin typeface="Times New Roman"/>
                <a:cs typeface="Times New Roman"/>
              </a:rPr>
              <a:t>all possible pairs 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interchanges.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dirty="0" sz="1100" spc="5" b="1">
                <a:latin typeface="Times New Roman"/>
                <a:cs typeface="Times New Roman"/>
              </a:rPr>
              <a:t>Step 7: </a:t>
            </a:r>
            <a:r>
              <a:rPr dirty="0" sz="1100" spc="5">
                <a:latin typeface="Times New Roman"/>
                <a:cs typeface="Times New Roman"/>
              </a:rPr>
              <a:t>Interchange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selected </a:t>
            </a:r>
            <a:r>
              <a:rPr dirty="0" sz="1100" spc="10">
                <a:latin typeface="Times New Roman"/>
                <a:cs typeface="Times New Roman"/>
              </a:rPr>
              <a:t>pair </a:t>
            </a:r>
            <a:r>
              <a:rPr dirty="0" sz="1100" spc="5">
                <a:latin typeface="Times New Roman"/>
                <a:cs typeface="Times New Roman"/>
              </a:rPr>
              <a:t>of departments. Call this </a:t>
            </a:r>
            <a:r>
              <a:rPr dirty="0" sz="1100" spc="10">
                <a:latin typeface="Times New Roman"/>
                <a:cs typeface="Times New Roman"/>
              </a:rPr>
              <a:t>new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263525" indent="-251460">
              <a:lnSpc>
                <a:spcPct val="100000"/>
              </a:lnSpc>
              <a:buAutoNum type="arabicPeriod" startAt="5"/>
              <a:tabLst>
                <a:tab pos="264160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LAYOUT </a:t>
            </a:r>
            <a:r>
              <a:rPr dirty="0" sz="1300" spc="5" b="1">
                <a:latin typeface="Times New Roman"/>
                <a:cs typeface="Times New Roman"/>
              </a:rPr>
              <a:t>DESIGN </a:t>
            </a:r>
            <a:r>
              <a:rPr dirty="0" sz="1300" spc="10" b="1">
                <a:latin typeface="Times New Roman"/>
                <a:cs typeface="Times New Roman"/>
              </a:rPr>
              <a:t>FOR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SERVICES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 startAt="5"/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principles of </a:t>
            </a:r>
            <a:r>
              <a:rPr dirty="0" sz="1100" spc="10">
                <a:latin typeface="Times New Roman"/>
                <a:cs typeface="Times New Roman"/>
              </a:rPr>
              <a:t>designing </a:t>
            </a:r>
            <a:r>
              <a:rPr dirty="0" sz="1100" spc="5">
                <a:latin typeface="Times New Roman"/>
                <a:cs typeface="Times New Roman"/>
              </a:rPr>
              <a:t>layouts for manufacturing settings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apply for service setting  also. </a:t>
            </a: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there are other aspects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service </a:t>
            </a:r>
            <a:r>
              <a:rPr dirty="0" sz="1100" spc="10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that will influence its layout  design. Therefore,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layout designer should factor in these also </a:t>
            </a:r>
            <a:r>
              <a:rPr dirty="0" sz="1100" spc="10">
                <a:latin typeface="Times New Roman"/>
                <a:cs typeface="Times New Roman"/>
              </a:rPr>
              <a:t>during </a:t>
            </a:r>
            <a:r>
              <a:rPr dirty="0" sz="1100" spc="5">
                <a:latin typeface="Times New Roman"/>
                <a:cs typeface="Times New Roman"/>
              </a:rPr>
              <a:t>the design process.  </a:t>
            </a:r>
            <a:r>
              <a:rPr dirty="0" sz="1100" spc="15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important </a:t>
            </a:r>
            <a:r>
              <a:rPr dirty="0" sz="1100" spc="10">
                <a:latin typeface="Times New Roman"/>
                <a:cs typeface="Times New Roman"/>
              </a:rPr>
              <a:t>factors that influence the layout </a:t>
            </a:r>
            <a:r>
              <a:rPr dirty="0" sz="1100" spc="5">
                <a:latin typeface="Times New Roman"/>
                <a:cs typeface="Times New Roman"/>
              </a:rPr>
              <a:t>design </a:t>
            </a:r>
            <a:r>
              <a:rPr dirty="0" sz="1100" spc="10">
                <a:latin typeface="Times New Roman"/>
                <a:cs typeface="Times New Roman"/>
              </a:rPr>
              <a:t>problem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in a </a:t>
            </a:r>
            <a:r>
              <a:rPr dirty="0" sz="1100" spc="5">
                <a:latin typeface="Times New Roman"/>
                <a:cs typeface="Times New Roman"/>
              </a:rPr>
              <a:t>service organization  </a:t>
            </a:r>
            <a:r>
              <a:rPr dirty="0" sz="1100" spc="10">
                <a:latin typeface="Times New Roman"/>
                <a:cs typeface="Times New Roman"/>
              </a:rPr>
              <a:t>are degree of customer contact and line </a:t>
            </a:r>
            <a:r>
              <a:rPr dirty="0" sz="1100" spc="5">
                <a:latin typeface="Times New Roman"/>
                <a:cs typeface="Times New Roman"/>
              </a:rPr>
              <a:t>of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visibility.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Customer contact </a:t>
            </a:r>
            <a:r>
              <a:rPr dirty="0" sz="1100" spc="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the physical </a:t>
            </a:r>
            <a:r>
              <a:rPr dirty="0" sz="1100" spc="10">
                <a:latin typeface="Times New Roman"/>
                <a:cs typeface="Times New Roman"/>
              </a:rPr>
              <a:t>presence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customer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the system. For </a:t>
            </a:r>
            <a:r>
              <a:rPr dirty="0" sz="1100" spc="5">
                <a:latin typeface="Times New Roman"/>
                <a:cs typeface="Times New Roman"/>
              </a:rPr>
              <a:t>example,  in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restaurant, </a:t>
            </a:r>
            <a:r>
              <a:rPr dirty="0" sz="1100" spc="10">
                <a:latin typeface="Times New Roman"/>
                <a:cs typeface="Times New Roman"/>
              </a:rPr>
              <a:t>customers’ </a:t>
            </a:r>
            <a:r>
              <a:rPr dirty="0" sz="1100" spc="5">
                <a:latin typeface="Times New Roman"/>
                <a:cs typeface="Times New Roman"/>
              </a:rPr>
              <a:t>presence is confined </a:t>
            </a:r>
            <a:r>
              <a:rPr dirty="0" sz="1100" spc="10">
                <a:latin typeface="Times New Roman"/>
                <a:cs typeface="Times New Roman"/>
              </a:rPr>
              <a:t>to the dining </a:t>
            </a:r>
            <a:r>
              <a:rPr dirty="0" sz="1100" spc="5">
                <a:latin typeface="Times New Roman"/>
                <a:cs typeface="Times New Roman"/>
              </a:rPr>
              <a:t>area.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kitchen, </a:t>
            </a:r>
            <a:r>
              <a:rPr dirty="0" sz="1100" spc="10">
                <a:latin typeface="Times New Roman"/>
                <a:cs typeface="Times New Roman"/>
              </a:rPr>
              <a:t>back </a:t>
            </a:r>
            <a:r>
              <a:rPr dirty="0" sz="1100" spc="5">
                <a:latin typeface="Times New Roman"/>
                <a:cs typeface="Times New Roman"/>
              </a:rPr>
              <a:t>office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stores are areas that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outside the </a:t>
            </a:r>
            <a:r>
              <a:rPr dirty="0" sz="1100" spc="10">
                <a:latin typeface="Times New Roman"/>
                <a:cs typeface="Times New Roman"/>
              </a:rPr>
              <a:t>zones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physical presence </a:t>
            </a:r>
            <a:r>
              <a:rPr dirty="0" sz="1100" spc="5">
                <a:latin typeface="Times New Roman"/>
                <a:cs typeface="Times New Roman"/>
              </a:rPr>
              <a:t>of the customers.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Similarly, </a:t>
            </a:r>
            <a:r>
              <a:rPr dirty="0" sz="1100" spc="10">
                <a:latin typeface="Times New Roman"/>
                <a:cs typeface="Times New Roman"/>
              </a:rPr>
              <a:t>in the case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bank, </a:t>
            </a:r>
            <a:r>
              <a:rPr dirty="0" sz="1100" spc="5">
                <a:latin typeface="Times New Roman"/>
                <a:cs typeface="Times New Roman"/>
              </a:rPr>
              <a:t>front office, facilities </a:t>
            </a:r>
            <a:r>
              <a:rPr dirty="0" sz="1100" spc="10">
                <a:latin typeface="Times New Roman"/>
                <a:cs typeface="Times New Roman"/>
              </a:rPr>
              <a:t>such as </a:t>
            </a:r>
            <a:r>
              <a:rPr dirty="0" sz="1100" spc="5">
                <a:latin typeface="Times New Roman"/>
                <a:cs typeface="Times New Roman"/>
              </a:rPr>
              <a:t>cash and </a:t>
            </a:r>
            <a:r>
              <a:rPr dirty="0" sz="1100" spc="10">
                <a:latin typeface="Times New Roman"/>
                <a:cs typeface="Times New Roman"/>
              </a:rPr>
              <a:t>payment </a:t>
            </a:r>
            <a:r>
              <a:rPr dirty="0" sz="1100" spc="5">
                <a:latin typeface="Times New Roman"/>
                <a:cs typeface="Times New Roman"/>
              </a:rPr>
              <a:t>counters and  locker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facilities </a:t>
            </a:r>
            <a:r>
              <a:rPr dirty="0" sz="1100" spc="10">
                <a:latin typeface="Times New Roman"/>
                <a:cs typeface="Times New Roman"/>
              </a:rPr>
              <a:t>have a customer </a:t>
            </a:r>
            <a:r>
              <a:rPr dirty="0" sz="1100" spc="5">
                <a:latin typeface="Times New Roman"/>
                <a:cs typeface="Times New Roman"/>
              </a:rPr>
              <a:t>contact, </a:t>
            </a:r>
            <a:r>
              <a:rPr dirty="0" sz="1100" spc="10">
                <a:latin typeface="Times New Roman"/>
                <a:cs typeface="Times New Roman"/>
              </a:rPr>
              <a:t>whereas the </a:t>
            </a:r>
            <a:r>
              <a:rPr dirty="0" sz="1100" spc="5">
                <a:latin typeface="Times New Roman"/>
                <a:cs typeface="Times New Roman"/>
              </a:rPr>
              <a:t>record </a:t>
            </a:r>
            <a:r>
              <a:rPr dirty="0" sz="1100" spc="10">
                <a:latin typeface="Times New Roman"/>
                <a:cs typeface="Times New Roman"/>
              </a:rPr>
              <a:t>keeping </a:t>
            </a:r>
            <a:r>
              <a:rPr dirty="0" sz="1100" spc="5">
                <a:latin typeface="Times New Roman"/>
                <a:cs typeface="Times New Roman"/>
              </a:rPr>
              <a:t>rooms,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network  </a:t>
            </a:r>
            <a:r>
              <a:rPr dirty="0" sz="1100" spc="10">
                <a:latin typeface="Times New Roman"/>
                <a:cs typeface="Times New Roman"/>
              </a:rPr>
              <a:t>infrastructure </a:t>
            </a:r>
            <a:r>
              <a:rPr dirty="0" sz="1100" spc="5">
                <a:latin typeface="Times New Roman"/>
                <a:cs typeface="Times New Roman"/>
              </a:rPr>
              <a:t>facilities, strong </a:t>
            </a:r>
            <a:r>
              <a:rPr dirty="0" sz="1100" spc="10">
                <a:latin typeface="Times New Roman"/>
                <a:cs typeface="Times New Roman"/>
              </a:rPr>
              <a:t>rooms and </a:t>
            </a:r>
            <a:r>
              <a:rPr dirty="0" sz="1100" spc="5">
                <a:latin typeface="Times New Roman"/>
                <a:cs typeface="Times New Roman"/>
              </a:rPr>
              <a:t>other such </a:t>
            </a:r>
            <a:r>
              <a:rPr dirty="0" sz="1100">
                <a:latin typeface="Times New Roman"/>
                <a:cs typeface="Times New Roman"/>
              </a:rPr>
              <a:t>facilities </a:t>
            </a:r>
            <a:r>
              <a:rPr dirty="0" sz="1100" spc="10">
                <a:latin typeface="Times New Roman"/>
                <a:cs typeface="Times New Roman"/>
              </a:rPr>
              <a:t>are outside scope </a:t>
            </a:r>
            <a:r>
              <a:rPr dirty="0" sz="1100" spc="5">
                <a:latin typeface="Times New Roman"/>
                <a:cs typeface="Times New Roman"/>
              </a:rPr>
              <a:t>of customer  access. </a:t>
            </a:r>
            <a:r>
              <a:rPr dirty="0" sz="1100" spc="10">
                <a:latin typeface="Times New Roman"/>
                <a:cs typeface="Times New Roman"/>
              </a:rPr>
              <a:t>By degree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customer </a:t>
            </a:r>
            <a:r>
              <a:rPr dirty="0" sz="1100" spc="5">
                <a:latin typeface="Times New Roman"/>
                <a:cs typeface="Times New Roman"/>
              </a:rPr>
              <a:t>contact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mean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percentage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time the customer </a:t>
            </a:r>
            <a:r>
              <a:rPr dirty="0" sz="1100" spc="5">
                <a:latin typeface="Times New Roman"/>
                <a:cs typeface="Times New Roman"/>
              </a:rPr>
              <a:t>spends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get service.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notion of </a:t>
            </a:r>
            <a:r>
              <a:rPr dirty="0" sz="1100" spc="10">
                <a:latin typeface="Times New Roman"/>
                <a:cs typeface="Times New Roman"/>
              </a:rPr>
              <a:t>customer contact </a:t>
            </a:r>
            <a:r>
              <a:rPr dirty="0" sz="1100" spc="5">
                <a:latin typeface="Times New Roman"/>
                <a:cs typeface="Times New Roman"/>
              </a:rPr>
              <a:t>significantly influence service </a:t>
            </a:r>
            <a:r>
              <a:rPr dirty="0" sz="1100" spc="10">
                <a:latin typeface="Times New Roman"/>
                <a:cs typeface="Times New Roman"/>
              </a:rPr>
              <a:t>delivery and  layout design </a:t>
            </a:r>
            <a:r>
              <a:rPr dirty="0" sz="1100" spc="5">
                <a:latin typeface="Times New Roman"/>
                <a:cs typeface="Times New Roman"/>
              </a:rPr>
              <a:t>.If the firms </a:t>
            </a:r>
            <a:r>
              <a:rPr dirty="0" sz="1100" spc="10">
                <a:latin typeface="Times New Roman"/>
                <a:cs typeface="Times New Roman"/>
              </a:rPr>
              <a:t>aim </a:t>
            </a:r>
            <a:r>
              <a:rPr dirty="0" sz="1100" spc="5">
                <a:latin typeface="Times New Roman"/>
                <a:cs typeface="Times New Roman"/>
              </a:rPr>
              <a:t>to high degree of service, </a:t>
            </a:r>
            <a:r>
              <a:rPr dirty="0" sz="1100" spc="10">
                <a:latin typeface="Times New Roman"/>
                <a:cs typeface="Times New Roman"/>
              </a:rPr>
              <a:t>then </a:t>
            </a:r>
            <a:r>
              <a:rPr dirty="0" sz="1100" spc="5">
                <a:latin typeface="Times New Roman"/>
                <a:cs typeface="Times New Roman"/>
              </a:rPr>
              <a:t>the customer </a:t>
            </a:r>
            <a:r>
              <a:rPr dirty="0" sz="1100" spc="10">
                <a:latin typeface="Times New Roman"/>
                <a:cs typeface="Times New Roman"/>
              </a:rPr>
              <a:t>convenience </a:t>
            </a:r>
            <a:r>
              <a:rPr dirty="0" sz="1100" spc="5">
                <a:latin typeface="Times New Roman"/>
                <a:cs typeface="Times New Roman"/>
              </a:rPr>
              <a:t>is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paramount importance 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firms may have </a:t>
            </a:r>
            <a:r>
              <a:rPr dirty="0" sz="1100" spc="5">
                <a:latin typeface="Times New Roman"/>
                <a:cs typeface="Times New Roman"/>
              </a:rPr>
              <a:t>to forego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efficiency aspect of design.  </a:t>
            </a:r>
            <a:r>
              <a:rPr dirty="0" sz="1100" spc="10">
                <a:latin typeface="Times New Roman"/>
                <a:cs typeface="Times New Roman"/>
              </a:rPr>
              <a:t>Appropriate ambience comfort of using and extent </a:t>
            </a:r>
            <a:r>
              <a:rPr dirty="0" sz="1100" spc="5">
                <a:latin typeface="Times New Roman"/>
                <a:cs typeface="Times New Roman"/>
              </a:rPr>
              <a:t>of travel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search required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get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service </a:t>
            </a:r>
            <a:r>
              <a:rPr dirty="0" sz="1100" spc="10">
                <a:latin typeface="Times New Roman"/>
                <a:cs typeface="Times New Roman"/>
              </a:rPr>
              <a:t>well done are key </a:t>
            </a:r>
            <a:r>
              <a:rPr dirty="0" sz="1100" spc="5">
                <a:latin typeface="Times New Roman"/>
                <a:cs typeface="Times New Roman"/>
              </a:rPr>
              <a:t>objective of design. </a:t>
            </a:r>
            <a:r>
              <a:rPr dirty="0" sz="1100" spc="2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other hand, if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design is with low  </a:t>
            </a:r>
            <a:r>
              <a:rPr dirty="0" sz="1100" spc="10">
                <a:latin typeface="Times New Roman"/>
                <a:cs typeface="Times New Roman"/>
              </a:rPr>
              <a:t>customer </a:t>
            </a:r>
            <a:r>
              <a:rPr dirty="0" sz="1100" spc="5">
                <a:latin typeface="Times New Roman"/>
                <a:cs typeface="Times New Roman"/>
              </a:rPr>
              <a:t>contact, efficiency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utilizing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space as well as other resources </a:t>
            </a:r>
            <a:r>
              <a:rPr dirty="0" sz="1100" spc="10">
                <a:latin typeface="Times New Roman"/>
                <a:cs typeface="Times New Roman"/>
              </a:rPr>
              <a:t>could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pursued  without seriously </a:t>
            </a:r>
            <a:r>
              <a:rPr dirty="0" sz="1100" spc="10">
                <a:latin typeface="Times New Roman"/>
                <a:cs typeface="Times New Roman"/>
              </a:rPr>
              <a:t>jeopardizing </a:t>
            </a:r>
            <a:r>
              <a:rPr dirty="0" sz="1100" spc="5">
                <a:latin typeface="Times New Roman"/>
                <a:cs typeface="Times New Roman"/>
              </a:rPr>
              <a:t>service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efficiency.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8300"/>
              </a:lnSpc>
            </a:pP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fallouts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operational </a:t>
            </a:r>
            <a:r>
              <a:rPr dirty="0" sz="1100" spc="10">
                <a:latin typeface="Times New Roman"/>
                <a:cs typeface="Times New Roman"/>
              </a:rPr>
              <a:t>implications </a:t>
            </a:r>
            <a:r>
              <a:rPr dirty="0" sz="1100" spc="5">
                <a:latin typeface="Times New Roman"/>
                <a:cs typeface="Times New Roman"/>
              </a:rPr>
              <a:t>of the </a:t>
            </a:r>
            <a:r>
              <a:rPr dirty="0" sz="1100" spc="10">
                <a:latin typeface="Times New Roman"/>
                <a:cs typeface="Times New Roman"/>
              </a:rPr>
              <a:t>degree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customer </a:t>
            </a:r>
            <a:r>
              <a:rPr dirty="0" sz="1100" spc="5">
                <a:latin typeface="Times New Roman"/>
                <a:cs typeface="Times New Roman"/>
              </a:rPr>
              <a:t>contacts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line of  visibility available to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customer. </a:t>
            </a: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degree </a:t>
            </a:r>
            <a:r>
              <a:rPr dirty="0" sz="1100" spc="5">
                <a:latin typeface="Times New Roman"/>
                <a:cs typeface="Times New Roman"/>
              </a:rPr>
              <a:t>of customer contact increase,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line of  visibility also gets </a:t>
            </a:r>
            <a:r>
              <a:rPr dirty="0" sz="1100" spc="10">
                <a:latin typeface="Times New Roman"/>
                <a:cs typeface="Times New Roman"/>
              </a:rPr>
              <a:t>pushed </a:t>
            </a:r>
            <a:r>
              <a:rPr dirty="0" sz="1100" spc="5">
                <a:latin typeface="Times New Roman"/>
                <a:cs typeface="Times New Roman"/>
              </a:rPr>
              <a:t>back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system. Therefore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aspects of business  processes are </a:t>
            </a:r>
            <a:r>
              <a:rPr dirty="0" sz="1100" spc="10">
                <a:latin typeface="Times New Roman"/>
                <a:cs typeface="Times New Roman"/>
              </a:rPr>
              <a:t>exposed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customers, paving the way </a:t>
            </a:r>
            <a:r>
              <a:rPr dirty="0" sz="1100" spc="5">
                <a:latin typeface="Times New Roman"/>
                <a:cs typeface="Times New Roman"/>
              </a:rPr>
              <a:t>for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multiple opportunities for  jeopardizing service quality. </a:t>
            </a:r>
            <a:r>
              <a:rPr dirty="0" sz="1100" spc="10">
                <a:latin typeface="Times New Roman"/>
                <a:cs typeface="Times New Roman"/>
              </a:rPr>
              <a:t>Layout </a:t>
            </a:r>
            <a:r>
              <a:rPr dirty="0" sz="1100" spc="5">
                <a:latin typeface="Times New Roman"/>
                <a:cs typeface="Times New Roman"/>
              </a:rPr>
              <a:t>decisions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>
                <a:latin typeface="Times New Roman"/>
                <a:cs typeface="Times New Roman"/>
              </a:rPr>
              <a:t>critical </a:t>
            </a:r>
            <a:r>
              <a:rPr dirty="0" sz="1100" spc="5">
                <a:latin typeface="Times New Roman"/>
                <a:cs typeface="Times New Roman"/>
              </a:rPr>
              <a:t>in such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situations.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262890" indent="-250825">
              <a:lnSpc>
                <a:spcPct val="100000"/>
              </a:lnSpc>
              <a:buAutoNum type="arabicPeriod" startAt="6"/>
              <a:tabLst>
                <a:tab pos="263525" algn="l"/>
              </a:tabLst>
            </a:pPr>
            <a:r>
              <a:rPr dirty="0" sz="1300" spc="5" b="1">
                <a:latin typeface="Times New Roman"/>
                <a:cs typeface="Times New Roman"/>
              </a:rPr>
              <a:t>JOB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5" b="1">
                <a:latin typeface="Times New Roman"/>
                <a:cs typeface="Times New Roman"/>
              </a:rPr>
              <a:t>DESIGN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The Hawthorne </a:t>
            </a:r>
            <a:r>
              <a:rPr dirty="0" sz="1100" spc="5">
                <a:latin typeface="Times New Roman"/>
                <a:cs typeface="Times New Roman"/>
              </a:rPr>
              <a:t>Studies conducted </a:t>
            </a:r>
            <a:r>
              <a:rPr dirty="0" sz="1100" spc="10">
                <a:latin typeface="Times New Roman"/>
                <a:cs typeface="Times New Roman"/>
              </a:rPr>
              <a:t>from 1924 onwards, showed </a:t>
            </a:r>
            <a:r>
              <a:rPr dirty="0" sz="1100" spc="5">
                <a:latin typeface="Times New Roman"/>
                <a:cs typeface="Times New Roman"/>
              </a:rPr>
              <a:t>that productivity is not only  influenced by asset of methods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procedures that specify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of tasks </a:t>
            </a:r>
            <a:r>
              <a:rPr dirty="0" sz="1100" spc="10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also by  </a:t>
            </a:r>
            <a:r>
              <a:rPr dirty="0" sz="1100" spc="10">
                <a:latin typeface="Times New Roman"/>
                <a:cs typeface="Times New Roman"/>
              </a:rPr>
              <a:t>employees </a:t>
            </a:r>
            <a:r>
              <a:rPr dirty="0" sz="1100" spc="5">
                <a:latin typeface="Times New Roman"/>
                <a:cs typeface="Times New Roman"/>
              </a:rPr>
              <a:t>feelings </a:t>
            </a:r>
            <a:r>
              <a:rPr dirty="0" sz="1100" spc="10">
                <a:latin typeface="Times New Roman"/>
                <a:cs typeface="Times New Roman"/>
              </a:rPr>
              <a:t>about </a:t>
            </a:r>
            <a:r>
              <a:rPr dirty="0" sz="1100" spc="5">
                <a:latin typeface="Times New Roman"/>
                <a:cs typeface="Times New Roman"/>
              </a:rPr>
              <a:t>their </a:t>
            </a:r>
            <a:r>
              <a:rPr dirty="0" sz="1100" spc="10">
                <a:latin typeface="Times New Roman"/>
                <a:cs typeface="Times New Roman"/>
              </a:rPr>
              <a:t>jobs. </a:t>
            </a:r>
            <a:r>
              <a:rPr dirty="0" sz="1100" spc="5">
                <a:latin typeface="Times New Roman"/>
                <a:cs typeface="Times New Roman"/>
              </a:rPr>
              <a:t>This is actually </a:t>
            </a:r>
            <a:r>
              <a:rPr dirty="0" sz="1100" spc="10">
                <a:latin typeface="Times New Roman"/>
                <a:cs typeface="Times New Roman"/>
              </a:rPr>
              <a:t>one of the </a:t>
            </a:r>
            <a:r>
              <a:rPr dirty="0" sz="1100" spc="5">
                <a:latin typeface="Times New Roman"/>
                <a:cs typeface="Times New Roman"/>
              </a:rPr>
              <a:t>major determinants </a:t>
            </a:r>
            <a:r>
              <a:rPr dirty="0" sz="1100" spc="10">
                <a:latin typeface="Times New Roman"/>
                <a:cs typeface="Times New Roman"/>
              </a:rPr>
              <a:t>of  </a:t>
            </a:r>
            <a:r>
              <a:rPr dirty="0" sz="1100" spc="5">
                <a:latin typeface="Times New Roman"/>
                <a:cs typeface="Times New Roman"/>
              </a:rPr>
              <a:t>productivity. </a:t>
            </a:r>
            <a:r>
              <a:rPr dirty="0" sz="1100" spc="10">
                <a:latin typeface="Times New Roman"/>
                <a:cs typeface="Times New Roman"/>
              </a:rPr>
              <a:t>For many years, </a:t>
            </a:r>
            <a:r>
              <a:rPr dirty="0" sz="1100" spc="5">
                <a:latin typeface="Times New Roman"/>
                <a:cs typeface="Times New Roman"/>
              </a:rPr>
              <a:t>Job Design </a:t>
            </a:r>
            <a:r>
              <a:rPr dirty="0" sz="1100" spc="10">
                <a:latin typeface="Times New Roman"/>
                <a:cs typeface="Times New Roman"/>
              </a:rPr>
              <a:t>has also been involved </a:t>
            </a:r>
            <a:r>
              <a:rPr dirty="0" sz="1100" spc="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physical  </a:t>
            </a:r>
            <a:r>
              <a:rPr dirty="0" sz="1100" spc="10">
                <a:latin typeface="Times New Roman"/>
                <a:cs typeface="Times New Roman"/>
              </a:rPr>
              <a:t>environment </a:t>
            </a:r>
            <a:r>
              <a:rPr dirty="0" sz="1100" spc="5">
                <a:latin typeface="Times New Roman"/>
                <a:cs typeface="Times New Roman"/>
              </a:rPr>
              <a:t>of the job. This often means specifying the allowable levels of noise, </a:t>
            </a:r>
            <a:r>
              <a:rPr dirty="0" sz="1100">
                <a:latin typeface="Times New Roman"/>
                <a:cs typeface="Times New Roman"/>
              </a:rPr>
              <a:t>dirt,  </a:t>
            </a:r>
            <a:r>
              <a:rPr dirty="0" sz="1100" spc="5">
                <a:latin typeface="Times New Roman"/>
                <a:cs typeface="Times New Roman"/>
              </a:rPr>
              <a:t>temperature, </a:t>
            </a:r>
            <a:r>
              <a:rPr dirty="0" sz="1100" spc="10">
                <a:latin typeface="Times New Roman"/>
                <a:cs typeface="Times New Roman"/>
              </a:rPr>
              <a:t>and the layout </a:t>
            </a:r>
            <a:r>
              <a:rPr dirty="0" sz="1100" spc="5">
                <a:latin typeface="Times New Roman"/>
                <a:cs typeface="Times New Roman"/>
              </a:rPr>
              <a:t>of facilities. </a:t>
            </a:r>
            <a:r>
              <a:rPr dirty="0" sz="1100" spc="10">
                <a:latin typeface="Times New Roman"/>
                <a:cs typeface="Times New Roman"/>
              </a:rPr>
              <a:t>Job Design </a:t>
            </a:r>
            <a:r>
              <a:rPr dirty="0" sz="1100" spc="5">
                <a:latin typeface="Times New Roman"/>
                <a:cs typeface="Times New Roman"/>
              </a:rPr>
              <a:t>also takes </a:t>
            </a:r>
            <a:r>
              <a:rPr dirty="0" sz="1100" spc="10">
                <a:latin typeface="Times New Roman"/>
                <a:cs typeface="Times New Roman"/>
              </a:rPr>
              <a:t>into account </a:t>
            </a:r>
            <a:r>
              <a:rPr dirty="0" sz="1100">
                <a:latin typeface="Times New Roman"/>
                <a:cs typeface="Times New Roman"/>
              </a:rPr>
              <a:t>all </a:t>
            </a:r>
            <a:r>
              <a:rPr dirty="0" sz="1100" spc="5">
                <a:latin typeface="Times New Roman"/>
                <a:cs typeface="Times New Roman"/>
              </a:rPr>
              <a:t>factors which  affect </a:t>
            </a:r>
            <a:r>
              <a:rPr dirty="0" sz="1100" spc="10">
                <a:latin typeface="Times New Roman"/>
                <a:cs typeface="Times New Roman"/>
              </a:rPr>
              <a:t>the work and </a:t>
            </a:r>
            <a:r>
              <a:rPr dirty="0" sz="1100" spc="5">
                <a:latin typeface="Times New Roman"/>
                <a:cs typeface="Times New Roman"/>
              </a:rPr>
              <a:t>organizes </a:t>
            </a:r>
            <a:r>
              <a:rPr dirty="0" sz="1100" spc="10">
                <a:latin typeface="Times New Roman"/>
                <a:cs typeface="Times New Roman"/>
              </a:rPr>
              <a:t>the content </a:t>
            </a:r>
            <a:r>
              <a:rPr dirty="0" sz="1100" spc="5">
                <a:latin typeface="Times New Roman"/>
                <a:cs typeface="Times New Roman"/>
              </a:rPr>
              <a:t>of the tasks .Job </a:t>
            </a:r>
            <a:r>
              <a:rPr dirty="0" sz="1100" spc="10">
                <a:latin typeface="Times New Roman"/>
                <a:cs typeface="Times New Roman"/>
              </a:rPr>
              <a:t>Design </a:t>
            </a:r>
            <a:r>
              <a:rPr dirty="0" sz="1100" spc="5">
                <a:latin typeface="Times New Roman"/>
                <a:cs typeface="Times New Roman"/>
              </a:rPr>
              <a:t>refers to the </a:t>
            </a:r>
            <a:r>
              <a:rPr dirty="0" sz="1100" spc="10">
                <a:latin typeface="Times New Roman"/>
                <a:cs typeface="Times New Roman"/>
              </a:rPr>
              <a:t>way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 set  </a:t>
            </a:r>
            <a:r>
              <a:rPr dirty="0" sz="1100" spc="5">
                <a:latin typeface="Times New Roman"/>
                <a:cs typeface="Times New Roman"/>
              </a:rPr>
              <a:t>of tasks or an entire job is organized within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social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psychological </a:t>
            </a:r>
            <a:r>
              <a:rPr dirty="0" sz="1100" spc="10">
                <a:latin typeface="Times New Roman"/>
                <a:cs typeface="Times New Roman"/>
              </a:rPr>
              <a:t>environment </a:t>
            </a:r>
            <a:r>
              <a:rPr dirty="0" sz="1100" spc="5">
                <a:latin typeface="Times New Roman"/>
                <a:cs typeface="Times New Roman"/>
              </a:rPr>
              <a:t>of the  organization. </a:t>
            </a:r>
            <a:r>
              <a:rPr dirty="0" sz="1100" spc="10">
                <a:latin typeface="Times New Roman"/>
                <a:cs typeface="Times New Roman"/>
              </a:rPr>
              <a:t>Job </a:t>
            </a:r>
            <a:r>
              <a:rPr dirty="0" sz="1100" spc="5">
                <a:latin typeface="Times New Roman"/>
                <a:cs typeface="Times New Roman"/>
              </a:rPr>
              <a:t>Design helps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determine: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97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98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3535" cy="8337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3230" indent="-21653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What </a:t>
            </a:r>
            <a:r>
              <a:rPr dirty="0" sz="1100" spc="5">
                <a:latin typeface="Times New Roman"/>
                <a:cs typeface="Times New Roman"/>
              </a:rPr>
              <a:t>tasks are done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the tasks are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done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many tasks </a:t>
            </a:r>
            <a:r>
              <a:rPr dirty="0" sz="1100" spc="10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done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In what order the tasks are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done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12700" marR="7620">
              <a:lnSpc>
                <a:spcPts val="1300"/>
              </a:lnSpc>
            </a:pPr>
            <a:r>
              <a:rPr dirty="0" sz="1100" spc="10">
                <a:latin typeface="Times New Roman"/>
                <a:cs typeface="Times New Roman"/>
              </a:rPr>
              <a:t>Humans have certain physiological, psychological and </a:t>
            </a:r>
            <a:r>
              <a:rPr dirty="0" sz="1100" spc="5">
                <a:latin typeface="Times New Roman"/>
                <a:cs typeface="Times New Roman"/>
              </a:rPr>
              <a:t>sociological characteristics.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performing work, </a:t>
            </a:r>
            <a:r>
              <a:rPr dirty="0" sz="1100" spc="10">
                <a:latin typeface="Times New Roman"/>
                <a:cs typeface="Times New Roman"/>
              </a:rPr>
              <a:t>human functions at three </a:t>
            </a:r>
            <a:r>
              <a:rPr dirty="0" sz="1100" spc="5">
                <a:latin typeface="Times New Roman"/>
                <a:cs typeface="Times New Roman"/>
              </a:rPr>
              <a:t>different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levels: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443230" indent="-216535">
              <a:lnSpc>
                <a:spcPct val="100000"/>
              </a:lnSpc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receive information through </a:t>
            </a:r>
            <a:r>
              <a:rPr dirty="0" sz="1100" spc="10">
                <a:latin typeface="Times New Roman"/>
                <a:cs typeface="Times New Roman"/>
              </a:rPr>
              <a:t>the sense</a:t>
            </a:r>
            <a:r>
              <a:rPr dirty="0" sz="1100" spc="5">
                <a:latin typeface="Times New Roman"/>
                <a:cs typeface="Times New Roman"/>
              </a:rPr>
              <a:t> organs,</a:t>
            </a:r>
            <a:endParaRPr sz="1100">
              <a:latin typeface="Times New Roman"/>
              <a:cs typeface="Times New Roman"/>
            </a:endParaRPr>
          </a:p>
          <a:p>
            <a:pPr algn="just" marL="443230" marR="825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Process </a:t>
            </a:r>
            <a:r>
              <a:rPr dirty="0" sz="1100" spc="10">
                <a:latin typeface="Times New Roman"/>
                <a:cs typeface="Times New Roman"/>
              </a:rPr>
              <a:t>the information </a:t>
            </a:r>
            <a:r>
              <a:rPr dirty="0" sz="1100" spc="5">
                <a:latin typeface="Times New Roman"/>
                <a:cs typeface="Times New Roman"/>
              </a:rPr>
              <a:t>received </a:t>
            </a:r>
            <a:r>
              <a:rPr dirty="0" sz="1100" spc="10">
                <a:latin typeface="Times New Roman"/>
                <a:cs typeface="Times New Roman"/>
              </a:rPr>
              <a:t>and the information </a:t>
            </a:r>
            <a:r>
              <a:rPr dirty="0" sz="1100" spc="5">
                <a:latin typeface="Times New Roman"/>
                <a:cs typeface="Times New Roman"/>
              </a:rPr>
              <a:t>stored </a:t>
            </a:r>
            <a:r>
              <a:rPr dirty="0" sz="1100" spc="10">
                <a:latin typeface="Times New Roman"/>
                <a:cs typeface="Times New Roman"/>
              </a:rPr>
              <a:t>in the memory </a:t>
            </a:r>
            <a:r>
              <a:rPr dirty="0" sz="1100" spc="5">
                <a:latin typeface="Times New Roman"/>
                <a:cs typeface="Times New Roman"/>
              </a:rPr>
              <a:t>for  decision</a:t>
            </a:r>
            <a:r>
              <a:rPr dirty="0" sz="1100" spc="10">
                <a:latin typeface="Times New Roman"/>
                <a:cs typeface="Times New Roman"/>
              </a:rPr>
              <a:t> making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Take </a:t>
            </a:r>
            <a:r>
              <a:rPr dirty="0" sz="1100" spc="5">
                <a:latin typeface="Times New Roman"/>
                <a:cs typeface="Times New Roman"/>
              </a:rPr>
              <a:t>action 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these decisions.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automatic </a:t>
            </a:r>
            <a:r>
              <a:rPr dirty="0" sz="1100" spc="5">
                <a:latin typeface="Times New Roman"/>
                <a:cs typeface="Times New Roman"/>
              </a:rPr>
              <a:t>based </a:t>
            </a:r>
            <a:r>
              <a:rPr dirty="0" sz="1100" spc="15">
                <a:latin typeface="Times New Roman"/>
                <a:cs typeface="Times New Roman"/>
              </a:rPr>
              <a:t>on  </a:t>
            </a:r>
            <a:r>
              <a:rPr dirty="0" sz="1100" spc="5">
                <a:latin typeface="Times New Roman"/>
                <a:cs typeface="Times New Roman"/>
              </a:rPr>
              <a:t>learned responses, as with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highly repetitive jobs, or </a:t>
            </a:r>
            <a:r>
              <a:rPr dirty="0" sz="1100" spc="1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involve extensive reasoning  and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results </a:t>
            </a:r>
            <a:r>
              <a:rPr dirty="0" sz="1100" spc="10">
                <a:latin typeface="Times New Roman"/>
                <a:cs typeface="Times New Roman"/>
              </a:rPr>
              <a:t>may be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complex.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These </a:t>
            </a:r>
            <a:r>
              <a:rPr dirty="0" sz="1100" spc="5">
                <a:latin typeface="Times New Roman"/>
                <a:cs typeface="Times New Roman"/>
              </a:rPr>
              <a:t>characteristics </a:t>
            </a:r>
            <a:r>
              <a:rPr dirty="0" sz="1100" spc="10">
                <a:latin typeface="Times New Roman"/>
                <a:cs typeface="Times New Roman"/>
              </a:rPr>
              <a:t>define </a:t>
            </a:r>
            <a:r>
              <a:rPr dirty="0" sz="1100" spc="5">
                <a:latin typeface="Times New Roman"/>
                <a:cs typeface="Times New Roman"/>
              </a:rPr>
              <a:t>their capabilities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limitations in the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situation. There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variation in </a:t>
            </a:r>
            <a:r>
              <a:rPr dirty="0" sz="1100" spc="5">
                <a:latin typeface="Times New Roman"/>
                <a:cs typeface="Times New Roman"/>
              </a:rPr>
              <a:t>these </a:t>
            </a:r>
            <a:r>
              <a:rPr dirty="0" sz="1100" spc="10">
                <a:latin typeface="Times New Roman"/>
                <a:cs typeface="Times New Roman"/>
              </a:rPr>
              <a:t>characteristics among individuals. </a:t>
            </a:r>
            <a:r>
              <a:rPr dirty="0" sz="1100" spc="5">
                <a:latin typeface="Times New Roman"/>
                <a:cs typeface="Times New Roman"/>
              </a:rPr>
              <a:t>In addition, </a:t>
            </a:r>
            <a:r>
              <a:rPr dirty="0" sz="1100" spc="10">
                <a:latin typeface="Times New Roman"/>
                <a:cs typeface="Times New Roman"/>
              </a:rPr>
              <a:t>there are </a:t>
            </a:r>
            <a:r>
              <a:rPr dirty="0" sz="1100" spc="5">
                <a:latin typeface="Times New Roman"/>
                <a:cs typeface="Times New Roman"/>
              </a:rPr>
              <a:t>socio-psychological  </a:t>
            </a:r>
            <a:r>
              <a:rPr dirty="0" sz="1100" spc="10">
                <a:latin typeface="Times New Roman"/>
                <a:cs typeface="Times New Roman"/>
              </a:rPr>
              <a:t>and socio-technical factors that determine behavior. Such factors include </a:t>
            </a:r>
            <a:r>
              <a:rPr dirty="0" sz="1100" spc="1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only how a job  </a:t>
            </a:r>
            <a:r>
              <a:rPr dirty="0" sz="1100" spc="5">
                <a:latin typeface="Times New Roman"/>
                <a:cs typeface="Times New Roman"/>
              </a:rPr>
              <a:t>is done, but the </a:t>
            </a:r>
            <a:r>
              <a:rPr dirty="0" sz="1100" spc="10">
                <a:latin typeface="Times New Roman"/>
                <a:cs typeface="Times New Roman"/>
              </a:rPr>
              <a:t>employee </a:t>
            </a:r>
            <a:r>
              <a:rPr dirty="0" sz="1100" spc="5">
                <a:latin typeface="Times New Roman"/>
                <a:cs typeface="Times New Roman"/>
              </a:rPr>
              <a:t>feels </a:t>
            </a:r>
            <a:r>
              <a:rPr dirty="0" sz="1100" spc="10">
                <a:latin typeface="Times New Roman"/>
                <a:cs typeface="Times New Roman"/>
              </a:rPr>
              <a:t>about the </a:t>
            </a:r>
            <a:r>
              <a:rPr dirty="0" sz="1100" spc="5">
                <a:latin typeface="Times New Roman"/>
                <a:cs typeface="Times New Roman"/>
              </a:rPr>
              <a:t>job. </a:t>
            </a:r>
            <a:r>
              <a:rPr dirty="0" sz="1100" spc="10">
                <a:latin typeface="Times New Roman"/>
                <a:cs typeface="Times New Roman"/>
              </a:rPr>
              <a:t>It takes </a:t>
            </a:r>
            <a:r>
              <a:rPr dirty="0" sz="1100" spc="5">
                <a:latin typeface="Times New Roman"/>
                <a:cs typeface="Times New Roman"/>
              </a:rPr>
              <a:t>into </a:t>
            </a:r>
            <a:r>
              <a:rPr dirty="0" sz="1100" spc="10">
                <a:latin typeface="Times New Roman"/>
                <a:cs typeface="Times New Roman"/>
              </a:rPr>
              <a:t>account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easily or quickly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person </a:t>
            </a:r>
            <a:r>
              <a:rPr dirty="0" sz="1100" spc="10">
                <a:latin typeface="Times New Roman"/>
                <a:cs typeface="Times New Roman"/>
              </a:rPr>
              <a:t>may perform a </a:t>
            </a:r>
            <a:r>
              <a:rPr dirty="0" sz="1100" spc="5">
                <a:latin typeface="Times New Roman"/>
                <a:cs typeface="Times New Roman"/>
              </a:rPr>
              <a:t>job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she or </a:t>
            </a:r>
            <a:r>
              <a:rPr dirty="0" sz="1100" spc="15">
                <a:latin typeface="Times New Roman"/>
                <a:cs typeface="Times New Roman"/>
              </a:rPr>
              <a:t>he </a:t>
            </a:r>
            <a:r>
              <a:rPr dirty="0" sz="1100" spc="1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react emotionally to that </a:t>
            </a:r>
            <a:r>
              <a:rPr dirty="0" sz="1100" spc="10">
                <a:latin typeface="Times New Roman"/>
                <a:cs typeface="Times New Roman"/>
              </a:rPr>
              <a:t>job and the  environment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it is performed.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ct val="984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Job </a:t>
            </a:r>
            <a:r>
              <a:rPr dirty="0" sz="1100" spc="5">
                <a:latin typeface="Times New Roman"/>
                <a:cs typeface="Times New Roman"/>
              </a:rPr>
              <a:t>Design, as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seen </a:t>
            </a:r>
            <a:r>
              <a:rPr dirty="0" sz="1100" spc="10">
                <a:latin typeface="Times New Roman"/>
                <a:cs typeface="Times New Roman"/>
              </a:rPr>
              <a:t>today, </a:t>
            </a:r>
            <a:r>
              <a:rPr dirty="0" sz="1100" spc="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expanded </a:t>
            </a:r>
            <a:r>
              <a:rPr dirty="0" sz="1100" spc="5">
                <a:latin typeface="Times New Roman"/>
                <a:cs typeface="Times New Roman"/>
              </a:rPr>
              <a:t>to include social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psychological </a:t>
            </a:r>
            <a:r>
              <a:rPr dirty="0" sz="1100" spc="10">
                <a:latin typeface="Times New Roman"/>
                <a:cs typeface="Times New Roman"/>
              </a:rPr>
              <a:t>environment  </a:t>
            </a:r>
            <a:r>
              <a:rPr dirty="0" sz="1100" spc="5">
                <a:latin typeface="Times New Roman"/>
                <a:cs typeface="Times New Roman"/>
              </a:rPr>
              <a:t>by considering </a:t>
            </a:r>
            <a:r>
              <a:rPr dirty="0" sz="1100" spc="10">
                <a:latin typeface="Times New Roman"/>
                <a:cs typeface="Times New Roman"/>
              </a:rPr>
              <a:t>what are </a:t>
            </a:r>
            <a:r>
              <a:rPr dirty="0" sz="1100" spc="5">
                <a:latin typeface="Times New Roman"/>
                <a:cs typeface="Times New Roman"/>
              </a:rPr>
              <a:t>called socio-psychological factors related to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job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socio-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technical considerations- the social </a:t>
            </a:r>
            <a:r>
              <a:rPr dirty="0" sz="1100" spc="10">
                <a:latin typeface="Times New Roman"/>
                <a:cs typeface="Times New Roman"/>
              </a:rPr>
              <a:t>and technical make-up of 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individual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400"/>
              </a:lnSpc>
            </a:pPr>
            <a:r>
              <a:rPr dirty="0" sz="1100" spc="5" b="1">
                <a:latin typeface="Times New Roman"/>
                <a:cs typeface="Times New Roman"/>
              </a:rPr>
              <a:t>Socio- technical </a:t>
            </a:r>
            <a:r>
              <a:rPr dirty="0" sz="1100" spc="10" b="1">
                <a:latin typeface="Times New Roman"/>
                <a:cs typeface="Times New Roman"/>
              </a:rPr>
              <a:t>Factors: </a:t>
            </a:r>
            <a:r>
              <a:rPr dirty="0" sz="1100" spc="10">
                <a:latin typeface="Times New Roman"/>
                <a:cs typeface="Times New Roman"/>
              </a:rPr>
              <a:t>Based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different levels of human functioning the </a:t>
            </a:r>
            <a:r>
              <a:rPr dirty="0" sz="1100" spc="5">
                <a:latin typeface="Times New Roman"/>
                <a:cs typeface="Times New Roman"/>
              </a:rPr>
              <a:t>socio-technical  theory believes that machines and </a:t>
            </a:r>
            <a:r>
              <a:rPr dirty="0" sz="1100" spc="10">
                <a:latin typeface="Times New Roman"/>
                <a:cs typeface="Times New Roman"/>
              </a:rPr>
              <a:t>humans </a:t>
            </a:r>
            <a:r>
              <a:rPr dirty="0" sz="1100" spc="5">
                <a:latin typeface="Times New Roman"/>
                <a:cs typeface="Times New Roman"/>
              </a:rPr>
              <a:t>at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level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the general structure of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closed  </a:t>
            </a:r>
            <a:r>
              <a:rPr dirty="0" sz="1100" spc="10">
                <a:latin typeface="Times New Roman"/>
                <a:cs typeface="Times New Roman"/>
              </a:rPr>
              <a:t>loop automated </a:t>
            </a:r>
            <a:r>
              <a:rPr dirty="0" sz="1100" spc="5">
                <a:latin typeface="Times New Roman"/>
                <a:cs typeface="Times New Roman"/>
              </a:rPr>
              <a:t>system. </a:t>
            </a:r>
            <a:r>
              <a:rPr dirty="0" sz="1100" spc="10">
                <a:latin typeface="Times New Roman"/>
                <a:cs typeface="Times New Roman"/>
              </a:rPr>
              <a:t>However, machines and </a:t>
            </a:r>
            <a:r>
              <a:rPr dirty="0" sz="1100" spc="15">
                <a:latin typeface="Times New Roman"/>
                <a:cs typeface="Times New Roman"/>
              </a:rPr>
              <a:t>humans </a:t>
            </a:r>
            <a:r>
              <a:rPr dirty="0" sz="1100" spc="10">
                <a:latin typeface="Times New Roman"/>
                <a:cs typeface="Times New Roman"/>
              </a:rPr>
              <a:t>are alike in </a:t>
            </a:r>
            <a:r>
              <a:rPr dirty="0" sz="1100" spc="5">
                <a:latin typeface="Times New Roman"/>
                <a:cs typeface="Times New Roman"/>
              </a:rPr>
              <a:t>certain </a:t>
            </a:r>
            <a:r>
              <a:rPr dirty="0" sz="1100" spc="10">
                <a:latin typeface="Times New Roman"/>
                <a:cs typeface="Times New Roman"/>
              </a:rPr>
              <a:t>important  </a:t>
            </a:r>
            <a:r>
              <a:rPr dirty="0" sz="1100" spc="5">
                <a:latin typeface="Times New Roman"/>
                <a:cs typeface="Times New Roman"/>
              </a:rPr>
              <a:t>respects. </a:t>
            </a:r>
            <a:r>
              <a:rPr dirty="0" sz="1100" spc="10">
                <a:latin typeface="Times New Roman"/>
                <a:cs typeface="Times New Roman"/>
              </a:rPr>
              <a:t>Both have </a:t>
            </a:r>
            <a:r>
              <a:rPr dirty="0" sz="1100" spc="5">
                <a:latin typeface="Times New Roman"/>
                <a:cs typeface="Times New Roman"/>
              </a:rPr>
              <a:t>sensors, stored </a:t>
            </a:r>
            <a:r>
              <a:rPr dirty="0" sz="1100" spc="10">
                <a:latin typeface="Times New Roman"/>
                <a:cs typeface="Times New Roman"/>
              </a:rPr>
              <a:t>information, comparators, decision makers, effectors and  </a:t>
            </a:r>
            <a:r>
              <a:rPr dirty="0" sz="1100" spc="5">
                <a:latin typeface="Times New Roman"/>
                <a:cs typeface="Times New Roman"/>
              </a:rPr>
              <a:t>feed </a:t>
            </a:r>
            <a:r>
              <a:rPr dirty="0" sz="1100" spc="10">
                <a:latin typeface="Times New Roman"/>
                <a:cs typeface="Times New Roman"/>
              </a:rPr>
              <a:t>back </a:t>
            </a:r>
            <a:r>
              <a:rPr dirty="0" sz="1100" spc="5">
                <a:latin typeface="Times New Roman"/>
                <a:cs typeface="Times New Roman"/>
              </a:rPr>
              <a:t>loops.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difference </a:t>
            </a:r>
            <a:r>
              <a:rPr dirty="0" sz="1100" spc="10">
                <a:latin typeface="Times New Roman"/>
                <a:cs typeface="Times New Roman"/>
              </a:rPr>
              <a:t>between the two </a:t>
            </a:r>
            <a:r>
              <a:rPr dirty="0" sz="1100" spc="5">
                <a:latin typeface="Times New Roman"/>
                <a:cs typeface="Times New Roman"/>
              </a:rPr>
              <a:t>is that </a:t>
            </a:r>
            <a:r>
              <a:rPr dirty="0" sz="1100" spc="10">
                <a:latin typeface="Times New Roman"/>
                <a:cs typeface="Times New Roman"/>
              </a:rPr>
              <a:t>unlike machines—which are  </a:t>
            </a:r>
            <a:r>
              <a:rPr dirty="0" sz="1100" spc="5">
                <a:latin typeface="Times New Roman"/>
                <a:cs typeface="Times New Roman"/>
              </a:rPr>
              <a:t>specialized </a:t>
            </a:r>
            <a:r>
              <a:rPr dirty="0" sz="1100" spc="10">
                <a:latin typeface="Times New Roman"/>
                <a:cs typeface="Times New Roman"/>
              </a:rPr>
              <a:t>in the kind of ranges of tasks they can perform—humans have tremendous range  </a:t>
            </a:r>
            <a:r>
              <a:rPr dirty="0" sz="1100" spc="5">
                <a:latin typeface="Times New Roman"/>
                <a:cs typeface="Times New Roman"/>
              </a:rPr>
              <a:t>of capabilities,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limitations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imposed </a:t>
            </a:r>
            <a:r>
              <a:rPr dirty="0" sz="1100" spc="5">
                <a:latin typeface="Times New Roman"/>
                <a:cs typeface="Times New Roman"/>
              </a:rPr>
              <a:t>by their </a:t>
            </a:r>
            <a:r>
              <a:rPr dirty="0" sz="1100" spc="10">
                <a:latin typeface="Times New Roman"/>
                <a:cs typeface="Times New Roman"/>
              </a:rPr>
              <a:t>physiological and </a:t>
            </a:r>
            <a:r>
              <a:rPr dirty="0" sz="1100" spc="5">
                <a:latin typeface="Times New Roman"/>
                <a:cs typeface="Times New Roman"/>
              </a:rPr>
              <a:t>sociological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characteristics. </a:t>
            </a:r>
            <a:r>
              <a:rPr dirty="0" sz="1100" spc="10">
                <a:latin typeface="Times New Roman"/>
                <a:cs typeface="Times New Roman"/>
              </a:rPr>
              <a:t>Machines perform </a:t>
            </a:r>
            <a:r>
              <a:rPr dirty="0" sz="1100" spc="5">
                <a:latin typeface="Times New Roman"/>
                <a:cs typeface="Times New Roman"/>
              </a:rPr>
              <a:t>tasks as faithful servants reacting mainly to physical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factors. </a:t>
            </a:r>
            <a:r>
              <a:rPr dirty="0" sz="1100" spc="10">
                <a:latin typeface="Times New Roman"/>
                <a:cs typeface="Times New Roman"/>
              </a:rPr>
              <a:t>Humans, however, </a:t>
            </a:r>
            <a:r>
              <a:rPr dirty="0" sz="1100" spc="5">
                <a:latin typeface="Times New Roman"/>
                <a:cs typeface="Times New Roman"/>
              </a:rPr>
              <a:t>react </a:t>
            </a:r>
            <a:r>
              <a:rPr dirty="0" sz="1100" spc="10">
                <a:latin typeface="Times New Roman"/>
                <a:cs typeface="Times New Roman"/>
              </a:rPr>
              <a:t>to their </a:t>
            </a:r>
            <a:r>
              <a:rPr dirty="0" sz="1100" spc="5">
                <a:latin typeface="Times New Roman"/>
                <a:cs typeface="Times New Roman"/>
              </a:rPr>
              <a:t>psychological </a:t>
            </a:r>
            <a:r>
              <a:rPr dirty="0" sz="1100" spc="10">
                <a:latin typeface="Times New Roman"/>
                <a:cs typeface="Times New Roman"/>
              </a:rPr>
              <a:t>and sociological environments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well  </a:t>
            </a:r>
            <a:r>
              <a:rPr dirty="0" sz="1100" spc="5">
                <a:latin typeface="Times New Roman"/>
                <a:cs typeface="Times New Roman"/>
              </a:rPr>
              <a:t>as to the physical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Socio-technical theory </a:t>
            </a:r>
            <a:r>
              <a:rPr dirty="0" sz="1100" spc="5">
                <a:latin typeface="Times New Roman"/>
                <a:cs typeface="Times New Roman"/>
              </a:rPr>
              <a:t>believes </a:t>
            </a:r>
            <a:r>
              <a:rPr dirty="0" sz="1100" spc="10">
                <a:latin typeface="Times New Roman"/>
                <a:cs typeface="Times New Roman"/>
              </a:rPr>
              <a:t>that humans </a:t>
            </a:r>
            <a:r>
              <a:rPr dirty="0" sz="1100" spc="5">
                <a:latin typeface="Times New Roman"/>
                <a:cs typeface="Times New Roman"/>
              </a:rPr>
              <a:t>operate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socio-technical systems. In their </a:t>
            </a:r>
            <a:r>
              <a:rPr dirty="0" sz="1100" spc="10">
                <a:latin typeface="Times New Roman"/>
                <a:cs typeface="Times New Roman"/>
              </a:rPr>
              <a:t>job  </a:t>
            </a:r>
            <a:r>
              <a:rPr dirty="0" sz="1100" spc="5">
                <a:latin typeface="Times New Roman"/>
                <a:cs typeface="Times New Roman"/>
              </a:rPr>
              <a:t>environment, they optimize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5">
                <a:latin typeface="Times New Roman"/>
                <a:cs typeface="Times New Roman"/>
              </a:rPr>
              <a:t>social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technological considerations. Every socio-  </a:t>
            </a:r>
            <a:r>
              <a:rPr dirty="0" sz="1100" spc="10">
                <a:latin typeface="Times New Roman"/>
                <a:cs typeface="Times New Roman"/>
              </a:rPr>
              <a:t>technical </a:t>
            </a:r>
            <a:r>
              <a:rPr dirty="0" sz="1100" spc="15">
                <a:latin typeface="Times New Roman"/>
                <a:cs typeface="Times New Roman"/>
              </a:rPr>
              <a:t>system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defined by the </a:t>
            </a:r>
            <a:r>
              <a:rPr dirty="0" sz="1100" spc="5">
                <a:latin typeface="Times New Roman"/>
                <a:cs typeface="Times New Roman"/>
              </a:rPr>
              <a:t>social </a:t>
            </a:r>
            <a:r>
              <a:rPr dirty="0" sz="1100" spc="10">
                <a:latin typeface="Times New Roman"/>
                <a:cs typeface="Times New Roman"/>
              </a:rPr>
              <a:t>aspects, reflected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the environment that </a:t>
            </a:r>
            <a:r>
              <a:rPr dirty="0" sz="1100" spc="5">
                <a:latin typeface="Times New Roman"/>
                <a:cs typeface="Times New Roman"/>
              </a:rPr>
              <a:t>consists </a:t>
            </a:r>
            <a:r>
              <a:rPr dirty="0" sz="1100" spc="10">
                <a:latin typeface="Times New Roman"/>
                <a:cs typeface="Times New Roman"/>
              </a:rPr>
              <a:t>of  </a:t>
            </a:r>
            <a:r>
              <a:rPr dirty="0" sz="1100" spc="5">
                <a:latin typeface="Times New Roman"/>
                <a:cs typeface="Times New Roman"/>
              </a:rPr>
              <a:t>culture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values and by a </a:t>
            </a:r>
            <a:r>
              <a:rPr dirty="0" sz="1100" spc="5">
                <a:latin typeface="Times New Roman"/>
                <a:cs typeface="Times New Roman"/>
              </a:rPr>
              <a:t>set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generally </a:t>
            </a:r>
            <a:r>
              <a:rPr dirty="0" sz="1100" spc="10">
                <a:latin typeface="Times New Roman"/>
                <a:cs typeface="Times New Roman"/>
              </a:rPr>
              <a:t>accepted practices.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environment provides  </a:t>
            </a:r>
            <a:r>
              <a:rPr dirty="0" sz="1100" spc="5">
                <a:latin typeface="Times New Roman"/>
                <a:cs typeface="Times New Roman"/>
              </a:rPr>
              <a:t>certain </a:t>
            </a:r>
            <a:r>
              <a:rPr dirty="0" sz="1100" spc="10">
                <a:latin typeface="Times New Roman"/>
                <a:cs typeface="Times New Roman"/>
              </a:rPr>
              <a:t>roles for organizations, groups and people while technology </a:t>
            </a:r>
            <a:r>
              <a:rPr dirty="0" sz="1100" spc="5">
                <a:latin typeface="Times New Roman"/>
                <a:cs typeface="Times New Roman"/>
              </a:rPr>
              <a:t>imposes constraints that  limit </a:t>
            </a:r>
            <a:r>
              <a:rPr dirty="0" sz="1100" spc="10">
                <a:latin typeface="Times New Roman"/>
                <a:cs typeface="Times New Roman"/>
              </a:rPr>
              <a:t>the possible arrangements of processes </a:t>
            </a:r>
            <a:r>
              <a:rPr dirty="0" sz="1100" spc="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jobs and thereby impact </a:t>
            </a:r>
            <a:r>
              <a:rPr dirty="0" sz="1100" spc="5">
                <a:latin typeface="Times New Roman"/>
                <a:cs typeface="Times New Roman"/>
              </a:rPr>
              <a:t>job satisfaction </a:t>
            </a:r>
            <a:r>
              <a:rPr dirty="0" sz="1100" spc="15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social </a:t>
            </a:r>
            <a:r>
              <a:rPr dirty="0" sz="1100" spc="10">
                <a:latin typeface="Times New Roman"/>
                <a:cs typeface="Times New Roman"/>
              </a:rPr>
              <a:t>system needs. </a:t>
            </a:r>
            <a:r>
              <a:rPr dirty="0" sz="1100" spc="5">
                <a:latin typeface="Times New Roman"/>
                <a:cs typeface="Times New Roman"/>
              </a:rPr>
              <a:t>According to socio-technical </a:t>
            </a:r>
            <a:r>
              <a:rPr dirty="0" sz="1100" spc="10">
                <a:latin typeface="Times New Roman"/>
                <a:cs typeface="Times New Roman"/>
              </a:rPr>
              <a:t>principles, Job Design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the application </a:t>
            </a:r>
            <a:r>
              <a:rPr dirty="0" sz="1100" spc="5">
                <a:latin typeface="Times New Roman"/>
                <a:cs typeface="Times New Roman"/>
              </a:rPr>
              <a:t>of  the </a:t>
            </a:r>
            <a:r>
              <a:rPr dirty="0" sz="1100" spc="10">
                <a:latin typeface="Times New Roman"/>
                <a:cs typeface="Times New Roman"/>
              </a:rPr>
              <a:t>concept </a:t>
            </a:r>
            <a:r>
              <a:rPr dirty="0" sz="1100" spc="5">
                <a:latin typeface="Times New Roman"/>
                <a:cs typeface="Times New Roman"/>
              </a:rPr>
              <a:t>of their joint optimization </a:t>
            </a:r>
            <a:r>
              <a:rPr dirty="0" sz="1100" spc="1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technology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values of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social  systems.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</a:pPr>
            <a:r>
              <a:rPr dirty="0" sz="1100" spc="5" b="1">
                <a:latin typeface="Times New Roman"/>
                <a:cs typeface="Times New Roman"/>
              </a:rPr>
              <a:t>Socio-psychological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factors: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Humans have </a:t>
            </a:r>
            <a:r>
              <a:rPr dirty="0" sz="1100" spc="5">
                <a:latin typeface="Times New Roman"/>
                <a:cs typeface="Times New Roman"/>
              </a:rPr>
              <a:t>certain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physiological,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psychological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and  </a:t>
            </a:r>
            <a:r>
              <a:rPr dirty="0" sz="1100" spc="5">
                <a:latin typeface="Times New Roman"/>
                <a:cs typeface="Times New Roman"/>
              </a:rPr>
              <a:t>sociological characteristics that define their capacities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limitations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situation.  </a:t>
            </a:r>
            <a:r>
              <a:rPr dirty="0" sz="1100" spc="10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related to empirical </a:t>
            </a:r>
            <a:r>
              <a:rPr dirty="0" sz="1100" spc="10">
                <a:latin typeface="Times New Roman"/>
                <a:cs typeface="Times New Roman"/>
              </a:rPr>
              <a:t>evidence </a:t>
            </a:r>
            <a:r>
              <a:rPr dirty="0" sz="1100" spc="5">
                <a:latin typeface="Times New Roman"/>
                <a:cs typeface="Times New Roman"/>
              </a:rPr>
              <a:t>that suggests that </a:t>
            </a:r>
            <a:r>
              <a:rPr dirty="0" sz="1100" spc="10">
                <a:latin typeface="Times New Roman"/>
                <a:cs typeface="Times New Roman"/>
              </a:rPr>
              <a:t>workers </a:t>
            </a:r>
            <a:r>
              <a:rPr dirty="0" sz="1100" spc="5">
                <a:latin typeface="Times New Roman"/>
                <a:cs typeface="Times New Roman"/>
              </a:rPr>
              <a:t>prefer tasks of</a:t>
            </a:r>
            <a:r>
              <a:rPr dirty="0" sz="1100" spc="2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99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814197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6350">
              <a:lnSpc>
                <a:spcPts val="1300"/>
              </a:lnSpc>
              <a:spcBef>
                <a:spcPts val="185"/>
              </a:spcBef>
            </a:pPr>
            <a:r>
              <a:rPr dirty="0" sz="1100" spc="5">
                <a:latin typeface="Times New Roman"/>
                <a:cs typeface="Times New Roman"/>
              </a:rPr>
              <a:t>substantial degree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wholeness, in </a:t>
            </a:r>
            <a:r>
              <a:rPr dirty="0" sz="1100" spc="10">
                <a:latin typeface="Times New Roman"/>
                <a:cs typeface="Times New Roman"/>
              </a:rPr>
              <a:t>which </a:t>
            </a:r>
            <a:r>
              <a:rPr dirty="0" sz="1100" spc="5">
                <a:latin typeface="Times New Roman"/>
                <a:cs typeface="Times New Roman"/>
              </a:rPr>
              <a:t>the individual </a:t>
            </a:r>
            <a:r>
              <a:rPr dirty="0" sz="1100" spc="10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 spc="10">
                <a:latin typeface="Times New Roman"/>
                <a:cs typeface="Times New Roman"/>
              </a:rPr>
              <a:t>over </a:t>
            </a:r>
            <a:r>
              <a:rPr dirty="0" sz="1100" spc="5">
                <a:latin typeface="Times New Roman"/>
                <a:cs typeface="Times New Roman"/>
              </a:rPr>
              <a:t>the materials and  the process involved </a:t>
            </a:r>
            <a:r>
              <a:rPr dirty="0" sz="1100" spc="10">
                <a:latin typeface="Times New Roman"/>
                <a:cs typeface="Times New Roman"/>
              </a:rPr>
              <a:t>and which </a:t>
            </a:r>
            <a:r>
              <a:rPr dirty="0" sz="1100" spc="5">
                <a:latin typeface="Times New Roman"/>
                <a:cs typeface="Times New Roman"/>
              </a:rPr>
              <a:t>integrates </a:t>
            </a:r>
            <a:r>
              <a:rPr dirty="0" sz="1100" spc="10">
                <a:latin typeface="Times New Roman"/>
                <a:cs typeface="Times New Roman"/>
              </a:rPr>
              <a:t>the employee </a:t>
            </a:r>
            <a:r>
              <a:rPr dirty="0" sz="1100" spc="5">
                <a:latin typeface="Times New Roman"/>
                <a:cs typeface="Times New Roman"/>
              </a:rPr>
              <a:t>into the fabric of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Keeping </a:t>
            </a:r>
            <a:r>
              <a:rPr dirty="0" sz="1100" spc="5">
                <a:latin typeface="Times New Roman"/>
                <a:cs typeface="Times New Roman"/>
              </a:rPr>
              <a:t>these observations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empirical </a:t>
            </a:r>
            <a:r>
              <a:rPr dirty="0" sz="1100" spc="10">
                <a:latin typeface="Times New Roman"/>
                <a:cs typeface="Times New Roman"/>
              </a:rPr>
              <a:t>evidence </a:t>
            </a:r>
            <a:r>
              <a:rPr dirty="0" sz="1100" spc="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mind, </a:t>
            </a:r>
            <a:r>
              <a:rPr dirty="0" sz="1100" spc="5">
                <a:latin typeface="Times New Roman"/>
                <a:cs typeface="Times New Roman"/>
              </a:rPr>
              <a:t>jobs 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designed such  that there are an optimal variety of tasks within </a:t>
            </a: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job.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optimal level is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allows  the employee to </a:t>
            </a:r>
            <a:r>
              <a:rPr dirty="0" sz="1100" spc="5">
                <a:latin typeface="Times New Roman"/>
                <a:cs typeface="Times New Roman"/>
              </a:rPr>
              <a:t>rest </a:t>
            </a:r>
            <a:r>
              <a:rPr dirty="0" sz="1100" spc="10">
                <a:latin typeface="Times New Roman"/>
                <a:cs typeface="Times New Roman"/>
              </a:rPr>
              <a:t>from the </a:t>
            </a:r>
            <a:r>
              <a:rPr dirty="0" sz="1100" spc="5">
                <a:latin typeface="Times New Roman"/>
                <a:cs typeface="Times New Roman"/>
              </a:rPr>
              <a:t>high level of attention or </a:t>
            </a:r>
            <a:r>
              <a:rPr dirty="0" sz="1100" spc="10">
                <a:latin typeface="Times New Roman"/>
                <a:cs typeface="Times New Roman"/>
              </a:rPr>
              <a:t>effort while working on </a:t>
            </a:r>
            <a:r>
              <a:rPr dirty="0" sz="1100" spc="5">
                <a:latin typeface="Times New Roman"/>
                <a:cs typeface="Times New Roman"/>
              </a:rPr>
              <a:t>another task  or, conversely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stretch after </a:t>
            </a:r>
            <a:r>
              <a:rPr dirty="0" sz="1100" spc="10">
                <a:latin typeface="Times New Roman"/>
                <a:cs typeface="Times New Roman"/>
              </a:rPr>
              <a:t>a period </a:t>
            </a:r>
            <a:r>
              <a:rPr dirty="0" sz="1100" spc="5">
                <a:latin typeface="Times New Roman"/>
                <a:cs typeface="Times New Roman"/>
              </a:rPr>
              <a:t>of routine activity. There is research that suggests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employees </a:t>
            </a:r>
            <a:r>
              <a:rPr dirty="0" sz="1100" spc="5">
                <a:latin typeface="Times New Roman"/>
                <a:cs typeface="Times New Roman"/>
              </a:rPr>
              <a:t>derive satisfaction </a:t>
            </a:r>
            <a:r>
              <a:rPr dirty="0" sz="1100" spc="10">
                <a:latin typeface="Times New Roman"/>
                <a:cs typeface="Times New Roman"/>
              </a:rPr>
              <a:t>from </a:t>
            </a:r>
            <a:r>
              <a:rPr dirty="0" sz="1100" spc="5">
                <a:latin typeface="Times New Roman"/>
                <a:cs typeface="Times New Roman"/>
              </a:rPr>
              <a:t>using </a:t>
            </a:r>
            <a:r>
              <a:rPr dirty="0" sz="1100" spc="10">
                <a:latin typeface="Times New Roman"/>
                <a:cs typeface="Times New Roman"/>
              </a:rPr>
              <a:t>a number </a:t>
            </a:r>
            <a:r>
              <a:rPr dirty="0" sz="1100" spc="5">
                <a:latin typeface="Times New Roman"/>
                <a:cs typeface="Times New Roman"/>
              </a:rPr>
              <a:t>of skilled levels. </a:t>
            </a:r>
            <a:r>
              <a:rPr dirty="0" sz="1100" spc="10">
                <a:latin typeface="Times New Roman"/>
                <a:cs typeface="Times New Roman"/>
              </a:rPr>
              <a:t>There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5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points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that must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considered for Job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Design: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jobs </a:t>
            </a:r>
            <a:r>
              <a:rPr dirty="0" sz="1100" spc="10">
                <a:latin typeface="Times New Roman"/>
                <a:cs typeface="Times New Roman"/>
              </a:rPr>
              <a:t>should be </a:t>
            </a:r>
            <a:r>
              <a:rPr dirty="0" sz="1100" spc="5">
                <a:latin typeface="Times New Roman"/>
                <a:cs typeface="Times New Roman"/>
              </a:rPr>
              <a:t>challenging for each skill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category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29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It is important that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group or individual </a:t>
            </a:r>
            <a:r>
              <a:rPr dirty="0" sz="1100" spc="10">
                <a:latin typeface="Times New Roman"/>
                <a:cs typeface="Times New Roman"/>
              </a:rPr>
              <a:t>undertaking the </a:t>
            </a:r>
            <a:r>
              <a:rPr dirty="0" sz="1100" spc="5">
                <a:latin typeface="Times New Roman"/>
                <a:cs typeface="Times New Roman"/>
              </a:rPr>
              <a:t>job </a:t>
            </a:r>
            <a:r>
              <a:rPr dirty="0" sz="1100" spc="10">
                <a:latin typeface="Times New Roman"/>
                <a:cs typeface="Times New Roman"/>
              </a:rPr>
              <a:t>should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able to  </a:t>
            </a:r>
            <a:r>
              <a:rPr dirty="0" sz="1100" spc="5">
                <a:latin typeface="Times New Roman"/>
                <a:cs typeface="Times New Roman"/>
              </a:rPr>
              <a:t>exercise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control </a:t>
            </a:r>
            <a:r>
              <a:rPr dirty="0" sz="1100" spc="10">
                <a:latin typeface="Times New Roman"/>
                <a:cs typeface="Times New Roman"/>
              </a:rPr>
              <a:t>over </a:t>
            </a:r>
            <a:r>
              <a:rPr dirty="0" sz="1100" spc="5">
                <a:latin typeface="Times New Roman"/>
                <a:cs typeface="Times New Roman"/>
              </a:rPr>
              <a:t>their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work.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Area </a:t>
            </a:r>
            <a:r>
              <a:rPr dirty="0" sz="1100" spc="5">
                <a:latin typeface="Times New Roman"/>
                <a:cs typeface="Times New Roman"/>
              </a:rPr>
              <a:t>of discretion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making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available to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them.</a:t>
            </a:r>
            <a:endParaRPr sz="1100">
              <a:latin typeface="Times New Roman"/>
              <a:cs typeface="Times New Roman"/>
            </a:endParaRPr>
          </a:p>
          <a:p>
            <a:pPr algn="just" marL="443230" marR="635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Ideally, </a:t>
            </a:r>
            <a:r>
              <a:rPr dirty="0" sz="1100" spc="10">
                <a:latin typeface="Times New Roman"/>
                <a:cs typeface="Times New Roman"/>
              </a:rPr>
              <a:t>employees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have some </a:t>
            </a:r>
            <a:r>
              <a:rPr dirty="0" sz="1100" spc="5">
                <a:latin typeface="Times New Roman"/>
                <a:cs typeface="Times New Roman"/>
              </a:rPr>
              <a:t>responsibility for setting their </a:t>
            </a:r>
            <a:r>
              <a:rPr dirty="0" sz="1100" spc="10">
                <a:latin typeface="Times New Roman"/>
                <a:cs typeface="Times New Roman"/>
              </a:rPr>
              <a:t>own </a:t>
            </a:r>
            <a:r>
              <a:rPr dirty="0" sz="1100" spc="5">
                <a:latin typeface="Times New Roman"/>
                <a:cs typeface="Times New Roman"/>
              </a:rPr>
              <a:t>standards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quantity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quality.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should be </a:t>
            </a:r>
            <a:r>
              <a:rPr dirty="0" sz="1100" spc="5">
                <a:latin typeface="Times New Roman"/>
                <a:cs typeface="Times New Roman"/>
              </a:rPr>
              <a:t>clarity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sets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tasks. Wherever possible,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group or individual  </a:t>
            </a:r>
            <a:r>
              <a:rPr dirty="0" sz="1100" spc="10">
                <a:latin typeface="Times New Roman"/>
                <a:cs typeface="Times New Roman"/>
              </a:rPr>
              <a:t>employee should have </a:t>
            </a:r>
            <a:r>
              <a:rPr dirty="0" sz="1100" spc="5">
                <a:latin typeface="Times New Roman"/>
                <a:cs typeface="Times New Roman"/>
              </a:rPr>
              <a:t>responsibility 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set of </a:t>
            </a:r>
            <a:r>
              <a:rPr dirty="0" sz="1100" spc="10">
                <a:latin typeface="Times New Roman"/>
                <a:cs typeface="Times New Roman"/>
              </a:rPr>
              <a:t>tasks </a:t>
            </a:r>
            <a:r>
              <a:rPr dirty="0" sz="1100" spc="5">
                <a:latin typeface="Times New Roman"/>
                <a:cs typeface="Times New Roman"/>
              </a:rPr>
              <a:t>that is </a:t>
            </a:r>
            <a:r>
              <a:rPr dirty="0" sz="1100" spc="10">
                <a:latin typeface="Times New Roman"/>
                <a:cs typeface="Times New Roman"/>
              </a:rPr>
              <a:t>clearly defined, </a:t>
            </a:r>
            <a:r>
              <a:rPr dirty="0" sz="1100" spc="5">
                <a:latin typeface="Times New Roman"/>
                <a:cs typeface="Times New Roman"/>
              </a:rPr>
              <a:t>visible  </a:t>
            </a:r>
            <a:r>
              <a:rPr dirty="0" sz="1100" spc="10">
                <a:latin typeface="Times New Roman"/>
                <a:cs typeface="Times New Roman"/>
              </a:rPr>
              <a:t>and meaningful.</a:t>
            </a:r>
            <a:endParaRPr sz="11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ts val="1300"/>
              </a:lnSpc>
              <a:spcBef>
                <a:spcPts val="7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sociological </a:t>
            </a:r>
            <a:r>
              <a:rPr dirty="0" sz="1100" spc="10">
                <a:latin typeface="Times New Roman"/>
                <a:cs typeface="Times New Roman"/>
              </a:rPr>
              <a:t>needs, they </a:t>
            </a:r>
            <a:r>
              <a:rPr dirty="0" sz="1100" spc="5">
                <a:latin typeface="Times New Roman"/>
                <a:cs typeface="Times New Roman"/>
              </a:rPr>
              <a:t>require </a:t>
            </a:r>
            <a:r>
              <a:rPr dirty="0" sz="1100" spc="10">
                <a:latin typeface="Times New Roman"/>
                <a:cs typeface="Times New Roman"/>
              </a:rPr>
              <a:t>feedback. Workers </a:t>
            </a:r>
            <a:r>
              <a:rPr dirty="0" sz="1100" spc="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know  when they </a:t>
            </a:r>
            <a:r>
              <a:rPr dirty="0" sz="1100" spc="5">
                <a:latin typeface="Times New Roman"/>
                <a:cs typeface="Times New Roman"/>
              </a:rPr>
              <a:t>have </a:t>
            </a:r>
            <a:r>
              <a:rPr dirty="0" sz="1100" spc="10">
                <a:latin typeface="Times New Roman"/>
                <a:cs typeface="Times New Roman"/>
              </a:rPr>
              <a:t>achieved their targets and how they are </a:t>
            </a:r>
            <a:r>
              <a:rPr dirty="0" sz="1100" spc="5">
                <a:latin typeface="Times New Roman"/>
                <a:cs typeface="Times New Roman"/>
              </a:rPr>
              <a:t>doing relative to others.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 b="1">
                <a:latin typeface="Times New Roman"/>
                <a:cs typeface="Times New Roman"/>
              </a:rPr>
              <a:t>Performance </a:t>
            </a:r>
            <a:r>
              <a:rPr dirty="0" sz="1100" spc="15" b="1">
                <a:latin typeface="Times New Roman"/>
                <a:cs typeface="Times New Roman"/>
              </a:rPr>
              <a:t>and </a:t>
            </a:r>
            <a:r>
              <a:rPr dirty="0" sz="1100" spc="10" b="1">
                <a:latin typeface="Times New Roman"/>
                <a:cs typeface="Times New Roman"/>
              </a:rPr>
              <a:t>Job Design: </a:t>
            </a:r>
            <a:r>
              <a:rPr dirty="0" sz="1100" spc="10">
                <a:latin typeface="Times New Roman"/>
                <a:cs typeface="Times New Roman"/>
              </a:rPr>
              <a:t>Achieving good Job </a:t>
            </a:r>
            <a:r>
              <a:rPr dirty="0" sz="1100" spc="5">
                <a:latin typeface="Times New Roman"/>
                <a:cs typeface="Times New Roman"/>
              </a:rPr>
              <a:t>Design </a:t>
            </a:r>
            <a:r>
              <a:rPr dirty="0" sz="1100" spc="10">
                <a:latin typeface="Times New Roman"/>
                <a:cs typeface="Times New Roman"/>
              </a:rPr>
              <a:t>involves </a:t>
            </a:r>
            <a:r>
              <a:rPr dirty="0" sz="1100" spc="5">
                <a:latin typeface="Times New Roman"/>
                <a:cs typeface="Times New Roman"/>
              </a:rPr>
              <a:t>administrative practices  that determine </a:t>
            </a:r>
            <a:r>
              <a:rPr dirty="0" sz="1100" spc="10">
                <a:latin typeface="Times New Roman"/>
                <a:cs typeface="Times New Roman"/>
              </a:rPr>
              <a:t>what the employee </a:t>
            </a:r>
            <a:r>
              <a:rPr dirty="0" sz="1100" spc="5">
                <a:latin typeface="Times New Roman"/>
                <a:cs typeface="Times New Roman"/>
              </a:rPr>
              <a:t>does, for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long, </a:t>
            </a:r>
            <a:r>
              <a:rPr dirty="0" sz="1100" spc="10">
                <a:latin typeface="Times New Roman"/>
                <a:cs typeface="Times New Roman"/>
              </a:rPr>
              <a:t>where and when </a:t>
            </a:r>
            <a:r>
              <a:rPr dirty="0" sz="1100" spc="5">
                <a:latin typeface="Times New Roman"/>
                <a:cs typeface="Times New Roman"/>
              </a:rPr>
              <a:t>as well as giving </a:t>
            </a:r>
            <a:r>
              <a:rPr dirty="0" sz="1100" spc="10">
                <a:latin typeface="Times New Roman"/>
                <a:cs typeface="Times New Roman"/>
              </a:rPr>
              <a:t>the  employees choices wherever </a:t>
            </a:r>
            <a:r>
              <a:rPr dirty="0" sz="1100" spc="5">
                <a:latin typeface="Times New Roman"/>
                <a:cs typeface="Times New Roman"/>
              </a:rPr>
              <a:t>possible. In </a:t>
            </a:r>
            <a:r>
              <a:rPr dirty="0" sz="1100" spc="10">
                <a:latin typeface="Times New Roman"/>
                <a:cs typeface="Times New Roman"/>
              </a:rPr>
              <a:t>Job </a:t>
            </a:r>
            <a:r>
              <a:rPr dirty="0" sz="1100" spc="5">
                <a:latin typeface="Times New Roman"/>
                <a:cs typeface="Times New Roman"/>
              </a:rPr>
              <a:t>Design,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10">
                <a:latin typeface="Times New Roman"/>
                <a:cs typeface="Times New Roman"/>
              </a:rPr>
              <a:t>may choose to examine the various  </a:t>
            </a:r>
            <a:r>
              <a:rPr dirty="0" sz="1100" spc="5">
                <a:latin typeface="Times New Roman"/>
                <a:cs typeface="Times New Roman"/>
              </a:rPr>
              <a:t>tasks of </a:t>
            </a:r>
            <a:r>
              <a:rPr dirty="0" sz="1100" spc="10">
                <a:latin typeface="Times New Roman"/>
                <a:cs typeface="Times New Roman"/>
              </a:rPr>
              <a:t>an </a:t>
            </a:r>
            <a:r>
              <a:rPr dirty="0" sz="1100" spc="5">
                <a:latin typeface="Times New Roman"/>
                <a:cs typeface="Times New Roman"/>
              </a:rPr>
              <a:t>individual job </a:t>
            </a:r>
            <a:r>
              <a:rPr dirty="0" sz="1100" spc="10">
                <a:latin typeface="Times New Roman"/>
                <a:cs typeface="Times New Roman"/>
              </a:rPr>
              <a:t>or design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a group </a:t>
            </a:r>
            <a:r>
              <a:rPr dirty="0" sz="1100" spc="5">
                <a:latin typeface="Times New Roman"/>
                <a:cs typeface="Times New Roman"/>
              </a:rPr>
              <a:t>of jobs. </a:t>
            </a:r>
            <a:r>
              <a:rPr dirty="0" sz="1100" spc="10">
                <a:latin typeface="Times New Roman"/>
                <a:cs typeface="Times New Roman"/>
              </a:rPr>
              <a:t>Job </a:t>
            </a:r>
            <a:r>
              <a:rPr dirty="0" sz="1100" spc="5">
                <a:latin typeface="Times New Roman"/>
                <a:cs typeface="Times New Roman"/>
              </a:rPr>
              <a:t>Design principles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address  problems </a:t>
            </a:r>
            <a:r>
              <a:rPr dirty="0" sz="1100" spc="10">
                <a:latin typeface="Times New Roman"/>
                <a:cs typeface="Times New Roman"/>
              </a:rPr>
              <a:t>such</a:t>
            </a:r>
            <a:r>
              <a:rPr dirty="0" sz="1100" spc="5">
                <a:latin typeface="Times New Roman"/>
                <a:cs typeface="Times New Roman"/>
              </a:rPr>
              <a:t> 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Work</a:t>
            </a:r>
            <a:r>
              <a:rPr dirty="0" sz="1100" spc="5">
                <a:latin typeface="Times New Roman"/>
                <a:cs typeface="Times New Roman"/>
              </a:rPr>
              <a:t> overload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5">
                <a:latin typeface="Times New Roman"/>
                <a:cs typeface="Times New Roman"/>
              </a:rPr>
              <a:t>Work </a:t>
            </a:r>
            <a:r>
              <a:rPr dirty="0" sz="1100" spc="10">
                <a:latin typeface="Times New Roman"/>
                <a:cs typeface="Times New Roman"/>
              </a:rPr>
              <a:t>under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load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Repetitiveness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Limited control over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work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Isolation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Shift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work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Delay in filling </a:t>
            </a:r>
            <a:r>
              <a:rPr dirty="0" sz="1100" spc="10">
                <a:latin typeface="Times New Roman"/>
                <a:cs typeface="Times New Roman"/>
              </a:rPr>
              <a:t>vacant </a:t>
            </a:r>
            <a:r>
              <a:rPr dirty="0" sz="1100" spc="5">
                <a:latin typeface="Times New Roman"/>
                <a:cs typeface="Times New Roman"/>
              </a:rPr>
              <a:t>positions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Excessive working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hours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Limited </a:t>
            </a:r>
            <a:r>
              <a:rPr dirty="0" sz="1100" spc="5">
                <a:latin typeface="Times New Roman"/>
                <a:cs typeface="Times New Roman"/>
              </a:rPr>
              <a:t>understanding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whole </a:t>
            </a:r>
            <a:r>
              <a:rPr dirty="0" sz="1100" spc="5">
                <a:latin typeface="Times New Roman"/>
                <a:cs typeface="Times New Roman"/>
              </a:rPr>
              <a:t>job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>
                <a:latin typeface="Times New Roman"/>
                <a:cs typeface="Times New Roman"/>
              </a:rPr>
              <a:t>However, one </a:t>
            </a:r>
            <a:r>
              <a:rPr dirty="0" sz="1100" spc="5">
                <a:latin typeface="Times New Roman"/>
                <a:cs typeface="Times New Roman"/>
              </a:rPr>
              <a:t>has to look </a:t>
            </a:r>
            <a:r>
              <a:rPr dirty="0" sz="1100" spc="10">
                <a:latin typeface="Times New Roman"/>
                <a:cs typeface="Times New Roman"/>
              </a:rPr>
              <a:t>beyond </a:t>
            </a:r>
            <a:r>
              <a:rPr dirty="0" sz="1100" spc="5">
                <a:latin typeface="Times New Roman"/>
                <a:cs typeface="Times New Roman"/>
              </a:rPr>
              <a:t>these limitations. </a:t>
            </a:r>
            <a:r>
              <a:rPr dirty="0" sz="1100" spc="10">
                <a:latin typeface="Times New Roman"/>
                <a:cs typeface="Times New Roman"/>
              </a:rPr>
              <a:t>Job Design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more rewarding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10">
                <a:latin typeface="Times New Roman"/>
                <a:cs typeface="Times New Roman"/>
              </a:rPr>
              <a:t>we  </a:t>
            </a:r>
            <a:r>
              <a:rPr dirty="0" sz="1100" spc="5">
                <a:latin typeface="Times New Roman"/>
                <a:cs typeface="Times New Roman"/>
              </a:rPr>
              <a:t>understand the psychological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sociological of </a:t>
            </a:r>
            <a:r>
              <a:rPr dirty="0" sz="1100" spc="10">
                <a:latin typeface="Times New Roman"/>
                <a:cs typeface="Times New Roman"/>
              </a:rPr>
              <a:t>employees. </a:t>
            </a:r>
            <a:r>
              <a:rPr dirty="0" sz="1100" spc="5">
                <a:latin typeface="Times New Roman"/>
                <a:cs typeface="Times New Roman"/>
              </a:rPr>
              <a:t>In determining </a:t>
            </a:r>
            <a:r>
              <a:rPr dirty="0" sz="1100" spc="10">
                <a:latin typeface="Times New Roman"/>
                <a:cs typeface="Times New Roman"/>
              </a:rPr>
              <a:t>whether a </a:t>
            </a:r>
            <a:r>
              <a:rPr dirty="0" sz="1100" spc="5">
                <a:latin typeface="Times New Roman"/>
                <a:cs typeface="Times New Roman"/>
              </a:rPr>
              <a:t>job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designed for high performance,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require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look at four basic spans of the job--- control,  </a:t>
            </a:r>
            <a:r>
              <a:rPr dirty="0" sz="1100" spc="5">
                <a:latin typeface="Times New Roman"/>
                <a:cs typeface="Times New Roman"/>
              </a:rPr>
              <a:t>accountability, influence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support. </a:t>
            </a:r>
            <a:r>
              <a:rPr dirty="0" sz="1100" spc="10">
                <a:latin typeface="Times New Roman"/>
                <a:cs typeface="Times New Roman"/>
              </a:rPr>
              <a:t>The span of </a:t>
            </a:r>
            <a:r>
              <a:rPr dirty="0" sz="1100" spc="5">
                <a:latin typeface="Times New Roman"/>
                <a:cs typeface="Times New Roman"/>
              </a:rPr>
              <a:t>control is reflected in each </a:t>
            </a:r>
            <a:r>
              <a:rPr dirty="0" sz="1100" spc="10">
                <a:latin typeface="Times New Roman"/>
                <a:cs typeface="Times New Roman"/>
              </a:rPr>
              <a:t>employee  </a:t>
            </a:r>
            <a:r>
              <a:rPr dirty="0" sz="1100" spc="5">
                <a:latin typeface="Times New Roman"/>
                <a:cs typeface="Times New Roman"/>
              </a:rPr>
              <a:t>wanting to </a:t>
            </a:r>
            <a:r>
              <a:rPr dirty="0" sz="1100" spc="10">
                <a:latin typeface="Times New Roman"/>
                <a:cs typeface="Times New Roman"/>
              </a:rPr>
              <a:t>know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answer </a:t>
            </a:r>
            <a:r>
              <a:rPr dirty="0" sz="1100" spc="5">
                <a:latin typeface="Times New Roman"/>
                <a:cs typeface="Times New Roman"/>
              </a:rPr>
              <a:t>to four basic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questions: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“What </a:t>
            </a:r>
            <a:r>
              <a:rPr dirty="0" sz="1100" spc="5">
                <a:latin typeface="Times New Roman"/>
                <a:cs typeface="Times New Roman"/>
              </a:rPr>
              <a:t>resources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I control to </a:t>
            </a:r>
            <a:r>
              <a:rPr dirty="0" sz="1100" spc="10">
                <a:latin typeface="Times New Roman"/>
                <a:cs typeface="Times New Roman"/>
              </a:rPr>
              <a:t>accomplish </a:t>
            </a:r>
            <a:r>
              <a:rPr dirty="0" sz="1100" spc="5">
                <a:latin typeface="Times New Roman"/>
                <a:cs typeface="Times New Roman"/>
              </a:rPr>
              <a:t>my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task,?”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“What means </a:t>
            </a:r>
            <a:r>
              <a:rPr dirty="0" sz="1100" spc="5">
                <a:latin typeface="Times New Roman"/>
                <a:cs typeface="Times New Roman"/>
              </a:rPr>
              <a:t>will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evaluate </a:t>
            </a:r>
            <a:r>
              <a:rPr dirty="0" sz="1100" spc="5">
                <a:latin typeface="Times New Roman"/>
                <a:cs typeface="Times New Roman"/>
              </a:rPr>
              <a:t>my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performance?”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“Who do </a:t>
            </a:r>
            <a:r>
              <a:rPr dirty="0" sz="1100" spc="5">
                <a:latin typeface="Times New Roman"/>
                <a:cs typeface="Times New Roman"/>
              </a:rPr>
              <a:t>I need to interact </a:t>
            </a:r>
            <a:r>
              <a:rPr dirty="0" sz="1100" spc="10">
                <a:latin typeface="Times New Roman"/>
                <a:cs typeface="Times New Roman"/>
              </a:rPr>
              <a:t>with and </a:t>
            </a:r>
            <a:r>
              <a:rPr dirty="0" sz="1100" spc="5">
                <a:latin typeface="Times New Roman"/>
                <a:cs typeface="Times New Roman"/>
              </a:rPr>
              <a:t>influence to </a:t>
            </a:r>
            <a:r>
              <a:rPr dirty="0" sz="1100" spc="10">
                <a:latin typeface="Times New Roman"/>
                <a:cs typeface="Times New Roman"/>
              </a:rPr>
              <a:t>achieve </a:t>
            </a:r>
            <a:r>
              <a:rPr dirty="0" sz="1100" spc="5">
                <a:latin typeface="Times New Roman"/>
                <a:cs typeface="Times New Roman"/>
              </a:rPr>
              <a:t>my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goals?”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“How much </a:t>
            </a:r>
            <a:r>
              <a:rPr dirty="0" sz="1100" spc="5">
                <a:latin typeface="Times New Roman"/>
                <a:cs typeface="Times New Roman"/>
              </a:rPr>
              <a:t>support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I </a:t>
            </a:r>
            <a:r>
              <a:rPr dirty="0" sz="1100" spc="10">
                <a:latin typeface="Times New Roman"/>
                <a:cs typeface="Times New Roman"/>
              </a:rPr>
              <a:t>expect </a:t>
            </a:r>
            <a:r>
              <a:rPr dirty="0" sz="1100" spc="15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I reach </a:t>
            </a:r>
            <a:r>
              <a:rPr dirty="0" sz="1100" spc="15">
                <a:latin typeface="Times New Roman"/>
                <a:cs typeface="Times New Roman"/>
              </a:rPr>
              <a:t>out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others for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help?”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112514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8719" y="148259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 h="0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5876" y="836724"/>
            <a:ext cx="5421630" cy="83661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>
                <a:latin typeface="Times New Roman"/>
                <a:cs typeface="Times New Roman"/>
              </a:rPr>
              <a:t>Each </a:t>
            </a:r>
            <a:r>
              <a:rPr dirty="0" sz="1100" spc="5">
                <a:latin typeface="Times New Roman"/>
                <a:cs typeface="Times New Roman"/>
              </a:rPr>
              <a:t>span </a:t>
            </a:r>
            <a:r>
              <a:rPr dirty="0" sz="1100" spc="10">
                <a:latin typeface="Times New Roman"/>
                <a:cs typeface="Times New Roman"/>
              </a:rPr>
              <a:t>can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adjusted to get the </a:t>
            </a:r>
            <a:r>
              <a:rPr dirty="0" sz="1100" spc="5">
                <a:latin typeface="Times New Roman"/>
                <a:cs typeface="Times New Roman"/>
              </a:rPr>
              <a:t>setting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right.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263525" indent="-250825">
              <a:lnSpc>
                <a:spcPct val="100000"/>
              </a:lnSpc>
              <a:buAutoNum type="arabicPeriod" startAt="7"/>
              <a:tabLst>
                <a:tab pos="263525" algn="l"/>
              </a:tabLst>
            </a:pPr>
            <a:r>
              <a:rPr dirty="0" sz="1300" spc="10" b="1">
                <a:latin typeface="Times New Roman"/>
                <a:cs typeface="Times New Roman"/>
              </a:rPr>
              <a:t>WORK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10" b="1">
                <a:latin typeface="Times New Roman"/>
                <a:cs typeface="Times New Roman"/>
              </a:rPr>
              <a:t>MEASUREMENT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Times New Roman"/>
              <a:buAutoNum type="arabicPeriod" startAt="7"/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It is the determination of the </a:t>
            </a:r>
            <a:r>
              <a:rPr dirty="0" sz="1100" spc="10">
                <a:latin typeface="Times New Roman"/>
                <a:cs typeface="Times New Roman"/>
              </a:rPr>
              <a:t>degree and </a:t>
            </a:r>
            <a:r>
              <a:rPr dirty="0" sz="1100" spc="5">
                <a:latin typeface="Times New Roman"/>
                <a:cs typeface="Times New Roman"/>
              </a:rPr>
              <a:t>quantity of labor in </a:t>
            </a:r>
            <a:r>
              <a:rPr dirty="0" sz="1100" spc="10">
                <a:latin typeface="Times New Roman"/>
                <a:cs typeface="Times New Roman"/>
              </a:rPr>
              <a:t>performing </a:t>
            </a:r>
            <a:r>
              <a:rPr dirty="0" sz="1100" spc="5">
                <a:latin typeface="Times New Roman"/>
                <a:cs typeface="Times New Roman"/>
              </a:rPr>
              <a:t>tasks.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actual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quantifying of performance dimensions. Managers </a:t>
            </a:r>
            <a:r>
              <a:rPr dirty="0" sz="1100" spc="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to measuring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in terms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"hours of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done".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In many </a:t>
            </a:r>
            <a:r>
              <a:rPr dirty="0" sz="1100" spc="10">
                <a:latin typeface="Times New Roman"/>
                <a:cs typeface="Times New Roman"/>
              </a:rPr>
              <a:t>cases, </a:t>
            </a:r>
            <a:r>
              <a:rPr dirty="0" sz="1100" spc="5">
                <a:latin typeface="Times New Roman"/>
                <a:cs typeface="Times New Roman"/>
              </a:rPr>
              <a:t>this provides </a:t>
            </a:r>
            <a:r>
              <a:rPr dirty="0" sz="1100" spc="10">
                <a:latin typeface="Times New Roman"/>
                <a:cs typeface="Times New Roman"/>
              </a:rPr>
              <a:t>very inaccurate data on </a:t>
            </a:r>
            <a:r>
              <a:rPr dirty="0" sz="1100" spc="5">
                <a:latin typeface="Times New Roman"/>
                <a:cs typeface="Times New Roman"/>
              </a:rPr>
              <a:t>performance.  </a:t>
            </a:r>
            <a:r>
              <a:rPr dirty="0" sz="1100" spc="10">
                <a:latin typeface="Times New Roman"/>
                <a:cs typeface="Times New Roman"/>
              </a:rPr>
              <a:t>With performance measurements which depend on establishing standards,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can determine  how well a </a:t>
            </a:r>
            <a:r>
              <a:rPr dirty="0" sz="1100" spc="5">
                <a:latin typeface="Times New Roman"/>
                <a:cs typeface="Times New Roman"/>
              </a:rPr>
              <a:t>process is proceeding to forecast </a:t>
            </a:r>
            <a:r>
              <a:rPr dirty="0" sz="1100" spc="10">
                <a:latin typeface="Times New Roman"/>
                <a:cs typeface="Times New Roman"/>
              </a:rPr>
              <a:t>the end </a:t>
            </a:r>
            <a:r>
              <a:rPr dirty="0" sz="1100" spc="5">
                <a:latin typeface="Times New Roman"/>
                <a:cs typeface="Times New Roman"/>
              </a:rPr>
              <a:t>conditions. </a:t>
            </a:r>
            <a:r>
              <a:rPr dirty="0" sz="1100" spc="10">
                <a:latin typeface="Times New Roman"/>
                <a:cs typeface="Times New Roman"/>
              </a:rPr>
              <a:t>The fundamental </a:t>
            </a:r>
            <a:r>
              <a:rPr dirty="0" sz="1100" spc="5">
                <a:latin typeface="Times New Roman"/>
                <a:cs typeface="Times New Roman"/>
              </a:rPr>
              <a:t>purpose of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work measurement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set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standards for work. Standards are needed for several  </a:t>
            </a:r>
            <a:r>
              <a:rPr dirty="0" sz="1100" spc="5">
                <a:latin typeface="Times New Roman"/>
                <a:cs typeface="Times New Roman"/>
              </a:rPr>
              <a:t>reasons: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reason is the </a:t>
            </a:r>
            <a:r>
              <a:rPr dirty="0" sz="1100" spc="1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measure performance, which </a:t>
            </a:r>
            <a:r>
              <a:rPr dirty="0" sz="1100" spc="5">
                <a:latin typeface="Times New Roman"/>
                <a:cs typeface="Times New Roman"/>
              </a:rPr>
              <a:t>requires </a:t>
            </a:r>
            <a:r>
              <a:rPr dirty="0" sz="1100" spc="10">
                <a:latin typeface="Times New Roman"/>
                <a:cs typeface="Times New Roman"/>
              </a:rPr>
              <a:t>a comparison </a:t>
            </a:r>
            <a:r>
              <a:rPr dirty="0" sz="1100" spc="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accomplishment against a </a:t>
            </a:r>
            <a:r>
              <a:rPr dirty="0" sz="1100" spc="5">
                <a:latin typeface="Times New Roman"/>
                <a:cs typeface="Times New Roman"/>
              </a:rPr>
              <a:t>standard. </a:t>
            </a:r>
            <a:r>
              <a:rPr dirty="0" sz="1100" spc="10">
                <a:latin typeface="Times New Roman"/>
                <a:cs typeface="Times New Roman"/>
              </a:rPr>
              <a:t>Performance data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needed so </a:t>
            </a:r>
            <a:r>
              <a:rPr dirty="0" sz="1100" spc="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one can </a:t>
            </a:r>
            <a:r>
              <a:rPr dirty="0" sz="1100" spc="5">
                <a:latin typeface="Times New Roman"/>
                <a:cs typeface="Times New Roman"/>
              </a:rPr>
              <a:t>avoid  surprises </a:t>
            </a:r>
            <a:r>
              <a:rPr dirty="0" sz="1100" spc="10">
                <a:latin typeface="Times New Roman"/>
                <a:cs typeface="Times New Roman"/>
              </a:rPr>
              <a:t>when one </a:t>
            </a:r>
            <a:r>
              <a:rPr dirty="0" sz="1100" spc="5">
                <a:latin typeface="Times New Roman"/>
                <a:cs typeface="Times New Roman"/>
              </a:rPr>
              <a:t>has to </a:t>
            </a:r>
            <a:r>
              <a:rPr dirty="0" sz="1100" spc="10">
                <a:latin typeface="Times New Roman"/>
                <a:cs typeface="Times New Roman"/>
              </a:rPr>
              <a:t>make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decisions.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300"/>
              </a:lnSpc>
            </a:pPr>
            <a:r>
              <a:rPr dirty="0" sz="1100" spc="10">
                <a:latin typeface="Times New Roman"/>
                <a:cs typeface="Times New Roman"/>
              </a:rPr>
              <a:t>All scheduling requires some estimate of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much time </a:t>
            </a:r>
            <a:r>
              <a:rPr dirty="0" sz="1100" spc="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takes to do the work. Standards  </a:t>
            </a:r>
            <a:r>
              <a:rPr dirty="0" sz="1100" spc="5">
                <a:latin typeface="Times New Roman"/>
                <a:cs typeface="Times New Roman"/>
              </a:rPr>
              <a:t>are necessary to schedule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and allocate capacity. Standards are used in industry as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basis for </a:t>
            </a:r>
            <a:r>
              <a:rPr dirty="0" sz="1100" spc="10">
                <a:latin typeface="Times New Roman"/>
                <a:cs typeface="Times New Roman"/>
              </a:rPr>
              <a:t>payments </a:t>
            </a:r>
            <a:r>
              <a:rPr dirty="0" sz="1100" spc="5">
                <a:latin typeface="Times New Roman"/>
                <a:cs typeface="Times New Roman"/>
              </a:rPr>
              <a:t>to workers </a:t>
            </a:r>
            <a:r>
              <a:rPr dirty="0" sz="1100" spc="10">
                <a:latin typeface="Times New Roman"/>
                <a:cs typeface="Times New Roman"/>
              </a:rPr>
              <a:t>where </a:t>
            </a:r>
            <a:r>
              <a:rPr dirty="0" sz="1100" spc="5">
                <a:latin typeface="Times New Roman"/>
                <a:cs typeface="Times New Roman"/>
              </a:rPr>
              <a:t>output based incentive plans </a:t>
            </a:r>
            <a:r>
              <a:rPr dirty="0" sz="1100" spc="10">
                <a:latin typeface="Times New Roman"/>
                <a:cs typeface="Times New Roman"/>
              </a:rPr>
              <a:t>employed. </a:t>
            </a:r>
            <a:r>
              <a:rPr dirty="0" sz="1100" spc="5">
                <a:latin typeface="Times New Roman"/>
                <a:cs typeface="Times New Roman"/>
              </a:rPr>
              <a:t>This requires an  objective </a:t>
            </a:r>
            <a:r>
              <a:rPr dirty="0" sz="1100" spc="10">
                <a:latin typeface="Times New Roman"/>
                <a:cs typeface="Times New Roman"/>
              </a:rPr>
              <a:t>basis </a:t>
            </a:r>
            <a:r>
              <a:rPr dirty="0" sz="1100" spc="5">
                <a:latin typeface="Times New Roman"/>
                <a:cs typeface="Times New Roman"/>
              </a:rPr>
              <a:t>for motivating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workforce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measuring worker's performance. </a:t>
            </a:r>
            <a:r>
              <a:rPr dirty="0" sz="1100" spc="10">
                <a:latin typeface="Times New Roman"/>
                <a:cs typeface="Times New Roman"/>
              </a:rPr>
              <a:t>Costing  and </a:t>
            </a:r>
            <a:r>
              <a:rPr dirty="0" sz="1100" spc="5">
                <a:latin typeface="Times New Roman"/>
                <a:cs typeface="Times New Roman"/>
              </a:rPr>
              <a:t>monitoring of </a:t>
            </a:r>
            <a:r>
              <a:rPr dirty="0" sz="1100" spc="10">
                <a:latin typeface="Times New Roman"/>
                <a:cs typeface="Times New Roman"/>
              </a:rPr>
              <a:t>work presume </a:t>
            </a:r>
            <a:r>
              <a:rPr dirty="0" sz="1100" spc="5">
                <a:latin typeface="Times New Roman"/>
                <a:cs typeface="Times New Roman"/>
              </a:rPr>
              <a:t>the existence of standards. In contracting, this is particularly  </a:t>
            </a:r>
            <a:r>
              <a:rPr dirty="0" sz="1100" spc="10">
                <a:latin typeface="Times New Roman"/>
                <a:cs typeface="Times New Roman"/>
              </a:rPr>
              <a:t>important for </a:t>
            </a:r>
            <a:r>
              <a:rPr dirty="0" sz="1100" spc="15">
                <a:latin typeface="Times New Roman"/>
                <a:cs typeface="Times New Roman"/>
              </a:rPr>
              <a:t>new </a:t>
            </a:r>
            <a:r>
              <a:rPr dirty="0" sz="1100" spc="5">
                <a:latin typeface="Times New Roman"/>
                <a:cs typeface="Times New Roman"/>
              </a:rPr>
              <a:t>contracts. Questions </a:t>
            </a:r>
            <a:r>
              <a:rPr dirty="0" sz="1100" spc="10">
                <a:latin typeface="Times New Roman"/>
                <a:cs typeface="Times New Roman"/>
              </a:rPr>
              <a:t>such as </a:t>
            </a:r>
            <a:r>
              <a:rPr dirty="0" sz="1100" spc="5">
                <a:latin typeface="Times New Roman"/>
                <a:cs typeface="Times New Roman"/>
              </a:rPr>
              <a:t>"Can </a:t>
            </a:r>
            <a:r>
              <a:rPr dirty="0" sz="1100" spc="15">
                <a:latin typeface="Times New Roman"/>
                <a:cs typeface="Times New Roman"/>
              </a:rPr>
              <a:t>we do </a:t>
            </a:r>
            <a:r>
              <a:rPr dirty="0" sz="1100" spc="10">
                <a:latin typeface="Times New Roman"/>
                <a:cs typeface="Times New Roman"/>
              </a:rPr>
              <a:t>it"? And </a:t>
            </a:r>
            <a:r>
              <a:rPr dirty="0" sz="1100" spc="15">
                <a:latin typeface="Times New Roman"/>
                <a:cs typeface="Times New Roman"/>
              </a:rPr>
              <a:t>"How </a:t>
            </a:r>
            <a:r>
              <a:rPr dirty="0" sz="1100" spc="10">
                <a:latin typeface="Times New Roman"/>
                <a:cs typeface="Times New Roman"/>
              </a:rPr>
              <a:t>best can we </a:t>
            </a:r>
            <a:r>
              <a:rPr dirty="0" sz="1100" spc="15">
                <a:latin typeface="Times New Roman"/>
                <a:cs typeface="Times New Roman"/>
              </a:rPr>
              <a:t>do  </a:t>
            </a:r>
            <a:r>
              <a:rPr dirty="0" sz="1100" spc="10">
                <a:latin typeface="Times New Roman"/>
                <a:cs typeface="Times New Roman"/>
              </a:rPr>
              <a:t>it"? Can </a:t>
            </a:r>
            <a:r>
              <a:rPr dirty="0" sz="1100" spc="5">
                <a:latin typeface="Times New Roman"/>
                <a:cs typeface="Times New Roman"/>
              </a:rPr>
              <a:t>only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answered using standards. </a:t>
            </a:r>
            <a:r>
              <a:rPr dirty="0" sz="1100" spc="10">
                <a:latin typeface="Times New Roman"/>
                <a:cs typeface="Times New Roman"/>
              </a:rPr>
              <a:t>Most important, </a:t>
            </a:r>
            <a:r>
              <a:rPr dirty="0" sz="1100" spc="5">
                <a:latin typeface="Times New Roman"/>
                <a:cs typeface="Times New Roman"/>
              </a:rPr>
              <a:t>standards </a:t>
            </a:r>
            <a:r>
              <a:rPr dirty="0" sz="1100" spc="10">
                <a:latin typeface="Times New Roman"/>
                <a:cs typeface="Times New Roman"/>
              </a:rPr>
              <a:t>provide benchmarks 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improvement. Using </a:t>
            </a:r>
            <a:r>
              <a:rPr dirty="0" sz="1100" spc="5">
                <a:latin typeface="Times New Roman"/>
                <a:cs typeface="Times New Roman"/>
              </a:rPr>
              <a:t>universal standard data, it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possible to </a:t>
            </a:r>
            <a:r>
              <a:rPr dirty="0" sz="1100" spc="10">
                <a:latin typeface="Times New Roman"/>
                <a:cs typeface="Times New Roman"/>
              </a:rPr>
              <a:t>compare your work  </a:t>
            </a:r>
            <a:r>
              <a:rPr dirty="0" sz="1100" spc="5">
                <a:latin typeface="Times New Roman"/>
                <a:cs typeface="Times New Roman"/>
              </a:rPr>
              <a:t>standards </a:t>
            </a:r>
            <a:r>
              <a:rPr dirty="0" sz="1100" spc="10">
                <a:latin typeface="Times New Roman"/>
                <a:cs typeface="Times New Roman"/>
              </a:rPr>
              <a:t>with those </a:t>
            </a:r>
            <a:r>
              <a:rPr dirty="0" sz="1100" spc="5">
                <a:latin typeface="Times New Roman"/>
                <a:cs typeface="Times New Roman"/>
              </a:rPr>
              <a:t>of similar </a:t>
            </a:r>
            <a:r>
              <a:rPr dirty="0" sz="1100" spc="10">
                <a:latin typeface="Times New Roman"/>
                <a:cs typeface="Times New Roman"/>
              </a:rPr>
              <a:t>jobs in </a:t>
            </a:r>
            <a:r>
              <a:rPr dirty="0" sz="1100" spc="5">
                <a:latin typeface="Times New Roman"/>
                <a:cs typeface="Times New Roman"/>
              </a:rPr>
              <a:t>other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organizations.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5">
                <a:latin typeface="Times New Roman"/>
                <a:cs typeface="Times New Roman"/>
              </a:rPr>
              <a:t>There are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techniques used to </a:t>
            </a:r>
            <a:r>
              <a:rPr dirty="0" sz="1100" spc="10">
                <a:latin typeface="Times New Roman"/>
                <a:cs typeface="Times New Roman"/>
              </a:rPr>
              <a:t>measure work. </a:t>
            </a:r>
            <a:r>
              <a:rPr dirty="0" sz="1100" spc="5">
                <a:latin typeface="Times New Roman"/>
                <a:cs typeface="Times New Roman"/>
              </a:rPr>
              <a:t>However, they can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classified into </a:t>
            </a:r>
            <a:r>
              <a:rPr dirty="0" sz="1100" spc="10">
                <a:latin typeface="Times New Roman"/>
                <a:cs typeface="Times New Roman"/>
              </a:rPr>
              <a:t>those  that rely </a:t>
            </a:r>
            <a:r>
              <a:rPr dirty="0" sz="1100" spc="5">
                <a:latin typeface="Times New Roman"/>
                <a:cs typeface="Times New Roman"/>
              </a:rPr>
              <a:t>either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direct </a:t>
            </a:r>
            <a:r>
              <a:rPr dirty="0" sz="1100" spc="10">
                <a:latin typeface="Times New Roman"/>
                <a:cs typeface="Times New Roman"/>
              </a:rPr>
              <a:t>observation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work or </a:t>
            </a:r>
            <a:r>
              <a:rPr dirty="0" sz="1100" spc="5">
                <a:latin typeface="Times New Roman"/>
                <a:cs typeface="Times New Roman"/>
              </a:rPr>
              <a:t>indirect </a:t>
            </a:r>
            <a:r>
              <a:rPr dirty="0" sz="1100" spc="10">
                <a:latin typeface="Times New Roman"/>
                <a:cs typeface="Times New Roman"/>
              </a:rPr>
              <a:t>observation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the work. Some  techniques, such as motion-time systems or </a:t>
            </a:r>
            <a:r>
              <a:rPr dirty="0" sz="1100" spc="5">
                <a:latin typeface="Times New Roman"/>
                <a:cs typeface="Times New Roman"/>
              </a:rPr>
              <a:t>standard </a:t>
            </a:r>
            <a:r>
              <a:rPr dirty="0" sz="1100" spc="10">
                <a:latin typeface="Times New Roman"/>
                <a:cs typeface="Times New Roman"/>
              </a:rPr>
              <a:t>data can provide </a:t>
            </a:r>
            <a:r>
              <a:rPr dirty="0" sz="1100" spc="5">
                <a:latin typeface="Times New Roman"/>
                <a:cs typeface="Times New Roman"/>
              </a:rPr>
              <a:t>standard </a:t>
            </a:r>
            <a:r>
              <a:rPr dirty="0" sz="1100" spc="10">
                <a:latin typeface="Times New Roman"/>
                <a:cs typeface="Times New Roman"/>
              </a:rPr>
              <a:t>times </a:t>
            </a:r>
            <a:r>
              <a:rPr dirty="0" sz="1100" spc="15">
                <a:latin typeface="Times New Roman"/>
                <a:cs typeface="Times New Roman"/>
              </a:rPr>
              <a:t>from  </a:t>
            </a:r>
            <a:r>
              <a:rPr dirty="0" sz="1100" spc="5">
                <a:latin typeface="Times New Roman"/>
                <a:cs typeface="Times New Roman"/>
              </a:rPr>
              <a:t>simulation, etc. </a:t>
            </a:r>
            <a:r>
              <a:rPr dirty="0" sz="1100" spc="10">
                <a:latin typeface="Times New Roman"/>
                <a:cs typeface="Times New Roman"/>
              </a:rPr>
              <a:t>However,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data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which such </a:t>
            </a:r>
            <a:r>
              <a:rPr dirty="0" sz="1100" spc="5">
                <a:latin typeface="Times New Roman"/>
                <a:cs typeface="Times New Roman"/>
              </a:rPr>
              <a:t>techniques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based, are </a:t>
            </a:r>
            <a:r>
              <a:rPr dirty="0" sz="1100" spc="10">
                <a:latin typeface="Times New Roman"/>
                <a:cs typeface="Times New Roman"/>
              </a:rPr>
              <a:t>based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earlier  </a:t>
            </a:r>
            <a:r>
              <a:rPr dirty="0" sz="1100" spc="10">
                <a:latin typeface="Times New Roman"/>
                <a:cs typeface="Times New Roman"/>
              </a:rPr>
              <a:t>observations of actual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work.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Work Measurement Techniques: </a:t>
            </a:r>
            <a:r>
              <a:rPr dirty="0" sz="1100" spc="5">
                <a:latin typeface="Times New Roman"/>
                <a:cs typeface="Times New Roman"/>
              </a:rPr>
              <a:t>There </a:t>
            </a:r>
            <a:r>
              <a:rPr dirty="0" sz="1100" spc="1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six basic </a:t>
            </a:r>
            <a:r>
              <a:rPr dirty="0" sz="1100" spc="10">
                <a:latin typeface="Times New Roman"/>
                <a:cs typeface="Times New Roman"/>
              </a:rPr>
              <a:t>ways </a:t>
            </a:r>
            <a:r>
              <a:rPr dirty="0" sz="1100" spc="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establishing a time </a:t>
            </a:r>
            <a:r>
              <a:rPr dirty="0" sz="1100" spc="5">
                <a:latin typeface="Times New Roman"/>
                <a:cs typeface="Times New Roman"/>
              </a:rPr>
              <a:t>(work)  standard: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Ignoring formal </a:t>
            </a:r>
            <a:r>
              <a:rPr dirty="0" sz="1100" spc="10">
                <a:latin typeface="Times New Roman"/>
                <a:cs typeface="Times New Roman"/>
              </a:rPr>
              <a:t>work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measurement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Using the historical data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approach'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Using </a:t>
            </a:r>
            <a:r>
              <a:rPr dirty="0" sz="1100" spc="10">
                <a:latin typeface="Times New Roman"/>
                <a:cs typeface="Times New Roman"/>
              </a:rPr>
              <a:t>the direct </a:t>
            </a:r>
            <a:r>
              <a:rPr dirty="0" sz="1100" spc="5">
                <a:latin typeface="Times New Roman"/>
                <a:cs typeface="Times New Roman"/>
              </a:rPr>
              <a:t>time study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approach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Using the </a:t>
            </a:r>
            <a:r>
              <a:rPr dirty="0" sz="1100" spc="10">
                <a:latin typeface="Times New Roman"/>
                <a:cs typeface="Times New Roman"/>
              </a:rPr>
              <a:t>predetermined </a:t>
            </a:r>
            <a:r>
              <a:rPr dirty="0" sz="1100" spc="5">
                <a:latin typeface="Times New Roman"/>
                <a:cs typeface="Times New Roman"/>
              </a:rPr>
              <a:t>time study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approach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5">
                <a:latin typeface="Times New Roman"/>
                <a:cs typeface="Times New Roman"/>
              </a:rPr>
              <a:t>Using the </a:t>
            </a:r>
            <a:r>
              <a:rPr dirty="0" sz="1100" spc="10">
                <a:latin typeface="Times New Roman"/>
                <a:cs typeface="Times New Roman"/>
              </a:rPr>
              <a:t>work sampling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approach</a:t>
            </a:r>
            <a:endParaRPr sz="1100">
              <a:latin typeface="Times New Roman"/>
              <a:cs typeface="Times New Roman"/>
            </a:endParaRPr>
          </a:p>
          <a:p>
            <a:pPr lvl="2"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dirty="0" sz="1100" spc="10">
                <a:latin typeface="Times New Roman"/>
                <a:cs typeface="Times New Roman"/>
              </a:rPr>
              <a:t>Combining </a:t>
            </a:r>
            <a:r>
              <a:rPr dirty="0" sz="1100" spc="5">
                <a:latin typeface="Times New Roman"/>
                <a:cs typeface="Times New Roman"/>
              </a:rPr>
              <a:t>approaches </a:t>
            </a:r>
            <a:r>
              <a:rPr dirty="0" sz="1100" spc="10">
                <a:latin typeface="Times New Roman"/>
                <a:cs typeface="Times New Roman"/>
              </a:rPr>
              <a:t>2 </a:t>
            </a:r>
            <a:r>
              <a:rPr dirty="0" sz="1100" spc="5">
                <a:latin typeface="Times New Roman"/>
                <a:cs typeface="Times New Roman"/>
              </a:rPr>
              <a:t>through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8400"/>
              </a:lnSpc>
            </a:pPr>
            <a:r>
              <a:rPr dirty="0" sz="1100" spc="10" b="1">
                <a:latin typeface="Times New Roman"/>
                <a:cs typeface="Times New Roman"/>
              </a:rPr>
              <a:t>Ignoring Formal </a:t>
            </a:r>
            <a:r>
              <a:rPr dirty="0" sz="1100" spc="15" b="1">
                <a:latin typeface="Times New Roman"/>
                <a:cs typeface="Times New Roman"/>
              </a:rPr>
              <a:t>Work </a:t>
            </a:r>
            <a:r>
              <a:rPr dirty="0" sz="1100" spc="10" b="1">
                <a:latin typeface="Times New Roman"/>
                <a:cs typeface="Times New Roman"/>
              </a:rPr>
              <a:t>Measurement: </a:t>
            </a:r>
            <a:r>
              <a:rPr dirty="0" sz="1100" spc="10">
                <a:latin typeface="Times New Roman"/>
                <a:cs typeface="Times New Roman"/>
              </a:rPr>
              <a:t>For many </a:t>
            </a:r>
            <a:r>
              <a:rPr dirty="0" sz="1100" spc="5">
                <a:latin typeface="Times New Roman"/>
                <a:cs typeface="Times New Roman"/>
              </a:rPr>
              <a:t>jobs in </a:t>
            </a:r>
            <a:r>
              <a:rPr dirty="0" sz="1100" spc="15">
                <a:latin typeface="Times New Roman"/>
                <a:cs typeface="Times New Roman"/>
              </a:rPr>
              <a:t>many </a:t>
            </a:r>
            <a:r>
              <a:rPr dirty="0" sz="1100" spc="10">
                <a:latin typeface="Times New Roman"/>
                <a:cs typeface="Times New Roman"/>
              </a:rPr>
              <a:t>organizations, </a:t>
            </a:r>
            <a:r>
              <a:rPr dirty="0" sz="1100" spc="5">
                <a:latin typeface="Times New Roman"/>
                <a:cs typeface="Times New Roman"/>
              </a:rPr>
              <a:t>especially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5">
                <a:latin typeface="Times New Roman"/>
                <a:cs typeface="Times New Roman"/>
              </a:rPr>
              <a:t>the labor-intense service sector, formal labor standards are </a:t>
            </a:r>
            <a:r>
              <a:rPr dirty="0" sz="1100" spc="10">
                <a:latin typeface="Times New Roman"/>
                <a:cs typeface="Times New Roman"/>
              </a:rPr>
              <a:t>simply </a:t>
            </a:r>
            <a:r>
              <a:rPr dirty="0" sz="1100" spc="5">
                <a:latin typeface="Times New Roman"/>
                <a:cs typeface="Times New Roman"/>
              </a:rPr>
              <a:t>not set at all.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issue of </a:t>
            </a:r>
            <a:r>
              <a:rPr dirty="0" sz="1100" spc="10">
                <a:latin typeface="Times New Roman"/>
                <a:cs typeface="Times New Roman"/>
              </a:rPr>
              <a:t>a  </a:t>
            </a:r>
            <a:r>
              <a:rPr dirty="0" sz="1100" spc="5">
                <a:latin typeface="Times New Roman"/>
                <a:cs typeface="Times New Roman"/>
              </a:rPr>
              <a:t>fair </a:t>
            </a:r>
            <a:r>
              <a:rPr dirty="0" sz="1100" spc="10">
                <a:latin typeface="Times New Roman"/>
                <a:cs typeface="Times New Roman"/>
              </a:rPr>
              <a:t>day's work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fair </a:t>
            </a:r>
            <a:r>
              <a:rPr dirty="0" sz="1100" spc="10">
                <a:latin typeface="Times New Roman"/>
                <a:cs typeface="Times New Roman"/>
              </a:rPr>
              <a:t>day's pay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ignored. Even though there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5">
                <a:latin typeface="Times New Roman"/>
                <a:cs typeface="Times New Roman"/>
              </a:rPr>
              <a:t>explicit basis for  </a:t>
            </a:r>
            <a:r>
              <a:rPr dirty="0" sz="1100" spc="10">
                <a:latin typeface="Times New Roman"/>
                <a:cs typeface="Times New Roman"/>
              </a:rPr>
              <a:t>criticism, </a:t>
            </a:r>
            <a:r>
              <a:rPr dirty="0" sz="1100" spc="5">
                <a:latin typeface="Times New Roman"/>
                <a:cs typeface="Times New Roman"/>
              </a:rPr>
              <a:t>workers </a:t>
            </a:r>
            <a:r>
              <a:rPr dirty="0" sz="1100" spc="10">
                <a:latin typeface="Times New Roman"/>
                <a:cs typeface="Times New Roman"/>
              </a:rPr>
              <a:t>may be blamed for </a:t>
            </a:r>
            <a:r>
              <a:rPr dirty="0" sz="1100" spc="5">
                <a:latin typeface="Times New Roman"/>
                <a:cs typeface="Times New Roman"/>
              </a:rPr>
              <a:t>poor performance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inefficiency. Often, because  </a:t>
            </a:r>
            <a:r>
              <a:rPr dirty="0" sz="1100" spc="10">
                <a:latin typeface="Times New Roman"/>
                <a:cs typeface="Times New Roman"/>
              </a:rPr>
              <a:t>management </a:t>
            </a:r>
            <a:r>
              <a:rPr dirty="0" sz="1100" spc="5">
                <a:latin typeface="Times New Roman"/>
                <a:cs typeface="Times New Roman"/>
              </a:rPr>
              <a:t>has not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established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a work </a:t>
            </a:r>
            <a:r>
              <a:rPr dirty="0" sz="1100" spc="5">
                <a:latin typeface="Times New Roman"/>
                <a:cs typeface="Times New Roman"/>
              </a:rPr>
              <a:t>(time)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standard,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informal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standard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established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default. Since this informal standard </a:t>
            </a:r>
            <a:r>
              <a:rPr dirty="0" sz="1100" spc="10">
                <a:latin typeface="Times New Roman"/>
                <a:cs typeface="Times New Roman"/>
              </a:rPr>
              <a:t>generally compares </a:t>
            </a:r>
            <a:r>
              <a:rPr dirty="0" sz="1100" spc="5">
                <a:latin typeface="Times New Roman"/>
                <a:cs typeface="Times New Roman"/>
              </a:rPr>
              <a:t>unfavorably </a:t>
            </a:r>
            <a:r>
              <a:rPr dirty="0" sz="1100" spc="10">
                <a:latin typeface="Times New Roman"/>
                <a:cs typeface="Times New Roman"/>
              </a:rPr>
              <a:t>with  </a:t>
            </a:r>
            <a:r>
              <a:rPr dirty="0" sz="1100" spc="5">
                <a:latin typeface="Times New Roman"/>
                <a:cs typeface="Times New Roman"/>
              </a:rPr>
              <a:t>those set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other techniques, </a:t>
            </a:r>
            <a:r>
              <a:rPr dirty="0" sz="1100" spc="15">
                <a:latin typeface="Times New Roman"/>
                <a:cs typeface="Times New Roman"/>
              </a:rPr>
              <a:t>we </a:t>
            </a:r>
            <a:r>
              <a:rPr dirty="0" sz="1100" spc="1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recommend </a:t>
            </a:r>
            <a:r>
              <a:rPr dirty="0" sz="1100" spc="5">
                <a:latin typeface="Times New Roman"/>
                <a:cs typeface="Times New Roman"/>
              </a:rPr>
              <a:t>ignoring formal </a:t>
            </a:r>
            <a:r>
              <a:rPr dirty="0" sz="1100" spc="10">
                <a:latin typeface="Times New Roman"/>
                <a:cs typeface="Times New Roman"/>
              </a:rPr>
              <a:t>work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measurement.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00"/>
              </a:lnSpc>
            </a:pPr>
            <a:r>
              <a:rPr dirty="0" sz="1100" spc="10" b="1">
                <a:latin typeface="Times New Roman"/>
                <a:cs typeface="Times New Roman"/>
              </a:rPr>
              <a:t>Historical Data Approach: </a:t>
            </a:r>
            <a:r>
              <a:rPr dirty="0" sz="1100" spc="5">
                <a:latin typeface="Times New Roman"/>
                <a:cs typeface="Times New Roman"/>
              </a:rPr>
              <a:t>This  method  </a:t>
            </a:r>
            <a:r>
              <a:rPr dirty="0" sz="1100" spc="10">
                <a:latin typeface="Times New Roman"/>
                <a:cs typeface="Times New Roman"/>
              </a:rPr>
              <a:t>assumes </a:t>
            </a:r>
            <a:r>
              <a:rPr dirty="0" sz="1100" spc="5">
                <a:latin typeface="Times New Roman"/>
                <a:cs typeface="Times New Roman"/>
              </a:rPr>
              <a:t>that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past performance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normal  performance. In the absence of other formal </a:t>
            </a:r>
            <a:r>
              <a:rPr dirty="0" sz="1100" spc="5">
                <a:latin typeface="Times New Roman"/>
                <a:cs typeface="Times New Roman"/>
              </a:rPr>
              <a:t>techniques, </a:t>
            </a:r>
            <a:r>
              <a:rPr dirty="0" sz="1100" spc="10">
                <a:latin typeface="Times New Roman"/>
                <a:cs typeface="Times New Roman"/>
              </a:rPr>
              <a:t>some managers use part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performance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100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pc="10"/>
              <a:t>101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550418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8400"/>
              </a:lnSpc>
              <a:spcBef>
                <a:spcPts val="150"/>
              </a:spcBef>
            </a:pPr>
            <a:r>
              <a:rPr dirty="0" sz="1100" spc="5">
                <a:latin typeface="Times New Roman"/>
                <a:cs typeface="Times New Roman"/>
              </a:rPr>
              <a:t>as their </a:t>
            </a:r>
            <a:r>
              <a:rPr dirty="0" sz="1100" spc="10">
                <a:latin typeface="Times New Roman"/>
                <a:cs typeface="Times New Roman"/>
              </a:rPr>
              <a:t>main guide </a:t>
            </a:r>
            <a:r>
              <a:rPr dirty="0" sz="1100" spc="5">
                <a:latin typeface="Times New Roman"/>
                <a:cs typeface="Times New Roman"/>
              </a:rPr>
              <a:t>in setting standards. </a:t>
            </a:r>
            <a:r>
              <a:rPr dirty="0" sz="1100" spc="10">
                <a:latin typeface="Times New Roman"/>
                <a:cs typeface="Times New Roman"/>
              </a:rPr>
              <a:t>What are the </a:t>
            </a:r>
            <a:r>
              <a:rPr dirty="0" sz="1100" spc="5">
                <a:latin typeface="Times New Roman"/>
                <a:cs typeface="Times New Roman"/>
              </a:rPr>
              <a:t>advantages of </a:t>
            </a:r>
            <a:r>
              <a:rPr dirty="0" sz="1100" spc="10">
                <a:latin typeface="Times New Roman"/>
                <a:cs typeface="Times New Roman"/>
              </a:rPr>
              <a:t>these methods? </a:t>
            </a:r>
            <a:r>
              <a:rPr dirty="0" sz="1100" spc="5">
                <a:latin typeface="Times New Roman"/>
                <a:cs typeface="Times New Roman"/>
              </a:rPr>
              <a:t>Basically,  it is quick, simple, inexpensive,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probably better </a:t>
            </a:r>
            <a:r>
              <a:rPr dirty="0" sz="1100" spc="10">
                <a:latin typeface="Times New Roman"/>
                <a:cs typeface="Times New Roman"/>
              </a:rPr>
              <a:t>than ignoring </a:t>
            </a:r>
            <a:r>
              <a:rPr dirty="0" sz="1100" spc="5">
                <a:latin typeface="Times New Roman"/>
                <a:cs typeface="Times New Roman"/>
              </a:rPr>
              <a:t>formal </a:t>
            </a:r>
            <a:r>
              <a:rPr dirty="0" sz="1100" spc="10">
                <a:latin typeface="Times New Roman"/>
                <a:cs typeface="Times New Roman"/>
              </a:rPr>
              <a:t>work measurement  </a:t>
            </a:r>
            <a:r>
              <a:rPr dirty="0" sz="1100" spc="5">
                <a:latin typeface="Times New Roman"/>
                <a:cs typeface="Times New Roman"/>
              </a:rPr>
              <a:t>altogether. </a:t>
            </a:r>
            <a:r>
              <a:rPr dirty="0" sz="1100" spc="10">
                <a:latin typeface="Times New Roman"/>
                <a:cs typeface="Times New Roman"/>
              </a:rPr>
              <a:t>The major </a:t>
            </a:r>
            <a:r>
              <a:rPr dirty="0" sz="1100" spc="5">
                <a:latin typeface="Times New Roman"/>
                <a:cs typeface="Times New Roman"/>
              </a:rPr>
              <a:t>disadvantage, as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can reason, is that </a:t>
            </a:r>
            <a:r>
              <a:rPr dirty="0" sz="1100" spc="10">
                <a:latin typeface="Times New Roman"/>
                <a:cs typeface="Times New Roman"/>
              </a:rPr>
              <a:t>past </a:t>
            </a:r>
            <a:r>
              <a:rPr dirty="0" sz="1100" spc="5">
                <a:latin typeface="Times New Roman"/>
                <a:cs typeface="Times New Roman"/>
              </a:rPr>
              <a:t>performance </a:t>
            </a:r>
            <a:r>
              <a:rPr dirty="0" sz="1100" spc="10">
                <a:latin typeface="Times New Roman"/>
                <a:cs typeface="Times New Roman"/>
              </a:rPr>
              <a:t>might </a:t>
            </a:r>
            <a:r>
              <a:rPr dirty="0" sz="1100" spc="5">
                <a:latin typeface="Times New Roman"/>
                <a:cs typeface="Times New Roman"/>
              </a:rPr>
              <a:t>not at  all </a:t>
            </a:r>
            <a:r>
              <a:rPr dirty="0" sz="1100" spc="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what an average </a:t>
            </a:r>
            <a:r>
              <a:rPr dirty="0" sz="1100" spc="5">
                <a:latin typeface="Times New Roman"/>
                <a:cs typeface="Times New Roman"/>
              </a:rPr>
              <a:t>worker can reasonably </a:t>
            </a:r>
            <a:r>
              <a:rPr dirty="0" sz="1100" spc="10">
                <a:latin typeface="Times New Roman"/>
                <a:cs typeface="Times New Roman"/>
              </a:rPr>
              <a:t>be expected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perform under average working  conditions.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8400"/>
              </a:lnSpc>
            </a:pPr>
            <a:r>
              <a:rPr dirty="0" sz="1100" spc="5" b="1">
                <a:latin typeface="Times New Roman"/>
                <a:cs typeface="Times New Roman"/>
              </a:rPr>
              <a:t>Direct </a:t>
            </a:r>
            <a:r>
              <a:rPr dirty="0" sz="1100" spc="10" b="1">
                <a:latin typeface="Times New Roman"/>
                <a:cs typeface="Times New Roman"/>
              </a:rPr>
              <a:t>Time Study: </a:t>
            </a:r>
            <a:r>
              <a:rPr dirty="0" sz="1100" spc="10">
                <a:latin typeface="Times New Roman"/>
                <a:cs typeface="Times New Roman"/>
              </a:rPr>
              <a:t>Often called a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study, a stopwatch study, or clocking the job, </a:t>
            </a:r>
            <a:r>
              <a:rPr dirty="0" sz="1100" spc="5">
                <a:latin typeface="Times New Roman"/>
                <a:cs typeface="Times New Roman"/>
              </a:rPr>
              <a:t>this  technique is certainly </a:t>
            </a:r>
            <a:r>
              <a:rPr dirty="0" sz="1100" spc="10">
                <a:latin typeface="Times New Roman"/>
                <a:cs typeface="Times New Roman"/>
              </a:rPr>
              <a:t>the most widely </a:t>
            </a:r>
            <a:r>
              <a:rPr dirty="0" sz="1100" spc="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method </a:t>
            </a:r>
            <a:r>
              <a:rPr dirty="0" sz="1100" spc="5">
                <a:latin typeface="Times New Roman"/>
                <a:cs typeface="Times New Roman"/>
              </a:rPr>
              <a:t>for establishing </a:t>
            </a:r>
            <a:r>
              <a:rPr dirty="0" sz="1100" spc="10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standards </a:t>
            </a:r>
            <a:r>
              <a:rPr dirty="0" sz="1100" spc="10">
                <a:latin typeface="Times New Roman"/>
                <a:cs typeface="Times New Roman"/>
              </a:rPr>
              <a:t>in  manufacturing. </a:t>
            </a:r>
            <a:r>
              <a:rPr dirty="0" sz="1100" spc="5">
                <a:latin typeface="Times New Roman"/>
                <a:cs typeface="Times New Roman"/>
              </a:rPr>
              <a:t>Perhaps </a:t>
            </a:r>
            <a:r>
              <a:rPr dirty="0" sz="1100" spc="10">
                <a:latin typeface="Times New Roman"/>
                <a:cs typeface="Times New Roman"/>
              </a:rPr>
              <a:t>you have </a:t>
            </a:r>
            <a:r>
              <a:rPr dirty="0" sz="1100" spc="5">
                <a:latin typeface="Times New Roman"/>
                <a:cs typeface="Times New Roman"/>
              </a:rPr>
              <a:t>observed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job being studied </a:t>
            </a:r>
            <a:r>
              <a:rPr dirty="0" sz="1100" spc="10">
                <a:latin typeface="Times New Roman"/>
                <a:cs typeface="Times New Roman"/>
              </a:rPr>
              <a:t>by </a:t>
            </a:r>
            <a:r>
              <a:rPr dirty="0" sz="1100" spc="5">
                <a:latin typeface="Times New Roman"/>
                <a:cs typeface="Times New Roman"/>
              </a:rPr>
              <a:t>an industrial engineer,  </a:t>
            </a:r>
            <a:r>
              <a:rPr dirty="0" sz="1100" spc="10">
                <a:latin typeface="Times New Roman"/>
                <a:cs typeface="Times New Roman"/>
              </a:rPr>
              <a:t>clipboard </a:t>
            </a:r>
            <a:r>
              <a:rPr dirty="0" sz="1100" spc="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stopwatch </a:t>
            </a:r>
            <a:r>
              <a:rPr dirty="0" sz="1100" spc="10">
                <a:latin typeface="Times New Roman"/>
                <a:cs typeface="Times New Roman"/>
              </a:rPr>
              <a:t>in hand.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5">
                <a:latin typeface="Times New Roman"/>
                <a:cs typeface="Times New Roman"/>
              </a:rPr>
              <a:t>does direct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study work? Basically </a:t>
            </a:r>
            <a:r>
              <a:rPr dirty="0" sz="1100" spc="10">
                <a:latin typeface="Times New Roman"/>
                <a:cs typeface="Times New Roman"/>
              </a:rPr>
              <a:t>there are </a:t>
            </a:r>
            <a:r>
              <a:rPr dirty="0" sz="1100" spc="5">
                <a:latin typeface="Times New Roman"/>
                <a:cs typeface="Times New Roman"/>
              </a:rPr>
              <a:t>six  steps in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procedure: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43230" marR="6985" indent="-215900">
              <a:lnSpc>
                <a:spcPct val="982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Select the job to be timed: </a:t>
            </a:r>
            <a:r>
              <a:rPr dirty="0" sz="1100" spc="1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direct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study </a:t>
            </a:r>
            <a:r>
              <a:rPr dirty="0" sz="1100" spc="10">
                <a:latin typeface="Times New Roman"/>
                <a:cs typeface="Times New Roman"/>
              </a:rPr>
              <a:t>approach depends upon </a:t>
            </a:r>
            <a:r>
              <a:rPr dirty="0" sz="1100" spc="5">
                <a:latin typeface="Times New Roman"/>
                <a:cs typeface="Times New Roman"/>
              </a:rPr>
              <a:t>direct  observation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therefore limited to jobs that already exist.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job selected </a:t>
            </a:r>
            <a:r>
              <a:rPr dirty="0" sz="1100" spc="10">
                <a:latin typeface="Times New Roman"/>
                <a:cs typeface="Times New Roman"/>
              </a:rPr>
              <a:t>should  be </a:t>
            </a:r>
            <a:r>
              <a:rPr dirty="0" sz="1100" spc="5">
                <a:latin typeface="Times New Roman"/>
                <a:cs typeface="Times New Roman"/>
              </a:rPr>
              <a:t>standardized,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terms of </a:t>
            </a:r>
            <a:r>
              <a:rPr dirty="0" sz="1100" spc="10">
                <a:latin typeface="Times New Roman"/>
                <a:cs typeface="Times New Roman"/>
              </a:rPr>
              <a:t>equipment and </a:t>
            </a:r>
            <a:r>
              <a:rPr dirty="0" sz="1100" spc="5">
                <a:latin typeface="Times New Roman"/>
                <a:cs typeface="Times New Roman"/>
              </a:rPr>
              <a:t>materials, </a:t>
            </a:r>
            <a:r>
              <a:rPr dirty="0" sz="1100" spc="10">
                <a:latin typeface="Times New Roman"/>
                <a:cs typeface="Times New Roman"/>
              </a:rPr>
              <a:t>and the </a:t>
            </a:r>
            <a:r>
              <a:rPr dirty="0" sz="1100" spc="5">
                <a:latin typeface="Times New Roman"/>
                <a:cs typeface="Times New Roman"/>
              </a:rPr>
              <a:t>worker should </a:t>
            </a:r>
            <a:r>
              <a:rPr dirty="0" sz="1100" spc="15">
                <a:latin typeface="Times New Roman"/>
                <a:cs typeface="Times New Roman"/>
              </a:rPr>
              <a:t>be  </a:t>
            </a:r>
            <a:r>
              <a:rPr dirty="0" sz="1100" spc="10">
                <a:latin typeface="Times New Roman"/>
                <a:cs typeface="Times New Roman"/>
              </a:rPr>
              <a:t>representative of </a:t>
            </a:r>
            <a:r>
              <a:rPr dirty="0" sz="1100" spc="5">
                <a:latin typeface="Times New Roman"/>
                <a:cs typeface="Times New Roman"/>
              </a:rPr>
              <a:t>all workers </a:t>
            </a:r>
            <a:r>
              <a:rPr dirty="0" sz="1100" spc="10">
                <a:latin typeface="Times New Roman"/>
                <a:cs typeface="Times New Roman"/>
              </a:rPr>
              <a:t>doing the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job.</a:t>
            </a:r>
            <a:endParaRPr sz="1100">
              <a:latin typeface="Times New Roman"/>
              <a:cs typeface="Times New Roman"/>
            </a:endParaRPr>
          </a:p>
          <a:p>
            <a:pPr algn="just" marL="443230" marR="5715" indent="-215900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Select </a:t>
            </a:r>
            <a:r>
              <a:rPr dirty="0" sz="1100" spc="10" b="1">
                <a:latin typeface="Times New Roman"/>
                <a:cs typeface="Times New Roman"/>
              </a:rPr>
              <a:t>a job </a:t>
            </a:r>
            <a:r>
              <a:rPr dirty="0" sz="1100" spc="5" b="1">
                <a:latin typeface="Times New Roman"/>
                <a:cs typeface="Times New Roman"/>
              </a:rPr>
              <a:t>cycle: </a:t>
            </a:r>
            <a:r>
              <a:rPr dirty="0" sz="1100" spc="5">
                <a:latin typeface="Times New Roman"/>
                <a:cs typeface="Times New Roman"/>
              </a:rPr>
              <a:t>Identify the </a:t>
            </a:r>
            <a:r>
              <a:rPr dirty="0" sz="1100" spc="10">
                <a:latin typeface="Times New Roman"/>
                <a:cs typeface="Times New Roman"/>
              </a:rPr>
              <a:t>elements and </a:t>
            </a:r>
            <a:r>
              <a:rPr dirty="0" sz="1100" spc="5">
                <a:latin typeface="Times New Roman"/>
                <a:cs typeface="Times New Roman"/>
              </a:rPr>
              <a:t>tasks that constitute </a:t>
            </a:r>
            <a:r>
              <a:rPr dirty="0" sz="1100" spc="10">
                <a:latin typeface="Times New Roman"/>
                <a:cs typeface="Times New Roman"/>
              </a:rPr>
              <a:t>a complete </a:t>
            </a:r>
            <a:r>
              <a:rPr dirty="0" sz="1100" spc="5">
                <a:latin typeface="Times New Roman"/>
                <a:cs typeface="Times New Roman"/>
              </a:rPr>
              <a:t>cycle.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Decided </a:t>
            </a:r>
            <a:r>
              <a:rPr dirty="0" sz="1100" spc="15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many </a:t>
            </a:r>
            <a:r>
              <a:rPr dirty="0" sz="1100" spc="5">
                <a:latin typeface="Times New Roman"/>
                <a:cs typeface="Times New Roman"/>
              </a:rPr>
              <a:t>cycles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10">
                <a:latin typeface="Times New Roman"/>
                <a:cs typeface="Times New Roman"/>
              </a:rPr>
              <a:t>want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time with a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stopwatch.</a:t>
            </a:r>
            <a:endParaRPr sz="1100">
              <a:latin typeface="Times New Roman"/>
              <a:cs typeface="Times New Roman"/>
            </a:endParaRPr>
          </a:p>
          <a:p>
            <a:pPr algn="just" marL="443230" marR="5080" indent="-215900">
              <a:lnSpc>
                <a:spcPct val="98300"/>
              </a:lnSpc>
              <a:spcBef>
                <a:spcPts val="50"/>
              </a:spcBef>
              <a:buFont typeface="Symbol"/>
              <a:buChar char=""/>
              <a:tabLst>
                <a:tab pos="44386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Time the job for </a:t>
            </a:r>
            <a:r>
              <a:rPr dirty="0" sz="1100" spc="5" b="1">
                <a:latin typeface="Times New Roman"/>
                <a:cs typeface="Times New Roman"/>
              </a:rPr>
              <a:t>all cycles </a:t>
            </a:r>
            <a:r>
              <a:rPr dirty="0" sz="1100" spc="10" b="1">
                <a:latin typeface="Times New Roman"/>
                <a:cs typeface="Times New Roman"/>
              </a:rPr>
              <a:t>and rate </a:t>
            </a:r>
            <a:r>
              <a:rPr dirty="0" sz="1100" spc="5" b="1">
                <a:latin typeface="Times New Roman"/>
                <a:cs typeface="Times New Roman"/>
              </a:rPr>
              <a:t>the </a:t>
            </a:r>
            <a:r>
              <a:rPr dirty="0" sz="1100" spc="10" b="1">
                <a:latin typeface="Times New Roman"/>
                <a:cs typeface="Times New Roman"/>
              </a:rPr>
              <a:t>worker: </a:t>
            </a:r>
            <a:r>
              <a:rPr dirty="0" sz="1100" spc="10">
                <a:latin typeface="Times New Roman"/>
                <a:cs typeface="Times New Roman"/>
              </a:rPr>
              <a:t>Workers behave in varying ways  when </a:t>
            </a:r>
            <a:r>
              <a:rPr dirty="0" sz="1100" spc="5">
                <a:latin typeface="Times New Roman"/>
                <a:cs typeface="Times New Roman"/>
              </a:rPr>
              <a:t>their performances are being recorded; </a:t>
            </a:r>
            <a:r>
              <a:rPr dirty="0" sz="1100" spc="15">
                <a:latin typeface="Times New Roman"/>
                <a:cs typeface="Times New Roman"/>
              </a:rPr>
              <a:t>common </a:t>
            </a:r>
            <a:r>
              <a:rPr dirty="0" sz="1100" spc="10">
                <a:latin typeface="Times New Roman"/>
                <a:cs typeface="Times New Roman"/>
              </a:rPr>
              <a:t>reactions </a:t>
            </a:r>
            <a:r>
              <a:rPr dirty="0" sz="1100" spc="5">
                <a:latin typeface="Times New Roman"/>
                <a:cs typeface="Times New Roman"/>
              </a:rPr>
              <a:t>are resentments,  nervousness, and </a:t>
            </a:r>
            <a:r>
              <a:rPr dirty="0" sz="1100" spc="10">
                <a:latin typeface="Times New Roman"/>
                <a:cs typeface="Times New Roman"/>
              </a:rPr>
              <a:t>slowing the work </a:t>
            </a:r>
            <a:r>
              <a:rPr dirty="0" sz="1100" spc="5">
                <a:latin typeface="Times New Roman"/>
                <a:cs typeface="Times New Roman"/>
              </a:rPr>
              <a:t>pace. </a:t>
            </a:r>
            <a:r>
              <a:rPr dirty="0" sz="1100" spc="10">
                <a:latin typeface="Times New Roman"/>
                <a:cs typeface="Times New Roman"/>
              </a:rPr>
              <a:t>To minimize these </a:t>
            </a:r>
            <a:r>
              <a:rPr dirty="0" sz="1100" spc="5">
                <a:latin typeface="Times New Roman"/>
                <a:cs typeface="Times New Roman"/>
              </a:rPr>
              <a:t>effects, repeated </a:t>
            </a:r>
            <a:r>
              <a:rPr dirty="0" sz="1100" spc="10">
                <a:latin typeface="Times New Roman"/>
                <a:cs typeface="Times New Roman"/>
              </a:rPr>
              <a:t>study,  </a:t>
            </a:r>
            <a:r>
              <a:rPr dirty="0" sz="1100" spc="5">
                <a:latin typeface="Times New Roman"/>
                <a:cs typeface="Times New Roman"/>
              </a:rPr>
              <a:t>study across several workers, </a:t>
            </a:r>
            <a:r>
              <a:rPr dirty="0" sz="1100" spc="10">
                <a:latin typeface="Times New Roman"/>
                <a:cs typeface="Times New Roman"/>
              </a:rPr>
              <a:t>and standing </a:t>
            </a:r>
            <a:r>
              <a:rPr dirty="0" sz="1100" spc="15">
                <a:latin typeface="Times New Roman"/>
                <a:cs typeface="Times New Roman"/>
              </a:rPr>
              <a:t>by </a:t>
            </a:r>
            <a:r>
              <a:rPr dirty="0" sz="1100" spc="10">
                <a:latin typeface="Times New Roman"/>
                <a:cs typeface="Times New Roman"/>
              </a:rPr>
              <a:t>one worker </a:t>
            </a:r>
            <a:r>
              <a:rPr dirty="0" sz="1100" spc="5">
                <a:latin typeface="Times New Roman"/>
                <a:cs typeface="Times New Roman"/>
              </a:rPr>
              <a:t>while studying </a:t>
            </a:r>
            <a:r>
              <a:rPr dirty="0" sz="1100" spc="10">
                <a:latin typeface="Times New Roman"/>
                <a:cs typeface="Times New Roman"/>
              </a:rPr>
              <a:t>a job  somewhere nearby, </a:t>
            </a:r>
            <a:r>
              <a:rPr dirty="0" sz="1100" spc="5">
                <a:latin typeface="Times New Roman"/>
                <a:cs typeface="Times New Roman"/>
              </a:rPr>
              <a:t>perhaps in </a:t>
            </a:r>
            <a:r>
              <a:rPr dirty="0" sz="1100" spc="10">
                <a:latin typeface="Times New Roman"/>
                <a:cs typeface="Times New Roman"/>
              </a:rPr>
              <a:t>another </a:t>
            </a:r>
            <a:r>
              <a:rPr dirty="0" sz="1100" spc="5">
                <a:latin typeface="Times New Roman"/>
                <a:cs typeface="Times New Roman"/>
              </a:rPr>
              <a:t>department, can </a:t>
            </a:r>
            <a:r>
              <a:rPr dirty="0" sz="1100" spc="10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helpful. </a:t>
            </a:r>
            <a:r>
              <a:rPr dirty="0" sz="1100" spc="15">
                <a:latin typeface="Times New Roman"/>
                <a:cs typeface="Times New Roman"/>
              </a:rPr>
              <a:t>You </a:t>
            </a:r>
            <a:r>
              <a:rPr dirty="0" sz="1100" spc="5">
                <a:latin typeface="Times New Roman"/>
                <a:cs typeface="Times New Roman"/>
              </a:rPr>
              <a:t>can assign </a:t>
            </a:r>
            <a:r>
              <a:rPr dirty="0" sz="1100" spc="10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worker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rating, as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percentage of the "normal" or </a:t>
            </a:r>
            <a:r>
              <a:rPr dirty="0" sz="1100" spc="10">
                <a:latin typeface="Times New Roman"/>
                <a:cs typeface="Times New Roman"/>
              </a:rPr>
              <a:t>average </a:t>
            </a:r>
            <a:r>
              <a:rPr dirty="0" sz="1100" spc="5">
                <a:latin typeface="Times New Roman"/>
                <a:cs typeface="Times New Roman"/>
              </a:rPr>
              <a:t>worker. Industrial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engineers frequently use </a:t>
            </a:r>
            <a:r>
              <a:rPr dirty="0" sz="1100" spc="10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rating factor </a:t>
            </a:r>
            <a:r>
              <a:rPr dirty="0" sz="1100" spc="1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timing jobs. In essence </a:t>
            </a:r>
            <a:r>
              <a:rPr dirty="0" sz="1100" spc="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engineer </a:t>
            </a:r>
            <a:r>
              <a:rPr dirty="0" sz="1100">
                <a:latin typeface="Times New Roman"/>
                <a:cs typeface="Times New Roman"/>
              </a:rPr>
              <a:t>is  </a:t>
            </a:r>
            <a:r>
              <a:rPr dirty="0" sz="1100" spc="5">
                <a:latin typeface="Times New Roman"/>
                <a:cs typeface="Times New Roman"/>
              </a:rPr>
              <a:t>judging </a:t>
            </a:r>
            <a:r>
              <a:rPr dirty="0" sz="1100" spc="10">
                <a:latin typeface="Times New Roman"/>
                <a:cs typeface="Times New Roman"/>
              </a:rPr>
              <a:t>the worker </a:t>
            </a:r>
            <a:r>
              <a:rPr dirty="0" sz="1100" spc="5">
                <a:latin typeface="Times New Roman"/>
                <a:cs typeface="Times New Roman"/>
              </a:rPr>
              <a:t>as </a:t>
            </a:r>
            <a:r>
              <a:rPr dirty="0" sz="1100" spc="15">
                <a:latin typeface="Times New Roman"/>
                <a:cs typeface="Times New Roman"/>
              </a:rPr>
              <a:t>85 </a:t>
            </a:r>
            <a:r>
              <a:rPr dirty="0" sz="1100" spc="10">
                <a:latin typeface="Times New Roman"/>
                <a:cs typeface="Times New Roman"/>
              </a:rPr>
              <a:t>percent </a:t>
            </a:r>
            <a:r>
              <a:rPr dirty="0" sz="1100" spc="5">
                <a:latin typeface="Times New Roman"/>
                <a:cs typeface="Times New Roman"/>
              </a:rPr>
              <a:t>normal, </a:t>
            </a:r>
            <a:r>
              <a:rPr dirty="0" sz="1100" spc="10">
                <a:latin typeface="Times New Roman"/>
                <a:cs typeface="Times New Roman"/>
              </a:rPr>
              <a:t>90 </a:t>
            </a:r>
            <a:r>
              <a:rPr dirty="0" sz="1100" spc="5">
                <a:latin typeface="Times New Roman"/>
                <a:cs typeface="Times New Roman"/>
              </a:rPr>
              <a:t>percent normal, or </a:t>
            </a:r>
            <a:r>
              <a:rPr dirty="0" sz="1100" spc="10">
                <a:latin typeface="Times New Roman"/>
                <a:cs typeface="Times New Roman"/>
              </a:rPr>
              <a:t>some </a:t>
            </a:r>
            <a:r>
              <a:rPr dirty="0" sz="1100" spc="5">
                <a:latin typeface="Times New Roman"/>
                <a:cs typeface="Times New Roman"/>
              </a:rPr>
              <a:t>other rating  </a:t>
            </a:r>
            <a:r>
              <a:rPr dirty="0" sz="1100" spc="10">
                <a:latin typeface="Times New Roman"/>
                <a:cs typeface="Times New Roman"/>
              </a:rPr>
              <a:t>depending on </a:t>
            </a:r>
            <a:r>
              <a:rPr dirty="0" sz="1100" spc="5">
                <a:latin typeface="Times New Roman"/>
                <a:cs typeface="Times New Roman"/>
              </a:rPr>
              <a:t>his </a:t>
            </a:r>
            <a:r>
              <a:rPr dirty="0" sz="1100" spc="10">
                <a:latin typeface="Times New Roman"/>
                <a:cs typeface="Times New Roman"/>
              </a:rPr>
              <a:t>or </a:t>
            </a:r>
            <a:r>
              <a:rPr dirty="0" sz="1100" spc="5">
                <a:latin typeface="Times New Roman"/>
                <a:cs typeface="Times New Roman"/>
              </a:rPr>
              <a:t>her </a:t>
            </a:r>
            <a:r>
              <a:rPr dirty="0" sz="1100" spc="10">
                <a:latin typeface="Times New Roman"/>
                <a:cs typeface="Times New Roman"/>
              </a:rPr>
              <a:t>perception of </a:t>
            </a:r>
            <a:r>
              <a:rPr dirty="0" sz="1100" spc="5">
                <a:latin typeface="Times New Roman"/>
                <a:cs typeface="Times New Roman"/>
              </a:rPr>
              <a:t>"normal." </a:t>
            </a:r>
            <a:r>
              <a:rPr dirty="0" sz="1100" spc="10">
                <a:latin typeface="Times New Roman"/>
                <a:cs typeface="Times New Roman"/>
              </a:rPr>
              <a:t>Obviously, </a:t>
            </a:r>
            <a:r>
              <a:rPr dirty="0" sz="1100" spc="5">
                <a:latin typeface="Times New Roman"/>
                <a:cs typeface="Times New Roman"/>
              </a:rPr>
              <a:t>ratings </a:t>
            </a:r>
            <a:r>
              <a:rPr dirty="0" sz="1100" spc="10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this </a:t>
            </a:r>
            <a:r>
              <a:rPr dirty="0" sz="1100" spc="10">
                <a:latin typeface="Times New Roman"/>
                <a:cs typeface="Times New Roman"/>
              </a:rPr>
              <a:t>kind  depend on </a:t>
            </a:r>
            <a:r>
              <a:rPr dirty="0" sz="1100" spc="5">
                <a:latin typeface="Times New Roman"/>
                <a:cs typeface="Times New Roman"/>
              </a:rPr>
              <a:t>subjective </a:t>
            </a:r>
            <a:r>
              <a:rPr dirty="0" sz="1100" spc="10">
                <a:latin typeface="Times New Roman"/>
                <a:cs typeface="Times New Roman"/>
              </a:rPr>
              <a:t>judgments. Compute the normal </a:t>
            </a:r>
            <a:r>
              <a:rPr dirty="0" sz="1100" spc="5">
                <a:latin typeface="Times New Roman"/>
                <a:cs typeface="Times New Roman"/>
              </a:rPr>
              <a:t>time 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average </a:t>
            </a:r>
            <a:r>
              <a:rPr dirty="0" sz="1100" spc="10">
                <a:latin typeface="Times New Roman"/>
                <a:cs typeface="Times New Roman"/>
              </a:rPr>
              <a:t>cycle 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worker </a:t>
            </a:r>
            <a:r>
              <a:rPr dirty="0" sz="1100" spc="5">
                <a:latin typeface="Times New Roman"/>
                <a:cs typeface="Times New Roman"/>
              </a:rPr>
              <a:t>rating. Determine the fraction of </a:t>
            </a:r>
            <a:r>
              <a:rPr dirty="0" sz="1100" spc="10">
                <a:latin typeface="Times New Roman"/>
                <a:cs typeface="Times New Roman"/>
              </a:rPr>
              <a:t>time </a:t>
            </a:r>
            <a:r>
              <a:rPr dirty="0" sz="1100" spc="5">
                <a:latin typeface="Times New Roman"/>
                <a:cs typeface="Times New Roman"/>
              </a:rPr>
              <a:t>available, </a:t>
            </a:r>
            <a:r>
              <a:rPr dirty="0" sz="1100" spc="10">
                <a:latin typeface="Times New Roman"/>
                <a:cs typeface="Times New Roman"/>
              </a:rPr>
              <a:t>making  allowances </a:t>
            </a:r>
            <a:r>
              <a:rPr dirty="0" sz="1100" spc="5">
                <a:latin typeface="Times New Roman"/>
                <a:cs typeface="Times New Roman"/>
              </a:rPr>
              <a:t>for personal needs; delays, </a:t>
            </a:r>
            <a:r>
              <a:rPr dirty="0" sz="1100" spc="10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fatigue,Set </a:t>
            </a:r>
            <a:r>
              <a:rPr dirty="0" sz="1100" spc="10">
                <a:latin typeface="Times New Roman"/>
                <a:cs typeface="Times New Roman"/>
              </a:rPr>
              <a:t>the performance </a:t>
            </a:r>
            <a:r>
              <a:rPr dirty="0" sz="1100" spc="5">
                <a:latin typeface="Times New Roman"/>
                <a:cs typeface="Times New Roman"/>
              </a:rPr>
              <a:t>standard  (standard time) </a:t>
            </a:r>
            <a:r>
              <a:rPr dirty="0" sz="1100" spc="10">
                <a:latin typeface="Times New Roman"/>
                <a:cs typeface="Times New Roman"/>
              </a:rPr>
              <a:t>based </a:t>
            </a:r>
            <a:r>
              <a:rPr dirty="0" sz="1100" spc="15">
                <a:latin typeface="Times New Roman"/>
                <a:cs typeface="Times New Roman"/>
              </a:rPr>
              <a:t>on </a:t>
            </a:r>
            <a:r>
              <a:rPr dirty="0" sz="1100" spc="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normal </a:t>
            </a:r>
            <a:r>
              <a:rPr dirty="0" sz="1100" spc="5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and 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allowances.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15">
                <a:latin typeface="Times New Roman"/>
                <a:cs typeface="Times New Roman"/>
              </a:rPr>
              <a:t>To </a:t>
            </a:r>
            <a:r>
              <a:rPr dirty="0" sz="1100" spc="10">
                <a:latin typeface="Times New Roman"/>
                <a:cs typeface="Times New Roman"/>
              </a:rPr>
              <a:t>be more </a:t>
            </a:r>
            <a:r>
              <a:rPr dirty="0" sz="1100" spc="5">
                <a:latin typeface="Times New Roman"/>
                <a:cs typeface="Times New Roman"/>
              </a:rPr>
              <a:t>precise </a:t>
            </a:r>
            <a:r>
              <a:rPr dirty="0" sz="1100" spc="10">
                <a:latin typeface="Times New Roman"/>
                <a:cs typeface="Times New Roman"/>
              </a:rPr>
              <a:t>about the </a:t>
            </a:r>
            <a:r>
              <a:rPr dirty="0" sz="1100" spc="5">
                <a:latin typeface="Times New Roman"/>
                <a:cs typeface="Times New Roman"/>
              </a:rPr>
              <a:t>calculations of </a:t>
            </a:r>
            <a:r>
              <a:rPr dirty="0" sz="1100" spc="10">
                <a:latin typeface="Times New Roman"/>
                <a:cs typeface="Times New Roman"/>
              </a:rPr>
              <a:t>this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procedure: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56941" y="6501609"/>
          <a:ext cx="5457825" cy="2302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4489"/>
                <a:gridCol w="387350"/>
                <a:gridCol w="3434079"/>
              </a:tblGrid>
              <a:tr h="326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7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Average cycle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ts val="127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15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Sum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cycle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times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recorded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2560">
                        <a:lnSpc>
                          <a:spcPts val="126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-------------------------------------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7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50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cycles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observed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295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Average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cycle time x Worker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rating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</a:tr>
              <a:tr h="49487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Allowance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fraction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  <a:tc>
                  <a:txBody>
                    <a:bodyPr/>
                    <a:lstStyle/>
                    <a:p>
                      <a:pPr marL="160020" marR="24130" indent="1905">
                        <a:lnSpc>
                          <a:spcPts val="1300"/>
                        </a:lnSpc>
                        <a:spcBef>
                          <a:spcPts val="640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Fraction</a:t>
                      </a:r>
                      <a:r>
                        <a:rPr dirty="0" sz="11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dirty="0" sz="11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1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personal</a:t>
                      </a:r>
                      <a:r>
                        <a:rPr dirty="0" sz="11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needs,</a:t>
                      </a:r>
                      <a:r>
                        <a:rPr dirty="0" sz="11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fatigue,</a:t>
                      </a:r>
                      <a:r>
                        <a:rPr dirty="0" sz="110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unavoidable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delays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/>
                </a:tc>
              </a:tr>
              <a:tr h="3295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Available fraction of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1- Allowance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faction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025"/>
                </a:tc>
              </a:tr>
              <a:tr h="412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65"/>
                        </a:lnSpc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ts val="126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 marR="1878330">
                        <a:lnSpc>
                          <a:spcPts val="1310"/>
                        </a:lnSpc>
                        <a:spcBef>
                          <a:spcPts val="580"/>
                        </a:spcBef>
                      </a:pPr>
                      <a:r>
                        <a:rPr dirty="0" sz="1100" spc="10"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1862455">
                        <a:lnSpc>
                          <a:spcPts val="1260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--------------------------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/>
                </a:tc>
              </a:tr>
              <a:tr h="161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17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Available fraction of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Manoj</dc:creator>
  <dc:title>Microsoft Word - Productions and Operations Management checked.doc</dc:title>
  <dcterms:created xsi:type="dcterms:W3CDTF">2021-04-22T17:41:16Z</dcterms:created>
  <dcterms:modified xsi:type="dcterms:W3CDTF">2021-04-22T17:41:16Z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2010-01-30T00:00:00Z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2021-04-22T00:00:00Z</vt:filetime>
  </property>
</Properties>
</file>