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70" r:id="rId2"/>
    <p:sldId id="271" r:id="rId3"/>
    <p:sldId id="272" r:id="rId4"/>
    <p:sldId id="314" r:id="rId5"/>
    <p:sldId id="273" r:id="rId6"/>
    <p:sldId id="274" r:id="rId7"/>
    <p:sldId id="304" r:id="rId8"/>
    <p:sldId id="275" r:id="rId9"/>
    <p:sldId id="309" r:id="rId10"/>
    <p:sldId id="308" r:id="rId11"/>
    <p:sldId id="280" r:id="rId12"/>
    <p:sldId id="303" r:id="rId13"/>
    <p:sldId id="290" r:id="rId14"/>
    <p:sldId id="310" r:id="rId15"/>
    <p:sldId id="311" r:id="rId16"/>
    <p:sldId id="313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02" r:id="rId36"/>
    <p:sldId id="301" r:id="rId37"/>
    <p:sldId id="298" r:id="rId38"/>
    <p:sldId id="307" r:id="rId39"/>
    <p:sldId id="305" r:id="rId40"/>
    <p:sldId id="306" r:id="rId41"/>
    <p:sldId id="3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C3300"/>
    <a:srgbClr val="FF0066"/>
    <a:srgbClr val="003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1" autoAdjust="0"/>
    <p:restoredTop sz="87939" autoAdjust="0"/>
  </p:normalViewPr>
  <p:slideViewPr>
    <p:cSldViewPr>
      <p:cViewPr>
        <p:scale>
          <a:sx n="66" d="100"/>
          <a:sy n="66" d="100"/>
        </p:scale>
        <p:origin x="-163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2EE16-26AC-4690-B15E-1793B61E4821}" type="datetimeFigureOut">
              <a:rPr lang="en-US"/>
              <a:pPr>
                <a:defRPr/>
              </a:pPr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8C9415-0C8F-430D-9FF3-B213677B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7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pt bgplain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14313"/>
            <a:ext cx="5357813" cy="1428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2" descr="G:\JSS Jpge\JSS Uni.jpg"/>
          <p:cNvPicPr>
            <a:picLocks noChangeAspect="1" noChangeArrowheads="1"/>
          </p:cNvPicPr>
          <p:nvPr userDrawn="1"/>
        </p:nvPicPr>
        <p:blipFill>
          <a:blip r:embed="rId3"/>
          <a:srcRect l="17561" t="18265" r="15909" b="17186"/>
          <a:stretch>
            <a:fillRect/>
          </a:stretch>
        </p:blipFill>
        <p:spPr bwMode="auto">
          <a:xfrm>
            <a:off x="5500688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JSS Jpge\Logo JSS.jpg"/>
          <p:cNvPicPr>
            <a:picLocks noChangeAspect="1" noChangeArrowheads="1"/>
          </p:cNvPicPr>
          <p:nvPr userDrawn="1"/>
        </p:nvPicPr>
        <p:blipFill>
          <a:blip r:embed="rId4"/>
          <a:srcRect l="14105" t="14583" r="16460" b="37148"/>
          <a:stretch>
            <a:fillRect/>
          </a:stretch>
        </p:blipFill>
        <p:spPr bwMode="auto">
          <a:xfrm>
            <a:off x="6894513" y="214313"/>
            <a:ext cx="1993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1D80-A13F-46E5-B6E7-C0D50393DB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845A-B30A-4C68-80DB-88C94AAF0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7780-790D-4BAB-B902-BC96D286B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pt bgplain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JSS Jpge\JSS Uni.jpg"/>
          <p:cNvPicPr>
            <a:picLocks noChangeAspect="1" noChangeArrowheads="1"/>
          </p:cNvPicPr>
          <p:nvPr userDrawn="1"/>
        </p:nvPicPr>
        <p:blipFill>
          <a:blip r:embed="rId3"/>
          <a:srcRect l="17561" t="18265" r="15909" b="17186"/>
          <a:stretch>
            <a:fillRect/>
          </a:stretch>
        </p:blipFill>
        <p:spPr bwMode="auto">
          <a:xfrm>
            <a:off x="658336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JSS Jpge\Logo JSS.jpg"/>
          <p:cNvPicPr>
            <a:picLocks noChangeAspect="1" noChangeArrowheads="1"/>
          </p:cNvPicPr>
          <p:nvPr userDrawn="1"/>
        </p:nvPicPr>
        <p:blipFill>
          <a:blip r:embed="rId4"/>
          <a:srcRect l="14105" t="14583" r="16460" b="37148"/>
          <a:stretch>
            <a:fillRect/>
          </a:stretch>
        </p:blipFill>
        <p:spPr bwMode="auto">
          <a:xfrm>
            <a:off x="7593013" y="214313"/>
            <a:ext cx="1295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043626" cy="92869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0E1E-5CFF-4D5A-8E11-DC0A7B6FB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6EAA-72A1-4F99-BD0E-A4D9768B4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92C9-C6C2-4DF4-9ACA-D4FDD6C98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194A-8663-4361-8E97-74BB6E011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513B-1F84-4F0E-A7BB-43BD777B7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9A9D-DE25-43F4-AE16-CC05A9503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029D-99D4-4E13-B80B-A86D8B121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D9B728-A7A1-489F-850A-92A349716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" TargetMode="External"/><Relationship Id="rId2" Type="http://schemas.openxmlformats.org/officeDocument/2006/relationships/hyperlink" Target="http://www.webm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hritis.org/" TargetMode="External"/><Relationship Id="rId4" Type="http://schemas.openxmlformats.org/officeDocument/2006/relationships/hyperlink" Target="http://www.rheumatology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arthritis.org/" TargetMode="External"/><Relationship Id="rId2" Type="http://schemas.openxmlformats.org/officeDocument/2006/relationships/hyperlink" Target="http://www.arthritistoday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u="sng" dirty="0" smtClean="0">
                <a:solidFill>
                  <a:srgbClr val="C00000"/>
                </a:solidFill>
                <a:latin typeface="Agency FB" pitchFamily="34" charset="0"/>
              </a:rPr>
              <a:t>RHEUMATOID </a:t>
            </a:r>
            <a:r>
              <a:rPr lang="en-US" sz="7200" b="1" u="sng" dirty="0" smtClean="0">
                <a:solidFill>
                  <a:srgbClr val="C00000"/>
                </a:solidFill>
                <a:latin typeface="Agency FB" pitchFamily="34" charset="0"/>
              </a:rPr>
              <a:t>ARTHRITIS</a:t>
            </a:r>
            <a:endParaRPr lang="en-US" sz="7200" b="1" u="sng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      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          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          BY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                   VIVEK BARIK 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                            6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Pharmd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</a:p>
          <a:p>
            <a:pPr marL="0" indent="0" algn="ctr">
              <a:buNone/>
            </a:pPr>
            <a:endParaRPr lang="en-US" sz="2800" b="1" u="sng" dirty="0" smtClean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4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vek\Desktop\A00212F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229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571056" cy="2850232"/>
          </a:xfrm>
        </p:spPr>
      </p:pic>
      <p:pic>
        <p:nvPicPr>
          <p:cNvPr id="1026" name="Picture 2" descr="C:\Users\mathew\Downloads\pi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925888" cy="518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hew\Downloads\pic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88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2" y="-39179"/>
            <a:ext cx="9164744" cy="6897179"/>
          </a:xfrm>
        </p:spPr>
      </p:pic>
    </p:spTree>
    <p:extLst>
      <p:ext uri="{BB962C8B-B14F-4D97-AF65-F5344CB8AC3E}">
        <p14:creationId xmlns="" xmlns:p14="http://schemas.microsoft.com/office/powerpoint/2010/main" val="932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vek\Desktop\rheumatoid arthritis\IndianJOrthop_2013_47_1_35_106893_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4752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vek\Desktop\11021_04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610600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Algerian" pitchFamily="82" charset="0"/>
              </a:rPr>
              <a:t>                    HYPOTHETICAL CASE</a:t>
            </a:r>
            <a:endParaRPr lang="en-US" sz="5400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SUBJECTIVE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PATIENT NAME : XYZ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SEX : F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AGE : 67yrs 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COMPLAINTS</a:t>
            </a:r>
            <a:r>
              <a:rPr lang="en-US" sz="2800" dirty="0" smtClean="0"/>
              <a:t> :</a:t>
            </a:r>
          </a:p>
          <a:p>
            <a:r>
              <a:rPr lang="en-US" sz="2800" dirty="0" smtClean="0"/>
              <a:t> Generalized </a:t>
            </a:r>
            <a:r>
              <a:rPr lang="en-US" sz="2800" dirty="0" err="1" smtClean="0"/>
              <a:t>athralgia</a:t>
            </a:r>
            <a:r>
              <a:rPr lang="en-US" sz="2800" dirty="0" smtClean="0"/>
              <a:t> (Joint Pain)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Swollen left knee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Morning stiffness and stomach upset about an hour after taking the medication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Fatigue experienced every afternoon hours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512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u="sng" dirty="0" smtClean="0"/>
              <a:t>SOCIAL HISTORY </a:t>
            </a:r>
            <a:r>
              <a:rPr lang="en-US" sz="2800" dirty="0" smtClean="0"/>
              <a:t>: No smoking and alcohol consumption 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u="sng" dirty="0" smtClean="0"/>
              <a:t>FAMILY HISTORY </a:t>
            </a:r>
            <a:r>
              <a:rPr lang="en-US" sz="2800" dirty="0" smtClean="0"/>
              <a:t>: No H/o of Rheumatoid Arthritis 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u="sng" dirty="0" smtClean="0"/>
              <a:t>PAST MEDICAL HISTORY </a:t>
            </a:r>
            <a:r>
              <a:rPr lang="en-US" sz="2800" dirty="0" smtClean="0"/>
              <a:t>: RA * 6yrs 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u="sng" dirty="0" smtClean="0"/>
              <a:t>ALLERGIES </a:t>
            </a:r>
            <a:r>
              <a:rPr lang="en-US" sz="2800" dirty="0" smtClean="0"/>
              <a:t>: None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905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PATIENT : Pleasant , middle-aged woman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TEMP :  37.1⁰C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BP : 138/80 mmHg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HR : 82bpm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RR : 14/min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WEIGHT : 65.3 kg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HEIGHT : 5’6”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CHEST : CTA (Computed Tomography Angiography)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CVS : RRR (Regular rate &amp; Rhythm)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ABD : Soft , Bowel Sounds (+)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88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b="1" u="sng" dirty="0" smtClean="0">
                <a:solidFill>
                  <a:srgbClr val="FF0000"/>
                </a:solidFill>
              </a:rPr>
              <a:t>Rheumatoid Arthritis </a:t>
            </a:r>
            <a:r>
              <a:rPr lang="en-US" sz="2800" dirty="0" smtClean="0"/>
              <a:t>is defined as a widespread , chronic and </a:t>
            </a:r>
            <a:r>
              <a:rPr lang="en-US" sz="2800" dirty="0" err="1" smtClean="0"/>
              <a:t>heterogenous</a:t>
            </a:r>
            <a:r>
              <a:rPr lang="en-US" sz="2800" dirty="0" smtClean="0"/>
              <a:t> group of inflammatory disease which affects the joints and other organ system severely leading the patient to disability or bedridden in most of the cases .</a:t>
            </a:r>
            <a:r>
              <a:rPr lang="en-US" sz="2800" baseline="30000" dirty="0" smtClean="0"/>
              <a:t>[1]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In Rheumatoid Arthritis , the synovial membrane becomes thickened and inflamed leading to the erosion of the cartilages . The synovial membrane may invade the joint space and the whole joint becomes swollen and painful on movement .</a:t>
            </a:r>
            <a:r>
              <a:rPr lang="en-US" sz="2800" baseline="30000" dirty="0" smtClean="0"/>
              <a:t>[2]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021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n-US" sz="2800" dirty="0" smtClean="0"/>
              <a:t>HANDS : swelling on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PIP joints &amp; pain in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&amp;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MCP joints on the left side with ulnar deviation and decreased grip strength</a:t>
            </a:r>
          </a:p>
          <a:p>
            <a:r>
              <a:rPr lang="en-US" sz="2800" dirty="0" smtClean="0"/>
              <a:t>WRISTS : Decreased ROM (Range Of Motion)</a:t>
            </a:r>
          </a:p>
          <a:p>
            <a:r>
              <a:rPr lang="en-US" sz="2800" dirty="0" smtClean="0"/>
              <a:t>ELBOWS : Good ROM , permanent contracture on the right &amp; fixed nodule @ the pressure point .</a:t>
            </a:r>
          </a:p>
          <a:p>
            <a:r>
              <a:rPr lang="en-US" sz="2800" dirty="0" smtClean="0"/>
              <a:t>SHOULDERS : Decreased ROM bilaterally</a:t>
            </a:r>
          </a:p>
          <a:p>
            <a:r>
              <a:rPr lang="en-US" sz="2800" dirty="0" smtClean="0"/>
              <a:t>HIPS :Decreased ROM on the right &amp; atrophy of the quadriceps .</a:t>
            </a:r>
          </a:p>
          <a:p>
            <a:r>
              <a:rPr lang="en-US" sz="2800" dirty="0" smtClean="0"/>
              <a:t>KNEES : Decreased ROM &amp; edema on the left , pain bilaterally 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669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FEET : No edema .</a:t>
            </a:r>
          </a:p>
          <a:p>
            <a:r>
              <a:rPr lang="en-US" sz="2800" dirty="0" smtClean="0"/>
              <a:t>HAND X-RAY : Erosion of MCP &amp; PIP joints bilaterally &amp; measurable space narrowing from the X-ray of 6 months ago .</a:t>
            </a:r>
          </a:p>
          <a:p>
            <a:r>
              <a:rPr lang="en-US" sz="2800" dirty="0" smtClean="0"/>
              <a:t>SYNOVIAL FLUID : Turbid in appearance and WBC – 23.0 * 103/cubic mm 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[ MCP – </a:t>
            </a:r>
            <a:r>
              <a:rPr lang="en-US" sz="2800" dirty="0" err="1" smtClean="0"/>
              <a:t>Metacarpophaleangal</a:t>
            </a:r>
            <a:r>
              <a:rPr lang="en-US" sz="2800" dirty="0" smtClean="0"/>
              <a:t> joints , PIP – Proximal </a:t>
            </a:r>
            <a:r>
              <a:rPr lang="en-US" sz="2800" dirty="0" err="1" smtClean="0"/>
              <a:t>interphaleangal</a:t>
            </a:r>
            <a:r>
              <a:rPr lang="en-US" sz="2800" dirty="0" smtClean="0"/>
              <a:t> joints ]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607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LAB INVESTIGATIONS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sz="2800" dirty="0"/>
              <a:t>Na 135 </a:t>
            </a:r>
            <a:r>
              <a:rPr lang="en-US" sz="2800" dirty="0" err="1"/>
              <a:t>mEq</a:t>
            </a:r>
            <a:r>
              <a:rPr lang="en-US" sz="2800" dirty="0"/>
              <a:t>/L (135-145 </a:t>
            </a:r>
            <a:r>
              <a:rPr lang="en-US" sz="2800" dirty="0" err="1" smtClean="0"/>
              <a:t>mE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 </a:t>
            </a:r>
            <a:r>
              <a:rPr lang="en-US" sz="2800" dirty="0"/>
              <a:t>4.1 </a:t>
            </a:r>
            <a:r>
              <a:rPr lang="en-US" sz="2800" dirty="0" err="1"/>
              <a:t>mEq</a:t>
            </a:r>
            <a:r>
              <a:rPr lang="en-US" sz="2800" dirty="0"/>
              <a:t>/L (3.3–4.9 </a:t>
            </a:r>
            <a:r>
              <a:rPr lang="en-US" sz="2800" dirty="0" err="1"/>
              <a:t>mEq</a:t>
            </a:r>
            <a:r>
              <a:rPr lang="en-US" sz="2800" dirty="0"/>
              <a:t>/L) </a:t>
            </a:r>
            <a:endParaRPr lang="en-US" sz="2800" dirty="0" smtClean="0"/>
          </a:p>
          <a:p>
            <a:r>
              <a:rPr lang="pl-PL" sz="2800" b="1" dirty="0" smtClean="0"/>
              <a:t>WBC </a:t>
            </a:r>
            <a:r>
              <a:rPr lang="pl-PL" sz="2800" b="1" dirty="0"/>
              <a:t>13.0 × </a:t>
            </a:r>
            <a:r>
              <a:rPr lang="pl-PL" sz="2800" b="1" dirty="0" smtClean="0"/>
              <a:t>103/mm3</a:t>
            </a:r>
            <a:r>
              <a:rPr lang="en-US" sz="2800" b="1" dirty="0" smtClean="0"/>
              <a:t> </a:t>
            </a:r>
            <a:r>
              <a:rPr lang="pl-PL" sz="2800" b="1" dirty="0" smtClean="0"/>
              <a:t>(</a:t>
            </a:r>
            <a:r>
              <a:rPr lang="pl-PL" sz="2800" b="1" dirty="0"/>
              <a:t>4–10 × 10</a:t>
            </a:r>
            <a:r>
              <a:rPr lang="pl-PL" sz="2800" b="1" baseline="30000" dirty="0"/>
              <a:t>3</a:t>
            </a:r>
            <a:r>
              <a:rPr lang="pl-PL" sz="2800" b="1" dirty="0"/>
              <a:t>/mm</a:t>
            </a:r>
            <a:r>
              <a:rPr lang="pl-PL" sz="2800" b="1" baseline="30000" dirty="0"/>
              <a:t>3</a:t>
            </a:r>
            <a:r>
              <a:rPr lang="pl-PL" sz="2800" dirty="0"/>
              <a:t>) </a:t>
            </a:r>
            <a:endParaRPr lang="en-US" sz="2800" dirty="0"/>
          </a:p>
          <a:p>
            <a:r>
              <a:rPr lang="de-DE" sz="2800" b="1" dirty="0" smtClean="0"/>
              <a:t>Hgb </a:t>
            </a:r>
            <a:r>
              <a:rPr lang="de-DE" sz="2800" b="1" dirty="0"/>
              <a:t>10.0 g/dL (13.8–17.2 g/dL</a:t>
            </a:r>
            <a:r>
              <a:rPr lang="de-DE" sz="2800" b="1" dirty="0" smtClean="0"/>
              <a:t>)</a:t>
            </a:r>
            <a:r>
              <a:rPr lang="en-US" sz="2800" b="1" dirty="0"/>
              <a:t> </a:t>
            </a:r>
            <a:endParaRPr lang="en-US" sz="2800" dirty="0" smtClean="0"/>
          </a:p>
          <a:p>
            <a:r>
              <a:rPr lang="en-US" sz="2800" b="1" dirty="0" err="1" smtClean="0"/>
              <a:t>Hct</a:t>
            </a:r>
            <a:r>
              <a:rPr lang="en-US" sz="2800" b="1" dirty="0" smtClean="0"/>
              <a:t> </a:t>
            </a:r>
            <a:r>
              <a:rPr lang="en-US" sz="2800" b="1" dirty="0"/>
              <a:t>31% (40.7–50.3%)</a:t>
            </a:r>
          </a:p>
          <a:p>
            <a:r>
              <a:rPr lang="pl-PL" sz="2800" dirty="0" smtClean="0"/>
              <a:t>Plt </a:t>
            </a:r>
            <a:r>
              <a:rPr lang="pl-PL" sz="2800" dirty="0"/>
              <a:t>356 × 103/mm3 (140-440 ×10</a:t>
            </a:r>
            <a:r>
              <a:rPr lang="pl-PL" sz="2800" baseline="30000" dirty="0"/>
              <a:t>3</a:t>
            </a:r>
            <a:r>
              <a:rPr lang="pl-PL" sz="2800" dirty="0"/>
              <a:t>/</a:t>
            </a:r>
            <a:r>
              <a:rPr lang="el-GR" sz="2800" dirty="0"/>
              <a:t>μ</a:t>
            </a:r>
            <a:r>
              <a:rPr lang="en-US" sz="2800" dirty="0" smtClean="0"/>
              <a:t>L</a:t>
            </a:r>
          </a:p>
          <a:p>
            <a:r>
              <a:rPr lang="de-DE" sz="2800" dirty="0" smtClean="0"/>
              <a:t>BUN </a:t>
            </a:r>
            <a:r>
              <a:rPr lang="de-DE" sz="2800" dirty="0"/>
              <a:t>12 mg/dL (8–25 </a:t>
            </a:r>
            <a:r>
              <a:rPr lang="de-DE" sz="2800" dirty="0" smtClean="0"/>
              <a:t>mg/dL)</a:t>
            </a:r>
          </a:p>
          <a:p>
            <a:r>
              <a:rPr lang="nn-NO" sz="2800" dirty="0" smtClean="0"/>
              <a:t>Glu </a:t>
            </a:r>
            <a:r>
              <a:rPr lang="nn-NO" sz="2800" dirty="0"/>
              <a:t>103 mg/dL (&lt; 200 </a:t>
            </a:r>
            <a:r>
              <a:rPr lang="nn-NO" sz="2800" dirty="0" smtClean="0"/>
              <a:t>mg/dL</a:t>
            </a:r>
          </a:p>
          <a:p>
            <a:r>
              <a:rPr lang="en-US" sz="2800" dirty="0" err="1" smtClean="0"/>
              <a:t>SCr</a:t>
            </a:r>
            <a:r>
              <a:rPr lang="en-US" sz="2800" dirty="0" smtClean="0"/>
              <a:t> </a:t>
            </a:r>
            <a:r>
              <a:rPr lang="en-US" sz="2800" dirty="0"/>
              <a:t>0.8 mg/</a:t>
            </a:r>
            <a:r>
              <a:rPr lang="en-US" sz="2800" dirty="0" err="1"/>
              <a:t>dL</a:t>
            </a:r>
            <a:r>
              <a:rPr lang="en-US" sz="2800" dirty="0"/>
              <a:t> (0.7–1.3 </a:t>
            </a:r>
            <a:r>
              <a:rPr lang="en-US" sz="2800" dirty="0" smtClean="0"/>
              <a:t>mg/</a:t>
            </a:r>
            <a:r>
              <a:rPr lang="en-US" sz="2800" dirty="0" err="1" smtClean="0"/>
              <a:t>dL</a:t>
            </a:r>
            <a:r>
              <a:rPr lang="en-US" sz="2800" dirty="0" smtClean="0"/>
              <a:t>)</a:t>
            </a:r>
            <a:r>
              <a:rPr lang="nn-NO" sz="2800" dirty="0"/>
              <a:t> </a:t>
            </a:r>
            <a:endParaRPr lang="nn-NO" sz="2800" dirty="0" smtClean="0"/>
          </a:p>
          <a:p>
            <a:r>
              <a:rPr lang="nn-NO" sz="2800" dirty="0" smtClean="0"/>
              <a:t>Ca </a:t>
            </a:r>
            <a:r>
              <a:rPr lang="nn-NO" sz="2800" dirty="0"/>
              <a:t>9.1 mg/dL (8.6–10.3 mg/dL)</a:t>
            </a:r>
          </a:p>
          <a:p>
            <a:endParaRPr lang="en-US" sz="2800" dirty="0" smtClean="0"/>
          </a:p>
          <a:p>
            <a:endParaRPr lang="de-DE" sz="2800" dirty="0"/>
          </a:p>
          <a:p>
            <a:pPr marL="0" indent="0">
              <a:buNone/>
            </a:pPr>
            <a:endParaRPr lang="nn-NO" sz="2800" dirty="0"/>
          </a:p>
        </p:txBody>
      </p:sp>
    </p:spTree>
    <p:extLst>
      <p:ext uri="{BB962C8B-B14F-4D97-AF65-F5344CB8AC3E}">
        <p14:creationId xmlns="" xmlns:p14="http://schemas.microsoft.com/office/powerpoint/2010/main" val="9191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AST 15 IU/L (11–47 IU/L) </a:t>
            </a:r>
            <a:endParaRPr lang="nn-NO" dirty="0" smtClean="0"/>
          </a:p>
          <a:p>
            <a:r>
              <a:rPr lang="nn-NO" dirty="0" smtClean="0"/>
              <a:t>ALT </a:t>
            </a:r>
            <a:r>
              <a:rPr lang="nn-NO" dirty="0"/>
              <a:t>12 IU/L (7–53 IU/L)</a:t>
            </a:r>
          </a:p>
          <a:p>
            <a:pPr>
              <a:buFont typeface="Wingdings" pitchFamily="2" charset="2"/>
              <a:buChar char="q"/>
            </a:pPr>
            <a:r>
              <a:rPr lang="en-US" i="1" dirty="0"/>
              <a:t>Fasting Lipid Profile:</a:t>
            </a:r>
          </a:p>
          <a:p>
            <a:r>
              <a:rPr lang="en-US" b="1" dirty="0"/>
              <a:t>T. </a:t>
            </a:r>
            <a:r>
              <a:rPr lang="en-US" b="1" dirty="0" err="1"/>
              <a:t>chol</a:t>
            </a:r>
            <a:r>
              <a:rPr lang="en-US" b="1" dirty="0"/>
              <a:t> 219 mg/</a:t>
            </a:r>
            <a:r>
              <a:rPr lang="en-US" b="1" dirty="0" err="1"/>
              <a:t>dL</a:t>
            </a:r>
            <a:r>
              <a:rPr lang="en-US" b="1" dirty="0"/>
              <a:t> (&lt;200 mg/</a:t>
            </a:r>
            <a:r>
              <a:rPr lang="en-US" b="1" dirty="0" err="1"/>
              <a:t>dL</a:t>
            </a:r>
            <a:r>
              <a:rPr lang="en-US" b="1" dirty="0"/>
              <a:t>)</a:t>
            </a:r>
            <a:r>
              <a:rPr lang="en-US" dirty="0"/>
              <a:t>                          LDL 106 mg/</a:t>
            </a:r>
            <a:r>
              <a:rPr lang="en-US" dirty="0" err="1"/>
              <a:t>dL</a:t>
            </a:r>
            <a:r>
              <a:rPr lang="en-US" dirty="0"/>
              <a:t> (&lt;130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r>
              <a:rPr lang="en-US" dirty="0"/>
              <a:t>HDL 50 mg/</a:t>
            </a:r>
            <a:r>
              <a:rPr lang="en-US" dirty="0" err="1"/>
              <a:t>dL</a:t>
            </a:r>
            <a:r>
              <a:rPr lang="en-US" dirty="0"/>
              <a:t> (&gt;45 mg/</a:t>
            </a:r>
            <a:r>
              <a:rPr lang="en-US" dirty="0" err="1"/>
              <a:t>dL</a:t>
            </a:r>
            <a:r>
              <a:rPr lang="en-US" dirty="0"/>
              <a:t>)                                TG 150 mg/</a:t>
            </a:r>
            <a:r>
              <a:rPr lang="en-US" dirty="0" err="1"/>
              <a:t>dL</a:t>
            </a:r>
            <a:r>
              <a:rPr lang="en-US" dirty="0"/>
              <a:t> (&lt;160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5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539570" cy="712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72"/>
            <a:ext cx="8229600" cy="47327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patient was diagnosed with </a:t>
            </a:r>
            <a:r>
              <a:rPr lang="en-US" sz="2800" b="1" dirty="0" smtClean="0"/>
              <a:t>POLYARTHRITIS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SIGNS &amp; SYMPTOMS : General </a:t>
            </a:r>
            <a:r>
              <a:rPr lang="en-US" sz="2800" dirty="0" err="1" smtClean="0"/>
              <a:t>athralgia</a:t>
            </a:r>
            <a:r>
              <a:rPr lang="en-US" sz="2800" dirty="0" smtClean="0"/>
              <a:t> , swelling in the left knee , decreased ROM of hands , hip , knee </a:t>
            </a:r>
            <a:r>
              <a:rPr lang="en-US" sz="2800" dirty="0" err="1" smtClean="0"/>
              <a:t>etc</a:t>
            </a:r>
            <a:r>
              <a:rPr lang="en-US" sz="2800" dirty="0" smtClean="0"/>
              <a:t> with ulnar deviation which are the main reasons to prove it as Rheumatoid Arthritis 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Increased WBC is due to the presence of inflammation in rheumatoid arthritis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As her age is 67 , it might be her menopausal period which can be the other cause for RA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According to the patients condition , she is having latent stage of </a:t>
            </a:r>
            <a:r>
              <a:rPr lang="en-US" sz="2800" b="1" dirty="0"/>
              <a:t>Rheumatoid Arthritis </a:t>
            </a:r>
            <a:r>
              <a:rPr lang="en-US" sz="2800" dirty="0"/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6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 </a:t>
            </a:r>
            <a:endParaRPr lang="en-US" sz="3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5658211"/>
              </p:ext>
            </p:extLst>
          </p:nvPr>
        </p:nvGraphicFramePr>
        <p:xfrm>
          <a:off x="179512" y="1772815"/>
          <a:ext cx="8856985" cy="324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539"/>
                <a:gridCol w="1576853"/>
                <a:gridCol w="1872208"/>
                <a:gridCol w="1224136"/>
                <a:gridCol w="2232249"/>
              </a:tblGrid>
              <a:tr h="45956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DRUG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    ND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 STRENGTH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DOSE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</a:tr>
              <a:tr h="74314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SULPHASALAZINE EN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500</a:t>
                      </a:r>
                      <a:r>
                        <a:rPr lang="en-US" sz="2400" b="1" baseline="0" dirty="0" smtClean="0"/>
                        <a:t> 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500 mg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     t</a:t>
                      </a:r>
                      <a:r>
                        <a:rPr lang="en-US" sz="2400" b="1" dirty="0" smtClean="0"/>
                        <a:t>wice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daily </a:t>
                      </a:r>
                      <a:endParaRPr lang="en-US" sz="2400" b="1" dirty="0"/>
                    </a:p>
                  </a:txBody>
                  <a:tcPr/>
                </a:tc>
              </a:tr>
              <a:tr h="77554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DICLOFENAC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50-75mg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   50 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   twice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daily</a:t>
                      </a:r>
                      <a:endParaRPr lang="en-US" sz="2400" b="1" dirty="0"/>
                    </a:p>
                  </a:txBody>
                  <a:tcPr/>
                </a:tc>
              </a:tr>
              <a:tr h="10857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PARACETAMOL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b="1" dirty="0" smtClean="0"/>
                        <a:t>500-665mg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   1 </a:t>
                      </a:r>
                      <a:r>
                        <a:rPr lang="en-US" sz="2400" b="1" dirty="0" err="1" smtClean="0"/>
                        <a:t>gm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four</a:t>
                      </a:r>
                      <a:r>
                        <a:rPr lang="en-US" sz="2400" b="1" baseline="0" dirty="0" smtClean="0"/>
                        <a:t>          times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a day when required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19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320336" cy="5068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 early start of DMARDS results in a more favorable outcome and can reduce mortality 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first-line nonbiological drugs like methotrexate , sulfasalazine , hydroxychloroquine are chosen mainly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Combination therapy with two or more non-biological DMARDS may be effective than monotherapy 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2007 and 2012 rheumatoid arthritis studies have proved that triple DMARDs therapy is much more effective than monotherapy . 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Biologic agents such as anti-TNF agents like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95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etanercept</a:t>
            </a:r>
            <a:r>
              <a:rPr lang="en-US" sz="2800" dirty="0" smtClean="0"/>
              <a:t> , infliximab , the IL-6 receptor antagonist – </a:t>
            </a:r>
            <a:r>
              <a:rPr lang="en-US" sz="2800" dirty="0" err="1" smtClean="0"/>
              <a:t>tocilizumab</a:t>
            </a:r>
            <a:r>
              <a:rPr lang="en-US" sz="2800" dirty="0"/>
              <a:t> </a:t>
            </a:r>
            <a:r>
              <a:rPr lang="en-US" sz="2800" dirty="0" smtClean="0"/>
              <a:t>&amp; rituximab can be used if other DMARDS are not effective . 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NSAIDS and corticosteroids can be also used but have long term complications ( gastric discomforts , overweight ) 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Other drugs like </a:t>
            </a:r>
            <a:r>
              <a:rPr lang="en-US" sz="2800" dirty="0" err="1" smtClean="0"/>
              <a:t>Phenylbutazone</a:t>
            </a:r>
            <a:r>
              <a:rPr lang="en-US" sz="2800" dirty="0" smtClean="0"/>
              <a:t> , indomethacin , gold salts ,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 </a:t>
            </a:r>
            <a:r>
              <a:rPr lang="en-US" sz="2800" dirty="0" err="1" smtClean="0"/>
              <a:t>etc</a:t>
            </a:r>
            <a:r>
              <a:rPr lang="en-US" sz="2800" dirty="0" smtClean="0"/>
              <a:t> can be also used 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If severe , surgical interventions can be done on the individual joints by removing the thickened synovial fluid </a:t>
            </a:r>
            <a:r>
              <a:rPr lang="en-US" sz="2800" b="1" dirty="0" smtClean="0"/>
              <a:t>(SYNOVECTOMY)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182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INTERVENTION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current drugs even if it was not at all effective , she was not prescribed with any other drugs based on the treatment chart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She could have been given triple therapy instead of monotherapy so that she wont have been in latent stage of RA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Her age also could have been considered and started with the hormonal replacement therapy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She was prescribed with two NSAIDs without any proton-pump inhibitor which is the main cause for 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47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her stomach discomfort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Her fatigue is due to rheumatoid arthritis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She have low </a:t>
            </a:r>
            <a:r>
              <a:rPr lang="en-US" sz="2800" dirty="0" err="1" smtClean="0"/>
              <a:t>haemoglobin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hemocrit</a:t>
            </a:r>
            <a:r>
              <a:rPr lang="en-US" sz="2800" dirty="0" smtClean="0"/>
              <a:t> value which is due </a:t>
            </a:r>
            <a:r>
              <a:rPr lang="en-US" sz="2800" dirty="0" err="1" smtClean="0"/>
              <a:t>megaloblastic</a:t>
            </a:r>
            <a:r>
              <a:rPr lang="en-US" sz="2800" dirty="0" smtClean="0"/>
              <a:t> anemia caused by the drug sulfasalazine , this was not taken in to consideration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Her increase in the total </a:t>
            </a:r>
            <a:r>
              <a:rPr lang="en-US" sz="2800" dirty="0" err="1" smtClean="0"/>
              <a:t>cholestrol</a:t>
            </a:r>
            <a:r>
              <a:rPr lang="en-US" sz="2800" dirty="0" smtClean="0"/>
              <a:t> level should have been taken into consideration 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617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EPIDEMIOLOGY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/>
              <a:t>T</a:t>
            </a:r>
            <a:r>
              <a:rPr lang="en-US" sz="2800" dirty="0" smtClean="0"/>
              <a:t>he annual incidence of rheumatoid arthritis has been reported to be 40 per 100,000 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 disease having a peak incidence in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&amp;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decades of life , with 3-5 higher preponderance in females than in males 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 err="1" smtClean="0"/>
              <a:t>prevalance</a:t>
            </a:r>
            <a:r>
              <a:rPr lang="en-US" sz="2800" dirty="0" smtClean="0"/>
              <a:t> of RA in India is quiet similar to that reported from the developing countries and is higher about 7 million patients in India 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Approximately about 2 million Americans are affected by rheumatoid arthritis .</a:t>
            </a:r>
          </a:p>
        </p:txBody>
      </p:sp>
    </p:spTree>
    <p:extLst>
      <p:ext uri="{BB962C8B-B14F-4D97-AF65-F5344CB8AC3E}">
        <p14:creationId xmlns="" xmlns:p14="http://schemas.microsoft.com/office/powerpoint/2010/main" val="33072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triple DMARDs therapy along with prednisolone can reduce the patients disease &amp; its symptoms . </a:t>
            </a:r>
          </a:p>
          <a:p>
            <a:r>
              <a:rPr lang="en-US" sz="2800" dirty="0" smtClean="0"/>
              <a:t>Vitamin B </a:t>
            </a:r>
            <a:r>
              <a:rPr lang="en-US" sz="2800" dirty="0" err="1" smtClean="0"/>
              <a:t>suppliments</a:t>
            </a:r>
            <a:r>
              <a:rPr lang="en-US" sz="2800" dirty="0" smtClean="0"/>
              <a:t>(25-100mg) should be started for her </a:t>
            </a:r>
            <a:r>
              <a:rPr lang="en-US" sz="2800" dirty="0" err="1" smtClean="0"/>
              <a:t>megaloblastic</a:t>
            </a:r>
            <a:r>
              <a:rPr lang="en-US" sz="2800" dirty="0" smtClean="0"/>
              <a:t> anemia .</a:t>
            </a:r>
            <a:endParaRPr lang="en-US" sz="2800" dirty="0"/>
          </a:p>
          <a:p>
            <a:r>
              <a:rPr lang="en-US" sz="2800" dirty="0" smtClean="0"/>
              <a:t>Hormonal therapy can give her much prognosis from the disease .</a:t>
            </a:r>
          </a:p>
          <a:p>
            <a:r>
              <a:rPr lang="en-US" sz="2800" dirty="0" smtClean="0"/>
              <a:t>Her increased total </a:t>
            </a:r>
            <a:r>
              <a:rPr lang="en-US" sz="2800" dirty="0" err="1" smtClean="0"/>
              <a:t>cholestrol</a:t>
            </a:r>
            <a:r>
              <a:rPr lang="en-US" sz="2800" dirty="0" smtClean="0"/>
              <a:t> level shows the chances to develop cardiovascular problems .</a:t>
            </a:r>
            <a:endParaRPr lang="en-US" sz="2800" dirty="0"/>
          </a:p>
          <a:p>
            <a:r>
              <a:rPr lang="en-US" sz="2800" dirty="0" smtClean="0"/>
              <a:t>Her BP should be </a:t>
            </a:r>
            <a:r>
              <a:rPr lang="en-US" sz="2800" dirty="0" err="1" smtClean="0"/>
              <a:t>monitered</a:t>
            </a:r>
            <a:r>
              <a:rPr lang="en-US" sz="2800" dirty="0" smtClean="0"/>
              <a:t> daily 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48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There is no specific cure for RA and so the medication should be taken properly and prolonged 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Triple drug regimen methotrexate , sulfasalazine and  hydroxychloroquine can be started 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But before that the patients pain and inflammation should be considered and steroids should be given 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The usual dose of prednisone is 5-10mg daily . But in this case </a:t>
            </a:r>
            <a:r>
              <a:rPr lang="en-US" sz="2800" b="1" u="sng" dirty="0" smtClean="0"/>
              <a:t>higher dose of 15-20mg daily can be given , attempts should be made to taper the dose to &lt;10mg</a:t>
            </a:r>
            <a:r>
              <a:rPr lang="en-US" sz="2800" dirty="0" smtClean="0"/>
              <a:t> . Steroid Injection of 5-60mg can be given which will be more effective than tablets 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08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Initial dose of methotrexate 7.5 mg increasing it up to 17.5mg/</a:t>
            </a:r>
            <a:r>
              <a:rPr lang="en-US" sz="2800" dirty="0" err="1" smtClean="0"/>
              <a:t>wk</a:t>
            </a:r>
            <a:r>
              <a:rPr lang="en-US" sz="2800" dirty="0" smtClean="0"/>
              <a:t> at night 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Hydroxychloroquine 400mg/day along with hormonal replacement therapy 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Vitamin D </a:t>
            </a:r>
            <a:r>
              <a:rPr lang="en-US" sz="2800" dirty="0" err="1" smtClean="0"/>
              <a:t>suppliments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Vit</a:t>
            </a:r>
            <a:r>
              <a:rPr lang="en-US" sz="2800" dirty="0" smtClean="0"/>
              <a:t> B can be given with the above drugs 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9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DRP’s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was not given any proton-pump inhibitors along with the NSAID’s , which was the reason for her stomach discomfort .</a:t>
            </a:r>
          </a:p>
          <a:p>
            <a:r>
              <a:rPr lang="en-US" dirty="0" smtClean="0"/>
              <a:t>Sulfasalazine causes </a:t>
            </a:r>
            <a:r>
              <a:rPr lang="en-US" dirty="0" err="1" smtClean="0"/>
              <a:t>megaloblastic</a:t>
            </a:r>
            <a:r>
              <a:rPr lang="en-US" dirty="0" smtClean="0"/>
              <a:t> anemia which is the reason for her low </a:t>
            </a:r>
            <a:r>
              <a:rPr lang="en-US" dirty="0" err="1" smtClean="0"/>
              <a:t>haemoglobin</a:t>
            </a:r>
            <a:r>
              <a:rPr lang="en-US" dirty="0" smtClean="0"/>
              <a:t> &amp; </a:t>
            </a:r>
            <a:r>
              <a:rPr lang="en-US" dirty="0" err="1" smtClean="0"/>
              <a:t>hemocrit</a:t>
            </a:r>
            <a:r>
              <a:rPr lang="en-US" dirty="0" smtClean="0"/>
              <a:t> values 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2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043626" cy="9286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PATIENT COUNSELLING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Stay active always (exercise).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Take the medications properly at correct time , dose as no miracle cures will happen for RA 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Do regular blood parameter monitoring 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You should avoid food like fried &amp; processed foods , AGE’s (</a:t>
            </a:r>
            <a:r>
              <a:rPr lang="en-US" sz="2800" dirty="0" err="1" smtClean="0"/>
              <a:t>heated,grilled</a:t>
            </a:r>
            <a:r>
              <a:rPr lang="en-US" sz="2800" dirty="0" smtClean="0"/>
              <a:t> foods) , sugar &amp; refined carbs , dairy products , salt &amp; preservatives , corn-oil </a:t>
            </a:r>
            <a:r>
              <a:rPr lang="en-US" sz="2800" dirty="0" err="1" smtClean="0"/>
              <a:t>etc</a:t>
            </a:r>
            <a:r>
              <a:rPr lang="en-US" sz="2800" dirty="0" smtClean="0"/>
              <a:t> 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Eat more omega-3 foods (tuna , salmon , sardines ), egg , vitamin-D fortified milk products , organically grown fruits and vegetables &amp; extra-virgin oil 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9570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8741" y="2996952"/>
            <a:ext cx="5486400" cy="566738"/>
          </a:xfrm>
        </p:spPr>
        <p:txBody>
          <a:bodyPr/>
          <a:lstStyle/>
          <a:p>
            <a:r>
              <a:rPr lang="en-US" sz="2800" dirty="0" smtClean="0"/>
              <a:t>Foods to be taken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-13387" y="116632"/>
            <a:ext cx="5498383" cy="576064"/>
          </a:xfrm>
        </p:spPr>
        <p:txBody>
          <a:bodyPr/>
          <a:lstStyle/>
          <a:p>
            <a:r>
              <a:rPr lang="en-US" sz="2800" dirty="0" smtClean="0"/>
              <a:t>Foods to be avoided :-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7" name="Picture 3" descr="C:\Users\mathew\Download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" y="692696"/>
            <a:ext cx="2991102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hew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22107"/>
            <a:ext cx="2520280" cy="1999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thew\Downloads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22107"/>
            <a:ext cx="2664296" cy="2130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thew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844697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thew\Downloads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4" y="3717032"/>
            <a:ext cx="5150669" cy="2975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3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 COUNSELLING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might experience ADR’s like weight gain , thinning of the skin , </a:t>
            </a:r>
            <a:r>
              <a:rPr lang="en-US" sz="2800" dirty="0" err="1" smtClean="0"/>
              <a:t>moodswings</a:t>
            </a:r>
            <a:r>
              <a:rPr lang="en-US" sz="2800" dirty="0" smtClean="0"/>
              <a:t> ,N/V, rashes , headache , vertigo </a:t>
            </a:r>
            <a:r>
              <a:rPr lang="en-US" sz="2800" dirty="0" err="1" smtClean="0"/>
              <a:t>etc</a:t>
            </a:r>
            <a:r>
              <a:rPr lang="en-US" sz="2800" dirty="0" smtClean="0"/>
              <a:t> , so don’t be panic .</a:t>
            </a:r>
            <a:endParaRPr lang="en-US" sz="2800" dirty="0"/>
          </a:p>
          <a:p>
            <a:r>
              <a:rPr lang="en-US" sz="2800" dirty="0" smtClean="0"/>
              <a:t>Reinforce to the patient of the life-long treatment .</a:t>
            </a:r>
            <a:endParaRPr lang="en-US" sz="2800" dirty="0"/>
          </a:p>
          <a:p>
            <a:r>
              <a:rPr lang="en-US" sz="2800" dirty="0" smtClean="0"/>
              <a:t>If you have any serious side-effects (bone fracture), consult the doctor before making any changes in your dose by yourself 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07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KEY-POINTS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Dual regimen of DMARD’s with prednisone and hormonal therapy are given to the patient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Bone-densitometry and regular monitoring should be done for better management of the disease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Patient </a:t>
            </a:r>
            <a:r>
              <a:rPr lang="en-US" sz="2800" dirty="0" err="1" smtClean="0"/>
              <a:t>adherance</a:t>
            </a:r>
            <a:r>
              <a:rPr lang="en-US" sz="2800" dirty="0" smtClean="0"/>
              <a:t> is very much essential .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Vit.D</a:t>
            </a:r>
            <a:r>
              <a:rPr lang="en-US" sz="2800" dirty="0" smtClean="0"/>
              <a:t> </a:t>
            </a:r>
            <a:r>
              <a:rPr lang="en-US" sz="2800" dirty="0" err="1" smtClean="0"/>
              <a:t>suppliments</a:t>
            </a:r>
            <a:r>
              <a:rPr lang="en-US" sz="2800" dirty="0" smtClean="0"/>
              <a:t> were not given with sulfasalazine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NSAID’s was given to the patient without a proton-pump inhibitor which was the reason for her stomach discomfort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foods discussed to be taken , should be followed 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425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ivek\Desktop\229ff19c681f310a398570b408a954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6172200" cy="533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Lippincott’s Illustrated Review-4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r>
              <a:rPr lang="en-US" sz="2800" dirty="0" smtClean="0"/>
              <a:t>Textbook of Pathophysiology , Harsh Mohan-</a:t>
            </a:r>
            <a:r>
              <a:rPr lang="en-US" sz="2000" dirty="0" smtClean="0"/>
              <a:t>6th edition</a:t>
            </a:r>
          </a:p>
          <a:p>
            <a:r>
              <a:rPr lang="en-US" sz="2800" dirty="0" smtClean="0"/>
              <a:t>Pharmacotherapy handbook –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 </a:t>
            </a:r>
          </a:p>
          <a:p>
            <a:r>
              <a:rPr lang="en-US" sz="2800" dirty="0" smtClean="0"/>
              <a:t>Sites referred 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- </a:t>
            </a:r>
            <a:r>
              <a:rPr lang="en-US" sz="2800" dirty="0" smtClean="0">
                <a:hlinkClick r:id="rId2"/>
              </a:rPr>
              <a:t>www.webmd.com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- </a:t>
            </a:r>
            <a:r>
              <a:rPr lang="en-US" sz="2800" dirty="0" smtClean="0">
                <a:hlinkClick r:id="rId3"/>
              </a:rPr>
              <a:t>www.nhs.uk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- </a:t>
            </a:r>
            <a:r>
              <a:rPr lang="en-US" sz="2800" dirty="0" smtClean="0">
                <a:hlinkClick r:id="rId4"/>
              </a:rPr>
              <a:t>www.rheumatology.org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-</a:t>
            </a:r>
            <a:r>
              <a:rPr lang="en-US" sz="2800" u="sng" dirty="0" smtClean="0">
                <a:solidFill>
                  <a:srgbClr val="0000CC"/>
                </a:solidFill>
              </a:rPr>
              <a:t>www.medicinenet.com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- </a:t>
            </a:r>
            <a:r>
              <a:rPr lang="en-US" sz="2800" dirty="0" smtClean="0">
                <a:hlinkClick r:id="rId5"/>
              </a:rPr>
              <a:t>www.arthritiscare.org</a:t>
            </a:r>
            <a:r>
              <a:rPr lang="en-US" sz="2800" dirty="0" smtClean="0">
                <a:solidFill>
                  <a:srgbClr val="0000CC"/>
                </a:solidFill>
              </a:rPr>
              <a:t>.uk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                - </a:t>
            </a:r>
            <a:r>
              <a:rPr lang="en-US" sz="2800" u="sng" dirty="0" smtClean="0">
                <a:solidFill>
                  <a:srgbClr val="0000CC"/>
                </a:solidFill>
              </a:rPr>
              <a:t>www.drugs.com </a:t>
            </a:r>
            <a:endParaRPr lang="en-US" sz="2800" u="sng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16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Fatigue.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pain.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tenderness.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swelling.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redness.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warmth.</a:t>
            </a:r>
          </a:p>
          <a:p>
            <a:pPr>
              <a:buFont typeface="Arial"/>
              <a:buChar char="•"/>
            </a:pPr>
            <a:r>
              <a:rPr lang="en-US" dirty="0" smtClean="0"/>
              <a:t>Joint stiffness.</a:t>
            </a:r>
          </a:p>
          <a:p>
            <a:pPr>
              <a:buFont typeface="Arial"/>
              <a:buChar char="•"/>
            </a:pPr>
            <a:r>
              <a:rPr lang="en-US" dirty="0" smtClean="0"/>
              <a:t>Loss of joint range of motion.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Articles of rheumatoid referred :-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- </a:t>
            </a:r>
            <a:r>
              <a:rPr lang="en-US" dirty="0" smtClean="0">
                <a:hlinkClick r:id="rId2"/>
              </a:rPr>
              <a:t>www.arthritistoday.org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u="sng" dirty="0" smtClean="0">
                <a:solidFill>
                  <a:srgbClr val="0000CC"/>
                </a:solidFill>
              </a:rPr>
              <a:t>www.healthline.com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                    -</a:t>
            </a:r>
            <a:r>
              <a:rPr lang="en-US" u="sng" dirty="0" smtClean="0">
                <a:solidFill>
                  <a:srgbClr val="0000CC"/>
                </a:solidFill>
              </a:rPr>
              <a:t>www.medpagetoday.com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                    - </a:t>
            </a:r>
            <a:r>
              <a:rPr lang="en-US" dirty="0" smtClean="0">
                <a:solidFill>
                  <a:srgbClr val="0000CC"/>
                </a:solidFill>
                <a:hlinkClick r:id="rId3"/>
              </a:rPr>
              <a:t>www.hopkinsarthritis.org</a:t>
            </a:r>
            <a:endParaRPr lang="en-US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                     -</a:t>
            </a:r>
            <a:r>
              <a:rPr lang="en-US" u="sng" dirty="0" smtClean="0">
                <a:solidFill>
                  <a:srgbClr val="0000CC"/>
                </a:solidFill>
              </a:rPr>
              <a:t>www.ncbi.nlm.nih.gov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smtClean="0">
                <a:solidFill>
                  <a:srgbClr val="0000CC"/>
                </a:solidFill>
              </a:rPr>
              <a:t>                       </a:t>
            </a:r>
            <a:endParaRPr lang="en-US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smtClean="0">
                <a:solidFill>
                  <a:srgbClr val="0000CC"/>
                </a:solidFill>
              </a:rPr>
              <a:t>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5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vek\Desktop\Thank-You-Color-Splash-In-Background-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305800" cy="553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PATHOPHYSIOLOGY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Rheumatoid arthritis develops due to two major reasons -: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</a:t>
            </a:r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u="sng" dirty="0" smtClean="0">
                <a:solidFill>
                  <a:srgbClr val="0070C0"/>
                </a:solidFill>
              </a:rPr>
              <a:t>Immunological </a:t>
            </a:r>
            <a:r>
              <a:rPr lang="en-US" sz="2800" u="sng" dirty="0" err="1" smtClean="0">
                <a:solidFill>
                  <a:srgbClr val="0070C0"/>
                </a:solidFill>
              </a:rPr>
              <a:t>dearrangements</a:t>
            </a:r>
            <a:r>
              <a:rPr lang="en-US" sz="2800" u="sng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These includes : the detection of circulating autoantibody called the </a:t>
            </a:r>
            <a:r>
              <a:rPr lang="en-US" sz="2800" b="1" dirty="0" smtClean="0"/>
              <a:t>Rheumatoid Factor</a:t>
            </a:r>
            <a:r>
              <a:rPr lang="en-US" sz="2800" dirty="0" smtClean="0"/>
              <a:t> which is the main cause of RA in most of the patients 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other factors  the presence of antigen-antibody complexes (</a:t>
            </a:r>
            <a:r>
              <a:rPr lang="en-US" sz="2800" dirty="0" err="1" smtClean="0"/>
              <a:t>IgG</a:t>
            </a:r>
            <a:r>
              <a:rPr lang="en-US" sz="2800" dirty="0" smtClean="0"/>
              <a:t>-RF)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, autoantibodies (ANF) , gamma globulin (</a:t>
            </a:r>
            <a:r>
              <a:rPr lang="en-US" sz="2800" dirty="0" err="1" smtClean="0"/>
              <a:t>IgG</a:t>
            </a:r>
            <a:r>
              <a:rPr lang="en-US" sz="2800" dirty="0" smtClean="0"/>
              <a:t> &amp; </a:t>
            </a:r>
            <a:r>
              <a:rPr lang="en-US" sz="2800" dirty="0" err="1" smtClean="0"/>
              <a:t>IgM</a:t>
            </a:r>
            <a:r>
              <a:rPr lang="en-US" sz="2800" dirty="0" smtClean="0"/>
              <a:t>) , numerous inflammatory cells like CD4+T-Lymphocytes and some macrophages in the circulation as well as synovial fluid .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6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. Triggering Factors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triggering factors which initiate the destruction of the articular cartilage are the existence of Epstein-Barr virus , cytomegalovirus , mycoplasma virus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which either locally be in the synovial fluid or due to the systemic infection sometime prior to the attack of RA .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http://www.bio.davidson.edu/Courses/Immunology/Students/Spring2003/Super/jointand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89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ETIOLOGY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Autoimmune Condition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Synovium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Genetic </a:t>
            </a:r>
            <a:r>
              <a:rPr lang="en-US" sz="2800" dirty="0" err="1" smtClean="0"/>
              <a:t>Suspectability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Life-style Modification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Hormonal Imbalance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If not treated , RA can lead to a condition called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Spondylitis or Rheumatoid Spondylitis which affects the spine , particularly sacroiliac joints in young males than in females .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4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vek\Desktop\rheumatoid arthritis\6900965_f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1721</Words>
  <Application>Microsoft Office PowerPoint</Application>
  <PresentationFormat>On-screen Show (4:3)</PresentationFormat>
  <Paragraphs>207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DEFINITION</vt:lpstr>
      <vt:lpstr>EPIDEMIOLOGY</vt:lpstr>
      <vt:lpstr>Sign And Symptoms</vt:lpstr>
      <vt:lpstr>PATHOPHYSIOLOGY</vt:lpstr>
      <vt:lpstr>Slide 6</vt:lpstr>
      <vt:lpstr>Slide 7</vt:lpstr>
      <vt:lpstr>ETIOLOGY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SUBJECTIVE</vt:lpstr>
      <vt:lpstr>Slide 18</vt:lpstr>
      <vt:lpstr>OBJECTIVE</vt:lpstr>
      <vt:lpstr>Slide 20</vt:lpstr>
      <vt:lpstr>Slide 21</vt:lpstr>
      <vt:lpstr>LAB INVESTIGATIONS </vt:lpstr>
      <vt:lpstr>Slide 23</vt:lpstr>
      <vt:lpstr>ASSESSMENT</vt:lpstr>
      <vt:lpstr>PLAN </vt:lpstr>
      <vt:lpstr>TREATMENT</vt:lpstr>
      <vt:lpstr>Slide 27</vt:lpstr>
      <vt:lpstr>INTERVENTION</vt:lpstr>
      <vt:lpstr>Slide 29</vt:lpstr>
      <vt:lpstr>EVALUATION</vt:lpstr>
      <vt:lpstr>REVISION</vt:lpstr>
      <vt:lpstr>Slide 32</vt:lpstr>
      <vt:lpstr>DRP’s</vt:lpstr>
      <vt:lpstr>  PATIENT COUNSELLING</vt:lpstr>
      <vt:lpstr>Foods to be taken</vt:lpstr>
      <vt:lpstr>MEDICATION COUNSELLING</vt:lpstr>
      <vt:lpstr>KEY-POINTS</vt:lpstr>
      <vt:lpstr>Slide 38</vt:lpstr>
      <vt:lpstr>REFERENCES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Einsteen</dc:creator>
  <cp:lastModifiedBy>vivek</cp:lastModifiedBy>
  <cp:revision>437</cp:revision>
  <dcterms:created xsi:type="dcterms:W3CDTF">2010-07-22T08:16:14Z</dcterms:created>
  <dcterms:modified xsi:type="dcterms:W3CDTF">2016-07-21T07:38:04Z</dcterms:modified>
</cp:coreProperties>
</file>