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58" r:id="rId5"/>
    <p:sldId id="259" r:id="rId6"/>
    <p:sldId id="260" r:id="rId7"/>
    <p:sldId id="261" r:id="rId8"/>
    <p:sldId id="262" r:id="rId9"/>
    <p:sldId id="263" r:id="rId10"/>
    <p:sldId id="264" r:id="rId11"/>
    <p:sldId id="265"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Regional Rural Banks</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buNone/>
            </a:pPr>
            <a:endParaRPr lang="en-US" sz="2400" dirty="0" smtClean="0">
              <a:latin typeface="Times New Roman" pitchFamily="18" charset="0"/>
              <a:cs typeface="Times New Roman" pitchFamily="18" charset="0"/>
            </a:endParaRPr>
          </a:p>
          <a:p>
            <a:pPr algn="just">
              <a:buNone/>
            </a:pPr>
            <a:r>
              <a:rPr lang="en-US" sz="2400" dirty="0" smtClean="0">
                <a:latin typeface="Times New Roman" pitchFamily="18" charset="0"/>
                <a:cs typeface="Times New Roman" pitchFamily="18" charset="0"/>
              </a:rPr>
              <a:t>Organizational Structure </a:t>
            </a:r>
          </a:p>
          <a:p>
            <a:pPr algn="just"/>
            <a:r>
              <a:rPr lang="en-US" sz="2400" dirty="0" smtClean="0">
                <a:latin typeface="Times New Roman" pitchFamily="18" charset="0"/>
                <a:cs typeface="Times New Roman" pitchFamily="18" charset="0"/>
              </a:rPr>
              <a:t>The Organizational Structure for RRB's varies from branch to branch and depends upon the nature and size of business done by the branch. </a:t>
            </a:r>
          </a:p>
          <a:p>
            <a:pPr algn="just"/>
            <a:r>
              <a:rPr lang="en-US" sz="2400" dirty="0" smtClean="0">
                <a:latin typeface="Times New Roman" pitchFamily="18" charset="0"/>
                <a:cs typeface="Times New Roman" pitchFamily="18" charset="0"/>
              </a:rPr>
              <a:t>The Head Office of an RRB normally had three to seven departments. The following is the decision making hierarchy of officials in a Regional Rural Bank. • Board of Directors • Chairman &amp; Managing Director • General Manager • Chief Manager/Regional Managers • Senior Manager • Manager • Officer / Assist</a:t>
            </a:r>
            <a:endParaRPr lang="en-US" sz="2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buNone/>
            </a:pPr>
            <a:endParaRPr lang="en-US" sz="2800" dirty="0" smtClean="0">
              <a:latin typeface="Times New Roman" pitchFamily="18" charset="0"/>
              <a:cs typeface="Times New Roman" pitchFamily="18" charset="0"/>
            </a:endParaRPr>
          </a:p>
          <a:p>
            <a:pPr algn="just">
              <a:buNone/>
            </a:pPr>
            <a:r>
              <a:rPr lang="en-US" sz="2800" dirty="0" smtClean="0">
                <a:latin typeface="Times New Roman" pitchFamily="18" charset="0"/>
                <a:cs typeface="Times New Roman" pitchFamily="18" charset="0"/>
              </a:rPr>
              <a:t>Working of RRBs </a:t>
            </a:r>
          </a:p>
          <a:p>
            <a:pPr algn="just"/>
            <a:r>
              <a:rPr lang="en-US" sz="2800" dirty="0" smtClean="0">
                <a:latin typeface="Times New Roman" pitchFamily="18" charset="0"/>
                <a:cs typeface="Times New Roman" pitchFamily="18" charset="0"/>
              </a:rPr>
              <a:t>RRBs have done mainly two works: </a:t>
            </a:r>
          </a:p>
          <a:p>
            <a:pPr algn="just"/>
            <a:r>
              <a:rPr lang="en-US" sz="2800" dirty="0" smtClean="0">
                <a:latin typeface="Times New Roman" pitchFamily="18" charset="0"/>
                <a:cs typeface="Times New Roman" pitchFamily="18" charset="0"/>
              </a:rPr>
              <a:t> Grant of Credit at cheap or concessional rates </a:t>
            </a:r>
          </a:p>
          <a:p>
            <a:pPr algn="just"/>
            <a:r>
              <a:rPr lang="en-US" sz="2800" dirty="0" smtClean="0">
                <a:latin typeface="Times New Roman" pitchFamily="18" charset="0"/>
                <a:cs typeface="Times New Roman" pitchFamily="18" charset="0"/>
              </a:rPr>
              <a:t> Lending to individuals belonging to weaker sections without checking the viability of the activity proposed to be undertaken</a:t>
            </a:r>
            <a:endParaRPr lang="en-US" sz="28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lgn="just">
              <a:buNone/>
            </a:pPr>
            <a:r>
              <a:rPr lang="en-US" sz="2800" dirty="0" smtClean="0">
                <a:latin typeface="Times New Roman" pitchFamily="18" charset="0"/>
                <a:cs typeface="Times New Roman" pitchFamily="18" charset="0"/>
              </a:rPr>
              <a:t>Role of RRBs/</a:t>
            </a:r>
            <a:r>
              <a:rPr lang="en-US" sz="2800" dirty="0" err="1" smtClean="0">
                <a:latin typeface="Times New Roman" pitchFamily="18" charset="0"/>
                <a:cs typeface="Times New Roman" pitchFamily="18" charset="0"/>
              </a:rPr>
              <a:t>Gramin</a:t>
            </a:r>
            <a:r>
              <a:rPr lang="en-US" sz="2800" dirty="0" smtClean="0">
                <a:latin typeface="Times New Roman" pitchFamily="18" charset="0"/>
                <a:cs typeface="Times New Roman" pitchFamily="18" charset="0"/>
              </a:rPr>
              <a:t> Bank </a:t>
            </a:r>
          </a:p>
          <a:p>
            <a:pPr algn="just"/>
            <a:r>
              <a:rPr lang="en-US" sz="2800" dirty="0" smtClean="0">
                <a:latin typeface="Times New Roman" pitchFamily="18" charset="0"/>
                <a:cs typeface="Times New Roman" pitchFamily="18" charset="0"/>
              </a:rPr>
              <a:t>The role of RRBs can not be ignored present days. Banking as these </a:t>
            </a:r>
            <a:r>
              <a:rPr lang="en-US" sz="2800" dirty="0" err="1" smtClean="0">
                <a:latin typeface="Times New Roman" pitchFamily="18" charset="0"/>
                <a:cs typeface="Times New Roman" pitchFamily="18" charset="0"/>
              </a:rPr>
              <a:t>Gramin</a:t>
            </a:r>
            <a:r>
              <a:rPr lang="en-US" sz="2800" dirty="0" smtClean="0">
                <a:latin typeface="Times New Roman" pitchFamily="18" charset="0"/>
                <a:cs typeface="Times New Roman" pitchFamily="18" charset="0"/>
              </a:rPr>
              <a:t> Banks have played a major role in implementation of central and state govt. sponsored various </a:t>
            </a:r>
            <a:r>
              <a:rPr lang="en-US" sz="2800" dirty="0" err="1" smtClean="0">
                <a:latin typeface="Times New Roman" pitchFamily="18" charset="0"/>
                <a:cs typeface="Times New Roman" pitchFamily="18" charset="0"/>
              </a:rPr>
              <a:t>programme</a:t>
            </a:r>
            <a:r>
              <a:rPr lang="en-US" sz="2800" dirty="0" smtClean="0">
                <a:latin typeface="Times New Roman" pitchFamily="18" charset="0"/>
                <a:cs typeface="Times New Roman" pitchFamily="18" charset="0"/>
              </a:rPr>
              <a:t> of poverty alleviation like SGSRY, PMRGP, Old age pension, Payment to </a:t>
            </a:r>
            <a:r>
              <a:rPr lang="en-US" sz="2800" dirty="0" err="1" smtClean="0">
                <a:latin typeface="Times New Roman" pitchFamily="18" charset="0"/>
                <a:cs typeface="Times New Roman" pitchFamily="18" charset="0"/>
              </a:rPr>
              <a:t>Anganwadi</a:t>
            </a:r>
            <a:r>
              <a:rPr lang="en-US" sz="2800" dirty="0" smtClean="0">
                <a:latin typeface="Times New Roman" pitchFamily="18" charset="0"/>
                <a:cs typeface="Times New Roman" pitchFamily="18" charset="0"/>
              </a:rPr>
              <a:t>, Mid Day meal, Scholarship to students, IAY, </a:t>
            </a:r>
            <a:r>
              <a:rPr lang="en-US" sz="2800" dirty="0" err="1" smtClean="0">
                <a:latin typeface="Times New Roman" pitchFamily="18" charset="0"/>
                <a:cs typeface="Times New Roman" pitchFamily="18" charset="0"/>
              </a:rPr>
              <a:t>Labour</a:t>
            </a:r>
            <a:r>
              <a:rPr lang="en-US" sz="2800" dirty="0" smtClean="0">
                <a:latin typeface="Times New Roman" pitchFamily="18" charset="0"/>
                <a:cs typeface="Times New Roman" pitchFamily="18" charset="0"/>
              </a:rPr>
              <a:t> payment to NAREGA beneficiary has effectively been carried by these RRBs </a:t>
            </a:r>
            <a:endParaRPr lang="en-IN" sz="2800" dirty="0" smtClean="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47500" lnSpcReduction="20000"/>
          </a:bodyPr>
          <a:lstStyle/>
          <a:p>
            <a:pPr algn="just">
              <a:buNone/>
            </a:pPr>
            <a:endParaRPr lang="en-US" sz="5100" dirty="0" smtClean="0">
              <a:latin typeface="Times New Roman" pitchFamily="18" charset="0"/>
              <a:cs typeface="Times New Roman" pitchFamily="18" charset="0"/>
            </a:endParaRPr>
          </a:p>
          <a:p>
            <a:pPr algn="just">
              <a:buNone/>
            </a:pPr>
            <a:endParaRPr lang="en-US" sz="5100" dirty="0" smtClean="0">
              <a:latin typeface="Times New Roman" pitchFamily="18" charset="0"/>
              <a:cs typeface="Times New Roman" pitchFamily="18" charset="0"/>
            </a:endParaRPr>
          </a:p>
          <a:p>
            <a:pPr algn="just">
              <a:buNone/>
            </a:pPr>
            <a:r>
              <a:rPr lang="en-US" sz="5100" dirty="0" smtClean="0">
                <a:latin typeface="Times New Roman" pitchFamily="18" charset="0"/>
                <a:cs typeface="Times New Roman" pitchFamily="18" charset="0"/>
              </a:rPr>
              <a:t>Indian Banks system  </a:t>
            </a:r>
            <a:r>
              <a:rPr lang="en-US" sz="5100" dirty="0" smtClean="0">
                <a:latin typeface="Times New Roman" pitchFamily="18" charset="0"/>
                <a:cs typeface="Times New Roman" pitchFamily="18" charset="0"/>
              </a:rPr>
              <a:t>classified into </a:t>
            </a:r>
            <a:endParaRPr lang="en-US" sz="5100" dirty="0" smtClean="0">
              <a:latin typeface="Times New Roman" pitchFamily="18" charset="0"/>
              <a:cs typeface="Times New Roman" pitchFamily="18" charset="0"/>
            </a:endParaRPr>
          </a:p>
          <a:p>
            <a:pPr algn="just"/>
            <a:r>
              <a:rPr lang="en-US" sz="5100" dirty="0" smtClean="0">
                <a:latin typeface="Times New Roman" pitchFamily="18" charset="0"/>
                <a:cs typeface="Times New Roman" pitchFamily="18" charset="0"/>
              </a:rPr>
              <a:t>commercial </a:t>
            </a:r>
            <a:r>
              <a:rPr lang="en-US" sz="5100" dirty="0" smtClean="0">
                <a:latin typeface="Times New Roman" pitchFamily="18" charset="0"/>
                <a:cs typeface="Times New Roman" pitchFamily="18" charset="0"/>
              </a:rPr>
              <a:t>banks </a:t>
            </a:r>
            <a:endParaRPr lang="en-US" sz="5100" dirty="0" smtClean="0">
              <a:latin typeface="Times New Roman" pitchFamily="18" charset="0"/>
              <a:cs typeface="Times New Roman" pitchFamily="18" charset="0"/>
            </a:endParaRPr>
          </a:p>
          <a:p>
            <a:pPr algn="just"/>
            <a:r>
              <a:rPr lang="en-US" sz="5100" dirty="0" smtClean="0">
                <a:latin typeface="Times New Roman" pitchFamily="18" charset="0"/>
                <a:cs typeface="Times New Roman" pitchFamily="18" charset="0"/>
              </a:rPr>
              <a:t>Co-operative </a:t>
            </a:r>
            <a:r>
              <a:rPr lang="en-US" sz="5100" dirty="0" smtClean="0">
                <a:latin typeface="Times New Roman" pitchFamily="18" charset="0"/>
                <a:cs typeface="Times New Roman" pitchFamily="18" charset="0"/>
              </a:rPr>
              <a:t>banks</a:t>
            </a:r>
            <a:r>
              <a:rPr lang="en-US" sz="5100" dirty="0" smtClean="0">
                <a:latin typeface="Times New Roman" pitchFamily="18" charset="0"/>
                <a:cs typeface="Times New Roman" pitchFamily="18" charset="0"/>
              </a:rPr>
              <a:t>.</a:t>
            </a:r>
          </a:p>
          <a:p>
            <a:pPr algn="just"/>
            <a:r>
              <a:rPr lang="en-US" sz="5100" dirty="0" smtClean="0">
                <a:latin typeface="Times New Roman" pitchFamily="18" charset="0"/>
                <a:cs typeface="Times New Roman" pitchFamily="18" charset="0"/>
              </a:rPr>
              <a:t> </a:t>
            </a:r>
            <a:r>
              <a:rPr lang="en-US" sz="5100" dirty="0" smtClean="0">
                <a:latin typeface="Times New Roman" pitchFamily="18" charset="0"/>
                <a:cs typeface="Times New Roman" pitchFamily="18" charset="0"/>
              </a:rPr>
              <a:t>Commercial banks comprise: (1) Schedule Commercial Banks (SCBs) and non-scheduled commercial banks. SCBs are further classified into private, public, foreign banks and Regional Rural Banks (RRBs</a:t>
            </a:r>
            <a:r>
              <a:rPr lang="en-US" sz="5100" dirty="0" smtClean="0">
                <a:latin typeface="Times New Roman" pitchFamily="18" charset="0"/>
                <a:cs typeface="Times New Roman" pitchFamily="18" charset="0"/>
              </a:rPr>
              <a:t>)</a:t>
            </a:r>
          </a:p>
          <a:p>
            <a:pPr algn="just"/>
            <a:r>
              <a:rPr lang="en-IN" sz="5100" dirty="0" smtClean="0">
                <a:latin typeface="Times New Roman" pitchFamily="18" charset="0"/>
                <a:cs typeface="Times New Roman" pitchFamily="18" charset="0"/>
              </a:rPr>
              <a:t>Co-operative banks includes 1. State co-operative banks 2.Dist Co- </a:t>
            </a:r>
            <a:r>
              <a:rPr lang="en-IN" sz="5100" dirty="0" err="1" smtClean="0">
                <a:latin typeface="Times New Roman" pitchFamily="18" charset="0"/>
                <a:cs typeface="Times New Roman" pitchFamily="18" charset="0"/>
              </a:rPr>
              <a:t>opeartive</a:t>
            </a:r>
            <a:r>
              <a:rPr lang="en-IN" sz="5100" dirty="0" smtClean="0">
                <a:latin typeface="Times New Roman" pitchFamily="18" charset="0"/>
                <a:cs typeface="Times New Roman" pitchFamily="18" charset="0"/>
              </a:rPr>
              <a:t> banks  3 Primary agricultural societies</a:t>
            </a:r>
          </a:p>
          <a:p>
            <a:pPr algn="just"/>
            <a:endParaRPr lang="en-US" dirty="0" smtClean="0">
              <a:latin typeface="Times New Roman" pitchFamily="18" charset="0"/>
              <a:cs typeface="Times New Roman" pitchFamily="18" charset="0"/>
            </a:endParaRPr>
          </a:p>
          <a:p>
            <a:pPr algn="just">
              <a:buNone/>
            </a:pPr>
            <a:r>
              <a:rPr lang="en-US" dirty="0" smtClean="0"/>
              <a:t/>
            </a:r>
            <a:br>
              <a:rPr lang="en-US" dirty="0" smtClean="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r>
              <a:rPr lang="en-IN" dirty="0" smtClean="0"/>
              <a:t>Introduction</a:t>
            </a:r>
          </a:p>
          <a:p>
            <a:pPr algn="just"/>
            <a:r>
              <a:rPr lang="en-US" dirty="0" smtClean="0">
                <a:solidFill>
                  <a:srgbClr val="3B3835"/>
                </a:solidFill>
                <a:latin typeface="Helvetica Neue"/>
              </a:rPr>
              <a:t> </a:t>
            </a:r>
            <a:r>
              <a:rPr lang="en-US" sz="2800" dirty="0" smtClean="0">
                <a:solidFill>
                  <a:srgbClr val="3B3835"/>
                </a:solidFill>
                <a:latin typeface="Times New Roman" pitchFamily="18" charset="0"/>
                <a:cs typeface="Times New Roman" pitchFamily="18" charset="0"/>
              </a:rPr>
              <a:t>RRBs are oriented towards meeting the needs of the weaker sections of the rural population consisting of small &amp; marginal farmers, agricultural laborers, artisans &amp; small entrepreneurs</a:t>
            </a: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just">
              <a:buNone/>
            </a:pPr>
            <a:r>
              <a:rPr lang="en-US" sz="2800" dirty="0" smtClean="0">
                <a:latin typeface="Times New Roman" pitchFamily="18" charset="0"/>
                <a:cs typeface="Times New Roman" pitchFamily="18" charset="0"/>
              </a:rPr>
              <a:t>Historical Background </a:t>
            </a:r>
          </a:p>
          <a:p>
            <a:pPr algn="just"/>
            <a:r>
              <a:rPr lang="en-US" sz="2800" dirty="0" smtClean="0">
                <a:latin typeface="Times New Roman" pitchFamily="18" charset="0"/>
                <a:cs typeface="Times New Roman" pitchFamily="18" charset="0"/>
              </a:rPr>
              <a:t> RRBs were established under the provisions of an Ordinance passed on September 1975 and the RRB Act. 1976.</a:t>
            </a:r>
          </a:p>
          <a:p>
            <a:pPr algn="just"/>
            <a:r>
              <a:rPr lang="en-US" sz="2800" dirty="0" smtClean="0">
                <a:latin typeface="Times New Roman" pitchFamily="18" charset="0"/>
                <a:cs typeface="Times New Roman" pitchFamily="18" charset="0"/>
              </a:rPr>
              <a:t>  It established to provide sufficient banking and credit facility for agriculture and other rural sectors during the tenure of </a:t>
            </a:r>
            <a:r>
              <a:rPr lang="en-US" sz="2800" dirty="0" err="1" smtClean="0">
                <a:latin typeface="Times New Roman" pitchFamily="18" charset="0"/>
                <a:cs typeface="Times New Roman" pitchFamily="18" charset="0"/>
              </a:rPr>
              <a:t>Indira</a:t>
            </a:r>
            <a:r>
              <a:rPr lang="en-US" sz="2800" dirty="0" smtClean="0">
                <a:latin typeface="Times New Roman" pitchFamily="18" charset="0"/>
                <a:cs typeface="Times New Roman" pitchFamily="18" charset="0"/>
              </a:rPr>
              <a:t> Gandhi's government with a view to include rural areas into economic mainstream. </a:t>
            </a:r>
            <a:endParaRPr lang="en-US" sz="2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endParaRPr lang="en-US" sz="2800" dirty="0" smtClean="0">
              <a:latin typeface="Times New Roman" pitchFamily="18" charset="0"/>
              <a:cs typeface="Times New Roman" pitchFamily="18" charset="0"/>
            </a:endParaRPr>
          </a:p>
          <a:p>
            <a:pPr algn="just"/>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The development process of RRBs started on 2 October 1975 with the forming of the first RRB, the </a:t>
            </a:r>
            <a:r>
              <a:rPr lang="en-US" sz="2800" dirty="0" err="1" smtClean="0">
                <a:latin typeface="Times New Roman" pitchFamily="18" charset="0"/>
                <a:cs typeface="Times New Roman" pitchFamily="18" charset="0"/>
              </a:rPr>
              <a:t>Prathama</a:t>
            </a:r>
            <a:r>
              <a:rPr lang="en-US" sz="2800" dirty="0" smtClean="0">
                <a:latin typeface="Times New Roman" pitchFamily="18" charset="0"/>
                <a:cs typeface="Times New Roman" pitchFamily="18" charset="0"/>
              </a:rPr>
              <a:t> Bank. Also on 2 October 1976 five regional rural banks were set up with a total </a:t>
            </a:r>
            <a:r>
              <a:rPr lang="en-US" sz="2800" dirty="0" err="1" smtClean="0">
                <a:latin typeface="Times New Roman" pitchFamily="18" charset="0"/>
                <a:cs typeface="Times New Roman" pitchFamily="18" charset="0"/>
              </a:rPr>
              <a:t>authorised</a:t>
            </a:r>
            <a:r>
              <a:rPr lang="en-US" sz="2800" dirty="0" smtClean="0">
                <a:latin typeface="Times New Roman" pitchFamily="18" charset="0"/>
                <a:cs typeface="Times New Roman" pitchFamily="18" charset="0"/>
              </a:rPr>
              <a:t> capital of Rs. 100 </a:t>
            </a:r>
            <a:r>
              <a:rPr lang="en-US" sz="2800" dirty="0" err="1" smtClean="0">
                <a:latin typeface="Times New Roman" pitchFamily="18" charset="0"/>
                <a:cs typeface="Times New Roman" pitchFamily="18" charset="0"/>
              </a:rPr>
              <a:t>crore</a:t>
            </a:r>
            <a:r>
              <a:rPr lang="en-US" sz="2800" dirty="0" smtClean="0">
                <a:latin typeface="Times New Roman" pitchFamily="18" charset="0"/>
                <a:cs typeface="Times New Roman" pitchFamily="18" charset="0"/>
              </a:rPr>
              <a:t> which later augmented to 500 </a:t>
            </a:r>
            <a:r>
              <a:rPr lang="en-US" sz="2800" dirty="0" err="1" smtClean="0">
                <a:latin typeface="Times New Roman" pitchFamily="18" charset="0"/>
                <a:cs typeface="Times New Roman" pitchFamily="18" charset="0"/>
              </a:rPr>
              <a:t>crore</a:t>
            </a:r>
            <a:endParaRPr lang="en-US" sz="2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buNone/>
            </a:pPr>
            <a:r>
              <a:rPr lang="en-US" sz="2800" dirty="0" err="1" smtClean="0">
                <a:latin typeface="Times New Roman" pitchFamily="18" charset="0"/>
                <a:cs typeface="Times New Roman" pitchFamily="18" charset="0"/>
              </a:rPr>
              <a:t>Sponsecers</a:t>
            </a:r>
            <a:r>
              <a:rPr lang="en-US" sz="2800" dirty="0" smtClean="0">
                <a:latin typeface="Times New Roman" pitchFamily="18" charset="0"/>
                <a:cs typeface="Times New Roman" pitchFamily="18" charset="0"/>
              </a:rPr>
              <a:t> </a:t>
            </a:r>
          </a:p>
          <a:p>
            <a:pPr algn="just"/>
            <a:r>
              <a:rPr lang="en-US" sz="2800" dirty="0" smtClean="0">
                <a:latin typeface="Times New Roman" pitchFamily="18" charset="0"/>
                <a:cs typeface="Times New Roman" pitchFamily="18" charset="0"/>
              </a:rPr>
              <a:t>The Regional Rural Bank were owned by the Central Government, the State Government and the Sponsor Bank</a:t>
            </a:r>
          </a:p>
          <a:p>
            <a:pPr algn="just"/>
            <a:r>
              <a:rPr lang="en-US" sz="2800" dirty="0" smtClean="0">
                <a:latin typeface="Times New Roman" pitchFamily="18" charset="0"/>
                <a:cs typeface="Times New Roman" pitchFamily="18" charset="0"/>
              </a:rPr>
              <a:t>Shares in the ratios Central Government State Government ,Sponsor Banks 50% 35% 15% </a:t>
            </a:r>
          </a:p>
          <a:p>
            <a:pPr algn="just"/>
            <a:r>
              <a:rPr lang="en-US" sz="2800" dirty="0" smtClean="0">
                <a:latin typeface="Times New Roman" pitchFamily="18" charset="0"/>
                <a:cs typeface="Times New Roman" pitchFamily="18" charset="0"/>
              </a:rPr>
              <a:t>The Regional Rural Banks were established on the recommendations of </a:t>
            </a:r>
            <a:r>
              <a:rPr lang="en-US" sz="2800" dirty="0" err="1" smtClean="0">
                <a:latin typeface="Times New Roman" pitchFamily="18" charset="0"/>
                <a:cs typeface="Times New Roman" pitchFamily="18" charset="0"/>
              </a:rPr>
              <a:t>Narsimham</a:t>
            </a:r>
            <a:r>
              <a:rPr lang="en-US" sz="2800" dirty="0" smtClean="0">
                <a:latin typeface="Times New Roman" pitchFamily="18" charset="0"/>
                <a:cs typeface="Times New Roman" pitchFamily="18" charset="0"/>
              </a:rPr>
              <a:t> Committee on Rural Credit</a:t>
            </a:r>
            <a:r>
              <a:rPr lang="en-IN" sz="2800" dirty="0" smtClean="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lgn="just"/>
            <a:r>
              <a:rPr lang="en-US" sz="2400" dirty="0" smtClean="0">
                <a:latin typeface="Times New Roman" pitchFamily="18" charset="0"/>
                <a:cs typeface="Times New Roman" pitchFamily="18" charset="0"/>
              </a:rPr>
              <a:t>Special features With a view to facilitate RRBs operation, the RBI gave RRBs direct access to refinance assistance at a concessional rate of 3% below the bank rate. </a:t>
            </a:r>
          </a:p>
          <a:p>
            <a:pPr algn="just"/>
            <a:r>
              <a:rPr lang="en-US" sz="2400" dirty="0" smtClean="0">
                <a:latin typeface="Times New Roman" pitchFamily="18" charset="0"/>
                <a:cs typeface="Times New Roman" pitchFamily="18" charset="0"/>
              </a:rPr>
              <a:t> Allowed to maintain a lower level of SLR than commercial bank.</a:t>
            </a:r>
          </a:p>
          <a:p>
            <a:pPr algn="just"/>
            <a:r>
              <a:rPr lang="en-US" sz="2400" dirty="0" smtClean="0">
                <a:latin typeface="Times New Roman" pitchFamily="18" charset="0"/>
                <a:cs typeface="Times New Roman" pitchFamily="18" charset="0"/>
              </a:rPr>
              <a:t> Allowed to pay half per cent more interest on all deposits except those of 3 years and above. </a:t>
            </a:r>
          </a:p>
          <a:p>
            <a:pPr algn="just"/>
            <a:r>
              <a:rPr lang="en-US" sz="2400" dirty="0" smtClean="0">
                <a:latin typeface="Times New Roman" pitchFamily="18" charset="0"/>
                <a:cs typeface="Times New Roman" pitchFamily="18" charset="0"/>
              </a:rPr>
              <a:t> Sponsor banks IDBI, NABARD, SRDBI, and other FIs are required under the RRBs act to provide managerial and financial assistance to RRBs</a:t>
            </a:r>
            <a:endParaRPr lang="en-US"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buNone/>
            </a:pPr>
            <a:endParaRPr lang="en-US" sz="2400" dirty="0" smtClean="0">
              <a:latin typeface="Times New Roman" pitchFamily="18" charset="0"/>
              <a:cs typeface="Times New Roman" pitchFamily="18" charset="0"/>
            </a:endParaRPr>
          </a:p>
          <a:p>
            <a:pPr algn="just">
              <a:buNone/>
            </a:pPr>
            <a:r>
              <a:rPr lang="en-US" sz="2400" dirty="0" smtClean="0">
                <a:latin typeface="Times New Roman" pitchFamily="18" charset="0"/>
                <a:cs typeface="Times New Roman" pitchFamily="18" charset="0"/>
              </a:rPr>
              <a:t>Objectives </a:t>
            </a:r>
          </a:p>
          <a:p>
            <a:pPr algn="just"/>
            <a:r>
              <a:rPr lang="en-US" sz="2400" dirty="0" smtClean="0">
                <a:latin typeface="Times New Roman" pitchFamily="18" charset="0"/>
                <a:cs typeface="Times New Roman" pitchFamily="18" charset="0"/>
              </a:rPr>
              <a:t> Taking the banking services to the doorstep of rural masses, particularly in hitherto unbanked rural areas. </a:t>
            </a:r>
          </a:p>
          <a:p>
            <a:pPr algn="just"/>
            <a:r>
              <a:rPr lang="en-US" sz="2400" dirty="0" smtClean="0">
                <a:latin typeface="Times New Roman" pitchFamily="18" charset="0"/>
                <a:cs typeface="Times New Roman" pitchFamily="18" charset="0"/>
              </a:rPr>
              <a:t>Making available institutional credit to the weaker sections of the society who had by far little or no access to cheaper loans and had perforce been depending on the private money lenders.</a:t>
            </a:r>
          </a:p>
          <a:p>
            <a:pPr algn="just"/>
            <a:r>
              <a:rPr lang="en-US" sz="2400" dirty="0" smtClean="0">
                <a:latin typeface="Times New Roman" pitchFamily="18" charset="0"/>
                <a:cs typeface="Times New Roman" pitchFamily="18" charset="0"/>
              </a:rPr>
              <a:t> Mobilize rural savings and channelize them for supporting productive activities in rural areas</a:t>
            </a:r>
            <a:endParaRPr lang="en-US" sz="2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just"/>
            <a:r>
              <a:rPr lang="en-US" sz="2800" dirty="0" smtClean="0">
                <a:latin typeface="Times New Roman" pitchFamily="18" charset="0"/>
                <a:cs typeface="Times New Roman" pitchFamily="18" charset="0"/>
              </a:rPr>
              <a:t>To create a supplementary channel for the flow the central money market to the rural areas through refinances </a:t>
            </a:r>
          </a:p>
          <a:p>
            <a:pPr algn="just"/>
            <a:r>
              <a:rPr lang="en-US" sz="2800" dirty="0" smtClean="0">
                <a:latin typeface="Times New Roman" pitchFamily="18" charset="0"/>
                <a:cs typeface="Times New Roman" pitchFamily="18" charset="0"/>
              </a:rPr>
              <a:t>Generating employment opportunities in rural areas and bringing down the cost of providing credit to rural areas. </a:t>
            </a:r>
          </a:p>
          <a:p>
            <a:pPr algn="just"/>
            <a:r>
              <a:rPr lang="en-US" sz="2800" dirty="0" smtClean="0">
                <a:latin typeface="Times New Roman" pitchFamily="18" charset="0"/>
                <a:cs typeface="Times New Roman" pitchFamily="18" charset="0"/>
              </a:rPr>
              <a:t> With these objectives in mind, knowledge of the local language by the staff is an important qualification to make the bank accessible to the people</a:t>
            </a:r>
            <a:endParaRPr lang="en-US" sz="28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586</Words>
  <Application>Microsoft Office PowerPoint</Application>
  <PresentationFormat>On-screen Show (4:3)</PresentationFormat>
  <Paragraphs>45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Regional Rural Banks</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Rural Banks</dc:title>
  <dc:creator>ndurg</dc:creator>
  <cp:lastModifiedBy>ndurg</cp:lastModifiedBy>
  <cp:revision>17</cp:revision>
  <dcterms:created xsi:type="dcterms:W3CDTF">2006-08-16T00:00:00Z</dcterms:created>
  <dcterms:modified xsi:type="dcterms:W3CDTF">2020-04-06T16:51:14Z</dcterms:modified>
</cp:coreProperties>
</file>