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78D361DE-3643-4838-A6CD-A3B27A381CA3}" type="datetimeFigureOut">
              <a:rPr lang="en-US" smtClean="0"/>
              <a:t>3/8/2021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4FDFADF-D20E-49EB-88CD-BE227391367A}"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78D361DE-3643-4838-A6CD-A3B27A381CA3}" type="datetimeFigureOut">
              <a:rPr lang="en-US" smtClean="0"/>
              <a:t>3/8/2021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4FDFADF-D20E-49EB-88CD-BE227391367A}"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78D361DE-3643-4838-A6CD-A3B27A381CA3}" type="datetimeFigureOut">
              <a:rPr lang="en-US" smtClean="0"/>
              <a:t>3/8/2021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4FDFADF-D20E-49EB-88CD-BE227391367A}"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78D361DE-3643-4838-A6CD-A3B27A381CA3}" type="datetimeFigureOut">
              <a:rPr lang="en-US" smtClean="0"/>
              <a:t>3/8/2021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4FDFADF-D20E-49EB-88CD-BE227391367A}"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D361DE-3643-4838-A6CD-A3B27A381CA3}" type="datetimeFigureOut">
              <a:rPr lang="en-US" smtClean="0"/>
              <a:t>3/8/2021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4FDFADF-D20E-49EB-88CD-BE227391367A}"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78D361DE-3643-4838-A6CD-A3B27A381CA3}" type="datetimeFigureOut">
              <a:rPr lang="en-US" smtClean="0"/>
              <a:t>3/8/2021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4FDFADF-D20E-49EB-88CD-BE227391367A}"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78D361DE-3643-4838-A6CD-A3B27A381CA3}" type="datetimeFigureOut">
              <a:rPr lang="en-US" smtClean="0"/>
              <a:t>3/8/2021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4FDFADF-D20E-49EB-88CD-BE227391367A}"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78D361DE-3643-4838-A6CD-A3B27A381CA3}" type="datetimeFigureOut">
              <a:rPr lang="en-US" smtClean="0"/>
              <a:t>3/8/2021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4FDFADF-D20E-49EB-88CD-BE227391367A}"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D361DE-3643-4838-A6CD-A3B27A381CA3}" type="datetimeFigureOut">
              <a:rPr lang="en-US" smtClean="0"/>
              <a:t>3/8/2021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4FDFADF-D20E-49EB-88CD-BE227391367A}"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D361DE-3643-4838-A6CD-A3B27A381CA3}" type="datetimeFigureOut">
              <a:rPr lang="en-US" smtClean="0"/>
              <a:t>3/8/2021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4FDFADF-D20E-49EB-88CD-BE227391367A}"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D361DE-3643-4838-A6CD-A3B27A381CA3}" type="datetimeFigureOut">
              <a:rPr lang="en-US" smtClean="0"/>
              <a:t>3/8/2021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4FDFADF-D20E-49EB-88CD-BE227391367A}"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D361DE-3643-4838-A6CD-A3B27A381CA3}" type="datetimeFigureOut">
              <a:rPr lang="en-US" smtClean="0"/>
              <a:t>3/8/2021</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FDFADF-D20E-49EB-88CD-BE227391367A}"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18.jpg"/><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2.jp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 Id="rId5" Type="http://schemas.openxmlformats.org/officeDocument/2006/relationships/image" Target="../media/image26.png"/><Relationship Id="rId4" Type="http://schemas.openxmlformats.org/officeDocument/2006/relationships/image" Target="../media/image25.png"/></Relationships>
</file>

<file path=ppt/slides/_rels/slide17.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2.png"/><Relationship Id="rId7"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11.jpg"/><Relationship Id="rId5" Type="http://schemas.openxmlformats.org/officeDocument/2006/relationships/image" Target="../media/image10.png"/><Relationship Id="rId4" Type="http://schemas.openxmlformats.org/officeDocument/2006/relationships/image" Target="../media/image9.jpg"/><Relationship Id="rId9" Type="http://schemas.openxmlformats.org/officeDocument/2006/relationships/image" Target="../media/image14.jpg"/></Relationships>
</file>

<file path=ppt/slides/_rels/slide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285729"/>
            <a:ext cx="7772400" cy="642941"/>
          </a:xfrm>
        </p:spPr>
        <p:txBody>
          <a:bodyPr>
            <a:normAutofit fontScale="90000"/>
          </a:bodyPr>
          <a:lstStyle/>
          <a:p>
            <a:r>
              <a:rPr lang="en-US" dirty="0"/>
              <a:t>Radiopharmaceuticals</a:t>
            </a:r>
            <a:endParaRPr lang="en-IN" dirty="0"/>
          </a:p>
        </p:txBody>
      </p:sp>
      <p:sp>
        <p:nvSpPr>
          <p:cNvPr id="3" name="Subtitle 2"/>
          <p:cNvSpPr>
            <a:spLocks noGrp="1"/>
          </p:cNvSpPr>
          <p:nvPr>
            <p:ph type="subTitle" idx="1"/>
          </p:nvPr>
        </p:nvSpPr>
        <p:spPr>
          <a:xfrm>
            <a:off x="285720" y="1142984"/>
            <a:ext cx="8572560" cy="5214974"/>
          </a:xfrm>
        </p:spPr>
        <p:txBody>
          <a:bodyPr/>
          <a:lstStyle/>
          <a:p>
            <a:r>
              <a:rPr lang="en-US" b="1" u="sng" dirty="0">
                <a:solidFill>
                  <a:srgbClr val="C00000"/>
                </a:solidFill>
              </a:rPr>
              <a:t>ISOTOPES</a:t>
            </a:r>
            <a:endParaRPr lang="en-IN" b="1" dirty="0">
              <a:solidFill>
                <a:srgbClr val="C00000"/>
              </a:solidFill>
            </a:endParaRPr>
          </a:p>
          <a:p>
            <a:pPr algn="just"/>
            <a:r>
              <a:rPr lang="en-US" dirty="0"/>
              <a:t> </a:t>
            </a:r>
            <a:endParaRPr lang="en-IN" dirty="0"/>
          </a:p>
          <a:p>
            <a:pPr algn="just" hangingPunct="0"/>
            <a:r>
              <a:rPr lang="en-US" dirty="0">
                <a:solidFill>
                  <a:schemeClr val="tx1"/>
                </a:solidFill>
              </a:rPr>
              <a:t>Nuclides having the same number of protons but different number of neutrons are termed as isotopes</a:t>
            </a:r>
          </a:p>
          <a:p>
            <a:pPr algn="just" hangingPunct="0"/>
            <a:r>
              <a:rPr lang="en-US" dirty="0">
                <a:solidFill>
                  <a:schemeClr val="tx1"/>
                </a:solidFill>
              </a:rPr>
              <a:t>The nuclides which undergo spontaneous nuclear change so as to attain stability by emitting radioactivity are termed as </a:t>
            </a:r>
            <a:r>
              <a:rPr lang="en-US" dirty="0" err="1">
                <a:solidFill>
                  <a:schemeClr val="tx1"/>
                </a:solidFill>
              </a:rPr>
              <a:t>radionuclides</a:t>
            </a:r>
            <a:r>
              <a:rPr lang="en-US" dirty="0">
                <a:solidFill>
                  <a:schemeClr val="tx1"/>
                </a:solidFill>
              </a:rPr>
              <a:t> or radio isotopes.</a:t>
            </a:r>
            <a:endParaRPr lang="en-IN" dirty="0">
              <a:solidFill>
                <a:schemeClr val="tx1"/>
              </a:solidFill>
            </a:endParaRPr>
          </a:p>
          <a:p>
            <a:endParaRPr lang="en-IN"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928116" y="763964"/>
            <a:ext cx="7674070" cy="4022775"/>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146304" y="6210300"/>
            <a:ext cx="457200" cy="457200"/>
          </a:xfrm>
          <a:custGeom>
            <a:avLst/>
            <a:gdLst/>
            <a:ahLst/>
            <a:cxnLst/>
            <a:rect l="l" t="t" r="r" b="b"/>
            <a:pathLst>
              <a:path w="457200" h="457200">
                <a:moveTo>
                  <a:pt x="228600" y="0"/>
                </a:moveTo>
                <a:lnTo>
                  <a:pt x="182529" y="4644"/>
                </a:lnTo>
                <a:lnTo>
                  <a:pt x="139619" y="17964"/>
                </a:lnTo>
                <a:lnTo>
                  <a:pt x="100788" y="39041"/>
                </a:lnTo>
                <a:lnTo>
                  <a:pt x="66955" y="66955"/>
                </a:lnTo>
                <a:lnTo>
                  <a:pt x="39041" y="100788"/>
                </a:lnTo>
                <a:lnTo>
                  <a:pt x="17964" y="139619"/>
                </a:lnTo>
                <a:lnTo>
                  <a:pt x="4644" y="182529"/>
                </a:lnTo>
                <a:lnTo>
                  <a:pt x="0" y="228600"/>
                </a:lnTo>
                <a:lnTo>
                  <a:pt x="4644" y="274670"/>
                </a:lnTo>
                <a:lnTo>
                  <a:pt x="17964" y="317580"/>
                </a:lnTo>
                <a:lnTo>
                  <a:pt x="39041" y="356411"/>
                </a:lnTo>
                <a:lnTo>
                  <a:pt x="66955" y="390244"/>
                </a:lnTo>
                <a:lnTo>
                  <a:pt x="100788" y="418158"/>
                </a:lnTo>
                <a:lnTo>
                  <a:pt x="139619" y="439235"/>
                </a:lnTo>
                <a:lnTo>
                  <a:pt x="182529" y="452555"/>
                </a:lnTo>
                <a:lnTo>
                  <a:pt x="228600" y="457200"/>
                </a:lnTo>
                <a:lnTo>
                  <a:pt x="274670" y="452555"/>
                </a:lnTo>
                <a:lnTo>
                  <a:pt x="317580" y="439235"/>
                </a:lnTo>
                <a:lnTo>
                  <a:pt x="356411" y="418158"/>
                </a:lnTo>
                <a:lnTo>
                  <a:pt x="390244" y="390244"/>
                </a:lnTo>
                <a:lnTo>
                  <a:pt x="418158" y="356411"/>
                </a:lnTo>
                <a:lnTo>
                  <a:pt x="439235" y="317580"/>
                </a:lnTo>
                <a:lnTo>
                  <a:pt x="452555" y="274670"/>
                </a:lnTo>
                <a:lnTo>
                  <a:pt x="457200" y="228600"/>
                </a:lnTo>
                <a:lnTo>
                  <a:pt x="452555" y="182529"/>
                </a:lnTo>
                <a:lnTo>
                  <a:pt x="439235" y="139619"/>
                </a:lnTo>
                <a:lnTo>
                  <a:pt x="418158" y="100788"/>
                </a:lnTo>
                <a:lnTo>
                  <a:pt x="390244" y="66955"/>
                </a:lnTo>
                <a:lnTo>
                  <a:pt x="356411" y="39041"/>
                </a:lnTo>
                <a:lnTo>
                  <a:pt x="317580" y="17964"/>
                </a:lnTo>
                <a:lnTo>
                  <a:pt x="274670" y="4644"/>
                </a:lnTo>
                <a:lnTo>
                  <a:pt x="228600" y="0"/>
                </a:lnTo>
                <a:close/>
              </a:path>
            </a:pathLst>
          </a:custGeom>
          <a:solidFill>
            <a:srgbClr val="D24717"/>
          </a:solidFill>
        </p:spPr>
        <p:txBody>
          <a:bodyPr wrap="square" lIns="0" tIns="0" rIns="0" bIns="0" rtlCol="0"/>
          <a:lstStyle/>
          <a:p>
            <a:endParaRPr/>
          </a:p>
        </p:txBody>
      </p:sp>
      <p:sp>
        <p:nvSpPr>
          <p:cNvPr id="4" name="object 4"/>
          <p:cNvSpPr txBox="1"/>
          <p:nvPr/>
        </p:nvSpPr>
        <p:spPr>
          <a:xfrm>
            <a:off x="236829" y="5170170"/>
            <a:ext cx="8554720" cy="1489075"/>
          </a:xfrm>
          <a:prstGeom prst="rect">
            <a:avLst/>
          </a:prstGeom>
        </p:spPr>
        <p:txBody>
          <a:bodyPr vert="horz" wrap="square" lIns="0" tIns="12700" rIns="0" bIns="0" rtlCol="0">
            <a:spAutoFit/>
          </a:bodyPr>
          <a:lstStyle/>
          <a:p>
            <a:pPr marL="38100" marR="30480" indent="173355">
              <a:lnSpc>
                <a:spcPct val="100000"/>
              </a:lnSpc>
              <a:spcBef>
                <a:spcPts val="100"/>
              </a:spcBef>
            </a:pPr>
            <a:r>
              <a:rPr sz="2400" spc="-5" dirty="0">
                <a:latin typeface="Arial"/>
                <a:cs typeface="Arial"/>
              </a:rPr>
              <a:t>Beta particles are </a:t>
            </a:r>
            <a:r>
              <a:rPr sz="2400" i="1" spc="-10" dirty="0">
                <a:solidFill>
                  <a:srgbClr val="C00000"/>
                </a:solidFill>
                <a:latin typeface="Arial"/>
                <a:cs typeface="Arial"/>
              </a:rPr>
              <a:t>much </a:t>
            </a:r>
            <a:r>
              <a:rPr sz="2400" i="1" spc="-5" dirty="0">
                <a:solidFill>
                  <a:srgbClr val="C00000"/>
                </a:solidFill>
                <a:latin typeface="Arial"/>
                <a:cs typeface="Arial"/>
              </a:rPr>
              <a:t>less massive and less charged </a:t>
            </a:r>
            <a:r>
              <a:rPr sz="2400" spc="-5" dirty="0">
                <a:latin typeface="Arial"/>
                <a:cs typeface="Arial"/>
              </a:rPr>
              <a:t>than  alpha particles and </a:t>
            </a:r>
            <a:r>
              <a:rPr sz="2400" i="1" spc="-5" dirty="0">
                <a:solidFill>
                  <a:srgbClr val="009900"/>
                </a:solidFill>
                <a:latin typeface="Arial"/>
                <a:cs typeface="Arial"/>
              </a:rPr>
              <a:t>interact less intensely </a:t>
            </a:r>
            <a:r>
              <a:rPr sz="2400" spc="-5" dirty="0">
                <a:latin typeface="Arial"/>
                <a:cs typeface="Arial"/>
              </a:rPr>
              <a:t>with </a:t>
            </a:r>
            <a:r>
              <a:rPr sz="2400" dirty="0">
                <a:latin typeface="Arial"/>
                <a:cs typeface="Arial"/>
              </a:rPr>
              <a:t>atoms </a:t>
            </a:r>
            <a:r>
              <a:rPr sz="2400" spc="-5" dirty="0">
                <a:latin typeface="Arial"/>
                <a:cs typeface="Arial"/>
              </a:rPr>
              <a:t>in </a:t>
            </a:r>
            <a:r>
              <a:rPr sz="2400" dirty="0">
                <a:latin typeface="Arial"/>
                <a:cs typeface="Arial"/>
              </a:rPr>
              <a:t>the  </a:t>
            </a:r>
            <a:r>
              <a:rPr sz="2400" spc="-5" dirty="0">
                <a:latin typeface="Arial"/>
                <a:cs typeface="Arial"/>
              </a:rPr>
              <a:t>materials </a:t>
            </a:r>
            <a:r>
              <a:rPr sz="2400" dirty="0">
                <a:latin typeface="Arial"/>
                <a:cs typeface="Arial"/>
              </a:rPr>
              <a:t>they </a:t>
            </a:r>
            <a:r>
              <a:rPr sz="2400" spc="-5" dirty="0">
                <a:latin typeface="Arial"/>
                <a:cs typeface="Arial"/>
              </a:rPr>
              <a:t>pass through, which gives </a:t>
            </a:r>
            <a:r>
              <a:rPr sz="2400" dirty="0">
                <a:latin typeface="Arial"/>
                <a:cs typeface="Arial"/>
              </a:rPr>
              <a:t>them </a:t>
            </a:r>
            <a:r>
              <a:rPr sz="2400" spc="-5" dirty="0">
                <a:latin typeface="Arial"/>
                <a:cs typeface="Arial"/>
              </a:rPr>
              <a:t>a longer range  </a:t>
            </a:r>
            <a:r>
              <a:rPr sz="2100" spc="-52" baseline="23809" dirty="0">
                <a:solidFill>
                  <a:srgbClr val="FFFFFF"/>
                </a:solidFill>
                <a:latin typeface="Arial"/>
                <a:cs typeface="Arial"/>
              </a:rPr>
              <a:t>10</a:t>
            </a:r>
            <a:r>
              <a:rPr sz="2400" spc="-35" dirty="0">
                <a:latin typeface="Arial"/>
                <a:cs typeface="Arial"/>
              </a:rPr>
              <a:t>than </a:t>
            </a:r>
            <a:r>
              <a:rPr sz="2400" spc="-5" dirty="0">
                <a:latin typeface="Arial"/>
                <a:cs typeface="Arial"/>
              </a:rPr>
              <a:t>alpha</a:t>
            </a:r>
            <a:r>
              <a:rPr sz="2400" spc="50" dirty="0">
                <a:latin typeface="Arial"/>
                <a:cs typeface="Arial"/>
              </a:rPr>
              <a:t> </a:t>
            </a:r>
            <a:r>
              <a:rPr sz="2400" spc="-5" dirty="0">
                <a:latin typeface="Arial"/>
                <a:cs typeface="Arial"/>
              </a:rPr>
              <a:t>particles.</a:t>
            </a:r>
            <a:endParaRPr sz="2400">
              <a:latin typeface="Arial"/>
              <a:cs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690498"/>
            <a:ext cx="3415029" cy="635000"/>
          </a:xfrm>
          <a:prstGeom prst="rect">
            <a:avLst/>
          </a:prstGeom>
        </p:spPr>
        <p:txBody>
          <a:bodyPr vert="horz" wrap="square" lIns="0" tIns="12065" rIns="0" bIns="0" rtlCol="0">
            <a:spAutoFit/>
          </a:bodyPr>
          <a:lstStyle/>
          <a:p>
            <a:pPr marL="12700">
              <a:lnSpc>
                <a:spcPct val="100000"/>
              </a:lnSpc>
              <a:spcBef>
                <a:spcPts val="95"/>
              </a:spcBef>
            </a:pPr>
            <a:r>
              <a:rPr sz="4000" spc="-5" dirty="0">
                <a:latin typeface="Arial"/>
                <a:cs typeface="Arial"/>
              </a:rPr>
              <a:t>3- </a:t>
            </a:r>
            <a:r>
              <a:rPr sz="4000" spc="-10" dirty="0">
                <a:latin typeface="Arial"/>
                <a:cs typeface="Arial"/>
              </a:rPr>
              <a:t>Gamma</a:t>
            </a:r>
            <a:r>
              <a:rPr sz="4000" spc="-5" dirty="0">
                <a:latin typeface="Arial"/>
                <a:cs typeface="Arial"/>
              </a:rPr>
              <a:t> ray:</a:t>
            </a:r>
            <a:endParaRPr sz="4000">
              <a:latin typeface="Arial"/>
              <a:cs typeface="Arial"/>
            </a:endParaRPr>
          </a:p>
        </p:txBody>
      </p:sp>
      <p:sp>
        <p:nvSpPr>
          <p:cNvPr id="3" name="object 3"/>
          <p:cNvSpPr/>
          <p:nvPr/>
        </p:nvSpPr>
        <p:spPr>
          <a:xfrm>
            <a:off x="559917" y="1522730"/>
            <a:ext cx="323088" cy="242315"/>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559917" y="2330830"/>
            <a:ext cx="323088" cy="242315"/>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559917" y="3610686"/>
            <a:ext cx="323088" cy="242620"/>
          </a:xfrm>
          <a:prstGeom prst="rect">
            <a:avLst/>
          </a:prstGeom>
          <a:blipFill>
            <a:blip r:embed="rId2" cstate="print"/>
            <a:stretch>
              <a:fillRect/>
            </a:stretch>
          </a:blipFill>
        </p:spPr>
        <p:txBody>
          <a:bodyPr wrap="square" lIns="0" tIns="0" rIns="0" bIns="0" rtlCol="0"/>
          <a:lstStyle/>
          <a:p>
            <a:endParaRPr/>
          </a:p>
        </p:txBody>
      </p:sp>
      <p:sp>
        <p:nvSpPr>
          <p:cNvPr id="6" name="object 6"/>
          <p:cNvSpPr/>
          <p:nvPr/>
        </p:nvSpPr>
        <p:spPr>
          <a:xfrm>
            <a:off x="559917" y="4739004"/>
            <a:ext cx="323088" cy="242316"/>
          </a:xfrm>
          <a:prstGeom prst="rect">
            <a:avLst/>
          </a:prstGeom>
          <a:blipFill>
            <a:blip r:embed="rId2" cstate="print"/>
            <a:stretch>
              <a:fillRect/>
            </a:stretch>
          </a:blipFill>
        </p:spPr>
        <p:txBody>
          <a:bodyPr wrap="square" lIns="0" tIns="0" rIns="0" bIns="0" rtlCol="0"/>
          <a:lstStyle/>
          <a:p>
            <a:endParaRPr/>
          </a:p>
        </p:txBody>
      </p:sp>
      <p:sp>
        <p:nvSpPr>
          <p:cNvPr id="7" name="object 7"/>
          <p:cNvSpPr txBox="1"/>
          <p:nvPr/>
        </p:nvSpPr>
        <p:spPr>
          <a:xfrm>
            <a:off x="547217" y="1449070"/>
            <a:ext cx="5604510" cy="4035425"/>
          </a:xfrm>
          <a:prstGeom prst="rect">
            <a:avLst/>
          </a:prstGeom>
        </p:spPr>
        <p:txBody>
          <a:bodyPr vert="horz" wrap="square" lIns="0" tIns="74295" rIns="0" bIns="0" rtlCol="0">
            <a:spAutoFit/>
          </a:bodyPr>
          <a:lstStyle/>
          <a:p>
            <a:pPr marL="287020" marR="5080" algn="just">
              <a:lnSpc>
                <a:spcPct val="80000"/>
              </a:lnSpc>
              <a:spcBef>
                <a:spcPts val="585"/>
              </a:spcBef>
            </a:pPr>
            <a:r>
              <a:rPr sz="2000" dirty="0">
                <a:latin typeface="Arial"/>
                <a:cs typeface="Arial"/>
              </a:rPr>
              <a:t>Gamma </a:t>
            </a:r>
            <a:r>
              <a:rPr sz="2000" spc="-5" dirty="0">
                <a:latin typeface="Arial"/>
                <a:cs typeface="Arial"/>
              </a:rPr>
              <a:t>rays are </a:t>
            </a:r>
            <a:r>
              <a:rPr sz="2000" b="1" dirty="0">
                <a:latin typeface="Arial"/>
                <a:cs typeface="Arial"/>
              </a:rPr>
              <a:t>waves, </a:t>
            </a:r>
            <a:r>
              <a:rPr sz="2000" b="1" spc="-5" dirty="0">
                <a:latin typeface="Arial"/>
                <a:cs typeface="Arial"/>
              </a:rPr>
              <a:t>not particles</a:t>
            </a:r>
            <a:r>
              <a:rPr sz="2000" spc="-5" dirty="0">
                <a:latin typeface="Arial"/>
                <a:cs typeface="Arial"/>
              </a:rPr>
              <a:t>.  </a:t>
            </a:r>
            <a:r>
              <a:rPr sz="2000" dirty="0">
                <a:latin typeface="Arial"/>
                <a:cs typeface="Arial"/>
              </a:rPr>
              <a:t>This </a:t>
            </a:r>
            <a:r>
              <a:rPr sz="2000" spc="-5" dirty="0">
                <a:latin typeface="Arial"/>
                <a:cs typeface="Arial"/>
              </a:rPr>
              <a:t>means that they have </a:t>
            </a:r>
            <a:r>
              <a:rPr sz="2000" b="1" spc="-5" dirty="0">
                <a:solidFill>
                  <a:srgbClr val="A40020"/>
                </a:solidFill>
                <a:latin typeface="Arial"/>
                <a:cs typeface="Arial"/>
              </a:rPr>
              <a:t>no mass </a:t>
            </a:r>
            <a:r>
              <a:rPr sz="2000" dirty="0">
                <a:solidFill>
                  <a:srgbClr val="A40020"/>
                </a:solidFill>
                <a:latin typeface="Arial"/>
                <a:cs typeface="Arial"/>
              </a:rPr>
              <a:t>and </a:t>
            </a:r>
            <a:r>
              <a:rPr sz="2000" b="1" spc="-15" dirty="0">
                <a:solidFill>
                  <a:srgbClr val="A40020"/>
                </a:solidFill>
                <a:latin typeface="Arial"/>
                <a:cs typeface="Arial"/>
              </a:rPr>
              <a:t>no  </a:t>
            </a:r>
            <a:r>
              <a:rPr sz="2000" b="1" dirty="0">
                <a:solidFill>
                  <a:srgbClr val="A40020"/>
                </a:solidFill>
                <a:latin typeface="Arial"/>
                <a:cs typeface="Arial"/>
              </a:rPr>
              <a:t>charge</a:t>
            </a:r>
            <a:r>
              <a:rPr sz="2000" dirty="0">
                <a:solidFill>
                  <a:srgbClr val="A40020"/>
                </a:solidFill>
                <a:latin typeface="Arial"/>
                <a:cs typeface="Arial"/>
              </a:rPr>
              <a:t>.</a:t>
            </a:r>
            <a:endParaRPr sz="2000">
              <a:latin typeface="Arial"/>
              <a:cs typeface="Arial"/>
            </a:endParaRPr>
          </a:p>
          <a:p>
            <a:pPr marL="356870" algn="just">
              <a:lnSpc>
                <a:spcPct val="100000"/>
              </a:lnSpc>
              <a:spcBef>
                <a:spcPts val="120"/>
              </a:spcBef>
            </a:pPr>
            <a:r>
              <a:rPr sz="2000" b="1" spc="-5" dirty="0">
                <a:solidFill>
                  <a:srgbClr val="0000FF"/>
                </a:solidFill>
                <a:latin typeface="Arial"/>
                <a:cs typeface="Arial"/>
              </a:rPr>
              <a:t>in </a:t>
            </a:r>
            <a:r>
              <a:rPr sz="2000" b="1" dirty="0">
                <a:solidFill>
                  <a:srgbClr val="0000FF"/>
                </a:solidFill>
                <a:latin typeface="Arial"/>
                <a:cs typeface="Arial"/>
              </a:rPr>
              <a:t>Gamma</a:t>
            </a:r>
            <a:r>
              <a:rPr sz="2000" b="1" spc="-30" dirty="0">
                <a:solidFill>
                  <a:srgbClr val="0000FF"/>
                </a:solidFill>
                <a:latin typeface="Arial"/>
                <a:cs typeface="Arial"/>
              </a:rPr>
              <a:t> </a:t>
            </a:r>
            <a:r>
              <a:rPr sz="2000" b="1" spc="-5" dirty="0">
                <a:solidFill>
                  <a:srgbClr val="0000FF"/>
                </a:solidFill>
                <a:latin typeface="Arial"/>
                <a:cs typeface="Arial"/>
              </a:rPr>
              <a:t>decay:</a:t>
            </a:r>
            <a:endParaRPr sz="2000">
              <a:latin typeface="Arial"/>
              <a:cs typeface="Arial"/>
            </a:endParaRPr>
          </a:p>
          <a:p>
            <a:pPr marL="287020" indent="-274320" algn="just">
              <a:lnSpc>
                <a:spcPct val="100000"/>
              </a:lnSpc>
              <a:spcBef>
                <a:spcPts val="120"/>
              </a:spcBef>
              <a:buClr>
                <a:srgbClr val="D24717"/>
              </a:buClr>
              <a:buSzPct val="85000"/>
              <a:buFont typeface="Arial"/>
              <a:buChar char="-"/>
              <a:tabLst>
                <a:tab pos="287020" algn="l"/>
              </a:tabLst>
            </a:pPr>
            <a:r>
              <a:rPr sz="2000" b="1" spc="-5" dirty="0">
                <a:solidFill>
                  <a:srgbClr val="0000FF"/>
                </a:solidFill>
                <a:latin typeface="Arial"/>
                <a:cs typeface="Arial"/>
              </a:rPr>
              <a:t>atomic </a:t>
            </a:r>
            <a:r>
              <a:rPr sz="2000" b="1" dirty="0">
                <a:solidFill>
                  <a:srgbClr val="0000FF"/>
                </a:solidFill>
                <a:latin typeface="Arial"/>
                <a:cs typeface="Arial"/>
              </a:rPr>
              <a:t>number</a:t>
            </a:r>
            <a:r>
              <a:rPr sz="2000" b="1" spc="-40" dirty="0">
                <a:solidFill>
                  <a:srgbClr val="0000FF"/>
                </a:solidFill>
                <a:latin typeface="Arial"/>
                <a:cs typeface="Arial"/>
              </a:rPr>
              <a:t> </a:t>
            </a:r>
            <a:r>
              <a:rPr sz="2000" b="1" dirty="0">
                <a:solidFill>
                  <a:srgbClr val="0000FF"/>
                </a:solidFill>
                <a:latin typeface="Arial"/>
                <a:cs typeface="Arial"/>
              </a:rPr>
              <a:t>unchanged</a:t>
            </a:r>
            <a:endParaRPr sz="2000">
              <a:latin typeface="Arial"/>
              <a:cs typeface="Arial"/>
            </a:endParaRPr>
          </a:p>
          <a:p>
            <a:pPr marL="287020" indent="-274320" algn="just">
              <a:lnSpc>
                <a:spcPct val="100000"/>
              </a:lnSpc>
              <a:spcBef>
                <a:spcPts val="120"/>
              </a:spcBef>
              <a:buClr>
                <a:srgbClr val="D24717"/>
              </a:buClr>
              <a:buSzPct val="85000"/>
              <a:buFont typeface="Arial"/>
              <a:buChar char="-"/>
              <a:tabLst>
                <a:tab pos="287020" algn="l"/>
              </a:tabLst>
            </a:pPr>
            <a:r>
              <a:rPr sz="2000" b="1" spc="-5" dirty="0">
                <a:solidFill>
                  <a:srgbClr val="0000FF"/>
                </a:solidFill>
                <a:latin typeface="Arial"/>
                <a:cs typeface="Arial"/>
              </a:rPr>
              <a:t>atomic </a:t>
            </a:r>
            <a:r>
              <a:rPr sz="2000" b="1" dirty="0">
                <a:solidFill>
                  <a:srgbClr val="0000FF"/>
                </a:solidFill>
                <a:latin typeface="Arial"/>
                <a:cs typeface="Arial"/>
              </a:rPr>
              <a:t>mass</a:t>
            </a:r>
            <a:r>
              <a:rPr sz="2000" b="1" spc="-40" dirty="0">
                <a:solidFill>
                  <a:srgbClr val="0000FF"/>
                </a:solidFill>
                <a:latin typeface="Arial"/>
                <a:cs typeface="Arial"/>
              </a:rPr>
              <a:t> </a:t>
            </a:r>
            <a:r>
              <a:rPr sz="2000" b="1" dirty="0">
                <a:solidFill>
                  <a:srgbClr val="0000FF"/>
                </a:solidFill>
                <a:latin typeface="Arial"/>
                <a:cs typeface="Arial"/>
              </a:rPr>
              <a:t>unchanged</a:t>
            </a:r>
            <a:r>
              <a:rPr sz="2000" b="1" dirty="0">
                <a:latin typeface="Arial"/>
                <a:cs typeface="Arial"/>
              </a:rPr>
              <a:t>.</a:t>
            </a:r>
            <a:endParaRPr sz="2000">
              <a:latin typeface="Arial"/>
              <a:cs typeface="Arial"/>
            </a:endParaRPr>
          </a:p>
          <a:p>
            <a:pPr>
              <a:lnSpc>
                <a:spcPct val="100000"/>
              </a:lnSpc>
              <a:spcBef>
                <a:spcPts val="50"/>
              </a:spcBef>
            </a:pPr>
            <a:endParaRPr sz="2250">
              <a:latin typeface="Arial"/>
              <a:cs typeface="Arial"/>
            </a:endParaRPr>
          </a:p>
          <a:p>
            <a:pPr marL="287020" algn="just">
              <a:lnSpc>
                <a:spcPts val="2160"/>
              </a:lnSpc>
              <a:spcBef>
                <a:spcPts val="5"/>
              </a:spcBef>
            </a:pPr>
            <a:r>
              <a:rPr sz="2000" spc="-5" dirty="0">
                <a:latin typeface="Arial"/>
                <a:cs typeface="Arial"/>
              </a:rPr>
              <a:t>Gamma</a:t>
            </a:r>
            <a:r>
              <a:rPr sz="2000" spc="165" dirty="0">
                <a:latin typeface="Arial"/>
                <a:cs typeface="Arial"/>
              </a:rPr>
              <a:t> </a:t>
            </a:r>
            <a:r>
              <a:rPr sz="2000" dirty="0">
                <a:latin typeface="Arial"/>
                <a:cs typeface="Arial"/>
              </a:rPr>
              <a:t>rays</a:t>
            </a:r>
            <a:r>
              <a:rPr sz="2000" spc="165" dirty="0">
                <a:latin typeface="Arial"/>
                <a:cs typeface="Arial"/>
              </a:rPr>
              <a:t> </a:t>
            </a:r>
            <a:r>
              <a:rPr sz="2000" dirty="0">
                <a:latin typeface="Arial"/>
                <a:cs typeface="Arial"/>
              </a:rPr>
              <a:t>have</a:t>
            </a:r>
            <a:r>
              <a:rPr sz="2000" spc="180" dirty="0">
                <a:latin typeface="Arial"/>
                <a:cs typeface="Arial"/>
              </a:rPr>
              <a:t> </a:t>
            </a:r>
            <a:r>
              <a:rPr sz="2000" dirty="0">
                <a:solidFill>
                  <a:srgbClr val="A40020"/>
                </a:solidFill>
                <a:latin typeface="Arial"/>
                <a:cs typeface="Arial"/>
              </a:rPr>
              <a:t>a</a:t>
            </a:r>
            <a:r>
              <a:rPr sz="2000" spc="175" dirty="0">
                <a:solidFill>
                  <a:srgbClr val="A40020"/>
                </a:solidFill>
                <a:latin typeface="Arial"/>
                <a:cs typeface="Arial"/>
              </a:rPr>
              <a:t> </a:t>
            </a:r>
            <a:r>
              <a:rPr sz="2000" b="1" dirty="0">
                <a:solidFill>
                  <a:srgbClr val="A40020"/>
                </a:solidFill>
                <a:latin typeface="Arial"/>
                <a:cs typeface="Arial"/>
              </a:rPr>
              <a:t>high</a:t>
            </a:r>
            <a:r>
              <a:rPr sz="2000" b="1" spc="175" dirty="0">
                <a:solidFill>
                  <a:srgbClr val="A40020"/>
                </a:solidFill>
                <a:latin typeface="Arial"/>
                <a:cs typeface="Arial"/>
              </a:rPr>
              <a:t> </a:t>
            </a:r>
            <a:r>
              <a:rPr sz="2000" b="1" spc="-5" dirty="0">
                <a:solidFill>
                  <a:srgbClr val="A40020"/>
                </a:solidFill>
                <a:latin typeface="Arial"/>
                <a:cs typeface="Arial"/>
              </a:rPr>
              <a:t>penetrating</a:t>
            </a:r>
            <a:r>
              <a:rPr sz="2000" b="1" spc="180" dirty="0">
                <a:solidFill>
                  <a:srgbClr val="A40020"/>
                </a:solidFill>
                <a:latin typeface="Arial"/>
                <a:cs typeface="Arial"/>
              </a:rPr>
              <a:t> </a:t>
            </a:r>
            <a:r>
              <a:rPr sz="2000" b="1" spc="-5" dirty="0">
                <a:solidFill>
                  <a:srgbClr val="A40020"/>
                </a:solidFill>
                <a:latin typeface="Arial"/>
                <a:cs typeface="Arial"/>
              </a:rPr>
              <a:t>power</a:t>
            </a:r>
            <a:endParaRPr sz="2000">
              <a:latin typeface="Arial"/>
              <a:cs typeface="Arial"/>
            </a:endParaRPr>
          </a:p>
          <a:p>
            <a:pPr marL="287020" marR="6985" algn="just">
              <a:lnSpc>
                <a:spcPts val="1920"/>
              </a:lnSpc>
              <a:spcBef>
                <a:spcPts val="225"/>
              </a:spcBef>
            </a:pPr>
            <a:r>
              <a:rPr sz="2000" dirty="0">
                <a:latin typeface="Arial"/>
                <a:cs typeface="Arial"/>
              </a:rPr>
              <a:t>- </a:t>
            </a:r>
            <a:r>
              <a:rPr sz="2000" spc="-5" dirty="0">
                <a:latin typeface="Arial"/>
                <a:cs typeface="Arial"/>
              </a:rPr>
              <a:t>it takes </a:t>
            </a:r>
            <a:r>
              <a:rPr sz="2000" dirty="0">
                <a:latin typeface="Arial"/>
                <a:cs typeface="Arial"/>
              </a:rPr>
              <a:t>a </a:t>
            </a:r>
            <a:r>
              <a:rPr sz="2000" spc="-5" dirty="0">
                <a:latin typeface="Arial"/>
                <a:cs typeface="Arial"/>
              </a:rPr>
              <a:t>thick </a:t>
            </a:r>
            <a:r>
              <a:rPr sz="2000" dirty="0">
                <a:latin typeface="Arial"/>
                <a:cs typeface="Arial"/>
              </a:rPr>
              <a:t>sheet of </a:t>
            </a:r>
            <a:r>
              <a:rPr sz="2000" spc="-5" dirty="0">
                <a:latin typeface="Arial"/>
                <a:cs typeface="Arial"/>
              </a:rPr>
              <a:t>metal </a:t>
            </a:r>
            <a:r>
              <a:rPr sz="2000" dirty="0">
                <a:latin typeface="Arial"/>
                <a:cs typeface="Arial"/>
              </a:rPr>
              <a:t>such </a:t>
            </a:r>
            <a:r>
              <a:rPr sz="2000" spc="-10" dirty="0">
                <a:latin typeface="Arial"/>
                <a:cs typeface="Arial"/>
              </a:rPr>
              <a:t>as </a:t>
            </a:r>
            <a:r>
              <a:rPr sz="2000" b="1" dirty="0">
                <a:latin typeface="Arial"/>
                <a:cs typeface="Arial"/>
              </a:rPr>
              <a:t>lead </a:t>
            </a:r>
            <a:r>
              <a:rPr sz="2000" spc="-10" dirty="0">
                <a:latin typeface="Arial"/>
                <a:cs typeface="Arial"/>
              </a:rPr>
              <a:t>to  </a:t>
            </a:r>
            <a:r>
              <a:rPr sz="2000" dirty="0">
                <a:latin typeface="Arial"/>
                <a:cs typeface="Arial"/>
              </a:rPr>
              <a:t>reduce</a:t>
            </a:r>
            <a:r>
              <a:rPr sz="2000" spc="-40" dirty="0">
                <a:latin typeface="Arial"/>
                <a:cs typeface="Arial"/>
              </a:rPr>
              <a:t> </a:t>
            </a:r>
            <a:r>
              <a:rPr sz="2000" dirty="0">
                <a:latin typeface="Arial"/>
                <a:cs typeface="Arial"/>
              </a:rPr>
              <a:t>them.</a:t>
            </a:r>
            <a:endParaRPr sz="2000">
              <a:latin typeface="Arial"/>
              <a:cs typeface="Arial"/>
            </a:endParaRPr>
          </a:p>
          <a:p>
            <a:pPr>
              <a:lnSpc>
                <a:spcPct val="100000"/>
              </a:lnSpc>
              <a:spcBef>
                <a:spcPts val="25"/>
              </a:spcBef>
            </a:pPr>
            <a:endParaRPr sz="2700">
              <a:latin typeface="Arial"/>
              <a:cs typeface="Arial"/>
            </a:endParaRPr>
          </a:p>
          <a:p>
            <a:pPr marL="287020" marR="5080" algn="just">
              <a:lnSpc>
                <a:spcPct val="80100"/>
              </a:lnSpc>
            </a:pPr>
            <a:r>
              <a:rPr sz="2000" dirty="0">
                <a:latin typeface="Arial"/>
                <a:cs typeface="Arial"/>
              </a:rPr>
              <a:t>Gamma </a:t>
            </a:r>
            <a:r>
              <a:rPr sz="2000" spc="-5" dirty="0">
                <a:latin typeface="Arial"/>
                <a:cs typeface="Arial"/>
              </a:rPr>
              <a:t>rays </a:t>
            </a:r>
            <a:r>
              <a:rPr sz="2000" dirty="0">
                <a:latin typeface="Arial"/>
                <a:cs typeface="Arial"/>
              </a:rPr>
              <a:t>do not directly ionise </a:t>
            </a:r>
            <a:r>
              <a:rPr sz="2000" spc="-5" dirty="0">
                <a:latin typeface="Arial"/>
                <a:cs typeface="Arial"/>
              </a:rPr>
              <a:t>other  atoms, </a:t>
            </a:r>
            <a:r>
              <a:rPr sz="2000" dirty="0">
                <a:latin typeface="Arial"/>
                <a:cs typeface="Arial"/>
              </a:rPr>
              <a:t>although </a:t>
            </a:r>
            <a:r>
              <a:rPr sz="2000" spc="-5" dirty="0">
                <a:latin typeface="Arial"/>
                <a:cs typeface="Arial"/>
              </a:rPr>
              <a:t>they </a:t>
            </a:r>
            <a:r>
              <a:rPr sz="2000" dirty="0">
                <a:latin typeface="Arial"/>
                <a:cs typeface="Arial"/>
              </a:rPr>
              <a:t>may cause </a:t>
            </a:r>
            <a:r>
              <a:rPr sz="2000" spc="-5" dirty="0">
                <a:latin typeface="Arial"/>
                <a:cs typeface="Arial"/>
              </a:rPr>
              <a:t>atoms to emit  </a:t>
            </a:r>
            <a:r>
              <a:rPr sz="2000" dirty="0">
                <a:latin typeface="Arial"/>
                <a:cs typeface="Arial"/>
              </a:rPr>
              <a:t>other particles which will then cause</a:t>
            </a:r>
            <a:r>
              <a:rPr sz="2000" spc="-114" dirty="0">
                <a:latin typeface="Arial"/>
                <a:cs typeface="Arial"/>
              </a:rPr>
              <a:t> </a:t>
            </a:r>
            <a:r>
              <a:rPr sz="2000" dirty="0">
                <a:latin typeface="Arial"/>
                <a:cs typeface="Arial"/>
              </a:rPr>
              <a:t>ionisation.</a:t>
            </a:r>
            <a:endParaRPr sz="2000">
              <a:latin typeface="Arial"/>
              <a:cs typeface="Arial"/>
            </a:endParaRPr>
          </a:p>
        </p:txBody>
      </p:sp>
      <p:sp>
        <p:nvSpPr>
          <p:cNvPr id="8" name="object 8"/>
          <p:cNvSpPr/>
          <p:nvPr/>
        </p:nvSpPr>
        <p:spPr>
          <a:xfrm>
            <a:off x="559917" y="5867095"/>
            <a:ext cx="323088" cy="242315"/>
          </a:xfrm>
          <a:prstGeom prst="rect">
            <a:avLst/>
          </a:prstGeom>
          <a:blipFill>
            <a:blip r:embed="rId2" cstate="print"/>
            <a:stretch>
              <a:fillRect/>
            </a:stretch>
          </a:blipFill>
        </p:spPr>
        <p:txBody>
          <a:bodyPr wrap="square" lIns="0" tIns="0" rIns="0" bIns="0" rtlCol="0"/>
          <a:lstStyle/>
          <a:p>
            <a:endParaRPr/>
          </a:p>
        </p:txBody>
      </p:sp>
      <p:sp>
        <p:nvSpPr>
          <p:cNvPr id="9" name="object 9"/>
          <p:cNvSpPr txBox="1"/>
          <p:nvPr/>
        </p:nvSpPr>
        <p:spPr>
          <a:xfrm>
            <a:off x="821537" y="5793435"/>
            <a:ext cx="5328285" cy="819150"/>
          </a:xfrm>
          <a:prstGeom prst="rect">
            <a:avLst/>
          </a:prstGeom>
        </p:spPr>
        <p:txBody>
          <a:bodyPr vert="horz" wrap="square" lIns="0" tIns="73660" rIns="0" bIns="0" rtlCol="0">
            <a:spAutoFit/>
          </a:bodyPr>
          <a:lstStyle/>
          <a:p>
            <a:pPr marL="12700" marR="5080" algn="just">
              <a:lnSpc>
                <a:spcPct val="80000"/>
              </a:lnSpc>
              <a:spcBef>
                <a:spcPts val="580"/>
              </a:spcBef>
            </a:pPr>
            <a:r>
              <a:rPr sz="2000" spc="-15" dirty="0">
                <a:latin typeface="Arial"/>
                <a:cs typeface="Arial"/>
              </a:rPr>
              <a:t>We </a:t>
            </a:r>
            <a:r>
              <a:rPr sz="2000" spc="-5" dirty="0">
                <a:latin typeface="Arial"/>
                <a:cs typeface="Arial"/>
              </a:rPr>
              <a:t>don't </a:t>
            </a:r>
            <a:r>
              <a:rPr sz="2000" dirty="0">
                <a:latin typeface="Arial"/>
                <a:cs typeface="Arial"/>
              </a:rPr>
              <a:t>find </a:t>
            </a:r>
            <a:r>
              <a:rPr sz="2000" spc="-5" dirty="0">
                <a:latin typeface="Arial"/>
                <a:cs typeface="Arial"/>
              </a:rPr>
              <a:t>pure gamma </a:t>
            </a:r>
            <a:r>
              <a:rPr sz="2000" dirty="0">
                <a:latin typeface="Arial"/>
                <a:cs typeface="Arial"/>
              </a:rPr>
              <a:t>sources - </a:t>
            </a:r>
            <a:r>
              <a:rPr sz="2000" spc="-5" dirty="0">
                <a:latin typeface="Arial"/>
                <a:cs typeface="Arial"/>
              </a:rPr>
              <a:t>gamma  </a:t>
            </a:r>
            <a:r>
              <a:rPr sz="2000" dirty="0">
                <a:latin typeface="Arial"/>
                <a:cs typeface="Arial"/>
              </a:rPr>
              <a:t>rays </a:t>
            </a:r>
            <a:r>
              <a:rPr sz="2000" spc="-5" dirty="0">
                <a:latin typeface="Arial"/>
                <a:cs typeface="Arial"/>
              </a:rPr>
              <a:t>are emitted </a:t>
            </a:r>
            <a:r>
              <a:rPr sz="2000" dirty="0">
                <a:latin typeface="Arial"/>
                <a:cs typeface="Arial"/>
              </a:rPr>
              <a:t>along side </a:t>
            </a:r>
            <a:r>
              <a:rPr sz="2000" spc="-5" dirty="0">
                <a:latin typeface="Arial"/>
                <a:cs typeface="Arial"/>
              </a:rPr>
              <a:t>alpha </a:t>
            </a:r>
            <a:r>
              <a:rPr sz="2000" dirty="0">
                <a:latin typeface="Arial"/>
                <a:cs typeface="Arial"/>
              </a:rPr>
              <a:t>or beta  particles.</a:t>
            </a:r>
            <a:endParaRPr sz="2000">
              <a:latin typeface="Arial"/>
              <a:cs typeface="Arial"/>
            </a:endParaRPr>
          </a:p>
        </p:txBody>
      </p:sp>
      <p:sp>
        <p:nvSpPr>
          <p:cNvPr id="10" name="object 10"/>
          <p:cNvSpPr/>
          <p:nvPr/>
        </p:nvSpPr>
        <p:spPr>
          <a:xfrm>
            <a:off x="6286500" y="4724400"/>
            <a:ext cx="2857500" cy="1325880"/>
          </a:xfrm>
          <a:prstGeom prst="rect">
            <a:avLst/>
          </a:prstGeom>
          <a:blipFill>
            <a:blip r:embed="rId4" cstate="print"/>
            <a:stretch>
              <a:fillRect/>
            </a:stretch>
          </a:blipFill>
        </p:spPr>
        <p:txBody>
          <a:bodyPr wrap="square" lIns="0" tIns="0" rIns="0" bIns="0" rtlCol="0"/>
          <a:lstStyle/>
          <a:p>
            <a:endParaRPr/>
          </a:p>
        </p:txBody>
      </p:sp>
      <p:sp>
        <p:nvSpPr>
          <p:cNvPr id="11" name="object 11"/>
          <p:cNvSpPr/>
          <p:nvPr/>
        </p:nvSpPr>
        <p:spPr>
          <a:xfrm>
            <a:off x="7019543" y="1915667"/>
            <a:ext cx="1641348" cy="1763267"/>
          </a:xfrm>
          <a:prstGeom prst="rect">
            <a:avLst/>
          </a:prstGeom>
          <a:blipFill>
            <a:blip r:embed="rId5" cstate="print"/>
            <a:stretch>
              <a:fillRect/>
            </a:stretch>
          </a:blipFill>
        </p:spPr>
        <p:txBody>
          <a:bodyPr wrap="square" lIns="0" tIns="0" rIns="0" bIns="0" rtlCol="0"/>
          <a:lstStyle/>
          <a:p>
            <a:endParaRPr/>
          </a:p>
        </p:txBody>
      </p:sp>
      <p:sp>
        <p:nvSpPr>
          <p:cNvPr id="12" name="object 12"/>
          <p:cNvSpPr/>
          <p:nvPr/>
        </p:nvSpPr>
        <p:spPr>
          <a:xfrm>
            <a:off x="146304" y="6210300"/>
            <a:ext cx="457200" cy="457200"/>
          </a:xfrm>
          <a:custGeom>
            <a:avLst/>
            <a:gdLst/>
            <a:ahLst/>
            <a:cxnLst/>
            <a:rect l="l" t="t" r="r" b="b"/>
            <a:pathLst>
              <a:path w="457200" h="457200">
                <a:moveTo>
                  <a:pt x="228600" y="0"/>
                </a:moveTo>
                <a:lnTo>
                  <a:pt x="182529" y="4644"/>
                </a:lnTo>
                <a:lnTo>
                  <a:pt x="139619" y="17964"/>
                </a:lnTo>
                <a:lnTo>
                  <a:pt x="100788" y="39041"/>
                </a:lnTo>
                <a:lnTo>
                  <a:pt x="66955" y="66955"/>
                </a:lnTo>
                <a:lnTo>
                  <a:pt x="39041" y="100788"/>
                </a:lnTo>
                <a:lnTo>
                  <a:pt x="17964" y="139619"/>
                </a:lnTo>
                <a:lnTo>
                  <a:pt x="4644" y="182529"/>
                </a:lnTo>
                <a:lnTo>
                  <a:pt x="0" y="228600"/>
                </a:lnTo>
                <a:lnTo>
                  <a:pt x="4644" y="274670"/>
                </a:lnTo>
                <a:lnTo>
                  <a:pt x="17964" y="317580"/>
                </a:lnTo>
                <a:lnTo>
                  <a:pt x="39041" y="356411"/>
                </a:lnTo>
                <a:lnTo>
                  <a:pt x="66955" y="390244"/>
                </a:lnTo>
                <a:lnTo>
                  <a:pt x="100788" y="418158"/>
                </a:lnTo>
                <a:lnTo>
                  <a:pt x="139619" y="439235"/>
                </a:lnTo>
                <a:lnTo>
                  <a:pt x="182529" y="452555"/>
                </a:lnTo>
                <a:lnTo>
                  <a:pt x="228600" y="457200"/>
                </a:lnTo>
                <a:lnTo>
                  <a:pt x="274670" y="452555"/>
                </a:lnTo>
                <a:lnTo>
                  <a:pt x="317580" y="439235"/>
                </a:lnTo>
                <a:lnTo>
                  <a:pt x="356411" y="418158"/>
                </a:lnTo>
                <a:lnTo>
                  <a:pt x="390244" y="390244"/>
                </a:lnTo>
                <a:lnTo>
                  <a:pt x="418158" y="356411"/>
                </a:lnTo>
                <a:lnTo>
                  <a:pt x="439235" y="317580"/>
                </a:lnTo>
                <a:lnTo>
                  <a:pt x="452555" y="274670"/>
                </a:lnTo>
                <a:lnTo>
                  <a:pt x="457200" y="228600"/>
                </a:lnTo>
                <a:lnTo>
                  <a:pt x="452555" y="182529"/>
                </a:lnTo>
                <a:lnTo>
                  <a:pt x="439235" y="139619"/>
                </a:lnTo>
                <a:lnTo>
                  <a:pt x="418158" y="100788"/>
                </a:lnTo>
                <a:lnTo>
                  <a:pt x="390244" y="66955"/>
                </a:lnTo>
                <a:lnTo>
                  <a:pt x="356411" y="39041"/>
                </a:lnTo>
                <a:lnTo>
                  <a:pt x="317580" y="17964"/>
                </a:lnTo>
                <a:lnTo>
                  <a:pt x="274670" y="4644"/>
                </a:lnTo>
                <a:lnTo>
                  <a:pt x="228600" y="0"/>
                </a:lnTo>
                <a:close/>
              </a:path>
            </a:pathLst>
          </a:custGeom>
          <a:solidFill>
            <a:srgbClr val="D24717"/>
          </a:solidFill>
        </p:spPr>
        <p:txBody>
          <a:bodyPr wrap="square" lIns="0" tIns="0" rIns="0" bIns="0" rtlCol="0"/>
          <a:lstStyle/>
          <a:p>
            <a:endParaRPr/>
          </a:p>
        </p:txBody>
      </p:sp>
      <p:sp>
        <p:nvSpPr>
          <p:cNvPr id="13" name="object 13"/>
          <p:cNvSpPr txBox="1"/>
          <p:nvPr/>
        </p:nvSpPr>
        <p:spPr>
          <a:xfrm>
            <a:off x="269849" y="6314947"/>
            <a:ext cx="197485" cy="239395"/>
          </a:xfrm>
          <a:prstGeom prst="rect">
            <a:avLst/>
          </a:prstGeom>
        </p:spPr>
        <p:txBody>
          <a:bodyPr vert="horz" wrap="square" lIns="0" tIns="12700" rIns="0" bIns="0" rtlCol="0">
            <a:spAutoFit/>
          </a:bodyPr>
          <a:lstStyle/>
          <a:p>
            <a:pPr marL="12700">
              <a:lnSpc>
                <a:spcPct val="100000"/>
              </a:lnSpc>
              <a:spcBef>
                <a:spcPts val="100"/>
              </a:spcBef>
            </a:pPr>
            <a:r>
              <a:rPr sz="1400" spc="-110" dirty="0">
                <a:solidFill>
                  <a:srgbClr val="FFFFFF"/>
                </a:solidFill>
                <a:latin typeface="Arial"/>
                <a:cs typeface="Arial"/>
              </a:rPr>
              <a:t>11</a:t>
            </a:r>
            <a:endParaRPr sz="1400">
              <a:latin typeface="Arial"/>
              <a:cs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714755" y="637062"/>
            <a:ext cx="7671854" cy="4715819"/>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146304" y="6210300"/>
            <a:ext cx="457200" cy="457200"/>
          </a:xfrm>
          <a:custGeom>
            <a:avLst/>
            <a:gdLst/>
            <a:ahLst/>
            <a:cxnLst/>
            <a:rect l="l" t="t" r="r" b="b"/>
            <a:pathLst>
              <a:path w="457200" h="457200">
                <a:moveTo>
                  <a:pt x="228600" y="0"/>
                </a:moveTo>
                <a:lnTo>
                  <a:pt x="182529" y="4644"/>
                </a:lnTo>
                <a:lnTo>
                  <a:pt x="139619" y="17964"/>
                </a:lnTo>
                <a:lnTo>
                  <a:pt x="100788" y="39041"/>
                </a:lnTo>
                <a:lnTo>
                  <a:pt x="66955" y="66955"/>
                </a:lnTo>
                <a:lnTo>
                  <a:pt x="39041" y="100788"/>
                </a:lnTo>
                <a:lnTo>
                  <a:pt x="17964" y="139619"/>
                </a:lnTo>
                <a:lnTo>
                  <a:pt x="4644" y="182529"/>
                </a:lnTo>
                <a:lnTo>
                  <a:pt x="0" y="228600"/>
                </a:lnTo>
                <a:lnTo>
                  <a:pt x="4644" y="274670"/>
                </a:lnTo>
                <a:lnTo>
                  <a:pt x="17964" y="317580"/>
                </a:lnTo>
                <a:lnTo>
                  <a:pt x="39041" y="356411"/>
                </a:lnTo>
                <a:lnTo>
                  <a:pt x="66955" y="390244"/>
                </a:lnTo>
                <a:lnTo>
                  <a:pt x="100788" y="418158"/>
                </a:lnTo>
                <a:lnTo>
                  <a:pt x="139619" y="439235"/>
                </a:lnTo>
                <a:lnTo>
                  <a:pt x="182529" y="452555"/>
                </a:lnTo>
                <a:lnTo>
                  <a:pt x="228600" y="457200"/>
                </a:lnTo>
                <a:lnTo>
                  <a:pt x="274670" y="452555"/>
                </a:lnTo>
                <a:lnTo>
                  <a:pt x="317580" y="439235"/>
                </a:lnTo>
                <a:lnTo>
                  <a:pt x="356411" y="418158"/>
                </a:lnTo>
                <a:lnTo>
                  <a:pt x="390244" y="390244"/>
                </a:lnTo>
                <a:lnTo>
                  <a:pt x="418158" y="356411"/>
                </a:lnTo>
                <a:lnTo>
                  <a:pt x="439235" y="317580"/>
                </a:lnTo>
                <a:lnTo>
                  <a:pt x="452555" y="274670"/>
                </a:lnTo>
                <a:lnTo>
                  <a:pt x="457200" y="228600"/>
                </a:lnTo>
                <a:lnTo>
                  <a:pt x="452555" y="182529"/>
                </a:lnTo>
                <a:lnTo>
                  <a:pt x="439235" y="139619"/>
                </a:lnTo>
                <a:lnTo>
                  <a:pt x="418158" y="100788"/>
                </a:lnTo>
                <a:lnTo>
                  <a:pt x="390244" y="66955"/>
                </a:lnTo>
                <a:lnTo>
                  <a:pt x="356411" y="39041"/>
                </a:lnTo>
                <a:lnTo>
                  <a:pt x="317580" y="17964"/>
                </a:lnTo>
                <a:lnTo>
                  <a:pt x="274670" y="4644"/>
                </a:lnTo>
                <a:lnTo>
                  <a:pt x="228600" y="0"/>
                </a:lnTo>
                <a:close/>
              </a:path>
            </a:pathLst>
          </a:custGeom>
          <a:solidFill>
            <a:srgbClr val="D24717"/>
          </a:solidFill>
        </p:spPr>
        <p:txBody>
          <a:bodyPr wrap="square" lIns="0" tIns="0" rIns="0" bIns="0" rtlCol="0"/>
          <a:lstStyle/>
          <a:p>
            <a:endParaRPr/>
          </a:p>
        </p:txBody>
      </p:sp>
      <p:sp>
        <p:nvSpPr>
          <p:cNvPr id="4" name="object 4"/>
          <p:cNvSpPr txBox="1">
            <a:spLocks noGrp="1"/>
          </p:cNvSpPr>
          <p:nvPr>
            <p:ph type="sldNum" sz="quarter" idx="7"/>
          </p:nvPr>
        </p:nvSpPr>
        <p:spPr>
          <a:xfrm>
            <a:off x="236829" y="6331838"/>
            <a:ext cx="274320" cy="224790"/>
          </a:xfrm>
          <a:prstGeom prst="rect">
            <a:avLst/>
          </a:prstGeom>
        </p:spPr>
        <p:txBody>
          <a:bodyPr vert="horz" wrap="square" lIns="0" tIns="0" rIns="0" bIns="0" rtlCol="0">
            <a:spAutoFit/>
          </a:bodyPr>
          <a:lstStyle>
            <a:defPPr>
              <a:defRPr lang="en-US"/>
            </a:defPPr>
            <a:lvl1pPr marL="0" algn="l" defTabSz="914400" rtl="0" eaLnBrk="1" latinLnBrk="0" hangingPunct="1">
              <a:defRPr sz="1400" b="0" i="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ts val="1650"/>
              </a:lnSpc>
            </a:pPr>
            <a:fld id="{81D60167-4931-47E6-BA6A-407CBD079E47}" type="slidenum">
              <a:rPr lang="en-IN" smtClean="0"/>
              <a:pPr marL="38100">
                <a:lnSpc>
                  <a:spcPts val="1650"/>
                </a:lnSpc>
              </a:pPr>
              <a:t>12</a:t>
            </a:fld>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714755" y="990041"/>
            <a:ext cx="7813735" cy="5062385"/>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146304" y="6210300"/>
            <a:ext cx="457200" cy="457200"/>
          </a:xfrm>
          <a:custGeom>
            <a:avLst/>
            <a:gdLst/>
            <a:ahLst/>
            <a:cxnLst/>
            <a:rect l="l" t="t" r="r" b="b"/>
            <a:pathLst>
              <a:path w="457200" h="457200">
                <a:moveTo>
                  <a:pt x="228600" y="0"/>
                </a:moveTo>
                <a:lnTo>
                  <a:pt x="182529" y="4644"/>
                </a:lnTo>
                <a:lnTo>
                  <a:pt x="139619" y="17964"/>
                </a:lnTo>
                <a:lnTo>
                  <a:pt x="100788" y="39041"/>
                </a:lnTo>
                <a:lnTo>
                  <a:pt x="66955" y="66955"/>
                </a:lnTo>
                <a:lnTo>
                  <a:pt x="39041" y="100788"/>
                </a:lnTo>
                <a:lnTo>
                  <a:pt x="17964" y="139619"/>
                </a:lnTo>
                <a:lnTo>
                  <a:pt x="4644" y="182529"/>
                </a:lnTo>
                <a:lnTo>
                  <a:pt x="0" y="228600"/>
                </a:lnTo>
                <a:lnTo>
                  <a:pt x="4644" y="274670"/>
                </a:lnTo>
                <a:lnTo>
                  <a:pt x="17964" y="317580"/>
                </a:lnTo>
                <a:lnTo>
                  <a:pt x="39041" y="356411"/>
                </a:lnTo>
                <a:lnTo>
                  <a:pt x="66955" y="390244"/>
                </a:lnTo>
                <a:lnTo>
                  <a:pt x="100788" y="418158"/>
                </a:lnTo>
                <a:lnTo>
                  <a:pt x="139619" y="439235"/>
                </a:lnTo>
                <a:lnTo>
                  <a:pt x="182529" y="452555"/>
                </a:lnTo>
                <a:lnTo>
                  <a:pt x="228600" y="457200"/>
                </a:lnTo>
                <a:lnTo>
                  <a:pt x="274670" y="452555"/>
                </a:lnTo>
                <a:lnTo>
                  <a:pt x="317580" y="439235"/>
                </a:lnTo>
                <a:lnTo>
                  <a:pt x="356411" y="418158"/>
                </a:lnTo>
                <a:lnTo>
                  <a:pt x="390244" y="390244"/>
                </a:lnTo>
                <a:lnTo>
                  <a:pt x="418158" y="356411"/>
                </a:lnTo>
                <a:lnTo>
                  <a:pt x="439235" y="317580"/>
                </a:lnTo>
                <a:lnTo>
                  <a:pt x="452555" y="274670"/>
                </a:lnTo>
                <a:lnTo>
                  <a:pt x="457200" y="228600"/>
                </a:lnTo>
                <a:lnTo>
                  <a:pt x="452555" y="182529"/>
                </a:lnTo>
                <a:lnTo>
                  <a:pt x="439235" y="139619"/>
                </a:lnTo>
                <a:lnTo>
                  <a:pt x="418158" y="100788"/>
                </a:lnTo>
                <a:lnTo>
                  <a:pt x="390244" y="66955"/>
                </a:lnTo>
                <a:lnTo>
                  <a:pt x="356411" y="39041"/>
                </a:lnTo>
                <a:lnTo>
                  <a:pt x="317580" y="17964"/>
                </a:lnTo>
                <a:lnTo>
                  <a:pt x="274670" y="4644"/>
                </a:lnTo>
                <a:lnTo>
                  <a:pt x="228600" y="0"/>
                </a:lnTo>
                <a:close/>
              </a:path>
            </a:pathLst>
          </a:custGeom>
          <a:solidFill>
            <a:srgbClr val="D24717"/>
          </a:solidFill>
        </p:spPr>
        <p:txBody>
          <a:bodyPr wrap="square" lIns="0" tIns="0" rIns="0" bIns="0" rtlCol="0"/>
          <a:lstStyle/>
          <a:p>
            <a:endParaRPr/>
          </a:p>
        </p:txBody>
      </p:sp>
      <p:sp>
        <p:nvSpPr>
          <p:cNvPr id="4" name="object 4"/>
          <p:cNvSpPr txBox="1">
            <a:spLocks noGrp="1"/>
          </p:cNvSpPr>
          <p:nvPr>
            <p:ph type="sldNum" sz="quarter" idx="7"/>
          </p:nvPr>
        </p:nvSpPr>
        <p:spPr>
          <a:xfrm>
            <a:off x="236829" y="6331838"/>
            <a:ext cx="274320" cy="224790"/>
          </a:xfrm>
          <a:prstGeom prst="rect">
            <a:avLst/>
          </a:prstGeom>
        </p:spPr>
        <p:txBody>
          <a:bodyPr vert="horz" wrap="square" lIns="0" tIns="0" rIns="0" bIns="0" rtlCol="0">
            <a:spAutoFit/>
          </a:bodyPr>
          <a:lstStyle>
            <a:defPPr>
              <a:defRPr lang="en-US"/>
            </a:defPPr>
            <a:lvl1pPr marL="0" algn="l" defTabSz="914400" rtl="0" eaLnBrk="1" latinLnBrk="0" hangingPunct="1">
              <a:defRPr sz="1400" b="0" i="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ts val="1650"/>
              </a:lnSpc>
            </a:pPr>
            <a:fld id="{81D60167-4931-47E6-BA6A-407CBD079E47}" type="slidenum">
              <a:rPr lang="en-IN" smtClean="0"/>
              <a:pPr marL="38100">
                <a:lnSpc>
                  <a:spcPts val="1650"/>
                </a:lnSpc>
              </a:pPr>
              <a:t>13</a:t>
            </a:fld>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3444" y="690498"/>
            <a:ext cx="3415029" cy="635000"/>
          </a:xfrm>
          <a:prstGeom prst="rect">
            <a:avLst/>
          </a:prstGeom>
        </p:spPr>
        <p:txBody>
          <a:bodyPr vert="horz" wrap="square" lIns="0" tIns="12065" rIns="0" bIns="0" rtlCol="0">
            <a:spAutoFit/>
          </a:bodyPr>
          <a:lstStyle/>
          <a:p>
            <a:pPr marL="12700">
              <a:lnSpc>
                <a:spcPct val="100000"/>
              </a:lnSpc>
              <a:spcBef>
                <a:spcPts val="95"/>
              </a:spcBef>
            </a:pPr>
            <a:r>
              <a:rPr sz="4000" spc="-5" dirty="0">
                <a:latin typeface="Arial"/>
                <a:cs typeface="Arial"/>
              </a:rPr>
              <a:t>3- </a:t>
            </a:r>
            <a:r>
              <a:rPr sz="4000" spc="-10" dirty="0">
                <a:latin typeface="Arial"/>
                <a:cs typeface="Arial"/>
              </a:rPr>
              <a:t>Gamma </a:t>
            </a:r>
            <a:r>
              <a:rPr sz="4000" spc="-5" dirty="0">
                <a:latin typeface="Arial"/>
                <a:cs typeface="Arial"/>
              </a:rPr>
              <a:t>ray:</a:t>
            </a:r>
            <a:endParaRPr sz="4000">
              <a:latin typeface="Arial"/>
              <a:cs typeface="Arial"/>
            </a:endParaRPr>
          </a:p>
        </p:txBody>
      </p:sp>
      <p:sp>
        <p:nvSpPr>
          <p:cNvPr id="3" name="object 3"/>
          <p:cNvSpPr/>
          <p:nvPr/>
        </p:nvSpPr>
        <p:spPr>
          <a:xfrm>
            <a:off x="1006144" y="1522730"/>
            <a:ext cx="387096" cy="28956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1006144" y="2663063"/>
            <a:ext cx="387096" cy="289560"/>
          </a:xfrm>
          <a:prstGeom prst="rect">
            <a:avLst/>
          </a:prstGeom>
          <a:blipFill>
            <a:blip r:embed="rId2" cstate="print"/>
            <a:stretch>
              <a:fillRect/>
            </a:stretch>
          </a:blipFill>
        </p:spPr>
        <p:txBody>
          <a:bodyPr wrap="square" lIns="0" tIns="0" rIns="0" bIns="0" rtlCol="0"/>
          <a:lstStyle/>
          <a:p>
            <a:endParaRPr/>
          </a:p>
        </p:txBody>
      </p:sp>
      <p:sp>
        <p:nvSpPr>
          <p:cNvPr id="5" name="object 5"/>
          <p:cNvSpPr txBox="1"/>
          <p:nvPr/>
        </p:nvSpPr>
        <p:spPr>
          <a:xfrm>
            <a:off x="1267713" y="1436878"/>
            <a:ext cx="7341234" cy="2848610"/>
          </a:xfrm>
          <a:prstGeom prst="rect">
            <a:avLst/>
          </a:prstGeom>
        </p:spPr>
        <p:txBody>
          <a:bodyPr vert="horz" wrap="square" lIns="0" tIns="53975" rIns="0" bIns="0" rtlCol="0">
            <a:spAutoFit/>
          </a:bodyPr>
          <a:lstStyle/>
          <a:p>
            <a:pPr marL="12700" marR="6985" algn="just">
              <a:lnSpc>
                <a:spcPts val="2590"/>
              </a:lnSpc>
              <a:spcBef>
                <a:spcPts val="425"/>
              </a:spcBef>
            </a:pPr>
            <a:r>
              <a:rPr sz="2400" spc="-5" dirty="0">
                <a:latin typeface="Arial"/>
                <a:cs typeface="Arial"/>
              </a:rPr>
              <a:t>Useful </a:t>
            </a:r>
            <a:r>
              <a:rPr sz="2400" dirty="0">
                <a:latin typeface="Arial"/>
                <a:cs typeface="Arial"/>
              </a:rPr>
              <a:t>gamma </a:t>
            </a:r>
            <a:r>
              <a:rPr sz="2400" spc="-5" dirty="0">
                <a:latin typeface="Arial"/>
                <a:cs typeface="Arial"/>
              </a:rPr>
              <a:t>sources inculde </a:t>
            </a:r>
            <a:r>
              <a:rPr sz="2400" spc="-20" dirty="0">
                <a:solidFill>
                  <a:srgbClr val="A40020"/>
                </a:solidFill>
                <a:latin typeface="Arial"/>
                <a:cs typeface="Arial"/>
              </a:rPr>
              <a:t>Technetium-99m,  </a:t>
            </a:r>
            <a:r>
              <a:rPr sz="2400" spc="-5" dirty="0">
                <a:latin typeface="Arial"/>
                <a:cs typeface="Arial"/>
              </a:rPr>
              <a:t>which is </a:t>
            </a:r>
            <a:r>
              <a:rPr sz="2400" dirty="0">
                <a:latin typeface="Arial"/>
                <a:cs typeface="Arial"/>
              </a:rPr>
              <a:t>used </a:t>
            </a:r>
            <a:r>
              <a:rPr sz="2400" spc="-5" dirty="0">
                <a:latin typeface="Arial"/>
                <a:cs typeface="Arial"/>
              </a:rPr>
              <a:t>as </a:t>
            </a:r>
            <a:r>
              <a:rPr sz="2400" dirty="0">
                <a:latin typeface="Arial"/>
                <a:cs typeface="Arial"/>
              </a:rPr>
              <a:t>a </a:t>
            </a:r>
            <a:r>
              <a:rPr sz="2400" spc="-5" dirty="0">
                <a:latin typeface="Arial"/>
                <a:cs typeface="Arial"/>
              </a:rPr>
              <a:t>"tracer" in</a:t>
            </a:r>
            <a:r>
              <a:rPr sz="2400" spc="15" dirty="0">
                <a:latin typeface="Arial"/>
                <a:cs typeface="Arial"/>
              </a:rPr>
              <a:t> </a:t>
            </a:r>
            <a:r>
              <a:rPr sz="2400" spc="-5" dirty="0">
                <a:latin typeface="Arial"/>
                <a:cs typeface="Arial"/>
              </a:rPr>
              <a:t>medicine.</a:t>
            </a:r>
            <a:endParaRPr sz="2400">
              <a:latin typeface="Arial"/>
              <a:cs typeface="Arial"/>
            </a:endParaRPr>
          </a:p>
          <a:p>
            <a:pPr>
              <a:lnSpc>
                <a:spcPct val="100000"/>
              </a:lnSpc>
              <a:spcBef>
                <a:spcPts val="20"/>
              </a:spcBef>
            </a:pPr>
            <a:endParaRPr sz="3250">
              <a:latin typeface="Arial"/>
              <a:cs typeface="Arial"/>
            </a:endParaRPr>
          </a:p>
          <a:p>
            <a:pPr marL="12700" marR="5080" algn="just">
              <a:lnSpc>
                <a:spcPct val="90000"/>
              </a:lnSpc>
              <a:spcBef>
                <a:spcPts val="5"/>
              </a:spcBef>
            </a:pPr>
            <a:r>
              <a:rPr sz="2400" spc="-5" dirty="0">
                <a:latin typeface="Arial"/>
                <a:cs typeface="Arial"/>
              </a:rPr>
              <a:t>This is a </a:t>
            </a:r>
            <a:r>
              <a:rPr sz="2400" dirty="0">
                <a:latin typeface="Arial"/>
                <a:cs typeface="Arial"/>
              </a:rPr>
              <a:t>combined beta </a:t>
            </a:r>
            <a:r>
              <a:rPr sz="2400" spc="-5" dirty="0">
                <a:latin typeface="Arial"/>
                <a:cs typeface="Arial"/>
              </a:rPr>
              <a:t>and </a:t>
            </a:r>
            <a:r>
              <a:rPr sz="2400" dirty="0">
                <a:latin typeface="Arial"/>
                <a:cs typeface="Arial"/>
              </a:rPr>
              <a:t>gamma source, </a:t>
            </a:r>
            <a:r>
              <a:rPr sz="2400" spc="-5" dirty="0">
                <a:latin typeface="Arial"/>
                <a:cs typeface="Arial"/>
              </a:rPr>
              <a:t>and </a:t>
            </a:r>
            <a:r>
              <a:rPr sz="2400" spc="-10" dirty="0">
                <a:latin typeface="Arial"/>
                <a:cs typeface="Arial"/>
              </a:rPr>
              <a:t>is  </a:t>
            </a:r>
            <a:r>
              <a:rPr sz="2400" spc="-5" dirty="0">
                <a:latin typeface="Arial"/>
                <a:cs typeface="Arial"/>
              </a:rPr>
              <a:t>chosen </a:t>
            </a:r>
            <a:r>
              <a:rPr sz="2400" dirty="0">
                <a:latin typeface="Arial"/>
                <a:cs typeface="Arial"/>
              </a:rPr>
              <a:t>because betas </a:t>
            </a:r>
            <a:r>
              <a:rPr sz="2400" spc="-5" dirty="0">
                <a:latin typeface="Arial"/>
                <a:cs typeface="Arial"/>
              </a:rPr>
              <a:t>are less </a:t>
            </a:r>
            <a:r>
              <a:rPr sz="2400" dirty="0">
                <a:latin typeface="Arial"/>
                <a:cs typeface="Arial"/>
              </a:rPr>
              <a:t>harmful to the </a:t>
            </a:r>
            <a:r>
              <a:rPr sz="2400" spc="-5" dirty="0">
                <a:latin typeface="Arial"/>
                <a:cs typeface="Arial"/>
              </a:rPr>
              <a:t>patient  </a:t>
            </a:r>
            <a:r>
              <a:rPr sz="2400" dirty="0">
                <a:latin typeface="Arial"/>
                <a:cs typeface="Arial"/>
              </a:rPr>
              <a:t>than </a:t>
            </a:r>
            <a:r>
              <a:rPr sz="2400" spc="-5" dirty="0">
                <a:latin typeface="Arial"/>
                <a:cs typeface="Arial"/>
              </a:rPr>
              <a:t>alphas </a:t>
            </a:r>
            <a:r>
              <a:rPr sz="2400" dirty="0">
                <a:solidFill>
                  <a:srgbClr val="A40020"/>
                </a:solidFill>
                <a:latin typeface="Arial"/>
                <a:cs typeface="Arial"/>
              </a:rPr>
              <a:t>(less </a:t>
            </a:r>
            <a:r>
              <a:rPr sz="2400" spc="-5" dirty="0">
                <a:solidFill>
                  <a:srgbClr val="A40020"/>
                </a:solidFill>
                <a:latin typeface="Arial"/>
                <a:cs typeface="Arial"/>
              </a:rPr>
              <a:t>ionisation) </a:t>
            </a:r>
            <a:r>
              <a:rPr sz="2400" dirty="0">
                <a:latin typeface="Arial"/>
                <a:cs typeface="Arial"/>
              </a:rPr>
              <a:t>and </a:t>
            </a:r>
            <a:r>
              <a:rPr sz="2400" spc="-5" dirty="0">
                <a:latin typeface="Arial"/>
                <a:cs typeface="Arial"/>
              </a:rPr>
              <a:t>because </a:t>
            </a:r>
            <a:r>
              <a:rPr sz="2400" spc="-30" dirty="0">
                <a:latin typeface="Arial"/>
                <a:cs typeface="Arial"/>
              </a:rPr>
              <a:t>Technetium  </a:t>
            </a:r>
            <a:r>
              <a:rPr sz="2400" spc="-5" dirty="0">
                <a:latin typeface="Arial"/>
                <a:cs typeface="Arial"/>
              </a:rPr>
              <a:t>has a </a:t>
            </a:r>
            <a:r>
              <a:rPr sz="2400" dirty="0">
                <a:solidFill>
                  <a:srgbClr val="A40020"/>
                </a:solidFill>
                <a:latin typeface="Arial"/>
                <a:cs typeface="Arial"/>
              </a:rPr>
              <a:t>short </a:t>
            </a:r>
            <a:r>
              <a:rPr sz="2400" spc="-5" dirty="0">
                <a:solidFill>
                  <a:srgbClr val="A40020"/>
                </a:solidFill>
                <a:latin typeface="Arial"/>
                <a:cs typeface="Arial"/>
              </a:rPr>
              <a:t>half-life </a:t>
            </a:r>
            <a:r>
              <a:rPr sz="2400" dirty="0">
                <a:latin typeface="Arial"/>
                <a:cs typeface="Arial"/>
              </a:rPr>
              <a:t>(just </a:t>
            </a:r>
            <a:r>
              <a:rPr sz="2400" spc="-5" dirty="0">
                <a:latin typeface="Arial"/>
                <a:cs typeface="Arial"/>
              </a:rPr>
              <a:t>over 6 </a:t>
            </a:r>
            <a:r>
              <a:rPr sz="2400" dirty="0">
                <a:latin typeface="Arial"/>
                <a:cs typeface="Arial"/>
              </a:rPr>
              <a:t>hours), </a:t>
            </a:r>
            <a:r>
              <a:rPr sz="2400" spc="-5" dirty="0">
                <a:latin typeface="Arial"/>
                <a:cs typeface="Arial"/>
              </a:rPr>
              <a:t>so it decays  away quickly and reduces </a:t>
            </a:r>
            <a:r>
              <a:rPr sz="2400" dirty="0">
                <a:latin typeface="Arial"/>
                <a:cs typeface="Arial"/>
              </a:rPr>
              <a:t>the </a:t>
            </a:r>
            <a:r>
              <a:rPr sz="2400" spc="-5" dirty="0">
                <a:latin typeface="Arial"/>
                <a:cs typeface="Arial"/>
              </a:rPr>
              <a:t>dose </a:t>
            </a:r>
            <a:r>
              <a:rPr sz="2400" dirty="0">
                <a:latin typeface="Arial"/>
                <a:cs typeface="Arial"/>
              </a:rPr>
              <a:t>to the</a:t>
            </a:r>
            <a:r>
              <a:rPr sz="2400" spc="55" dirty="0">
                <a:latin typeface="Arial"/>
                <a:cs typeface="Arial"/>
              </a:rPr>
              <a:t> </a:t>
            </a:r>
            <a:r>
              <a:rPr sz="2400" spc="-5" dirty="0">
                <a:latin typeface="Arial"/>
                <a:cs typeface="Arial"/>
              </a:rPr>
              <a:t>patient.</a:t>
            </a:r>
            <a:endParaRPr sz="2400">
              <a:latin typeface="Arial"/>
              <a:cs typeface="Arial"/>
            </a:endParaRPr>
          </a:p>
        </p:txBody>
      </p:sp>
      <p:sp>
        <p:nvSpPr>
          <p:cNvPr id="6" name="object 6"/>
          <p:cNvSpPr/>
          <p:nvPr/>
        </p:nvSpPr>
        <p:spPr>
          <a:xfrm>
            <a:off x="146304" y="6210300"/>
            <a:ext cx="457200" cy="457200"/>
          </a:xfrm>
          <a:custGeom>
            <a:avLst/>
            <a:gdLst/>
            <a:ahLst/>
            <a:cxnLst/>
            <a:rect l="l" t="t" r="r" b="b"/>
            <a:pathLst>
              <a:path w="457200" h="457200">
                <a:moveTo>
                  <a:pt x="228600" y="0"/>
                </a:moveTo>
                <a:lnTo>
                  <a:pt x="182529" y="4644"/>
                </a:lnTo>
                <a:lnTo>
                  <a:pt x="139619" y="17964"/>
                </a:lnTo>
                <a:lnTo>
                  <a:pt x="100788" y="39041"/>
                </a:lnTo>
                <a:lnTo>
                  <a:pt x="66955" y="66955"/>
                </a:lnTo>
                <a:lnTo>
                  <a:pt x="39041" y="100788"/>
                </a:lnTo>
                <a:lnTo>
                  <a:pt x="17964" y="139619"/>
                </a:lnTo>
                <a:lnTo>
                  <a:pt x="4644" y="182529"/>
                </a:lnTo>
                <a:lnTo>
                  <a:pt x="0" y="228600"/>
                </a:lnTo>
                <a:lnTo>
                  <a:pt x="4644" y="274670"/>
                </a:lnTo>
                <a:lnTo>
                  <a:pt x="17964" y="317580"/>
                </a:lnTo>
                <a:lnTo>
                  <a:pt x="39041" y="356411"/>
                </a:lnTo>
                <a:lnTo>
                  <a:pt x="66955" y="390244"/>
                </a:lnTo>
                <a:lnTo>
                  <a:pt x="100788" y="418158"/>
                </a:lnTo>
                <a:lnTo>
                  <a:pt x="139619" y="439235"/>
                </a:lnTo>
                <a:lnTo>
                  <a:pt x="182529" y="452555"/>
                </a:lnTo>
                <a:lnTo>
                  <a:pt x="228600" y="457200"/>
                </a:lnTo>
                <a:lnTo>
                  <a:pt x="274670" y="452555"/>
                </a:lnTo>
                <a:lnTo>
                  <a:pt x="317580" y="439235"/>
                </a:lnTo>
                <a:lnTo>
                  <a:pt x="356411" y="418158"/>
                </a:lnTo>
                <a:lnTo>
                  <a:pt x="390244" y="390244"/>
                </a:lnTo>
                <a:lnTo>
                  <a:pt x="418158" y="356411"/>
                </a:lnTo>
                <a:lnTo>
                  <a:pt x="439235" y="317580"/>
                </a:lnTo>
                <a:lnTo>
                  <a:pt x="452555" y="274670"/>
                </a:lnTo>
                <a:lnTo>
                  <a:pt x="457200" y="228600"/>
                </a:lnTo>
                <a:lnTo>
                  <a:pt x="452555" y="182529"/>
                </a:lnTo>
                <a:lnTo>
                  <a:pt x="439235" y="139619"/>
                </a:lnTo>
                <a:lnTo>
                  <a:pt x="418158" y="100788"/>
                </a:lnTo>
                <a:lnTo>
                  <a:pt x="390244" y="66955"/>
                </a:lnTo>
                <a:lnTo>
                  <a:pt x="356411" y="39041"/>
                </a:lnTo>
                <a:lnTo>
                  <a:pt x="317580" y="17964"/>
                </a:lnTo>
                <a:lnTo>
                  <a:pt x="274670" y="4644"/>
                </a:lnTo>
                <a:lnTo>
                  <a:pt x="228600" y="0"/>
                </a:lnTo>
                <a:close/>
              </a:path>
            </a:pathLst>
          </a:custGeom>
          <a:solidFill>
            <a:srgbClr val="D24717"/>
          </a:solidFill>
        </p:spPr>
        <p:txBody>
          <a:bodyPr wrap="square" lIns="0" tIns="0" rIns="0" bIns="0" rtlCol="0"/>
          <a:lstStyle/>
          <a:p>
            <a:endParaRPr/>
          </a:p>
        </p:txBody>
      </p:sp>
      <p:sp>
        <p:nvSpPr>
          <p:cNvPr id="7" name="object 7"/>
          <p:cNvSpPr txBox="1">
            <a:spLocks noGrp="1"/>
          </p:cNvSpPr>
          <p:nvPr>
            <p:ph type="sldNum" sz="quarter" idx="7"/>
          </p:nvPr>
        </p:nvSpPr>
        <p:spPr>
          <a:xfrm>
            <a:off x="236829" y="6331838"/>
            <a:ext cx="274320" cy="224790"/>
          </a:xfrm>
          <a:prstGeom prst="rect">
            <a:avLst/>
          </a:prstGeom>
        </p:spPr>
        <p:txBody>
          <a:bodyPr vert="horz" wrap="square" lIns="0" tIns="0" rIns="0" bIns="0" rtlCol="0">
            <a:spAutoFit/>
          </a:bodyPr>
          <a:lstStyle>
            <a:defPPr>
              <a:defRPr lang="en-US"/>
            </a:defPPr>
            <a:lvl1pPr marL="0" algn="l" defTabSz="914400" rtl="0" eaLnBrk="1" latinLnBrk="0" hangingPunct="1">
              <a:defRPr sz="1400" b="0" i="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ts val="1650"/>
              </a:lnSpc>
            </a:pPr>
            <a:fld id="{81D60167-4931-47E6-BA6A-407CBD079E47}" type="slidenum">
              <a:rPr lang="en-IN" smtClean="0"/>
              <a:pPr marL="38100">
                <a:lnSpc>
                  <a:spcPts val="1650"/>
                </a:lnSpc>
              </a:pPr>
              <a:t>14</a:t>
            </a:fld>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254635" marR="5080">
              <a:lnSpc>
                <a:spcPct val="100000"/>
              </a:lnSpc>
              <a:spcBef>
                <a:spcPts val="100"/>
              </a:spcBef>
            </a:pPr>
            <a:r>
              <a:rPr u="heavy" spc="-5" dirty="0">
                <a:uFill>
                  <a:solidFill>
                    <a:srgbClr val="696363"/>
                  </a:solidFill>
                </a:uFill>
                <a:latin typeface="Arial"/>
                <a:cs typeface="Arial"/>
              </a:rPr>
              <a:t>Alpha particles </a:t>
            </a:r>
            <a:r>
              <a:rPr u="heavy" dirty="0">
                <a:uFill>
                  <a:solidFill>
                    <a:srgbClr val="696363"/>
                  </a:solidFill>
                </a:uFill>
                <a:latin typeface="Arial"/>
                <a:cs typeface="Arial"/>
              </a:rPr>
              <a:t>are </a:t>
            </a:r>
            <a:r>
              <a:rPr u="heavy" spc="-5" dirty="0">
                <a:uFill>
                  <a:solidFill>
                    <a:srgbClr val="696363"/>
                  </a:solidFill>
                </a:uFill>
                <a:latin typeface="Arial"/>
                <a:cs typeface="Arial"/>
              </a:rPr>
              <a:t>easy </a:t>
            </a:r>
            <a:r>
              <a:rPr u="heavy" dirty="0">
                <a:uFill>
                  <a:solidFill>
                    <a:srgbClr val="696363"/>
                  </a:solidFill>
                </a:uFill>
                <a:latin typeface="Arial"/>
                <a:cs typeface="Arial"/>
              </a:rPr>
              <a:t>to stop,</a:t>
            </a:r>
            <a:r>
              <a:rPr u="heavy" spc="-65" dirty="0">
                <a:uFill>
                  <a:solidFill>
                    <a:srgbClr val="696363"/>
                  </a:solidFill>
                </a:uFill>
                <a:latin typeface="Arial"/>
                <a:cs typeface="Arial"/>
              </a:rPr>
              <a:t> </a:t>
            </a:r>
            <a:r>
              <a:rPr u="heavy" spc="-5" dirty="0">
                <a:uFill>
                  <a:solidFill>
                    <a:srgbClr val="696363"/>
                  </a:solidFill>
                </a:uFill>
                <a:latin typeface="Arial"/>
                <a:cs typeface="Arial"/>
              </a:rPr>
              <a:t>gamma </a:t>
            </a:r>
            <a:r>
              <a:rPr spc="-5" dirty="0">
                <a:latin typeface="Arial"/>
                <a:cs typeface="Arial"/>
              </a:rPr>
              <a:t> </a:t>
            </a:r>
            <a:r>
              <a:rPr u="heavy" dirty="0">
                <a:uFill>
                  <a:solidFill>
                    <a:srgbClr val="696363"/>
                  </a:solidFill>
                </a:uFill>
                <a:latin typeface="Arial"/>
                <a:cs typeface="Arial"/>
              </a:rPr>
              <a:t>rays are </a:t>
            </a:r>
            <a:r>
              <a:rPr u="heavy" spc="-5" dirty="0">
                <a:uFill>
                  <a:solidFill>
                    <a:srgbClr val="696363"/>
                  </a:solidFill>
                </a:uFill>
                <a:latin typeface="Arial"/>
                <a:cs typeface="Arial"/>
              </a:rPr>
              <a:t>hard to</a:t>
            </a:r>
            <a:r>
              <a:rPr u="heavy" spc="-50" dirty="0">
                <a:uFill>
                  <a:solidFill>
                    <a:srgbClr val="696363"/>
                  </a:solidFill>
                </a:uFill>
                <a:latin typeface="Arial"/>
                <a:cs typeface="Arial"/>
              </a:rPr>
              <a:t> </a:t>
            </a:r>
            <a:r>
              <a:rPr u="heavy" spc="-5" dirty="0">
                <a:uFill>
                  <a:solidFill>
                    <a:srgbClr val="696363"/>
                  </a:solidFill>
                </a:uFill>
                <a:latin typeface="Arial"/>
                <a:cs typeface="Arial"/>
              </a:rPr>
              <a:t>stop.</a:t>
            </a:r>
          </a:p>
        </p:txBody>
      </p:sp>
      <p:sp>
        <p:nvSpPr>
          <p:cNvPr id="3" name="object 3"/>
          <p:cNvSpPr/>
          <p:nvPr/>
        </p:nvSpPr>
        <p:spPr>
          <a:xfrm>
            <a:off x="467868" y="2060448"/>
            <a:ext cx="7848600" cy="379476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146304" y="6210300"/>
            <a:ext cx="457200" cy="457200"/>
          </a:xfrm>
          <a:custGeom>
            <a:avLst/>
            <a:gdLst/>
            <a:ahLst/>
            <a:cxnLst/>
            <a:rect l="l" t="t" r="r" b="b"/>
            <a:pathLst>
              <a:path w="457200" h="457200">
                <a:moveTo>
                  <a:pt x="228600" y="0"/>
                </a:moveTo>
                <a:lnTo>
                  <a:pt x="182529" y="4644"/>
                </a:lnTo>
                <a:lnTo>
                  <a:pt x="139619" y="17964"/>
                </a:lnTo>
                <a:lnTo>
                  <a:pt x="100788" y="39041"/>
                </a:lnTo>
                <a:lnTo>
                  <a:pt x="66955" y="66955"/>
                </a:lnTo>
                <a:lnTo>
                  <a:pt x="39041" y="100788"/>
                </a:lnTo>
                <a:lnTo>
                  <a:pt x="17964" y="139619"/>
                </a:lnTo>
                <a:lnTo>
                  <a:pt x="4644" y="182529"/>
                </a:lnTo>
                <a:lnTo>
                  <a:pt x="0" y="228600"/>
                </a:lnTo>
                <a:lnTo>
                  <a:pt x="4644" y="274670"/>
                </a:lnTo>
                <a:lnTo>
                  <a:pt x="17964" y="317580"/>
                </a:lnTo>
                <a:lnTo>
                  <a:pt x="39041" y="356411"/>
                </a:lnTo>
                <a:lnTo>
                  <a:pt x="66955" y="390244"/>
                </a:lnTo>
                <a:lnTo>
                  <a:pt x="100788" y="418158"/>
                </a:lnTo>
                <a:lnTo>
                  <a:pt x="139619" y="439235"/>
                </a:lnTo>
                <a:lnTo>
                  <a:pt x="182529" y="452555"/>
                </a:lnTo>
                <a:lnTo>
                  <a:pt x="228600" y="457200"/>
                </a:lnTo>
                <a:lnTo>
                  <a:pt x="274670" y="452555"/>
                </a:lnTo>
                <a:lnTo>
                  <a:pt x="317580" y="439235"/>
                </a:lnTo>
                <a:lnTo>
                  <a:pt x="356411" y="418158"/>
                </a:lnTo>
                <a:lnTo>
                  <a:pt x="390244" y="390244"/>
                </a:lnTo>
                <a:lnTo>
                  <a:pt x="418158" y="356411"/>
                </a:lnTo>
                <a:lnTo>
                  <a:pt x="439235" y="317580"/>
                </a:lnTo>
                <a:lnTo>
                  <a:pt x="452555" y="274670"/>
                </a:lnTo>
                <a:lnTo>
                  <a:pt x="457200" y="228600"/>
                </a:lnTo>
                <a:lnTo>
                  <a:pt x="452555" y="182529"/>
                </a:lnTo>
                <a:lnTo>
                  <a:pt x="439235" y="139619"/>
                </a:lnTo>
                <a:lnTo>
                  <a:pt x="418158" y="100788"/>
                </a:lnTo>
                <a:lnTo>
                  <a:pt x="390244" y="66955"/>
                </a:lnTo>
                <a:lnTo>
                  <a:pt x="356411" y="39041"/>
                </a:lnTo>
                <a:lnTo>
                  <a:pt x="317580" y="17964"/>
                </a:lnTo>
                <a:lnTo>
                  <a:pt x="274670" y="4644"/>
                </a:lnTo>
                <a:lnTo>
                  <a:pt x="228600" y="0"/>
                </a:lnTo>
                <a:close/>
              </a:path>
            </a:pathLst>
          </a:custGeom>
          <a:solidFill>
            <a:srgbClr val="D24717"/>
          </a:solidFill>
        </p:spPr>
        <p:txBody>
          <a:bodyPr wrap="square" lIns="0" tIns="0" rIns="0" bIns="0" rtlCol="0"/>
          <a:lstStyle/>
          <a:p>
            <a:endParaRPr/>
          </a:p>
        </p:txBody>
      </p:sp>
      <p:sp>
        <p:nvSpPr>
          <p:cNvPr id="5" name="object 5"/>
          <p:cNvSpPr txBox="1">
            <a:spLocks noGrp="1"/>
          </p:cNvSpPr>
          <p:nvPr>
            <p:ph type="sldNum" sz="quarter" idx="7"/>
          </p:nvPr>
        </p:nvSpPr>
        <p:spPr>
          <a:xfrm>
            <a:off x="236829" y="6331838"/>
            <a:ext cx="274320" cy="224790"/>
          </a:xfrm>
          <a:prstGeom prst="rect">
            <a:avLst/>
          </a:prstGeom>
        </p:spPr>
        <p:txBody>
          <a:bodyPr vert="horz" wrap="square" lIns="0" tIns="0" rIns="0" bIns="0" rtlCol="0">
            <a:spAutoFit/>
          </a:bodyPr>
          <a:lstStyle>
            <a:defPPr>
              <a:defRPr lang="en-US"/>
            </a:defPPr>
            <a:lvl1pPr marL="0" algn="l" defTabSz="914400" rtl="0" eaLnBrk="1" latinLnBrk="0" hangingPunct="1">
              <a:defRPr sz="1400" b="0" i="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ts val="1650"/>
              </a:lnSpc>
            </a:pPr>
            <a:fld id="{81D60167-4931-47E6-BA6A-407CBD079E47}" type="slidenum">
              <a:rPr lang="en-IN" smtClean="0"/>
              <a:pPr marL="38100">
                <a:lnSpc>
                  <a:spcPts val="1650"/>
                </a:lnSpc>
              </a:pPr>
              <a:t>15</a:t>
            </a:fld>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690498"/>
            <a:ext cx="6099175" cy="635000"/>
          </a:xfrm>
          <a:prstGeom prst="rect">
            <a:avLst/>
          </a:prstGeom>
        </p:spPr>
        <p:txBody>
          <a:bodyPr vert="horz" wrap="square" lIns="0" tIns="12065" rIns="0" bIns="0" rtlCol="0">
            <a:spAutoFit/>
          </a:bodyPr>
          <a:lstStyle/>
          <a:p>
            <a:pPr marL="12700">
              <a:lnSpc>
                <a:spcPct val="100000"/>
              </a:lnSpc>
              <a:spcBef>
                <a:spcPts val="95"/>
              </a:spcBef>
            </a:pPr>
            <a:r>
              <a:rPr sz="4000" spc="-5" dirty="0">
                <a:latin typeface="Arial"/>
                <a:cs typeface="Arial"/>
              </a:rPr>
              <a:t>Mode of radioactive</a:t>
            </a:r>
            <a:r>
              <a:rPr sz="4000" spc="20" dirty="0">
                <a:latin typeface="Arial"/>
                <a:cs typeface="Arial"/>
              </a:rPr>
              <a:t> </a:t>
            </a:r>
            <a:r>
              <a:rPr sz="4000" spc="-5" dirty="0">
                <a:latin typeface="Arial"/>
                <a:cs typeface="Arial"/>
              </a:rPr>
              <a:t>decay:</a:t>
            </a:r>
            <a:endParaRPr sz="4000">
              <a:latin typeface="Arial"/>
              <a:cs typeface="Arial"/>
            </a:endParaRPr>
          </a:p>
        </p:txBody>
      </p:sp>
      <p:graphicFrame>
        <p:nvGraphicFramePr>
          <p:cNvPr id="3" name="object 3"/>
          <p:cNvGraphicFramePr>
            <a:graphicFrameLocks noGrp="1"/>
          </p:cNvGraphicFramePr>
          <p:nvPr/>
        </p:nvGraphicFramePr>
        <p:xfrm>
          <a:off x="454025" y="1685988"/>
          <a:ext cx="8230869" cy="4517326"/>
        </p:xfrm>
        <a:graphic>
          <a:graphicData uri="http://schemas.openxmlformats.org/drawingml/2006/table">
            <a:tbl>
              <a:tblPr firstRow="1" bandRow="1">
                <a:tableStyleId>{2D5ABB26-0587-4C30-8999-92F81FD0307C}</a:tableStyleId>
              </a:tblPr>
              <a:tblGrid>
                <a:gridCol w="2519680">
                  <a:extLst>
                    <a:ext uri="{9D8B030D-6E8A-4147-A177-3AD203B41FA5}">
                      <a16:colId xmlns:a16="http://schemas.microsoft.com/office/drawing/2014/main" val="20000"/>
                    </a:ext>
                  </a:extLst>
                </a:gridCol>
                <a:gridCol w="1945005">
                  <a:extLst>
                    <a:ext uri="{9D8B030D-6E8A-4147-A177-3AD203B41FA5}">
                      <a16:colId xmlns:a16="http://schemas.microsoft.com/office/drawing/2014/main" val="20001"/>
                    </a:ext>
                  </a:extLst>
                </a:gridCol>
                <a:gridCol w="1871980">
                  <a:extLst>
                    <a:ext uri="{9D8B030D-6E8A-4147-A177-3AD203B41FA5}">
                      <a16:colId xmlns:a16="http://schemas.microsoft.com/office/drawing/2014/main" val="20002"/>
                    </a:ext>
                  </a:extLst>
                </a:gridCol>
                <a:gridCol w="1894204">
                  <a:extLst>
                    <a:ext uri="{9D8B030D-6E8A-4147-A177-3AD203B41FA5}">
                      <a16:colId xmlns:a16="http://schemas.microsoft.com/office/drawing/2014/main" val="20003"/>
                    </a:ext>
                  </a:extLst>
                </a:gridCol>
              </a:tblGrid>
              <a:tr h="576199">
                <a:tc>
                  <a:txBody>
                    <a:bodyPr/>
                    <a:lstStyle/>
                    <a:p>
                      <a:pPr marL="91440">
                        <a:lnSpc>
                          <a:spcPct val="100000"/>
                        </a:lnSpc>
                        <a:spcBef>
                          <a:spcPts val="305"/>
                        </a:spcBef>
                      </a:pPr>
                      <a:r>
                        <a:rPr sz="2000" b="1" spc="-45" dirty="0">
                          <a:solidFill>
                            <a:srgbClr val="A40020"/>
                          </a:solidFill>
                          <a:latin typeface="Arial"/>
                          <a:cs typeface="Arial"/>
                        </a:rPr>
                        <a:t>Type </a:t>
                      </a:r>
                      <a:r>
                        <a:rPr sz="2000" b="1" dirty="0">
                          <a:solidFill>
                            <a:srgbClr val="A40020"/>
                          </a:solidFill>
                          <a:latin typeface="Arial"/>
                          <a:cs typeface="Arial"/>
                        </a:rPr>
                        <a:t>of</a:t>
                      </a:r>
                      <a:r>
                        <a:rPr sz="2000" b="1" spc="20" dirty="0">
                          <a:solidFill>
                            <a:srgbClr val="A40020"/>
                          </a:solidFill>
                          <a:latin typeface="Arial"/>
                          <a:cs typeface="Arial"/>
                        </a:rPr>
                        <a:t> </a:t>
                      </a:r>
                      <a:r>
                        <a:rPr sz="2000" b="1" dirty="0">
                          <a:solidFill>
                            <a:srgbClr val="A40020"/>
                          </a:solidFill>
                          <a:latin typeface="Arial"/>
                          <a:cs typeface="Arial"/>
                        </a:rPr>
                        <a:t>Radiation</a:t>
                      </a:r>
                      <a:endParaRPr sz="2000">
                        <a:latin typeface="Arial"/>
                        <a:cs typeface="Arial"/>
                      </a:endParaRPr>
                    </a:p>
                  </a:txBody>
                  <a:tcPr marL="0" marR="0" marT="38735" marB="0">
                    <a:lnL w="28575">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a:txBody>
                    <a:bodyPr/>
                    <a:lstStyle/>
                    <a:p>
                      <a:pPr marR="72390" algn="ctr">
                        <a:lnSpc>
                          <a:spcPct val="100000"/>
                        </a:lnSpc>
                        <a:spcBef>
                          <a:spcPts val="305"/>
                        </a:spcBef>
                      </a:pPr>
                      <a:r>
                        <a:rPr sz="2000" b="1" dirty="0">
                          <a:solidFill>
                            <a:srgbClr val="A40020"/>
                          </a:solidFill>
                          <a:latin typeface="Arial"/>
                          <a:cs typeface="Arial"/>
                        </a:rPr>
                        <a:t>Alpha</a:t>
                      </a:r>
                      <a:r>
                        <a:rPr sz="2000" b="1" spc="-55" dirty="0">
                          <a:solidFill>
                            <a:srgbClr val="A40020"/>
                          </a:solidFill>
                          <a:latin typeface="Arial"/>
                          <a:cs typeface="Arial"/>
                        </a:rPr>
                        <a:t> </a:t>
                      </a:r>
                      <a:r>
                        <a:rPr sz="2000" b="1" dirty="0">
                          <a:solidFill>
                            <a:srgbClr val="A40020"/>
                          </a:solidFill>
                          <a:latin typeface="Arial"/>
                          <a:cs typeface="Arial"/>
                        </a:rPr>
                        <a:t>particle</a:t>
                      </a:r>
                      <a:endParaRPr sz="2000">
                        <a:latin typeface="Arial"/>
                        <a:cs typeface="Arial"/>
                      </a:endParaRPr>
                    </a:p>
                  </a:txBody>
                  <a:tcPr marL="0" marR="0" marT="38735"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a:txBody>
                    <a:bodyPr/>
                    <a:lstStyle/>
                    <a:p>
                      <a:pPr marL="92075">
                        <a:lnSpc>
                          <a:spcPct val="100000"/>
                        </a:lnSpc>
                        <a:spcBef>
                          <a:spcPts val="305"/>
                        </a:spcBef>
                      </a:pPr>
                      <a:r>
                        <a:rPr sz="2000" b="1" dirty="0">
                          <a:solidFill>
                            <a:srgbClr val="A40020"/>
                          </a:solidFill>
                          <a:latin typeface="Arial"/>
                          <a:cs typeface="Arial"/>
                        </a:rPr>
                        <a:t>Beta</a:t>
                      </a:r>
                      <a:r>
                        <a:rPr sz="2000" b="1" spc="-45" dirty="0">
                          <a:solidFill>
                            <a:srgbClr val="A40020"/>
                          </a:solidFill>
                          <a:latin typeface="Arial"/>
                          <a:cs typeface="Arial"/>
                        </a:rPr>
                        <a:t> </a:t>
                      </a:r>
                      <a:r>
                        <a:rPr sz="2000" b="1" dirty="0">
                          <a:solidFill>
                            <a:srgbClr val="A40020"/>
                          </a:solidFill>
                          <a:latin typeface="Arial"/>
                          <a:cs typeface="Arial"/>
                        </a:rPr>
                        <a:t>particle</a:t>
                      </a:r>
                      <a:endParaRPr sz="2000">
                        <a:latin typeface="Arial"/>
                        <a:cs typeface="Arial"/>
                      </a:endParaRPr>
                    </a:p>
                  </a:txBody>
                  <a:tcPr marL="0" marR="0" marT="38735"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a:txBody>
                    <a:bodyPr/>
                    <a:lstStyle/>
                    <a:p>
                      <a:pPr marR="411480" algn="r">
                        <a:lnSpc>
                          <a:spcPct val="100000"/>
                        </a:lnSpc>
                        <a:spcBef>
                          <a:spcPts val="305"/>
                        </a:spcBef>
                      </a:pPr>
                      <a:r>
                        <a:rPr sz="2000" b="1" dirty="0">
                          <a:solidFill>
                            <a:srgbClr val="A40020"/>
                          </a:solidFill>
                          <a:latin typeface="Arial"/>
                          <a:cs typeface="Arial"/>
                        </a:rPr>
                        <a:t>Gamma</a:t>
                      </a:r>
                      <a:r>
                        <a:rPr sz="2000" b="1" spc="-125" dirty="0">
                          <a:solidFill>
                            <a:srgbClr val="A40020"/>
                          </a:solidFill>
                          <a:latin typeface="Arial"/>
                          <a:cs typeface="Arial"/>
                        </a:rPr>
                        <a:t> </a:t>
                      </a:r>
                      <a:r>
                        <a:rPr sz="2000" b="1" dirty="0">
                          <a:solidFill>
                            <a:srgbClr val="A40020"/>
                          </a:solidFill>
                          <a:latin typeface="Arial"/>
                          <a:cs typeface="Arial"/>
                        </a:rPr>
                        <a:t>ray</a:t>
                      </a:r>
                      <a:endParaRPr sz="2000">
                        <a:latin typeface="Arial"/>
                        <a:cs typeface="Arial"/>
                      </a:endParaRPr>
                    </a:p>
                  </a:txBody>
                  <a:tcPr marL="0" marR="0" marT="38735" marB="0">
                    <a:lnL w="12700">
                      <a:solidFill>
                        <a:srgbClr val="000000"/>
                      </a:solidFill>
                      <a:prstDash val="solid"/>
                    </a:lnL>
                    <a:lnR w="28575">
                      <a:solidFill>
                        <a:srgbClr val="000000"/>
                      </a:solidFill>
                      <a:prstDash val="solid"/>
                    </a:lnR>
                    <a:lnT w="28575">
                      <a:solidFill>
                        <a:srgbClr val="000000"/>
                      </a:solidFill>
                      <a:prstDash val="solid"/>
                    </a:lnT>
                    <a:lnB w="12700">
                      <a:solidFill>
                        <a:srgbClr val="000000"/>
                      </a:solidFill>
                      <a:prstDash val="solid"/>
                    </a:lnB>
                  </a:tcPr>
                </a:tc>
                <a:extLst>
                  <a:ext uri="{0D108BD9-81ED-4DB2-BD59-A6C34878D82A}">
                    <a16:rowId xmlns:a16="http://schemas.microsoft.com/office/drawing/2014/main" val="10000"/>
                  </a:ext>
                </a:extLst>
              </a:tr>
              <a:tr h="576326">
                <a:tc>
                  <a:txBody>
                    <a:bodyPr/>
                    <a:lstStyle/>
                    <a:p>
                      <a:pPr marL="91440">
                        <a:lnSpc>
                          <a:spcPct val="100000"/>
                        </a:lnSpc>
                        <a:spcBef>
                          <a:spcPts val="305"/>
                        </a:spcBef>
                      </a:pPr>
                      <a:r>
                        <a:rPr sz="2000" b="1" spc="-10" dirty="0">
                          <a:solidFill>
                            <a:srgbClr val="A40020"/>
                          </a:solidFill>
                          <a:latin typeface="Arial"/>
                          <a:cs typeface="Arial"/>
                        </a:rPr>
                        <a:t>Symbol</a:t>
                      </a:r>
                      <a:endParaRPr sz="2000">
                        <a:latin typeface="Arial"/>
                        <a:cs typeface="Arial"/>
                      </a:endParaRPr>
                    </a:p>
                  </a:txBody>
                  <a:tcPr marL="0" marR="0" marT="38735"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53975" algn="ctr">
                        <a:lnSpc>
                          <a:spcPct val="100000"/>
                        </a:lnSpc>
                        <a:spcBef>
                          <a:spcPts val="894"/>
                        </a:spcBef>
                      </a:pPr>
                      <a:r>
                        <a:rPr sz="2000" dirty="0">
                          <a:latin typeface="Arial"/>
                          <a:cs typeface="Arial"/>
                        </a:rPr>
                        <a:t>or</a:t>
                      </a:r>
                      <a:endParaRPr sz="2000">
                        <a:latin typeface="Arial"/>
                        <a:cs typeface="Arial"/>
                      </a:endParaRPr>
                    </a:p>
                  </a:txBody>
                  <a:tcPr marL="0" marR="0" marT="11366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1"/>
                  </a:ext>
                </a:extLst>
              </a:tr>
              <a:tr h="719074">
                <a:tc>
                  <a:txBody>
                    <a:bodyPr/>
                    <a:lstStyle/>
                    <a:p>
                      <a:pPr marL="91440">
                        <a:lnSpc>
                          <a:spcPct val="100000"/>
                        </a:lnSpc>
                        <a:spcBef>
                          <a:spcPts val="310"/>
                        </a:spcBef>
                      </a:pPr>
                      <a:r>
                        <a:rPr sz="2000" b="1" dirty="0">
                          <a:solidFill>
                            <a:srgbClr val="A40020"/>
                          </a:solidFill>
                          <a:latin typeface="Arial"/>
                          <a:cs typeface="Arial"/>
                        </a:rPr>
                        <a:t>Charge</a:t>
                      </a:r>
                      <a:endParaRPr sz="2000">
                        <a:latin typeface="Arial"/>
                        <a:cs typeface="Arial"/>
                      </a:endParaRPr>
                    </a:p>
                  </a:txBody>
                  <a:tcPr marL="0" marR="0" marT="3937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310"/>
                        </a:spcBef>
                      </a:pPr>
                      <a:r>
                        <a:rPr sz="2000" dirty="0">
                          <a:latin typeface="Arial"/>
                          <a:cs typeface="Arial"/>
                        </a:rPr>
                        <a:t>+2</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 algn="ctr">
                        <a:lnSpc>
                          <a:spcPct val="100000"/>
                        </a:lnSpc>
                        <a:spcBef>
                          <a:spcPts val="310"/>
                        </a:spcBef>
                      </a:pPr>
                      <a:r>
                        <a:rPr sz="2000" dirty="0">
                          <a:latin typeface="Arial"/>
                          <a:cs typeface="Arial"/>
                        </a:rPr>
                        <a:t>-1</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310"/>
                        </a:spcBef>
                      </a:pPr>
                      <a:r>
                        <a:rPr sz="2000" dirty="0">
                          <a:latin typeface="Arial"/>
                          <a:cs typeface="Arial"/>
                        </a:rPr>
                        <a:t>0</a:t>
                      </a:r>
                      <a:endParaRPr sz="2000">
                        <a:latin typeface="Arial"/>
                        <a:cs typeface="Arial"/>
                      </a:endParaRPr>
                    </a:p>
                  </a:txBody>
                  <a:tcPr marL="0" marR="0" marT="3937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720725">
                <a:tc>
                  <a:txBody>
                    <a:bodyPr/>
                    <a:lstStyle/>
                    <a:p>
                      <a:pPr marL="91440">
                        <a:lnSpc>
                          <a:spcPct val="100000"/>
                        </a:lnSpc>
                        <a:spcBef>
                          <a:spcPts val="305"/>
                        </a:spcBef>
                      </a:pPr>
                      <a:r>
                        <a:rPr sz="2000" b="1" dirty="0">
                          <a:solidFill>
                            <a:srgbClr val="A40020"/>
                          </a:solidFill>
                          <a:latin typeface="Arial"/>
                          <a:cs typeface="Arial"/>
                        </a:rPr>
                        <a:t>Speed</a:t>
                      </a:r>
                      <a:endParaRPr sz="2000">
                        <a:latin typeface="Arial"/>
                        <a:cs typeface="Arial"/>
                      </a:endParaRPr>
                    </a:p>
                  </a:txBody>
                  <a:tcPr marL="0" marR="0" marT="38735"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305"/>
                        </a:spcBef>
                      </a:pPr>
                      <a:r>
                        <a:rPr sz="2000" dirty="0">
                          <a:latin typeface="Arial"/>
                          <a:cs typeface="Arial"/>
                        </a:rPr>
                        <a:t>slow</a:t>
                      </a:r>
                      <a:endParaRPr sz="20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05" algn="ctr">
                        <a:lnSpc>
                          <a:spcPct val="100000"/>
                        </a:lnSpc>
                        <a:spcBef>
                          <a:spcPts val="305"/>
                        </a:spcBef>
                      </a:pPr>
                      <a:r>
                        <a:rPr sz="2000" dirty="0">
                          <a:latin typeface="Arial"/>
                          <a:cs typeface="Arial"/>
                        </a:rPr>
                        <a:t>fast</a:t>
                      </a:r>
                      <a:endParaRPr sz="20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43230" algn="r">
                        <a:lnSpc>
                          <a:spcPct val="100000"/>
                        </a:lnSpc>
                        <a:spcBef>
                          <a:spcPts val="305"/>
                        </a:spcBef>
                      </a:pPr>
                      <a:r>
                        <a:rPr sz="2000" spc="-30" dirty="0">
                          <a:latin typeface="Arial"/>
                          <a:cs typeface="Arial"/>
                        </a:rPr>
                        <a:t>Very</a:t>
                      </a:r>
                      <a:r>
                        <a:rPr sz="2000" spc="-95" dirty="0">
                          <a:latin typeface="Arial"/>
                          <a:cs typeface="Arial"/>
                        </a:rPr>
                        <a:t> </a:t>
                      </a:r>
                      <a:r>
                        <a:rPr sz="2000" dirty="0">
                          <a:latin typeface="Arial"/>
                          <a:cs typeface="Arial"/>
                        </a:rPr>
                        <a:t>fast</a:t>
                      </a:r>
                      <a:endParaRPr sz="2000">
                        <a:latin typeface="Arial"/>
                        <a:cs typeface="Arial"/>
                      </a:endParaRPr>
                    </a:p>
                  </a:txBody>
                  <a:tcPr marL="0" marR="0" marT="38735"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647700">
                <a:tc>
                  <a:txBody>
                    <a:bodyPr/>
                    <a:lstStyle/>
                    <a:p>
                      <a:pPr marL="91440">
                        <a:lnSpc>
                          <a:spcPct val="100000"/>
                        </a:lnSpc>
                        <a:spcBef>
                          <a:spcPts val="310"/>
                        </a:spcBef>
                      </a:pPr>
                      <a:r>
                        <a:rPr sz="2000" b="1" dirty="0">
                          <a:solidFill>
                            <a:srgbClr val="A40020"/>
                          </a:solidFill>
                          <a:latin typeface="Arial"/>
                          <a:cs typeface="Arial"/>
                        </a:rPr>
                        <a:t>Ionising</a:t>
                      </a:r>
                      <a:r>
                        <a:rPr sz="2000" b="1" spc="-35" dirty="0">
                          <a:solidFill>
                            <a:srgbClr val="A40020"/>
                          </a:solidFill>
                          <a:latin typeface="Arial"/>
                          <a:cs typeface="Arial"/>
                        </a:rPr>
                        <a:t> </a:t>
                      </a:r>
                      <a:r>
                        <a:rPr sz="2000" b="1" dirty="0">
                          <a:solidFill>
                            <a:srgbClr val="A40020"/>
                          </a:solidFill>
                          <a:latin typeface="Arial"/>
                          <a:cs typeface="Arial"/>
                        </a:rPr>
                        <a:t>ability</a:t>
                      </a:r>
                      <a:endParaRPr sz="2000">
                        <a:latin typeface="Arial"/>
                        <a:cs typeface="Arial"/>
                      </a:endParaRPr>
                    </a:p>
                  </a:txBody>
                  <a:tcPr marL="0" marR="0" marT="3937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310"/>
                        </a:spcBef>
                      </a:pPr>
                      <a:r>
                        <a:rPr sz="2000" dirty="0">
                          <a:latin typeface="Arial"/>
                          <a:cs typeface="Arial"/>
                        </a:rPr>
                        <a:t>high</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83234">
                        <a:lnSpc>
                          <a:spcPct val="100000"/>
                        </a:lnSpc>
                        <a:spcBef>
                          <a:spcPts val="310"/>
                        </a:spcBef>
                      </a:pPr>
                      <a:r>
                        <a:rPr sz="2000" dirty="0">
                          <a:latin typeface="Arial"/>
                          <a:cs typeface="Arial"/>
                        </a:rPr>
                        <a:t>medium</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310"/>
                        </a:spcBef>
                      </a:pPr>
                      <a:r>
                        <a:rPr sz="2000" dirty="0">
                          <a:latin typeface="Arial"/>
                          <a:cs typeface="Arial"/>
                        </a:rPr>
                        <a:t>0</a:t>
                      </a:r>
                      <a:endParaRPr sz="2000">
                        <a:latin typeface="Arial"/>
                        <a:cs typeface="Arial"/>
                      </a:endParaRPr>
                    </a:p>
                  </a:txBody>
                  <a:tcPr marL="0" marR="0" marT="3937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4"/>
                  </a:ext>
                </a:extLst>
              </a:tr>
              <a:tr h="576326">
                <a:tc>
                  <a:txBody>
                    <a:bodyPr/>
                    <a:lstStyle/>
                    <a:p>
                      <a:pPr marL="91440">
                        <a:lnSpc>
                          <a:spcPct val="100000"/>
                        </a:lnSpc>
                        <a:spcBef>
                          <a:spcPts val="310"/>
                        </a:spcBef>
                      </a:pPr>
                      <a:r>
                        <a:rPr sz="2000" b="1" dirty="0">
                          <a:solidFill>
                            <a:srgbClr val="A40020"/>
                          </a:solidFill>
                          <a:latin typeface="Arial"/>
                          <a:cs typeface="Arial"/>
                        </a:rPr>
                        <a:t>Penetrating</a:t>
                      </a:r>
                      <a:r>
                        <a:rPr sz="2000" b="1" spc="-65" dirty="0">
                          <a:solidFill>
                            <a:srgbClr val="A40020"/>
                          </a:solidFill>
                          <a:latin typeface="Arial"/>
                          <a:cs typeface="Arial"/>
                        </a:rPr>
                        <a:t> </a:t>
                      </a:r>
                      <a:r>
                        <a:rPr sz="2000" b="1" spc="5" dirty="0">
                          <a:solidFill>
                            <a:srgbClr val="A40020"/>
                          </a:solidFill>
                          <a:latin typeface="Arial"/>
                          <a:cs typeface="Arial"/>
                        </a:rPr>
                        <a:t>power</a:t>
                      </a:r>
                      <a:endParaRPr sz="2000">
                        <a:latin typeface="Arial"/>
                        <a:cs typeface="Arial"/>
                      </a:endParaRPr>
                    </a:p>
                  </a:txBody>
                  <a:tcPr marL="0" marR="0" marT="3937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310"/>
                        </a:spcBef>
                      </a:pPr>
                      <a:r>
                        <a:rPr sz="2000" dirty="0">
                          <a:latin typeface="Arial"/>
                          <a:cs typeface="Arial"/>
                        </a:rPr>
                        <a:t>low</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83234">
                        <a:lnSpc>
                          <a:spcPct val="100000"/>
                        </a:lnSpc>
                        <a:spcBef>
                          <a:spcPts val="310"/>
                        </a:spcBef>
                      </a:pPr>
                      <a:r>
                        <a:rPr sz="2000" dirty="0">
                          <a:latin typeface="Arial"/>
                          <a:cs typeface="Arial"/>
                        </a:rPr>
                        <a:t>medium</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05" algn="ctr">
                        <a:lnSpc>
                          <a:spcPct val="100000"/>
                        </a:lnSpc>
                        <a:spcBef>
                          <a:spcPts val="310"/>
                        </a:spcBef>
                      </a:pPr>
                      <a:r>
                        <a:rPr sz="2000" dirty="0">
                          <a:latin typeface="Arial"/>
                          <a:cs typeface="Arial"/>
                        </a:rPr>
                        <a:t>high</a:t>
                      </a:r>
                      <a:endParaRPr sz="2000">
                        <a:latin typeface="Arial"/>
                        <a:cs typeface="Arial"/>
                      </a:endParaRPr>
                    </a:p>
                  </a:txBody>
                  <a:tcPr marL="0" marR="0" marT="3937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5"/>
                  </a:ext>
                </a:extLst>
              </a:tr>
              <a:tr h="700976">
                <a:tc>
                  <a:txBody>
                    <a:bodyPr/>
                    <a:lstStyle/>
                    <a:p>
                      <a:pPr marL="91440">
                        <a:lnSpc>
                          <a:spcPct val="100000"/>
                        </a:lnSpc>
                        <a:spcBef>
                          <a:spcPts val="310"/>
                        </a:spcBef>
                      </a:pPr>
                      <a:r>
                        <a:rPr sz="2000" b="1" dirty="0">
                          <a:solidFill>
                            <a:srgbClr val="A40020"/>
                          </a:solidFill>
                          <a:latin typeface="Arial"/>
                          <a:cs typeface="Arial"/>
                        </a:rPr>
                        <a:t>Stopped</a:t>
                      </a:r>
                      <a:r>
                        <a:rPr sz="2000" b="1" spc="-5" dirty="0">
                          <a:solidFill>
                            <a:srgbClr val="A40020"/>
                          </a:solidFill>
                          <a:latin typeface="Arial"/>
                          <a:cs typeface="Arial"/>
                        </a:rPr>
                        <a:t> </a:t>
                      </a:r>
                      <a:r>
                        <a:rPr sz="2000" b="1" spc="-15" dirty="0">
                          <a:solidFill>
                            <a:srgbClr val="A40020"/>
                          </a:solidFill>
                          <a:latin typeface="Arial"/>
                          <a:cs typeface="Arial"/>
                        </a:rPr>
                        <a:t>by:</a:t>
                      </a:r>
                      <a:endParaRPr sz="2000">
                        <a:latin typeface="Arial"/>
                        <a:cs typeface="Arial"/>
                      </a:endParaRPr>
                    </a:p>
                  </a:txBody>
                  <a:tcPr marL="0" marR="0" marT="39370" marB="0">
                    <a:lnL w="28575">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algn="ctr">
                        <a:lnSpc>
                          <a:spcPct val="100000"/>
                        </a:lnSpc>
                        <a:spcBef>
                          <a:spcPts val="310"/>
                        </a:spcBef>
                      </a:pPr>
                      <a:r>
                        <a:rPr sz="2000" dirty="0">
                          <a:latin typeface="Arial"/>
                          <a:cs typeface="Arial"/>
                        </a:rPr>
                        <a:t>paper</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marL="356235">
                        <a:lnSpc>
                          <a:spcPct val="100000"/>
                        </a:lnSpc>
                        <a:spcBef>
                          <a:spcPts val="310"/>
                        </a:spcBef>
                      </a:pPr>
                      <a:r>
                        <a:rPr sz="2000" dirty="0">
                          <a:latin typeface="Arial"/>
                          <a:cs typeface="Arial"/>
                        </a:rPr>
                        <a:t>aluminium</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marL="1905" algn="ctr">
                        <a:lnSpc>
                          <a:spcPct val="100000"/>
                        </a:lnSpc>
                        <a:spcBef>
                          <a:spcPts val="310"/>
                        </a:spcBef>
                      </a:pPr>
                      <a:r>
                        <a:rPr sz="2000" dirty="0">
                          <a:latin typeface="Arial"/>
                          <a:cs typeface="Arial"/>
                        </a:rPr>
                        <a:t>lead</a:t>
                      </a:r>
                      <a:endParaRPr sz="2000">
                        <a:latin typeface="Arial"/>
                        <a:cs typeface="Arial"/>
                      </a:endParaRPr>
                    </a:p>
                  </a:txBody>
                  <a:tcPr marL="0" marR="0" marT="39370" marB="0">
                    <a:lnL w="12700">
                      <a:solidFill>
                        <a:srgbClr val="000000"/>
                      </a:solidFill>
                      <a:prstDash val="solid"/>
                    </a:lnL>
                    <a:lnR w="28575">
                      <a:solidFill>
                        <a:srgbClr val="000000"/>
                      </a:solidFill>
                      <a:prstDash val="solid"/>
                    </a:lnR>
                    <a:lnT w="12700">
                      <a:solidFill>
                        <a:srgbClr val="000000"/>
                      </a:solidFill>
                      <a:prstDash val="solid"/>
                    </a:lnT>
                    <a:lnB w="28575">
                      <a:solidFill>
                        <a:srgbClr val="000000"/>
                      </a:solidFill>
                      <a:prstDash val="solid"/>
                    </a:lnB>
                  </a:tcPr>
                </a:tc>
                <a:extLst>
                  <a:ext uri="{0D108BD9-81ED-4DB2-BD59-A6C34878D82A}">
                    <a16:rowId xmlns:a16="http://schemas.microsoft.com/office/drawing/2014/main" val="10006"/>
                  </a:ext>
                </a:extLst>
              </a:tr>
            </a:tbl>
          </a:graphicData>
        </a:graphic>
      </p:graphicFrame>
      <p:sp>
        <p:nvSpPr>
          <p:cNvPr id="4" name="object 4"/>
          <p:cNvSpPr/>
          <p:nvPr/>
        </p:nvSpPr>
        <p:spPr>
          <a:xfrm>
            <a:off x="3276600" y="2350007"/>
            <a:ext cx="419100" cy="437388"/>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4212335" y="2421635"/>
            <a:ext cx="446532" cy="399288"/>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5579364" y="2354579"/>
            <a:ext cx="452627" cy="419100"/>
          </a:xfrm>
          <a:prstGeom prst="rect">
            <a:avLst/>
          </a:prstGeom>
          <a:blipFill>
            <a:blip r:embed="rId4" cstate="print"/>
            <a:stretch>
              <a:fillRect/>
            </a:stretch>
          </a:blipFill>
        </p:spPr>
        <p:txBody>
          <a:bodyPr wrap="square" lIns="0" tIns="0" rIns="0" bIns="0" rtlCol="0"/>
          <a:lstStyle/>
          <a:p>
            <a:endParaRPr/>
          </a:p>
        </p:txBody>
      </p:sp>
      <p:sp>
        <p:nvSpPr>
          <p:cNvPr id="7" name="object 7"/>
          <p:cNvSpPr/>
          <p:nvPr/>
        </p:nvSpPr>
        <p:spPr>
          <a:xfrm>
            <a:off x="7488935" y="2350007"/>
            <a:ext cx="288035" cy="381000"/>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146304" y="6210300"/>
            <a:ext cx="457200" cy="457200"/>
          </a:xfrm>
          <a:custGeom>
            <a:avLst/>
            <a:gdLst/>
            <a:ahLst/>
            <a:cxnLst/>
            <a:rect l="l" t="t" r="r" b="b"/>
            <a:pathLst>
              <a:path w="457200" h="457200">
                <a:moveTo>
                  <a:pt x="228600" y="0"/>
                </a:moveTo>
                <a:lnTo>
                  <a:pt x="182529" y="4644"/>
                </a:lnTo>
                <a:lnTo>
                  <a:pt x="139619" y="17964"/>
                </a:lnTo>
                <a:lnTo>
                  <a:pt x="100788" y="39041"/>
                </a:lnTo>
                <a:lnTo>
                  <a:pt x="66955" y="66955"/>
                </a:lnTo>
                <a:lnTo>
                  <a:pt x="39041" y="100788"/>
                </a:lnTo>
                <a:lnTo>
                  <a:pt x="17964" y="139619"/>
                </a:lnTo>
                <a:lnTo>
                  <a:pt x="4644" y="182529"/>
                </a:lnTo>
                <a:lnTo>
                  <a:pt x="0" y="228600"/>
                </a:lnTo>
                <a:lnTo>
                  <a:pt x="4644" y="274670"/>
                </a:lnTo>
                <a:lnTo>
                  <a:pt x="17964" y="317580"/>
                </a:lnTo>
                <a:lnTo>
                  <a:pt x="39041" y="356411"/>
                </a:lnTo>
                <a:lnTo>
                  <a:pt x="66955" y="390244"/>
                </a:lnTo>
                <a:lnTo>
                  <a:pt x="100788" y="418158"/>
                </a:lnTo>
                <a:lnTo>
                  <a:pt x="139619" y="439235"/>
                </a:lnTo>
                <a:lnTo>
                  <a:pt x="182529" y="452555"/>
                </a:lnTo>
                <a:lnTo>
                  <a:pt x="228600" y="457200"/>
                </a:lnTo>
                <a:lnTo>
                  <a:pt x="274670" y="452555"/>
                </a:lnTo>
                <a:lnTo>
                  <a:pt x="317580" y="439235"/>
                </a:lnTo>
                <a:lnTo>
                  <a:pt x="356411" y="418158"/>
                </a:lnTo>
                <a:lnTo>
                  <a:pt x="390244" y="390244"/>
                </a:lnTo>
                <a:lnTo>
                  <a:pt x="418158" y="356411"/>
                </a:lnTo>
                <a:lnTo>
                  <a:pt x="439235" y="317580"/>
                </a:lnTo>
                <a:lnTo>
                  <a:pt x="452555" y="274670"/>
                </a:lnTo>
                <a:lnTo>
                  <a:pt x="457200" y="228600"/>
                </a:lnTo>
                <a:lnTo>
                  <a:pt x="452555" y="182529"/>
                </a:lnTo>
                <a:lnTo>
                  <a:pt x="439235" y="139619"/>
                </a:lnTo>
                <a:lnTo>
                  <a:pt x="418158" y="100788"/>
                </a:lnTo>
                <a:lnTo>
                  <a:pt x="390244" y="66955"/>
                </a:lnTo>
                <a:lnTo>
                  <a:pt x="356411" y="39041"/>
                </a:lnTo>
                <a:lnTo>
                  <a:pt x="317580" y="17964"/>
                </a:lnTo>
                <a:lnTo>
                  <a:pt x="274670" y="4644"/>
                </a:lnTo>
                <a:lnTo>
                  <a:pt x="228600" y="0"/>
                </a:lnTo>
                <a:close/>
              </a:path>
            </a:pathLst>
          </a:custGeom>
          <a:solidFill>
            <a:srgbClr val="D24717"/>
          </a:solidFill>
        </p:spPr>
        <p:txBody>
          <a:bodyPr wrap="square" lIns="0" tIns="0" rIns="0" bIns="0" rtlCol="0"/>
          <a:lstStyle/>
          <a:p>
            <a:endParaRPr/>
          </a:p>
        </p:txBody>
      </p:sp>
      <p:sp>
        <p:nvSpPr>
          <p:cNvPr id="9" name="object 9"/>
          <p:cNvSpPr txBox="1">
            <a:spLocks noGrp="1"/>
          </p:cNvSpPr>
          <p:nvPr>
            <p:ph type="sldNum" sz="quarter" idx="7"/>
          </p:nvPr>
        </p:nvSpPr>
        <p:spPr>
          <a:xfrm>
            <a:off x="236829" y="6331838"/>
            <a:ext cx="274320" cy="224790"/>
          </a:xfrm>
          <a:prstGeom prst="rect">
            <a:avLst/>
          </a:prstGeom>
        </p:spPr>
        <p:txBody>
          <a:bodyPr vert="horz" wrap="square" lIns="0" tIns="0" rIns="0" bIns="0" rtlCol="0">
            <a:spAutoFit/>
          </a:bodyPr>
          <a:lstStyle>
            <a:defPPr>
              <a:defRPr lang="en-US"/>
            </a:defPPr>
            <a:lvl1pPr marL="0" algn="l" defTabSz="914400" rtl="0" eaLnBrk="1" latinLnBrk="0" hangingPunct="1">
              <a:defRPr sz="1400" b="0" i="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ts val="1650"/>
              </a:lnSpc>
            </a:pPr>
            <a:fld id="{81D60167-4931-47E6-BA6A-407CBD079E47}" type="slidenum">
              <a:rPr lang="en-IN" smtClean="0"/>
              <a:pPr marL="38100">
                <a:lnSpc>
                  <a:spcPts val="1650"/>
                </a:lnSpc>
              </a:pPr>
              <a:t>16</a:t>
            </a:fld>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3444" y="690498"/>
            <a:ext cx="6462395" cy="635000"/>
          </a:xfrm>
          <a:prstGeom prst="rect">
            <a:avLst/>
          </a:prstGeom>
        </p:spPr>
        <p:txBody>
          <a:bodyPr vert="horz" wrap="square" lIns="0" tIns="12065" rIns="0" bIns="0" rtlCol="0">
            <a:spAutoFit/>
          </a:bodyPr>
          <a:lstStyle/>
          <a:p>
            <a:pPr marL="12700">
              <a:lnSpc>
                <a:spcPct val="100000"/>
              </a:lnSpc>
              <a:spcBef>
                <a:spcPts val="95"/>
              </a:spcBef>
            </a:pPr>
            <a:r>
              <a:rPr sz="4000" spc="-5" dirty="0">
                <a:latin typeface="Arial"/>
                <a:cs typeface="Arial"/>
              </a:rPr>
              <a:t>Production of</a:t>
            </a:r>
            <a:r>
              <a:rPr sz="4000" spc="10" dirty="0">
                <a:latin typeface="Arial"/>
                <a:cs typeface="Arial"/>
              </a:rPr>
              <a:t> </a:t>
            </a:r>
            <a:r>
              <a:rPr sz="4000" spc="-5" dirty="0">
                <a:latin typeface="Arial"/>
                <a:cs typeface="Arial"/>
              </a:rPr>
              <a:t>radionisotopes</a:t>
            </a:r>
            <a:endParaRPr sz="4000">
              <a:latin typeface="Arial"/>
              <a:cs typeface="Arial"/>
            </a:endParaRPr>
          </a:p>
        </p:txBody>
      </p:sp>
      <p:sp>
        <p:nvSpPr>
          <p:cNvPr id="3" name="object 3"/>
          <p:cNvSpPr/>
          <p:nvPr/>
        </p:nvSpPr>
        <p:spPr>
          <a:xfrm>
            <a:off x="1006144" y="1563877"/>
            <a:ext cx="423672" cy="313944"/>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1006144" y="3301314"/>
            <a:ext cx="423672" cy="314248"/>
          </a:xfrm>
          <a:prstGeom prst="rect">
            <a:avLst/>
          </a:prstGeom>
          <a:blipFill>
            <a:blip r:embed="rId2" cstate="print"/>
            <a:stretch>
              <a:fillRect/>
            </a:stretch>
          </a:blipFill>
        </p:spPr>
        <p:txBody>
          <a:bodyPr wrap="square" lIns="0" tIns="0" rIns="0" bIns="0" rtlCol="0"/>
          <a:lstStyle/>
          <a:p>
            <a:endParaRPr/>
          </a:p>
        </p:txBody>
      </p:sp>
      <p:sp>
        <p:nvSpPr>
          <p:cNvPr id="5" name="object 5"/>
          <p:cNvSpPr txBox="1"/>
          <p:nvPr/>
        </p:nvSpPr>
        <p:spPr>
          <a:xfrm>
            <a:off x="1267713" y="1471625"/>
            <a:ext cx="7085965" cy="2557145"/>
          </a:xfrm>
          <a:prstGeom prst="rect">
            <a:avLst/>
          </a:prstGeom>
        </p:spPr>
        <p:txBody>
          <a:bodyPr vert="horz" wrap="square" lIns="0" tIns="13335" rIns="0" bIns="0" rtlCol="0">
            <a:spAutoFit/>
          </a:bodyPr>
          <a:lstStyle/>
          <a:p>
            <a:pPr marL="12700" marR="5080">
              <a:lnSpc>
                <a:spcPct val="100000"/>
              </a:lnSpc>
              <a:spcBef>
                <a:spcPts val="105"/>
              </a:spcBef>
            </a:pPr>
            <a:r>
              <a:rPr sz="2600" dirty="0">
                <a:latin typeface="Arial"/>
                <a:cs typeface="Arial"/>
              </a:rPr>
              <a:t>Reactor irradiation-fissionable material(uranium)  taken In moderator and neutron fluxing on  uranium forms</a:t>
            </a:r>
            <a:r>
              <a:rPr sz="2600" spc="-25" dirty="0">
                <a:latin typeface="Arial"/>
                <a:cs typeface="Arial"/>
              </a:rPr>
              <a:t> </a:t>
            </a:r>
            <a:r>
              <a:rPr sz="2600" dirty="0">
                <a:latin typeface="Arial"/>
                <a:cs typeface="Arial"/>
              </a:rPr>
              <a:t>isotopes.</a:t>
            </a:r>
            <a:endParaRPr sz="2600">
              <a:latin typeface="Arial"/>
              <a:cs typeface="Arial"/>
            </a:endParaRPr>
          </a:p>
          <a:p>
            <a:pPr>
              <a:lnSpc>
                <a:spcPct val="100000"/>
              </a:lnSpc>
              <a:spcBef>
                <a:spcPts val="10"/>
              </a:spcBef>
            </a:pPr>
            <a:endParaRPr sz="3750">
              <a:latin typeface="Arial"/>
              <a:cs typeface="Arial"/>
            </a:endParaRPr>
          </a:p>
          <a:p>
            <a:pPr marL="12700" marR="95250">
              <a:lnSpc>
                <a:spcPct val="100000"/>
              </a:lnSpc>
            </a:pPr>
            <a:r>
              <a:rPr sz="2600" dirty="0">
                <a:latin typeface="Arial"/>
                <a:cs typeface="Arial"/>
              </a:rPr>
              <a:t>Cyclon Irradiation-Bambarding of atoms</a:t>
            </a:r>
            <a:r>
              <a:rPr sz="2600" spc="-50" dirty="0">
                <a:latin typeface="Arial"/>
                <a:cs typeface="Arial"/>
              </a:rPr>
              <a:t> </a:t>
            </a:r>
            <a:r>
              <a:rPr sz="2600" spc="5" dirty="0">
                <a:latin typeface="Arial"/>
                <a:cs typeface="Arial"/>
              </a:rPr>
              <a:t>causes  </a:t>
            </a:r>
            <a:r>
              <a:rPr sz="2600" dirty="0">
                <a:latin typeface="Arial"/>
                <a:cs typeface="Arial"/>
              </a:rPr>
              <a:t>generation of radioactive</a:t>
            </a:r>
            <a:r>
              <a:rPr sz="2600" spc="-25" dirty="0">
                <a:latin typeface="Arial"/>
                <a:cs typeface="Arial"/>
              </a:rPr>
              <a:t> </a:t>
            </a:r>
            <a:r>
              <a:rPr sz="2600" dirty="0">
                <a:latin typeface="Arial"/>
                <a:cs typeface="Arial"/>
              </a:rPr>
              <a:t>isotopes.</a:t>
            </a:r>
            <a:endParaRPr sz="2600">
              <a:latin typeface="Arial"/>
              <a:cs typeface="Arial"/>
            </a:endParaRPr>
          </a:p>
        </p:txBody>
      </p:sp>
      <p:sp>
        <p:nvSpPr>
          <p:cNvPr id="6" name="object 6"/>
          <p:cNvSpPr/>
          <p:nvPr/>
        </p:nvSpPr>
        <p:spPr>
          <a:xfrm>
            <a:off x="146304" y="6210300"/>
            <a:ext cx="457200" cy="457200"/>
          </a:xfrm>
          <a:custGeom>
            <a:avLst/>
            <a:gdLst/>
            <a:ahLst/>
            <a:cxnLst/>
            <a:rect l="l" t="t" r="r" b="b"/>
            <a:pathLst>
              <a:path w="457200" h="457200">
                <a:moveTo>
                  <a:pt x="228600" y="0"/>
                </a:moveTo>
                <a:lnTo>
                  <a:pt x="182529" y="4644"/>
                </a:lnTo>
                <a:lnTo>
                  <a:pt x="139619" y="17964"/>
                </a:lnTo>
                <a:lnTo>
                  <a:pt x="100788" y="39041"/>
                </a:lnTo>
                <a:lnTo>
                  <a:pt x="66955" y="66955"/>
                </a:lnTo>
                <a:lnTo>
                  <a:pt x="39041" y="100788"/>
                </a:lnTo>
                <a:lnTo>
                  <a:pt x="17964" y="139619"/>
                </a:lnTo>
                <a:lnTo>
                  <a:pt x="4644" y="182529"/>
                </a:lnTo>
                <a:lnTo>
                  <a:pt x="0" y="228600"/>
                </a:lnTo>
                <a:lnTo>
                  <a:pt x="4644" y="274670"/>
                </a:lnTo>
                <a:lnTo>
                  <a:pt x="17964" y="317580"/>
                </a:lnTo>
                <a:lnTo>
                  <a:pt x="39041" y="356411"/>
                </a:lnTo>
                <a:lnTo>
                  <a:pt x="66955" y="390244"/>
                </a:lnTo>
                <a:lnTo>
                  <a:pt x="100788" y="418158"/>
                </a:lnTo>
                <a:lnTo>
                  <a:pt x="139619" y="439235"/>
                </a:lnTo>
                <a:lnTo>
                  <a:pt x="182529" y="452555"/>
                </a:lnTo>
                <a:lnTo>
                  <a:pt x="228600" y="457200"/>
                </a:lnTo>
                <a:lnTo>
                  <a:pt x="274670" y="452555"/>
                </a:lnTo>
                <a:lnTo>
                  <a:pt x="317580" y="439235"/>
                </a:lnTo>
                <a:lnTo>
                  <a:pt x="356411" y="418158"/>
                </a:lnTo>
                <a:lnTo>
                  <a:pt x="390244" y="390244"/>
                </a:lnTo>
                <a:lnTo>
                  <a:pt x="418158" y="356411"/>
                </a:lnTo>
                <a:lnTo>
                  <a:pt x="439235" y="317580"/>
                </a:lnTo>
                <a:lnTo>
                  <a:pt x="452555" y="274670"/>
                </a:lnTo>
                <a:lnTo>
                  <a:pt x="457200" y="228600"/>
                </a:lnTo>
                <a:lnTo>
                  <a:pt x="452555" y="182529"/>
                </a:lnTo>
                <a:lnTo>
                  <a:pt x="439235" y="139619"/>
                </a:lnTo>
                <a:lnTo>
                  <a:pt x="418158" y="100788"/>
                </a:lnTo>
                <a:lnTo>
                  <a:pt x="390244" y="66955"/>
                </a:lnTo>
                <a:lnTo>
                  <a:pt x="356411" y="39041"/>
                </a:lnTo>
                <a:lnTo>
                  <a:pt x="317580" y="17964"/>
                </a:lnTo>
                <a:lnTo>
                  <a:pt x="274670" y="4644"/>
                </a:lnTo>
                <a:lnTo>
                  <a:pt x="228600" y="0"/>
                </a:lnTo>
                <a:close/>
              </a:path>
            </a:pathLst>
          </a:custGeom>
          <a:solidFill>
            <a:srgbClr val="D24717"/>
          </a:solidFill>
        </p:spPr>
        <p:txBody>
          <a:bodyPr wrap="square" lIns="0" tIns="0" rIns="0" bIns="0" rtlCol="0"/>
          <a:lstStyle/>
          <a:p>
            <a:endParaRPr/>
          </a:p>
        </p:txBody>
      </p:sp>
      <p:sp>
        <p:nvSpPr>
          <p:cNvPr id="7" name="object 7"/>
          <p:cNvSpPr txBox="1">
            <a:spLocks noGrp="1"/>
          </p:cNvSpPr>
          <p:nvPr>
            <p:ph type="sldNum" sz="quarter" idx="7"/>
          </p:nvPr>
        </p:nvSpPr>
        <p:spPr>
          <a:xfrm>
            <a:off x="236829" y="6331838"/>
            <a:ext cx="274320" cy="224790"/>
          </a:xfrm>
          <a:prstGeom prst="rect">
            <a:avLst/>
          </a:prstGeom>
        </p:spPr>
        <p:txBody>
          <a:bodyPr vert="horz" wrap="square" lIns="0" tIns="0" rIns="0" bIns="0" rtlCol="0">
            <a:spAutoFit/>
          </a:bodyPr>
          <a:lstStyle>
            <a:defPPr>
              <a:defRPr lang="en-US"/>
            </a:defPPr>
            <a:lvl1pPr marL="0" algn="l" defTabSz="914400" rtl="0" eaLnBrk="1" latinLnBrk="0" hangingPunct="1">
              <a:defRPr sz="1400" b="0" i="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ts val="1650"/>
              </a:lnSpc>
            </a:pPr>
            <a:fld id="{81D60167-4931-47E6-BA6A-407CBD079E47}" type="slidenum">
              <a:rPr lang="en-IN" smtClean="0"/>
              <a:pPr marL="38100">
                <a:lnSpc>
                  <a:spcPts val="1650"/>
                </a:lnSpc>
              </a:pPr>
              <a:t>17</a:t>
            </a:fld>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3444" y="690498"/>
            <a:ext cx="6520815" cy="635000"/>
          </a:xfrm>
          <a:prstGeom prst="rect">
            <a:avLst/>
          </a:prstGeom>
        </p:spPr>
        <p:txBody>
          <a:bodyPr vert="horz" wrap="square" lIns="0" tIns="12065" rIns="0" bIns="0" rtlCol="0">
            <a:spAutoFit/>
          </a:bodyPr>
          <a:lstStyle/>
          <a:p>
            <a:pPr marL="12700">
              <a:lnSpc>
                <a:spcPct val="100000"/>
              </a:lnSpc>
              <a:spcBef>
                <a:spcPts val="95"/>
              </a:spcBef>
            </a:pPr>
            <a:r>
              <a:rPr sz="4000" spc="-5" dirty="0">
                <a:latin typeface="Arial"/>
                <a:cs typeface="Arial"/>
              </a:rPr>
              <a:t>Measurement of</a:t>
            </a:r>
            <a:r>
              <a:rPr sz="4000" spc="30" dirty="0">
                <a:latin typeface="Arial"/>
                <a:cs typeface="Arial"/>
              </a:rPr>
              <a:t> </a:t>
            </a:r>
            <a:r>
              <a:rPr sz="4000" spc="-5" dirty="0">
                <a:latin typeface="Arial"/>
                <a:cs typeface="Arial"/>
              </a:rPr>
              <a:t>radioactivity</a:t>
            </a:r>
            <a:endParaRPr sz="4000">
              <a:latin typeface="Arial"/>
              <a:cs typeface="Arial"/>
            </a:endParaRPr>
          </a:p>
        </p:txBody>
      </p:sp>
      <p:sp>
        <p:nvSpPr>
          <p:cNvPr id="3" name="object 3"/>
          <p:cNvSpPr/>
          <p:nvPr/>
        </p:nvSpPr>
        <p:spPr>
          <a:xfrm>
            <a:off x="1006144" y="1486153"/>
            <a:ext cx="387096" cy="28956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1006144" y="3318078"/>
            <a:ext cx="387096" cy="289864"/>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1006144" y="4564964"/>
            <a:ext cx="387096" cy="289864"/>
          </a:xfrm>
          <a:prstGeom prst="rect">
            <a:avLst/>
          </a:prstGeom>
          <a:blipFill>
            <a:blip r:embed="rId2" cstate="print"/>
            <a:stretch>
              <a:fillRect/>
            </a:stretch>
          </a:blipFill>
        </p:spPr>
        <p:txBody>
          <a:bodyPr wrap="square" lIns="0" tIns="0" rIns="0" bIns="0" rtlCol="0"/>
          <a:lstStyle/>
          <a:p>
            <a:endParaRPr/>
          </a:p>
        </p:txBody>
      </p:sp>
      <p:sp>
        <p:nvSpPr>
          <p:cNvPr id="6" name="object 6"/>
          <p:cNvSpPr txBox="1"/>
          <p:nvPr/>
        </p:nvSpPr>
        <p:spPr>
          <a:xfrm>
            <a:off x="1267713" y="1400302"/>
            <a:ext cx="7332980" cy="5226685"/>
          </a:xfrm>
          <a:prstGeom prst="rect">
            <a:avLst/>
          </a:prstGeom>
        </p:spPr>
        <p:txBody>
          <a:bodyPr vert="horz" wrap="square" lIns="0" tIns="85725" rIns="0" bIns="0" rtlCol="0">
            <a:spAutoFit/>
          </a:bodyPr>
          <a:lstStyle/>
          <a:p>
            <a:pPr marL="12700" marR="38735">
              <a:lnSpc>
                <a:spcPct val="80000"/>
              </a:lnSpc>
              <a:spcBef>
                <a:spcPts val="675"/>
              </a:spcBef>
              <a:buSzPct val="95833"/>
              <a:buAutoNum type="arabicPeriod"/>
              <a:tabLst>
                <a:tab pos="267335" algn="l"/>
              </a:tabLst>
            </a:pPr>
            <a:r>
              <a:rPr sz="2400" spc="-5" dirty="0">
                <a:latin typeface="Arial"/>
                <a:cs typeface="Arial"/>
              </a:rPr>
              <a:t>Ionization </a:t>
            </a:r>
            <a:r>
              <a:rPr sz="2400" dirty="0">
                <a:latin typeface="Arial"/>
                <a:cs typeface="Arial"/>
              </a:rPr>
              <a:t>of </a:t>
            </a:r>
            <a:r>
              <a:rPr sz="2400" spc="-5" dirty="0">
                <a:latin typeface="Arial"/>
                <a:cs typeface="Arial"/>
              </a:rPr>
              <a:t>Chamber-Ionization chamber filled with  gases and </a:t>
            </a:r>
            <a:r>
              <a:rPr sz="2400" dirty="0">
                <a:latin typeface="Arial"/>
                <a:cs typeface="Arial"/>
              </a:rPr>
              <a:t>fitted </a:t>
            </a:r>
            <a:r>
              <a:rPr sz="2400" spc="-5" dirty="0">
                <a:latin typeface="Arial"/>
                <a:cs typeface="Arial"/>
              </a:rPr>
              <a:t>with </a:t>
            </a:r>
            <a:r>
              <a:rPr sz="2400" dirty="0">
                <a:latin typeface="Arial"/>
                <a:cs typeface="Arial"/>
              </a:rPr>
              <a:t>two </a:t>
            </a:r>
            <a:r>
              <a:rPr sz="2400" spc="-5" dirty="0">
                <a:latin typeface="Arial"/>
                <a:cs typeface="Arial"/>
              </a:rPr>
              <a:t>electrodes.When radiation  passes over </a:t>
            </a:r>
            <a:r>
              <a:rPr sz="2400" dirty="0">
                <a:latin typeface="Arial"/>
                <a:cs typeface="Arial"/>
              </a:rPr>
              <a:t>it,causes </a:t>
            </a:r>
            <a:r>
              <a:rPr sz="2400" spc="-5" dirty="0">
                <a:latin typeface="Arial"/>
                <a:cs typeface="Arial"/>
              </a:rPr>
              <a:t>ionization </a:t>
            </a:r>
            <a:r>
              <a:rPr sz="2400" dirty="0">
                <a:latin typeface="Arial"/>
                <a:cs typeface="Arial"/>
              </a:rPr>
              <a:t>of </a:t>
            </a:r>
            <a:r>
              <a:rPr sz="2400" spc="-5" dirty="0">
                <a:latin typeface="Arial"/>
                <a:cs typeface="Arial"/>
              </a:rPr>
              <a:t>gas molecules and  </a:t>
            </a:r>
            <a:r>
              <a:rPr sz="2400" dirty="0">
                <a:latin typeface="Arial"/>
                <a:cs typeface="Arial"/>
              </a:rPr>
              <a:t>forms </a:t>
            </a:r>
            <a:r>
              <a:rPr sz="2400" spc="-5" dirty="0">
                <a:latin typeface="Arial"/>
                <a:cs typeface="Arial"/>
              </a:rPr>
              <a:t>ions.that ions moves </a:t>
            </a:r>
            <a:r>
              <a:rPr sz="2400" dirty="0">
                <a:latin typeface="Arial"/>
                <a:cs typeface="Arial"/>
              </a:rPr>
              <a:t>to </a:t>
            </a:r>
            <a:r>
              <a:rPr sz="2400" spc="-5" dirty="0">
                <a:latin typeface="Arial"/>
                <a:cs typeface="Arial"/>
              </a:rPr>
              <a:t>cathode and anode and  produce </a:t>
            </a:r>
            <a:r>
              <a:rPr sz="2400" spc="-10" dirty="0">
                <a:latin typeface="Arial"/>
                <a:cs typeface="Arial"/>
              </a:rPr>
              <a:t>electricity.According </a:t>
            </a:r>
            <a:r>
              <a:rPr sz="2400" spc="-5" dirty="0">
                <a:latin typeface="Arial"/>
                <a:cs typeface="Arial"/>
              </a:rPr>
              <a:t>electricity ampilcity  determines</a:t>
            </a:r>
            <a:r>
              <a:rPr sz="2400" spc="5" dirty="0">
                <a:latin typeface="Arial"/>
                <a:cs typeface="Arial"/>
              </a:rPr>
              <a:t> </a:t>
            </a:r>
            <a:r>
              <a:rPr sz="2400" spc="-5" dirty="0">
                <a:latin typeface="Arial"/>
                <a:cs typeface="Arial"/>
              </a:rPr>
              <a:t>radioactivity</a:t>
            </a:r>
            <a:endParaRPr sz="2400">
              <a:latin typeface="Arial"/>
              <a:cs typeface="Arial"/>
            </a:endParaRPr>
          </a:p>
          <a:p>
            <a:pPr marL="12700" marR="57150">
              <a:lnSpc>
                <a:spcPct val="80000"/>
              </a:lnSpc>
              <a:spcBef>
                <a:spcPts val="600"/>
              </a:spcBef>
              <a:buSzPct val="95833"/>
              <a:buAutoNum type="arabicPeriod"/>
              <a:tabLst>
                <a:tab pos="351790" algn="l"/>
              </a:tabLst>
            </a:pPr>
            <a:r>
              <a:rPr sz="2400" spc="-5" dirty="0">
                <a:latin typeface="Arial"/>
                <a:cs typeface="Arial"/>
              </a:rPr>
              <a:t>Proportional </a:t>
            </a:r>
            <a:r>
              <a:rPr sz="2400" dirty="0">
                <a:latin typeface="Arial"/>
                <a:cs typeface="Arial"/>
              </a:rPr>
              <a:t>counters-in this </a:t>
            </a:r>
            <a:r>
              <a:rPr sz="2400" spc="-5" dirty="0">
                <a:latin typeface="Arial"/>
                <a:cs typeface="Arial"/>
              </a:rPr>
              <a:t>application </a:t>
            </a:r>
            <a:r>
              <a:rPr sz="2400" dirty="0">
                <a:latin typeface="Arial"/>
                <a:cs typeface="Arial"/>
              </a:rPr>
              <a:t>of </a:t>
            </a:r>
            <a:r>
              <a:rPr sz="2400" spc="-5" dirty="0">
                <a:latin typeface="Arial"/>
                <a:cs typeface="Arial"/>
              </a:rPr>
              <a:t>potential  electones causes bursting </a:t>
            </a:r>
            <a:r>
              <a:rPr sz="2400" dirty="0">
                <a:latin typeface="Arial"/>
                <a:cs typeface="Arial"/>
              </a:rPr>
              <a:t>of </a:t>
            </a:r>
            <a:r>
              <a:rPr sz="2400" spc="-5" dirty="0">
                <a:latin typeface="Arial"/>
                <a:cs typeface="Arial"/>
              </a:rPr>
              <a:t>gases and </a:t>
            </a:r>
            <a:r>
              <a:rPr sz="2400" dirty="0">
                <a:latin typeface="Arial"/>
                <a:cs typeface="Arial"/>
              </a:rPr>
              <a:t>forms </a:t>
            </a:r>
            <a:r>
              <a:rPr sz="2400" spc="-5" dirty="0">
                <a:latin typeface="Arial"/>
                <a:cs typeface="Arial"/>
              </a:rPr>
              <a:t>more  electron.This electron moves </a:t>
            </a:r>
            <a:r>
              <a:rPr sz="2400" dirty="0">
                <a:latin typeface="Arial"/>
                <a:cs typeface="Arial"/>
              </a:rPr>
              <a:t>to </a:t>
            </a:r>
            <a:r>
              <a:rPr sz="2400" spc="-5" dirty="0">
                <a:latin typeface="Arial"/>
                <a:cs typeface="Arial"/>
              </a:rPr>
              <a:t>anode.Generates  electric </a:t>
            </a:r>
            <a:r>
              <a:rPr sz="2400" dirty="0">
                <a:latin typeface="Arial"/>
                <a:cs typeface="Arial"/>
              </a:rPr>
              <a:t>current.Showes </a:t>
            </a:r>
            <a:r>
              <a:rPr sz="2400" spc="-5" dirty="0">
                <a:latin typeface="Arial"/>
                <a:cs typeface="Arial"/>
              </a:rPr>
              <a:t>radioactivity in </a:t>
            </a:r>
            <a:r>
              <a:rPr sz="2400" dirty="0">
                <a:latin typeface="Arial"/>
                <a:cs typeface="Arial"/>
              </a:rPr>
              <a:t>terms of</a:t>
            </a:r>
            <a:r>
              <a:rPr sz="2400" spc="25" dirty="0">
                <a:latin typeface="Arial"/>
                <a:cs typeface="Arial"/>
              </a:rPr>
              <a:t> </a:t>
            </a:r>
            <a:r>
              <a:rPr sz="2400" spc="-5" dirty="0">
                <a:latin typeface="Arial"/>
                <a:cs typeface="Arial"/>
              </a:rPr>
              <a:t>curie.</a:t>
            </a:r>
            <a:endParaRPr sz="2400">
              <a:latin typeface="Arial"/>
              <a:cs typeface="Arial"/>
            </a:endParaRPr>
          </a:p>
          <a:p>
            <a:pPr marL="12700" marR="5080">
              <a:lnSpc>
                <a:spcPct val="80000"/>
              </a:lnSpc>
              <a:spcBef>
                <a:spcPts val="600"/>
              </a:spcBef>
              <a:buSzPct val="95833"/>
              <a:buAutoNum type="arabicPeriod"/>
              <a:tabLst>
                <a:tab pos="267335" algn="l"/>
              </a:tabLst>
            </a:pPr>
            <a:r>
              <a:rPr sz="2400" spc="-5" dirty="0">
                <a:latin typeface="Arial"/>
                <a:cs typeface="Arial"/>
              </a:rPr>
              <a:t>Geiger-Muller counter-These </a:t>
            </a:r>
            <a:r>
              <a:rPr sz="2400" dirty="0">
                <a:latin typeface="Arial"/>
                <a:cs typeface="Arial"/>
              </a:rPr>
              <a:t>are most </a:t>
            </a:r>
            <a:r>
              <a:rPr sz="2400" spc="-5" dirty="0">
                <a:latin typeface="Arial"/>
                <a:cs typeface="Arial"/>
              </a:rPr>
              <a:t>popular  Radiation detectors.They can </a:t>
            </a:r>
            <a:r>
              <a:rPr sz="2400" dirty="0">
                <a:latin typeface="Arial"/>
                <a:cs typeface="Arial"/>
              </a:rPr>
              <a:t>detect  </a:t>
            </a:r>
            <a:r>
              <a:rPr sz="2400" spc="-5" dirty="0">
                <a:latin typeface="Arial"/>
                <a:cs typeface="Arial"/>
              </a:rPr>
              <a:t>alpha,beta,gamma radiation.Geiger Muller contains  chamber filled with gas under low atmospheric  pressure.Ionization </a:t>
            </a:r>
            <a:r>
              <a:rPr sz="2400" dirty="0">
                <a:latin typeface="Arial"/>
                <a:cs typeface="Arial"/>
              </a:rPr>
              <a:t>of </a:t>
            </a:r>
            <a:r>
              <a:rPr sz="2400" spc="-5" dirty="0">
                <a:latin typeface="Arial"/>
                <a:cs typeface="Arial"/>
              </a:rPr>
              <a:t>gas molecule by radiation </a:t>
            </a:r>
            <a:r>
              <a:rPr sz="2400" dirty="0">
                <a:latin typeface="Arial"/>
                <a:cs typeface="Arial"/>
              </a:rPr>
              <a:t>forms  </a:t>
            </a:r>
            <a:r>
              <a:rPr sz="2400" spc="-5" dirty="0">
                <a:latin typeface="Arial"/>
                <a:cs typeface="Arial"/>
              </a:rPr>
              <a:t>electric </a:t>
            </a:r>
            <a:r>
              <a:rPr sz="2400" dirty="0">
                <a:latin typeface="Arial"/>
                <a:cs typeface="Arial"/>
              </a:rPr>
              <a:t>current.electric current </a:t>
            </a:r>
            <a:r>
              <a:rPr sz="2400" spc="-5" dirty="0">
                <a:latin typeface="Arial"/>
                <a:cs typeface="Arial"/>
              </a:rPr>
              <a:t>showes activity </a:t>
            </a:r>
            <a:r>
              <a:rPr sz="2400" dirty="0">
                <a:latin typeface="Arial"/>
                <a:cs typeface="Arial"/>
              </a:rPr>
              <a:t>in  terms of</a:t>
            </a:r>
            <a:r>
              <a:rPr sz="2400" spc="-20" dirty="0">
                <a:latin typeface="Arial"/>
                <a:cs typeface="Arial"/>
              </a:rPr>
              <a:t> </a:t>
            </a:r>
            <a:r>
              <a:rPr sz="2400" spc="-5" dirty="0">
                <a:latin typeface="Arial"/>
                <a:cs typeface="Arial"/>
              </a:rPr>
              <a:t>curie</a:t>
            </a:r>
            <a:endParaRPr sz="2400">
              <a:latin typeface="Arial"/>
              <a:cs typeface="Arial"/>
            </a:endParaRPr>
          </a:p>
        </p:txBody>
      </p:sp>
      <p:sp>
        <p:nvSpPr>
          <p:cNvPr id="7" name="object 7"/>
          <p:cNvSpPr/>
          <p:nvPr/>
        </p:nvSpPr>
        <p:spPr>
          <a:xfrm>
            <a:off x="146304" y="6210300"/>
            <a:ext cx="457200" cy="457200"/>
          </a:xfrm>
          <a:custGeom>
            <a:avLst/>
            <a:gdLst/>
            <a:ahLst/>
            <a:cxnLst/>
            <a:rect l="l" t="t" r="r" b="b"/>
            <a:pathLst>
              <a:path w="457200" h="457200">
                <a:moveTo>
                  <a:pt x="228600" y="0"/>
                </a:moveTo>
                <a:lnTo>
                  <a:pt x="182529" y="4644"/>
                </a:lnTo>
                <a:lnTo>
                  <a:pt x="139619" y="17964"/>
                </a:lnTo>
                <a:lnTo>
                  <a:pt x="100788" y="39041"/>
                </a:lnTo>
                <a:lnTo>
                  <a:pt x="66955" y="66955"/>
                </a:lnTo>
                <a:lnTo>
                  <a:pt x="39041" y="100788"/>
                </a:lnTo>
                <a:lnTo>
                  <a:pt x="17964" y="139619"/>
                </a:lnTo>
                <a:lnTo>
                  <a:pt x="4644" y="182529"/>
                </a:lnTo>
                <a:lnTo>
                  <a:pt x="0" y="228600"/>
                </a:lnTo>
                <a:lnTo>
                  <a:pt x="4644" y="274670"/>
                </a:lnTo>
                <a:lnTo>
                  <a:pt x="17964" y="317580"/>
                </a:lnTo>
                <a:lnTo>
                  <a:pt x="39041" y="356411"/>
                </a:lnTo>
                <a:lnTo>
                  <a:pt x="66955" y="390244"/>
                </a:lnTo>
                <a:lnTo>
                  <a:pt x="100788" y="418158"/>
                </a:lnTo>
                <a:lnTo>
                  <a:pt x="139619" y="439235"/>
                </a:lnTo>
                <a:lnTo>
                  <a:pt x="182529" y="452555"/>
                </a:lnTo>
                <a:lnTo>
                  <a:pt x="228600" y="457200"/>
                </a:lnTo>
                <a:lnTo>
                  <a:pt x="274670" y="452555"/>
                </a:lnTo>
                <a:lnTo>
                  <a:pt x="317580" y="439235"/>
                </a:lnTo>
                <a:lnTo>
                  <a:pt x="356411" y="418158"/>
                </a:lnTo>
                <a:lnTo>
                  <a:pt x="390244" y="390244"/>
                </a:lnTo>
                <a:lnTo>
                  <a:pt x="418158" y="356411"/>
                </a:lnTo>
                <a:lnTo>
                  <a:pt x="439235" y="317580"/>
                </a:lnTo>
                <a:lnTo>
                  <a:pt x="452555" y="274670"/>
                </a:lnTo>
                <a:lnTo>
                  <a:pt x="457200" y="228600"/>
                </a:lnTo>
                <a:lnTo>
                  <a:pt x="452555" y="182529"/>
                </a:lnTo>
                <a:lnTo>
                  <a:pt x="439235" y="139619"/>
                </a:lnTo>
                <a:lnTo>
                  <a:pt x="418158" y="100788"/>
                </a:lnTo>
                <a:lnTo>
                  <a:pt x="390244" y="66955"/>
                </a:lnTo>
                <a:lnTo>
                  <a:pt x="356411" y="39041"/>
                </a:lnTo>
                <a:lnTo>
                  <a:pt x="317580" y="17964"/>
                </a:lnTo>
                <a:lnTo>
                  <a:pt x="274670" y="4644"/>
                </a:lnTo>
                <a:lnTo>
                  <a:pt x="228600" y="0"/>
                </a:lnTo>
                <a:close/>
              </a:path>
            </a:pathLst>
          </a:custGeom>
          <a:solidFill>
            <a:srgbClr val="D24717"/>
          </a:solidFill>
        </p:spPr>
        <p:txBody>
          <a:bodyPr wrap="square" lIns="0" tIns="0" rIns="0" bIns="0" rtlCol="0"/>
          <a:lstStyle/>
          <a:p>
            <a:endParaRPr/>
          </a:p>
        </p:txBody>
      </p:sp>
      <p:sp>
        <p:nvSpPr>
          <p:cNvPr id="8" name="object 8"/>
          <p:cNvSpPr txBox="1"/>
          <p:nvPr/>
        </p:nvSpPr>
        <p:spPr>
          <a:xfrm>
            <a:off x="262229" y="6314947"/>
            <a:ext cx="223520" cy="239395"/>
          </a:xfrm>
          <a:prstGeom prst="rect">
            <a:avLst/>
          </a:prstGeom>
        </p:spPr>
        <p:txBody>
          <a:bodyPr vert="horz" wrap="square" lIns="0" tIns="12700" rIns="0" bIns="0" rtlCol="0">
            <a:spAutoFit/>
          </a:bodyPr>
          <a:lstStyle/>
          <a:p>
            <a:pPr marL="12700">
              <a:lnSpc>
                <a:spcPct val="100000"/>
              </a:lnSpc>
              <a:spcBef>
                <a:spcPts val="100"/>
              </a:spcBef>
            </a:pPr>
            <a:r>
              <a:rPr sz="1400" spc="-5" dirty="0">
                <a:solidFill>
                  <a:srgbClr val="FFFFFF"/>
                </a:solidFill>
                <a:latin typeface="Arial"/>
                <a:cs typeface="Arial"/>
              </a:rPr>
              <a:t>18</a:t>
            </a:r>
            <a:endParaRPr sz="1400">
              <a:latin typeface="Arial"/>
              <a:cs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347284"/>
            <a:ext cx="8229600" cy="997709"/>
          </a:xfrm>
          <a:prstGeom prst="rect">
            <a:avLst/>
          </a:prstGeom>
        </p:spPr>
        <p:txBody>
          <a:bodyPr vert="horz" wrap="square" lIns="0" tIns="12700" rIns="0" bIns="0" rtlCol="0">
            <a:spAutoFit/>
          </a:bodyPr>
          <a:lstStyle/>
          <a:p>
            <a:pPr marL="254635" marR="5080">
              <a:lnSpc>
                <a:spcPct val="100000"/>
              </a:lnSpc>
              <a:spcBef>
                <a:spcPts val="100"/>
              </a:spcBef>
            </a:pPr>
            <a:r>
              <a:rPr sz="3200" b="1" spc="-5" dirty="0">
                <a:latin typeface="Times New Roman" panose="02020603050405020304" pitchFamily="18" charset="0"/>
                <a:cs typeface="Times New Roman" panose="02020603050405020304" pitchFamily="18" charset="0"/>
              </a:rPr>
              <a:t>Handelling </a:t>
            </a:r>
            <a:r>
              <a:rPr sz="3200" b="1" dirty="0">
                <a:latin typeface="Times New Roman" panose="02020603050405020304" pitchFamily="18" charset="0"/>
                <a:cs typeface="Times New Roman" panose="02020603050405020304" pitchFamily="18" charset="0"/>
              </a:rPr>
              <a:t>and storage of</a:t>
            </a:r>
            <a:r>
              <a:rPr sz="3200" b="1" spc="-95" dirty="0">
                <a:latin typeface="Times New Roman" panose="02020603050405020304" pitchFamily="18" charset="0"/>
                <a:cs typeface="Times New Roman" panose="02020603050405020304" pitchFamily="18" charset="0"/>
              </a:rPr>
              <a:t> </a:t>
            </a:r>
            <a:r>
              <a:rPr sz="3200" b="1" spc="-5" dirty="0">
                <a:latin typeface="Times New Roman" panose="02020603050405020304" pitchFamily="18" charset="0"/>
                <a:cs typeface="Times New Roman" panose="02020603050405020304" pitchFamily="18" charset="0"/>
              </a:rPr>
              <a:t>Radioactive  </a:t>
            </a:r>
            <a:r>
              <a:rPr sz="3200" b="1" dirty="0">
                <a:latin typeface="Times New Roman" panose="02020603050405020304" pitchFamily="18" charset="0"/>
                <a:cs typeface="Times New Roman" panose="02020603050405020304" pitchFamily="18" charset="0"/>
              </a:rPr>
              <a:t>isotopes</a:t>
            </a:r>
          </a:p>
        </p:txBody>
      </p:sp>
      <p:sp>
        <p:nvSpPr>
          <p:cNvPr id="3" name="object 3"/>
          <p:cNvSpPr txBox="1"/>
          <p:nvPr/>
        </p:nvSpPr>
        <p:spPr>
          <a:xfrm>
            <a:off x="993444" y="1400302"/>
            <a:ext cx="7579359" cy="4214495"/>
          </a:xfrm>
          <a:prstGeom prst="rect">
            <a:avLst/>
          </a:prstGeom>
        </p:spPr>
        <p:txBody>
          <a:bodyPr vert="horz" wrap="square" lIns="0" tIns="85725" rIns="0" bIns="0" rtlCol="0">
            <a:spAutoFit/>
          </a:bodyPr>
          <a:lstStyle/>
          <a:p>
            <a:pPr marL="286385" marR="1144905" indent="-274320">
              <a:lnSpc>
                <a:spcPct val="80000"/>
              </a:lnSpc>
              <a:spcBef>
                <a:spcPts val="675"/>
              </a:spcBef>
              <a:buClr>
                <a:srgbClr val="D24717"/>
              </a:buClr>
              <a:buSzPct val="85416"/>
              <a:buFont typeface="Wingdings"/>
              <a:buChar char=""/>
              <a:tabLst>
                <a:tab pos="287020" algn="l"/>
              </a:tabLst>
            </a:pPr>
            <a:r>
              <a:rPr sz="2400" b="1" spc="-5" dirty="0">
                <a:latin typeface="Arial"/>
                <a:cs typeface="Arial"/>
              </a:rPr>
              <a:t>Precaution </a:t>
            </a:r>
            <a:r>
              <a:rPr sz="2400" b="1" dirty="0">
                <a:latin typeface="Arial"/>
                <a:cs typeface="Arial"/>
              </a:rPr>
              <a:t>during </a:t>
            </a:r>
            <a:r>
              <a:rPr sz="2400" b="1" spc="-5" dirty="0">
                <a:latin typeface="Arial"/>
                <a:cs typeface="Arial"/>
              </a:rPr>
              <a:t>handling </a:t>
            </a:r>
            <a:r>
              <a:rPr sz="2400" b="1" dirty="0">
                <a:latin typeface="Arial"/>
                <a:cs typeface="Arial"/>
              </a:rPr>
              <a:t>and </a:t>
            </a:r>
            <a:r>
              <a:rPr sz="2400" b="1" spc="-5" dirty="0">
                <a:latin typeface="Arial"/>
                <a:cs typeface="Arial"/>
              </a:rPr>
              <a:t>storage</a:t>
            </a:r>
            <a:r>
              <a:rPr sz="2400" b="1" spc="-50" dirty="0">
                <a:latin typeface="Arial"/>
                <a:cs typeface="Arial"/>
              </a:rPr>
              <a:t> </a:t>
            </a:r>
            <a:r>
              <a:rPr sz="2400" b="1" dirty="0">
                <a:latin typeface="Arial"/>
                <a:cs typeface="Arial"/>
              </a:rPr>
              <a:t>of  radioactive</a:t>
            </a:r>
            <a:r>
              <a:rPr sz="2400" b="1" spc="-20" dirty="0">
                <a:latin typeface="Arial"/>
                <a:cs typeface="Arial"/>
              </a:rPr>
              <a:t> </a:t>
            </a:r>
            <a:r>
              <a:rPr sz="2400" b="1" spc="-5" dirty="0">
                <a:latin typeface="Arial"/>
                <a:cs typeface="Arial"/>
              </a:rPr>
              <a:t>substances</a:t>
            </a:r>
            <a:endParaRPr sz="2400">
              <a:latin typeface="Arial"/>
              <a:cs typeface="Arial"/>
            </a:endParaRPr>
          </a:p>
          <a:p>
            <a:pPr marL="527685" marR="398145" indent="-515620">
              <a:lnSpc>
                <a:spcPts val="2020"/>
              </a:lnSpc>
              <a:spcBef>
                <a:spcPts val="585"/>
              </a:spcBef>
              <a:buClr>
                <a:srgbClr val="D24717"/>
              </a:buClr>
              <a:buSzPct val="83333"/>
              <a:buAutoNum type="arabicPeriod"/>
              <a:tabLst>
                <a:tab pos="527685" algn="l"/>
                <a:tab pos="528320" algn="l"/>
              </a:tabLst>
            </a:pPr>
            <a:r>
              <a:rPr sz="2100" dirty="0">
                <a:latin typeface="Arial"/>
                <a:cs typeface="Arial"/>
              </a:rPr>
              <a:t>One </a:t>
            </a:r>
            <a:r>
              <a:rPr sz="2100" spc="-5" dirty="0">
                <a:latin typeface="Arial"/>
                <a:cs typeface="Arial"/>
              </a:rPr>
              <a:t>should not touch radioactive </a:t>
            </a:r>
            <a:r>
              <a:rPr sz="2100" dirty="0">
                <a:latin typeface="Arial"/>
                <a:cs typeface="Arial"/>
              </a:rPr>
              <a:t>emitter </a:t>
            </a:r>
            <a:r>
              <a:rPr sz="2100" spc="-5" dirty="0">
                <a:latin typeface="Arial"/>
                <a:cs typeface="Arial"/>
              </a:rPr>
              <a:t>with hand but </a:t>
            </a:r>
            <a:r>
              <a:rPr sz="2100" dirty="0">
                <a:latin typeface="Arial"/>
                <a:cs typeface="Arial"/>
              </a:rPr>
              <a:t>it  </a:t>
            </a:r>
            <a:r>
              <a:rPr sz="2100" spc="-5" dirty="0">
                <a:latin typeface="Arial"/>
                <a:cs typeface="Arial"/>
              </a:rPr>
              <a:t>should be handeled by means of</a:t>
            </a:r>
            <a:r>
              <a:rPr sz="2100" spc="-30" dirty="0">
                <a:latin typeface="Arial"/>
                <a:cs typeface="Arial"/>
              </a:rPr>
              <a:t> </a:t>
            </a:r>
            <a:r>
              <a:rPr sz="2100" spc="-5" dirty="0">
                <a:latin typeface="Arial"/>
                <a:cs typeface="Arial"/>
              </a:rPr>
              <a:t>foreceps</a:t>
            </a:r>
            <a:endParaRPr sz="2100">
              <a:latin typeface="Arial"/>
              <a:cs typeface="Arial"/>
            </a:endParaRPr>
          </a:p>
          <a:p>
            <a:pPr marL="527685" marR="179070" indent="-515620">
              <a:lnSpc>
                <a:spcPts val="2020"/>
              </a:lnSpc>
              <a:spcBef>
                <a:spcPts val="590"/>
              </a:spcBef>
              <a:buClr>
                <a:srgbClr val="D24717"/>
              </a:buClr>
              <a:buSzPct val="83333"/>
              <a:buAutoNum type="arabicPeriod"/>
              <a:tabLst>
                <a:tab pos="527685" algn="l"/>
                <a:tab pos="528320" algn="l"/>
              </a:tabLst>
            </a:pPr>
            <a:r>
              <a:rPr sz="2100" spc="-5" dirty="0">
                <a:latin typeface="Arial"/>
                <a:cs typeface="Arial"/>
              </a:rPr>
              <a:t>Smoking,eating and drinking </a:t>
            </a:r>
            <a:r>
              <a:rPr sz="2100" dirty="0">
                <a:latin typeface="Arial"/>
                <a:cs typeface="Arial"/>
              </a:rPr>
              <a:t>activity </a:t>
            </a:r>
            <a:r>
              <a:rPr sz="2100" spc="-5" dirty="0">
                <a:latin typeface="Arial"/>
                <a:cs typeface="Arial"/>
              </a:rPr>
              <a:t>should not be done in  laboratory where </a:t>
            </a:r>
            <a:r>
              <a:rPr sz="2100" dirty="0">
                <a:latin typeface="Arial"/>
                <a:cs typeface="Arial"/>
              </a:rPr>
              <a:t>the </a:t>
            </a:r>
            <a:r>
              <a:rPr sz="2100" spc="-5" dirty="0">
                <a:latin typeface="Arial"/>
                <a:cs typeface="Arial"/>
              </a:rPr>
              <a:t>radioactive materials</a:t>
            </a:r>
            <a:r>
              <a:rPr sz="2100" spc="-30" dirty="0">
                <a:latin typeface="Arial"/>
                <a:cs typeface="Arial"/>
              </a:rPr>
              <a:t> </a:t>
            </a:r>
            <a:r>
              <a:rPr sz="2100" spc="-5" dirty="0">
                <a:latin typeface="Arial"/>
                <a:cs typeface="Arial"/>
              </a:rPr>
              <a:t>handeled</a:t>
            </a:r>
            <a:endParaRPr sz="2100">
              <a:latin typeface="Arial"/>
              <a:cs typeface="Arial"/>
            </a:endParaRPr>
          </a:p>
          <a:p>
            <a:pPr marL="527685" indent="-515620">
              <a:lnSpc>
                <a:spcPts val="2270"/>
              </a:lnSpc>
              <a:spcBef>
                <a:spcPts val="110"/>
              </a:spcBef>
              <a:buClr>
                <a:srgbClr val="D24717"/>
              </a:buClr>
              <a:buSzPct val="85714"/>
              <a:buAutoNum type="arabicPeriod"/>
              <a:tabLst>
                <a:tab pos="527685" algn="l"/>
                <a:tab pos="528320" algn="l"/>
              </a:tabLst>
            </a:pPr>
            <a:r>
              <a:rPr sz="2100" spc="-5" dirty="0">
                <a:latin typeface="Arial"/>
                <a:cs typeface="Arial"/>
              </a:rPr>
              <a:t>Sufficient protective </a:t>
            </a:r>
            <a:r>
              <a:rPr sz="2100" dirty="0">
                <a:latin typeface="Arial"/>
                <a:cs typeface="Arial"/>
              </a:rPr>
              <a:t>clothing </a:t>
            </a:r>
            <a:r>
              <a:rPr sz="2100" spc="-10" dirty="0">
                <a:latin typeface="Arial"/>
                <a:cs typeface="Arial"/>
              </a:rPr>
              <a:t>have </a:t>
            </a:r>
            <a:r>
              <a:rPr sz="2100" dirty="0">
                <a:latin typeface="Arial"/>
                <a:cs typeface="Arial"/>
              </a:rPr>
              <a:t>to be used </a:t>
            </a:r>
            <a:r>
              <a:rPr sz="2100" spc="-5" dirty="0">
                <a:latin typeface="Arial"/>
                <a:cs typeface="Arial"/>
              </a:rPr>
              <a:t>while</a:t>
            </a:r>
            <a:r>
              <a:rPr sz="2100" spc="-80" dirty="0">
                <a:latin typeface="Arial"/>
                <a:cs typeface="Arial"/>
              </a:rPr>
              <a:t> </a:t>
            </a:r>
            <a:r>
              <a:rPr sz="2100" spc="-5" dirty="0">
                <a:latin typeface="Arial"/>
                <a:cs typeface="Arial"/>
              </a:rPr>
              <a:t>handling</a:t>
            </a:r>
            <a:endParaRPr sz="2100">
              <a:latin typeface="Arial"/>
              <a:cs typeface="Arial"/>
            </a:endParaRPr>
          </a:p>
          <a:p>
            <a:pPr marL="527685">
              <a:lnSpc>
                <a:spcPts val="2270"/>
              </a:lnSpc>
            </a:pPr>
            <a:r>
              <a:rPr sz="2100" spc="-5" dirty="0">
                <a:latin typeface="Arial"/>
                <a:cs typeface="Arial"/>
              </a:rPr>
              <a:t>the materials</a:t>
            </a:r>
            <a:endParaRPr sz="2100">
              <a:latin typeface="Arial"/>
              <a:cs typeface="Arial"/>
            </a:endParaRPr>
          </a:p>
          <a:p>
            <a:pPr marL="527685" marR="250825" indent="-515620">
              <a:lnSpc>
                <a:spcPct val="80000"/>
              </a:lnSpc>
              <a:spcBef>
                <a:spcPts val="600"/>
              </a:spcBef>
              <a:buClr>
                <a:srgbClr val="D24717"/>
              </a:buClr>
              <a:buSzPct val="83333"/>
              <a:buAutoNum type="arabicPeriod" startAt="4"/>
              <a:tabLst>
                <a:tab pos="527685" algn="l"/>
                <a:tab pos="528320" algn="l"/>
              </a:tabLst>
            </a:pPr>
            <a:r>
              <a:rPr sz="2100" spc="-5" dirty="0">
                <a:latin typeface="Arial"/>
                <a:cs typeface="Arial"/>
              </a:rPr>
              <a:t>Radiactive materials have </a:t>
            </a:r>
            <a:r>
              <a:rPr sz="2100" dirty="0">
                <a:latin typeface="Arial"/>
                <a:cs typeface="Arial"/>
              </a:rPr>
              <a:t>to </a:t>
            </a:r>
            <a:r>
              <a:rPr sz="2100" spc="-5" dirty="0">
                <a:latin typeface="Arial"/>
                <a:cs typeface="Arial"/>
              </a:rPr>
              <a:t>be stored in suitable labelled  containers,shielded by lead</a:t>
            </a:r>
            <a:r>
              <a:rPr sz="2100" spc="-45" dirty="0">
                <a:latin typeface="Arial"/>
                <a:cs typeface="Arial"/>
              </a:rPr>
              <a:t> </a:t>
            </a:r>
            <a:r>
              <a:rPr sz="2100" spc="-5" dirty="0">
                <a:latin typeface="Arial"/>
                <a:cs typeface="Arial"/>
              </a:rPr>
              <a:t>bricks</a:t>
            </a:r>
            <a:endParaRPr sz="2100">
              <a:latin typeface="Arial"/>
              <a:cs typeface="Arial"/>
            </a:endParaRPr>
          </a:p>
          <a:p>
            <a:pPr marL="527685" indent="-515620">
              <a:lnSpc>
                <a:spcPts val="2270"/>
              </a:lnSpc>
              <a:spcBef>
                <a:spcPts val="95"/>
              </a:spcBef>
              <a:buClr>
                <a:srgbClr val="D24717"/>
              </a:buClr>
              <a:buSzPct val="83333"/>
              <a:buAutoNum type="arabicPeriod" startAt="4"/>
              <a:tabLst>
                <a:tab pos="527685" algn="l"/>
                <a:tab pos="528320" algn="l"/>
              </a:tabLst>
            </a:pPr>
            <a:r>
              <a:rPr sz="2100" spc="-5" dirty="0">
                <a:latin typeface="Arial"/>
                <a:cs typeface="Arial"/>
              </a:rPr>
              <a:t>Area where radioactive materials </a:t>
            </a:r>
            <a:r>
              <a:rPr sz="2100" spc="-10" dirty="0">
                <a:latin typeface="Arial"/>
                <a:cs typeface="Arial"/>
              </a:rPr>
              <a:t>have </a:t>
            </a:r>
            <a:r>
              <a:rPr sz="2100" dirty="0">
                <a:latin typeface="Arial"/>
                <a:cs typeface="Arial"/>
              </a:rPr>
              <a:t>to </a:t>
            </a:r>
            <a:r>
              <a:rPr sz="2100" spc="-5" dirty="0">
                <a:latin typeface="Arial"/>
                <a:cs typeface="Arial"/>
              </a:rPr>
              <a:t>been stored or</a:t>
            </a:r>
            <a:endParaRPr sz="2100">
              <a:latin typeface="Arial"/>
              <a:cs typeface="Arial"/>
            </a:endParaRPr>
          </a:p>
          <a:p>
            <a:pPr marL="527685">
              <a:lnSpc>
                <a:spcPts val="2270"/>
              </a:lnSpc>
            </a:pPr>
            <a:r>
              <a:rPr sz="2100" dirty="0">
                <a:latin typeface="Arial"/>
                <a:cs typeface="Arial"/>
              </a:rPr>
              <a:t>used </a:t>
            </a:r>
            <a:r>
              <a:rPr sz="2100" spc="-5" dirty="0">
                <a:latin typeface="Arial"/>
                <a:cs typeface="Arial"/>
              </a:rPr>
              <a:t>should </a:t>
            </a:r>
            <a:r>
              <a:rPr sz="2100" dirty="0">
                <a:latin typeface="Arial"/>
                <a:cs typeface="Arial"/>
              </a:rPr>
              <a:t>be</a:t>
            </a:r>
            <a:r>
              <a:rPr sz="2100" spc="-55" dirty="0">
                <a:latin typeface="Arial"/>
                <a:cs typeface="Arial"/>
              </a:rPr>
              <a:t> </a:t>
            </a:r>
            <a:r>
              <a:rPr sz="2100" spc="-5" dirty="0">
                <a:latin typeface="Arial"/>
                <a:cs typeface="Arial"/>
              </a:rPr>
              <a:t>monitored.</a:t>
            </a:r>
            <a:endParaRPr sz="2100">
              <a:latin typeface="Arial"/>
              <a:cs typeface="Arial"/>
            </a:endParaRPr>
          </a:p>
          <a:p>
            <a:pPr marL="527685" marR="104775" indent="-515620">
              <a:lnSpc>
                <a:spcPts val="2020"/>
              </a:lnSpc>
              <a:spcBef>
                <a:spcPts val="580"/>
              </a:spcBef>
              <a:buClr>
                <a:srgbClr val="D24717"/>
              </a:buClr>
              <a:buSzPct val="83333"/>
              <a:buAutoNum type="arabicPeriod" startAt="6"/>
              <a:tabLst>
                <a:tab pos="527685" algn="l"/>
                <a:tab pos="528320" algn="l"/>
              </a:tabLst>
            </a:pPr>
            <a:r>
              <a:rPr sz="2100" spc="-5" dirty="0">
                <a:latin typeface="Arial"/>
                <a:cs typeface="Arial"/>
              </a:rPr>
              <a:t>Disposal </a:t>
            </a:r>
            <a:r>
              <a:rPr sz="2100" dirty="0">
                <a:latin typeface="Arial"/>
                <a:cs typeface="Arial"/>
              </a:rPr>
              <a:t>of </a:t>
            </a:r>
            <a:r>
              <a:rPr sz="2100" spc="-5" dirty="0">
                <a:latin typeface="Arial"/>
                <a:cs typeface="Arial"/>
              </a:rPr>
              <a:t>radioactive materials should be carried out with  great</a:t>
            </a:r>
            <a:r>
              <a:rPr sz="2100" dirty="0">
                <a:latin typeface="Arial"/>
                <a:cs typeface="Arial"/>
              </a:rPr>
              <a:t> </a:t>
            </a:r>
            <a:r>
              <a:rPr sz="2100" spc="-5" dirty="0">
                <a:latin typeface="Arial"/>
                <a:cs typeface="Arial"/>
              </a:rPr>
              <a:t>care</a:t>
            </a:r>
            <a:endParaRPr sz="2100">
              <a:latin typeface="Arial"/>
              <a:cs typeface="Arial"/>
            </a:endParaRPr>
          </a:p>
        </p:txBody>
      </p:sp>
      <p:sp>
        <p:nvSpPr>
          <p:cNvPr id="4" name="object 4"/>
          <p:cNvSpPr/>
          <p:nvPr/>
        </p:nvSpPr>
        <p:spPr>
          <a:xfrm>
            <a:off x="146304" y="6210300"/>
            <a:ext cx="457200" cy="457200"/>
          </a:xfrm>
          <a:custGeom>
            <a:avLst/>
            <a:gdLst/>
            <a:ahLst/>
            <a:cxnLst/>
            <a:rect l="l" t="t" r="r" b="b"/>
            <a:pathLst>
              <a:path w="457200" h="457200">
                <a:moveTo>
                  <a:pt x="228600" y="0"/>
                </a:moveTo>
                <a:lnTo>
                  <a:pt x="182529" y="4644"/>
                </a:lnTo>
                <a:lnTo>
                  <a:pt x="139619" y="17964"/>
                </a:lnTo>
                <a:lnTo>
                  <a:pt x="100788" y="39041"/>
                </a:lnTo>
                <a:lnTo>
                  <a:pt x="66955" y="66955"/>
                </a:lnTo>
                <a:lnTo>
                  <a:pt x="39041" y="100788"/>
                </a:lnTo>
                <a:lnTo>
                  <a:pt x="17964" y="139619"/>
                </a:lnTo>
                <a:lnTo>
                  <a:pt x="4644" y="182529"/>
                </a:lnTo>
                <a:lnTo>
                  <a:pt x="0" y="228600"/>
                </a:lnTo>
                <a:lnTo>
                  <a:pt x="4644" y="274670"/>
                </a:lnTo>
                <a:lnTo>
                  <a:pt x="17964" y="317580"/>
                </a:lnTo>
                <a:lnTo>
                  <a:pt x="39041" y="356411"/>
                </a:lnTo>
                <a:lnTo>
                  <a:pt x="66955" y="390244"/>
                </a:lnTo>
                <a:lnTo>
                  <a:pt x="100788" y="418158"/>
                </a:lnTo>
                <a:lnTo>
                  <a:pt x="139619" y="439235"/>
                </a:lnTo>
                <a:lnTo>
                  <a:pt x="182529" y="452555"/>
                </a:lnTo>
                <a:lnTo>
                  <a:pt x="228600" y="457200"/>
                </a:lnTo>
                <a:lnTo>
                  <a:pt x="274670" y="452555"/>
                </a:lnTo>
                <a:lnTo>
                  <a:pt x="317580" y="439235"/>
                </a:lnTo>
                <a:lnTo>
                  <a:pt x="356411" y="418158"/>
                </a:lnTo>
                <a:lnTo>
                  <a:pt x="390244" y="390244"/>
                </a:lnTo>
                <a:lnTo>
                  <a:pt x="418158" y="356411"/>
                </a:lnTo>
                <a:lnTo>
                  <a:pt x="439235" y="317580"/>
                </a:lnTo>
                <a:lnTo>
                  <a:pt x="452555" y="274670"/>
                </a:lnTo>
                <a:lnTo>
                  <a:pt x="457200" y="228600"/>
                </a:lnTo>
                <a:lnTo>
                  <a:pt x="452555" y="182529"/>
                </a:lnTo>
                <a:lnTo>
                  <a:pt x="439235" y="139619"/>
                </a:lnTo>
                <a:lnTo>
                  <a:pt x="418158" y="100788"/>
                </a:lnTo>
                <a:lnTo>
                  <a:pt x="390244" y="66955"/>
                </a:lnTo>
                <a:lnTo>
                  <a:pt x="356411" y="39041"/>
                </a:lnTo>
                <a:lnTo>
                  <a:pt x="317580" y="17964"/>
                </a:lnTo>
                <a:lnTo>
                  <a:pt x="274670" y="4644"/>
                </a:lnTo>
                <a:lnTo>
                  <a:pt x="228600" y="0"/>
                </a:lnTo>
                <a:close/>
              </a:path>
            </a:pathLst>
          </a:custGeom>
          <a:solidFill>
            <a:srgbClr val="D24717"/>
          </a:solidFill>
        </p:spPr>
        <p:txBody>
          <a:bodyPr wrap="square" lIns="0" tIns="0" rIns="0" bIns="0" rtlCol="0"/>
          <a:lstStyle/>
          <a:p>
            <a:endParaRPr/>
          </a:p>
        </p:txBody>
      </p:sp>
      <p:sp>
        <p:nvSpPr>
          <p:cNvPr id="5" name="object 5"/>
          <p:cNvSpPr txBox="1"/>
          <p:nvPr/>
        </p:nvSpPr>
        <p:spPr>
          <a:xfrm>
            <a:off x="262229" y="6314947"/>
            <a:ext cx="223520" cy="239395"/>
          </a:xfrm>
          <a:prstGeom prst="rect">
            <a:avLst/>
          </a:prstGeom>
        </p:spPr>
        <p:txBody>
          <a:bodyPr vert="horz" wrap="square" lIns="0" tIns="12700" rIns="0" bIns="0" rtlCol="0">
            <a:spAutoFit/>
          </a:bodyPr>
          <a:lstStyle/>
          <a:p>
            <a:pPr marL="12700">
              <a:lnSpc>
                <a:spcPct val="100000"/>
              </a:lnSpc>
              <a:spcBef>
                <a:spcPts val="100"/>
              </a:spcBef>
            </a:pPr>
            <a:r>
              <a:rPr sz="1400" spc="-5" dirty="0">
                <a:solidFill>
                  <a:srgbClr val="FFFFFF"/>
                </a:solidFill>
                <a:latin typeface="Arial"/>
                <a:cs typeface="Arial"/>
              </a:rPr>
              <a:t>19</a:t>
            </a:r>
            <a:endParaRPr sz="1400">
              <a:latin typeface="Arial"/>
              <a:cs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7158" y="357166"/>
            <a:ext cx="7772400" cy="642942"/>
          </a:xfrm>
        </p:spPr>
        <p:txBody>
          <a:bodyPr>
            <a:normAutofit fontScale="90000"/>
          </a:bodyPr>
          <a:lstStyle/>
          <a:p>
            <a:r>
              <a:rPr lang="en-US" b="1" dirty="0">
                <a:solidFill>
                  <a:schemeClr val="tx1"/>
                </a:solidFill>
                <a:latin typeface="Times New Roman" pitchFamily="18" charset="0"/>
                <a:cs typeface="Times New Roman" pitchFamily="18" charset="0"/>
              </a:rPr>
              <a:t>Half life of radioelement:</a:t>
            </a:r>
            <a:br>
              <a:rPr lang="en-IN" dirty="0">
                <a:solidFill>
                  <a:schemeClr val="tx1"/>
                </a:solidFill>
                <a:latin typeface="Times New Roman" pitchFamily="18" charset="0"/>
                <a:cs typeface="Times New Roman" pitchFamily="18" charset="0"/>
              </a:rPr>
            </a:br>
            <a:endParaRPr lang="en-IN" dirty="0"/>
          </a:p>
        </p:txBody>
      </p:sp>
      <p:sp>
        <p:nvSpPr>
          <p:cNvPr id="3" name="Subtitle 2"/>
          <p:cNvSpPr>
            <a:spLocks noGrp="1"/>
          </p:cNvSpPr>
          <p:nvPr>
            <p:ph type="subTitle" idx="1"/>
          </p:nvPr>
        </p:nvSpPr>
        <p:spPr>
          <a:xfrm>
            <a:off x="357158" y="714356"/>
            <a:ext cx="8501122" cy="6143644"/>
          </a:xfrm>
        </p:spPr>
        <p:txBody>
          <a:bodyPr>
            <a:normAutofit fontScale="25000" lnSpcReduction="20000"/>
          </a:bodyPr>
          <a:lstStyle/>
          <a:p>
            <a:pPr algn="just"/>
            <a:r>
              <a:rPr lang="en-US" sz="11200" dirty="0">
                <a:solidFill>
                  <a:schemeClr val="tx1"/>
                </a:solidFill>
                <a:latin typeface="Times New Roman" pitchFamily="18" charset="0"/>
                <a:cs typeface="Times New Roman" pitchFamily="18" charset="0"/>
              </a:rPr>
              <a:t>Units of </a:t>
            </a:r>
            <a:r>
              <a:rPr lang="en-US" sz="11200" dirty="0" err="1">
                <a:solidFill>
                  <a:schemeClr val="tx1"/>
                </a:solidFill>
                <a:latin typeface="Times New Roman" pitchFamily="18" charset="0"/>
                <a:cs typeface="Times New Roman" pitchFamily="18" charset="0"/>
              </a:rPr>
              <a:t>radioactivityare</a:t>
            </a:r>
            <a:r>
              <a:rPr lang="en-US" sz="11200" dirty="0">
                <a:solidFill>
                  <a:schemeClr val="tx1"/>
                </a:solidFill>
                <a:latin typeface="Times New Roman" pitchFamily="18" charset="0"/>
                <a:cs typeface="Times New Roman" pitchFamily="18" charset="0"/>
              </a:rPr>
              <a:t> </a:t>
            </a:r>
            <a:r>
              <a:rPr lang="en-US" sz="11200" dirty="0" err="1">
                <a:solidFill>
                  <a:schemeClr val="tx1"/>
                </a:solidFill>
                <a:latin typeface="Times New Roman" pitchFamily="18" charset="0"/>
                <a:cs typeface="Times New Roman" pitchFamily="18" charset="0"/>
              </a:rPr>
              <a:t>curie,roentgen,RAD,REM</a:t>
            </a:r>
            <a:r>
              <a:rPr lang="en-US" sz="11200" dirty="0">
                <a:solidFill>
                  <a:schemeClr val="tx1"/>
                </a:solidFill>
                <a:latin typeface="Times New Roman" pitchFamily="18" charset="0"/>
                <a:cs typeface="Times New Roman" pitchFamily="18" charset="0"/>
              </a:rPr>
              <a:t>.</a:t>
            </a:r>
            <a:endParaRPr lang="en-IN" sz="11200" dirty="0">
              <a:solidFill>
                <a:schemeClr val="tx1"/>
              </a:solidFill>
              <a:latin typeface="Times New Roman" pitchFamily="18" charset="0"/>
              <a:cs typeface="Times New Roman" pitchFamily="18" charset="0"/>
            </a:endParaRPr>
          </a:p>
          <a:p>
            <a:pPr algn="just"/>
            <a:r>
              <a:rPr lang="en-US" sz="12800" dirty="0">
                <a:solidFill>
                  <a:schemeClr val="tx1"/>
                </a:solidFill>
                <a:latin typeface="Times New Roman" pitchFamily="18" charset="0"/>
                <a:cs typeface="Times New Roman" pitchFamily="18" charset="0"/>
              </a:rPr>
              <a:t>If certain amount of radionuclide is taken and number of disintegrations per second is </a:t>
            </a:r>
            <a:r>
              <a:rPr lang="en-US" sz="12800" dirty="0" err="1">
                <a:solidFill>
                  <a:schemeClr val="tx1"/>
                </a:solidFill>
                <a:latin typeface="Times New Roman" pitchFamily="18" charset="0"/>
                <a:cs typeface="Times New Roman" pitchFamily="18" charset="0"/>
              </a:rPr>
              <a:t>measured,then</a:t>
            </a:r>
            <a:r>
              <a:rPr lang="en-US" sz="12800" dirty="0">
                <a:solidFill>
                  <a:schemeClr val="tx1"/>
                </a:solidFill>
                <a:latin typeface="Times New Roman" pitchFamily="18" charset="0"/>
                <a:cs typeface="Times New Roman" pitchFamily="18" charset="0"/>
              </a:rPr>
              <a:t> after certain </a:t>
            </a:r>
            <a:r>
              <a:rPr lang="en-US" sz="12800" dirty="0" err="1">
                <a:solidFill>
                  <a:schemeClr val="tx1"/>
                </a:solidFill>
                <a:latin typeface="Times New Roman" pitchFamily="18" charset="0"/>
                <a:cs typeface="Times New Roman" pitchFamily="18" charset="0"/>
              </a:rPr>
              <a:t>time,half</a:t>
            </a:r>
            <a:r>
              <a:rPr lang="en-US" sz="12800" dirty="0">
                <a:solidFill>
                  <a:schemeClr val="tx1"/>
                </a:solidFill>
                <a:latin typeface="Times New Roman" pitchFamily="18" charset="0"/>
                <a:cs typeface="Times New Roman" pitchFamily="18" charset="0"/>
              </a:rPr>
              <a:t> of original atoms would have got disintegrated and only half original active atoms left behind. The decay time to its half is constant irrespective of quantity present .this time is called half life of the radionuclide. Half life t1/2=0.693/⋋</a:t>
            </a:r>
            <a:endParaRPr lang="en-IN" sz="12800" dirty="0">
              <a:solidFill>
                <a:schemeClr val="tx1"/>
              </a:solidFill>
              <a:latin typeface="Times New Roman" pitchFamily="18" charset="0"/>
              <a:cs typeface="Times New Roman" pitchFamily="18" charset="0"/>
            </a:endParaRPr>
          </a:p>
          <a:p>
            <a:pPr algn="just"/>
            <a:r>
              <a:rPr lang="en-US" sz="12800" dirty="0">
                <a:solidFill>
                  <a:schemeClr val="tx1"/>
                </a:solidFill>
                <a:latin typeface="Times New Roman" pitchFamily="18" charset="0"/>
                <a:cs typeface="Times New Roman" pitchFamily="18" charset="0"/>
              </a:rPr>
              <a:t>⋋=</a:t>
            </a:r>
            <a:endParaRPr lang="en-IN" sz="12800" dirty="0">
              <a:solidFill>
                <a:schemeClr val="tx1"/>
              </a:solidFill>
              <a:latin typeface="Times New Roman" pitchFamily="18" charset="0"/>
              <a:cs typeface="Times New Roman" pitchFamily="18" charset="0"/>
            </a:endParaRPr>
          </a:p>
          <a:p>
            <a:pPr algn="just"/>
            <a:r>
              <a:rPr lang="en-US" sz="12800" dirty="0">
                <a:solidFill>
                  <a:schemeClr val="tx1"/>
                </a:solidFill>
                <a:latin typeface="Times New Roman" pitchFamily="18" charset="0"/>
                <a:cs typeface="Times New Roman" pitchFamily="18" charset="0"/>
              </a:rPr>
              <a:t> </a:t>
            </a:r>
            <a:r>
              <a:rPr lang="en-US" sz="12800" dirty="0" err="1">
                <a:solidFill>
                  <a:schemeClr val="tx1"/>
                </a:solidFill>
                <a:latin typeface="Times New Roman" pitchFamily="18" charset="0"/>
                <a:cs typeface="Times New Roman" pitchFamily="18" charset="0"/>
              </a:rPr>
              <a:t>Eg</a:t>
            </a:r>
            <a:r>
              <a:rPr lang="en-US" sz="12800" dirty="0">
                <a:solidFill>
                  <a:schemeClr val="tx1"/>
                </a:solidFill>
                <a:latin typeface="Times New Roman" pitchFamily="18" charset="0"/>
                <a:cs typeface="Times New Roman" pitchFamily="18" charset="0"/>
              </a:rPr>
              <a:t>. polonium 212=3X 10 </a:t>
            </a:r>
            <a:r>
              <a:rPr lang="en-US" sz="12800" baseline="30000" dirty="0">
                <a:solidFill>
                  <a:schemeClr val="tx1"/>
                </a:solidFill>
                <a:latin typeface="Times New Roman" pitchFamily="18" charset="0"/>
                <a:cs typeface="Times New Roman" pitchFamily="18" charset="0"/>
              </a:rPr>
              <a:t>-7</a:t>
            </a:r>
            <a:r>
              <a:rPr lang="en-US" sz="12800" dirty="0">
                <a:solidFill>
                  <a:schemeClr val="tx1"/>
                </a:solidFill>
                <a:latin typeface="Times New Roman" pitchFamily="18" charset="0"/>
                <a:cs typeface="Times New Roman" pitchFamily="18" charset="0"/>
              </a:rPr>
              <a:t> sec</a:t>
            </a:r>
            <a:endParaRPr lang="en-IN" sz="12800" dirty="0">
              <a:solidFill>
                <a:schemeClr val="tx1"/>
              </a:solidFill>
              <a:latin typeface="Times New Roman" pitchFamily="18" charset="0"/>
              <a:cs typeface="Times New Roman" pitchFamily="18" charset="0"/>
            </a:endParaRPr>
          </a:p>
          <a:p>
            <a:pPr algn="just"/>
            <a:r>
              <a:rPr lang="en-US" sz="12800" dirty="0">
                <a:solidFill>
                  <a:schemeClr val="tx1"/>
                </a:solidFill>
                <a:latin typeface="Times New Roman" pitchFamily="18" charset="0"/>
                <a:cs typeface="Times New Roman" pitchFamily="18" charset="0"/>
              </a:rPr>
              <a:t> </a:t>
            </a:r>
            <a:endParaRPr lang="en-IN" sz="12800" dirty="0">
              <a:solidFill>
                <a:schemeClr val="tx1"/>
              </a:solidFill>
              <a:latin typeface="Times New Roman" pitchFamily="18" charset="0"/>
              <a:cs typeface="Times New Roman" pitchFamily="18" charset="0"/>
            </a:endParaRPr>
          </a:p>
          <a:p>
            <a:pPr algn="just"/>
            <a:r>
              <a:rPr lang="en-US" sz="12800" dirty="0">
                <a:solidFill>
                  <a:schemeClr val="tx1"/>
                </a:solidFill>
                <a:latin typeface="Times New Roman" pitchFamily="18" charset="0"/>
                <a:cs typeface="Times New Roman" pitchFamily="18" charset="0"/>
              </a:rPr>
              <a:t>Half will decide the its utility in medicine</a:t>
            </a:r>
            <a:endParaRPr lang="en-IN" sz="12800" dirty="0">
              <a:solidFill>
                <a:schemeClr val="tx1"/>
              </a:solidFill>
              <a:latin typeface="Times New Roman" pitchFamily="18" charset="0"/>
              <a:cs typeface="Times New Roman" pitchFamily="18" charset="0"/>
            </a:endParaRPr>
          </a:p>
          <a:p>
            <a:pPr algn="just" hangingPunct="0"/>
            <a:endParaRPr lang="en-IN" sz="8600" dirty="0">
              <a:solidFill>
                <a:schemeClr val="tx1"/>
              </a:solidFill>
              <a:latin typeface="Times New Roman" pitchFamily="18" charset="0"/>
              <a:cs typeface="Times New Roman" pitchFamily="18" charset="0"/>
            </a:endParaRPr>
          </a:p>
          <a:p>
            <a:pPr algn="just"/>
            <a:r>
              <a:rPr lang="en-US" sz="8600" dirty="0">
                <a:solidFill>
                  <a:schemeClr val="tx1"/>
                </a:solidFill>
                <a:latin typeface="Times New Roman" pitchFamily="18" charset="0"/>
                <a:cs typeface="Times New Roman" pitchFamily="18" charset="0"/>
              </a:rPr>
              <a:t> </a:t>
            </a:r>
            <a:endParaRPr lang="en-IN" sz="8600" dirty="0">
              <a:solidFill>
                <a:schemeClr val="tx1"/>
              </a:solidFill>
              <a:latin typeface="Times New Roman" pitchFamily="18" charset="0"/>
              <a:cs typeface="Times New Roman" pitchFamily="18" charset="0"/>
            </a:endParaRPr>
          </a:p>
          <a:p>
            <a:pPr algn="just"/>
            <a:r>
              <a:rPr lang="en-US" dirty="0"/>
              <a:t> </a:t>
            </a:r>
            <a:endParaRPr lang="en-IN" dirty="0"/>
          </a:p>
          <a:p>
            <a:pPr algn="just"/>
            <a:r>
              <a:rPr lang="en-US" dirty="0"/>
              <a:t> </a:t>
            </a:r>
            <a:endParaRPr lang="en-IN" dirty="0"/>
          </a:p>
          <a:p>
            <a:pPr algn="just"/>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3444" y="690498"/>
            <a:ext cx="5134610" cy="635000"/>
          </a:xfrm>
          <a:prstGeom prst="rect">
            <a:avLst/>
          </a:prstGeom>
        </p:spPr>
        <p:txBody>
          <a:bodyPr vert="horz" wrap="square" lIns="0" tIns="12065" rIns="0" bIns="0" rtlCol="0">
            <a:spAutoFit/>
          </a:bodyPr>
          <a:lstStyle/>
          <a:p>
            <a:pPr marL="12700">
              <a:lnSpc>
                <a:spcPct val="100000"/>
              </a:lnSpc>
              <a:spcBef>
                <a:spcPts val="95"/>
              </a:spcBef>
            </a:pPr>
            <a:r>
              <a:rPr sz="4000" spc="-5" dirty="0">
                <a:latin typeface="Arial"/>
                <a:cs typeface="Arial"/>
              </a:rPr>
              <a:t>Application of</a:t>
            </a:r>
            <a:r>
              <a:rPr sz="4000" spc="-20" dirty="0">
                <a:latin typeface="Arial"/>
                <a:cs typeface="Arial"/>
              </a:rPr>
              <a:t> </a:t>
            </a:r>
            <a:r>
              <a:rPr sz="4000" spc="-5" dirty="0">
                <a:latin typeface="Arial"/>
                <a:cs typeface="Arial"/>
              </a:rPr>
              <a:t>Isotopes</a:t>
            </a:r>
            <a:endParaRPr sz="4000">
              <a:latin typeface="Arial"/>
              <a:cs typeface="Arial"/>
            </a:endParaRPr>
          </a:p>
        </p:txBody>
      </p:sp>
      <p:sp>
        <p:nvSpPr>
          <p:cNvPr id="3" name="object 3"/>
          <p:cNvSpPr txBox="1"/>
          <p:nvPr/>
        </p:nvSpPr>
        <p:spPr>
          <a:xfrm>
            <a:off x="929944" y="1400302"/>
            <a:ext cx="7548245" cy="5116144"/>
          </a:xfrm>
          <a:prstGeom prst="rect">
            <a:avLst/>
          </a:prstGeom>
        </p:spPr>
        <p:txBody>
          <a:bodyPr vert="horz" wrap="square" lIns="0" tIns="85725" rIns="0" bIns="0" rtlCol="0">
            <a:spAutoFit/>
          </a:bodyPr>
          <a:lstStyle/>
          <a:p>
            <a:pPr marL="591185" marR="81280" indent="-515620" algn="just">
              <a:lnSpc>
                <a:spcPct val="80000"/>
              </a:lnSpc>
              <a:spcBef>
                <a:spcPts val="675"/>
              </a:spcBef>
              <a:buClr>
                <a:srgbClr val="D24717"/>
              </a:buClr>
              <a:buSzPct val="85416"/>
              <a:buAutoNum type="arabicPeriod"/>
              <a:tabLst>
                <a:tab pos="591185" algn="l"/>
                <a:tab pos="591820" algn="l"/>
              </a:tabLst>
            </a:pPr>
            <a:r>
              <a:rPr sz="2400" spc="-5" dirty="0">
                <a:latin typeface="Times New Roman" panose="02020603050405020304" pitchFamily="18" charset="0"/>
                <a:cs typeface="Times New Roman" panose="02020603050405020304" pitchFamily="18" charset="0"/>
              </a:rPr>
              <a:t>Radiation source in </a:t>
            </a:r>
            <a:r>
              <a:rPr sz="2400" dirty="0">
                <a:latin typeface="Times New Roman" panose="02020603050405020304" pitchFamily="18" charset="0"/>
                <a:cs typeface="Times New Roman" panose="02020603050405020304" pitchFamily="18" charset="0"/>
              </a:rPr>
              <a:t>therapy-it </a:t>
            </a:r>
            <a:r>
              <a:rPr sz="2400" spc="-5" dirty="0">
                <a:latin typeface="Times New Roman" panose="02020603050405020304" pitchFamily="18" charset="0"/>
                <a:cs typeface="Times New Roman" panose="02020603050405020304" pitchFamily="18" charset="0"/>
              </a:rPr>
              <a:t>produces </a:t>
            </a:r>
            <a:r>
              <a:rPr sz="2400" dirty="0">
                <a:latin typeface="Times New Roman" panose="02020603050405020304" pitchFamily="18" charset="0"/>
                <a:cs typeface="Times New Roman" panose="02020603050405020304" pitchFamily="18" charset="0"/>
              </a:rPr>
              <a:t>destructive  role </a:t>
            </a:r>
            <a:r>
              <a:rPr sz="2400" spc="-5" dirty="0">
                <a:latin typeface="Times New Roman" panose="02020603050405020304" pitchFamily="18" charset="0"/>
                <a:cs typeface="Times New Roman" panose="02020603050405020304" pitchFamily="18" charset="0"/>
              </a:rPr>
              <a:t>because radiation has ability </a:t>
            </a:r>
            <a:r>
              <a:rPr sz="2400" dirty="0">
                <a:latin typeface="Times New Roman" panose="02020603050405020304" pitchFamily="18" charset="0"/>
                <a:cs typeface="Times New Roman" panose="02020603050405020304" pitchFamily="18" charset="0"/>
              </a:rPr>
              <a:t>to </a:t>
            </a:r>
            <a:r>
              <a:rPr sz="2400" spc="-5" dirty="0">
                <a:latin typeface="Times New Roman" panose="02020603050405020304" pitchFamily="18" charset="0"/>
                <a:cs typeface="Times New Roman" panose="02020603050405020304" pitchFamily="18" charset="0"/>
              </a:rPr>
              <a:t>cause  radiation.they destruct cancerous cell by  ionization.e.g Sodium phosphate is(</a:t>
            </a:r>
            <a:r>
              <a:rPr sz="2400" spc="-7" baseline="24305" dirty="0">
                <a:latin typeface="Times New Roman" panose="02020603050405020304" pitchFamily="18" charset="0"/>
                <a:cs typeface="Times New Roman" panose="02020603050405020304" pitchFamily="18" charset="0"/>
              </a:rPr>
              <a:t>32</a:t>
            </a:r>
            <a:r>
              <a:rPr sz="2400" spc="-5" dirty="0">
                <a:latin typeface="Times New Roman" panose="02020603050405020304" pitchFamily="18" charset="0"/>
                <a:cs typeface="Times New Roman" panose="02020603050405020304" pitchFamily="18" charset="0"/>
              </a:rPr>
              <a:t>p) used in  therapy </a:t>
            </a:r>
            <a:r>
              <a:rPr sz="2400" dirty="0">
                <a:latin typeface="Times New Roman" panose="02020603050405020304" pitchFamily="18" charset="0"/>
                <a:cs typeface="Times New Roman" panose="02020603050405020304" pitchFamily="18" charset="0"/>
              </a:rPr>
              <a:t>of </a:t>
            </a:r>
            <a:r>
              <a:rPr sz="2400" spc="-5" dirty="0">
                <a:latin typeface="Times New Roman" panose="02020603050405020304" pitchFamily="18" charset="0"/>
                <a:cs typeface="Times New Roman" panose="02020603050405020304" pitchFamily="18" charset="0"/>
              </a:rPr>
              <a:t>blood</a:t>
            </a:r>
            <a:r>
              <a:rPr sz="2400" spc="25"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cancer</a:t>
            </a:r>
            <a:endParaRPr sz="2400" dirty="0">
              <a:latin typeface="Times New Roman" panose="02020603050405020304" pitchFamily="18" charset="0"/>
              <a:cs typeface="Times New Roman" panose="02020603050405020304" pitchFamily="18" charset="0"/>
            </a:endParaRPr>
          </a:p>
          <a:p>
            <a:pPr marL="591185" marR="249554" indent="-515620" algn="just">
              <a:lnSpc>
                <a:spcPts val="2310"/>
              </a:lnSpc>
              <a:spcBef>
                <a:spcPts val="575"/>
              </a:spcBef>
              <a:buClr>
                <a:srgbClr val="D24717"/>
              </a:buClr>
              <a:buSzPct val="85416"/>
              <a:buAutoNum type="arabicPeriod"/>
              <a:tabLst>
                <a:tab pos="591185" algn="l"/>
                <a:tab pos="591820" algn="l"/>
              </a:tabLst>
            </a:pPr>
            <a:r>
              <a:rPr sz="2400" spc="-5" dirty="0">
                <a:latin typeface="Times New Roman" panose="02020603050405020304" pitchFamily="18" charset="0"/>
                <a:cs typeface="Times New Roman" panose="02020603050405020304" pitchFamily="18" charset="0"/>
              </a:rPr>
              <a:t>Diagnostic purposes-Labeled cyanocobalamine  finds </a:t>
            </a:r>
            <a:r>
              <a:rPr sz="2400" dirty="0">
                <a:latin typeface="Times New Roman" panose="02020603050405020304" pitchFamily="18" charset="0"/>
                <a:cs typeface="Times New Roman" panose="02020603050405020304" pitchFamily="18" charset="0"/>
              </a:rPr>
              <a:t>use for </a:t>
            </a:r>
            <a:r>
              <a:rPr sz="2400" spc="-5" dirty="0">
                <a:latin typeface="Times New Roman" panose="02020603050405020304" pitchFamily="18" charset="0"/>
                <a:cs typeface="Times New Roman" panose="02020603050405020304" pitchFamily="18" charset="0"/>
              </a:rPr>
              <a:t>measuring glomerular filteration </a:t>
            </a:r>
            <a:r>
              <a:rPr sz="2400" dirty="0">
                <a:latin typeface="Times New Roman" panose="02020603050405020304" pitchFamily="18" charset="0"/>
                <a:cs typeface="Times New Roman" panose="02020603050405020304" pitchFamily="18" charset="0"/>
              </a:rPr>
              <a:t>rate  </a:t>
            </a:r>
            <a:r>
              <a:rPr sz="2400" spc="-5" dirty="0">
                <a:latin typeface="Times New Roman" panose="02020603050405020304" pitchFamily="18" charset="0"/>
                <a:cs typeface="Times New Roman" panose="02020603050405020304" pitchFamily="18" charset="0"/>
              </a:rPr>
              <a:t>and sodium rose bengal used </a:t>
            </a:r>
            <a:r>
              <a:rPr sz="2400" spc="-10" dirty="0">
                <a:latin typeface="Times New Roman" panose="02020603050405020304" pitchFamily="18" charset="0"/>
                <a:cs typeface="Times New Roman" panose="02020603050405020304" pitchFamily="18" charset="0"/>
              </a:rPr>
              <a:t>in </a:t>
            </a:r>
            <a:r>
              <a:rPr sz="2400" spc="-5" dirty="0">
                <a:latin typeface="Times New Roman" panose="02020603050405020304" pitchFamily="18" charset="0"/>
                <a:cs typeface="Times New Roman" panose="02020603050405020304" pitchFamily="18" charset="0"/>
              </a:rPr>
              <a:t>liver function</a:t>
            </a:r>
            <a:r>
              <a:rPr sz="2400" spc="155"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test</a:t>
            </a:r>
          </a:p>
          <a:p>
            <a:pPr marL="591185" indent="-515620" algn="just">
              <a:lnSpc>
                <a:spcPct val="100000"/>
              </a:lnSpc>
              <a:spcBef>
                <a:spcPts val="30"/>
              </a:spcBef>
              <a:buClr>
                <a:srgbClr val="D24717"/>
              </a:buClr>
              <a:buSzPct val="85416"/>
              <a:buAutoNum type="arabicPeriod"/>
              <a:tabLst>
                <a:tab pos="591185" algn="l"/>
                <a:tab pos="591820" algn="l"/>
              </a:tabLst>
            </a:pPr>
            <a:r>
              <a:rPr sz="2400" spc="-5" dirty="0">
                <a:latin typeface="Times New Roman" panose="02020603050405020304" pitchFamily="18" charset="0"/>
                <a:cs typeface="Times New Roman" panose="02020603050405020304" pitchFamily="18" charset="0"/>
              </a:rPr>
              <a:t>Research-In research isotopes are used as</a:t>
            </a:r>
            <a:r>
              <a:rPr sz="2400" spc="100"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tracers</a:t>
            </a:r>
          </a:p>
          <a:p>
            <a:pPr marL="591185" marR="113664" indent="-515620" algn="just">
              <a:lnSpc>
                <a:spcPct val="80000"/>
              </a:lnSpc>
              <a:spcBef>
                <a:spcPts val="600"/>
              </a:spcBef>
              <a:buClr>
                <a:srgbClr val="D24717"/>
              </a:buClr>
              <a:buSzPct val="85416"/>
              <a:buAutoNum type="arabicPeriod"/>
              <a:tabLst>
                <a:tab pos="591185" algn="l"/>
                <a:tab pos="591820" algn="l"/>
              </a:tabLst>
            </a:pPr>
            <a:r>
              <a:rPr sz="2400" spc="-5" dirty="0">
                <a:latin typeface="Times New Roman" panose="02020603050405020304" pitchFamily="18" charset="0"/>
                <a:cs typeface="Times New Roman" panose="02020603050405020304" pitchFamily="18" charset="0"/>
              </a:rPr>
              <a:t>Sterilization-Radiation are use in sterilization </a:t>
            </a:r>
            <a:r>
              <a:rPr sz="2400" dirty="0">
                <a:latin typeface="Times New Roman" panose="02020603050405020304" pitchFamily="18" charset="0"/>
                <a:cs typeface="Times New Roman" panose="02020603050405020304" pitchFamily="18" charset="0"/>
              </a:rPr>
              <a:t>of  instrument in </a:t>
            </a:r>
            <a:r>
              <a:rPr sz="2400" spc="-5" dirty="0">
                <a:latin typeface="Times New Roman" panose="02020603050405020304" pitchFamily="18" charset="0"/>
                <a:cs typeface="Times New Roman" panose="02020603050405020304" pitchFamily="18" charset="0"/>
              </a:rPr>
              <a:t>hospital and final packed  </a:t>
            </a:r>
            <a:r>
              <a:rPr sz="2400" spc="-10" dirty="0">
                <a:latin typeface="Times New Roman" panose="02020603050405020304" pitchFamily="18" charset="0"/>
                <a:cs typeface="Times New Roman" panose="02020603050405020304" pitchFamily="18" charset="0"/>
              </a:rPr>
              <a:t>container.Radiation </a:t>
            </a:r>
            <a:r>
              <a:rPr sz="2400" spc="-5" dirty="0">
                <a:latin typeface="Times New Roman" panose="02020603050405020304" pitchFamily="18" charset="0"/>
                <a:cs typeface="Times New Roman" panose="02020603050405020304" pitchFamily="18" charset="0"/>
              </a:rPr>
              <a:t>cause ionization </a:t>
            </a:r>
            <a:r>
              <a:rPr sz="2400" dirty="0">
                <a:latin typeface="Times New Roman" panose="02020603050405020304" pitchFamily="18" charset="0"/>
                <a:cs typeface="Times New Roman" panose="02020603050405020304" pitchFamily="18" charset="0"/>
              </a:rPr>
              <a:t>of  </a:t>
            </a:r>
            <a:r>
              <a:rPr sz="2400" spc="-5" dirty="0">
                <a:latin typeface="Times New Roman" panose="02020603050405020304" pitchFamily="18" charset="0"/>
                <a:cs typeface="Times New Roman" panose="02020603050405020304" pitchFamily="18" charset="0"/>
              </a:rPr>
              <a:t>bacteria,viruses,fungi,pathogenic bacteria.Hence </a:t>
            </a:r>
            <a:r>
              <a:rPr sz="2400" dirty="0">
                <a:latin typeface="Times New Roman" panose="02020603050405020304" pitchFamily="18" charset="0"/>
                <a:cs typeface="Times New Roman" panose="02020603050405020304" pitchFamily="18" charset="0"/>
              </a:rPr>
              <a:t>it  </a:t>
            </a:r>
            <a:r>
              <a:rPr sz="2400" spc="-5" dirty="0">
                <a:latin typeface="Times New Roman" panose="02020603050405020304" pitchFamily="18" charset="0"/>
                <a:cs typeface="Times New Roman" panose="02020603050405020304" pitchFamily="18" charset="0"/>
              </a:rPr>
              <a:t>is used in sterilization.e.g Cesium used </a:t>
            </a:r>
            <a:r>
              <a:rPr sz="2400" dirty="0">
                <a:latin typeface="Times New Roman" panose="02020603050405020304" pitchFamily="18" charset="0"/>
                <a:cs typeface="Times New Roman" panose="02020603050405020304" pitchFamily="18" charset="0"/>
              </a:rPr>
              <a:t>for  </a:t>
            </a:r>
            <a:r>
              <a:rPr sz="2400" spc="-5" dirty="0">
                <a:latin typeface="Times New Roman" panose="02020603050405020304" pitchFamily="18" charset="0"/>
                <a:cs typeface="Times New Roman" panose="02020603050405020304" pitchFamily="18" charset="0"/>
              </a:rPr>
              <a:t>sterlization </a:t>
            </a:r>
            <a:r>
              <a:rPr sz="2400" dirty="0">
                <a:latin typeface="Times New Roman" panose="02020603050405020304" pitchFamily="18" charset="0"/>
                <a:cs typeface="Times New Roman" panose="02020603050405020304" pitchFamily="18" charset="0"/>
              </a:rPr>
              <a:t>of </a:t>
            </a:r>
            <a:r>
              <a:rPr sz="2400" spc="-5" dirty="0">
                <a:latin typeface="Times New Roman" panose="02020603050405020304" pitchFamily="18" charset="0"/>
                <a:cs typeface="Times New Roman" panose="02020603050405020304" pitchFamily="18" charset="0"/>
              </a:rPr>
              <a:t>surgical</a:t>
            </a:r>
            <a:r>
              <a:rPr sz="2400" spc="35"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instrument.</a:t>
            </a:r>
            <a:endParaRPr sz="2400" dirty="0">
              <a:latin typeface="Times New Roman" panose="02020603050405020304" pitchFamily="18" charset="0"/>
              <a:cs typeface="Times New Roman" panose="02020603050405020304" pitchFamily="18" charset="0"/>
            </a:endParaRPr>
          </a:p>
          <a:p>
            <a:pPr marL="591185" indent="-515620" algn="just">
              <a:lnSpc>
                <a:spcPts val="2595"/>
              </a:lnSpc>
              <a:spcBef>
                <a:spcPts val="25"/>
              </a:spcBef>
              <a:buClr>
                <a:srgbClr val="D24717"/>
              </a:buClr>
              <a:buSzPct val="85416"/>
              <a:buAutoNum type="arabicPeriod"/>
              <a:tabLst>
                <a:tab pos="591185" algn="l"/>
                <a:tab pos="591820" algn="l"/>
              </a:tabLst>
            </a:pPr>
            <a:r>
              <a:rPr sz="2400" spc="-5" dirty="0">
                <a:latin typeface="Times New Roman" panose="02020603050405020304" pitchFamily="18" charset="0"/>
                <a:cs typeface="Times New Roman" panose="02020603050405020304" pitchFamily="18" charset="0"/>
              </a:rPr>
              <a:t>Determination </a:t>
            </a:r>
            <a:r>
              <a:rPr sz="2400" dirty="0">
                <a:latin typeface="Times New Roman" panose="02020603050405020304" pitchFamily="18" charset="0"/>
                <a:cs typeface="Times New Roman" panose="02020603050405020304" pitchFamily="18" charset="0"/>
              </a:rPr>
              <a:t>of </a:t>
            </a:r>
            <a:r>
              <a:rPr sz="2400" spc="-5" dirty="0">
                <a:latin typeface="Times New Roman" panose="02020603050405020304" pitchFamily="18" charset="0"/>
                <a:cs typeface="Times New Roman" panose="02020603050405020304" pitchFamily="18" charset="0"/>
              </a:rPr>
              <a:t>hypothyroidism</a:t>
            </a:r>
            <a:r>
              <a:rPr sz="2400" spc="40"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and</a:t>
            </a:r>
            <a:endParaRPr sz="2400" dirty="0">
              <a:latin typeface="Times New Roman" panose="02020603050405020304" pitchFamily="18" charset="0"/>
              <a:cs typeface="Times New Roman" panose="02020603050405020304" pitchFamily="18" charset="0"/>
            </a:endParaRPr>
          </a:p>
          <a:p>
            <a:pPr marL="591185" algn="just">
              <a:lnSpc>
                <a:spcPts val="2595"/>
              </a:lnSpc>
            </a:pPr>
            <a:r>
              <a:rPr sz="2400" spc="-5" dirty="0">
                <a:latin typeface="Times New Roman" panose="02020603050405020304" pitchFamily="18" charset="0"/>
                <a:cs typeface="Times New Roman" panose="02020603050405020304" pitchFamily="18" charset="0"/>
              </a:rPr>
              <a:t>hyperthyroidism</a:t>
            </a:r>
            <a:endParaRPr sz="2400" dirty="0">
              <a:latin typeface="Times New Roman" panose="02020603050405020304" pitchFamily="18" charset="0"/>
              <a:cs typeface="Times New Roman" panose="02020603050405020304" pitchFamily="18" charset="0"/>
            </a:endParaRPr>
          </a:p>
        </p:txBody>
      </p:sp>
      <p:sp>
        <p:nvSpPr>
          <p:cNvPr id="4" name="object 4"/>
          <p:cNvSpPr/>
          <p:nvPr/>
        </p:nvSpPr>
        <p:spPr>
          <a:xfrm>
            <a:off x="146304" y="6210300"/>
            <a:ext cx="457200" cy="457200"/>
          </a:xfrm>
          <a:custGeom>
            <a:avLst/>
            <a:gdLst/>
            <a:ahLst/>
            <a:cxnLst/>
            <a:rect l="l" t="t" r="r" b="b"/>
            <a:pathLst>
              <a:path w="457200" h="457200">
                <a:moveTo>
                  <a:pt x="228600" y="0"/>
                </a:moveTo>
                <a:lnTo>
                  <a:pt x="182529" y="4644"/>
                </a:lnTo>
                <a:lnTo>
                  <a:pt x="139619" y="17964"/>
                </a:lnTo>
                <a:lnTo>
                  <a:pt x="100788" y="39041"/>
                </a:lnTo>
                <a:lnTo>
                  <a:pt x="66955" y="66955"/>
                </a:lnTo>
                <a:lnTo>
                  <a:pt x="39041" y="100788"/>
                </a:lnTo>
                <a:lnTo>
                  <a:pt x="17964" y="139619"/>
                </a:lnTo>
                <a:lnTo>
                  <a:pt x="4644" y="182529"/>
                </a:lnTo>
                <a:lnTo>
                  <a:pt x="0" y="228600"/>
                </a:lnTo>
                <a:lnTo>
                  <a:pt x="4644" y="274670"/>
                </a:lnTo>
                <a:lnTo>
                  <a:pt x="17964" y="317580"/>
                </a:lnTo>
                <a:lnTo>
                  <a:pt x="39041" y="356411"/>
                </a:lnTo>
                <a:lnTo>
                  <a:pt x="66955" y="390244"/>
                </a:lnTo>
                <a:lnTo>
                  <a:pt x="100788" y="418158"/>
                </a:lnTo>
                <a:lnTo>
                  <a:pt x="139619" y="439235"/>
                </a:lnTo>
                <a:lnTo>
                  <a:pt x="182529" y="452555"/>
                </a:lnTo>
                <a:lnTo>
                  <a:pt x="228600" y="457200"/>
                </a:lnTo>
                <a:lnTo>
                  <a:pt x="274670" y="452555"/>
                </a:lnTo>
                <a:lnTo>
                  <a:pt x="317580" y="439235"/>
                </a:lnTo>
                <a:lnTo>
                  <a:pt x="356411" y="418158"/>
                </a:lnTo>
                <a:lnTo>
                  <a:pt x="390244" y="390244"/>
                </a:lnTo>
                <a:lnTo>
                  <a:pt x="418158" y="356411"/>
                </a:lnTo>
                <a:lnTo>
                  <a:pt x="439235" y="317580"/>
                </a:lnTo>
                <a:lnTo>
                  <a:pt x="452555" y="274670"/>
                </a:lnTo>
                <a:lnTo>
                  <a:pt x="457200" y="228600"/>
                </a:lnTo>
                <a:lnTo>
                  <a:pt x="452555" y="182529"/>
                </a:lnTo>
                <a:lnTo>
                  <a:pt x="439235" y="139619"/>
                </a:lnTo>
                <a:lnTo>
                  <a:pt x="418158" y="100788"/>
                </a:lnTo>
                <a:lnTo>
                  <a:pt x="390244" y="66955"/>
                </a:lnTo>
                <a:lnTo>
                  <a:pt x="356411" y="39041"/>
                </a:lnTo>
                <a:lnTo>
                  <a:pt x="317580" y="17964"/>
                </a:lnTo>
                <a:lnTo>
                  <a:pt x="274670" y="4644"/>
                </a:lnTo>
                <a:lnTo>
                  <a:pt x="228600" y="0"/>
                </a:lnTo>
                <a:close/>
              </a:path>
            </a:pathLst>
          </a:custGeom>
          <a:solidFill>
            <a:srgbClr val="D24717"/>
          </a:solidFill>
        </p:spPr>
        <p:txBody>
          <a:bodyPr wrap="square" lIns="0" tIns="0" rIns="0" bIns="0" rtlCol="0"/>
          <a:lstStyle/>
          <a:p>
            <a:endParaRPr/>
          </a:p>
        </p:txBody>
      </p:sp>
      <p:sp>
        <p:nvSpPr>
          <p:cNvPr id="5" name="object 5"/>
          <p:cNvSpPr txBox="1"/>
          <p:nvPr/>
        </p:nvSpPr>
        <p:spPr>
          <a:xfrm>
            <a:off x="262229" y="6314947"/>
            <a:ext cx="223520" cy="239395"/>
          </a:xfrm>
          <a:prstGeom prst="rect">
            <a:avLst/>
          </a:prstGeom>
        </p:spPr>
        <p:txBody>
          <a:bodyPr vert="horz" wrap="square" lIns="0" tIns="12700" rIns="0" bIns="0" rtlCol="0">
            <a:spAutoFit/>
          </a:bodyPr>
          <a:lstStyle/>
          <a:p>
            <a:pPr marL="12700">
              <a:lnSpc>
                <a:spcPct val="100000"/>
              </a:lnSpc>
              <a:spcBef>
                <a:spcPts val="100"/>
              </a:spcBef>
            </a:pPr>
            <a:r>
              <a:rPr sz="1400" spc="-5" dirty="0">
                <a:solidFill>
                  <a:srgbClr val="FFFFFF"/>
                </a:solidFill>
                <a:latin typeface="Arial"/>
                <a:cs typeface="Arial"/>
              </a:rPr>
              <a:t>20</a:t>
            </a:r>
            <a:endParaRPr sz="1400">
              <a:latin typeface="Arial"/>
              <a:cs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249682"/>
            <a:ext cx="6122670" cy="574040"/>
          </a:xfrm>
          <a:prstGeom prst="rect">
            <a:avLst/>
          </a:prstGeom>
        </p:spPr>
        <p:txBody>
          <a:bodyPr vert="horz" wrap="square" lIns="0" tIns="12700" rIns="0" bIns="0" rtlCol="0">
            <a:spAutoFit/>
          </a:bodyPr>
          <a:lstStyle/>
          <a:p>
            <a:pPr marL="12700">
              <a:lnSpc>
                <a:spcPct val="100000"/>
              </a:lnSpc>
              <a:spcBef>
                <a:spcPts val="100"/>
              </a:spcBef>
            </a:pPr>
            <a:r>
              <a:rPr sz="3600" dirty="0">
                <a:latin typeface="Arial"/>
                <a:cs typeface="Arial"/>
              </a:rPr>
              <a:t>Radio-Opaque contrast</a:t>
            </a:r>
            <a:r>
              <a:rPr sz="3600" spc="-100" dirty="0">
                <a:latin typeface="Arial"/>
                <a:cs typeface="Arial"/>
              </a:rPr>
              <a:t> </a:t>
            </a:r>
            <a:r>
              <a:rPr sz="3600" spc="-5" dirty="0">
                <a:latin typeface="Arial"/>
                <a:cs typeface="Arial"/>
              </a:rPr>
              <a:t>media</a:t>
            </a:r>
            <a:endParaRPr sz="3600">
              <a:latin typeface="Arial"/>
              <a:cs typeface="Arial"/>
            </a:endParaRPr>
          </a:p>
        </p:txBody>
      </p:sp>
      <p:sp>
        <p:nvSpPr>
          <p:cNvPr id="3" name="object 3"/>
          <p:cNvSpPr txBox="1"/>
          <p:nvPr/>
        </p:nvSpPr>
        <p:spPr>
          <a:xfrm>
            <a:off x="459740" y="1092453"/>
            <a:ext cx="8075295" cy="4903470"/>
          </a:xfrm>
          <a:prstGeom prst="rect">
            <a:avLst/>
          </a:prstGeom>
        </p:spPr>
        <p:txBody>
          <a:bodyPr vert="horz" wrap="square" lIns="0" tIns="12700" rIns="0" bIns="0" rtlCol="0">
            <a:spAutoFit/>
          </a:bodyPr>
          <a:lstStyle/>
          <a:p>
            <a:pPr marL="287020" marR="5080" indent="-287020" algn="just">
              <a:lnSpc>
                <a:spcPct val="127800"/>
              </a:lnSpc>
              <a:spcBef>
                <a:spcPts val="100"/>
              </a:spcBef>
              <a:buClr>
                <a:srgbClr val="D24717"/>
              </a:buClr>
              <a:buSzPct val="83333"/>
              <a:buFont typeface="Wingdings"/>
              <a:buChar char=""/>
              <a:tabLst>
                <a:tab pos="287020" algn="l"/>
              </a:tabLst>
            </a:pPr>
            <a:r>
              <a:rPr sz="1800" b="1" dirty="0">
                <a:latin typeface="Times New Roman"/>
                <a:cs typeface="Times New Roman"/>
              </a:rPr>
              <a:t>Defination </a:t>
            </a:r>
            <a:r>
              <a:rPr sz="1800" dirty="0">
                <a:latin typeface="Times New Roman"/>
                <a:cs typeface="Times New Roman"/>
              </a:rPr>
              <a:t>-are the </a:t>
            </a:r>
            <a:r>
              <a:rPr sz="1800" spc="-5" dirty="0">
                <a:latin typeface="Times New Roman"/>
                <a:cs typeface="Times New Roman"/>
              </a:rPr>
              <a:t>substances </a:t>
            </a:r>
            <a:r>
              <a:rPr sz="1800" dirty="0">
                <a:latin typeface="Times New Roman"/>
                <a:cs typeface="Times New Roman"/>
              </a:rPr>
              <a:t>having property of casting </a:t>
            </a:r>
            <a:r>
              <a:rPr sz="1800" spc="-5" dirty="0">
                <a:latin typeface="Times New Roman"/>
                <a:cs typeface="Times New Roman"/>
              </a:rPr>
              <a:t>shadow </a:t>
            </a:r>
            <a:r>
              <a:rPr sz="1800" dirty="0">
                <a:latin typeface="Times New Roman"/>
                <a:cs typeface="Times New Roman"/>
              </a:rPr>
              <a:t>on x-ray </a:t>
            </a:r>
            <a:r>
              <a:rPr sz="1800" spc="-5" dirty="0">
                <a:latin typeface="Times New Roman"/>
                <a:cs typeface="Times New Roman"/>
              </a:rPr>
              <a:t>films.  </a:t>
            </a:r>
            <a:r>
              <a:rPr sz="1800" dirty="0">
                <a:latin typeface="Times New Roman"/>
                <a:cs typeface="Times New Roman"/>
              </a:rPr>
              <a:t>These</a:t>
            </a:r>
            <a:r>
              <a:rPr sz="1800" spc="65" dirty="0">
                <a:latin typeface="Times New Roman"/>
                <a:cs typeface="Times New Roman"/>
              </a:rPr>
              <a:t> </a:t>
            </a:r>
            <a:r>
              <a:rPr sz="1800" spc="-5" dirty="0">
                <a:latin typeface="Times New Roman"/>
                <a:cs typeface="Times New Roman"/>
              </a:rPr>
              <a:t>substances</a:t>
            </a:r>
            <a:r>
              <a:rPr sz="1800" spc="60" dirty="0">
                <a:latin typeface="Times New Roman"/>
                <a:cs typeface="Times New Roman"/>
              </a:rPr>
              <a:t> </a:t>
            </a:r>
            <a:r>
              <a:rPr sz="1800" dirty="0">
                <a:latin typeface="Times New Roman"/>
                <a:cs typeface="Times New Roman"/>
              </a:rPr>
              <a:t>are</a:t>
            </a:r>
            <a:r>
              <a:rPr sz="1800" spc="75" dirty="0">
                <a:latin typeface="Times New Roman"/>
                <a:cs typeface="Times New Roman"/>
              </a:rPr>
              <a:t> </a:t>
            </a:r>
            <a:r>
              <a:rPr sz="1800" spc="-5" dirty="0">
                <a:latin typeface="Times New Roman"/>
                <a:cs typeface="Times New Roman"/>
              </a:rPr>
              <a:t>having</a:t>
            </a:r>
            <a:r>
              <a:rPr sz="1800" spc="130" dirty="0">
                <a:latin typeface="Times New Roman"/>
                <a:cs typeface="Times New Roman"/>
              </a:rPr>
              <a:t> </a:t>
            </a:r>
            <a:r>
              <a:rPr sz="1800" spc="-5" dirty="0">
                <a:latin typeface="Times New Roman"/>
                <a:cs typeface="Times New Roman"/>
              </a:rPr>
              <a:t>ability</a:t>
            </a:r>
            <a:r>
              <a:rPr sz="1800" spc="70" dirty="0">
                <a:latin typeface="Times New Roman"/>
                <a:cs typeface="Times New Roman"/>
              </a:rPr>
              <a:t> </a:t>
            </a:r>
            <a:r>
              <a:rPr sz="1800" dirty="0">
                <a:latin typeface="Times New Roman"/>
                <a:cs typeface="Times New Roman"/>
              </a:rPr>
              <a:t>to</a:t>
            </a:r>
            <a:r>
              <a:rPr sz="1800" spc="65" dirty="0">
                <a:latin typeface="Times New Roman"/>
                <a:cs typeface="Times New Roman"/>
              </a:rPr>
              <a:t> </a:t>
            </a:r>
            <a:r>
              <a:rPr sz="1800" spc="-5" dirty="0">
                <a:latin typeface="Times New Roman"/>
                <a:cs typeface="Times New Roman"/>
              </a:rPr>
              <a:t>stops</a:t>
            </a:r>
            <a:r>
              <a:rPr sz="1800" spc="50" dirty="0">
                <a:latin typeface="Times New Roman"/>
                <a:cs typeface="Times New Roman"/>
              </a:rPr>
              <a:t> </a:t>
            </a:r>
            <a:r>
              <a:rPr sz="1800" spc="-5" dirty="0">
                <a:latin typeface="Times New Roman"/>
                <a:cs typeface="Times New Roman"/>
              </a:rPr>
              <a:t>X-ray</a:t>
            </a:r>
            <a:r>
              <a:rPr sz="1800" spc="80" dirty="0">
                <a:latin typeface="Times New Roman"/>
                <a:cs typeface="Times New Roman"/>
              </a:rPr>
              <a:t> </a:t>
            </a:r>
            <a:r>
              <a:rPr sz="1800" dirty="0">
                <a:latin typeface="Times New Roman"/>
                <a:cs typeface="Times New Roman"/>
              </a:rPr>
              <a:t>and</a:t>
            </a:r>
            <a:r>
              <a:rPr sz="1800" spc="70" dirty="0">
                <a:latin typeface="Times New Roman"/>
                <a:cs typeface="Times New Roman"/>
              </a:rPr>
              <a:t> </a:t>
            </a:r>
            <a:r>
              <a:rPr sz="1800" spc="-5" dirty="0">
                <a:latin typeface="Times New Roman"/>
                <a:cs typeface="Times New Roman"/>
              </a:rPr>
              <a:t>hence</a:t>
            </a:r>
            <a:r>
              <a:rPr sz="1800" spc="65" dirty="0">
                <a:latin typeface="Times New Roman"/>
                <a:cs typeface="Times New Roman"/>
              </a:rPr>
              <a:t> </a:t>
            </a:r>
            <a:r>
              <a:rPr sz="1800" dirty="0">
                <a:latin typeface="Times New Roman"/>
                <a:cs typeface="Times New Roman"/>
              </a:rPr>
              <a:t>appear</a:t>
            </a:r>
            <a:r>
              <a:rPr sz="1800" spc="70" dirty="0">
                <a:latin typeface="Times New Roman"/>
                <a:cs typeface="Times New Roman"/>
              </a:rPr>
              <a:t> </a:t>
            </a:r>
            <a:r>
              <a:rPr sz="1800" spc="-5" dirty="0">
                <a:latin typeface="Times New Roman"/>
                <a:cs typeface="Times New Roman"/>
              </a:rPr>
              <a:t>opaque</a:t>
            </a:r>
            <a:r>
              <a:rPr sz="1800" spc="60" dirty="0">
                <a:latin typeface="Times New Roman"/>
                <a:cs typeface="Times New Roman"/>
              </a:rPr>
              <a:t> </a:t>
            </a:r>
            <a:r>
              <a:rPr sz="1800" dirty="0">
                <a:latin typeface="Times New Roman"/>
                <a:cs typeface="Times New Roman"/>
              </a:rPr>
              <a:t>on</a:t>
            </a:r>
            <a:r>
              <a:rPr sz="1800" spc="70" dirty="0">
                <a:latin typeface="Times New Roman"/>
                <a:cs typeface="Times New Roman"/>
              </a:rPr>
              <a:t> </a:t>
            </a:r>
            <a:r>
              <a:rPr sz="1800" dirty="0">
                <a:latin typeface="Times New Roman"/>
                <a:cs typeface="Times New Roman"/>
              </a:rPr>
              <a:t>x-</a:t>
            </a:r>
            <a:endParaRPr sz="1800">
              <a:latin typeface="Times New Roman"/>
              <a:cs typeface="Times New Roman"/>
            </a:endParaRPr>
          </a:p>
          <a:p>
            <a:pPr marL="286385" algn="just">
              <a:lnSpc>
                <a:spcPct val="100000"/>
              </a:lnSpc>
            </a:pPr>
            <a:r>
              <a:rPr sz="1800" dirty="0">
                <a:latin typeface="Times New Roman"/>
                <a:cs typeface="Times New Roman"/>
              </a:rPr>
              <a:t>ray examination.such preparation is </a:t>
            </a:r>
            <a:r>
              <a:rPr sz="1800" spc="-5" dirty="0">
                <a:latin typeface="Times New Roman"/>
                <a:cs typeface="Times New Roman"/>
              </a:rPr>
              <a:t>known </a:t>
            </a:r>
            <a:r>
              <a:rPr sz="1800" dirty="0">
                <a:latin typeface="Times New Roman"/>
                <a:cs typeface="Times New Roman"/>
              </a:rPr>
              <a:t>as </a:t>
            </a:r>
            <a:r>
              <a:rPr sz="1800" spc="-5" dirty="0">
                <a:latin typeface="Times New Roman"/>
                <a:cs typeface="Times New Roman"/>
              </a:rPr>
              <a:t>x-ray </a:t>
            </a:r>
            <a:r>
              <a:rPr sz="1800" dirty="0">
                <a:latin typeface="Times New Roman"/>
                <a:cs typeface="Times New Roman"/>
              </a:rPr>
              <a:t>contrast</a:t>
            </a:r>
            <a:r>
              <a:rPr sz="1800" spc="-65" dirty="0">
                <a:latin typeface="Times New Roman"/>
                <a:cs typeface="Times New Roman"/>
              </a:rPr>
              <a:t> </a:t>
            </a:r>
            <a:r>
              <a:rPr sz="1800" spc="-5" dirty="0">
                <a:latin typeface="Times New Roman"/>
                <a:cs typeface="Times New Roman"/>
              </a:rPr>
              <a:t>media.</a:t>
            </a:r>
            <a:endParaRPr sz="1800">
              <a:latin typeface="Times New Roman"/>
              <a:cs typeface="Times New Roman"/>
            </a:endParaRPr>
          </a:p>
          <a:p>
            <a:pPr marL="286385" marR="6350" indent="-274320" algn="just">
              <a:lnSpc>
                <a:spcPct val="100000"/>
              </a:lnSpc>
              <a:spcBef>
                <a:spcPts val="600"/>
              </a:spcBef>
              <a:buClr>
                <a:srgbClr val="D24717"/>
              </a:buClr>
              <a:buSzPct val="83333"/>
              <a:buFont typeface="Wingdings"/>
              <a:buChar char=""/>
              <a:tabLst>
                <a:tab pos="287020" algn="l"/>
              </a:tabLst>
            </a:pPr>
            <a:r>
              <a:rPr sz="1800" spc="-5" dirty="0">
                <a:latin typeface="Times New Roman"/>
                <a:cs typeface="Times New Roman"/>
              </a:rPr>
              <a:t>X-ray passes through </a:t>
            </a:r>
            <a:r>
              <a:rPr sz="1800" dirty="0">
                <a:latin typeface="Times New Roman"/>
                <a:cs typeface="Times New Roman"/>
              </a:rPr>
              <a:t>high </a:t>
            </a:r>
            <a:r>
              <a:rPr sz="1800" spc="-5" dirty="0">
                <a:latin typeface="Times New Roman"/>
                <a:cs typeface="Times New Roman"/>
              </a:rPr>
              <a:t>atomic </a:t>
            </a:r>
            <a:r>
              <a:rPr sz="1800" spc="-15" dirty="0">
                <a:latin typeface="Times New Roman"/>
                <a:cs typeface="Times New Roman"/>
              </a:rPr>
              <a:t>number.The </a:t>
            </a:r>
            <a:r>
              <a:rPr sz="1800" spc="-5" dirty="0">
                <a:latin typeface="Times New Roman"/>
                <a:cs typeface="Times New Roman"/>
              </a:rPr>
              <a:t>bone is very </a:t>
            </a:r>
            <a:r>
              <a:rPr sz="1800" dirty="0">
                <a:latin typeface="Times New Roman"/>
                <a:cs typeface="Times New Roman"/>
              </a:rPr>
              <a:t>harder hence </a:t>
            </a:r>
            <a:r>
              <a:rPr sz="1800" spc="-10" dirty="0">
                <a:latin typeface="Times New Roman"/>
                <a:cs typeface="Times New Roman"/>
              </a:rPr>
              <a:t>by </a:t>
            </a:r>
            <a:r>
              <a:rPr sz="1800" spc="-5" dirty="0">
                <a:latin typeface="Times New Roman"/>
                <a:cs typeface="Times New Roman"/>
              </a:rPr>
              <a:t>passing  </a:t>
            </a:r>
            <a:r>
              <a:rPr sz="1800" dirty="0">
                <a:latin typeface="Times New Roman"/>
                <a:cs typeface="Times New Roman"/>
              </a:rPr>
              <a:t>x-ray gives x-ray film image.hence it is used for</a:t>
            </a:r>
            <a:r>
              <a:rPr sz="1800" spc="-65" dirty="0">
                <a:latin typeface="Times New Roman"/>
                <a:cs typeface="Times New Roman"/>
              </a:rPr>
              <a:t> </a:t>
            </a:r>
            <a:r>
              <a:rPr sz="1800" dirty="0">
                <a:latin typeface="Times New Roman"/>
                <a:cs typeface="Times New Roman"/>
              </a:rPr>
              <a:t>diagnosis</a:t>
            </a:r>
            <a:endParaRPr sz="1800">
              <a:latin typeface="Times New Roman"/>
              <a:cs typeface="Times New Roman"/>
            </a:endParaRPr>
          </a:p>
          <a:p>
            <a:pPr marL="286385" marR="6350" indent="-274320" algn="just">
              <a:lnSpc>
                <a:spcPct val="100000"/>
              </a:lnSpc>
              <a:spcBef>
                <a:spcPts val="600"/>
              </a:spcBef>
              <a:buClr>
                <a:srgbClr val="D24717"/>
              </a:buClr>
              <a:buSzPct val="83333"/>
              <a:buFont typeface="Wingdings"/>
              <a:buChar char=""/>
              <a:tabLst>
                <a:tab pos="287020" algn="l"/>
              </a:tabLst>
            </a:pPr>
            <a:r>
              <a:rPr sz="1800" dirty="0">
                <a:latin typeface="Times New Roman"/>
                <a:cs typeface="Times New Roman"/>
              </a:rPr>
              <a:t>But </a:t>
            </a:r>
            <a:r>
              <a:rPr sz="1800" spc="-5" dirty="0">
                <a:latin typeface="Times New Roman"/>
                <a:cs typeface="Times New Roman"/>
              </a:rPr>
              <a:t>soft tissue having less atomic number </a:t>
            </a:r>
            <a:r>
              <a:rPr sz="1800" dirty="0">
                <a:latin typeface="Times New Roman"/>
                <a:cs typeface="Times New Roman"/>
              </a:rPr>
              <a:t>can </a:t>
            </a:r>
            <a:r>
              <a:rPr sz="1800" spc="-5" dirty="0">
                <a:latin typeface="Times New Roman"/>
                <a:cs typeface="Times New Roman"/>
              </a:rPr>
              <a:t>able </a:t>
            </a:r>
            <a:r>
              <a:rPr sz="1800" dirty="0">
                <a:latin typeface="Times New Roman"/>
                <a:cs typeface="Times New Roman"/>
              </a:rPr>
              <a:t>to </a:t>
            </a:r>
            <a:r>
              <a:rPr sz="1800" spc="-5" dirty="0">
                <a:latin typeface="Times New Roman"/>
                <a:cs typeface="Times New Roman"/>
              </a:rPr>
              <a:t>pass x-ray </a:t>
            </a:r>
            <a:r>
              <a:rPr sz="1800" dirty="0">
                <a:latin typeface="Times New Roman"/>
                <a:cs typeface="Times New Roman"/>
              </a:rPr>
              <a:t>hence </a:t>
            </a:r>
            <a:r>
              <a:rPr sz="1800" spc="-5" dirty="0">
                <a:latin typeface="Times New Roman"/>
                <a:cs typeface="Times New Roman"/>
              </a:rPr>
              <a:t>we </a:t>
            </a:r>
            <a:r>
              <a:rPr sz="1800" dirty="0">
                <a:latin typeface="Times New Roman"/>
                <a:cs typeface="Times New Roman"/>
              </a:rPr>
              <a:t>cant take  </a:t>
            </a:r>
            <a:r>
              <a:rPr sz="1800" spc="-5" dirty="0">
                <a:latin typeface="Times New Roman"/>
                <a:cs typeface="Times New Roman"/>
              </a:rPr>
              <a:t>x-ray </a:t>
            </a:r>
            <a:r>
              <a:rPr sz="1800" dirty="0">
                <a:latin typeface="Times New Roman"/>
                <a:cs typeface="Times New Roman"/>
              </a:rPr>
              <a:t>of </a:t>
            </a:r>
            <a:r>
              <a:rPr sz="1800" spc="-5" dirty="0">
                <a:latin typeface="Times New Roman"/>
                <a:cs typeface="Times New Roman"/>
              </a:rPr>
              <a:t>soft tissue.hence </a:t>
            </a:r>
            <a:r>
              <a:rPr sz="1800" dirty="0">
                <a:latin typeface="Times New Roman"/>
                <a:cs typeface="Times New Roman"/>
              </a:rPr>
              <a:t>for </a:t>
            </a:r>
            <a:r>
              <a:rPr sz="1800" spc="-5" dirty="0">
                <a:latin typeface="Times New Roman"/>
                <a:cs typeface="Times New Roman"/>
              </a:rPr>
              <a:t>imaging </a:t>
            </a:r>
            <a:r>
              <a:rPr sz="1800" dirty="0">
                <a:latin typeface="Times New Roman"/>
                <a:cs typeface="Times New Roman"/>
              </a:rPr>
              <a:t>or </a:t>
            </a:r>
            <a:r>
              <a:rPr sz="1800" spc="-5" dirty="0">
                <a:latin typeface="Times New Roman"/>
                <a:cs typeface="Times New Roman"/>
              </a:rPr>
              <a:t>casting </a:t>
            </a:r>
            <a:r>
              <a:rPr sz="1800" dirty="0">
                <a:latin typeface="Times New Roman"/>
                <a:cs typeface="Times New Roman"/>
              </a:rPr>
              <a:t>the x-ray of </a:t>
            </a:r>
            <a:r>
              <a:rPr sz="1800" spc="-5" dirty="0">
                <a:latin typeface="Times New Roman"/>
                <a:cs typeface="Times New Roman"/>
              </a:rPr>
              <a:t>soft tissue </a:t>
            </a:r>
            <a:r>
              <a:rPr sz="1800" dirty="0">
                <a:latin typeface="Times New Roman"/>
                <a:cs typeface="Times New Roman"/>
              </a:rPr>
              <a:t>the </a:t>
            </a:r>
            <a:r>
              <a:rPr sz="1800" spc="-5" dirty="0">
                <a:latin typeface="Times New Roman"/>
                <a:cs typeface="Times New Roman"/>
              </a:rPr>
              <a:t>radio-  </a:t>
            </a:r>
            <a:r>
              <a:rPr sz="1800" dirty="0">
                <a:latin typeface="Times New Roman"/>
                <a:cs typeface="Times New Roman"/>
              </a:rPr>
              <a:t>opaque contrast </a:t>
            </a:r>
            <a:r>
              <a:rPr sz="1800" spc="-5" dirty="0">
                <a:latin typeface="Times New Roman"/>
                <a:cs typeface="Times New Roman"/>
              </a:rPr>
              <a:t>media </a:t>
            </a:r>
            <a:r>
              <a:rPr sz="1800" dirty="0">
                <a:latin typeface="Times New Roman"/>
                <a:cs typeface="Times New Roman"/>
              </a:rPr>
              <a:t>are</a:t>
            </a:r>
            <a:r>
              <a:rPr sz="1800" spc="-30" dirty="0">
                <a:latin typeface="Times New Roman"/>
                <a:cs typeface="Times New Roman"/>
              </a:rPr>
              <a:t> </a:t>
            </a:r>
            <a:r>
              <a:rPr sz="1800" spc="-5" dirty="0">
                <a:latin typeface="Times New Roman"/>
                <a:cs typeface="Times New Roman"/>
              </a:rPr>
              <a:t>used</a:t>
            </a:r>
            <a:endParaRPr sz="1800">
              <a:latin typeface="Times New Roman"/>
              <a:cs typeface="Times New Roman"/>
            </a:endParaRPr>
          </a:p>
          <a:p>
            <a:pPr marL="287020" indent="-274320" algn="just">
              <a:lnSpc>
                <a:spcPct val="100000"/>
              </a:lnSpc>
              <a:spcBef>
                <a:spcPts val="605"/>
              </a:spcBef>
              <a:buClr>
                <a:srgbClr val="D24717"/>
              </a:buClr>
              <a:buSzPct val="83333"/>
              <a:buFont typeface="Wingdings"/>
              <a:buChar char=""/>
              <a:tabLst>
                <a:tab pos="287020" algn="l"/>
              </a:tabLst>
            </a:pPr>
            <a:r>
              <a:rPr sz="1800" dirty="0">
                <a:latin typeface="Times New Roman"/>
                <a:cs typeface="Times New Roman"/>
              </a:rPr>
              <a:t>These compounds administered by systemic i.e orally </a:t>
            </a:r>
            <a:r>
              <a:rPr sz="1800" spc="-5" dirty="0">
                <a:latin typeface="Times New Roman"/>
                <a:cs typeface="Times New Roman"/>
              </a:rPr>
              <a:t>and</a:t>
            </a:r>
            <a:r>
              <a:rPr sz="1800" spc="-90" dirty="0">
                <a:latin typeface="Times New Roman"/>
                <a:cs typeface="Times New Roman"/>
              </a:rPr>
              <a:t> </a:t>
            </a:r>
            <a:r>
              <a:rPr sz="1800" dirty="0">
                <a:latin typeface="Times New Roman"/>
                <a:cs typeface="Times New Roman"/>
              </a:rPr>
              <a:t>intravenously</a:t>
            </a:r>
            <a:endParaRPr sz="1800">
              <a:latin typeface="Times New Roman"/>
              <a:cs typeface="Times New Roman"/>
            </a:endParaRPr>
          </a:p>
          <a:p>
            <a:pPr marL="286385" marR="8255" indent="-274320">
              <a:lnSpc>
                <a:spcPct val="100000"/>
              </a:lnSpc>
              <a:spcBef>
                <a:spcPts val="600"/>
              </a:spcBef>
              <a:buClr>
                <a:srgbClr val="D24717"/>
              </a:buClr>
              <a:buSzPct val="83333"/>
              <a:buFont typeface="Wingdings"/>
              <a:buChar char=""/>
              <a:tabLst>
                <a:tab pos="287020" algn="l"/>
                <a:tab pos="984885" algn="l"/>
                <a:tab pos="2189480" algn="l"/>
                <a:tab pos="2773045" algn="l"/>
                <a:tab pos="3355340" algn="l"/>
                <a:tab pos="4624705" algn="l"/>
                <a:tab pos="5040630" algn="l"/>
                <a:tab pos="6322695" algn="l"/>
                <a:tab pos="6663055" algn="l"/>
              </a:tabLst>
            </a:pPr>
            <a:r>
              <a:rPr sz="1800" spc="5" dirty="0">
                <a:latin typeface="Times New Roman"/>
                <a:cs typeface="Times New Roman"/>
              </a:rPr>
              <a:t>T</a:t>
            </a:r>
            <a:r>
              <a:rPr sz="1800" dirty="0">
                <a:latin typeface="Times New Roman"/>
                <a:cs typeface="Times New Roman"/>
              </a:rPr>
              <a:t>h</a:t>
            </a:r>
            <a:r>
              <a:rPr sz="1800" spc="5" dirty="0">
                <a:latin typeface="Times New Roman"/>
                <a:cs typeface="Times New Roman"/>
              </a:rPr>
              <a:t>e</a:t>
            </a:r>
            <a:r>
              <a:rPr sz="1800" spc="-5" dirty="0">
                <a:latin typeface="Times New Roman"/>
                <a:cs typeface="Times New Roman"/>
              </a:rPr>
              <a:t>se</a:t>
            </a:r>
            <a:r>
              <a:rPr sz="1800" dirty="0">
                <a:latin typeface="Times New Roman"/>
                <a:cs typeface="Times New Roman"/>
              </a:rPr>
              <a:t>	compounds	have	be</a:t>
            </a:r>
            <a:r>
              <a:rPr sz="1800" spc="5" dirty="0">
                <a:latin typeface="Times New Roman"/>
                <a:cs typeface="Times New Roman"/>
              </a:rPr>
              <a:t>e</a:t>
            </a:r>
            <a:r>
              <a:rPr sz="1800" dirty="0">
                <a:latin typeface="Times New Roman"/>
                <a:cs typeface="Times New Roman"/>
              </a:rPr>
              <a:t>n	succ</a:t>
            </a:r>
            <a:r>
              <a:rPr sz="1800" spc="-5" dirty="0">
                <a:latin typeface="Times New Roman"/>
                <a:cs typeface="Times New Roman"/>
              </a:rPr>
              <a:t>essful</a:t>
            </a:r>
            <a:r>
              <a:rPr sz="1800" spc="-15" dirty="0">
                <a:latin typeface="Times New Roman"/>
                <a:cs typeface="Times New Roman"/>
              </a:rPr>
              <a:t>l</a:t>
            </a:r>
            <a:r>
              <a:rPr sz="1800" dirty="0">
                <a:latin typeface="Times New Roman"/>
                <a:cs typeface="Times New Roman"/>
              </a:rPr>
              <a:t>y	for	ex</a:t>
            </a:r>
            <a:r>
              <a:rPr sz="1800" spc="5" dirty="0">
                <a:latin typeface="Times New Roman"/>
                <a:cs typeface="Times New Roman"/>
              </a:rPr>
              <a:t>a</a:t>
            </a:r>
            <a:r>
              <a:rPr sz="1800" spc="-10" dirty="0">
                <a:latin typeface="Times New Roman"/>
                <a:cs typeface="Times New Roman"/>
              </a:rPr>
              <a:t>m</a:t>
            </a:r>
            <a:r>
              <a:rPr sz="1800" dirty="0">
                <a:latin typeface="Times New Roman"/>
                <a:cs typeface="Times New Roman"/>
              </a:rPr>
              <a:t>in</a:t>
            </a:r>
            <a:r>
              <a:rPr sz="1800" spc="5" dirty="0">
                <a:latin typeface="Times New Roman"/>
                <a:cs typeface="Times New Roman"/>
              </a:rPr>
              <a:t>a</a:t>
            </a:r>
            <a:r>
              <a:rPr sz="1800" spc="-10" dirty="0">
                <a:latin typeface="Times New Roman"/>
                <a:cs typeface="Times New Roman"/>
              </a:rPr>
              <a:t>t</a:t>
            </a:r>
            <a:r>
              <a:rPr sz="1800" dirty="0">
                <a:latin typeface="Times New Roman"/>
                <a:cs typeface="Times New Roman"/>
              </a:rPr>
              <a:t>ion	</a:t>
            </a:r>
            <a:r>
              <a:rPr sz="1800" spc="-15" dirty="0">
                <a:latin typeface="Times New Roman"/>
                <a:cs typeface="Times New Roman"/>
              </a:rPr>
              <a:t>o</a:t>
            </a:r>
            <a:r>
              <a:rPr sz="1800" dirty="0">
                <a:latin typeface="Times New Roman"/>
                <a:cs typeface="Times New Roman"/>
              </a:rPr>
              <a:t>f	gastro</a:t>
            </a:r>
            <a:r>
              <a:rPr sz="1800" spc="5" dirty="0">
                <a:latin typeface="Times New Roman"/>
                <a:cs typeface="Times New Roman"/>
              </a:rPr>
              <a:t>i</a:t>
            </a:r>
            <a:r>
              <a:rPr sz="1800" dirty="0">
                <a:latin typeface="Times New Roman"/>
                <a:cs typeface="Times New Roman"/>
              </a:rPr>
              <a:t>n</a:t>
            </a:r>
            <a:r>
              <a:rPr sz="1800" spc="-10" dirty="0">
                <a:latin typeface="Times New Roman"/>
                <a:cs typeface="Times New Roman"/>
              </a:rPr>
              <a:t>t</a:t>
            </a:r>
            <a:r>
              <a:rPr sz="1800" spc="-5" dirty="0">
                <a:latin typeface="Times New Roman"/>
                <a:cs typeface="Times New Roman"/>
              </a:rPr>
              <a:t>est</a:t>
            </a:r>
            <a:r>
              <a:rPr sz="1800" dirty="0">
                <a:latin typeface="Times New Roman"/>
                <a:cs typeface="Times New Roman"/>
              </a:rPr>
              <a:t>i</a:t>
            </a:r>
            <a:r>
              <a:rPr sz="1800" spc="-15" dirty="0">
                <a:latin typeface="Times New Roman"/>
                <a:cs typeface="Times New Roman"/>
              </a:rPr>
              <a:t>n</a:t>
            </a:r>
            <a:r>
              <a:rPr sz="1800" dirty="0">
                <a:latin typeface="Times New Roman"/>
                <a:cs typeface="Times New Roman"/>
              </a:rPr>
              <a:t>al  </a:t>
            </a:r>
            <a:r>
              <a:rPr sz="1800" spc="-10" dirty="0">
                <a:latin typeface="Times New Roman"/>
                <a:cs typeface="Times New Roman"/>
              </a:rPr>
              <a:t>tract,kidney,liver,gall </a:t>
            </a:r>
            <a:r>
              <a:rPr sz="1800" spc="-5" dirty="0">
                <a:latin typeface="Times New Roman"/>
                <a:cs typeface="Times New Roman"/>
              </a:rPr>
              <a:t>bladder,blood vessels </a:t>
            </a:r>
            <a:r>
              <a:rPr sz="1800" dirty="0">
                <a:latin typeface="Times New Roman"/>
                <a:cs typeface="Times New Roman"/>
              </a:rPr>
              <a:t>of</a:t>
            </a:r>
            <a:r>
              <a:rPr sz="1800" spc="-55" dirty="0">
                <a:latin typeface="Times New Roman"/>
                <a:cs typeface="Times New Roman"/>
              </a:rPr>
              <a:t> </a:t>
            </a:r>
            <a:r>
              <a:rPr sz="1800" dirty="0">
                <a:latin typeface="Times New Roman"/>
                <a:cs typeface="Times New Roman"/>
              </a:rPr>
              <a:t>heart</a:t>
            </a:r>
            <a:endParaRPr sz="1800">
              <a:latin typeface="Times New Roman"/>
              <a:cs typeface="Times New Roman"/>
            </a:endParaRPr>
          </a:p>
          <a:p>
            <a:pPr marL="287020" indent="-274320">
              <a:lnSpc>
                <a:spcPct val="100000"/>
              </a:lnSpc>
              <a:spcBef>
                <a:spcPts val="600"/>
              </a:spcBef>
              <a:buClr>
                <a:srgbClr val="D24717"/>
              </a:buClr>
              <a:buSzPct val="83333"/>
              <a:buFont typeface="Wingdings"/>
              <a:buChar char=""/>
              <a:tabLst>
                <a:tab pos="287020" algn="l"/>
              </a:tabLst>
            </a:pPr>
            <a:r>
              <a:rPr sz="1800" dirty="0">
                <a:latin typeface="Times New Roman"/>
                <a:cs typeface="Times New Roman"/>
              </a:rPr>
              <a:t>E.g Barium</a:t>
            </a:r>
            <a:r>
              <a:rPr sz="1800" spc="-30" dirty="0">
                <a:latin typeface="Times New Roman"/>
                <a:cs typeface="Times New Roman"/>
              </a:rPr>
              <a:t> </a:t>
            </a:r>
            <a:r>
              <a:rPr sz="1800" spc="-5" dirty="0">
                <a:latin typeface="Times New Roman"/>
                <a:cs typeface="Times New Roman"/>
              </a:rPr>
              <a:t>Sulphate</a:t>
            </a:r>
            <a:endParaRPr sz="1800">
              <a:latin typeface="Times New Roman"/>
              <a:cs typeface="Times New Roman"/>
            </a:endParaRPr>
          </a:p>
          <a:p>
            <a:pPr marL="527685" indent="-515620">
              <a:lnSpc>
                <a:spcPct val="100000"/>
              </a:lnSpc>
              <a:spcBef>
                <a:spcPts val="600"/>
              </a:spcBef>
              <a:buClr>
                <a:srgbClr val="D24717"/>
              </a:buClr>
              <a:buSzPct val="83333"/>
              <a:buFont typeface="Wingdings"/>
              <a:buChar char=""/>
              <a:tabLst>
                <a:tab pos="527685" algn="l"/>
                <a:tab pos="528320" algn="l"/>
              </a:tabLst>
            </a:pPr>
            <a:r>
              <a:rPr sz="1800" b="1" spc="-5" dirty="0">
                <a:latin typeface="Times New Roman"/>
                <a:cs typeface="Times New Roman"/>
              </a:rPr>
              <a:t>Classification </a:t>
            </a:r>
            <a:r>
              <a:rPr sz="1800" b="1" dirty="0">
                <a:latin typeface="Times New Roman"/>
                <a:cs typeface="Times New Roman"/>
              </a:rPr>
              <a:t>of </a:t>
            </a:r>
            <a:r>
              <a:rPr sz="1800" b="1" spc="-5" dirty="0">
                <a:latin typeface="Times New Roman"/>
                <a:cs typeface="Times New Roman"/>
              </a:rPr>
              <a:t>Radio-opaque </a:t>
            </a:r>
            <a:r>
              <a:rPr sz="1800" b="1" dirty="0">
                <a:latin typeface="Times New Roman"/>
                <a:cs typeface="Times New Roman"/>
              </a:rPr>
              <a:t>contrast</a:t>
            </a:r>
            <a:r>
              <a:rPr sz="1800" b="1" spc="20" dirty="0">
                <a:latin typeface="Times New Roman"/>
                <a:cs typeface="Times New Roman"/>
              </a:rPr>
              <a:t> </a:t>
            </a:r>
            <a:r>
              <a:rPr sz="1800" b="1" spc="-5" dirty="0">
                <a:latin typeface="Times New Roman"/>
                <a:cs typeface="Times New Roman"/>
              </a:rPr>
              <a:t>media</a:t>
            </a:r>
            <a:endParaRPr sz="1800">
              <a:latin typeface="Times New Roman"/>
              <a:cs typeface="Times New Roman"/>
            </a:endParaRPr>
          </a:p>
          <a:p>
            <a:pPr marL="527685" indent="-515620">
              <a:lnSpc>
                <a:spcPct val="100000"/>
              </a:lnSpc>
              <a:spcBef>
                <a:spcPts val="600"/>
              </a:spcBef>
              <a:buClr>
                <a:srgbClr val="D24717"/>
              </a:buClr>
              <a:buSzPct val="83333"/>
              <a:buAutoNum type="arabicPeriod"/>
              <a:tabLst>
                <a:tab pos="527685" algn="l"/>
                <a:tab pos="528320" algn="l"/>
              </a:tabLst>
            </a:pPr>
            <a:r>
              <a:rPr sz="1800" spc="-30" dirty="0">
                <a:solidFill>
                  <a:srgbClr val="0D0D0D"/>
                </a:solidFill>
                <a:latin typeface="Times New Roman"/>
                <a:cs typeface="Times New Roman"/>
              </a:rPr>
              <a:t>Water </a:t>
            </a:r>
            <a:r>
              <a:rPr sz="1800" dirty="0">
                <a:solidFill>
                  <a:srgbClr val="0D0D0D"/>
                </a:solidFill>
                <a:latin typeface="Times New Roman"/>
                <a:cs typeface="Times New Roman"/>
              </a:rPr>
              <a:t>soluble contrast</a:t>
            </a:r>
            <a:r>
              <a:rPr sz="1800" spc="25" dirty="0">
                <a:solidFill>
                  <a:srgbClr val="0D0D0D"/>
                </a:solidFill>
                <a:latin typeface="Times New Roman"/>
                <a:cs typeface="Times New Roman"/>
              </a:rPr>
              <a:t> </a:t>
            </a:r>
            <a:r>
              <a:rPr sz="1800" spc="-5" dirty="0">
                <a:solidFill>
                  <a:srgbClr val="0D0D0D"/>
                </a:solidFill>
                <a:latin typeface="Times New Roman"/>
                <a:cs typeface="Times New Roman"/>
              </a:rPr>
              <a:t>media</a:t>
            </a:r>
            <a:endParaRPr sz="1800">
              <a:latin typeface="Times New Roman"/>
              <a:cs typeface="Times New Roman"/>
            </a:endParaRPr>
          </a:p>
          <a:p>
            <a:pPr marL="527685" indent="-515620">
              <a:lnSpc>
                <a:spcPct val="100000"/>
              </a:lnSpc>
              <a:spcBef>
                <a:spcPts val="600"/>
              </a:spcBef>
              <a:buClr>
                <a:srgbClr val="D24717"/>
              </a:buClr>
              <a:buSzPct val="83333"/>
              <a:buAutoNum type="arabicPeriod"/>
              <a:tabLst>
                <a:tab pos="527685" algn="l"/>
                <a:tab pos="528320" algn="l"/>
              </a:tabLst>
            </a:pPr>
            <a:r>
              <a:rPr sz="1800" spc="-30" dirty="0">
                <a:solidFill>
                  <a:srgbClr val="0D0D0D"/>
                </a:solidFill>
                <a:latin typeface="Times New Roman"/>
                <a:cs typeface="Times New Roman"/>
              </a:rPr>
              <a:t>Water </a:t>
            </a:r>
            <a:r>
              <a:rPr sz="1800" dirty="0">
                <a:solidFill>
                  <a:srgbClr val="0D0D0D"/>
                </a:solidFill>
                <a:latin typeface="Times New Roman"/>
                <a:cs typeface="Times New Roman"/>
              </a:rPr>
              <a:t>insoluble contrast </a:t>
            </a:r>
            <a:r>
              <a:rPr sz="1800" spc="-5" dirty="0">
                <a:solidFill>
                  <a:srgbClr val="0D0D0D"/>
                </a:solidFill>
                <a:latin typeface="Times New Roman"/>
                <a:cs typeface="Times New Roman"/>
              </a:rPr>
              <a:t>media</a:t>
            </a:r>
            <a:endParaRPr sz="1800">
              <a:latin typeface="Times New Roman"/>
              <a:cs typeface="Times New Roman"/>
            </a:endParaRPr>
          </a:p>
        </p:txBody>
      </p:sp>
      <p:sp>
        <p:nvSpPr>
          <p:cNvPr id="4" name="object 4"/>
          <p:cNvSpPr/>
          <p:nvPr/>
        </p:nvSpPr>
        <p:spPr>
          <a:xfrm>
            <a:off x="146304" y="6210300"/>
            <a:ext cx="457200" cy="457200"/>
          </a:xfrm>
          <a:custGeom>
            <a:avLst/>
            <a:gdLst/>
            <a:ahLst/>
            <a:cxnLst/>
            <a:rect l="l" t="t" r="r" b="b"/>
            <a:pathLst>
              <a:path w="457200" h="457200">
                <a:moveTo>
                  <a:pt x="228600" y="0"/>
                </a:moveTo>
                <a:lnTo>
                  <a:pt x="182529" y="4644"/>
                </a:lnTo>
                <a:lnTo>
                  <a:pt x="139619" y="17964"/>
                </a:lnTo>
                <a:lnTo>
                  <a:pt x="100788" y="39041"/>
                </a:lnTo>
                <a:lnTo>
                  <a:pt x="66955" y="66955"/>
                </a:lnTo>
                <a:lnTo>
                  <a:pt x="39041" y="100788"/>
                </a:lnTo>
                <a:lnTo>
                  <a:pt x="17964" y="139619"/>
                </a:lnTo>
                <a:lnTo>
                  <a:pt x="4644" y="182529"/>
                </a:lnTo>
                <a:lnTo>
                  <a:pt x="0" y="228600"/>
                </a:lnTo>
                <a:lnTo>
                  <a:pt x="4644" y="274670"/>
                </a:lnTo>
                <a:lnTo>
                  <a:pt x="17964" y="317580"/>
                </a:lnTo>
                <a:lnTo>
                  <a:pt x="39041" y="356411"/>
                </a:lnTo>
                <a:lnTo>
                  <a:pt x="66955" y="390244"/>
                </a:lnTo>
                <a:lnTo>
                  <a:pt x="100788" y="418158"/>
                </a:lnTo>
                <a:lnTo>
                  <a:pt x="139619" y="439235"/>
                </a:lnTo>
                <a:lnTo>
                  <a:pt x="182529" y="452555"/>
                </a:lnTo>
                <a:lnTo>
                  <a:pt x="228600" y="457200"/>
                </a:lnTo>
                <a:lnTo>
                  <a:pt x="274670" y="452555"/>
                </a:lnTo>
                <a:lnTo>
                  <a:pt x="317580" y="439235"/>
                </a:lnTo>
                <a:lnTo>
                  <a:pt x="356411" y="418158"/>
                </a:lnTo>
                <a:lnTo>
                  <a:pt x="390244" y="390244"/>
                </a:lnTo>
                <a:lnTo>
                  <a:pt x="418158" y="356411"/>
                </a:lnTo>
                <a:lnTo>
                  <a:pt x="439235" y="317580"/>
                </a:lnTo>
                <a:lnTo>
                  <a:pt x="452555" y="274670"/>
                </a:lnTo>
                <a:lnTo>
                  <a:pt x="457200" y="228600"/>
                </a:lnTo>
                <a:lnTo>
                  <a:pt x="452555" y="182529"/>
                </a:lnTo>
                <a:lnTo>
                  <a:pt x="439235" y="139619"/>
                </a:lnTo>
                <a:lnTo>
                  <a:pt x="418158" y="100788"/>
                </a:lnTo>
                <a:lnTo>
                  <a:pt x="390244" y="66955"/>
                </a:lnTo>
                <a:lnTo>
                  <a:pt x="356411" y="39041"/>
                </a:lnTo>
                <a:lnTo>
                  <a:pt x="317580" y="17964"/>
                </a:lnTo>
                <a:lnTo>
                  <a:pt x="274670" y="4644"/>
                </a:lnTo>
                <a:lnTo>
                  <a:pt x="228600" y="0"/>
                </a:lnTo>
                <a:close/>
              </a:path>
            </a:pathLst>
          </a:custGeom>
          <a:solidFill>
            <a:srgbClr val="D24717"/>
          </a:solidFill>
        </p:spPr>
        <p:txBody>
          <a:bodyPr wrap="square" lIns="0" tIns="0" rIns="0" bIns="0" rtlCol="0"/>
          <a:lstStyle/>
          <a:p>
            <a:endParaRPr/>
          </a:p>
        </p:txBody>
      </p:sp>
      <p:sp>
        <p:nvSpPr>
          <p:cNvPr id="5" name="object 5"/>
          <p:cNvSpPr txBox="1">
            <a:spLocks noGrp="1"/>
          </p:cNvSpPr>
          <p:nvPr>
            <p:ph type="sldNum" sz="quarter" idx="7"/>
          </p:nvPr>
        </p:nvSpPr>
        <p:spPr>
          <a:xfrm>
            <a:off x="236829" y="6331838"/>
            <a:ext cx="274320" cy="224790"/>
          </a:xfrm>
          <a:prstGeom prst="rect">
            <a:avLst/>
          </a:prstGeom>
        </p:spPr>
        <p:txBody>
          <a:bodyPr vert="horz" wrap="square" lIns="0" tIns="0" rIns="0" bIns="0" rtlCol="0">
            <a:spAutoFit/>
          </a:bodyPr>
          <a:lstStyle>
            <a:defPPr>
              <a:defRPr lang="en-US"/>
            </a:defPPr>
            <a:lvl1pPr marL="0" algn="l" defTabSz="914400" rtl="0" eaLnBrk="1" latinLnBrk="0" hangingPunct="1">
              <a:defRPr sz="1400" b="0" i="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ts val="1650"/>
              </a:lnSpc>
            </a:pPr>
            <a:fld id="{81D60167-4931-47E6-BA6A-407CBD079E47}" type="slidenum">
              <a:rPr lang="en-IN" smtClean="0"/>
              <a:pPr marL="38100">
                <a:lnSpc>
                  <a:spcPts val="1650"/>
                </a:lnSpc>
              </a:pPr>
              <a:t>21</a:t>
            </a:fld>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254635" marR="5080">
              <a:lnSpc>
                <a:spcPct val="100000"/>
              </a:lnSpc>
              <a:spcBef>
                <a:spcPts val="100"/>
              </a:spcBef>
            </a:pPr>
            <a:r>
              <a:rPr dirty="0"/>
              <a:t>Ideal requirement of radio-opaque</a:t>
            </a:r>
            <a:r>
              <a:rPr spc="-90" dirty="0"/>
              <a:t> </a:t>
            </a:r>
            <a:r>
              <a:rPr dirty="0"/>
              <a:t>contrast  media</a:t>
            </a:r>
          </a:p>
        </p:txBody>
      </p:sp>
      <p:sp>
        <p:nvSpPr>
          <p:cNvPr id="3" name="object 3"/>
          <p:cNvSpPr txBox="1"/>
          <p:nvPr/>
        </p:nvSpPr>
        <p:spPr>
          <a:xfrm>
            <a:off x="993444" y="1393556"/>
            <a:ext cx="7371080" cy="5086985"/>
          </a:xfrm>
          <a:prstGeom prst="rect">
            <a:avLst/>
          </a:prstGeom>
        </p:spPr>
        <p:txBody>
          <a:bodyPr vert="horz" wrap="square" lIns="0" tIns="43815" rIns="0" bIns="0" rtlCol="0">
            <a:spAutoFit/>
          </a:bodyPr>
          <a:lstStyle/>
          <a:p>
            <a:pPr marL="527685" indent="-515620">
              <a:lnSpc>
                <a:spcPct val="100000"/>
              </a:lnSpc>
              <a:spcBef>
                <a:spcPts val="345"/>
              </a:spcBef>
              <a:buClr>
                <a:srgbClr val="D24717"/>
              </a:buClr>
              <a:buSzPct val="85000"/>
              <a:buAutoNum type="arabicPeriod"/>
              <a:tabLst>
                <a:tab pos="527685" algn="l"/>
                <a:tab pos="528320" algn="l"/>
                <a:tab pos="3108325" algn="l"/>
              </a:tabLst>
            </a:pPr>
            <a:r>
              <a:rPr sz="3000" dirty="0">
                <a:latin typeface="Arial"/>
                <a:cs typeface="Arial"/>
              </a:rPr>
              <a:t>It</a:t>
            </a:r>
            <a:r>
              <a:rPr sz="3000" spc="5" dirty="0">
                <a:latin typeface="Arial"/>
                <a:cs typeface="Arial"/>
              </a:rPr>
              <a:t> </a:t>
            </a:r>
            <a:r>
              <a:rPr sz="3000" dirty="0">
                <a:latin typeface="Arial"/>
                <a:cs typeface="Arial"/>
              </a:rPr>
              <a:t>should</a:t>
            </a:r>
            <a:r>
              <a:rPr sz="3000" spc="-15" dirty="0">
                <a:latin typeface="Arial"/>
                <a:cs typeface="Arial"/>
              </a:rPr>
              <a:t> </a:t>
            </a:r>
            <a:r>
              <a:rPr sz="3000" dirty="0">
                <a:latin typeface="Arial"/>
                <a:cs typeface="Arial"/>
              </a:rPr>
              <a:t>have	high</a:t>
            </a:r>
            <a:r>
              <a:rPr sz="3000" spc="-40" dirty="0">
                <a:latin typeface="Arial"/>
                <a:cs typeface="Arial"/>
              </a:rPr>
              <a:t> </a:t>
            </a:r>
            <a:r>
              <a:rPr sz="3000" spc="-5" dirty="0">
                <a:latin typeface="Arial"/>
                <a:cs typeface="Arial"/>
              </a:rPr>
              <a:t>solubility</a:t>
            </a:r>
            <a:endParaRPr sz="3000">
              <a:latin typeface="Arial"/>
              <a:cs typeface="Arial"/>
            </a:endParaRPr>
          </a:p>
          <a:p>
            <a:pPr marL="527685" indent="-515620">
              <a:lnSpc>
                <a:spcPct val="100000"/>
              </a:lnSpc>
              <a:spcBef>
                <a:spcPts val="240"/>
              </a:spcBef>
              <a:buClr>
                <a:srgbClr val="D24717"/>
              </a:buClr>
              <a:buSzPct val="85000"/>
              <a:buAutoNum type="arabicPeriod"/>
              <a:tabLst>
                <a:tab pos="527685" algn="l"/>
                <a:tab pos="528320" algn="l"/>
              </a:tabLst>
            </a:pPr>
            <a:r>
              <a:rPr sz="3000" dirty="0">
                <a:latin typeface="Arial"/>
                <a:cs typeface="Arial"/>
              </a:rPr>
              <a:t>It </a:t>
            </a:r>
            <a:r>
              <a:rPr sz="3000" spc="-5" dirty="0">
                <a:latin typeface="Arial"/>
                <a:cs typeface="Arial"/>
              </a:rPr>
              <a:t>should have high</a:t>
            </a:r>
            <a:r>
              <a:rPr sz="3000" spc="-45" dirty="0">
                <a:latin typeface="Arial"/>
                <a:cs typeface="Arial"/>
              </a:rPr>
              <a:t> </a:t>
            </a:r>
            <a:r>
              <a:rPr sz="3000" dirty="0">
                <a:latin typeface="Arial"/>
                <a:cs typeface="Arial"/>
              </a:rPr>
              <a:t>stability</a:t>
            </a:r>
            <a:endParaRPr sz="3000">
              <a:latin typeface="Arial"/>
              <a:cs typeface="Arial"/>
            </a:endParaRPr>
          </a:p>
          <a:p>
            <a:pPr marL="527685" marR="233679" indent="-515620">
              <a:lnSpc>
                <a:spcPts val="3240"/>
              </a:lnSpc>
              <a:spcBef>
                <a:spcPts val="650"/>
              </a:spcBef>
              <a:buClr>
                <a:srgbClr val="D24717"/>
              </a:buClr>
              <a:buSzPct val="85000"/>
              <a:buAutoNum type="arabicPeriod"/>
              <a:tabLst>
                <a:tab pos="527685" algn="l"/>
                <a:tab pos="528320" algn="l"/>
              </a:tabLst>
            </a:pPr>
            <a:r>
              <a:rPr sz="3000" dirty="0">
                <a:latin typeface="Arial"/>
                <a:cs typeface="Arial"/>
              </a:rPr>
              <a:t>It </a:t>
            </a:r>
            <a:r>
              <a:rPr sz="3000" spc="-5" dirty="0">
                <a:latin typeface="Arial"/>
                <a:cs typeface="Arial"/>
              </a:rPr>
              <a:t>should </a:t>
            </a:r>
            <a:r>
              <a:rPr sz="3000" dirty="0">
                <a:latin typeface="Arial"/>
                <a:cs typeface="Arial"/>
              </a:rPr>
              <a:t>not </a:t>
            </a:r>
            <a:r>
              <a:rPr sz="3000" spc="-5" dirty="0">
                <a:latin typeface="Arial"/>
                <a:cs typeface="Arial"/>
              </a:rPr>
              <a:t>have any pharmacological  </a:t>
            </a:r>
            <a:r>
              <a:rPr sz="3000" spc="-10" dirty="0">
                <a:latin typeface="Arial"/>
                <a:cs typeface="Arial"/>
              </a:rPr>
              <a:t>effects</a:t>
            </a:r>
            <a:endParaRPr sz="3000">
              <a:latin typeface="Arial"/>
              <a:cs typeface="Arial"/>
            </a:endParaRPr>
          </a:p>
          <a:p>
            <a:pPr marL="527685" marR="617855" indent="-515620">
              <a:lnSpc>
                <a:spcPts val="3240"/>
              </a:lnSpc>
              <a:spcBef>
                <a:spcPts val="600"/>
              </a:spcBef>
              <a:buClr>
                <a:srgbClr val="D24717"/>
              </a:buClr>
              <a:buSzPct val="85000"/>
              <a:buAutoNum type="arabicPeriod"/>
              <a:tabLst>
                <a:tab pos="527685" algn="l"/>
                <a:tab pos="528320" algn="l"/>
              </a:tabLst>
            </a:pPr>
            <a:r>
              <a:rPr sz="3000" dirty="0">
                <a:latin typeface="Arial"/>
                <a:cs typeface="Arial"/>
              </a:rPr>
              <a:t>It </a:t>
            </a:r>
            <a:r>
              <a:rPr sz="3000" spc="-5" dirty="0">
                <a:latin typeface="Arial"/>
                <a:cs typeface="Arial"/>
              </a:rPr>
              <a:t>should excrete rapidly </a:t>
            </a:r>
            <a:r>
              <a:rPr sz="3000" dirty="0">
                <a:latin typeface="Arial"/>
                <a:cs typeface="Arial"/>
              </a:rPr>
              <a:t>with </a:t>
            </a:r>
            <a:r>
              <a:rPr sz="3000" spc="-5" dirty="0">
                <a:latin typeface="Arial"/>
                <a:cs typeface="Arial"/>
              </a:rPr>
              <a:t>no</a:t>
            </a:r>
            <a:r>
              <a:rPr sz="3000" spc="-45" dirty="0">
                <a:latin typeface="Arial"/>
                <a:cs typeface="Arial"/>
              </a:rPr>
              <a:t> </a:t>
            </a:r>
            <a:r>
              <a:rPr sz="3000" spc="-5" dirty="0">
                <a:latin typeface="Arial"/>
                <a:cs typeface="Arial"/>
              </a:rPr>
              <a:t>toxic  </a:t>
            </a:r>
            <a:r>
              <a:rPr sz="3000" spc="-10" dirty="0">
                <a:latin typeface="Arial"/>
                <a:cs typeface="Arial"/>
              </a:rPr>
              <a:t>effects</a:t>
            </a:r>
            <a:endParaRPr sz="3000">
              <a:latin typeface="Arial"/>
              <a:cs typeface="Arial"/>
            </a:endParaRPr>
          </a:p>
          <a:p>
            <a:pPr marL="527685" marR="48895" indent="-515620">
              <a:lnSpc>
                <a:spcPts val="3240"/>
              </a:lnSpc>
              <a:spcBef>
                <a:spcPts val="600"/>
              </a:spcBef>
              <a:buClr>
                <a:srgbClr val="D24717"/>
              </a:buClr>
              <a:buSzPct val="85000"/>
              <a:buAutoNum type="arabicPeriod"/>
              <a:tabLst>
                <a:tab pos="527685" algn="l"/>
                <a:tab pos="528320" algn="l"/>
              </a:tabLst>
            </a:pPr>
            <a:r>
              <a:rPr sz="3000" dirty="0">
                <a:latin typeface="Arial"/>
                <a:cs typeface="Arial"/>
              </a:rPr>
              <a:t>It </a:t>
            </a:r>
            <a:r>
              <a:rPr sz="3000" spc="-5" dirty="0">
                <a:latin typeface="Arial"/>
                <a:cs typeface="Arial"/>
              </a:rPr>
              <a:t>should </a:t>
            </a:r>
            <a:r>
              <a:rPr sz="3000" dirty="0">
                <a:latin typeface="Arial"/>
                <a:cs typeface="Arial"/>
              </a:rPr>
              <a:t>stay </a:t>
            </a:r>
            <a:r>
              <a:rPr sz="3000" spc="-5" dirty="0">
                <a:latin typeface="Arial"/>
                <a:cs typeface="Arial"/>
              </a:rPr>
              <a:t>in </a:t>
            </a:r>
            <a:r>
              <a:rPr sz="3000" dirty="0">
                <a:latin typeface="Arial"/>
                <a:cs typeface="Arial"/>
              </a:rPr>
              <a:t>the </a:t>
            </a:r>
            <a:r>
              <a:rPr sz="3000" spc="-5" dirty="0">
                <a:latin typeface="Arial"/>
                <a:cs typeface="Arial"/>
              </a:rPr>
              <a:t>body </a:t>
            </a:r>
            <a:r>
              <a:rPr sz="3000" dirty="0">
                <a:latin typeface="Arial"/>
                <a:cs typeface="Arial"/>
              </a:rPr>
              <a:t>for </a:t>
            </a:r>
            <a:r>
              <a:rPr sz="3000" spc="-10" dirty="0">
                <a:latin typeface="Arial"/>
                <a:cs typeface="Arial"/>
              </a:rPr>
              <a:t>sufficient</a:t>
            </a:r>
            <a:r>
              <a:rPr sz="3000" spc="-45" dirty="0">
                <a:latin typeface="Arial"/>
                <a:cs typeface="Arial"/>
              </a:rPr>
              <a:t> </a:t>
            </a:r>
            <a:r>
              <a:rPr sz="3000" spc="5" dirty="0">
                <a:latin typeface="Arial"/>
                <a:cs typeface="Arial"/>
              </a:rPr>
              <a:t>x-  </a:t>
            </a:r>
            <a:r>
              <a:rPr sz="3000" dirty="0">
                <a:latin typeface="Arial"/>
                <a:cs typeface="Arial"/>
              </a:rPr>
              <a:t>ray</a:t>
            </a:r>
            <a:r>
              <a:rPr sz="3000" spc="-5" dirty="0">
                <a:latin typeface="Arial"/>
                <a:cs typeface="Arial"/>
              </a:rPr>
              <a:t> visualisation</a:t>
            </a:r>
            <a:endParaRPr sz="3000">
              <a:latin typeface="Arial"/>
              <a:cs typeface="Arial"/>
            </a:endParaRPr>
          </a:p>
          <a:p>
            <a:pPr marL="527685" marR="5080" indent="-515620">
              <a:lnSpc>
                <a:spcPts val="3240"/>
              </a:lnSpc>
              <a:spcBef>
                <a:spcPts val="605"/>
              </a:spcBef>
              <a:buClr>
                <a:srgbClr val="D24717"/>
              </a:buClr>
              <a:buSzPct val="85000"/>
              <a:buAutoNum type="arabicPeriod"/>
              <a:tabLst>
                <a:tab pos="527685" algn="l"/>
                <a:tab pos="528320" algn="l"/>
              </a:tabLst>
            </a:pPr>
            <a:r>
              <a:rPr sz="3000" dirty="0">
                <a:latin typeface="Arial"/>
                <a:cs typeface="Arial"/>
              </a:rPr>
              <a:t>It </a:t>
            </a:r>
            <a:r>
              <a:rPr sz="3000" spc="-5" dirty="0">
                <a:latin typeface="Arial"/>
                <a:cs typeface="Arial"/>
              </a:rPr>
              <a:t>should concentrate in </a:t>
            </a:r>
            <a:r>
              <a:rPr sz="3000" dirty="0">
                <a:latin typeface="Arial"/>
                <a:cs typeface="Arial"/>
              </a:rPr>
              <a:t>selectively </a:t>
            </a:r>
            <a:r>
              <a:rPr sz="3000" spc="-5" dirty="0">
                <a:latin typeface="Arial"/>
                <a:cs typeface="Arial"/>
              </a:rPr>
              <a:t>in</a:t>
            </a:r>
            <a:r>
              <a:rPr sz="3000" spc="-80" dirty="0">
                <a:latin typeface="Arial"/>
                <a:cs typeface="Arial"/>
              </a:rPr>
              <a:t> </a:t>
            </a:r>
            <a:r>
              <a:rPr sz="3000" dirty="0">
                <a:latin typeface="Arial"/>
                <a:cs typeface="Arial"/>
              </a:rPr>
              <a:t>the  </a:t>
            </a:r>
            <a:r>
              <a:rPr sz="3000" spc="-5" dirty="0">
                <a:latin typeface="Arial"/>
                <a:cs typeface="Arial"/>
              </a:rPr>
              <a:t>concerned</a:t>
            </a:r>
            <a:r>
              <a:rPr sz="3000" spc="-40" dirty="0">
                <a:latin typeface="Arial"/>
                <a:cs typeface="Arial"/>
              </a:rPr>
              <a:t> </a:t>
            </a:r>
            <a:r>
              <a:rPr sz="3000" spc="-5" dirty="0">
                <a:latin typeface="Arial"/>
                <a:cs typeface="Arial"/>
              </a:rPr>
              <a:t>organs</a:t>
            </a:r>
            <a:endParaRPr sz="3000">
              <a:latin typeface="Arial"/>
              <a:cs typeface="Arial"/>
            </a:endParaRPr>
          </a:p>
          <a:p>
            <a:pPr marL="527685" indent="-515620">
              <a:lnSpc>
                <a:spcPct val="100000"/>
              </a:lnSpc>
              <a:spcBef>
                <a:spcPts val="190"/>
              </a:spcBef>
              <a:buClr>
                <a:srgbClr val="D24717"/>
              </a:buClr>
              <a:buSzPct val="85000"/>
              <a:buAutoNum type="arabicPeriod"/>
              <a:tabLst>
                <a:tab pos="527685" algn="l"/>
                <a:tab pos="528320" algn="l"/>
              </a:tabLst>
            </a:pPr>
            <a:r>
              <a:rPr sz="3000" dirty="0">
                <a:latin typeface="Arial"/>
                <a:cs typeface="Arial"/>
              </a:rPr>
              <a:t>It should have </a:t>
            </a:r>
            <a:r>
              <a:rPr sz="3000" spc="-5" dirty="0">
                <a:latin typeface="Arial"/>
                <a:cs typeface="Arial"/>
              </a:rPr>
              <a:t>adequate</a:t>
            </a:r>
            <a:r>
              <a:rPr sz="3000" spc="-105" dirty="0">
                <a:latin typeface="Arial"/>
                <a:cs typeface="Arial"/>
              </a:rPr>
              <a:t> </a:t>
            </a:r>
            <a:r>
              <a:rPr sz="3000" dirty="0">
                <a:latin typeface="Arial"/>
                <a:cs typeface="Arial"/>
              </a:rPr>
              <a:t>radio-opacity</a:t>
            </a:r>
            <a:endParaRPr sz="3000">
              <a:latin typeface="Arial"/>
              <a:cs typeface="Arial"/>
            </a:endParaRPr>
          </a:p>
        </p:txBody>
      </p:sp>
      <p:sp>
        <p:nvSpPr>
          <p:cNvPr id="4" name="object 4"/>
          <p:cNvSpPr/>
          <p:nvPr/>
        </p:nvSpPr>
        <p:spPr>
          <a:xfrm>
            <a:off x="146304" y="6210300"/>
            <a:ext cx="457200" cy="457200"/>
          </a:xfrm>
          <a:custGeom>
            <a:avLst/>
            <a:gdLst/>
            <a:ahLst/>
            <a:cxnLst/>
            <a:rect l="l" t="t" r="r" b="b"/>
            <a:pathLst>
              <a:path w="457200" h="457200">
                <a:moveTo>
                  <a:pt x="228600" y="0"/>
                </a:moveTo>
                <a:lnTo>
                  <a:pt x="182529" y="4644"/>
                </a:lnTo>
                <a:lnTo>
                  <a:pt x="139619" y="17964"/>
                </a:lnTo>
                <a:lnTo>
                  <a:pt x="100788" y="39041"/>
                </a:lnTo>
                <a:lnTo>
                  <a:pt x="66955" y="66955"/>
                </a:lnTo>
                <a:lnTo>
                  <a:pt x="39041" y="100788"/>
                </a:lnTo>
                <a:lnTo>
                  <a:pt x="17964" y="139619"/>
                </a:lnTo>
                <a:lnTo>
                  <a:pt x="4644" y="182529"/>
                </a:lnTo>
                <a:lnTo>
                  <a:pt x="0" y="228600"/>
                </a:lnTo>
                <a:lnTo>
                  <a:pt x="4644" y="274670"/>
                </a:lnTo>
                <a:lnTo>
                  <a:pt x="17964" y="317580"/>
                </a:lnTo>
                <a:lnTo>
                  <a:pt x="39041" y="356411"/>
                </a:lnTo>
                <a:lnTo>
                  <a:pt x="66955" y="390244"/>
                </a:lnTo>
                <a:lnTo>
                  <a:pt x="100788" y="418158"/>
                </a:lnTo>
                <a:lnTo>
                  <a:pt x="139619" y="439235"/>
                </a:lnTo>
                <a:lnTo>
                  <a:pt x="182529" y="452555"/>
                </a:lnTo>
                <a:lnTo>
                  <a:pt x="228600" y="457200"/>
                </a:lnTo>
                <a:lnTo>
                  <a:pt x="274670" y="452555"/>
                </a:lnTo>
                <a:lnTo>
                  <a:pt x="317580" y="439235"/>
                </a:lnTo>
                <a:lnTo>
                  <a:pt x="356411" y="418158"/>
                </a:lnTo>
                <a:lnTo>
                  <a:pt x="390244" y="390244"/>
                </a:lnTo>
                <a:lnTo>
                  <a:pt x="418158" y="356411"/>
                </a:lnTo>
                <a:lnTo>
                  <a:pt x="439235" y="317580"/>
                </a:lnTo>
                <a:lnTo>
                  <a:pt x="452555" y="274670"/>
                </a:lnTo>
                <a:lnTo>
                  <a:pt x="457200" y="228600"/>
                </a:lnTo>
                <a:lnTo>
                  <a:pt x="452555" y="182529"/>
                </a:lnTo>
                <a:lnTo>
                  <a:pt x="439235" y="139619"/>
                </a:lnTo>
                <a:lnTo>
                  <a:pt x="418158" y="100788"/>
                </a:lnTo>
                <a:lnTo>
                  <a:pt x="390244" y="66955"/>
                </a:lnTo>
                <a:lnTo>
                  <a:pt x="356411" y="39041"/>
                </a:lnTo>
                <a:lnTo>
                  <a:pt x="317580" y="17964"/>
                </a:lnTo>
                <a:lnTo>
                  <a:pt x="274670" y="4644"/>
                </a:lnTo>
                <a:lnTo>
                  <a:pt x="228600" y="0"/>
                </a:lnTo>
                <a:close/>
              </a:path>
            </a:pathLst>
          </a:custGeom>
          <a:solidFill>
            <a:srgbClr val="D24717"/>
          </a:solidFill>
        </p:spPr>
        <p:txBody>
          <a:bodyPr wrap="square" lIns="0" tIns="0" rIns="0" bIns="0" rtlCol="0"/>
          <a:lstStyle/>
          <a:p>
            <a:endParaRPr/>
          </a:p>
        </p:txBody>
      </p:sp>
      <p:sp>
        <p:nvSpPr>
          <p:cNvPr id="5" name="object 5"/>
          <p:cNvSpPr txBox="1">
            <a:spLocks noGrp="1"/>
          </p:cNvSpPr>
          <p:nvPr>
            <p:ph type="sldNum" sz="quarter" idx="7"/>
          </p:nvPr>
        </p:nvSpPr>
        <p:spPr>
          <a:xfrm>
            <a:off x="236829" y="6331838"/>
            <a:ext cx="274320" cy="224790"/>
          </a:xfrm>
          <a:prstGeom prst="rect">
            <a:avLst/>
          </a:prstGeom>
        </p:spPr>
        <p:txBody>
          <a:bodyPr vert="horz" wrap="square" lIns="0" tIns="0" rIns="0" bIns="0" rtlCol="0">
            <a:spAutoFit/>
          </a:bodyPr>
          <a:lstStyle>
            <a:defPPr>
              <a:defRPr lang="en-US"/>
            </a:defPPr>
            <a:lvl1pPr marL="0" algn="l" defTabSz="914400" rtl="0" eaLnBrk="1" latinLnBrk="0" hangingPunct="1">
              <a:defRPr sz="1400" b="0" i="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ts val="1650"/>
              </a:lnSpc>
            </a:pPr>
            <a:fld id="{81D60167-4931-47E6-BA6A-407CBD079E47}" type="slidenum">
              <a:rPr lang="en-IN" smtClean="0"/>
              <a:pPr marL="38100">
                <a:lnSpc>
                  <a:spcPts val="1650"/>
                </a:lnSpc>
              </a:pPr>
              <a:t>22</a:t>
            </a:fld>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p:nvPr/>
        </p:nvSpPr>
        <p:spPr>
          <a:xfrm>
            <a:off x="588696" y="1196752"/>
            <a:ext cx="7030084" cy="1713290"/>
          </a:xfrm>
          <a:prstGeom prst="rect">
            <a:avLst/>
          </a:prstGeom>
        </p:spPr>
        <p:txBody>
          <a:bodyPr vert="horz" wrap="square" lIns="0" tIns="264160" rIns="0" bIns="0" rtlCol="0">
            <a:spAutoFit/>
          </a:bodyPr>
          <a:lstStyle/>
          <a:p>
            <a:pPr marL="38100">
              <a:lnSpc>
                <a:spcPct val="100000"/>
              </a:lnSpc>
              <a:spcBef>
                <a:spcPts val="1110"/>
              </a:spcBef>
            </a:pPr>
            <a:r>
              <a:rPr lang="en-US" sz="2800" b="1" dirty="0">
                <a:latin typeface="Times New Roman"/>
                <a:cs typeface="Times New Roman"/>
              </a:rPr>
              <a:t>Synonym </a:t>
            </a:r>
            <a:r>
              <a:rPr lang="en-US" sz="2800" b="1" spc="-5" dirty="0">
                <a:latin typeface="Times New Roman"/>
                <a:cs typeface="Times New Roman"/>
              </a:rPr>
              <a:t>- </a:t>
            </a:r>
            <a:r>
              <a:rPr sz="2800" b="1" spc="-5" dirty="0">
                <a:latin typeface="Times New Roman"/>
                <a:cs typeface="Times New Roman"/>
              </a:rPr>
              <a:t>barium meal,shadow</a:t>
            </a:r>
            <a:r>
              <a:rPr sz="2800" b="1" spc="-10" dirty="0">
                <a:latin typeface="Times New Roman"/>
                <a:cs typeface="Times New Roman"/>
              </a:rPr>
              <a:t> </a:t>
            </a:r>
            <a:r>
              <a:rPr sz="2800" b="1" dirty="0">
                <a:latin typeface="Times New Roman"/>
                <a:cs typeface="Times New Roman"/>
              </a:rPr>
              <a:t>meal</a:t>
            </a:r>
            <a:endParaRPr sz="2800" dirty="0">
              <a:latin typeface="Times New Roman"/>
              <a:cs typeface="Times New Roman"/>
            </a:endParaRPr>
          </a:p>
          <a:p>
            <a:pPr marL="311785">
              <a:lnSpc>
                <a:spcPct val="100000"/>
              </a:lnSpc>
              <a:spcBef>
                <a:spcPts val="600"/>
              </a:spcBef>
            </a:pPr>
            <a:r>
              <a:rPr sz="2800" dirty="0">
                <a:latin typeface="Times New Roman"/>
                <a:cs typeface="Times New Roman"/>
              </a:rPr>
              <a:t>Molecular</a:t>
            </a:r>
            <a:r>
              <a:rPr sz="2800" spc="-25" dirty="0">
                <a:latin typeface="Times New Roman"/>
                <a:cs typeface="Times New Roman"/>
              </a:rPr>
              <a:t> </a:t>
            </a:r>
            <a:r>
              <a:rPr sz="2800" spc="-5" dirty="0">
                <a:latin typeface="Times New Roman"/>
                <a:cs typeface="Times New Roman"/>
              </a:rPr>
              <a:t>formula-BaSO</a:t>
            </a:r>
            <a:r>
              <a:rPr sz="2800" spc="-7" baseline="-20833" dirty="0">
                <a:latin typeface="Times New Roman"/>
                <a:cs typeface="Times New Roman"/>
              </a:rPr>
              <a:t>4</a:t>
            </a:r>
            <a:endParaRPr sz="2800" baseline="-20833" dirty="0">
              <a:latin typeface="Times New Roman"/>
              <a:cs typeface="Times New Roman"/>
            </a:endParaRPr>
          </a:p>
          <a:p>
            <a:pPr marL="311785">
              <a:lnSpc>
                <a:spcPct val="100000"/>
              </a:lnSpc>
              <a:spcBef>
                <a:spcPts val="600"/>
              </a:spcBef>
            </a:pPr>
            <a:r>
              <a:rPr sz="2800" spc="-5" dirty="0">
                <a:latin typeface="Times New Roman"/>
                <a:cs typeface="Times New Roman"/>
              </a:rPr>
              <a:t>Molecular</a:t>
            </a:r>
            <a:r>
              <a:rPr sz="2800" spc="-20" dirty="0">
                <a:latin typeface="Times New Roman"/>
                <a:cs typeface="Times New Roman"/>
              </a:rPr>
              <a:t> </a:t>
            </a:r>
            <a:r>
              <a:rPr sz="2800" dirty="0">
                <a:latin typeface="Times New Roman"/>
                <a:cs typeface="Times New Roman"/>
              </a:rPr>
              <a:t>wt-233.4</a:t>
            </a:r>
          </a:p>
        </p:txBody>
      </p:sp>
      <p:sp>
        <p:nvSpPr>
          <p:cNvPr id="19" name="object 19"/>
          <p:cNvSpPr/>
          <p:nvPr/>
        </p:nvSpPr>
        <p:spPr>
          <a:xfrm>
            <a:off x="146304" y="6210300"/>
            <a:ext cx="457200" cy="457200"/>
          </a:xfrm>
          <a:custGeom>
            <a:avLst/>
            <a:gdLst/>
            <a:ahLst/>
            <a:cxnLst/>
            <a:rect l="l" t="t" r="r" b="b"/>
            <a:pathLst>
              <a:path w="457200" h="457200">
                <a:moveTo>
                  <a:pt x="228600" y="0"/>
                </a:moveTo>
                <a:lnTo>
                  <a:pt x="182529" y="4644"/>
                </a:lnTo>
                <a:lnTo>
                  <a:pt x="139619" y="17964"/>
                </a:lnTo>
                <a:lnTo>
                  <a:pt x="100788" y="39041"/>
                </a:lnTo>
                <a:lnTo>
                  <a:pt x="66955" y="66955"/>
                </a:lnTo>
                <a:lnTo>
                  <a:pt x="39041" y="100788"/>
                </a:lnTo>
                <a:lnTo>
                  <a:pt x="17964" y="139619"/>
                </a:lnTo>
                <a:lnTo>
                  <a:pt x="4644" y="182529"/>
                </a:lnTo>
                <a:lnTo>
                  <a:pt x="0" y="228600"/>
                </a:lnTo>
                <a:lnTo>
                  <a:pt x="4644" y="274670"/>
                </a:lnTo>
                <a:lnTo>
                  <a:pt x="17964" y="317580"/>
                </a:lnTo>
                <a:lnTo>
                  <a:pt x="39041" y="356411"/>
                </a:lnTo>
                <a:lnTo>
                  <a:pt x="66955" y="390244"/>
                </a:lnTo>
                <a:lnTo>
                  <a:pt x="100788" y="418158"/>
                </a:lnTo>
                <a:lnTo>
                  <a:pt x="139619" y="439235"/>
                </a:lnTo>
                <a:lnTo>
                  <a:pt x="182529" y="452555"/>
                </a:lnTo>
                <a:lnTo>
                  <a:pt x="228600" y="457200"/>
                </a:lnTo>
                <a:lnTo>
                  <a:pt x="274670" y="452555"/>
                </a:lnTo>
                <a:lnTo>
                  <a:pt x="317580" y="439235"/>
                </a:lnTo>
                <a:lnTo>
                  <a:pt x="356411" y="418158"/>
                </a:lnTo>
                <a:lnTo>
                  <a:pt x="390244" y="390244"/>
                </a:lnTo>
                <a:lnTo>
                  <a:pt x="418158" y="356411"/>
                </a:lnTo>
                <a:lnTo>
                  <a:pt x="439235" y="317580"/>
                </a:lnTo>
                <a:lnTo>
                  <a:pt x="452555" y="274670"/>
                </a:lnTo>
                <a:lnTo>
                  <a:pt x="457200" y="228600"/>
                </a:lnTo>
                <a:lnTo>
                  <a:pt x="452555" y="182529"/>
                </a:lnTo>
                <a:lnTo>
                  <a:pt x="439235" y="139619"/>
                </a:lnTo>
                <a:lnTo>
                  <a:pt x="418158" y="100788"/>
                </a:lnTo>
                <a:lnTo>
                  <a:pt x="390244" y="66955"/>
                </a:lnTo>
                <a:lnTo>
                  <a:pt x="356411" y="39041"/>
                </a:lnTo>
                <a:lnTo>
                  <a:pt x="317580" y="17964"/>
                </a:lnTo>
                <a:lnTo>
                  <a:pt x="274670" y="4644"/>
                </a:lnTo>
                <a:lnTo>
                  <a:pt x="228600" y="0"/>
                </a:lnTo>
                <a:close/>
              </a:path>
            </a:pathLst>
          </a:custGeom>
          <a:solidFill>
            <a:srgbClr val="D24717"/>
          </a:solidFill>
        </p:spPr>
        <p:txBody>
          <a:bodyPr wrap="square" lIns="0" tIns="0" rIns="0" bIns="0" rtlCol="0"/>
          <a:lstStyle/>
          <a:p>
            <a:endParaRPr/>
          </a:p>
        </p:txBody>
      </p:sp>
      <p:sp>
        <p:nvSpPr>
          <p:cNvPr id="20" name="object 20"/>
          <p:cNvSpPr txBox="1"/>
          <p:nvPr/>
        </p:nvSpPr>
        <p:spPr>
          <a:xfrm>
            <a:off x="1115364" y="6116759"/>
            <a:ext cx="5781040" cy="279400"/>
          </a:xfrm>
          <a:prstGeom prst="rect">
            <a:avLst/>
          </a:prstGeom>
        </p:spPr>
        <p:txBody>
          <a:bodyPr vert="horz" wrap="square" lIns="0" tIns="0" rIns="0" bIns="0" rtlCol="0">
            <a:spAutoFit/>
          </a:bodyPr>
          <a:lstStyle/>
          <a:p>
            <a:pPr marL="12700">
              <a:lnSpc>
                <a:spcPts val="2065"/>
              </a:lnSpc>
            </a:pPr>
            <a:r>
              <a:rPr sz="1800" spc="-5" dirty="0">
                <a:latin typeface="Times New Roman"/>
                <a:cs typeface="Times New Roman"/>
              </a:rPr>
              <a:t>.</a:t>
            </a:r>
            <a:endParaRPr sz="1800" dirty="0">
              <a:latin typeface="Times New Roman"/>
              <a:cs typeface="Times New Roman"/>
            </a:endParaRPr>
          </a:p>
        </p:txBody>
      </p:sp>
      <p:sp>
        <p:nvSpPr>
          <p:cNvPr id="21" name="object 21"/>
          <p:cNvSpPr txBox="1">
            <a:spLocks noGrp="1"/>
          </p:cNvSpPr>
          <p:nvPr>
            <p:ph type="sldNum" sz="quarter" idx="7"/>
          </p:nvPr>
        </p:nvSpPr>
        <p:spPr>
          <a:xfrm>
            <a:off x="236829" y="6331838"/>
            <a:ext cx="274320" cy="224790"/>
          </a:xfrm>
          <a:prstGeom prst="rect">
            <a:avLst/>
          </a:prstGeom>
        </p:spPr>
        <p:txBody>
          <a:bodyPr vert="horz" wrap="square" lIns="0" tIns="0" rIns="0" bIns="0" rtlCol="0">
            <a:spAutoFit/>
          </a:bodyPr>
          <a:lstStyle>
            <a:defPPr>
              <a:defRPr lang="en-US"/>
            </a:defPPr>
            <a:lvl1pPr marL="0" algn="l" defTabSz="914400" rtl="0" eaLnBrk="1" latinLnBrk="0" hangingPunct="1">
              <a:defRPr sz="1400" b="0" i="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ts val="1650"/>
              </a:lnSpc>
            </a:pPr>
            <a:fld id="{81D60167-4931-47E6-BA6A-407CBD079E47}" type="slidenum">
              <a:rPr lang="en-IN" smtClean="0"/>
              <a:pPr marL="38100">
                <a:lnSpc>
                  <a:spcPts val="1650"/>
                </a:lnSpc>
              </a:pPr>
              <a:t>23</a:t>
            </a:fld>
            <a:endParaRPr dirty="0"/>
          </a:p>
        </p:txBody>
      </p:sp>
      <p:sp>
        <p:nvSpPr>
          <p:cNvPr id="23" name="Title 22">
            <a:extLst>
              <a:ext uri="{FF2B5EF4-FFF2-40B4-BE49-F238E27FC236}">
                <a16:creationId xmlns:a16="http://schemas.microsoft.com/office/drawing/2014/main" id="{7CD01115-CF90-4840-A321-4997C14D7055}"/>
              </a:ext>
            </a:extLst>
          </p:cNvPr>
          <p:cNvSpPr>
            <a:spLocks noGrp="1"/>
          </p:cNvSpPr>
          <p:nvPr>
            <p:ph type="title"/>
          </p:nvPr>
        </p:nvSpPr>
        <p:spPr/>
        <p:txBody>
          <a:bodyPr/>
          <a:lstStyle/>
          <a:p>
            <a:pPr algn="l"/>
            <a:r>
              <a:rPr lang="en-US" dirty="0"/>
              <a:t>Barium Sulphate</a:t>
            </a:r>
            <a:endParaRPr lang="en-IN"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78102-1818-44F9-BBFB-A7BC2005283F}"/>
              </a:ext>
            </a:extLst>
          </p:cNvPr>
          <p:cNvSpPr>
            <a:spLocks noGrp="1"/>
          </p:cNvSpPr>
          <p:nvPr>
            <p:ph type="ctrTitle"/>
          </p:nvPr>
        </p:nvSpPr>
        <p:spPr>
          <a:xfrm>
            <a:off x="539552" y="332657"/>
            <a:ext cx="8352928" cy="792088"/>
          </a:xfrm>
        </p:spPr>
        <p:txBody>
          <a:bodyPr/>
          <a:lstStyle/>
          <a:p>
            <a:endParaRPr lang="en-IN" dirty="0"/>
          </a:p>
        </p:txBody>
      </p:sp>
      <p:sp>
        <p:nvSpPr>
          <p:cNvPr id="3" name="Subtitle 2">
            <a:extLst>
              <a:ext uri="{FF2B5EF4-FFF2-40B4-BE49-F238E27FC236}">
                <a16:creationId xmlns:a16="http://schemas.microsoft.com/office/drawing/2014/main" id="{FFE22F5A-A983-472C-BC7E-F831CF91D441}"/>
              </a:ext>
            </a:extLst>
          </p:cNvPr>
          <p:cNvSpPr>
            <a:spLocks noGrp="1"/>
          </p:cNvSpPr>
          <p:nvPr>
            <p:ph type="subTitle" idx="1"/>
          </p:nvPr>
        </p:nvSpPr>
        <p:spPr>
          <a:xfrm>
            <a:off x="530464" y="1412775"/>
            <a:ext cx="8352928" cy="5112567"/>
          </a:xfrm>
        </p:spPr>
        <p:txBody>
          <a:bodyPr>
            <a:normAutofit/>
          </a:bodyPr>
          <a:lstStyle/>
          <a:p>
            <a:pPr marL="12700" algn="l">
              <a:lnSpc>
                <a:spcPct val="100000"/>
              </a:lnSpc>
              <a:spcBef>
                <a:spcPts val="100"/>
              </a:spcBef>
            </a:pPr>
            <a:r>
              <a:rPr lang="en-US" sz="2800" spc="-5" dirty="0">
                <a:solidFill>
                  <a:schemeClr val="tx1"/>
                </a:solidFill>
                <a:latin typeface="Times New Roman"/>
                <a:cs typeface="Times New Roman"/>
              </a:rPr>
              <a:t>Properties-</a:t>
            </a:r>
            <a:r>
              <a:rPr lang="en-US" sz="2800" spc="-5" dirty="0" err="1">
                <a:solidFill>
                  <a:schemeClr val="tx1"/>
                </a:solidFill>
                <a:latin typeface="Times New Roman"/>
                <a:cs typeface="Times New Roman"/>
              </a:rPr>
              <a:t>Fine,odourless,tasteless,odourless,free</a:t>
            </a:r>
            <a:r>
              <a:rPr lang="en-US" sz="2800" spc="-5" dirty="0">
                <a:solidFill>
                  <a:schemeClr val="tx1"/>
                </a:solidFill>
                <a:latin typeface="Times New Roman"/>
                <a:cs typeface="Times New Roman"/>
              </a:rPr>
              <a:t> </a:t>
            </a:r>
            <a:r>
              <a:rPr lang="en-US" sz="2800" dirty="0">
                <a:solidFill>
                  <a:schemeClr val="tx1"/>
                </a:solidFill>
                <a:latin typeface="Times New Roman"/>
                <a:cs typeface="Times New Roman"/>
              </a:rPr>
              <a:t>from </a:t>
            </a:r>
            <a:r>
              <a:rPr lang="en-US" sz="2800" dirty="0" err="1">
                <a:solidFill>
                  <a:schemeClr val="tx1"/>
                </a:solidFill>
                <a:latin typeface="Times New Roman"/>
                <a:cs typeface="Times New Roman"/>
              </a:rPr>
              <a:t>grittiness.It</a:t>
            </a:r>
            <a:r>
              <a:rPr lang="en-US" sz="2800" dirty="0">
                <a:solidFill>
                  <a:schemeClr val="tx1"/>
                </a:solidFill>
                <a:latin typeface="Times New Roman"/>
                <a:cs typeface="Times New Roman"/>
              </a:rPr>
              <a:t> is</a:t>
            </a:r>
            <a:r>
              <a:rPr lang="en-US" sz="2800" spc="120" dirty="0">
                <a:solidFill>
                  <a:schemeClr val="tx1"/>
                </a:solidFill>
                <a:latin typeface="Times New Roman"/>
                <a:cs typeface="Times New Roman"/>
              </a:rPr>
              <a:t> </a:t>
            </a:r>
            <a:r>
              <a:rPr lang="en-US" sz="2800" spc="-5" dirty="0" err="1">
                <a:solidFill>
                  <a:schemeClr val="tx1"/>
                </a:solidFill>
                <a:latin typeface="Times New Roman"/>
                <a:cs typeface="Times New Roman"/>
              </a:rPr>
              <a:t>iinsoluble</a:t>
            </a:r>
            <a:r>
              <a:rPr lang="en-US" sz="2800" spc="-5" dirty="0">
                <a:solidFill>
                  <a:schemeClr val="tx1"/>
                </a:solidFill>
                <a:latin typeface="Times New Roman"/>
                <a:cs typeface="Times New Roman"/>
              </a:rPr>
              <a:t> </a:t>
            </a:r>
            <a:r>
              <a:rPr lang="en-US" sz="2800" dirty="0">
                <a:solidFill>
                  <a:schemeClr val="tx1"/>
                </a:solidFill>
                <a:latin typeface="Times New Roman"/>
                <a:cs typeface="Times New Roman"/>
              </a:rPr>
              <a:t>in</a:t>
            </a:r>
            <a:r>
              <a:rPr lang="en-US" sz="2800" spc="-5" dirty="0">
                <a:solidFill>
                  <a:schemeClr val="tx1"/>
                </a:solidFill>
                <a:latin typeface="Times New Roman"/>
                <a:cs typeface="Times New Roman"/>
              </a:rPr>
              <a:t> water</a:t>
            </a:r>
            <a:endParaRPr lang="en-US" sz="2800" dirty="0">
              <a:solidFill>
                <a:schemeClr val="tx1"/>
              </a:solidFill>
              <a:latin typeface="Times New Roman"/>
              <a:cs typeface="Times New Roman"/>
            </a:endParaRPr>
          </a:p>
          <a:p>
            <a:pPr marL="12700" algn="l">
              <a:lnSpc>
                <a:spcPct val="100000"/>
              </a:lnSpc>
              <a:spcBef>
                <a:spcPts val="600"/>
              </a:spcBef>
            </a:pPr>
            <a:r>
              <a:rPr lang="en-US" sz="2800" dirty="0">
                <a:solidFill>
                  <a:schemeClr val="tx1"/>
                </a:solidFill>
                <a:latin typeface="Times New Roman"/>
                <a:cs typeface="Times New Roman"/>
              </a:rPr>
              <a:t>Storage-It should be stored in a well closed</a:t>
            </a:r>
            <a:r>
              <a:rPr lang="en-US" sz="2800" spc="-45" dirty="0">
                <a:solidFill>
                  <a:schemeClr val="tx1"/>
                </a:solidFill>
                <a:latin typeface="Times New Roman"/>
                <a:cs typeface="Times New Roman"/>
              </a:rPr>
              <a:t> </a:t>
            </a:r>
            <a:r>
              <a:rPr lang="en-US" sz="2800" dirty="0">
                <a:solidFill>
                  <a:schemeClr val="tx1"/>
                </a:solidFill>
                <a:latin typeface="Times New Roman"/>
                <a:cs typeface="Times New Roman"/>
              </a:rPr>
              <a:t>container</a:t>
            </a:r>
          </a:p>
          <a:p>
            <a:pPr marL="12700" marR="154305" algn="l">
              <a:lnSpc>
                <a:spcPct val="100000"/>
              </a:lnSpc>
              <a:spcBef>
                <a:spcPts val="600"/>
              </a:spcBef>
            </a:pPr>
            <a:r>
              <a:rPr lang="en-US" sz="2800" spc="-5" dirty="0">
                <a:solidFill>
                  <a:schemeClr val="tx1"/>
                </a:solidFill>
                <a:latin typeface="Times New Roman"/>
                <a:cs typeface="Times New Roman"/>
              </a:rPr>
              <a:t>Use-Barium </a:t>
            </a:r>
            <a:r>
              <a:rPr lang="en-US" sz="2800" dirty="0">
                <a:solidFill>
                  <a:schemeClr val="tx1"/>
                </a:solidFill>
                <a:latin typeface="Times New Roman"/>
                <a:cs typeface="Times New Roman"/>
              </a:rPr>
              <a:t>sulphate </a:t>
            </a:r>
            <a:r>
              <a:rPr lang="en-US" sz="2800" spc="-5" dirty="0">
                <a:solidFill>
                  <a:schemeClr val="tx1"/>
                </a:solidFill>
                <a:latin typeface="Times New Roman"/>
                <a:cs typeface="Times New Roman"/>
              </a:rPr>
              <a:t>is </a:t>
            </a:r>
            <a:r>
              <a:rPr lang="en-US" sz="2800" dirty="0">
                <a:solidFill>
                  <a:schemeClr val="tx1"/>
                </a:solidFill>
                <a:latin typeface="Times New Roman"/>
                <a:cs typeface="Times New Roman"/>
              </a:rPr>
              <a:t>a diagnostic drug which </a:t>
            </a:r>
            <a:r>
              <a:rPr lang="en-US" sz="2800" spc="-5" dirty="0">
                <a:solidFill>
                  <a:schemeClr val="tx1"/>
                </a:solidFill>
                <a:latin typeface="Times New Roman"/>
                <a:cs typeface="Times New Roman"/>
              </a:rPr>
              <a:t>is </a:t>
            </a:r>
            <a:r>
              <a:rPr lang="en-US" sz="2800" dirty="0">
                <a:solidFill>
                  <a:schemeClr val="tx1"/>
                </a:solidFill>
                <a:latin typeface="Times New Roman"/>
                <a:cs typeface="Times New Roman"/>
              </a:rPr>
              <a:t>used medicinally in x-ray  </a:t>
            </a:r>
            <a:r>
              <a:rPr lang="en-US" sz="2800" dirty="0" err="1">
                <a:solidFill>
                  <a:schemeClr val="tx1"/>
                </a:solidFill>
                <a:latin typeface="Times New Roman"/>
                <a:cs typeface="Times New Roman"/>
              </a:rPr>
              <a:t>examination.It</a:t>
            </a:r>
            <a:r>
              <a:rPr lang="en-US" sz="2800" dirty="0">
                <a:solidFill>
                  <a:schemeClr val="tx1"/>
                </a:solidFill>
                <a:latin typeface="Times New Roman"/>
                <a:cs typeface="Times New Roman"/>
              </a:rPr>
              <a:t> </a:t>
            </a:r>
            <a:r>
              <a:rPr lang="en-US" sz="2800" spc="-5" dirty="0">
                <a:solidFill>
                  <a:schemeClr val="tx1"/>
                </a:solidFill>
                <a:latin typeface="Times New Roman"/>
                <a:cs typeface="Times New Roman"/>
              </a:rPr>
              <a:t>is </a:t>
            </a:r>
            <a:r>
              <a:rPr lang="en-US" sz="2800" dirty="0">
                <a:solidFill>
                  <a:schemeClr val="tx1"/>
                </a:solidFill>
                <a:latin typeface="Times New Roman"/>
                <a:cs typeface="Times New Roman"/>
              </a:rPr>
              <a:t>administered by enema before </a:t>
            </a:r>
            <a:r>
              <a:rPr lang="en-US" sz="2800" spc="-10" dirty="0">
                <a:solidFill>
                  <a:schemeClr val="tx1"/>
                </a:solidFill>
                <a:latin typeface="Times New Roman"/>
                <a:cs typeface="Times New Roman"/>
              </a:rPr>
              <a:t>x-ray </a:t>
            </a:r>
            <a:r>
              <a:rPr lang="en-US" sz="2800" dirty="0">
                <a:solidFill>
                  <a:schemeClr val="tx1"/>
                </a:solidFill>
                <a:latin typeface="Times New Roman"/>
                <a:cs typeface="Times New Roman"/>
              </a:rPr>
              <a:t>examination in the</a:t>
            </a:r>
            <a:r>
              <a:rPr lang="en-US" sz="2800" spc="-85" dirty="0">
                <a:solidFill>
                  <a:schemeClr val="tx1"/>
                </a:solidFill>
                <a:latin typeface="Times New Roman"/>
                <a:cs typeface="Times New Roman"/>
              </a:rPr>
              <a:t> </a:t>
            </a:r>
            <a:r>
              <a:rPr lang="en-US" sz="2800" dirty="0">
                <a:solidFill>
                  <a:schemeClr val="tx1"/>
                </a:solidFill>
                <a:latin typeface="Times New Roman"/>
                <a:cs typeface="Times New Roman"/>
              </a:rPr>
              <a:t>form of barium meal to </a:t>
            </a:r>
            <a:r>
              <a:rPr lang="en-US" sz="2800" spc="-5" dirty="0">
                <a:solidFill>
                  <a:schemeClr val="tx1"/>
                </a:solidFill>
                <a:latin typeface="Times New Roman"/>
                <a:cs typeface="Times New Roman"/>
              </a:rPr>
              <a:t>make </a:t>
            </a:r>
            <a:r>
              <a:rPr lang="en-US" sz="2800" dirty="0">
                <a:solidFill>
                  <a:schemeClr val="tx1"/>
                </a:solidFill>
                <a:latin typeface="Times New Roman"/>
                <a:cs typeface="Times New Roman"/>
              </a:rPr>
              <a:t>intestine opaque to x-ray</a:t>
            </a:r>
            <a:r>
              <a:rPr lang="en-US" sz="2800" spc="-40" dirty="0">
                <a:solidFill>
                  <a:schemeClr val="tx1"/>
                </a:solidFill>
                <a:latin typeface="Times New Roman"/>
                <a:cs typeface="Times New Roman"/>
              </a:rPr>
              <a:t> </a:t>
            </a:r>
            <a:r>
              <a:rPr lang="en-US" sz="2800" spc="-5" dirty="0">
                <a:solidFill>
                  <a:schemeClr val="tx1"/>
                </a:solidFill>
                <a:latin typeface="Times New Roman"/>
                <a:cs typeface="Times New Roman"/>
              </a:rPr>
              <a:t>examination</a:t>
            </a:r>
            <a:endParaRPr lang="en-US" sz="2800" dirty="0">
              <a:solidFill>
                <a:schemeClr val="tx1"/>
              </a:solidFill>
              <a:latin typeface="Times New Roman"/>
              <a:cs typeface="Times New Roman"/>
            </a:endParaRPr>
          </a:p>
          <a:p>
            <a:pPr algn="l"/>
            <a:endParaRPr lang="en-IN" dirty="0"/>
          </a:p>
        </p:txBody>
      </p:sp>
    </p:spTree>
    <p:extLst>
      <p:ext uri="{BB962C8B-B14F-4D97-AF65-F5344CB8AC3E}">
        <p14:creationId xmlns:p14="http://schemas.microsoft.com/office/powerpoint/2010/main" val="2027151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1"/>
            <a:ext cx="7772400" cy="714355"/>
          </a:xfrm>
        </p:spPr>
        <p:txBody>
          <a:bodyPr>
            <a:normAutofit fontScale="90000"/>
          </a:bodyPr>
          <a:lstStyle/>
          <a:p>
            <a:r>
              <a:rPr lang="en-US" dirty="0"/>
              <a:t>Properties of alpha rays</a:t>
            </a:r>
            <a:endParaRPr lang="en-IN" dirty="0"/>
          </a:p>
        </p:txBody>
      </p:sp>
      <p:sp>
        <p:nvSpPr>
          <p:cNvPr id="3" name="Subtitle 2"/>
          <p:cNvSpPr>
            <a:spLocks noGrp="1"/>
          </p:cNvSpPr>
          <p:nvPr>
            <p:ph type="subTitle" idx="1"/>
          </p:nvPr>
        </p:nvSpPr>
        <p:spPr>
          <a:xfrm>
            <a:off x="428596" y="785794"/>
            <a:ext cx="8429684" cy="5643602"/>
          </a:xfrm>
        </p:spPr>
        <p:txBody>
          <a:bodyPr>
            <a:noAutofit/>
          </a:bodyPr>
          <a:lstStyle/>
          <a:p>
            <a:pPr algn="just"/>
            <a:r>
              <a:rPr lang="en-US" sz="2800" dirty="0">
                <a:solidFill>
                  <a:schemeClr val="tx1"/>
                </a:solidFill>
              </a:rPr>
              <a:t>Alpha particles carry positive charge of proton which is equal to the charge of He nucleus. </a:t>
            </a:r>
            <a:r>
              <a:rPr lang="en-IN" sz="2800" dirty="0">
                <a:solidFill>
                  <a:schemeClr val="tx1"/>
                </a:solidFill>
              </a:rPr>
              <a:t> </a:t>
            </a:r>
            <a:r>
              <a:rPr lang="en-US" sz="2800" dirty="0">
                <a:solidFill>
                  <a:schemeClr val="tx1"/>
                </a:solidFill>
              </a:rPr>
              <a:t>Mass is roughly 4 times that of hydrogen atom i.e., equal to mass of He nucleus</a:t>
            </a:r>
            <a:endParaRPr lang="en-IN" sz="2800" dirty="0">
              <a:solidFill>
                <a:schemeClr val="tx1"/>
              </a:solidFill>
            </a:endParaRPr>
          </a:p>
          <a:p>
            <a:pPr algn="just">
              <a:buFont typeface="Arial" pitchFamily="34" charset="0"/>
              <a:buChar char="•"/>
            </a:pPr>
            <a:r>
              <a:rPr lang="en-US" sz="2800" dirty="0">
                <a:solidFill>
                  <a:schemeClr val="tx1"/>
                </a:solidFill>
              </a:rPr>
              <a:t> Alpha particles are deflected by electric and magnetic fields </a:t>
            </a:r>
            <a:endParaRPr lang="en-IN" sz="2800" dirty="0">
              <a:solidFill>
                <a:schemeClr val="tx1"/>
              </a:solidFill>
            </a:endParaRPr>
          </a:p>
          <a:p>
            <a:pPr algn="just">
              <a:buFont typeface="Arial" pitchFamily="34" charset="0"/>
              <a:buChar char="•"/>
            </a:pPr>
            <a:r>
              <a:rPr lang="en-US" sz="2800" dirty="0">
                <a:solidFill>
                  <a:schemeClr val="tx1"/>
                </a:solidFill>
              </a:rPr>
              <a:t> The velocity of alpha particle ranges between 1.4x 10</a:t>
            </a:r>
            <a:r>
              <a:rPr lang="en-US" sz="2800" baseline="30000" dirty="0">
                <a:solidFill>
                  <a:schemeClr val="tx1"/>
                </a:solidFill>
              </a:rPr>
              <a:t>7</a:t>
            </a:r>
            <a:r>
              <a:rPr lang="en-US" sz="2800" dirty="0">
                <a:solidFill>
                  <a:schemeClr val="tx1"/>
                </a:solidFill>
              </a:rPr>
              <a:t>m/s to 2.1x10</a:t>
            </a:r>
            <a:r>
              <a:rPr lang="en-US" sz="2800" baseline="30000" dirty="0">
                <a:solidFill>
                  <a:schemeClr val="tx1"/>
                </a:solidFill>
              </a:rPr>
              <a:t>7</a:t>
            </a:r>
            <a:r>
              <a:rPr lang="en-US" sz="2800" dirty="0">
                <a:solidFill>
                  <a:schemeClr val="tx1"/>
                </a:solidFill>
              </a:rPr>
              <a:t>m/s depending upon source emitting it </a:t>
            </a:r>
            <a:endParaRPr lang="en-IN" sz="2800" dirty="0">
              <a:solidFill>
                <a:schemeClr val="tx1"/>
              </a:solidFill>
            </a:endParaRPr>
          </a:p>
          <a:p>
            <a:pPr algn="just">
              <a:buFont typeface="Arial" pitchFamily="34" charset="0"/>
              <a:buChar char="•"/>
            </a:pPr>
            <a:r>
              <a:rPr lang="en-US" sz="2800" dirty="0">
                <a:solidFill>
                  <a:schemeClr val="tx1"/>
                </a:solidFill>
              </a:rPr>
              <a:t> Because of large mass the penetrating power is very low compared to other emissions </a:t>
            </a:r>
            <a:endParaRPr lang="en-IN" sz="2800" dirty="0">
              <a:solidFill>
                <a:schemeClr val="tx1"/>
              </a:solidFill>
            </a:endParaRPr>
          </a:p>
          <a:p>
            <a:pPr algn="just">
              <a:buFont typeface="Arial" pitchFamily="34" charset="0"/>
              <a:buChar char="•"/>
            </a:pPr>
            <a:r>
              <a:rPr lang="en-US" sz="2800" dirty="0">
                <a:solidFill>
                  <a:schemeClr val="tx1"/>
                </a:solidFill>
              </a:rPr>
              <a:t> Alpha particle have large ionizing power .it produces thousands of ions before being absorbed </a:t>
            </a:r>
            <a:endParaRPr lang="en-IN" sz="2800" dirty="0">
              <a:solidFill>
                <a:schemeClr val="tx1"/>
              </a:solidFill>
            </a:endParaRPr>
          </a:p>
          <a:p>
            <a:pPr algn="just"/>
            <a:r>
              <a:rPr lang="en-US" sz="2800" dirty="0">
                <a:solidFill>
                  <a:schemeClr val="tx1"/>
                </a:solidFill>
              </a:rPr>
              <a:t> </a:t>
            </a:r>
            <a:endParaRPr lang="en-IN"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285729"/>
            <a:ext cx="8858280" cy="571504"/>
          </a:xfrm>
        </p:spPr>
        <p:txBody>
          <a:bodyPr>
            <a:normAutofit fontScale="90000"/>
          </a:bodyPr>
          <a:lstStyle/>
          <a:p>
            <a:endParaRPr lang="en-IN" dirty="0"/>
          </a:p>
        </p:txBody>
      </p:sp>
      <p:sp>
        <p:nvSpPr>
          <p:cNvPr id="3" name="Subtitle 2"/>
          <p:cNvSpPr>
            <a:spLocks noGrp="1"/>
          </p:cNvSpPr>
          <p:nvPr>
            <p:ph type="subTitle" idx="1"/>
          </p:nvPr>
        </p:nvSpPr>
        <p:spPr>
          <a:xfrm>
            <a:off x="285720" y="1071546"/>
            <a:ext cx="8572560" cy="5357850"/>
          </a:xfrm>
        </p:spPr>
        <p:txBody>
          <a:bodyPr/>
          <a:lstStyle/>
          <a:p>
            <a:pPr lvl="0" algn="just" hangingPunct="0">
              <a:buFont typeface="Arial" pitchFamily="34" charset="0"/>
              <a:buChar char="•"/>
            </a:pPr>
            <a:r>
              <a:rPr lang="en-US" dirty="0">
                <a:solidFill>
                  <a:schemeClr val="tx1"/>
                </a:solidFill>
              </a:rPr>
              <a:t>Range of alpha particles in air depends on radioactive source producing it </a:t>
            </a:r>
            <a:endParaRPr lang="en-IN" dirty="0">
              <a:solidFill>
                <a:schemeClr val="tx1"/>
              </a:solidFill>
            </a:endParaRPr>
          </a:p>
          <a:p>
            <a:pPr algn="just">
              <a:buFont typeface="Arial" pitchFamily="34" charset="0"/>
              <a:buChar char="•"/>
            </a:pPr>
            <a:r>
              <a:rPr lang="en-US" dirty="0">
                <a:solidFill>
                  <a:schemeClr val="tx1"/>
                </a:solidFill>
              </a:rPr>
              <a:t> Alpha particles produce fluorescence in certain substances like </a:t>
            </a:r>
            <a:r>
              <a:rPr lang="en-US" dirty="0" err="1">
                <a:solidFill>
                  <a:schemeClr val="tx1"/>
                </a:solidFill>
              </a:rPr>
              <a:t>Ba-platinocyanide</a:t>
            </a:r>
            <a:r>
              <a:rPr lang="en-US" dirty="0">
                <a:solidFill>
                  <a:schemeClr val="tx1"/>
                </a:solidFill>
              </a:rPr>
              <a:t> and zinc </a:t>
            </a:r>
            <a:r>
              <a:rPr lang="en-US" dirty="0" err="1">
                <a:solidFill>
                  <a:schemeClr val="tx1"/>
                </a:solidFill>
              </a:rPr>
              <a:t>sulphide</a:t>
            </a:r>
            <a:r>
              <a:rPr lang="en-US" dirty="0">
                <a:solidFill>
                  <a:schemeClr val="tx1"/>
                </a:solidFill>
              </a:rPr>
              <a:t> </a:t>
            </a:r>
            <a:endParaRPr lang="en-IN" dirty="0">
              <a:solidFill>
                <a:schemeClr val="tx1"/>
              </a:solidFill>
            </a:endParaRPr>
          </a:p>
          <a:p>
            <a:pPr algn="just">
              <a:buFont typeface="Arial" pitchFamily="34" charset="0"/>
              <a:buChar char="•"/>
            </a:pPr>
            <a:r>
              <a:rPr lang="en-US" dirty="0">
                <a:solidFill>
                  <a:schemeClr val="tx1"/>
                </a:solidFill>
              </a:rPr>
              <a:t> Alpha particles are scattered while  passing through thin metal foils </a:t>
            </a:r>
            <a:endParaRPr lang="en-IN" dirty="0">
              <a:solidFill>
                <a:schemeClr val="tx1"/>
              </a:solidFill>
            </a:endParaRPr>
          </a:p>
          <a:p>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690498"/>
            <a:ext cx="5306060" cy="635000"/>
          </a:xfrm>
          <a:prstGeom prst="rect">
            <a:avLst/>
          </a:prstGeom>
        </p:spPr>
        <p:txBody>
          <a:bodyPr vert="horz" wrap="square" lIns="0" tIns="12065" rIns="0" bIns="0" rtlCol="0">
            <a:spAutoFit/>
          </a:bodyPr>
          <a:lstStyle/>
          <a:p>
            <a:pPr marL="12700">
              <a:lnSpc>
                <a:spcPct val="100000"/>
              </a:lnSpc>
              <a:spcBef>
                <a:spcPts val="95"/>
              </a:spcBef>
            </a:pPr>
            <a:r>
              <a:rPr sz="4000" spc="-5" dirty="0">
                <a:latin typeface="Arial"/>
                <a:cs typeface="Arial"/>
              </a:rPr>
              <a:t>1- Alpha particle</a:t>
            </a:r>
            <a:r>
              <a:rPr sz="4000" spc="-220" dirty="0">
                <a:latin typeface="Arial"/>
                <a:cs typeface="Arial"/>
              </a:rPr>
              <a:t> </a:t>
            </a:r>
            <a:r>
              <a:rPr sz="4000" spc="-5" dirty="0">
                <a:latin typeface="Arial"/>
                <a:cs typeface="Arial"/>
              </a:rPr>
              <a:t>decay:</a:t>
            </a:r>
            <a:endParaRPr sz="4000">
              <a:latin typeface="Arial"/>
              <a:cs typeface="Arial"/>
            </a:endParaRPr>
          </a:p>
        </p:txBody>
      </p:sp>
      <p:sp>
        <p:nvSpPr>
          <p:cNvPr id="3" name="object 3"/>
          <p:cNvSpPr/>
          <p:nvPr/>
        </p:nvSpPr>
        <p:spPr>
          <a:xfrm>
            <a:off x="548640" y="1496822"/>
            <a:ext cx="323088" cy="242315"/>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810564" y="1423162"/>
            <a:ext cx="5772150" cy="544195"/>
          </a:xfrm>
          <a:prstGeom prst="rect">
            <a:avLst/>
          </a:prstGeom>
        </p:spPr>
        <p:txBody>
          <a:bodyPr vert="horz" wrap="square" lIns="0" tIns="104775" rIns="0" bIns="0" rtlCol="0">
            <a:spAutoFit/>
          </a:bodyPr>
          <a:lstStyle/>
          <a:p>
            <a:pPr marL="12700" marR="5080">
              <a:lnSpc>
                <a:spcPct val="70000"/>
              </a:lnSpc>
              <a:spcBef>
                <a:spcPts val="825"/>
              </a:spcBef>
              <a:tabLst>
                <a:tab pos="819785" algn="l"/>
                <a:tab pos="1925320" algn="l"/>
                <a:tab pos="2447925" algn="l"/>
                <a:tab pos="3239135" algn="l"/>
                <a:tab pos="3606800" algn="l"/>
                <a:tab pos="3905250" algn="l"/>
                <a:tab pos="5006975" algn="l"/>
                <a:tab pos="5617210" algn="l"/>
              </a:tabLst>
            </a:pPr>
            <a:r>
              <a:rPr sz="2000" dirty="0">
                <a:latin typeface="Arial"/>
                <a:cs typeface="Arial"/>
              </a:rPr>
              <a:t>Alpha	p</a:t>
            </a:r>
            <a:r>
              <a:rPr sz="2000" spc="-10" dirty="0">
                <a:latin typeface="Arial"/>
                <a:cs typeface="Arial"/>
              </a:rPr>
              <a:t>a</a:t>
            </a:r>
            <a:r>
              <a:rPr sz="2000" dirty="0">
                <a:latin typeface="Arial"/>
                <a:cs typeface="Arial"/>
              </a:rPr>
              <a:t>rticles	</a:t>
            </a:r>
            <a:r>
              <a:rPr sz="2000" spc="-10" dirty="0">
                <a:latin typeface="Arial"/>
                <a:cs typeface="Arial"/>
              </a:rPr>
              <a:t>ar</a:t>
            </a:r>
            <a:r>
              <a:rPr sz="2000" dirty="0">
                <a:latin typeface="Arial"/>
                <a:cs typeface="Arial"/>
              </a:rPr>
              <a:t>e	</a:t>
            </a:r>
            <a:r>
              <a:rPr sz="2000" spc="-15" dirty="0">
                <a:latin typeface="Arial"/>
                <a:cs typeface="Arial"/>
              </a:rPr>
              <a:t>m</a:t>
            </a:r>
            <a:r>
              <a:rPr sz="2000" dirty="0">
                <a:latin typeface="Arial"/>
                <a:cs typeface="Arial"/>
              </a:rPr>
              <a:t>a</a:t>
            </a:r>
            <a:r>
              <a:rPr sz="2000" spc="-10" dirty="0">
                <a:latin typeface="Arial"/>
                <a:cs typeface="Arial"/>
              </a:rPr>
              <a:t>d</a:t>
            </a:r>
            <a:r>
              <a:rPr sz="2000" dirty="0">
                <a:latin typeface="Arial"/>
                <a:cs typeface="Arial"/>
              </a:rPr>
              <a:t>e	of	</a:t>
            </a:r>
            <a:r>
              <a:rPr sz="2000" b="1" dirty="0">
                <a:solidFill>
                  <a:srgbClr val="FF0066"/>
                </a:solidFill>
                <a:latin typeface="Arial"/>
                <a:cs typeface="Arial"/>
              </a:rPr>
              <a:t>2	pr</a:t>
            </a:r>
            <a:r>
              <a:rPr sz="2000" b="1" spc="-15" dirty="0">
                <a:solidFill>
                  <a:srgbClr val="FF0066"/>
                </a:solidFill>
                <a:latin typeface="Arial"/>
                <a:cs typeface="Arial"/>
              </a:rPr>
              <a:t>o</a:t>
            </a:r>
            <a:r>
              <a:rPr sz="2000" b="1" spc="-10" dirty="0">
                <a:solidFill>
                  <a:srgbClr val="FF0066"/>
                </a:solidFill>
                <a:latin typeface="Arial"/>
                <a:cs typeface="Arial"/>
              </a:rPr>
              <a:t>t</a:t>
            </a:r>
            <a:r>
              <a:rPr sz="2000" b="1" dirty="0">
                <a:solidFill>
                  <a:srgbClr val="FF0066"/>
                </a:solidFill>
                <a:latin typeface="Arial"/>
                <a:cs typeface="Arial"/>
              </a:rPr>
              <a:t>ons	and	2  neutrons</a:t>
            </a:r>
            <a:r>
              <a:rPr sz="2000" dirty="0">
                <a:solidFill>
                  <a:srgbClr val="FF0066"/>
                </a:solidFill>
                <a:latin typeface="Arial"/>
                <a:cs typeface="Arial"/>
              </a:rPr>
              <a:t>.</a:t>
            </a:r>
            <a:endParaRPr sz="2000">
              <a:latin typeface="Arial"/>
              <a:cs typeface="Arial"/>
            </a:endParaRPr>
          </a:p>
        </p:txBody>
      </p:sp>
      <p:sp>
        <p:nvSpPr>
          <p:cNvPr id="5" name="object 5"/>
          <p:cNvSpPr/>
          <p:nvPr/>
        </p:nvSpPr>
        <p:spPr>
          <a:xfrm>
            <a:off x="548640" y="1999818"/>
            <a:ext cx="323088" cy="242620"/>
          </a:xfrm>
          <a:prstGeom prst="rect">
            <a:avLst/>
          </a:prstGeom>
          <a:blipFill>
            <a:blip r:embed="rId2" cstate="print"/>
            <a:stretch>
              <a:fillRect/>
            </a:stretch>
          </a:blipFill>
        </p:spPr>
        <p:txBody>
          <a:bodyPr wrap="square" lIns="0" tIns="0" rIns="0" bIns="0" rtlCol="0"/>
          <a:lstStyle/>
          <a:p>
            <a:endParaRPr/>
          </a:p>
        </p:txBody>
      </p:sp>
      <p:sp>
        <p:nvSpPr>
          <p:cNvPr id="6" name="object 6"/>
          <p:cNvSpPr txBox="1"/>
          <p:nvPr/>
        </p:nvSpPr>
        <p:spPr>
          <a:xfrm>
            <a:off x="810564" y="1925777"/>
            <a:ext cx="2795270" cy="544830"/>
          </a:xfrm>
          <a:prstGeom prst="rect">
            <a:avLst/>
          </a:prstGeom>
        </p:spPr>
        <p:txBody>
          <a:bodyPr vert="horz" wrap="square" lIns="0" tIns="104775" rIns="0" bIns="0" rtlCol="0">
            <a:spAutoFit/>
          </a:bodyPr>
          <a:lstStyle/>
          <a:p>
            <a:pPr marL="12700" marR="5080">
              <a:lnSpc>
                <a:spcPct val="70000"/>
              </a:lnSpc>
              <a:spcBef>
                <a:spcPts val="825"/>
              </a:spcBef>
            </a:pPr>
            <a:r>
              <a:rPr sz="2000" spc="-15" dirty="0">
                <a:latin typeface="Arial"/>
                <a:cs typeface="Arial"/>
              </a:rPr>
              <a:t>We </a:t>
            </a:r>
            <a:r>
              <a:rPr sz="2000" spc="-5" dirty="0">
                <a:latin typeface="Arial"/>
                <a:cs typeface="Arial"/>
              </a:rPr>
              <a:t>can </a:t>
            </a:r>
            <a:r>
              <a:rPr sz="2000" dirty="0">
                <a:latin typeface="Arial"/>
                <a:cs typeface="Arial"/>
              </a:rPr>
              <a:t>write </a:t>
            </a:r>
            <a:r>
              <a:rPr sz="2000" spc="-5" dirty="0">
                <a:latin typeface="Arial"/>
                <a:cs typeface="Arial"/>
              </a:rPr>
              <a:t>them </a:t>
            </a:r>
            <a:r>
              <a:rPr sz="2000" dirty="0">
                <a:latin typeface="Arial"/>
                <a:cs typeface="Arial"/>
              </a:rPr>
              <a:t>as  they're the same as a</a:t>
            </a:r>
            <a:r>
              <a:rPr sz="2000" spc="-160" dirty="0">
                <a:latin typeface="Arial"/>
                <a:cs typeface="Arial"/>
              </a:rPr>
              <a:t> </a:t>
            </a:r>
            <a:r>
              <a:rPr sz="2000" dirty="0">
                <a:latin typeface="Arial"/>
                <a:cs typeface="Arial"/>
              </a:rPr>
              <a:t>he</a:t>
            </a:r>
            <a:endParaRPr sz="2000">
              <a:latin typeface="Arial"/>
              <a:cs typeface="Arial"/>
            </a:endParaRPr>
          </a:p>
        </p:txBody>
      </p:sp>
      <p:sp>
        <p:nvSpPr>
          <p:cNvPr id="7" name="object 7"/>
          <p:cNvSpPr txBox="1"/>
          <p:nvPr/>
        </p:nvSpPr>
        <p:spPr>
          <a:xfrm>
            <a:off x="3592590" y="2175974"/>
            <a:ext cx="467359" cy="285115"/>
          </a:xfrm>
          <a:prstGeom prst="rect">
            <a:avLst/>
          </a:prstGeom>
        </p:spPr>
        <p:txBody>
          <a:bodyPr vert="horz" wrap="square" lIns="0" tIns="0" rIns="0" bIns="0" rtlCol="0">
            <a:spAutoFit/>
          </a:bodyPr>
          <a:lstStyle/>
          <a:p>
            <a:pPr>
              <a:lnSpc>
                <a:spcPts val="2215"/>
              </a:lnSpc>
            </a:pPr>
            <a:r>
              <a:rPr sz="2000" dirty="0">
                <a:latin typeface="Arial"/>
                <a:cs typeface="Arial"/>
              </a:rPr>
              <a:t>lium</a:t>
            </a:r>
            <a:endParaRPr sz="2000">
              <a:latin typeface="Arial"/>
              <a:cs typeface="Arial"/>
            </a:endParaRPr>
          </a:p>
        </p:txBody>
      </p:sp>
      <p:sp>
        <p:nvSpPr>
          <p:cNvPr id="8" name="object 8"/>
          <p:cNvSpPr txBox="1"/>
          <p:nvPr/>
        </p:nvSpPr>
        <p:spPr>
          <a:xfrm>
            <a:off x="4116451" y="1925777"/>
            <a:ext cx="2465070" cy="544830"/>
          </a:xfrm>
          <a:prstGeom prst="rect">
            <a:avLst/>
          </a:prstGeom>
        </p:spPr>
        <p:txBody>
          <a:bodyPr vert="horz" wrap="square" lIns="0" tIns="104775" rIns="0" bIns="0" rtlCol="0">
            <a:spAutoFit/>
          </a:bodyPr>
          <a:lstStyle/>
          <a:p>
            <a:pPr marL="12700" marR="5080" indent="27305">
              <a:lnSpc>
                <a:spcPct val="70000"/>
              </a:lnSpc>
              <a:spcBef>
                <a:spcPts val="825"/>
              </a:spcBef>
              <a:tabLst>
                <a:tab pos="1330960" algn="l"/>
              </a:tabLst>
            </a:pPr>
            <a:r>
              <a:rPr sz="2000" dirty="0">
                <a:latin typeface="Arial"/>
                <a:cs typeface="Arial"/>
              </a:rPr>
              <a:t>,</a:t>
            </a:r>
            <a:r>
              <a:rPr sz="2000" spc="145" dirty="0">
                <a:latin typeface="Arial"/>
                <a:cs typeface="Arial"/>
              </a:rPr>
              <a:t> </a:t>
            </a:r>
            <a:r>
              <a:rPr sz="2000" spc="-5" dirty="0">
                <a:latin typeface="Arial"/>
                <a:cs typeface="Arial"/>
              </a:rPr>
              <a:t>or	</a:t>
            </a:r>
            <a:r>
              <a:rPr sz="2000" dirty="0">
                <a:latin typeface="Arial"/>
                <a:cs typeface="Arial"/>
              </a:rPr>
              <a:t>, </a:t>
            </a:r>
            <a:r>
              <a:rPr sz="2000" spc="-5" dirty="0">
                <a:latin typeface="Arial"/>
                <a:cs typeface="Arial"/>
              </a:rPr>
              <a:t>because  </a:t>
            </a:r>
            <a:r>
              <a:rPr sz="2000" dirty="0">
                <a:latin typeface="Arial"/>
                <a:cs typeface="Arial"/>
              </a:rPr>
              <a:t>nucleus.</a:t>
            </a:r>
            <a:endParaRPr sz="2000">
              <a:latin typeface="Arial"/>
              <a:cs typeface="Arial"/>
            </a:endParaRPr>
          </a:p>
        </p:txBody>
      </p:sp>
      <p:sp>
        <p:nvSpPr>
          <p:cNvPr id="9" name="object 9"/>
          <p:cNvSpPr/>
          <p:nvPr/>
        </p:nvSpPr>
        <p:spPr>
          <a:xfrm>
            <a:off x="548640" y="2792602"/>
            <a:ext cx="323088" cy="242315"/>
          </a:xfrm>
          <a:prstGeom prst="rect">
            <a:avLst/>
          </a:prstGeom>
          <a:blipFill>
            <a:blip r:embed="rId2" cstate="print"/>
            <a:stretch>
              <a:fillRect/>
            </a:stretch>
          </a:blipFill>
        </p:spPr>
        <p:txBody>
          <a:bodyPr wrap="square" lIns="0" tIns="0" rIns="0" bIns="0" rtlCol="0"/>
          <a:lstStyle/>
          <a:p>
            <a:endParaRPr/>
          </a:p>
        </p:txBody>
      </p:sp>
      <p:sp>
        <p:nvSpPr>
          <p:cNvPr id="10" name="object 10"/>
          <p:cNvSpPr/>
          <p:nvPr/>
        </p:nvSpPr>
        <p:spPr>
          <a:xfrm>
            <a:off x="548640" y="3798696"/>
            <a:ext cx="323088" cy="242315"/>
          </a:xfrm>
          <a:prstGeom prst="rect">
            <a:avLst/>
          </a:prstGeom>
          <a:blipFill>
            <a:blip r:embed="rId3" cstate="print"/>
            <a:stretch>
              <a:fillRect/>
            </a:stretch>
          </a:blipFill>
        </p:spPr>
        <p:txBody>
          <a:bodyPr wrap="square" lIns="0" tIns="0" rIns="0" bIns="0" rtlCol="0"/>
          <a:lstStyle/>
          <a:p>
            <a:endParaRPr/>
          </a:p>
        </p:txBody>
      </p:sp>
      <p:sp>
        <p:nvSpPr>
          <p:cNvPr id="11" name="object 11"/>
          <p:cNvSpPr/>
          <p:nvPr/>
        </p:nvSpPr>
        <p:spPr>
          <a:xfrm>
            <a:off x="548640" y="4377816"/>
            <a:ext cx="323088" cy="242316"/>
          </a:xfrm>
          <a:prstGeom prst="rect">
            <a:avLst/>
          </a:prstGeom>
          <a:blipFill>
            <a:blip r:embed="rId2" cstate="print"/>
            <a:stretch>
              <a:fillRect/>
            </a:stretch>
          </a:blipFill>
        </p:spPr>
        <p:txBody>
          <a:bodyPr wrap="square" lIns="0" tIns="0" rIns="0" bIns="0" rtlCol="0"/>
          <a:lstStyle/>
          <a:p>
            <a:endParaRPr/>
          </a:p>
        </p:txBody>
      </p:sp>
      <p:sp>
        <p:nvSpPr>
          <p:cNvPr id="12" name="object 12"/>
          <p:cNvSpPr/>
          <p:nvPr/>
        </p:nvSpPr>
        <p:spPr>
          <a:xfrm>
            <a:off x="548640" y="5170678"/>
            <a:ext cx="323088" cy="242316"/>
          </a:xfrm>
          <a:prstGeom prst="rect">
            <a:avLst/>
          </a:prstGeom>
          <a:blipFill>
            <a:blip r:embed="rId3" cstate="print"/>
            <a:stretch>
              <a:fillRect/>
            </a:stretch>
          </a:blipFill>
        </p:spPr>
        <p:txBody>
          <a:bodyPr wrap="square" lIns="0" tIns="0" rIns="0" bIns="0" rtlCol="0"/>
          <a:lstStyle/>
          <a:p>
            <a:endParaRPr/>
          </a:p>
        </p:txBody>
      </p:sp>
      <p:sp>
        <p:nvSpPr>
          <p:cNvPr id="13" name="object 13"/>
          <p:cNvSpPr/>
          <p:nvPr/>
        </p:nvSpPr>
        <p:spPr>
          <a:xfrm>
            <a:off x="548640" y="5963107"/>
            <a:ext cx="323088" cy="242315"/>
          </a:xfrm>
          <a:prstGeom prst="rect">
            <a:avLst/>
          </a:prstGeom>
          <a:blipFill>
            <a:blip r:embed="rId2" cstate="print"/>
            <a:stretch>
              <a:fillRect/>
            </a:stretch>
          </a:blipFill>
        </p:spPr>
        <p:txBody>
          <a:bodyPr wrap="square" lIns="0" tIns="0" rIns="0" bIns="0" rtlCol="0"/>
          <a:lstStyle/>
          <a:p>
            <a:endParaRPr/>
          </a:p>
        </p:txBody>
      </p:sp>
      <p:sp>
        <p:nvSpPr>
          <p:cNvPr id="14" name="object 14"/>
          <p:cNvSpPr txBox="1"/>
          <p:nvPr/>
        </p:nvSpPr>
        <p:spPr>
          <a:xfrm>
            <a:off x="810564" y="2718943"/>
            <a:ext cx="5772785" cy="3714750"/>
          </a:xfrm>
          <a:prstGeom prst="rect">
            <a:avLst/>
          </a:prstGeom>
        </p:spPr>
        <p:txBody>
          <a:bodyPr vert="horz" wrap="square" lIns="0" tIns="13335" rIns="0" bIns="0" rtlCol="0">
            <a:spAutoFit/>
          </a:bodyPr>
          <a:lstStyle/>
          <a:p>
            <a:pPr marL="12700">
              <a:lnSpc>
                <a:spcPts val="2039"/>
              </a:lnSpc>
              <a:spcBef>
                <a:spcPts val="105"/>
              </a:spcBef>
            </a:pPr>
            <a:r>
              <a:rPr sz="2000" dirty="0">
                <a:latin typeface="Arial"/>
                <a:cs typeface="Arial"/>
              </a:rPr>
              <a:t>This</a:t>
            </a:r>
            <a:r>
              <a:rPr sz="2000" spc="365" dirty="0">
                <a:latin typeface="Arial"/>
                <a:cs typeface="Arial"/>
              </a:rPr>
              <a:t> </a:t>
            </a:r>
            <a:r>
              <a:rPr sz="2000" dirty="0">
                <a:latin typeface="Arial"/>
                <a:cs typeface="Arial"/>
              </a:rPr>
              <a:t>means</a:t>
            </a:r>
            <a:r>
              <a:rPr sz="2000" spc="370" dirty="0">
                <a:latin typeface="Arial"/>
                <a:cs typeface="Arial"/>
              </a:rPr>
              <a:t> </a:t>
            </a:r>
            <a:r>
              <a:rPr sz="2000" spc="-5" dirty="0">
                <a:latin typeface="Arial"/>
                <a:cs typeface="Arial"/>
              </a:rPr>
              <a:t>that</a:t>
            </a:r>
            <a:r>
              <a:rPr sz="2000" spc="365" dirty="0">
                <a:latin typeface="Arial"/>
                <a:cs typeface="Arial"/>
              </a:rPr>
              <a:t> </a:t>
            </a:r>
            <a:r>
              <a:rPr sz="2000" spc="-5" dirty="0">
                <a:latin typeface="Arial"/>
                <a:cs typeface="Arial"/>
              </a:rPr>
              <a:t>when</a:t>
            </a:r>
            <a:r>
              <a:rPr sz="2000" spc="365" dirty="0">
                <a:latin typeface="Arial"/>
                <a:cs typeface="Arial"/>
              </a:rPr>
              <a:t> </a:t>
            </a:r>
            <a:r>
              <a:rPr sz="2000" dirty="0">
                <a:latin typeface="Arial"/>
                <a:cs typeface="Arial"/>
              </a:rPr>
              <a:t>a</a:t>
            </a:r>
            <a:r>
              <a:rPr sz="2000" spc="365" dirty="0">
                <a:latin typeface="Arial"/>
                <a:cs typeface="Arial"/>
              </a:rPr>
              <a:t> </a:t>
            </a:r>
            <a:r>
              <a:rPr sz="2000" dirty="0">
                <a:latin typeface="Arial"/>
                <a:cs typeface="Arial"/>
              </a:rPr>
              <a:t>nucleus</a:t>
            </a:r>
            <a:r>
              <a:rPr sz="2000" spc="370" dirty="0">
                <a:latin typeface="Arial"/>
                <a:cs typeface="Arial"/>
              </a:rPr>
              <a:t> </a:t>
            </a:r>
            <a:r>
              <a:rPr sz="2000" spc="-5" dirty="0">
                <a:latin typeface="Arial"/>
                <a:cs typeface="Arial"/>
              </a:rPr>
              <a:t>emits</a:t>
            </a:r>
            <a:r>
              <a:rPr sz="2000" spc="365" dirty="0">
                <a:latin typeface="Arial"/>
                <a:cs typeface="Arial"/>
              </a:rPr>
              <a:t> </a:t>
            </a:r>
            <a:r>
              <a:rPr sz="2000" dirty="0">
                <a:latin typeface="Arial"/>
                <a:cs typeface="Arial"/>
              </a:rPr>
              <a:t>an</a:t>
            </a:r>
            <a:r>
              <a:rPr sz="2000" spc="360" dirty="0">
                <a:latin typeface="Arial"/>
                <a:cs typeface="Arial"/>
              </a:rPr>
              <a:t> </a:t>
            </a:r>
            <a:r>
              <a:rPr sz="2000" dirty="0">
                <a:latin typeface="Arial"/>
                <a:cs typeface="Arial"/>
              </a:rPr>
              <a:t>alpha</a:t>
            </a:r>
            <a:endParaRPr sz="2000">
              <a:latin typeface="Arial"/>
              <a:cs typeface="Arial"/>
            </a:endParaRPr>
          </a:p>
          <a:p>
            <a:pPr marL="12700">
              <a:lnSpc>
                <a:spcPts val="1680"/>
              </a:lnSpc>
            </a:pPr>
            <a:r>
              <a:rPr sz="2000" dirty="0">
                <a:latin typeface="Arial"/>
                <a:cs typeface="Arial"/>
              </a:rPr>
              <a:t>particle,</a:t>
            </a:r>
            <a:r>
              <a:rPr sz="2000" spc="155" dirty="0">
                <a:latin typeface="Arial"/>
                <a:cs typeface="Arial"/>
              </a:rPr>
              <a:t> </a:t>
            </a:r>
            <a:r>
              <a:rPr sz="2000" dirty="0">
                <a:latin typeface="Arial"/>
                <a:cs typeface="Arial"/>
              </a:rPr>
              <a:t>its</a:t>
            </a:r>
            <a:r>
              <a:rPr sz="2000" spc="155" dirty="0">
                <a:latin typeface="Arial"/>
                <a:cs typeface="Arial"/>
              </a:rPr>
              <a:t> </a:t>
            </a:r>
            <a:r>
              <a:rPr sz="2000" spc="-5" dirty="0">
                <a:latin typeface="Arial"/>
                <a:cs typeface="Arial"/>
              </a:rPr>
              <a:t>atomic</a:t>
            </a:r>
            <a:r>
              <a:rPr sz="2000" spc="170" dirty="0">
                <a:latin typeface="Arial"/>
                <a:cs typeface="Arial"/>
              </a:rPr>
              <a:t> </a:t>
            </a:r>
            <a:r>
              <a:rPr sz="2000" spc="-5" dirty="0">
                <a:latin typeface="Arial"/>
                <a:cs typeface="Arial"/>
              </a:rPr>
              <a:t>number</a:t>
            </a:r>
            <a:r>
              <a:rPr sz="2000" spc="150" dirty="0">
                <a:latin typeface="Arial"/>
                <a:cs typeface="Arial"/>
              </a:rPr>
              <a:t> </a:t>
            </a:r>
            <a:r>
              <a:rPr sz="2000" dirty="0">
                <a:latin typeface="Arial"/>
                <a:cs typeface="Arial"/>
              </a:rPr>
              <a:t>decreases</a:t>
            </a:r>
            <a:r>
              <a:rPr sz="2000" spc="165" dirty="0">
                <a:latin typeface="Arial"/>
                <a:cs typeface="Arial"/>
              </a:rPr>
              <a:t> </a:t>
            </a:r>
            <a:r>
              <a:rPr sz="2000" spc="-10" dirty="0">
                <a:latin typeface="Arial"/>
                <a:cs typeface="Arial"/>
              </a:rPr>
              <a:t>by</a:t>
            </a:r>
            <a:r>
              <a:rPr sz="2000" spc="150" dirty="0">
                <a:latin typeface="Arial"/>
                <a:cs typeface="Arial"/>
              </a:rPr>
              <a:t> </a:t>
            </a:r>
            <a:r>
              <a:rPr sz="2000" dirty="0">
                <a:latin typeface="Arial"/>
                <a:cs typeface="Arial"/>
              </a:rPr>
              <a:t>2</a:t>
            </a:r>
            <a:r>
              <a:rPr sz="2000" spc="165" dirty="0">
                <a:latin typeface="Arial"/>
                <a:cs typeface="Arial"/>
              </a:rPr>
              <a:t> </a:t>
            </a:r>
            <a:r>
              <a:rPr sz="2000" dirty="0">
                <a:latin typeface="Arial"/>
                <a:cs typeface="Arial"/>
              </a:rPr>
              <a:t>and</a:t>
            </a:r>
            <a:r>
              <a:rPr sz="2000" spc="160" dirty="0">
                <a:latin typeface="Arial"/>
                <a:cs typeface="Arial"/>
              </a:rPr>
              <a:t> </a:t>
            </a:r>
            <a:r>
              <a:rPr sz="2000" dirty="0">
                <a:latin typeface="Arial"/>
                <a:cs typeface="Arial"/>
              </a:rPr>
              <a:t>its</a:t>
            </a:r>
            <a:endParaRPr sz="2000">
              <a:latin typeface="Arial"/>
              <a:cs typeface="Arial"/>
            </a:endParaRPr>
          </a:p>
          <a:p>
            <a:pPr marL="12700">
              <a:lnSpc>
                <a:spcPts val="2039"/>
              </a:lnSpc>
            </a:pPr>
            <a:r>
              <a:rPr sz="2000" b="1" spc="-5" dirty="0">
                <a:latin typeface="Arial"/>
                <a:cs typeface="Arial"/>
              </a:rPr>
              <a:t>atomic </a:t>
            </a:r>
            <a:r>
              <a:rPr sz="2000" b="1" dirty="0">
                <a:latin typeface="Arial"/>
                <a:cs typeface="Arial"/>
              </a:rPr>
              <a:t>mass decreases </a:t>
            </a:r>
            <a:r>
              <a:rPr sz="2000" b="1" spc="-5" dirty="0">
                <a:latin typeface="Arial"/>
                <a:cs typeface="Arial"/>
              </a:rPr>
              <a:t>by</a:t>
            </a:r>
            <a:r>
              <a:rPr sz="2000" b="1" spc="-80" dirty="0">
                <a:latin typeface="Arial"/>
                <a:cs typeface="Arial"/>
              </a:rPr>
              <a:t> </a:t>
            </a:r>
            <a:r>
              <a:rPr sz="2000" b="1" dirty="0">
                <a:latin typeface="Arial"/>
                <a:cs typeface="Arial"/>
              </a:rPr>
              <a:t>4.</a:t>
            </a:r>
            <a:endParaRPr sz="2000">
              <a:latin typeface="Arial"/>
              <a:cs typeface="Arial"/>
            </a:endParaRPr>
          </a:p>
          <a:p>
            <a:pPr>
              <a:lnSpc>
                <a:spcPct val="100000"/>
              </a:lnSpc>
              <a:spcBef>
                <a:spcPts val="30"/>
              </a:spcBef>
            </a:pPr>
            <a:endParaRPr sz="1850">
              <a:latin typeface="Arial"/>
              <a:cs typeface="Arial"/>
            </a:endParaRPr>
          </a:p>
          <a:p>
            <a:pPr marL="12700">
              <a:lnSpc>
                <a:spcPct val="100000"/>
              </a:lnSpc>
            </a:pPr>
            <a:r>
              <a:rPr sz="2000" dirty="0">
                <a:latin typeface="Arial"/>
                <a:cs typeface="Arial"/>
              </a:rPr>
              <a:t>Alpha particles are </a:t>
            </a:r>
            <a:r>
              <a:rPr sz="2000" spc="-5" dirty="0">
                <a:latin typeface="Arial"/>
                <a:cs typeface="Arial"/>
              </a:rPr>
              <a:t>relatively </a:t>
            </a:r>
            <a:r>
              <a:rPr sz="2000" b="1" spc="-5" dirty="0">
                <a:solidFill>
                  <a:srgbClr val="FF0066"/>
                </a:solidFill>
                <a:latin typeface="Arial"/>
                <a:cs typeface="Arial"/>
              </a:rPr>
              <a:t>slow </a:t>
            </a:r>
            <a:r>
              <a:rPr sz="2000" dirty="0">
                <a:latin typeface="Arial"/>
                <a:cs typeface="Arial"/>
              </a:rPr>
              <a:t>and</a:t>
            </a:r>
            <a:r>
              <a:rPr sz="2000" spc="-60" dirty="0">
                <a:latin typeface="Arial"/>
                <a:cs typeface="Arial"/>
              </a:rPr>
              <a:t> </a:t>
            </a:r>
            <a:r>
              <a:rPr sz="2000" b="1" spc="-10" dirty="0">
                <a:solidFill>
                  <a:srgbClr val="FF0066"/>
                </a:solidFill>
                <a:latin typeface="Arial"/>
                <a:cs typeface="Arial"/>
              </a:rPr>
              <a:t>heavy</a:t>
            </a:r>
            <a:r>
              <a:rPr sz="2000" spc="-10" dirty="0">
                <a:solidFill>
                  <a:srgbClr val="FF0066"/>
                </a:solidFill>
                <a:latin typeface="Arial"/>
                <a:cs typeface="Arial"/>
              </a:rPr>
              <a:t>.</a:t>
            </a:r>
            <a:endParaRPr sz="2000">
              <a:latin typeface="Arial"/>
              <a:cs typeface="Arial"/>
            </a:endParaRPr>
          </a:p>
          <a:p>
            <a:pPr>
              <a:lnSpc>
                <a:spcPct val="100000"/>
              </a:lnSpc>
              <a:spcBef>
                <a:spcPts val="5"/>
              </a:spcBef>
            </a:pPr>
            <a:endParaRPr sz="2500">
              <a:latin typeface="Arial"/>
              <a:cs typeface="Arial"/>
            </a:endParaRPr>
          </a:p>
          <a:p>
            <a:pPr marL="12700" marR="5080">
              <a:lnSpc>
                <a:spcPct val="70000"/>
              </a:lnSpc>
              <a:tabLst>
                <a:tab pos="707390" algn="l"/>
                <a:tab pos="1386840" algn="l"/>
                <a:tab pos="1656714" algn="l"/>
                <a:tab pos="2208530" algn="l"/>
                <a:tab pos="3721100" algn="l"/>
                <a:tab pos="4597400" algn="l"/>
                <a:tab pos="4810760" algn="l"/>
                <a:tab pos="5348605" algn="l"/>
              </a:tabLst>
            </a:pPr>
            <a:r>
              <a:rPr sz="2000" dirty="0">
                <a:latin typeface="Arial"/>
                <a:cs typeface="Arial"/>
              </a:rPr>
              <a:t>They	have	a	</a:t>
            </a:r>
            <a:r>
              <a:rPr sz="2000" b="1" dirty="0">
                <a:solidFill>
                  <a:srgbClr val="FF0066"/>
                </a:solidFill>
                <a:latin typeface="Arial"/>
                <a:cs typeface="Arial"/>
              </a:rPr>
              <a:t>l</a:t>
            </a:r>
            <a:r>
              <a:rPr sz="2000" b="1" spc="-40" dirty="0">
                <a:solidFill>
                  <a:srgbClr val="FF0066"/>
                </a:solidFill>
                <a:latin typeface="Arial"/>
                <a:cs typeface="Arial"/>
              </a:rPr>
              <a:t>o</a:t>
            </a:r>
            <a:r>
              <a:rPr sz="2000" b="1" dirty="0">
                <a:solidFill>
                  <a:srgbClr val="FF0066"/>
                </a:solidFill>
                <a:latin typeface="Arial"/>
                <a:cs typeface="Arial"/>
              </a:rPr>
              <a:t>w	pen</a:t>
            </a:r>
            <a:r>
              <a:rPr sz="2000" b="1" spc="-10" dirty="0">
                <a:solidFill>
                  <a:srgbClr val="FF0066"/>
                </a:solidFill>
                <a:latin typeface="Arial"/>
                <a:cs typeface="Arial"/>
              </a:rPr>
              <a:t>e</a:t>
            </a:r>
            <a:r>
              <a:rPr sz="2000" b="1" dirty="0">
                <a:solidFill>
                  <a:srgbClr val="FF0066"/>
                </a:solidFill>
                <a:latin typeface="Arial"/>
                <a:cs typeface="Arial"/>
              </a:rPr>
              <a:t>t</a:t>
            </a:r>
            <a:r>
              <a:rPr sz="2000" b="1" spc="-10" dirty="0">
                <a:solidFill>
                  <a:srgbClr val="FF0066"/>
                </a:solidFill>
                <a:latin typeface="Arial"/>
                <a:cs typeface="Arial"/>
              </a:rPr>
              <a:t>r</a:t>
            </a:r>
            <a:r>
              <a:rPr sz="2000" b="1" dirty="0">
                <a:solidFill>
                  <a:srgbClr val="FF0066"/>
                </a:solidFill>
                <a:latin typeface="Arial"/>
                <a:cs typeface="Arial"/>
              </a:rPr>
              <a:t>ating	p</a:t>
            </a:r>
            <a:r>
              <a:rPr sz="2000" b="1" spc="-40" dirty="0">
                <a:solidFill>
                  <a:srgbClr val="FF0066"/>
                </a:solidFill>
                <a:latin typeface="Arial"/>
                <a:cs typeface="Arial"/>
              </a:rPr>
              <a:t>o</a:t>
            </a:r>
            <a:r>
              <a:rPr sz="2000" b="1" spc="30" dirty="0">
                <a:solidFill>
                  <a:srgbClr val="FF0066"/>
                </a:solidFill>
                <a:latin typeface="Arial"/>
                <a:cs typeface="Arial"/>
              </a:rPr>
              <a:t>w</a:t>
            </a:r>
            <a:r>
              <a:rPr sz="2000" b="1" spc="-10" dirty="0">
                <a:solidFill>
                  <a:srgbClr val="FF0066"/>
                </a:solidFill>
                <a:latin typeface="Arial"/>
                <a:cs typeface="Arial"/>
              </a:rPr>
              <a:t>e</a:t>
            </a:r>
            <a:r>
              <a:rPr sz="2000" b="1" dirty="0">
                <a:solidFill>
                  <a:srgbClr val="FF0066"/>
                </a:solidFill>
                <a:latin typeface="Arial"/>
                <a:cs typeface="Arial"/>
              </a:rPr>
              <a:t>r	</a:t>
            </a:r>
            <a:r>
              <a:rPr sz="2000" dirty="0">
                <a:latin typeface="Arial"/>
                <a:cs typeface="Arial"/>
              </a:rPr>
              <a:t>-	you	can  stop them with just a sheet of</a:t>
            </a:r>
            <a:r>
              <a:rPr sz="2000" spc="-145" dirty="0">
                <a:latin typeface="Arial"/>
                <a:cs typeface="Arial"/>
              </a:rPr>
              <a:t> </a:t>
            </a:r>
            <a:r>
              <a:rPr sz="2000" b="1" dirty="0">
                <a:latin typeface="Arial"/>
                <a:cs typeface="Arial"/>
              </a:rPr>
              <a:t>paper</a:t>
            </a:r>
            <a:r>
              <a:rPr sz="2000" dirty="0">
                <a:latin typeface="Arial"/>
                <a:cs typeface="Arial"/>
              </a:rPr>
              <a:t>.</a:t>
            </a:r>
            <a:endParaRPr sz="2000">
              <a:latin typeface="Arial"/>
              <a:cs typeface="Arial"/>
            </a:endParaRPr>
          </a:p>
          <a:p>
            <a:pPr>
              <a:lnSpc>
                <a:spcPct val="100000"/>
              </a:lnSpc>
              <a:spcBef>
                <a:spcPts val="10"/>
              </a:spcBef>
            </a:pPr>
            <a:endParaRPr sz="2500">
              <a:latin typeface="Arial"/>
              <a:cs typeface="Arial"/>
            </a:endParaRPr>
          </a:p>
          <a:p>
            <a:pPr marL="12700" marR="6350">
              <a:lnSpc>
                <a:spcPct val="70000"/>
              </a:lnSpc>
            </a:pPr>
            <a:r>
              <a:rPr sz="2000" dirty="0">
                <a:latin typeface="Arial"/>
                <a:cs typeface="Arial"/>
              </a:rPr>
              <a:t>Because they have a </a:t>
            </a:r>
            <a:r>
              <a:rPr sz="2000" spc="-5" dirty="0">
                <a:latin typeface="Arial"/>
                <a:cs typeface="Arial"/>
              </a:rPr>
              <a:t>large </a:t>
            </a:r>
            <a:r>
              <a:rPr sz="2000" dirty="0">
                <a:latin typeface="Arial"/>
                <a:cs typeface="Arial"/>
              </a:rPr>
              <a:t>charge, </a:t>
            </a:r>
            <a:r>
              <a:rPr sz="2000" spc="-5" dirty="0">
                <a:latin typeface="Arial"/>
                <a:cs typeface="Arial"/>
              </a:rPr>
              <a:t>alpha particles  </a:t>
            </a:r>
            <a:r>
              <a:rPr sz="2000" dirty="0">
                <a:latin typeface="Arial"/>
                <a:cs typeface="Arial"/>
              </a:rPr>
              <a:t>ionise other atoms</a:t>
            </a:r>
            <a:r>
              <a:rPr sz="2000" spc="-70" dirty="0">
                <a:latin typeface="Arial"/>
                <a:cs typeface="Arial"/>
              </a:rPr>
              <a:t> </a:t>
            </a:r>
            <a:r>
              <a:rPr sz="2000" spc="-15" dirty="0">
                <a:latin typeface="Arial"/>
                <a:cs typeface="Arial"/>
              </a:rPr>
              <a:t>strongly.</a:t>
            </a:r>
            <a:endParaRPr sz="2000">
              <a:latin typeface="Arial"/>
              <a:cs typeface="Arial"/>
            </a:endParaRPr>
          </a:p>
          <a:p>
            <a:pPr>
              <a:lnSpc>
                <a:spcPct val="100000"/>
              </a:lnSpc>
              <a:spcBef>
                <a:spcPts val="5"/>
              </a:spcBef>
            </a:pPr>
            <a:endParaRPr sz="2500">
              <a:latin typeface="Arial"/>
              <a:cs typeface="Arial"/>
            </a:endParaRPr>
          </a:p>
          <a:p>
            <a:pPr marL="12700" marR="6350">
              <a:lnSpc>
                <a:spcPct val="70000"/>
              </a:lnSpc>
              <a:tabLst>
                <a:tab pos="1564005" algn="l"/>
                <a:tab pos="2452370" algn="l"/>
                <a:tab pos="2789555" algn="l"/>
                <a:tab pos="3406775" algn="l"/>
                <a:tab pos="4224020" algn="l"/>
                <a:tab pos="5462905" algn="l"/>
              </a:tabLst>
            </a:pPr>
            <a:r>
              <a:rPr sz="2000" dirty="0">
                <a:latin typeface="Arial"/>
                <a:cs typeface="Arial"/>
              </a:rPr>
              <a:t>Alph</a:t>
            </a:r>
            <a:r>
              <a:rPr sz="2000" spc="-5" dirty="0">
                <a:latin typeface="Arial"/>
                <a:cs typeface="Arial"/>
              </a:rPr>
              <a:t>a</a:t>
            </a:r>
            <a:r>
              <a:rPr sz="2000" dirty="0">
                <a:latin typeface="Arial"/>
                <a:cs typeface="Arial"/>
              </a:rPr>
              <a:t>-d</a:t>
            </a:r>
            <a:r>
              <a:rPr sz="2000" spc="-10" dirty="0">
                <a:latin typeface="Arial"/>
                <a:cs typeface="Arial"/>
              </a:rPr>
              <a:t>e</a:t>
            </a:r>
            <a:r>
              <a:rPr sz="2000" dirty="0">
                <a:latin typeface="Arial"/>
                <a:cs typeface="Arial"/>
              </a:rPr>
              <a:t>c</a:t>
            </a:r>
            <a:r>
              <a:rPr sz="2000" spc="5" dirty="0">
                <a:latin typeface="Arial"/>
                <a:cs typeface="Arial"/>
              </a:rPr>
              <a:t>a</a:t>
            </a:r>
            <a:r>
              <a:rPr sz="2000" dirty="0">
                <a:latin typeface="Arial"/>
                <a:cs typeface="Arial"/>
              </a:rPr>
              <a:t>y	occ</a:t>
            </a:r>
            <a:r>
              <a:rPr sz="2000" spc="-10" dirty="0">
                <a:latin typeface="Arial"/>
                <a:cs typeface="Arial"/>
              </a:rPr>
              <a:t>u</a:t>
            </a:r>
            <a:r>
              <a:rPr sz="2000" dirty="0">
                <a:latin typeface="Arial"/>
                <a:cs typeface="Arial"/>
              </a:rPr>
              <a:t>rs	</a:t>
            </a:r>
            <a:r>
              <a:rPr sz="2000" spc="-5" dirty="0">
                <a:latin typeface="Arial"/>
                <a:cs typeface="Arial"/>
              </a:rPr>
              <a:t>i</a:t>
            </a:r>
            <a:r>
              <a:rPr sz="2000" dirty="0">
                <a:latin typeface="Arial"/>
                <a:cs typeface="Arial"/>
              </a:rPr>
              <a:t>n	v</a:t>
            </a:r>
            <a:r>
              <a:rPr sz="2000" spc="-20" dirty="0">
                <a:latin typeface="Arial"/>
                <a:cs typeface="Arial"/>
              </a:rPr>
              <a:t>e</a:t>
            </a:r>
            <a:r>
              <a:rPr sz="2000" dirty="0">
                <a:latin typeface="Arial"/>
                <a:cs typeface="Arial"/>
              </a:rPr>
              <a:t>ry	h</a:t>
            </a:r>
            <a:r>
              <a:rPr sz="2000" spc="5" dirty="0">
                <a:latin typeface="Arial"/>
                <a:cs typeface="Arial"/>
              </a:rPr>
              <a:t>e</a:t>
            </a:r>
            <a:r>
              <a:rPr sz="2000" dirty="0">
                <a:latin typeface="Arial"/>
                <a:cs typeface="Arial"/>
              </a:rPr>
              <a:t>avy	el</a:t>
            </a:r>
            <a:r>
              <a:rPr sz="2000" spc="-10" dirty="0">
                <a:latin typeface="Arial"/>
                <a:cs typeface="Arial"/>
              </a:rPr>
              <a:t>e</a:t>
            </a:r>
            <a:r>
              <a:rPr sz="2000" dirty="0">
                <a:latin typeface="Arial"/>
                <a:cs typeface="Arial"/>
              </a:rPr>
              <a:t>men</a:t>
            </a:r>
            <a:r>
              <a:rPr sz="2000" spc="-15" dirty="0">
                <a:latin typeface="Arial"/>
                <a:cs typeface="Arial"/>
              </a:rPr>
              <a:t>t</a:t>
            </a:r>
            <a:r>
              <a:rPr sz="2000" dirty="0">
                <a:latin typeface="Arial"/>
                <a:cs typeface="Arial"/>
              </a:rPr>
              <a:t>s,	</a:t>
            </a:r>
            <a:r>
              <a:rPr sz="2000" spc="-20" dirty="0">
                <a:latin typeface="Arial"/>
                <a:cs typeface="Arial"/>
              </a:rPr>
              <a:t>f</a:t>
            </a:r>
            <a:r>
              <a:rPr sz="2000" dirty="0">
                <a:latin typeface="Arial"/>
                <a:cs typeface="Arial"/>
              </a:rPr>
              <a:t>or  example, </a:t>
            </a:r>
            <a:r>
              <a:rPr sz="2000" dirty="0">
                <a:solidFill>
                  <a:srgbClr val="FF0066"/>
                </a:solidFill>
                <a:latin typeface="Arial"/>
                <a:cs typeface="Arial"/>
              </a:rPr>
              <a:t>Uranium and</a:t>
            </a:r>
            <a:r>
              <a:rPr sz="2000" spc="-65" dirty="0">
                <a:solidFill>
                  <a:srgbClr val="FF0066"/>
                </a:solidFill>
                <a:latin typeface="Arial"/>
                <a:cs typeface="Arial"/>
              </a:rPr>
              <a:t> </a:t>
            </a:r>
            <a:r>
              <a:rPr sz="2000" dirty="0">
                <a:solidFill>
                  <a:srgbClr val="FF0066"/>
                </a:solidFill>
                <a:latin typeface="Arial"/>
                <a:cs typeface="Arial"/>
              </a:rPr>
              <a:t>Radium.</a:t>
            </a:r>
            <a:endParaRPr sz="2000">
              <a:latin typeface="Arial"/>
              <a:cs typeface="Arial"/>
            </a:endParaRPr>
          </a:p>
        </p:txBody>
      </p:sp>
      <p:sp>
        <p:nvSpPr>
          <p:cNvPr id="15" name="object 15"/>
          <p:cNvSpPr/>
          <p:nvPr/>
        </p:nvSpPr>
        <p:spPr>
          <a:xfrm>
            <a:off x="7092695" y="2276855"/>
            <a:ext cx="1353311" cy="1761744"/>
          </a:xfrm>
          <a:prstGeom prst="rect">
            <a:avLst/>
          </a:prstGeom>
          <a:blipFill>
            <a:blip r:embed="rId4" cstate="print"/>
            <a:stretch>
              <a:fillRect/>
            </a:stretch>
          </a:blipFill>
        </p:spPr>
        <p:txBody>
          <a:bodyPr wrap="square" lIns="0" tIns="0" rIns="0" bIns="0" rtlCol="0"/>
          <a:lstStyle/>
          <a:p>
            <a:endParaRPr/>
          </a:p>
        </p:txBody>
      </p:sp>
      <p:sp>
        <p:nvSpPr>
          <p:cNvPr id="16" name="object 16"/>
          <p:cNvSpPr/>
          <p:nvPr/>
        </p:nvSpPr>
        <p:spPr>
          <a:xfrm>
            <a:off x="6742563" y="4293108"/>
            <a:ext cx="1934931" cy="1441703"/>
          </a:xfrm>
          <a:prstGeom prst="rect">
            <a:avLst/>
          </a:prstGeom>
          <a:blipFill>
            <a:blip r:embed="rId5" cstate="print"/>
            <a:stretch>
              <a:fillRect/>
            </a:stretch>
          </a:blipFill>
        </p:spPr>
        <p:txBody>
          <a:bodyPr wrap="square" lIns="0" tIns="0" rIns="0" bIns="0" rtlCol="0"/>
          <a:lstStyle/>
          <a:p>
            <a:endParaRPr/>
          </a:p>
        </p:txBody>
      </p:sp>
      <p:sp>
        <p:nvSpPr>
          <p:cNvPr id="17" name="object 17"/>
          <p:cNvSpPr/>
          <p:nvPr/>
        </p:nvSpPr>
        <p:spPr>
          <a:xfrm>
            <a:off x="3710940" y="1915667"/>
            <a:ext cx="304800" cy="438912"/>
          </a:xfrm>
          <a:prstGeom prst="rect">
            <a:avLst/>
          </a:prstGeom>
          <a:blipFill>
            <a:blip r:embed="rId6" cstate="print"/>
            <a:stretch>
              <a:fillRect/>
            </a:stretch>
          </a:blipFill>
        </p:spPr>
        <p:txBody>
          <a:bodyPr wrap="square" lIns="0" tIns="0" rIns="0" bIns="0" rtlCol="0"/>
          <a:lstStyle/>
          <a:p>
            <a:endParaRPr/>
          </a:p>
        </p:txBody>
      </p:sp>
      <p:sp>
        <p:nvSpPr>
          <p:cNvPr id="18" name="object 18"/>
          <p:cNvSpPr/>
          <p:nvPr/>
        </p:nvSpPr>
        <p:spPr>
          <a:xfrm>
            <a:off x="4860035" y="1915667"/>
            <a:ext cx="446532" cy="400812"/>
          </a:xfrm>
          <a:prstGeom prst="rect">
            <a:avLst/>
          </a:prstGeom>
          <a:blipFill>
            <a:blip r:embed="rId7" cstate="print"/>
            <a:stretch>
              <a:fillRect/>
            </a:stretch>
          </a:blipFill>
        </p:spPr>
        <p:txBody>
          <a:bodyPr wrap="square" lIns="0" tIns="0" rIns="0" bIns="0" rtlCol="0"/>
          <a:lstStyle/>
          <a:p>
            <a:endParaRPr/>
          </a:p>
        </p:txBody>
      </p:sp>
      <p:sp>
        <p:nvSpPr>
          <p:cNvPr id="19" name="object 19"/>
          <p:cNvSpPr/>
          <p:nvPr/>
        </p:nvSpPr>
        <p:spPr>
          <a:xfrm>
            <a:off x="146304" y="6210300"/>
            <a:ext cx="457200" cy="457200"/>
          </a:xfrm>
          <a:custGeom>
            <a:avLst/>
            <a:gdLst/>
            <a:ahLst/>
            <a:cxnLst/>
            <a:rect l="l" t="t" r="r" b="b"/>
            <a:pathLst>
              <a:path w="457200" h="457200">
                <a:moveTo>
                  <a:pt x="228600" y="0"/>
                </a:moveTo>
                <a:lnTo>
                  <a:pt x="182529" y="4644"/>
                </a:lnTo>
                <a:lnTo>
                  <a:pt x="139619" y="17964"/>
                </a:lnTo>
                <a:lnTo>
                  <a:pt x="100788" y="39041"/>
                </a:lnTo>
                <a:lnTo>
                  <a:pt x="66955" y="66955"/>
                </a:lnTo>
                <a:lnTo>
                  <a:pt x="39041" y="100788"/>
                </a:lnTo>
                <a:lnTo>
                  <a:pt x="17964" y="139619"/>
                </a:lnTo>
                <a:lnTo>
                  <a:pt x="4644" y="182529"/>
                </a:lnTo>
                <a:lnTo>
                  <a:pt x="0" y="228600"/>
                </a:lnTo>
                <a:lnTo>
                  <a:pt x="4644" y="274670"/>
                </a:lnTo>
                <a:lnTo>
                  <a:pt x="17964" y="317580"/>
                </a:lnTo>
                <a:lnTo>
                  <a:pt x="39041" y="356411"/>
                </a:lnTo>
                <a:lnTo>
                  <a:pt x="66955" y="390244"/>
                </a:lnTo>
                <a:lnTo>
                  <a:pt x="100788" y="418158"/>
                </a:lnTo>
                <a:lnTo>
                  <a:pt x="139619" y="439235"/>
                </a:lnTo>
                <a:lnTo>
                  <a:pt x="182529" y="452555"/>
                </a:lnTo>
                <a:lnTo>
                  <a:pt x="228600" y="457200"/>
                </a:lnTo>
                <a:lnTo>
                  <a:pt x="274670" y="452555"/>
                </a:lnTo>
                <a:lnTo>
                  <a:pt x="317580" y="439235"/>
                </a:lnTo>
                <a:lnTo>
                  <a:pt x="356411" y="418158"/>
                </a:lnTo>
                <a:lnTo>
                  <a:pt x="390244" y="390244"/>
                </a:lnTo>
                <a:lnTo>
                  <a:pt x="418158" y="356411"/>
                </a:lnTo>
                <a:lnTo>
                  <a:pt x="439235" y="317580"/>
                </a:lnTo>
                <a:lnTo>
                  <a:pt x="452555" y="274670"/>
                </a:lnTo>
                <a:lnTo>
                  <a:pt x="457200" y="228600"/>
                </a:lnTo>
                <a:lnTo>
                  <a:pt x="452555" y="182529"/>
                </a:lnTo>
                <a:lnTo>
                  <a:pt x="439235" y="139619"/>
                </a:lnTo>
                <a:lnTo>
                  <a:pt x="418158" y="100788"/>
                </a:lnTo>
                <a:lnTo>
                  <a:pt x="390244" y="66955"/>
                </a:lnTo>
                <a:lnTo>
                  <a:pt x="356411" y="39041"/>
                </a:lnTo>
                <a:lnTo>
                  <a:pt x="317580" y="17964"/>
                </a:lnTo>
                <a:lnTo>
                  <a:pt x="274670" y="4644"/>
                </a:lnTo>
                <a:lnTo>
                  <a:pt x="228600" y="0"/>
                </a:lnTo>
                <a:close/>
              </a:path>
            </a:pathLst>
          </a:custGeom>
          <a:solidFill>
            <a:srgbClr val="D24717"/>
          </a:solidFill>
        </p:spPr>
        <p:txBody>
          <a:bodyPr wrap="square" lIns="0" tIns="0" rIns="0" bIns="0" rtlCol="0"/>
          <a:lstStyle/>
          <a:p>
            <a:endParaRPr/>
          </a:p>
        </p:txBody>
      </p:sp>
      <p:sp>
        <p:nvSpPr>
          <p:cNvPr id="20" name="object 20"/>
          <p:cNvSpPr txBox="1"/>
          <p:nvPr/>
        </p:nvSpPr>
        <p:spPr>
          <a:xfrm>
            <a:off x="287121" y="6331838"/>
            <a:ext cx="175895" cy="224790"/>
          </a:xfrm>
          <a:prstGeom prst="rect">
            <a:avLst/>
          </a:prstGeom>
        </p:spPr>
        <p:txBody>
          <a:bodyPr vert="horz" wrap="square" lIns="0" tIns="0" rIns="0" bIns="0" rtlCol="0">
            <a:spAutoFit/>
          </a:bodyPr>
          <a:lstStyle/>
          <a:p>
            <a:pPr marL="38100">
              <a:lnSpc>
                <a:spcPts val="1650"/>
              </a:lnSpc>
            </a:pPr>
            <a:fld id="{81D60167-4931-47E6-BA6A-407CBD079E47}" type="slidenum">
              <a:rPr sz="1400" dirty="0">
                <a:solidFill>
                  <a:srgbClr val="FFFFFF"/>
                </a:solidFill>
                <a:latin typeface="Arial"/>
                <a:cs typeface="Arial"/>
              </a:rPr>
              <a:t>5</a:t>
            </a:fld>
            <a:endParaRPr sz="1400">
              <a:latin typeface="Arial"/>
              <a:cs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786383" y="907643"/>
            <a:ext cx="7488433" cy="5175817"/>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146304" y="6210300"/>
            <a:ext cx="457200" cy="457200"/>
          </a:xfrm>
          <a:custGeom>
            <a:avLst/>
            <a:gdLst/>
            <a:ahLst/>
            <a:cxnLst/>
            <a:rect l="l" t="t" r="r" b="b"/>
            <a:pathLst>
              <a:path w="457200" h="457200">
                <a:moveTo>
                  <a:pt x="228600" y="0"/>
                </a:moveTo>
                <a:lnTo>
                  <a:pt x="182529" y="4644"/>
                </a:lnTo>
                <a:lnTo>
                  <a:pt x="139619" y="17964"/>
                </a:lnTo>
                <a:lnTo>
                  <a:pt x="100788" y="39041"/>
                </a:lnTo>
                <a:lnTo>
                  <a:pt x="66955" y="66955"/>
                </a:lnTo>
                <a:lnTo>
                  <a:pt x="39041" y="100788"/>
                </a:lnTo>
                <a:lnTo>
                  <a:pt x="17964" y="139619"/>
                </a:lnTo>
                <a:lnTo>
                  <a:pt x="4644" y="182529"/>
                </a:lnTo>
                <a:lnTo>
                  <a:pt x="0" y="228600"/>
                </a:lnTo>
                <a:lnTo>
                  <a:pt x="4644" y="274670"/>
                </a:lnTo>
                <a:lnTo>
                  <a:pt x="17964" y="317580"/>
                </a:lnTo>
                <a:lnTo>
                  <a:pt x="39041" y="356411"/>
                </a:lnTo>
                <a:lnTo>
                  <a:pt x="66955" y="390244"/>
                </a:lnTo>
                <a:lnTo>
                  <a:pt x="100788" y="418158"/>
                </a:lnTo>
                <a:lnTo>
                  <a:pt x="139619" y="439235"/>
                </a:lnTo>
                <a:lnTo>
                  <a:pt x="182529" y="452555"/>
                </a:lnTo>
                <a:lnTo>
                  <a:pt x="228600" y="457200"/>
                </a:lnTo>
                <a:lnTo>
                  <a:pt x="274670" y="452555"/>
                </a:lnTo>
                <a:lnTo>
                  <a:pt x="317580" y="439235"/>
                </a:lnTo>
                <a:lnTo>
                  <a:pt x="356411" y="418158"/>
                </a:lnTo>
                <a:lnTo>
                  <a:pt x="390244" y="390244"/>
                </a:lnTo>
                <a:lnTo>
                  <a:pt x="418158" y="356411"/>
                </a:lnTo>
                <a:lnTo>
                  <a:pt x="439235" y="317580"/>
                </a:lnTo>
                <a:lnTo>
                  <a:pt x="452555" y="274670"/>
                </a:lnTo>
                <a:lnTo>
                  <a:pt x="457200" y="228600"/>
                </a:lnTo>
                <a:lnTo>
                  <a:pt x="452555" y="182529"/>
                </a:lnTo>
                <a:lnTo>
                  <a:pt x="439235" y="139619"/>
                </a:lnTo>
                <a:lnTo>
                  <a:pt x="418158" y="100788"/>
                </a:lnTo>
                <a:lnTo>
                  <a:pt x="390244" y="66955"/>
                </a:lnTo>
                <a:lnTo>
                  <a:pt x="356411" y="39041"/>
                </a:lnTo>
                <a:lnTo>
                  <a:pt x="317580" y="17964"/>
                </a:lnTo>
                <a:lnTo>
                  <a:pt x="274670" y="4644"/>
                </a:lnTo>
                <a:lnTo>
                  <a:pt x="228600" y="0"/>
                </a:lnTo>
                <a:close/>
              </a:path>
            </a:pathLst>
          </a:custGeom>
          <a:solidFill>
            <a:srgbClr val="D24717"/>
          </a:solidFill>
        </p:spPr>
        <p:txBody>
          <a:bodyPr wrap="square" lIns="0" tIns="0" rIns="0" bIns="0" rtlCol="0"/>
          <a:lstStyle/>
          <a:p>
            <a:endParaRPr/>
          </a:p>
        </p:txBody>
      </p:sp>
      <p:sp>
        <p:nvSpPr>
          <p:cNvPr id="4" name="object 4"/>
          <p:cNvSpPr txBox="1"/>
          <p:nvPr/>
        </p:nvSpPr>
        <p:spPr>
          <a:xfrm>
            <a:off x="287121" y="6331838"/>
            <a:ext cx="175895" cy="224790"/>
          </a:xfrm>
          <a:prstGeom prst="rect">
            <a:avLst/>
          </a:prstGeom>
        </p:spPr>
        <p:txBody>
          <a:bodyPr vert="horz" wrap="square" lIns="0" tIns="0" rIns="0" bIns="0" rtlCol="0">
            <a:spAutoFit/>
          </a:bodyPr>
          <a:lstStyle/>
          <a:p>
            <a:pPr marL="38100">
              <a:lnSpc>
                <a:spcPts val="1650"/>
              </a:lnSpc>
            </a:pPr>
            <a:fld id="{81D60167-4931-47E6-BA6A-407CBD079E47}" type="slidenum">
              <a:rPr sz="1400" dirty="0">
                <a:solidFill>
                  <a:srgbClr val="FFFFFF"/>
                </a:solidFill>
                <a:latin typeface="Arial"/>
                <a:cs typeface="Arial"/>
              </a:rPr>
              <a:t>6</a:t>
            </a:fld>
            <a:endParaRPr sz="140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43127" y="612783"/>
            <a:ext cx="7414263" cy="3374923"/>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146304" y="6210300"/>
            <a:ext cx="457200" cy="457200"/>
          </a:xfrm>
          <a:custGeom>
            <a:avLst/>
            <a:gdLst/>
            <a:ahLst/>
            <a:cxnLst/>
            <a:rect l="l" t="t" r="r" b="b"/>
            <a:pathLst>
              <a:path w="457200" h="457200">
                <a:moveTo>
                  <a:pt x="228600" y="0"/>
                </a:moveTo>
                <a:lnTo>
                  <a:pt x="182529" y="4644"/>
                </a:lnTo>
                <a:lnTo>
                  <a:pt x="139619" y="17964"/>
                </a:lnTo>
                <a:lnTo>
                  <a:pt x="100788" y="39041"/>
                </a:lnTo>
                <a:lnTo>
                  <a:pt x="66955" y="66955"/>
                </a:lnTo>
                <a:lnTo>
                  <a:pt x="39041" y="100788"/>
                </a:lnTo>
                <a:lnTo>
                  <a:pt x="17964" y="139619"/>
                </a:lnTo>
                <a:lnTo>
                  <a:pt x="4644" y="182529"/>
                </a:lnTo>
                <a:lnTo>
                  <a:pt x="0" y="228600"/>
                </a:lnTo>
                <a:lnTo>
                  <a:pt x="4644" y="274670"/>
                </a:lnTo>
                <a:lnTo>
                  <a:pt x="17964" y="317580"/>
                </a:lnTo>
                <a:lnTo>
                  <a:pt x="39041" y="356411"/>
                </a:lnTo>
                <a:lnTo>
                  <a:pt x="66955" y="390244"/>
                </a:lnTo>
                <a:lnTo>
                  <a:pt x="100788" y="418158"/>
                </a:lnTo>
                <a:lnTo>
                  <a:pt x="139619" y="439235"/>
                </a:lnTo>
                <a:lnTo>
                  <a:pt x="182529" y="452555"/>
                </a:lnTo>
                <a:lnTo>
                  <a:pt x="228600" y="457200"/>
                </a:lnTo>
                <a:lnTo>
                  <a:pt x="274670" y="452555"/>
                </a:lnTo>
                <a:lnTo>
                  <a:pt x="317580" y="439235"/>
                </a:lnTo>
                <a:lnTo>
                  <a:pt x="356411" y="418158"/>
                </a:lnTo>
                <a:lnTo>
                  <a:pt x="390244" y="390244"/>
                </a:lnTo>
                <a:lnTo>
                  <a:pt x="418158" y="356411"/>
                </a:lnTo>
                <a:lnTo>
                  <a:pt x="439235" y="317580"/>
                </a:lnTo>
                <a:lnTo>
                  <a:pt x="452555" y="274670"/>
                </a:lnTo>
                <a:lnTo>
                  <a:pt x="457200" y="228600"/>
                </a:lnTo>
                <a:lnTo>
                  <a:pt x="452555" y="182529"/>
                </a:lnTo>
                <a:lnTo>
                  <a:pt x="439235" y="139619"/>
                </a:lnTo>
                <a:lnTo>
                  <a:pt x="418158" y="100788"/>
                </a:lnTo>
                <a:lnTo>
                  <a:pt x="390244" y="66955"/>
                </a:lnTo>
                <a:lnTo>
                  <a:pt x="356411" y="39041"/>
                </a:lnTo>
                <a:lnTo>
                  <a:pt x="317580" y="17964"/>
                </a:lnTo>
                <a:lnTo>
                  <a:pt x="274670" y="4644"/>
                </a:lnTo>
                <a:lnTo>
                  <a:pt x="228600" y="0"/>
                </a:lnTo>
                <a:close/>
              </a:path>
            </a:pathLst>
          </a:custGeom>
          <a:solidFill>
            <a:srgbClr val="D24717"/>
          </a:solidFill>
        </p:spPr>
        <p:txBody>
          <a:bodyPr wrap="square" lIns="0" tIns="0" rIns="0" bIns="0" rtlCol="0"/>
          <a:lstStyle/>
          <a:p>
            <a:endParaRPr/>
          </a:p>
        </p:txBody>
      </p:sp>
      <p:sp>
        <p:nvSpPr>
          <p:cNvPr id="4" name="object 4"/>
          <p:cNvSpPr txBox="1"/>
          <p:nvPr/>
        </p:nvSpPr>
        <p:spPr>
          <a:xfrm>
            <a:off x="267614" y="4312665"/>
            <a:ext cx="8540115" cy="2160270"/>
          </a:xfrm>
          <a:prstGeom prst="rect">
            <a:avLst/>
          </a:prstGeom>
        </p:spPr>
        <p:txBody>
          <a:bodyPr vert="horz" wrap="square" lIns="0" tIns="12700" rIns="0" bIns="0" rtlCol="0">
            <a:spAutoFit/>
          </a:bodyPr>
          <a:lstStyle/>
          <a:p>
            <a:pPr marL="38100" marR="32384" algn="just">
              <a:lnSpc>
                <a:spcPct val="100000"/>
              </a:lnSpc>
              <a:spcBef>
                <a:spcPts val="100"/>
              </a:spcBef>
            </a:pPr>
            <a:r>
              <a:rPr sz="2000" dirty="0">
                <a:latin typeface="Arial"/>
                <a:cs typeface="Arial"/>
              </a:rPr>
              <a:t>Since </a:t>
            </a:r>
            <a:r>
              <a:rPr sz="2000" spc="-5" dirty="0">
                <a:latin typeface="Arial"/>
                <a:cs typeface="Arial"/>
              </a:rPr>
              <a:t>alpha </a:t>
            </a:r>
            <a:r>
              <a:rPr sz="2000" dirty="0">
                <a:latin typeface="Arial"/>
                <a:cs typeface="Arial"/>
              </a:rPr>
              <a:t>particles </a:t>
            </a:r>
            <a:r>
              <a:rPr sz="2000" spc="-5" dirty="0">
                <a:latin typeface="Arial"/>
                <a:cs typeface="Arial"/>
              </a:rPr>
              <a:t>cannot penetrate </a:t>
            </a:r>
            <a:r>
              <a:rPr sz="2000" dirty="0">
                <a:latin typeface="Arial"/>
                <a:cs typeface="Arial"/>
              </a:rPr>
              <a:t>the </a:t>
            </a:r>
            <a:r>
              <a:rPr sz="2000" spc="-5" dirty="0">
                <a:latin typeface="Arial"/>
                <a:cs typeface="Arial"/>
              </a:rPr>
              <a:t>dead </a:t>
            </a:r>
            <a:r>
              <a:rPr sz="2000" dirty="0">
                <a:latin typeface="Arial"/>
                <a:cs typeface="Arial"/>
              </a:rPr>
              <a:t>layer of the skin, </a:t>
            </a:r>
            <a:r>
              <a:rPr sz="2000" spc="-5" dirty="0">
                <a:latin typeface="Arial"/>
                <a:cs typeface="Arial"/>
              </a:rPr>
              <a:t>they </a:t>
            </a:r>
            <a:r>
              <a:rPr sz="2000" spc="-15" dirty="0">
                <a:latin typeface="Arial"/>
                <a:cs typeface="Arial"/>
              </a:rPr>
              <a:t>do  </a:t>
            </a:r>
            <a:r>
              <a:rPr sz="2000" dirty="0">
                <a:latin typeface="Arial"/>
                <a:cs typeface="Arial"/>
              </a:rPr>
              <a:t>not present a hazard from exposure external </a:t>
            </a:r>
            <a:r>
              <a:rPr sz="2000" spc="-5" dirty="0">
                <a:latin typeface="Arial"/>
                <a:cs typeface="Arial"/>
              </a:rPr>
              <a:t>to </a:t>
            </a:r>
            <a:r>
              <a:rPr sz="2000" dirty="0">
                <a:latin typeface="Arial"/>
                <a:cs typeface="Arial"/>
              </a:rPr>
              <a:t>the</a:t>
            </a:r>
            <a:r>
              <a:rPr sz="2000" spc="-210" dirty="0">
                <a:latin typeface="Arial"/>
                <a:cs typeface="Arial"/>
              </a:rPr>
              <a:t> </a:t>
            </a:r>
            <a:r>
              <a:rPr sz="2000" spc="-30" dirty="0">
                <a:latin typeface="Arial"/>
                <a:cs typeface="Arial"/>
              </a:rPr>
              <a:t>body.</a:t>
            </a:r>
            <a:endParaRPr sz="2000">
              <a:latin typeface="Arial"/>
              <a:cs typeface="Arial"/>
            </a:endParaRPr>
          </a:p>
          <a:p>
            <a:pPr marL="38100" marR="30480" algn="just">
              <a:lnSpc>
                <a:spcPct val="100000"/>
              </a:lnSpc>
            </a:pPr>
            <a:r>
              <a:rPr sz="2000" spc="-15" dirty="0">
                <a:latin typeface="Arial"/>
                <a:cs typeface="Arial"/>
              </a:rPr>
              <a:t>However, </a:t>
            </a:r>
            <a:r>
              <a:rPr sz="2000" spc="-5" dirty="0">
                <a:latin typeface="Arial"/>
                <a:cs typeface="Arial"/>
              </a:rPr>
              <a:t>due to the </a:t>
            </a:r>
            <a:r>
              <a:rPr sz="2000" b="1" i="1" spc="-5" dirty="0">
                <a:solidFill>
                  <a:srgbClr val="C00000"/>
                </a:solidFill>
                <a:latin typeface="Arial"/>
                <a:cs typeface="Arial"/>
              </a:rPr>
              <a:t>very large </a:t>
            </a:r>
            <a:r>
              <a:rPr sz="2000" b="1" i="1" dirty="0">
                <a:solidFill>
                  <a:srgbClr val="C00000"/>
                </a:solidFill>
                <a:latin typeface="Arial"/>
                <a:cs typeface="Arial"/>
              </a:rPr>
              <a:t>number </a:t>
            </a:r>
            <a:r>
              <a:rPr sz="2000" b="1" i="1" spc="-10" dirty="0">
                <a:solidFill>
                  <a:srgbClr val="C00000"/>
                </a:solidFill>
                <a:latin typeface="Arial"/>
                <a:cs typeface="Arial"/>
              </a:rPr>
              <a:t>of </a:t>
            </a:r>
            <a:r>
              <a:rPr sz="2000" b="1" i="1" spc="-5" dirty="0">
                <a:solidFill>
                  <a:srgbClr val="C00000"/>
                </a:solidFill>
                <a:latin typeface="Arial"/>
                <a:cs typeface="Arial"/>
              </a:rPr>
              <a:t>ionizations </a:t>
            </a:r>
            <a:r>
              <a:rPr sz="2000" dirty="0">
                <a:latin typeface="Arial"/>
                <a:cs typeface="Arial"/>
              </a:rPr>
              <a:t>they </a:t>
            </a:r>
            <a:r>
              <a:rPr sz="2000" spc="-5" dirty="0">
                <a:latin typeface="Arial"/>
                <a:cs typeface="Arial"/>
              </a:rPr>
              <a:t>produce in </a:t>
            </a:r>
            <a:r>
              <a:rPr sz="2000" dirty="0">
                <a:latin typeface="Arial"/>
                <a:cs typeface="Arial"/>
              </a:rPr>
              <a:t>a  very short distance, alpha </a:t>
            </a:r>
            <a:r>
              <a:rPr sz="2000" spc="-5" dirty="0">
                <a:latin typeface="Arial"/>
                <a:cs typeface="Arial"/>
              </a:rPr>
              <a:t>emitters </a:t>
            </a:r>
            <a:r>
              <a:rPr sz="2000" dirty="0">
                <a:latin typeface="Arial"/>
                <a:cs typeface="Arial"/>
              </a:rPr>
              <a:t>can present a serious hazard </a:t>
            </a:r>
            <a:r>
              <a:rPr sz="2000" spc="-5" dirty="0">
                <a:latin typeface="Arial"/>
                <a:cs typeface="Arial"/>
              </a:rPr>
              <a:t>when </a:t>
            </a:r>
            <a:r>
              <a:rPr sz="2000" dirty="0">
                <a:latin typeface="Arial"/>
                <a:cs typeface="Arial"/>
              </a:rPr>
              <a:t>they  are </a:t>
            </a:r>
            <a:r>
              <a:rPr sz="2000" spc="-5" dirty="0">
                <a:latin typeface="Arial"/>
                <a:cs typeface="Arial"/>
              </a:rPr>
              <a:t>in </a:t>
            </a:r>
            <a:r>
              <a:rPr sz="2000" dirty="0">
                <a:latin typeface="Arial"/>
                <a:cs typeface="Arial"/>
              </a:rPr>
              <a:t>close </a:t>
            </a:r>
            <a:r>
              <a:rPr sz="2000" spc="-5" dirty="0">
                <a:latin typeface="Arial"/>
                <a:cs typeface="Arial"/>
              </a:rPr>
              <a:t>proximity to </a:t>
            </a:r>
            <a:r>
              <a:rPr sz="2000" dirty="0">
                <a:latin typeface="Arial"/>
                <a:cs typeface="Arial"/>
              </a:rPr>
              <a:t>cells </a:t>
            </a:r>
            <a:r>
              <a:rPr sz="2000" spc="-5" dirty="0">
                <a:latin typeface="Arial"/>
                <a:cs typeface="Arial"/>
              </a:rPr>
              <a:t>and tissues such </a:t>
            </a:r>
            <a:r>
              <a:rPr sz="2000" dirty="0">
                <a:latin typeface="Arial"/>
                <a:cs typeface="Arial"/>
              </a:rPr>
              <a:t>as </a:t>
            </a:r>
            <a:r>
              <a:rPr sz="2000" spc="-5" dirty="0">
                <a:latin typeface="Arial"/>
                <a:cs typeface="Arial"/>
              </a:rPr>
              <a:t>the lung. </a:t>
            </a:r>
            <a:r>
              <a:rPr sz="2000" dirty="0">
                <a:latin typeface="Arial"/>
                <a:cs typeface="Arial"/>
              </a:rPr>
              <a:t>Special  </a:t>
            </a:r>
            <a:r>
              <a:rPr sz="2000" spc="-5" dirty="0">
                <a:latin typeface="Arial"/>
                <a:cs typeface="Arial"/>
              </a:rPr>
              <a:t>precautions </a:t>
            </a:r>
            <a:r>
              <a:rPr sz="2000" dirty="0">
                <a:latin typeface="Arial"/>
                <a:cs typeface="Arial"/>
              </a:rPr>
              <a:t>are </a:t>
            </a:r>
            <a:r>
              <a:rPr sz="2000" spc="-5" dirty="0">
                <a:latin typeface="Arial"/>
                <a:cs typeface="Arial"/>
              </a:rPr>
              <a:t>taken to </a:t>
            </a:r>
            <a:r>
              <a:rPr sz="2000" dirty="0">
                <a:latin typeface="Arial"/>
                <a:cs typeface="Arial"/>
              </a:rPr>
              <a:t>ensure that </a:t>
            </a:r>
            <a:r>
              <a:rPr sz="2000" b="1" i="1" dirty="0">
                <a:solidFill>
                  <a:srgbClr val="C00000"/>
                </a:solidFill>
                <a:latin typeface="Arial"/>
                <a:cs typeface="Arial"/>
              </a:rPr>
              <a:t>alpha </a:t>
            </a:r>
            <a:r>
              <a:rPr sz="2000" b="1" i="1" spc="-5" dirty="0">
                <a:solidFill>
                  <a:srgbClr val="C00000"/>
                </a:solidFill>
                <a:latin typeface="Arial"/>
                <a:cs typeface="Arial"/>
              </a:rPr>
              <a:t>emitters </a:t>
            </a:r>
            <a:r>
              <a:rPr sz="2000" b="1" i="1" dirty="0">
                <a:solidFill>
                  <a:srgbClr val="C00000"/>
                </a:solidFill>
                <a:latin typeface="Arial"/>
                <a:cs typeface="Arial"/>
              </a:rPr>
              <a:t>are </a:t>
            </a:r>
            <a:r>
              <a:rPr sz="2000" b="1" i="1" spc="-5" dirty="0">
                <a:solidFill>
                  <a:srgbClr val="C00000"/>
                </a:solidFill>
                <a:latin typeface="Arial"/>
                <a:cs typeface="Arial"/>
              </a:rPr>
              <a:t>not inhaled,  </a:t>
            </a:r>
            <a:r>
              <a:rPr sz="2000" b="1" i="1" spc="-90" dirty="0">
                <a:solidFill>
                  <a:srgbClr val="C00000"/>
                </a:solidFill>
                <a:latin typeface="Arial"/>
                <a:cs typeface="Arial"/>
              </a:rPr>
              <a:t>i</a:t>
            </a:r>
            <a:r>
              <a:rPr sz="2100" spc="-135" baseline="-29761" dirty="0">
                <a:solidFill>
                  <a:srgbClr val="FFFFFF"/>
                </a:solidFill>
                <a:latin typeface="Arial"/>
                <a:cs typeface="Arial"/>
              </a:rPr>
              <a:t>7</a:t>
            </a:r>
            <a:r>
              <a:rPr sz="2000" b="1" i="1" spc="-90" dirty="0">
                <a:solidFill>
                  <a:srgbClr val="C00000"/>
                </a:solidFill>
                <a:latin typeface="Arial"/>
                <a:cs typeface="Arial"/>
              </a:rPr>
              <a:t>ngested </a:t>
            </a:r>
            <a:r>
              <a:rPr sz="2000" b="1" i="1" spc="-5" dirty="0">
                <a:solidFill>
                  <a:srgbClr val="C00000"/>
                </a:solidFill>
                <a:latin typeface="Arial"/>
                <a:cs typeface="Arial"/>
              </a:rPr>
              <a:t>or</a:t>
            </a:r>
            <a:r>
              <a:rPr sz="2000" b="1" i="1" spc="55" dirty="0">
                <a:solidFill>
                  <a:srgbClr val="C00000"/>
                </a:solidFill>
                <a:latin typeface="Arial"/>
                <a:cs typeface="Arial"/>
              </a:rPr>
              <a:t> </a:t>
            </a:r>
            <a:r>
              <a:rPr sz="2000" b="1" i="1" dirty="0">
                <a:solidFill>
                  <a:srgbClr val="C00000"/>
                </a:solidFill>
                <a:latin typeface="Arial"/>
                <a:cs typeface="Arial"/>
              </a:rPr>
              <a:t>injected.</a:t>
            </a:r>
            <a:endParaRPr sz="200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690498"/>
            <a:ext cx="5078730" cy="635000"/>
          </a:xfrm>
          <a:prstGeom prst="rect">
            <a:avLst/>
          </a:prstGeom>
        </p:spPr>
        <p:txBody>
          <a:bodyPr vert="horz" wrap="square" lIns="0" tIns="12065" rIns="0" bIns="0" rtlCol="0">
            <a:spAutoFit/>
          </a:bodyPr>
          <a:lstStyle/>
          <a:p>
            <a:pPr marL="12700">
              <a:lnSpc>
                <a:spcPct val="100000"/>
              </a:lnSpc>
              <a:spcBef>
                <a:spcPts val="95"/>
              </a:spcBef>
            </a:pPr>
            <a:r>
              <a:rPr sz="4000" spc="-5" dirty="0">
                <a:latin typeface="Arial"/>
                <a:cs typeface="Arial"/>
              </a:rPr>
              <a:t>2- Beta particle</a:t>
            </a:r>
            <a:r>
              <a:rPr sz="4000" spc="-20" dirty="0">
                <a:latin typeface="Arial"/>
                <a:cs typeface="Arial"/>
              </a:rPr>
              <a:t> </a:t>
            </a:r>
            <a:r>
              <a:rPr sz="4000" spc="-5" dirty="0">
                <a:latin typeface="Arial"/>
                <a:cs typeface="Arial"/>
              </a:rPr>
              <a:t>decay:</a:t>
            </a:r>
            <a:endParaRPr sz="4000">
              <a:latin typeface="Arial"/>
              <a:cs typeface="Arial"/>
            </a:endParaRPr>
          </a:p>
        </p:txBody>
      </p:sp>
      <p:sp>
        <p:nvSpPr>
          <p:cNvPr id="3" name="object 3"/>
          <p:cNvSpPr/>
          <p:nvPr/>
        </p:nvSpPr>
        <p:spPr>
          <a:xfrm>
            <a:off x="548640" y="1595882"/>
            <a:ext cx="323088" cy="242315"/>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2707896" y="2290550"/>
            <a:ext cx="549275" cy="284480"/>
          </a:xfrm>
          <a:prstGeom prst="rect">
            <a:avLst/>
          </a:prstGeom>
        </p:spPr>
        <p:txBody>
          <a:bodyPr vert="horz" wrap="square" lIns="0" tIns="0" rIns="0" bIns="0" rtlCol="0">
            <a:spAutoFit/>
          </a:bodyPr>
          <a:lstStyle/>
          <a:p>
            <a:pPr>
              <a:lnSpc>
                <a:spcPts val="2215"/>
              </a:lnSpc>
            </a:pPr>
            <a:r>
              <a:rPr sz="2000" dirty="0">
                <a:latin typeface="Arial"/>
                <a:cs typeface="Arial"/>
              </a:rPr>
              <a:t>m</a:t>
            </a:r>
            <a:r>
              <a:rPr sz="2000" spc="-114" dirty="0">
                <a:latin typeface="Arial"/>
                <a:cs typeface="Arial"/>
              </a:rPr>
              <a:t> </a:t>
            </a:r>
            <a:r>
              <a:rPr sz="2000" dirty="0">
                <a:latin typeface="Arial"/>
                <a:cs typeface="Arial"/>
              </a:rPr>
              <a:t>as</a:t>
            </a:r>
            <a:endParaRPr sz="2000">
              <a:latin typeface="Arial"/>
              <a:cs typeface="Arial"/>
            </a:endParaRPr>
          </a:p>
        </p:txBody>
      </p:sp>
      <p:sp>
        <p:nvSpPr>
          <p:cNvPr id="5" name="object 5"/>
          <p:cNvSpPr/>
          <p:nvPr/>
        </p:nvSpPr>
        <p:spPr>
          <a:xfrm>
            <a:off x="548640" y="3211702"/>
            <a:ext cx="323088" cy="242315"/>
          </a:xfrm>
          <a:prstGeom prst="rect">
            <a:avLst/>
          </a:prstGeom>
          <a:blipFill>
            <a:blip r:embed="rId2" cstate="print"/>
            <a:stretch>
              <a:fillRect/>
            </a:stretch>
          </a:blipFill>
        </p:spPr>
        <p:txBody>
          <a:bodyPr wrap="square" lIns="0" tIns="0" rIns="0" bIns="0" rtlCol="0"/>
          <a:lstStyle/>
          <a:p>
            <a:endParaRPr/>
          </a:p>
        </p:txBody>
      </p:sp>
      <p:sp>
        <p:nvSpPr>
          <p:cNvPr id="6" name="object 6"/>
          <p:cNvSpPr/>
          <p:nvPr/>
        </p:nvSpPr>
        <p:spPr>
          <a:xfrm>
            <a:off x="548640" y="4339716"/>
            <a:ext cx="323088" cy="242316"/>
          </a:xfrm>
          <a:prstGeom prst="rect">
            <a:avLst/>
          </a:prstGeom>
          <a:blipFill>
            <a:blip r:embed="rId3" cstate="print"/>
            <a:stretch>
              <a:fillRect/>
            </a:stretch>
          </a:blipFill>
        </p:spPr>
        <p:txBody>
          <a:bodyPr wrap="square" lIns="0" tIns="0" rIns="0" bIns="0" rtlCol="0"/>
          <a:lstStyle/>
          <a:p>
            <a:endParaRPr/>
          </a:p>
        </p:txBody>
      </p:sp>
      <p:sp>
        <p:nvSpPr>
          <p:cNvPr id="7" name="object 7"/>
          <p:cNvSpPr txBox="1"/>
          <p:nvPr/>
        </p:nvSpPr>
        <p:spPr>
          <a:xfrm>
            <a:off x="810564" y="1522221"/>
            <a:ext cx="5655945" cy="3074670"/>
          </a:xfrm>
          <a:prstGeom prst="rect">
            <a:avLst/>
          </a:prstGeom>
        </p:spPr>
        <p:txBody>
          <a:bodyPr vert="horz" wrap="square" lIns="0" tIns="74295" rIns="0" bIns="0" rtlCol="0">
            <a:spAutoFit/>
          </a:bodyPr>
          <a:lstStyle/>
          <a:p>
            <a:pPr marL="12700" marR="471170" algn="just">
              <a:lnSpc>
                <a:spcPct val="80000"/>
              </a:lnSpc>
              <a:spcBef>
                <a:spcPts val="585"/>
              </a:spcBef>
            </a:pPr>
            <a:r>
              <a:rPr sz="2000" spc="-5" dirty="0">
                <a:latin typeface="Arial"/>
                <a:cs typeface="Arial"/>
              </a:rPr>
              <a:t>Beta </a:t>
            </a:r>
            <a:r>
              <a:rPr sz="2000" dirty="0">
                <a:latin typeface="Arial"/>
                <a:cs typeface="Arial"/>
              </a:rPr>
              <a:t>particles have a charge of </a:t>
            </a:r>
            <a:r>
              <a:rPr sz="2000" b="1" dirty="0">
                <a:solidFill>
                  <a:srgbClr val="FF3300"/>
                </a:solidFill>
                <a:latin typeface="Arial"/>
                <a:cs typeface="Arial"/>
              </a:rPr>
              <a:t>minus 1</a:t>
            </a:r>
            <a:r>
              <a:rPr sz="2000" b="1" dirty="0">
                <a:latin typeface="Arial"/>
                <a:cs typeface="Arial"/>
              </a:rPr>
              <a:t>. </a:t>
            </a:r>
            <a:r>
              <a:rPr sz="2000" dirty="0">
                <a:latin typeface="Arial"/>
                <a:cs typeface="Arial"/>
              </a:rPr>
              <a:t>This  means that beta particles are </a:t>
            </a:r>
            <a:r>
              <a:rPr sz="2000" b="1" dirty="0">
                <a:solidFill>
                  <a:srgbClr val="FF3300"/>
                </a:solidFill>
                <a:latin typeface="Arial"/>
                <a:cs typeface="Arial"/>
              </a:rPr>
              <a:t>the same as</a:t>
            </a:r>
            <a:r>
              <a:rPr sz="2000" b="1" spc="-160" dirty="0">
                <a:solidFill>
                  <a:srgbClr val="FF3300"/>
                </a:solidFill>
                <a:latin typeface="Arial"/>
                <a:cs typeface="Arial"/>
              </a:rPr>
              <a:t> </a:t>
            </a:r>
            <a:r>
              <a:rPr sz="2000" b="1" dirty="0">
                <a:solidFill>
                  <a:srgbClr val="FF3300"/>
                </a:solidFill>
                <a:latin typeface="Arial"/>
                <a:cs typeface="Arial"/>
              </a:rPr>
              <a:t>an  electron</a:t>
            </a:r>
            <a:r>
              <a:rPr sz="2000" dirty="0">
                <a:solidFill>
                  <a:srgbClr val="FF3300"/>
                </a:solidFill>
                <a:latin typeface="Arial"/>
                <a:cs typeface="Arial"/>
              </a:rPr>
              <a:t>.</a:t>
            </a:r>
            <a:endParaRPr sz="2000">
              <a:latin typeface="Arial"/>
              <a:cs typeface="Arial"/>
            </a:endParaRPr>
          </a:p>
          <a:p>
            <a:pPr marL="12700" marR="5080" algn="just">
              <a:lnSpc>
                <a:spcPct val="80000"/>
              </a:lnSpc>
              <a:tabLst>
                <a:tab pos="2934970" algn="l"/>
              </a:tabLst>
            </a:pPr>
            <a:r>
              <a:rPr sz="2000" spc="-15" dirty="0">
                <a:latin typeface="Arial"/>
                <a:cs typeface="Arial"/>
              </a:rPr>
              <a:t>We </a:t>
            </a:r>
            <a:r>
              <a:rPr sz="2000" dirty="0">
                <a:latin typeface="Arial"/>
                <a:cs typeface="Arial"/>
              </a:rPr>
              <a:t>can</a:t>
            </a:r>
            <a:r>
              <a:rPr sz="2000" spc="-20" dirty="0">
                <a:latin typeface="Arial"/>
                <a:cs typeface="Arial"/>
              </a:rPr>
              <a:t> </a:t>
            </a:r>
            <a:r>
              <a:rPr sz="2000" dirty="0">
                <a:latin typeface="Arial"/>
                <a:cs typeface="Arial"/>
              </a:rPr>
              <a:t>write</a:t>
            </a:r>
            <a:r>
              <a:rPr sz="2000" spc="-20" dirty="0">
                <a:latin typeface="Arial"/>
                <a:cs typeface="Arial"/>
              </a:rPr>
              <a:t> </a:t>
            </a:r>
            <a:r>
              <a:rPr sz="2000" dirty="0">
                <a:latin typeface="Arial"/>
                <a:cs typeface="Arial"/>
              </a:rPr>
              <a:t>the	or , because they're  the same as an</a:t>
            </a:r>
            <a:r>
              <a:rPr sz="2000" spc="-85" dirty="0">
                <a:latin typeface="Arial"/>
                <a:cs typeface="Arial"/>
              </a:rPr>
              <a:t> </a:t>
            </a:r>
            <a:r>
              <a:rPr sz="2000" dirty="0">
                <a:latin typeface="Arial"/>
                <a:cs typeface="Arial"/>
              </a:rPr>
              <a:t>electron.</a:t>
            </a:r>
            <a:endParaRPr sz="2000">
              <a:latin typeface="Arial"/>
              <a:cs typeface="Arial"/>
            </a:endParaRPr>
          </a:p>
          <a:p>
            <a:pPr>
              <a:lnSpc>
                <a:spcPct val="100000"/>
              </a:lnSpc>
              <a:spcBef>
                <a:spcPts val="15"/>
              </a:spcBef>
            </a:pPr>
            <a:endParaRPr sz="2700">
              <a:latin typeface="Arial"/>
              <a:cs typeface="Arial"/>
            </a:endParaRPr>
          </a:p>
          <a:p>
            <a:pPr marL="12700" marR="602615">
              <a:lnSpc>
                <a:spcPct val="80000"/>
              </a:lnSpc>
              <a:tabLst>
                <a:tab pos="4959985" algn="l"/>
              </a:tabLst>
            </a:pPr>
            <a:r>
              <a:rPr sz="2000" dirty="0">
                <a:latin typeface="Arial"/>
                <a:cs typeface="Arial"/>
              </a:rPr>
              <a:t>This</a:t>
            </a:r>
            <a:r>
              <a:rPr sz="2000" spc="-15" dirty="0">
                <a:latin typeface="Arial"/>
                <a:cs typeface="Arial"/>
              </a:rPr>
              <a:t> </a:t>
            </a:r>
            <a:r>
              <a:rPr sz="2000" dirty="0">
                <a:latin typeface="Arial"/>
                <a:cs typeface="Arial"/>
              </a:rPr>
              <a:t>means</a:t>
            </a:r>
            <a:r>
              <a:rPr sz="2000" spc="-25" dirty="0">
                <a:latin typeface="Arial"/>
                <a:cs typeface="Arial"/>
              </a:rPr>
              <a:t> </a:t>
            </a:r>
            <a:r>
              <a:rPr sz="2000" dirty="0">
                <a:latin typeface="Arial"/>
                <a:cs typeface="Arial"/>
              </a:rPr>
              <a:t>that</a:t>
            </a:r>
            <a:r>
              <a:rPr sz="2000" spc="-25" dirty="0">
                <a:latin typeface="Arial"/>
                <a:cs typeface="Arial"/>
              </a:rPr>
              <a:t> </a:t>
            </a:r>
            <a:r>
              <a:rPr sz="2000" dirty="0">
                <a:latin typeface="Arial"/>
                <a:cs typeface="Arial"/>
              </a:rPr>
              <a:t>when</a:t>
            </a:r>
            <a:r>
              <a:rPr sz="2000" spc="-15" dirty="0">
                <a:latin typeface="Arial"/>
                <a:cs typeface="Arial"/>
              </a:rPr>
              <a:t> </a:t>
            </a:r>
            <a:r>
              <a:rPr sz="2000" dirty="0">
                <a:latin typeface="Arial"/>
                <a:cs typeface="Arial"/>
              </a:rPr>
              <a:t>a nucleus</a:t>
            </a:r>
            <a:r>
              <a:rPr sz="2000" spc="-35" dirty="0">
                <a:latin typeface="Arial"/>
                <a:cs typeface="Arial"/>
              </a:rPr>
              <a:t> </a:t>
            </a:r>
            <a:r>
              <a:rPr sz="2000" dirty="0">
                <a:latin typeface="Arial"/>
                <a:cs typeface="Arial"/>
              </a:rPr>
              <a:t>emits</a:t>
            </a:r>
            <a:r>
              <a:rPr sz="2000" spc="-15" dirty="0">
                <a:latin typeface="Arial"/>
                <a:cs typeface="Arial"/>
              </a:rPr>
              <a:t> </a:t>
            </a:r>
            <a:r>
              <a:rPr sz="2000" dirty="0">
                <a:latin typeface="Arial"/>
                <a:cs typeface="Arial"/>
              </a:rPr>
              <a:t>a	-  particle: </a:t>
            </a:r>
            <a:r>
              <a:rPr sz="2000" dirty="0">
                <a:solidFill>
                  <a:srgbClr val="0000FF"/>
                </a:solidFill>
                <a:latin typeface="Arial"/>
                <a:cs typeface="Arial"/>
              </a:rPr>
              <a:t>the </a:t>
            </a:r>
            <a:r>
              <a:rPr sz="2000" b="1" spc="-5" dirty="0">
                <a:solidFill>
                  <a:srgbClr val="0000FF"/>
                </a:solidFill>
                <a:latin typeface="Arial"/>
                <a:cs typeface="Arial"/>
              </a:rPr>
              <a:t>atomic </a:t>
            </a:r>
            <a:r>
              <a:rPr sz="2000" b="1" dirty="0">
                <a:solidFill>
                  <a:srgbClr val="0000FF"/>
                </a:solidFill>
                <a:latin typeface="Arial"/>
                <a:cs typeface="Arial"/>
              </a:rPr>
              <a:t>mass is</a:t>
            </a:r>
            <a:r>
              <a:rPr sz="2000" b="1" spc="-114" dirty="0">
                <a:solidFill>
                  <a:srgbClr val="0000FF"/>
                </a:solidFill>
                <a:latin typeface="Arial"/>
                <a:cs typeface="Arial"/>
              </a:rPr>
              <a:t> </a:t>
            </a:r>
            <a:r>
              <a:rPr sz="2000" b="1" dirty="0">
                <a:solidFill>
                  <a:srgbClr val="0000FF"/>
                </a:solidFill>
                <a:latin typeface="Arial"/>
                <a:cs typeface="Arial"/>
              </a:rPr>
              <a:t>unchanged</a:t>
            </a:r>
            <a:endParaRPr sz="2000">
              <a:latin typeface="Arial"/>
              <a:cs typeface="Arial"/>
            </a:endParaRPr>
          </a:p>
          <a:p>
            <a:pPr marL="12700" marR="843915" indent="982344">
              <a:lnSpc>
                <a:spcPct val="80000"/>
              </a:lnSpc>
              <a:spcBef>
                <a:spcPts val="600"/>
              </a:spcBef>
            </a:pPr>
            <a:r>
              <a:rPr sz="2000" dirty="0">
                <a:solidFill>
                  <a:srgbClr val="0000FF"/>
                </a:solidFill>
                <a:latin typeface="Arial"/>
                <a:cs typeface="Arial"/>
              </a:rPr>
              <a:t>the </a:t>
            </a:r>
            <a:r>
              <a:rPr sz="2000" b="1" spc="-5" dirty="0">
                <a:solidFill>
                  <a:srgbClr val="0000FF"/>
                </a:solidFill>
                <a:latin typeface="Arial"/>
                <a:cs typeface="Arial"/>
              </a:rPr>
              <a:t>atomic </a:t>
            </a:r>
            <a:r>
              <a:rPr sz="2000" b="1" dirty="0">
                <a:solidFill>
                  <a:srgbClr val="0000FF"/>
                </a:solidFill>
                <a:latin typeface="Arial"/>
                <a:cs typeface="Arial"/>
              </a:rPr>
              <a:t>number </a:t>
            </a:r>
            <a:r>
              <a:rPr sz="2000" b="1" u="heavy" dirty="0">
                <a:solidFill>
                  <a:srgbClr val="0000FF"/>
                </a:solidFill>
                <a:uFill>
                  <a:solidFill>
                    <a:srgbClr val="0000FF"/>
                  </a:solidFill>
                </a:uFill>
                <a:latin typeface="Arial"/>
                <a:cs typeface="Arial"/>
              </a:rPr>
              <a:t>increases</a:t>
            </a:r>
            <a:r>
              <a:rPr sz="2000" b="1" u="heavy" spc="-125" dirty="0">
                <a:solidFill>
                  <a:srgbClr val="0000FF"/>
                </a:solidFill>
                <a:uFill>
                  <a:solidFill>
                    <a:srgbClr val="0000FF"/>
                  </a:solidFill>
                </a:uFill>
                <a:latin typeface="Arial"/>
                <a:cs typeface="Arial"/>
              </a:rPr>
              <a:t> </a:t>
            </a:r>
            <a:r>
              <a:rPr sz="2000" b="1" u="heavy" dirty="0">
                <a:solidFill>
                  <a:srgbClr val="0000FF"/>
                </a:solidFill>
                <a:uFill>
                  <a:solidFill>
                    <a:srgbClr val="0000FF"/>
                  </a:solidFill>
                </a:uFill>
                <a:latin typeface="Arial"/>
                <a:cs typeface="Arial"/>
              </a:rPr>
              <a:t>or </a:t>
            </a:r>
            <a:r>
              <a:rPr sz="2000" b="1" dirty="0">
                <a:solidFill>
                  <a:srgbClr val="0000FF"/>
                </a:solidFill>
                <a:latin typeface="Arial"/>
                <a:cs typeface="Arial"/>
              </a:rPr>
              <a:t> </a:t>
            </a:r>
            <a:r>
              <a:rPr sz="2000" b="1" u="heavy" dirty="0">
                <a:solidFill>
                  <a:srgbClr val="0000FF"/>
                </a:solidFill>
                <a:uFill>
                  <a:solidFill>
                    <a:srgbClr val="0000FF"/>
                  </a:solidFill>
                </a:uFill>
                <a:latin typeface="Arial"/>
                <a:cs typeface="Arial"/>
              </a:rPr>
              <a:t>decreases</a:t>
            </a:r>
            <a:r>
              <a:rPr sz="2000" b="1" dirty="0">
                <a:solidFill>
                  <a:srgbClr val="0000FF"/>
                </a:solidFill>
                <a:latin typeface="Arial"/>
                <a:cs typeface="Arial"/>
              </a:rPr>
              <a:t> by</a:t>
            </a:r>
            <a:r>
              <a:rPr sz="2000" b="1" spc="-45" dirty="0">
                <a:solidFill>
                  <a:srgbClr val="0000FF"/>
                </a:solidFill>
                <a:latin typeface="Arial"/>
                <a:cs typeface="Arial"/>
              </a:rPr>
              <a:t> </a:t>
            </a:r>
            <a:r>
              <a:rPr sz="2000" b="1" dirty="0">
                <a:solidFill>
                  <a:srgbClr val="0000FF"/>
                </a:solidFill>
                <a:latin typeface="Arial"/>
                <a:cs typeface="Arial"/>
              </a:rPr>
              <a:t>1</a:t>
            </a:r>
            <a:r>
              <a:rPr sz="2000" dirty="0">
                <a:solidFill>
                  <a:srgbClr val="0000FF"/>
                </a:solidFill>
                <a:latin typeface="Arial"/>
                <a:cs typeface="Arial"/>
              </a:rPr>
              <a:t>.</a:t>
            </a:r>
            <a:endParaRPr sz="2000">
              <a:latin typeface="Arial"/>
              <a:cs typeface="Arial"/>
            </a:endParaRPr>
          </a:p>
          <a:p>
            <a:pPr marL="12700">
              <a:lnSpc>
                <a:spcPct val="100000"/>
              </a:lnSpc>
              <a:spcBef>
                <a:spcPts val="125"/>
              </a:spcBef>
            </a:pPr>
            <a:r>
              <a:rPr sz="2000" dirty="0">
                <a:latin typeface="Arial"/>
                <a:cs typeface="Arial"/>
              </a:rPr>
              <a:t>They are </a:t>
            </a:r>
            <a:r>
              <a:rPr sz="2000" b="1" dirty="0">
                <a:solidFill>
                  <a:srgbClr val="FF3300"/>
                </a:solidFill>
                <a:latin typeface="Arial"/>
                <a:cs typeface="Arial"/>
              </a:rPr>
              <a:t>fast</a:t>
            </a:r>
            <a:r>
              <a:rPr sz="2000" dirty="0">
                <a:solidFill>
                  <a:srgbClr val="FF3300"/>
                </a:solidFill>
                <a:latin typeface="Arial"/>
                <a:cs typeface="Arial"/>
              </a:rPr>
              <a:t>, and</a:t>
            </a:r>
            <a:r>
              <a:rPr sz="2000" spc="-100" dirty="0">
                <a:solidFill>
                  <a:srgbClr val="FF3300"/>
                </a:solidFill>
                <a:latin typeface="Arial"/>
                <a:cs typeface="Arial"/>
              </a:rPr>
              <a:t> </a:t>
            </a:r>
            <a:r>
              <a:rPr sz="2000" b="1" dirty="0">
                <a:solidFill>
                  <a:srgbClr val="FF3300"/>
                </a:solidFill>
                <a:latin typeface="Arial"/>
                <a:cs typeface="Arial"/>
              </a:rPr>
              <a:t>light</a:t>
            </a:r>
            <a:r>
              <a:rPr sz="2000" dirty="0">
                <a:solidFill>
                  <a:srgbClr val="FF3300"/>
                </a:solidFill>
                <a:latin typeface="Arial"/>
                <a:cs typeface="Arial"/>
              </a:rPr>
              <a:t>.</a:t>
            </a:r>
            <a:endParaRPr sz="2000">
              <a:latin typeface="Arial"/>
              <a:cs typeface="Arial"/>
            </a:endParaRPr>
          </a:p>
        </p:txBody>
      </p:sp>
      <p:sp>
        <p:nvSpPr>
          <p:cNvPr id="8" name="object 8"/>
          <p:cNvSpPr/>
          <p:nvPr/>
        </p:nvSpPr>
        <p:spPr>
          <a:xfrm>
            <a:off x="548640" y="4659757"/>
            <a:ext cx="323088" cy="242315"/>
          </a:xfrm>
          <a:prstGeom prst="rect">
            <a:avLst/>
          </a:prstGeom>
          <a:blipFill>
            <a:blip r:embed="rId2" cstate="print"/>
            <a:stretch>
              <a:fillRect/>
            </a:stretch>
          </a:blipFill>
        </p:spPr>
        <p:txBody>
          <a:bodyPr wrap="square" lIns="0" tIns="0" rIns="0" bIns="0" rtlCol="0"/>
          <a:lstStyle/>
          <a:p>
            <a:endParaRPr/>
          </a:p>
        </p:txBody>
      </p:sp>
      <p:sp>
        <p:nvSpPr>
          <p:cNvPr id="9" name="object 9"/>
          <p:cNvSpPr txBox="1"/>
          <p:nvPr/>
        </p:nvSpPr>
        <p:spPr>
          <a:xfrm>
            <a:off x="2741802" y="4586096"/>
            <a:ext cx="2155190" cy="574675"/>
          </a:xfrm>
          <a:prstGeom prst="rect">
            <a:avLst/>
          </a:prstGeom>
        </p:spPr>
        <p:txBody>
          <a:bodyPr vert="horz" wrap="square" lIns="0" tIns="12700" rIns="0" bIns="0" rtlCol="0">
            <a:spAutoFit/>
          </a:bodyPr>
          <a:lstStyle/>
          <a:p>
            <a:pPr marL="12700">
              <a:lnSpc>
                <a:spcPts val="2160"/>
              </a:lnSpc>
              <a:spcBef>
                <a:spcPts val="100"/>
              </a:spcBef>
              <a:tabLst>
                <a:tab pos="795655" algn="l"/>
                <a:tab pos="1167765" algn="l"/>
              </a:tabLst>
            </a:pPr>
            <a:r>
              <a:rPr sz="2000" dirty="0">
                <a:latin typeface="Arial"/>
                <a:cs typeface="Arial"/>
              </a:rPr>
              <a:t>have	a	</a:t>
            </a:r>
            <a:r>
              <a:rPr sz="2000" b="1" dirty="0">
                <a:solidFill>
                  <a:srgbClr val="FF3300"/>
                </a:solidFill>
                <a:latin typeface="Arial"/>
                <a:cs typeface="Arial"/>
              </a:rPr>
              <a:t>med</a:t>
            </a:r>
            <a:r>
              <a:rPr sz="2000" b="1" spc="-10" dirty="0">
                <a:solidFill>
                  <a:srgbClr val="FF3300"/>
                </a:solidFill>
                <a:latin typeface="Arial"/>
                <a:cs typeface="Arial"/>
              </a:rPr>
              <a:t>i</a:t>
            </a:r>
            <a:r>
              <a:rPr sz="2000" b="1" dirty="0">
                <a:solidFill>
                  <a:srgbClr val="FF3300"/>
                </a:solidFill>
                <a:latin typeface="Arial"/>
                <a:cs typeface="Arial"/>
              </a:rPr>
              <a:t>um</a:t>
            </a:r>
            <a:endParaRPr sz="2000">
              <a:latin typeface="Arial"/>
              <a:cs typeface="Arial"/>
            </a:endParaRPr>
          </a:p>
          <a:p>
            <a:pPr marL="86995">
              <a:lnSpc>
                <a:spcPts val="2160"/>
              </a:lnSpc>
              <a:tabLst>
                <a:tab pos="684530" algn="l"/>
                <a:tab pos="1819910" algn="l"/>
              </a:tabLst>
            </a:pPr>
            <a:r>
              <a:rPr sz="2000" dirty="0">
                <a:latin typeface="Arial"/>
                <a:cs typeface="Arial"/>
              </a:rPr>
              <a:t>are	stopped	by</a:t>
            </a:r>
            <a:endParaRPr sz="2000">
              <a:latin typeface="Arial"/>
              <a:cs typeface="Arial"/>
            </a:endParaRPr>
          </a:p>
        </p:txBody>
      </p:sp>
      <p:sp>
        <p:nvSpPr>
          <p:cNvPr id="10" name="object 10"/>
          <p:cNvSpPr txBox="1"/>
          <p:nvPr/>
        </p:nvSpPr>
        <p:spPr>
          <a:xfrm>
            <a:off x="5049392" y="4586096"/>
            <a:ext cx="1462405" cy="574675"/>
          </a:xfrm>
          <a:prstGeom prst="rect">
            <a:avLst/>
          </a:prstGeom>
        </p:spPr>
        <p:txBody>
          <a:bodyPr vert="horz" wrap="square" lIns="0" tIns="12700" rIns="0" bIns="0" rtlCol="0">
            <a:spAutoFit/>
          </a:bodyPr>
          <a:lstStyle/>
          <a:p>
            <a:pPr marL="64135">
              <a:lnSpc>
                <a:spcPts val="2160"/>
              </a:lnSpc>
              <a:spcBef>
                <a:spcPts val="100"/>
              </a:spcBef>
            </a:pPr>
            <a:r>
              <a:rPr sz="2000" b="1" dirty="0">
                <a:solidFill>
                  <a:srgbClr val="FF3300"/>
                </a:solidFill>
                <a:latin typeface="Arial"/>
                <a:cs typeface="Arial"/>
              </a:rPr>
              <a:t>penetr</a:t>
            </a:r>
            <a:r>
              <a:rPr sz="2000" b="1" spc="-15" dirty="0">
                <a:solidFill>
                  <a:srgbClr val="FF3300"/>
                </a:solidFill>
                <a:latin typeface="Arial"/>
                <a:cs typeface="Arial"/>
              </a:rPr>
              <a:t>a</a:t>
            </a:r>
            <a:r>
              <a:rPr sz="2000" b="1" dirty="0">
                <a:solidFill>
                  <a:srgbClr val="FF3300"/>
                </a:solidFill>
                <a:latin typeface="Arial"/>
                <a:cs typeface="Arial"/>
              </a:rPr>
              <a:t>ting</a:t>
            </a:r>
            <a:endParaRPr sz="2000">
              <a:latin typeface="Arial"/>
              <a:cs typeface="Arial"/>
            </a:endParaRPr>
          </a:p>
          <a:p>
            <a:pPr marL="12700">
              <a:lnSpc>
                <a:spcPts val="2160"/>
              </a:lnSpc>
              <a:tabLst>
                <a:tab pos="384175" algn="l"/>
                <a:tab pos="1236345" algn="l"/>
              </a:tabLst>
            </a:pPr>
            <a:r>
              <a:rPr sz="2000" dirty="0">
                <a:latin typeface="Arial"/>
                <a:cs typeface="Arial"/>
              </a:rPr>
              <a:t>a	sheet	of</a:t>
            </a:r>
            <a:endParaRPr sz="2000">
              <a:latin typeface="Arial"/>
              <a:cs typeface="Arial"/>
            </a:endParaRPr>
          </a:p>
        </p:txBody>
      </p:sp>
      <p:sp>
        <p:nvSpPr>
          <p:cNvPr id="11" name="object 11"/>
          <p:cNvSpPr txBox="1"/>
          <p:nvPr/>
        </p:nvSpPr>
        <p:spPr>
          <a:xfrm>
            <a:off x="810564" y="4586096"/>
            <a:ext cx="1800225" cy="818515"/>
          </a:xfrm>
          <a:prstGeom prst="rect">
            <a:avLst/>
          </a:prstGeom>
        </p:spPr>
        <p:txBody>
          <a:bodyPr vert="horz" wrap="square" lIns="0" tIns="71755" rIns="0" bIns="0" rtlCol="0">
            <a:spAutoFit/>
          </a:bodyPr>
          <a:lstStyle/>
          <a:p>
            <a:pPr marL="12700" marR="5080" algn="just">
              <a:lnSpc>
                <a:spcPts val="1920"/>
              </a:lnSpc>
              <a:spcBef>
                <a:spcPts val="565"/>
              </a:spcBef>
            </a:pPr>
            <a:r>
              <a:rPr sz="2000" spc="-5" dirty="0">
                <a:latin typeface="Arial"/>
                <a:cs typeface="Arial"/>
              </a:rPr>
              <a:t>Beta particles  </a:t>
            </a:r>
            <a:r>
              <a:rPr sz="2000" b="1" dirty="0">
                <a:solidFill>
                  <a:srgbClr val="FF3300"/>
                </a:solidFill>
                <a:latin typeface="Arial"/>
                <a:cs typeface="Arial"/>
              </a:rPr>
              <a:t>power </a:t>
            </a:r>
            <a:r>
              <a:rPr sz="2000" dirty="0">
                <a:latin typeface="Arial"/>
                <a:cs typeface="Arial"/>
              </a:rPr>
              <a:t>- </a:t>
            </a:r>
            <a:r>
              <a:rPr sz="2000" spc="-5" dirty="0">
                <a:latin typeface="Arial"/>
                <a:cs typeface="Arial"/>
              </a:rPr>
              <a:t>they  </a:t>
            </a:r>
            <a:r>
              <a:rPr sz="2000" b="1" spc="-5" dirty="0">
                <a:latin typeface="Arial"/>
                <a:cs typeface="Arial"/>
              </a:rPr>
              <a:t>aluminium</a:t>
            </a:r>
            <a:r>
              <a:rPr sz="2000" spc="-5" dirty="0">
                <a:latin typeface="Arial"/>
                <a:cs typeface="Arial"/>
              </a:rPr>
              <a:t>.</a:t>
            </a:r>
            <a:endParaRPr sz="2000">
              <a:latin typeface="Arial"/>
              <a:cs typeface="Arial"/>
            </a:endParaRPr>
          </a:p>
        </p:txBody>
      </p:sp>
      <p:sp>
        <p:nvSpPr>
          <p:cNvPr id="12" name="object 12"/>
          <p:cNvSpPr/>
          <p:nvPr/>
        </p:nvSpPr>
        <p:spPr>
          <a:xfrm>
            <a:off x="548640" y="5787847"/>
            <a:ext cx="323088" cy="242315"/>
          </a:xfrm>
          <a:prstGeom prst="rect">
            <a:avLst/>
          </a:prstGeom>
          <a:blipFill>
            <a:blip r:embed="rId3" cstate="print"/>
            <a:stretch>
              <a:fillRect/>
            </a:stretch>
          </a:blipFill>
        </p:spPr>
        <p:txBody>
          <a:bodyPr wrap="square" lIns="0" tIns="0" rIns="0" bIns="0" rtlCol="0"/>
          <a:lstStyle/>
          <a:p>
            <a:endParaRPr/>
          </a:p>
        </p:txBody>
      </p:sp>
      <p:sp>
        <p:nvSpPr>
          <p:cNvPr id="13" name="object 13"/>
          <p:cNvSpPr/>
          <p:nvPr/>
        </p:nvSpPr>
        <p:spPr>
          <a:xfrm>
            <a:off x="548640" y="6351727"/>
            <a:ext cx="323088" cy="242315"/>
          </a:xfrm>
          <a:prstGeom prst="rect">
            <a:avLst/>
          </a:prstGeom>
          <a:blipFill>
            <a:blip r:embed="rId2" cstate="print"/>
            <a:stretch>
              <a:fillRect/>
            </a:stretch>
          </a:blipFill>
        </p:spPr>
        <p:txBody>
          <a:bodyPr wrap="square" lIns="0" tIns="0" rIns="0" bIns="0" rtlCol="0"/>
          <a:lstStyle/>
          <a:p>
            <a:endParaRPr/>
          </a:p>
        </p:txBody>
      </p:sp>
      <p:sp>
        <p:nvSpPr>
          <p:cNvPr id="14" name="object 14"/>
          <p:cNvSpPr txBox="1"/>
          <p:nvPr/>
        </p:nvSpPr>
        <p:spPr>
          <a:xfrm>
            <a:off x="810564" y="5714187"/>
            <a:ext cx="5701030" cy="1138555"/>
          </a:xfrm>
          <a:prstGeom prst="rect">
            <a:avLst/>
          </a:prstGeom>
        </p:spPr>
        <p:txBody>
          <a:bodyPr vert="horz" wrap="square" lIns="0" tIns="71755" rIns="0" bIns="0" rtlCol="0">
            <a:spAutoFit/>
          </a:bodyPr>
          <a:lstStyle/>
          <a:p>
            <a:pPr marL="12700" marR="7620">
              <a:lnSpc>
                <a:spcPts val="1920"/>
              </a:lnSpc>
              <a:spcBef>
                <a:spcPts val="565"/>
              </a:spcBef>
              <a:tabLst>
                <a:tab pos="5614035" algn="l"/>
              </a:tabLst>
            </a:pPr>
            <a:r>
              <a:rPr sz="2000" dirty="0">
                <a:latin typeface="Arial"/>
                <a:cs typeface="Arial"/>
              </a:rPr>
              <a:t>E</a:t>
            </a:r>
            <a:r>
              <a:rPr sz="2000" spc="-10" dirty="0">
                <a:latin typeface="Arial"/>
                <a:cs typeface="Arial"/>
              </a:rPr>
              <a:t>x</a:t>
            </a:r>
            <a:r>
              <a:rPr sz="2000" dirty="0">
                <a:latin typeface="Arial"/>
                <a:cs typeface="Arial"/>
              </a:rPr>
              <a:t>ample </a:t>
            </a:r>
            <a:r>
              <a:rPr sz="2000" spc="-200" dirty="0">
                <a:latin typeface="Arial"/>
                <a:cs typeface="Arial"/>
              </a:rPr>
              <a:t> </a:t>
            </a:r>
            <a:r>
              <a:rPr sz="2000" dirty="0">
                <a:latin typeface="Arial"/>
                <a:cs typeface="Arial"/>
              </a:rPr>
              <a:t>of </a:t>
            </a:r>
            <a:r>
              <a:rPr sz="2000" spc="-204" dirty="0">
                <a:latin typeface="Arial"/>
                <a:cs typeface="Arial"/>
              </a:rPr>
              <a:t> </a:t>
            </a:r>
            <a:r>
              <a:rPr sz="2000" spc="-10" dirty="0">
                <a:latin typeface="Arial"/>
                <a:cs typeface="Arial"/>
              </a:rPr>
              <a:t>r</a:t>
            </a:r>
            <a:r>
              <a:rPr sz="2000" dirty="0">
                <a:latin typeface="Arial"/>
                <a:cs typeface="Arial"/>
              </a:rPr>
              <a:t>adioph</a:t>
            </a:r>
            <a:r>
              <a:rPr sz="2000" spc="-10" dirty="0">
                <a:latin typeface="Arial"/>
                <a:cs typeface="Arial"/>
              </a:rPr>
              <a:t>ar</a:t>
            </a:r>
            <a:r>
              <a:rPr sz="2000" dirty="0">
                <a:latin typeface="Arial"/>
                <a:cs typeface="Arial"/>
              </a:rPr>
              <a:t>maceu</a:t>
            </a:r>
            <a:r>
              <a:rPr sz="2000" spc="-10" dirty="0">
                <a:latin typeface="Arial"/>
                <a:cs typeface="Arial"/>
              </a:rPr>
              <a:t>t</a:t>
            </a:r>
            <a:r>
              <a:rPr sz="2000" dirty="0">
                <a:latin typeface="Arial"/>
                <a:cs typeface="Arial"/>
              </a:rPr>
              <a:t>ical </a:t>
            </a:r>
            <a:r>
              <a:rPr sz="2000" spc="-190" dirty="0">
                <a:latin typeface="Arial"/>
                <a:cs typeface="Arial"/>
              </a:rPr>
              <a:t> </a:t>
            </a:r>
            <a:r>
              <a:rPr sz="2000" dirty="0">
                <a:latin typeface="Arial"/>
                <a:cs typeface="Arial"/>
              </a:rPr>
              <a:t>emi</a:t>
            </a:r>
            <a:r>
              <a:rPr sz="2000" spc="-20" dirty="0">
                <a:latin typeface="Arial"/>
                <a:cs typeface="Arial"/>
              </a:rPr>
              <a:t>t</a:t>
            </a:r>
            <a:r>
              <a:rPr sz="2000" dirty="0">
                <a:latin typeface="Arial"/>
                <a:cs typeface="Arial"/>
              </a:rPr>
              <a:t>s	,  </a:t>
            </a:r>
            <a:r>
              <a:rPr sz="2000" dirty="0">
                <a:solidFill>
                  <a:srgbClr val="FF3300"/>
                </a:solidFill>
                <a:latin typeface="Arial"/>
                <a:cs typeface="Arial"/>
              </a:rPr>
              <a:t>phosphorus-32</a:t>
            </a:r>
            <a:endParaRPr sz="2000">
              <a:latin typeface="Arial"/>
              <a:cs typeface="Arial"/>
            </a:endParaRPr>
          </a:p>
          <a:p>
            <a:pPr marL="12700" marR="5080">
              <a:lnSpc>
                <a:spcPts val="1920"/>
              </a:lnSpc>
              <a:spcBef>
                <a:spcPts val="600"/>
              </a:spcBef>
            </a:pPr>
            <a:r>
              <a:rPr sz="2000" spc="-5" dirty="0">
                <a:latin typeface="Arial"/>
                <a:cs typeface="Arial"/>
              </a:rPr>
              <a:t>Beta </a:t>
            </a:r>
            <a:r>
              <a:rPr sz="2000" dirty="0">
                <a:latin typeface="Arial"/>
                <a:cs typeface="Arial"/>
              </a:rPr>
              <a:t>particles ionise </a:t>
            </a:r>
            <a:r>
              <a:rPr sz="2000" spc="-5" dirty="0">
                <a:latin typeface="Arial"/>
                <a:cs typeface="Arial"/>
              </a:rPr>
              <a:t>atoms </a:t>
            </a:r>
            <a:r>
              <a:rPr sz="2000" dirty="0">
                <a:latin typeface="Arial"/>
                <a:cs typeface="Arial"/>
              </a:rPr>
              <a:t>that they </a:t>
            </a:r>
            <a:r>
              <a:rPr sz="2000" spc="-5" dirty="0">
                <a:latin typeface="Arial"/>
                <a:cs typeface="Arial"/>
              </a:rPr>
              <a:t>pass, </a:t>
            </a:r>
            <a:r>
              <a:rPr sz="2000" dirty="0">
                <a:latin typeface="Arial"/>
                <a:cs typeface="Arial"/>
              </a:rPr>
              <a:t>but </a:t>
            </a:r>
            <a:r>
              <a:rPr sz="2000" spc="-5" dirty="0">
                <a:latin typeface="Arial"/>
                <a:cs typeface="Arial"/>
              </a:rPr>
              <a:t>not  </a:t>
            </a:r>
            <a:r>
              <a:rPr sz="2000" dirty="0">
                <a:latin typeface="Arial"/>
                <a:cs typeface="Arial"/>
              </a:rPr>
              <a:t>as strongly as alpha particles</a:t>
            </a:r>
            <a:r>
              <a:rPr sz="2000" spc="-100" dirty="0">
                <a:latin typeface="Arial"/>
                <a:cs typeface="Arial"/>
              </a:rPr>
              <a:t> </a:t>
            </a:r>
            <a:r>
              <a:rPr sz="2000" dirty="0">
                <a:latin typeface="Arial"/>
                <a:cs typeface="Arial"/>
              </a:rPr>
              <a:t>do.</a:t>
            </a:r>
            <a:endParaRPr sz="2000">
              <a:latin typeface="Arial"/>
              <a:cs typeface="Arial"/>
            </a:endParaRPr>
          </a:p>
        </p:txBody>
      </p:sp>
      <p:sp>
        <p:nvSpPr>
          <p:cNvPr id="15" name="object 15"/>
          <p:cNvSpPr/>
          <p:nvPr/>
        </p:nvSpPr>
        <p:spPr>
          <a:xfrm>
            <a:off x="7144511" y="1773935"/>
            <a:ext cx="1516379" cy="1976627"/>
          </a:xfrm>
          <a:prstGeom prst="rect">
            <a:avLst/>
          </a:prstGeom>
          <a:blipFill>
            <a:blip r:embed="rId4" cstate="print"/>
            <a:stretch>
              <a:fillRect/>
            </a:stretch>
          </a:blipFill>
        </p:spPr>
        <p:txBody>
          <a:bodyPr wrap="square" lIns="0" tIns="0" rIns="0" bIns="0" rtlCol="0"/>
          <a:lstStyle/>
          <a:p>
            <a:endParaRPr/>
          </a:p>
        </p:txBody>
      </p:sp>
      <p:sp>
        <p:nvSpPr>
          <p:cNvPr id="16" name="object 16"/>
          <p:cNvSpPr/>
          <p:nvPr/>
        </p:nvSpPr>
        <p:spPr>
          <a:xfrm>
            <a:off x="6752099" y="4221479"/>
            <a:ext cx="2068812" cy="1728216"/>
          </a:xfrm>
          <a:prstGeom prst="rect">
            <a:avLst/>
          </a:prstGeom>
          <a:blipFill>
            <a:blip r:embed="rId5" cstate="print"/>
            <a:stretch>
              <a:fillRect/>
            </a:stretch>
          </a:blipFill>
        </p:spPr>
        <p:txBody>
          <a:bodyPr wrap="square" lIns="0" tIns="0" rIns="0" bIns="0" rtlCol="0"/>
          <a:lstStyle/>
          <a:p>
            <a:endParaRPr/>
          </a:p>
        </p:txBody>
      </p:sp>
      <p:sp>
        <p:nvSpPr>
          <p:cNvPr id="17" name="object 17"/>
          <p:cNvSpPr/>
          <p:nvPr/>
        </p:nvSpPr>
        <p:spPr>
          <a:xfrm>
            <a:off x="2819400" y="2057400"/>
            <a:ext cx="499872" cy="461772"/>
          </a:xfrm>
          <a:prstGeom prst="rect">
            <a:avLst/>
          </a:prstGeom>
          <a:blipFill>
            <a:blip r:embed="rId6" cstate="print"/>
            <a:stretch>
              <a:fillRect/>
            </a:stretch>
          </a:blipFill>
        </p:spPr>
        <p:txBody>
          <a:bodyPr wrap="square" lIns="0" tIns="0" rIns="0" bIns="0" rtlCol="0"/>
          <a:lstStyle/>
          <a:p>
            <a:endParaRPr/>
          </a:p>
        </p:txBody>
      </p:sp>
      <p:sp>
        <p:nvSpPr>
          <p:cNvPr id="18" name="object 18"/>
          <p:cNvSpPr/>
          <p:nvPr/>
        </p:nvSpPr>
        <p:spPr>
          <a:xfrm>
            <a:off x="3505200" y="1981200"/>
            <a:ext cx="214884" cy="553212"/>
          </a:xfrm>
          <a:prstGeom prst="rect">
            <a:avLst/>
          </a:prstGeom>
          <a:blipFill>
            <a:blip r:embed="rId7" cstate="print"/>
            <a:stretch>
              <a:fillRect/>
            </a:stretch>
          </a:blipFill>
        </p:spPr>
        <p:txBody>
          <a:bodyPr wrap="square" lIns="0" tIns="0" rIns="0" bIns="0" rtlCol="0"/>
          <a:lstStyle/>
          <a:p>
            <a:endParaRPr/>
          </a:p>
        </p:txBody>
      </p:sp>
      <p:sp>
        <p:nvSpPr>
          <p:cNvPr id="19" name="object 19"/>
          <p:cNvSpPr/>
          <p:nvPr/>
        </p:nvSpPr>
        <p:spPr>
          <a:xfrm>
            <a:off x="4419600" y="2971800"/>
            <a:ext cx="252984" cy="332232"/>
          </a:xfrm>
          <a:prstGeom prst="rect">
            <a:avLst/>
          </a:prstGeom>
          <a:blipFill>
            <a:blip r:embed="rId8" cstate="print"/>
            <a:stretch>
              <a:fillRect/>
            </a:stretch>
          </a:blipFill>
        </p:spPr>
        <p:txBody>
          <a:bodyPr wrap="square" lIns="0" tIns="0" rIns="0" bIns="0" rtlCol="0"/>
          <a:lstStyle/>
          <a:p>
            <a:endParaRPr/>
          </a:p>
        </p:txBody>
      </p:sp>
      <p:sp>
        <p:nvSpPr>
          <p:cNvPr id="20" name="object 20"/>
          <p:cNvSpPr/>
          <p:nvPr/>
        </p:nvSpPr>
        <p:spPr>
          <a:xfrm>
            <a:off x="4495800" y="5257800"/>
            <a:ext cx="304800" cy="352044"/>
          </a:xfrm>
          <a:prstGeom prst="rect">
            <a:avLst/>
          </a:prstGeom>
          <a:blipFill>
            <a:blip r:embed="rId9" cstate="print"/>
            <a:stretch>
              <a:fillRect/>
            </a:stretch>
          </a:blipFill>
        </p:spPr>
        <p:txBody>
          <a:bodyPr wrap="square" lIns="0" tIns="0" rIns="0" bIns="0" rtlCol="0"/>
          <a:lstStyle/>
          <a:p>
            <a:endParaRPr/>
          </a:p>
        </p:txBody>
      </p:sp>
      <p:sp>
        <p:nvSpPr>
          <p:cNvPr id="21" name="object 21"/>
          <p:cNvSpPr/>
          <p:nvPr/>
        </p:nvSpPr>
        <p:spPr>
          <a:xfrm>
            <a:off x="146304" y="6210300"/>
            <a:ext cx="457200" cy="457200"/>
          </a:xfrm>
          <a:custGeom>
            <a:avLst/>
            <a:gdLst/>
            <a:ahLst/>
            <a:cxnLst/>
            <a:rect l="l" t="t" r="r" b="b"/>
            <a:pathLst>
              <a:path w="457200" h="457200">
                <a:moveTo>
                  <a:pt x="228600" y="0"/>
                </a:moveTo>
                <a:lnTo>
                  <a:pt x="182529" y="4644"/>
                </a:lnTo>
                <a:lnTo>
                  <a:pt x="139619" y="17964"/>
                </a:lnTo>
                <a:lnTo>
                  <a:pt x="100788" y="39041"/>
                </a:lnTo>
                <a:lnTo>
                  <a:pt x="66955" y="66955"/>
                </a:lnTo>
                <a:lnTo>
                  <a:pt x="39041" y="100788"/>
                </a:lnTo>
                <a:lnTo>
                  <a:pt x="17964" y="139619"/>
                </a:lnTo>
                <a:lnTo>
                  <a:pt x="4644" y="182529"/>
                </a:lnTo>
                <a:lnTo>
                  <a:pt x="0" y="228600"/>
                </a:lnTo>
                <a:lnTo>
                  <a:pt x="4644" y="274670"/>
                </a:lnTo>
                <a:lnTo>
                  <a:pt x="17964" y="317580"/>
                </a:lnTo>
                <a:lnTo>
                  <a:pt x="39041" y="356411"/>
                </a:lnTo>
                <a:lnTo>
                  <a:pt x="66955" y="390244"/>
                </a:lnTo>
                <a:lnTo>
                  <a:pt x="100788" y="418158"/>
                </a:lnTo>
                <a:lnTo>
                  <a:pt x="139619" y="439235"/>
                </a:lnTo>
                <a:lnTo>
                  <a:pt x="182529" y="452555"/>
                </a:lnTo>
                <a:lnTo>
                  <a:pt x="228600" y="457200"/>
                </a:lnTo>
                <a:lnTo>
                  <a:pt x="274670" y="452555"/>
                </a:lnTo>
                <a:lnTo>
                  <a:pt x="317580" y="439235"/>
                </a:lnTo>
                <a:lnTo>
                  <a:pt x="356411" y="418158"/>
                </a:lnTo>
                <a:lnTo>
                  <a:pt x="390244" y="390244"/>
                </a:lnTo>
                <a:lnTo>
                  <a:pt x="418158" y="356411"/>
                </a:lnTo>
                <a:lnTo>
                  <a:pt x="439235" y="317580"/>
                </a:lnTo>
                <a:lnTo>
                  <a:pt x="452555" y="274670"/>
                </a:lnTo>
                <a:lnTo>
                  <a:pt x="457200" y="228600"/>
                </a:lnTo>
                <a:lnTo>
                  <a:pt x="452555" y="182529"/>
                </a:lnTo>
                <a:lnTo>
                  <a:pt x="439235" y="139619"/>
                </a:lnTo>
                <a:lnTo>
                  <a:pt x="418158" y="100788"/>
                </a:lnTo>
                <a:lnTo>
                  <a:pt x="390244" y="66955"/>
                </a:lnTo>
                <a:lnTo>
                  <a:pt x="356411" y="39041"/>
                </a:lnTo>
                <a:lnTo>
                  <a:pt x="317580" y="17964"/>
                </a:lnTo>
                <a:lnTo>
                  <a:pt x="274670" y="4644"/>
                </a:lnTo>
                <a:lnTo>
                  <a:pt x="228600" y="0"/>
                </a:lnTo>
                <a:close/>
              </a:path>
            </a:pathLst>
          </a:custGeom>
          <a:solidFill>
            <a:srgbClr val="D24717"/>
          </a:solidFill>
        </p:spPr>
        <p:txBody>
          <a:bodyPr wrap="square" lIns="0" tIns="0" rIns="0" bIns="0" rtlCol="0"/>
          <a:lstStyle/>
          <a:p>
            <a:endParaRPr/>
          </a:p>
        </p:txBody>
      </p:sp>
      <p:sp>
        <p:nvSpPr>
          <p:cNvPr id="22" name="object 22"/>
          <p:cNvSpPr txBox="1"/>
          <p:nvPr/>
        </p:nvSpPr>
        <p:spPr>
          <a:xfrm>
            <a:off x="312521" y="6314947"/>
            <a:ext cx="125095" cy="239395"/>
          </a:xfrm>
          <a:prstGeom prst="rect">
            <a:avLst/>
          </a:prstGeom>
        </p:spPr>
        <p:txBody>
          <a:bodyPr vert="horz" wrap="square" lIns="0" tIns="12700" rIns="0" bIns="0" rtlCol="0">
            <a:spAutoFit/>
          </a:bodyPr>
          <a:lstStyle/>
          <a:p>
            <a:pPr marL="12700">
              <a:lnSpc>
                <a:spcPct val="100000"/>
              </a:lnSpc>
              <a:spcBef>
                <a:spcPts val="100"/>
              </a:spcBef>
            </a:pPr>
            <a:r>
              <a:rPr sz="1400" dirty="0">
                <a:solidFill>
                  <a:srgbClr val="FFFFFF"/>
                </a:solidFill>
                <a:latin typeface="Arial"/>
                <a:cs typeface="Arial"/>
              </a:rPr>
              <a:t>8</a:t>
            </a:r>
            <a:endParaRPr sz="1400">
              <a:latin typeface="Arial"/>
              <a:cs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714755" y="890848"/>
            <a:ext cx="7264008" cy="5026638"/>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146304" y="6210300"/>
            <a:ext cx="457200" cy="457200"/>
          </a:xfrm>
          <a:custGeom>
            <a:avLst/>
            <a:gdLst/>
            <a:ahLst/>
            <a:cxnLst/>
            <a:rect l="l" t="t" r="r" b="b"/>
            <a:pathLst>
              <a:path w="457200" h="457200">
                <a:moveTo>
                  <a:pt x="228600" y="0"/>
                </a:moveTo>
                <a:lnTo>
                  <a:pt x="182529" y="4644"/>
                </a:lnTo>
                <a:lnTo>
                  <a:pt x="139619" y="17964"/>
                </a:lnTo>
                <a:lnTo>
                  <a:pt x="100788" y="39041"/>
                </a:lnTo>
                <a:lnTo>
                  <a:pt x="66955" y="66955"/>
                </a:lnTo>
                <a:lnTo>
                  <a:pt x="39041" y="100788"/>
                </a:lnTo>
                <a:lnTo>
                  <a:pt x="17964" y="139619"/>
                </a:lnTo>
                <a:lnTo>
                  <a:pt x="4644" y="182529"/>
                </a:lnTo>
                <a:lnTo>
                  <a:pt x="0" y="228600"/>
                </a:lnTo>
                <a:lnTo>
                  <a:pt x="4644" y="274670"/>
                </a:lnTo>
                <a:lnTo>
                  <a:pt x="17964" y="317580"/>
                </a:lnTo>
                <a:lnTo>
                  <a:pt x="39041" y="356411"/>
                </a:lnTo>
                <a:lnTo>
                  <a:pt x="66955" y="390244"/>
                </a:lnTo>
                <a:lnTo>
                  <a:pt x="100788" y="418158"/>
                </a:lnTo>
                <a:lnTo>
                  <a:pt x="139619" y="439235"/>
                </a:lnTo>
                <a:lnTo>
                  <a:pt x="182529" y="452555"/>
                </a:lnTo>
                <a:lnTo>
                  <a:pt x="228600" y="457200"/>
                </a:lnTo>
                <a:lnTo>
                  <a:pt x="274670" y="452555"/>
                </a:lnTo>
                <a:lnTo>
                  <a:pt x="317580" y="439235"/>
                </a:lnTo>
                <a:lnTo>
                  <a:pt x="356411" y="418158"/>
                </a:lnTo>
                <a:lnTo>
                  <a:pt x="390244" y="390244"/>
                </a:lnTo>
                <a:lnTo>
                  <a:pt x="418158" y="356411"/>
                </a:lnTo>
                <a:lnTo>
                  <a:pt x="439235" y="317580"/>
                </a:lnTo>
                <a:lnTo>
                  <a:pt x="452555" y="274670"/>
                </a:lnTo>
                <a:lnTo>
                  <a:pt x="457200" y="228600"/>
                </a:lnTo>
                <a:lnTo>
                  <a:pt x="452555" y="182529"/>
                </a:lnTo>
                <a:lnTo>
                  <a:pt x="439235" y="139619"/>
                </a:lnTo>
                <a:lnTo>
                  <a:pt x="418158" y="100788"/>
                </a:lnTo>
                <a:lnTo>
                  <a:pt x="390244" y="66955"/>
                </a:lnTo>
                <a:lnTo>
                  <a:pt x="356411" y="39041"/>
                </a:lnTo>
                <a:lnTo>
                  <a:pt x="317580" y="17964"/>
                </a:lnTo>
                <a:lnTo>
                  <a:pt x="274670" y="4644"/>
                </a:lnTo>
                <a:lnTo>
                  <a:pt x="228600" y="0"/>
                </a:lnTo>
                <a:close/>
              </a:path>
            </a:pathLst>
          </a:custGeom>
          <a:solidFill>
            <a:srgbClr val="D24717"/>
          </a:solidFill>
        </p:spPr>
        <p:txBody>
          <a:bodyPr wrap="square" lIns="0" tIns="0" rIns="0" bIns="0" rtlCol="0"/>
          <a:lstStyle/>
          <a:p>
            <a:endParaRPr/>
          </a:p>
        </p:txBody>
      </p:sp>
      <p:sp>
        <p:nvSpPr>
          <p:cNvPr id="4" name="object 4"/>
          <p:cNvSpPr txBox="1"/>
          <p:nvPr/>
        </p:nvSpPr>
        <p:spPr>
          <a:xfrm>
            <a:off x="312521" y="6314947"/>
            <a:ext cx="125095" cy="239395"/>
          </a:xfrm>
          <a:prstGeom prst="rect">
            <a:avLst/>
          </a:prstGeom>
        </p:spPr>
        <p:txBody>
          <a:bodyPr vert="horz" wrap="square" lIns="0" tIns="12700" rIns="0" bIns="0" rtlCol="0">
            <a:spAutoFit/>
          </a:bodyPr>
          <a:lstStyle/>
          <a:p>
            <a:pPr marL="12700">
              <a:lnSpc>
                <a:spcPct val="100000"/>
              </a:lnSpc>
              <a:spcBef>
                <a:spcPts val="100"/>
              </a:spcBef>
            </a:pPr>
            <a:r>
              <a:rPr sz="1400" dirty="0">
                <a:solidFill>
                  <a:srgbClr val="FFFFFF"/>
                </a:solidFill>
                <a:latin typeface="Arial"/>
                <a:cs typeface="Arial"/>
              </a:rPr>
              <a:t>9</a:t>
            </a:r>
            <a:endParaRPr sz="1400">
              <a:latin typeface="Arial"/>
              <a:cs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1580</Words>
  <Application>Microsoft Office PowerPoint</Application>
  <PresentationFormat>On-screen Show (4:3)</PresentationFormat>
  <Paragraphs>172</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Times New Roman</vt:lpstr>
      <vt:lpstr>Wingdings</vt:lpstr>
      <vt:lpstr>Office Theme</vt:lpstr>
      <vt:lpstr>Radiopharmaceuticals</vt:lpstr>
      <vt:lpstr>Half life of radioelement: </vt:lpstr>
      <vt:lpstr>Properties of alpha rays</vt:lpstr>
      <vt:lpstr>PowerPoint Presentation</vt:lpstr>
      <vt:lpstr>1- Alpha particle decay:</vt:lpstr>
      <vt:lpstr>PowerPoint Presentation</vt:lpstr>
      <vt:lpstr>PowerPoint Presentation</vt:lpstr>
      <vt:lpstr>2- Beta particle decay:</vt:lpstr>
      <vt:lpstr>PowerPoint Presentation</vt:lpstr>
      <vt:lpstr>PowerPoint Presentation</vt:lpstr>
      <vt:lpstr>3- Gamma ray:</vt:lpstr>
      <vt:lpstr>PowerPoint Presentation</vt:lpstr>
      <vt:lpstr>PowerPoint Presentation</vt:lpstr>
      <vt:lpstr>3- Gamma ray:</vt:lpstr>
      <vt:lpstr>Alpha particles are easy to stop, gamma  rays are hard to stop.</vt:lpstr>
      <vt:lpstr>Mode of radioactive decay:</vt:lpstr>
      <vt:lpstr>Production of radionisotopes</vt:lpstr>
      <vt:lpstr>Measurement of radioactivity</vt:lpstr>
      <vt:lpstr>Handelling and storage of Radioactive  isotopes</vt:lpstr>
      <vt:lpstr>Application of Isotopes</vt:lpstr>
      <vt:lpstr>Radio-Opaque contrast media</vt:lpstr>
      <vt:lpstr>Ideal requirement of radio-opaque contrast  media</vt:lpstr>
      <vt:lpstr>Barium Sulphate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Radiopharmaceuticals</dc:title>
  <dc:creator>Acer</dc:creator>
  <cp:lastModifiedBy>kamini sethy</cp:lastModifiedBy>
  <cp:revision>7</cp:revision>
  <dcterms:created xsi:type="dcterms:W3CDTF">2020-04-12T16:52:19Z</dcterms:created>
  <dcterms:modified xsi:type="dcterms:W3CDTF">2021-03-08T08:51:01Z</dcterms:modified>
</cp:coreProperties>
</file>