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96C31-1A99-4711-8CAD-2FD7702AE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677CCE-53D3-4B43-AB62-373CFF98A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53B08-6F19-4F6A-8486-C56E0AD34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2A64D-C754-4184-B918-03E6D934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58060-5401-47BA-87B2-06364483C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919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C432-99E4-47A4-AA78-F25BCC741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DB009D-80B5-4C59-8092-D4AB44EBF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71232-3FF8-4001-A3A7-D6E582AA0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C86D2-BB25-4F3E-AC83-D6D8A6D7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992F6-2BE0-4164-B9FB-A5CDD7C3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382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6D9B09-5D20-4587-9EFF-70565405B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62E60-E226-41CE-8E90-920F854F4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AA8F-5F16-4276-86ED-2DA64AF04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823A8-027B-40A7-8534-A4504CB55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B9A3D-33D9-41ED-B9DB-A512D206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75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89F9A-4389-44A9-982E-21648115B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59D79-6086-4E1F-B989-A63474088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3F116-6819-44D5-B922-5DE303A6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5D32D-C5BB-4DC7-A23D-15798922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F9BBD-D171-4011-9C91-7EFC2784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481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F902-134E-4C06-9EE3-07308C93C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8EDC8-85A0-498A-B21A-8694D7917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8EE00-2821-452D-A844-533D0A059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CA734-56A9-4D41-B2A1-E53EC1998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61A6D-2326-4C70-B897-B4CBE667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66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9248-79CC-4D25-8AA8-652527ABA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92ED2-29C0-47EE-9C7C-F71C3AEBD9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4F907-5CC2-46CA-8740-A6F179AC0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CBE03-E015-428F-BE6E-E44FB8B7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84A65-22B9-4837-971F-07D93DAE0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A5328-ACDC-4C5B-A108-EEB9BF18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292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897D-44A7-4BE7-8C5E-E3D7377C1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3EBCB-AD6D-403D-ACAC-95789C853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729E70-4DE3-4B6F-8C9B-3E683BE03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3C915B-FAF8-428D-90DF-A75697CFE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FA375-E914-44CB-9DD9-4112058D96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B3EEEC-1993-4547-9807-95A6CB7C9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AFA5C2-2785-4A65-A9AF-062CADCA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D8B4F-DCAB-47D4-B8C4-E21469639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919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44B9C-0650-4BC6-A959-A184E78A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305782-90D3-48AF-AE89-B5351C42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C4633-B3DF-4E9E-B16B-BD49E025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5EBF0-DEE6-46F1-A13F-31564D6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322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B29D45-A03B-4848-8211-554DA2C1B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FE666-CFBC-4C45-B431-8426C041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EB10E-3092-4ADB-8FDF-49C27B90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895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B3C8-6DC3-4E6C-8EF4-CFAA1F59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57AA1-7776-4AD2-8FC0-53B82D321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E38C74-1EE9-4D30-B657-CA77D118A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A82DA9-788A-4CB4-9B45-CD5EE80C9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DAAC4-E95C-40BE-AAB6-38C0C11D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97EEF8-46CE-422F-8053-F8ED93D95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626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4F0F7-7E08-46D5-8A55-A0342DE2C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2CFAF-6B81-4EC1-8B2D-9440D59547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3DFC20-B3F3-47D9-84DC-748347C51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DF525-6DFD-455D-BBEB-AD7BF929F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5EDA4-7A46-4FC3-9CCF-DC8CE6648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C7C13-235D-4D51-A1C8-1299706E3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13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4A74F3-7D72-47F9-ABCC-21796F57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2BE8C-20FE-4AFC-B728-7E906E63A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70E40-52AD-4C74-8D71-9BE02EC4DB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F760B-632B-4B0C-AB42-A553FDF6E553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B9546-1A6C-432D-9C08-30B1738BD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F91EA-0480-4D94-B6D1-95D36932F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093CA-735C-480F-896B-597AA1C318B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05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nstats.un.org/sdgs/report/2020/Goal-02/" TargetMode="External"/><Relationship Id="rId2" Type="http://schemas.openxmlformats.org/officeDocument/2006/relationships/hyperlink" Target="http://www.fao.org/3/ca9692en/online/ca9692en.html#chapter-1_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nstats.un.org/sdgs/report/2020/goal-02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E22CC-5EBC-46F9-A663-7E41A8AEBF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SDG 2 – Zero Hunger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D3E84-D6D7-4447-9713-41D6258DE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122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460C-577D-48CF-AF22-B10FAA021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2.B Prevent Trade Restrictions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0CCFA-B83B-450A-B58E-59EE49D9C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Correct and prevent trade restrictions and distortions in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world agricultural markets</a:t>
            </a: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, including through the parallel elimination of all forms of agricultural export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subsidies and all export measures with </a:t>
            </a: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equivalent effect, in accordance with the mandate of the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Doha Development Round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4278513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1C823-E1BE-4554-8978-9A810BE3B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2.C Food Commodity Markets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98F6A-6E38-4B97-B671-0CE1C9CAE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Adopt measures to ensure the proper functioning of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food commodity markets and their derivatives </a:t>
            </a: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and facilitate timely access to market information, including on food reserves,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in order to help limit extreme food price volatility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28777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A6026-6C19-4BD2-AB9A-0356E1AC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Why Zero Hunger?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15E95-E1EF-4DEF-A42A-6F652ACD7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5127901"/>
          </a:xfrm>
        </p:spPr>
        <p:txBody>
          <a:bodyPr/>
          <a:lstStyle/>
          <a:p>
            <a:endParaRPr lang="en-IN" dirty="0"/>
          </a:p>
          <a:p>
            <a:r>
              <a:rPr lang="en-IN" sz="3200" b="1" dirty="0"/>
              <a:t>690 million people are hungry (8.9% of the population of the world). If not addressed, it will grow to </a:t>
            </a:r>
            <a:r>
              <a:rPr lang="en-IN" sz="3200" b="1" dirty="0">
                <a:solidFill>
                  <a:srgbClr val="FF0000"/>
                </a:solidFill>
              </a:rPr>
              <a:t>840 million by 2030</a:t>
            </a:r>
          </a:p>
          <a:p>
            <a:r>
              <a:rPr lang="en-IN" sz="3200" b="1" dirty="0"/>
              <a:t>According to the WFP (World Food Programme), </a:t>
            </a:r>
            <a:r>
              <a:rPr lang="en-IN" sz="3200" b="1" dirty="0">
                <a:solidFill>
                  <a:srgbClr val="FF0000"/>
                </a:solidFill>
              </a:rPr>
              <a:t>135 million are suffering from acute hunger due to man made conflicts, climate change and economic downturns.</a:t>
            </a:r>
            <a:r>
              <a:rPr lang="en-IN" sz="3200" b="1" dirty="0"/>
              <a:t> COVID 19 has added another 130 million by end of 2020</a:t>
            </a:r>
          </a:p>
          <a:p>
            <a:r>
              <a:rPr lang="en-IN" sz="3200" b="1" dirty="0"/>
              <a:t>Global food production have to be promoted to feed </a:t>
            </a:r>
            <a:r>
              <a:rPr lang="en-IN" sz="3200" b="1" dirty="0">
                <a:solidFill>
                  <a:srgbClr val="FF0000"/>
                </a:solidFill>
              </a:rPr>
              <a:t>690 hungry people in the world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3810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4B8BB-E021-4D87-ADBC-A9CA67DF5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Facts and Figures (UNDP,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28F75-A18C-4E7A-A034-1D8622494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46766"/>
          </a:xfrm>
        </p:spPr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Current estimates are that nearly </a:t>
            </a:r>
            <a:r>
              <a:rPr lang="en-US" b="0" i="0" u="none" strike="noStrike" dirty="0">
                <a:solidFill>
                  <a:srgbClr val="4D4D4D"/>
                </a:solidFill>
                <a:effectLst/>
                <a:latin typeface="Roboto"/>
                <a:hlinkClick r:id="rId2"/>
              </a:rPr>
              <a:t>690 million people</a:t>
            </a: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 are hungry, or 8.9 percent of the world population – up by 10 million people in one year and by nearly 60 million in five years.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The majority of the world’s undernourished –</a:t>
            </a:r>
            <a:r>
              <a:rPr lang="en-US" b="0" i="0" u="none" strike="noStrike" dirty="0">
                <a:solidFill>
                  <a:srgbClr val="4D4D4D"/>
                </a:solidFill>
                <a:effectLst/>
                <a:latin typeface="Roboto"/>
                <a:hlinkClick r:id="rId2"/>
              </a:rPr>
              <a:t> 381 million</a:t>
            </a: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 – are still found in Asia. More than 250 million live in Africa, where the number of undernourished is growing faster than anywhere in the world.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FF0000"/>
                </a:solidFill>
                <a:effectLst/>
                <a:latin typeface="Roboto"/>
              </a:rPr>
              <a:t>In 2019, close to 750 million – or </a:t>
            </a:r>
            <a:r>
              <a:rPr lang="en-US" b="0" i="0" u="none" strike="noStrike" dirty="0">
                <a:solidFill>
                  <a:srgbClr val="FF0000"/>
                </a:solidFill>
                <a:effectLst/>
                <a:latin typeface="Roboto"/>
                <a:hlinkClick r:id="rId2"/>
              </a:rPr>
              <a:t>nearly one in ten people in the world</a:t>
            </a:r>
            <a:r>
              <a:rPr lang="en-US" b="0" i="0" dirty="0">
                <a:solidFill>
                  <a:srgbClr val="FF0000"/>
                </a:solidFill>
                <a:effectLst/>
                <a:latin typeface="Roboto"/>
              </a:rPr>
              <a:t> – were exposed to severe levels of food insecurity.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An estimated </a:t>
            </a:r>
            <a:r>
              <a:rPr lang="en-US" b="0" i="0" u="none" strike="noStrike" dirty="0">
                <a:solidFill>
                  <a:srgbClr val="4D4D4D"/>
                </a:solidFill>
                <a:effectLst/>
                <a:latin typeface="Roboto"/>
                <a:hlinkClick r:id="rId2"/>
              </a:rPr>
              <a:t>2 billion people</a:t>
            </a: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 in the world did not have regular access to safe, nutritious and sufficient food in 2019.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FF0000"/>
                </a:solidFill>
                <a:effectLst/>
                <a:latin typeface="Roboto"/>
                <a:hlinkClick r:id="rId3"/>
              </a:rPr>
              <a:t>If recent trends continue</a:t>
            </a:r>
            <a:r>
              <a:rPr lang="en-US" b="0" i="0" dirty="0">
                <a:solidFill>
                  <a:srgbClr val="FF0000"/>
                </a:solidFill>
                <a:effectLst/>
                <a:latin typeface="Roboto"/>
              </a:rPr>
              <a:t>, the number of people affected by hunger will surpass 840 million by 2030, or 9.8 percent of the global population.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4D4D4D"/>
                </a:solidFill>
                <a:effectLst/>
                <a:latin typeface="Roboto"/>
                <a:hlinkClick r:id="rId4"/>
              </a:rPr>
              <a:t>144 million children</a:t>
            </a:r>
            <a:r>
              <a:rPr lang="en-US" b="0" i="0" dirty="0">
                <a:solidFill>
                  <a:srgbClr val="4D4D4D"/>
                </a:solidFill>
                <a:effectLst/>
                <a:latin typeface="Roboto"/>
              </a:rPr>
              <a:t> under age 5 were affected by stunting in 2019, with three quarters living in Southern Asia and sub-Saharan Africa.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FF0000"/>
                </a:solidFill>
                <a:effectLst/>
                <a:latin typeface="Roboto"/>
              </a:rPr>
              <a:t>In 2019, </a:t>
            </a:r>
            <a:r>
              <a:rPr lang="en-US" b="0" i="0" u="none" strike="noStrike" dirty="0">
                <a:solidFill>
                  <a:srgbClr val="FF0000"/>
                </a:solidFill>
                <a:effectLst/>
                <a:latin typeface="Roboto"/>
                <a:hlinkClick r:id="rId4"/>
              </a:rPr>
              <a:t>6.9 per cent</a:t>
            </a:r>
            <a:r>
              <a:rPr lang="en-US" b="0" i="0" dirty="0">
                <a:solidFill>
                  <a:srgbClr val="FF0000"/>
                </a:solidFill>
                <a:effectLst/>
                <a:latin typeface="Roboto"/>
              </a:rPr>
              <a:t> (or 47 million) children under 5 were affected by wasting, or acute undernutrition, a condition caused by limited nutrient intake and infection.</a:t>
            </a:r>
          </a:p>
          <a:p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91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3F442-A5D5-4E2B-AAB6-C37E340B2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2.1 End Hunger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BBB43-CB77-4158-B65D-FD86C4F31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713"/>
            <a:ext cx="10515600" cy="4878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b="1" i="0" dirty="0">
              <a:solidFill>
                <a:srgbClr val="4D4D4D"/>
              </a:solidFill>
              <a:effectLst/>
              <a:latin typeface="Roboto"/>
            </a:endParaRPr>
          </a:p>
          <a:p>
            <a:pPr marL="0" indent="0">
              <a:buNone/>
            </a:pP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By 2030, end hunger and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ensure access by all people</a:t>
            </a: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, in particular the poor and people in vulnerable situations, including infants, to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safe, nutritious and sufficient </a:t>
            </a: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food all year round.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3959896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2E04F-0918-457E-AF4E-2E4FC7FCD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2.2 End Malnutrition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05CDA-EBB5-4C66-AD61-FBC28E45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By 2030, end all forms of malnutrition, including achieving, by 2025, the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internationally agreed targets on stunting </a:t>
            </a:r>
            <a:r>
              <a:rPr lang="en-US" sz="4000" b="1" i="0" dirty="0">
                <a:solidFill>
                  <a:srgbClr val="4D4D4D"/>
                </a:solidFill>
                <a:effectLst/>
                <a:latin typeface="Roboto"/>
              </a:rPr>
              <a:t>and wasting in children under 5 years of age, and address the nutritional needs of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Roboto"/>
              </a:rPr>
              <a:t>adolescent girls, pregnant and lactating women and older persons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7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7292C-FE6A-4608-B247-0D591E3D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2.3 Doubling Agricultural Productivity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F1063-FC50-4638-B6E8-8D9CF676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243"/>
            <a:ext cx="10515600" cy="4692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By 2030, double the agricultural productivity and incomes of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Roboto"/>
              </a:rPr>
              <a:t>small-scale food producers, in particular women, indigenous peoples,</a:t>
            </a: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 family farmers, pastoralists and fishers, including through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Roboto"/>
              </a:rPr>
              <a:t>secure and equal access to land, other productive resources and inputs, knowledge, </a:t>
            </a: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financial services, markets and opportunities for value addition and non-farm employment.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147825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DC7BE-D888-47DB-91E1-8F50E6A6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2.4 Resilient Agricultural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F3E2A-FEA6-4B26-A47E-18BAEF37B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By 2030, ensure sustainable food production systems and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Roboto"/>
              </a:rPr>
              <a:t>implement resilient agricultural practices that increase productivity </a:t>
            </a: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and production, that help maintain ecosystems, that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Roboto"/>
              </a:rPr>
              <a:t>strengthen capacity for adaptation to climate change</a:t>
            </a: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, extreme weather, drought, flooding and other disasters and that progressively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Roboto"/>
              </a:rPr>
              <a:t>improve land and soil quality</a:t>
            </a:r>
            <a:endParaRPr lang="en-IN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548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F97F9-57E2-4B21-8B14-BB3008D3B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2.5 Maintain Genetic Diversity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B730E-8936-462F-BBD2-F19D01815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/>
          <a:lstStyle/>
          <a:p>
            <a:endParaRPr lang="en-US" b="0" i="0" dirty="0">
              <a:solidFill>
                <a:srgbClr val="4D4D4D"/>
              </a:solidFill>
              <a:effectLst/>
              <a:latin typeface="Roboto"/>
            </a:endParaRPr>
          </a:p>
          <a:p>
            <a:pPr marL="0" indent="0">
              <a:buNone/>
            </a:pPr>
            <a:r>
              <a:rPr lang="en-US" sz="3200" b="1" i="0" dirty="0">
                <a:solidFill>
                  <a:srgbClr val="4D4D4D"/>
                </a:solidFill>
                <a:effectLst/>
                <a:latin typeface="Roboto"/>
              </a:rPr>
              <a:t>By 2020, maintain the genetic diversity of seeds, cultivated plants and 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Roboto"/>
              </a:rPr>
              <a:t>farmed and domesticated animals and their related wild species</a:t>
            </a:r>
            <a:r>
              <a:rPr lang="en-US" sz="3200" b="1" i="0" dirty="0">
                <a:solidFill>
                  <a:srgbClr val="4D4D4D"/>
                </a:solidFill>
                <a:effectLst/>
                <a:latin typeface="Roboto"/>
              </a:rPr>
              <a:t>, including through soundly managed and diversified seed and plant banks at the 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Roboto"/>
              </a:rPr>
              <a:t>national, regional and international levels, and promote access to and fair and equitable </a:t>
            </a:r>
            <a:r>
              <a:rPr lang="en-US" sz="3200" b="1" i="0" dirty="0">
                <a:solidFill>
                  <a:srgbClr val="4D4D4D"/>
                </a:solidFill>
                <a:effectLst/>
                <a:latin typeface="Roboto"/>
              </a:rPr>
              <a:t>sharing of benefits arising from the utilization of genetic resources and 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Roboto"/>
              </a:rPr>
              <a:t>associated traditional knowledge, as internationally agreed</a:t>
            </a:r>
            <a:r>
              <a:rPr lang="en-US" b="0" i="0" dirty="0">
                <a:solidFill>
                  <a:srgbClr val="FF0000"/>
                </a:solidFill>
                <a:effectLst/>
                <a:latin typeface="Roboto"/>
              </a:rPr>
              <a:t>.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79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CBDD4-F69D-4FB7-96ED-E6E35A2BD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2.A International Cooperation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3772F-6A6A-46DA-B1C9-B2544C6CA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Increase investment, including through enhanced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Roboto"/>
              </a:rPr>
              <a:t>international cooperation, in rural infrastructure, agricultural research and extension services, technology development </a:t>
            </a:r>
            <a:r>
              <a:rPr lang="en-US" sz="3600" b="1" i="0" dirty="0">
                <a:solidFill>
                  <a:srgbClr val="4D4D4D"/>
                </a:solidFill>
                <a:effectLst/>
                <a:latin typeface="Roboto"/>
              </a:rPr>
              <a:t>and plant and livestock gene banks in order to enhance agricultural productive capacity in developing countries, in particular least developed countries.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914858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514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Office Theme</vt:lpstr>
      <vt:lpstr>SDG 2 – Zero Hunger</vt:lpstr>
      <vt:lpstr>Why Zero Hunger?</vt:lpstr>
      <vt:lpstr>Facts and Figures (UNDP, 2020)</vt:lpstr>
      <vt:lpstr>2.1 End Hunger </vt:lpstr>
      <vt:lpstr>2.2 End Malnutrition</vt:lpstr>
      <vt:lpstr>2.3 Doubling Agricultural Productivity</vt:lpstr>
      <vt:lpstr>2.4 Resilient Agricultural Practices</vt:lpstr>
      <vt:lpstr>2.5 Maintain Genetic Diversity </vt:lpstr>
      <vt:lpstr>2.A International Cooperation</vt:lpstr>
      <vt:lpstr>2.B Prevent Trade Restrictions</vt:lpstr>
      <vt:lpstr>2.C Food Commodity Markets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SDG 2 – Zero Hunger</dc:title>
  <dc:creator>smita mishra</dc:creator>
  <cp:lastModifiedBy>smita mishra</cp:lastModifiedBy>
  <cp:revision>7</cp:revision>
  <dcterms:created xsi:type="dcterms:W3CDTF">2020-09-14T17:06:18Z</dcterms:created>
  <dcterms:modified xsi:type="dcterms:W3CDTF">2020-09-15T04:27:11Z</dcterms:modified>
</cp:coreProperties>
</file>