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
  </p:notesMasterIdLst>
  <p:sldIdLst>
    <p:sldId id="274" r:id="rId2"/>
    <p:sldId id="275" r:id="rId3"/>
    <p:sldId id="276" r:id="rId4"/>
    <p:sldId id="277" r:id="rId5"/>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1pPr>
    <a:lvl2pPr marL="742950" indent="-28575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2pPr>
    <a:lvl3pPr marL="11430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3pPr>
    <a:lvl4pPr marL="16002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4pPr>
    <a:lvl5pPr marL="20574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5pPr>
    <a:lvl6pPr marL="2286000" algn="l" defTabSz="914400" rtl="0" eaLnBrk="1" latinLnBrk="0" hangingPunct="1">
      <a:defRPr kern="1200">
        <a:solidFill>
          <a:schemeClr val="bg1"/>
        </a:solidFill>
        <a:latin typeface="Arial" charset="0"/>
        <a:ea typeface="Noto Sans CJK SC Regular" charset="0"/>
        <a:cs typeface="Noto Sans CJK SC Regular" charset="0"/>
      </a:defRPr>
    </a:lvl6pPr>
    <a:lvl7pPr marL="2743200" algn="l" defTabSz="914400" rtl="0" eaLnBrk="1" latinLnBrk="0" hangingPunct="1">
      <a:defRPr kern="1200">
        <a:solidFill>
          <a:schemeClr val="bg1"/>
        </a:solidFill>
        <a:latin typeface="Arial" charset="0"/>
        <a:ea typeface="Noto Sans CJK SC Regular" charset="0"/>
        <a:cs typeface="Noto Sans CJK SC Regular" charset="0"/>
      </a:defRPr>
    </a:lvl7pPr>
    <a:lvl8pPr marL="3200400" algn="l" defTabSz="914400" rtl="0" eaLnBrk="1" latinLnBrk="0" hangingPunct="1">
      <a:defRPr kern="1200">
        <a:solidFill>
          <a:schemeClr val="bg1"/>
        </a:solidFill>
        <a:latin typeface="Arial" charset="0"/>
        <a:ea typeface="Noto Sans CJK SC Regular" charset="0"/>
        <a:cs typeface="Noto Sans CJK SC Regular" charset="0"/>
      </a:defRPr>
    </a:lvl8pPr>
    <a:lvl9pPr marL="3657600" algn="l" defTabSz="914400" rtl="0" eaLnBrk="1" latinLnBrk="0" hangingPunct="1">
      <a:defRPr kern="1200">
        <a:solidFill>
          <a:schemeClr val="bg1"/>
        </a:solidFill>
        <a:latin typeface="Arial" charset="0"/>
        <a:ea typeface="Noto Sans CJK SC Regular" charset="0"/>
        <a:cs typeface="Noto Sans CJK SC Regular"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16" y="-7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p>
            <a:pPr eaLnBrk="1">
              <a:lnSpc>
                <a:spcPct val="93000"/>
              </a:lnSpc>
              <a:buClr>
                <a:srgbClr val="000000"/>
              </a:buClr>
              <a:buSzPct val="100000"/>
              <a:buFont typeface="Times New Roman" pitchFamily="16" charset="0"/>
              <a:buNone/>
            </a:pPr>
            <a:endParaRPr lang="en-IN" altLang="en-US"/>
          </a:p>
        </p:txBody>
      </p:sp>
      <p:sp>
        <p:nvSpPr>
          <p:cNvPr id="2051"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eaLnBrk="1">
              <a:lnSpc>
                <a:spcPct val="93000"/>
              </a:lnSpc>
              <a:buClr>
                <a:srgbClr val="000000"/>
              </a:buClr>
              <a:buSzPct val="100000"/>
              <a:buFont typeface="Times New Roman" pitchFamily="16" charset="0"/>
              <a:buNone/>
            </a:pPr>
            <a:endParaRPr lang="en-IN" altLang="en-US"/>
          </a:p>
        </p:txBody>
      </p:sp>
      <p:sp>
        <p:nvSpPr>
          <p:cNvPr id="2052" name="Rectangle 3"/>
          <p:cNvSpPr>
            <a:spLocks noGrp="1" noRot="1" noChangeAspect="1" noChangeArrowheads="1"/>
          </p:cNvSpPr>
          <p:nvPr>
            <p:ph type="sldImg"/>
          </p:nvPr>
        </p:nvSpPr>
        <p:spPr bwMode="auto">
          <a:xfrm>
            <a:off x="1106488" y="812800"/>
            <a:ext cx="5340350" cy="4003675"/>
          </a:xfrm>
          <a:prstGeom prst="rect">
            <a:avLst/>
          </a:prstGeom>
          <a:noFill/>
          <a:ln w="9525">
            <a:noFill/>
            <a:round/>
            <a:headEnd/>
            <a:tailEnd/>
          </a:ln>
          <a:effectLst/>
        </p:spPr>
      </p:sp>
      <p:sp>
        <p:nvSpPr>
          <p:cNvPr id="2" name="Rectangle 4"/>
          <p:cNvSpPr>
            <a:spLocks noGrp="1" noChangeArrowheads="1"/>
          </p:cNvSpPr>
          <p:nvPr>
            <p:ph type="body"/>
          </p:nvPr>
        </p:nvSpPr>
        <p:spPr bwMode="auto">
          <a:xfrm>
            <a:off x="755650" y="5078413"/>
            <a:ext cx="6043613" cy="48069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noProof="0" smtClean="0"/>
          </a:p>
        </p:txBody>
      </p:sp>
      <p:sp>
        <p:nvSpPr>
          <p:cNvPr id="2053" name="Rectangle 5"/>
          <p:cNvSpPr>
            <a:spLocks noGrp="1" noChangeArrowheads="1"/>
          </p:cNvSpPr>
          <p:nvPr>
            <p:ph type="hdr"/>
          </p:nvPr>
        </p:nvSpPr>
        <p:spPr bwMode="auto">
          <a:xfrm>
            <a:off x="1511300" y="5880100"/>
            <a:ext cx="6043613" cy="48069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4" name="Rectangle 6"/>
          <p:cNvSpPr>
            <a:spLocks noGrp="1" noChangeArrowheads="1"/>
          </p:cNvSpPr>
          <p:nvPr>
            <p:ph type="dt"/>
          </p:nvPr>
        </p:nvSpPr>
        <p:spPr bwMode="auto">
          <a:xfrm>
            <a:off x="0" y="10156825"/>
            <a:ext cx="3276600" cy="5302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5" name="Rectangle 7"/>
          <p:cNvSpPr>
            <a:spLocks noGrp="1" noChangeArrowheads="1"/>
          </p:cNvSpPr>
          <p:nvPr>
            <p:ph type="ftr"/>
          </p:nvPr>
        </p:nvSpPr>
        <p:spPr bwMode="auto">
          <a:xfrm>
            <a:off x="0" y="0"/>
            <a:ext cx="3276600" cy="5302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6" name="Rectangle 8"/>
          <p:cNvSpPr>
            <a:spLocks noGrp="1" noChangeArrowheads="1"/>
          </p:cNvSpPr>
          <p:nvPr>
            <p:ph type="sldNum"/>
          </p:nvPr>
        </p:nvSpPr>
        <p:spPr bwMode="auto">
          <a:xfrm>
            <a:off x="4278313" y="0"/>
            <a:ext cx="3276600" cy="5302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6" charset="0"/>
                <a:ea typeface="DejaVu Sans" charset="0"/>
                <a:cs typeface="DejaVu Sans" charset="0"/>
              </a:defRPr>
            </a:lvl1pPr>
          </a:lstStyle>
          <a:p>
            <a:fld id="{D44E4B2E-D280-4644-BA45-500B25EFEA8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30C4D6-060F-498C-9B8F-84A7DB222CFE}"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475" y="1236663"/>
            <a:ext cx="7559675" cy="2632075"/>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fld id="{6DB4923B-FF27-4AC6-AC76-008014B3A2DF}"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fld id="{1E2DAB1C-033C-4595-9B14-2549520936CD}"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4088" y="301625"/>
            <a:ext cx="2265362" cy="5846763"/>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503238" y="301625"/>
            <a:ext cx="6648450" cy="5846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fld id="{3BAF4CF9-F895-4C2E-828F-08744121935C}"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fld id="{B983928D-AFDC-41E0-B041-E314CAB203E6}"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388" y="1884363"/>
            <a:ext cx="8694737" cy="31448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fld id="{A50A395E-7DF9-40BB-808C-8BCE834F7486}"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503238" y="1768475"/>
            <a:ext cx="4456112"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5111750" y="1768475"/>
            <a:ext cx="44577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fld id="{268596EF-6F1A-4E10-B1E8-789B9ABF58E5}"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3738" y="403225"/>
            <a:ext cx="8694737" cy="1460500"/>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93738" y="2760663"/>
            <a:ext cx="426561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3813" y="2760663"/>
            <a:ext cx="428466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pPr>
              <a:defRPr/>
            </a:pPr>
            <a:endParaRPr lang="en-US"/>
          </a:p>
        </p:txBody>
      </p:sp>
      <p:sp>
        <p:nvSpPr>
          <p:cNvPr id="8" name="Rectangle 5"/>
          <p:cNvSpPr>
            <a:spLocks noGrp="1" noChangeArrowheads="1"/>
          </p:cNvSpPr>
          <p:nvPr>
            <p:ph type="ftr" idx="11"/>
          </p:nvPr>
        </p:nvSpPr>
        <p:spPr>
          <a:ln/>
        </p:spPr>
        <p:txBody>
          <a:bodyPr/>
          <a:lstStyle>
            <a:lvl1pPr>
              <a:defRPr/>
            </a:lvl1pPr>
          </a:lstStyle>
          <a:p>
            <a:pPr>
              <a:defRPr/>
            </a:pPr>
            <a:endParaRPr lang="en-US"/>
          </a:p>
        </p:txBody>
      </p:sp>
      <p:sp>
        <p:nvSpPr>
          <p:cNvPr id="9" name="Rectangle 6"/>
          <p:cNvSpPr>
            <a:spLocks noGrp="1" noChangeArrowheads="1"/>
          </p:cNvSpPr>
          <p:nvPr>
            <p:ph type="sldNum" idx="12"/>
          </p:nvPr>
        </p:nvSpPr>
        <p:spPr>
          <a:ln/>
        </p:spPr>
        <p:txBody>
          <a:bodyPr/>
          <a:lstStyle>
            <a:lvl1pPr>
              <a:defRPr/>
            </a:lvl1pPr>
          </a:lstStyle>
          <a:p>
            <a:fld id="{E4FDAF90-D618-4583-9BBF-9A67E3E510E8}"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pPr>
              <a:defRPr/>
            </a:pPr>
            <a:endParaRPr lang="en-US"/>
          </a:p>
        </p:txBody>
      </p:sp>
      <p:sp>
        <p:nvSpPr>
          <p:cNvPr id="4" name="Rectangle 5"/>
          <p:cNvSpPr>
            <a:spLocks noGrp="1" noChangeArrowheads="1"/>
          </p:cNvSpPr>
          <p:nvPr>
            <p:ph type="ftr" idx="11"/>
          </p:nvPr>
        </p:nvSpPr>
        <p:spPr>
          <a:ln/>
        </p:spPr>
        <p:txBody>
          <a:bodyPr/>
          <a:lstStyle>
            <a:lvl1pPr>
              <a:defRPr/>
            </a:lvl1pPr>
          </a:lstStyle>
          <a:p>
            <a:pPr>
              <a:defRPr/>
            </a:pPr>
            <a:endParaRPr lang="en-US"/>
          </a:p>
        </p:txBody>
      </p:sp>
      <p:sp>
        <p:nvSpPr>
          <p:cNvPr id="5" name="Rectangle 6"/>
          <p:cNvSpPr>
            <a:spLocks noGrp="1" noChangeArrowheads="1"/>
          </p:cNvSpPr>
          <p:nvPr>
            <p:ph type="sldNum" idx="12"/>
          </p:nvPr>
        </p:nvSpPr>
        <p:spPr>
          <a:ln/>
        </p:spPr>
        <p:txBody>
          <a:bodyPr/>
          <a:lstStyle>
            <a:lvl1pPr>
              <a:defRPr/>
            </a:lvl1pPr>
          </a:lstStyle>
          <a:p>
            <a:fld id="{CB6B12A4-E853-4AB1-A258-333E9946E4A2}"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pPr>
              <a:defRPr/>
            </a:pPr>
            <a:endParaRPr lang="en-US"/>
          </a:p>
        </p:txBody>
      </p:sp>
      <p:sp>
        <p:nvSpPr>
          <p:cNvPr id="3" name="Rectangle 5"/>
          <p:cNvSpPr>
            <a:spLocks noGrp="1" noChangeArrowheads="1"/>
          </p:cNvSpPr>
          <p:nvPr>
            <p:ph type="ftr" idx="11"/>
          </p:nvPr>
        </p:nvSpPr>
        <p:spPr>
          <a:ln/>
        </p:spPr>
        <p:txBody>
          <a:bodyPr/>
          <a:lstStyle>
            <a:lvl1pPr>
              <a:defRPr/>
            </a:lvl1pPr>
          </a:lstStyle>
          <a:p>
            <a:pPr>
              <a:defRPr/>
            </a:pPr>
            <a:endParaRPr lang="en-US"/>
          </a:p>
        </p:txBody>
      </p:sp>
      <p:sp>
        <p:nvSpPr>
          <p:cNvPr id="4" name="Rectangle 6"/>
          <p:cNvSpPr>
            <a:spLocks noGrp="1" noChangeArrowheads="1"/>
          </p:cNvSpPr>
          <p:nvPr>
            <p:ph type="sldNum" idx="12"/>
          </p:nvPr>
        </p:nvSpPr>
        <p:spPr>
          <a:ln/>
        </p:spPr>
        <p:txBody>
          <a:bodyPr/>
          <a:lstStyle>
            <a:lvl1pPr>
              <a:defRPr/>
            </a:lvl1pPr>
          </a:lstStyle>
          <a:p>
            <a:fld id="{86CFB4A1-649C-49E5-8E58-062324D30660}"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fld id="{989B433C-5BCC-441D-9CAF-C3AC8300B5D5}"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fld id="{02A69F5A-2F38-4416-9D55-A8E4971E6617}"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195263" y="30163"/>
            <a:ext cx="9805987" cy="7559675"/>
          </a:xfrm>
          <a:prstGeom prst="rect">
            <a:avLst/>
          </a:prstGeom>
          <a:noFill/>
          <a:ln w="9525">
            <a:noFill/>
            <a:round/>
            <a:headEnd/>
            <a:tailEnd/>
          </a:ln>
          <a:effectLst/>
        </p:spPr>
      </p:pic>
      <p:sp>
        <p:nvSpPr>
          <p:cNvPr id="1027" name="Rectangle 2"/>
          <p:cNvSpPr>
            <a:spLocks noGrp="1" noChangeArrowheads="1"/>
          </p:cNvSpPr>
          <p:nvPr>
            <p:ph type="title"/>
          </p:nvPr>
        </p:nvSpPr>
        <p:spPr bwMode="auto">
          <a:xfrm>
            <a:off x="503238" y="301625"/>
            <a:ext cx="9066212" cy="1257300"/>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503238" y="1768475"/>
            <a:ext cx="9066212" cy="4379913"/>
          </a:xfrm>
          <a:prstGeom prst="rect">
            <a:avLst/>
          </a:prstGeom>
          <a:noFill/>
          <a:ln w="9525">
            <a:noFill/>
            <a:round/>
            <a:headEnd/>
            <a:tailEnd/>
          </a:ln>
          <a:effectLst/>
        </p:spPr>
        <p:txBody>
          <a:bodyPr vert="horz" wrap="square" lIns="0" tIns="2844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448050" y="6886575"/>
            <a:ext cx="3190875" cy="5159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1029" name="Rectangle 5"/>
          <p:cNvSpPr>
            <a:spLocks noGrp="1" noChangeArrowheads="1"/>
          </p:cNvSpPr>
          <p:nvPr>
            <p:ph type="ftr"/>
          </p:nvPr>
        </p:nvSpPr>
        <p:spPr bwMode="auto">
          <a:xfrm>
            <a:off x="7227888" y="6886575"/>
            <a:ext cx="3190875" cy="5159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1030" name="Rectangle 6"/>
          <p:cNvSpPr>
            <a:spLocks noGrp="1" noChangeArrowheads="1"/>
          </p:cNvSpPr>
          <p:nvPr>
            <p:ph type="sldNum"/>
          </p:nvPr>
        </p:nvSpPr>
        <p:spPr bwMode="auto">
          <a:xfrm>
            <a:off x="503238" y="6886575"/>
            <a:ext cx="2343150" cy="5159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3465A4"/>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6" charset="0"/>
                <a:ea typeface="DejaVu Sans" charset="0"/>
                <a:cs typeface="DejaVu Sans" charset="0"/>
              </a:defRPr>
            </a:lvl1pPr>
          </a:lstStyle>
          <a:p>
            <a:fld id="{EF8A645A-232A-4301-B5ED-D03D83DC203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6" charset="0"/>
        <a:defRPr sz="4400" kern="12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2pPr>
      <a:lvl3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3pPr>
      <a:lvl4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4pPr>
      <a:lvl5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9pPr>
    </p:titleStyle>
    <p:body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6" charset="0"/>
        <a:defRPr sz="3200" kern="1200">
          <a:solidFill>
            <a:srgbClr val="00000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6" charset="0"/>
        <a:defRPr sz="2800" kern="1200">
          <a:solidFill>
            <a:srgbClr val="00000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6" charset="0"/>
        <a:defRPr sz="2400" kern="1200">
          <a:solidFill>
            <a:srgbClr val="00000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6" charset="0"/>
        <a:defRPr sz="2000" kern="1200">
          <a:solidFill>
            <a:srgbClr val="00000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6"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Scope of OB</a:t>
            </a:r>
            <a:endParaRPr lang="en-US" sz="2400" dirty="0"/>
          </a:p>
        </p:txBody>
      </p:sp>
      <p:sp>
        <p:nvSpPr>
          <p:cNvPr id="3" name="Content Placeholder 2"/>
          <p:cNvSpPr>
            <a:spLocks noGrp="1"/>
          </p:cNvSpPr>
          <p:nvPr>
            <p:ph idx="1"/>
          </p:nvPr>
        </p:nvSpPr>
        <p:spPr>
          <a:xfrm>
            <a:off x="2159992" y="1768475"/>
            <a:ext cx="7409458" cy="4379913"/>
          </a:xfrm>
        </p:spPr>
        <p:txBody>
          <a:bodyPr>
            <a:normAutofit fontScale="92500" lnSpcReduction="10000"/>
          </a:bodyPr>
          <a:lstStyle/>
          <a:p>
            <a:r>
              <a:rPr lang="en-US" dirty="0" smtClean="0"/>
              <a:t>   </a:t>
            </a:r>
            <a:r>
              <a:rPr lang="en-US" sz="2600" dirty="0" smtClean="0"/>
              <a:t>The scope of OB includes the study of individuals, groups and </a:t>
            </a:r>
            <a:r>
              <a:rPr lang="en-US" sz="2600" dirty="0" err="1" smtClean="0"/>
              <a:t>organisation</a:t>
            </a:r>
            <a:r>
              <a:rPr lang="en-US" sz="2600" dirty="0" smtClean="0"/>
              <a:t>.</a:t>
            </a:r>
          </a:p>
          <a:p>
            <a:pPr>
              <a:buFont typeface="Arial" pitchFamily="34" charset="0"/>
              <a:buChar char="•"/>
            </a:pPr>
            <a:r>
              <a:rPr lang="en-US" sz="2600" dirty="0" smtClean="0"/>
              <a:t>Individuals:- The study of individuals includes aspects such a personality, perception, attitudes, values, job satisfaction, learning and motivation.</a:t>
            </a:r>
          </a:p>
          <a:p>
            <a:pPr>
              <a:buFont typeface="Arial" pitchFamily="34" charset="0"/>
              <a:buChar char="•"/>
            </a:pPr>
            <a:r>
              <a:rPr lang="en-US" sz="2600" dirty="0" smtClean="0"/>
              <a:t>Groups:-  The study of groups includes aspects such a group dynamism, group conflicts, communication, leadership, power and politics.</a:t>
            </a:r>
          </a:p>
          <a:p>
            <a:pPr>
              <a:buFont typeface="Arial" pitchFamily="34" charset="0"/>
              <a:buChar char="•"/>
            </a:pPr>
            <a:r>
              <a:rPr lang="en-US" sz="2600" dirty="0" err="1" smtClean="0"/>
              <a:t>Organisation</a:t>
            </a:r>
            <a:r>
              <a:rPr lang="en-US" sz="2600" dirty="0" smtClean="0"/>
              <a:t>:- The study of </a:t>
            </a:r>
            <a:r>
              <a:rPr lang="en-US" sz="2600" dirty="0" err="1" smtClean="0"/>
              <a:t>organisation</a:t>
            </a:r>
            <a:r>
              <a:rPr lang="en-US" sz="2600" dirty="0" smtClean="0"/>
              <a:t> includes aspects such as structure, culture, change and development.</a:t>
            </a:r>
            <a:endParaRPr lang="en-US"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Key elements of OB</a:t>
            </a:r>
            <a:endParaRPr lang="en-US" sz="2400" dirty="0"/>
          </a:p>
        </p:txBody>
      </p:sp>
      <p:sp>
        <p:nvSpPr>
          <p:cNvPr id="3" name="Content Placeholder 2"/>
          <p:cNvSpPr>
            <a:spLocks noGrp="1"/>
          </p:cNvSpPr>
          <p:nvPr>
            <p:ph idx="1"/>
          </p:nvPr>
        </p:nvSpPr>
        <p:spPr>
          <a:xfrm>
            <a:off x="2159992" y="1768475"/>
            <a:ext cx="7409458" cy="4379913"/>
          </a:xfrm>
        </p:spPr>
        <p:txBody>
          <a:bodyPr>
            <a:noAutofit/>
          </a:bodyPr>
          <a:lstStyle/>
          <a:p>
            <a:r>
              <a:rPr lang="en-US" sz="2400" b="1" u="sng" dirty="0" smtClean="0"/>
              <a:t>1. People:-</a:t>
            </a:r>
            <a:r>
              <a:rPr lang="en-US" sz="2400" dirty="0" smtClean="0"/>
              <a:t> The subject matter of OB begins with people.  People have much in common, yet they differ in intelligence, personality etc. So one formula cannot be adopted for dealing with all employees and has to treat differently.</a:t>
            </a:r>
          </a:p>
          <a:p>
            <a:r>
              <a:rPr lang="en-US" sz="2400" b="1" u="sng" dirty="0" smtClean="0"/>
              <a:t>2. Structure:-</a:t>
            </a:r>
            <a:r>
              <a:rPr lang="en-US" sz="2400" dirty="0" smtClean="0"/>
              <a:t>  The formal relationship of people in </a:t>
            </a:r>
            <a:r>
              <a:rPr lang="en-US" sz="2400" dirty="0" err="1" smtClean="0"/>
              <a:t>organisations</a:t>
            </a:r>
            <a:r>
              <a:rPr lang="en-US" sz="2400" dirty="0" smtClean="0"/>
              <a:t> is called structure. Different jobs are required to accomplish the goals of the </a:t>
            </a:r>
            <a:r>
              <a:rPr lang="en-US" sz="2400" dirty="0" err="1" smtClean="0"/>
              <a:t>organisation</a:t>
            </a:r>
            <a:r>
              <a:rPr lang="en-US" sz="2400" dirty="0" smtClean="0"/>
              <a:t>. For example, there are managers, accountants and assemblers. All these people perform different jobs at different levels have to be related in some structural way so that their work can be effectively coordinated.</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087984" y="1768475"/>
            <a:ext cx="7481466" cy="4379913"/>
          </a:xfrm>
        </p:spPr>
        <p:txBody>
          <a:bodyPr>
            <a:normAutofit/>
          </a:bodyPr>
          <a:lstStyle/>
          <a:p>
            <a:r>
              <a:rPr lang="en-US" sz="2400" b="1" u="sng" dirty="0" smtClean="0"/>
              <a:t>3. Technology:</a:t>
            </a:r>
            <a:r>
              <a:rPr lang="en-US" sz="2400" dirty="0" smtClean="0"/>
              <a:t>- The machines, tools and methods of production along with the technical know-how and skills  indicating the human face of technology compose  the technology component.</a:t>
            </a:r>
          </a:p>
          <a:p>
            <a:r>
              <a:rPr lang="en-US" sz="2400" dirty="0" smtClean="0"/>
              <a:t> </a:t>
            </a:r>
            <a:r>
              <a:rPr lang="en-US" sz="2400" b="1" u="sng" dirty="0" smtClean="0"/>
              <a:t>4. Environment:</a:t>
            </a:r>
            <a:r>
              <a:rPr lang="en-US" sz="2400" dirty="0" smtClean="0"/>
              <a:t>- All </a:t>
            </a:r>
            <a:r>
              <a:rPr lang="en-US" sz="2400" dirty="0" err="1" smtClean="0"/>
              <a:t>organisations</a:t>
            </a:r>
            <a:r>
              <a:rPr lang="en-US" sz="2400" dirty="0" smtClean="0"/>
              <a:t> operate within a given internal and external environment. An </a:t>
            </a:r>
            <a:r>
              <a:rPr lang="en-US" sz="2400" dirty="0" err="1" smtClean="0"/>
              <a:t>organisation</a:t>
            </a:r>
            <a:r>
              <a:rPr lang="en-US" sz="2400" dirty="0" smtClean="0"/>
              <a:t> is a part of a larger system that contains other factors such as government and other </a:t>
            </a:r>
            <a:r>
              <a:rPr lang="en-US" sz="2400" dirty="0" err="1" smtClean="0"/>
              <a:t>organisations</a:t>
            </a:r>
            <a:r>
              <a:rPr lang="en-US" sz="2400" dirty="0" smtClean="0"/>
              <a:t>. All of these mutually influence one another. Thus </a:t>
            </a:r>
            <a:r>
              <a:rPr lang="en-US" sz="2400" dirty="0" err="1" smtClean="0"/>
              <a:t>organisations</a:t>
            </a:r>
            <a:r>
              <a:rPr lang="en-US" sz="2400" dirty="0" smtClean="0"/>
              <a:t> are influenced by the environment.</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87984" y="301625"/>
            <a:ext cx="7481466" cy="1257300"/>
          </a:xfrm>
        </p:spPr>
        <p:txBody>
          <a:bodyPr>
            <a:normAutofit/>
          </a:bodyPr>
          <a:lstStyle/>
          <a:p>
            <a:r>
              <a:rPr lang="en-US" sz="2400" b="1" u="sng" dirty="0" smtClean="0"/>
              <a:t>Major disciplines and their contribution to OB</a:t>
            </a:r>
            <a:endParaRPr lang="en-US" sz="2400" b="1" u="sng" dirty="0"/>
          </a:p>
        </p:txBody>
      </p:sp>
      <p:sp>
        <p:nvSpPr>
          <p:cNvPr id="8" name="Content Placeholder 7"/>
          <p:cNvSpPr>
            <a:spLocks noGrp="1"/>
          </p:cNvSpPr>
          <p:nvPr>
            <p:ph idx="1"/>
          </p:nvPr>
        </p:nvSpPr>
        <p:spPr>
          <a:xfrm>
            <a:off x="2087984" y="1768475"/>
            <a:ext cx="7481466" cy="4379913"/>
          </a:xfrm>
        </p:spPr>
        <p:txBody>
          <a:bodyPr/>
          <a:lstStyle/>
          <a:p>
            <a:r>
              <a:rPr lang="en-US" dirty="0" smtClean="0"/>
              <a:t>   </a:t>
            </a:r>
            <a:r>
              <a:rPr lang="en-US" sz="2400" dirty="0" smtClean="0"/>
              <a:t>OB is an applied </a:t>
            </a:r>
            <a:r>
              <a:rPr lang="en-US" sz="2400" dirty="0" err="1" smtClean="0"/>
              <a:t>behavioural</a:t>
            </a:r>
            <a:r>
              <a:rPr lang="en-US" sz="2400" dirty="0" smtClean="0"/>
              <a:t> science. It has drawn heavily from a number of applied </a:t>
            </a:r>
            <a:r>
              <a:rPr lang="en-US" sz="2400" dirty="0" err="1" smtClean="0"/>
              <a:t>behavioural</a:t>
            </a:r>
            <a:r>
              <a:rPr lang="en-US" sz="2400" dirty="0" smtClean="0"/>
              <a:t> sciences such as </a:t>
            </a:r>
            <a:endParaRPr lang="en-US" sz="2400" dirty="0" smtClean="0"/>
          </a:p>
          <a:p>
            <a:r>
              <a:rPr lang="en-US" sz="2400" dirty="0" smtClean="0"/>
              <a:t>    Psychology</a:t>
            </a:r>
            <a:endParaRPr lang="en-US" sz="2400" dirty="0" smtClean="0"/>
          </a:p>
          <a:p>
            <a:r>
              <a:rPr lang="en-US" sz="2400" dirty="0" smtClean="0"/>
              <a:t>    </a:t>
            </a:r>
            <a:r>
              <a:rPr lang="en-US" sz="2400" dirty="0" smtClean="0"/>
              <a:t>S</a:t>
            </a:r>
            <a:r>
              <a:rPr lang="en-US" sz="2400" dirty="0" smtClean="0"/>
              <a:t>ociology</a:t>
            </a:r>
          </a:p>
          <a:p>
            <a:r>
              <a:rPr lang="en-US" sz="2400" dirty="0" smtClean="0"/>
              <a:t>     Anthropology</a:t>
            </a:r>
          </a:p>
          <a:p>
            <a:r>
              <a:rPr lang="en-US" sz="2400" dirty="0" smtClean="0"/>
              <a:t>    Economics</a:t>
            </a:r>
          </a:p>
          <a:p>
            <a:r>
              <a:rPr lang="en-US" sz="2400" dirty="0" smtClean="0"/>
              <a:t>     H</a:t>
            </a:r>
            <a:r>
              <a:rPr lang="en-US" sz="2400" dirty="0" smtClean="0"/>
              <a:t>istory</a:t>
            </a:r>
          </a:p>
          <a:p>
            <a:r>
              <a:rPr lang="en-US" sz="2400" dirty="0" smtClean="0"/>
              <a:t>     Political science, Engineering </a:t>
            </a:r>
            <a:r>
              <a:rPr lang="en-US" sz="2400" dirty="0" smtClean="0"/>
              <a:t>and </a:t>
            </a:r>
            <a:r>
              <a:rPr lang="en-US" sz="2400" dirty="0" smtClean="0"/>
              <a:t>Medicine</a:t>
            </a:r>
            <a:r>
              <a:rPr lang="en-US" sz="2400" dirty="0" smtClean="0"/>
              <a:t>.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327</Words>
  <Application>Microsoft Office PowerPoint</Application>
  <PresentationFormat>Custom</PresentationFormat>
  <Paragraphs>19</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Scope of OB</vt:lpstr>
      <vt:lpstr>Key elements of OB</vt:lpstr>
      <vt:lpstr>Slide 3</vt:lpstr>
      <vt:lpstr>Major disciplines and their contribution to OB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years Perspective Plan  (2018-23)</dc:title>
  <dc:creator>Gouri Sahu</dc:creator>
  <cp:lastModifiedBy>user</cp:lastModifiedBy>
  <cp:revision>17</cp:revision>
  <cp:lastPrinted>1601-01-01T00:00:00Z</cp:lastPrinted>
  <dcterms:created xsi:type="dcterms:W3CDTF">2018-01-17T07:28:50Z</dcterms:created>
  <dcterms:modified xsi:type="dcterms:W3CDTF">2020-06-03T15:17:39Z</dcterms:modified>
</cp:coreProperties>
</file>