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6"/>
  </p:notesMasterIdLst>
  <p:sldIdLst>
    <p:sldId id="272" r:id="rId2"/>
    <p:sldId id="287" r:id="rId3"/>
    <p:sldId id="288" r:id="rId4"/>
    <p:sldId id="289" r:id="rId5"/>
    <p:sldId id="290" r:id="rId6"/>
    <p:sldId id="291" r:id="rId7"/>
    <p:sldId id="292" r:id="rId8"/>
    <p:sldId id="293" r:id="rId9"/>
    <p:sldId id="294" r:id="rId10"/>
    <p:sldId id="295" r:id="rId11"/>
    <p:sldId id="296" r:id="rId12"/>
    <p:sldId id="297" r:id="rId13"/>
    <p:sldId id="298" r:id="rId14"/>
    <p:sldId id="299" r:id="rId15"/>
    <p:sldId id="300" r:id="rId16"/>
    <p:sldId id="301" r:id="rId17"/>
    <p:sldId id="302" r:id="rId18"/>
    <p:sldId id="303" r:id="rId19"/>
    <p:sldId id="304" r:id="rId20"/>
    <p:sldId id="305" r:id="rId21"/>
    <p:sldId id="306" r:id="rId22"/>
    <p:sldId id="307" r:id="rId23"/>
    <p:sldId id="308" r:id="rId24"/>
    <p:sldId id="309" r:id="rId25"/>
    <p:sldId id="310" r:id="rId26"/>
    <p:sldId id="311" r:id="rId27"/>
    <p:sldId id="312" r:id="rId28"/>
    <p:sldId id="313" r:id="rId29"/>
    <p:sldId id="314" r:id="rId30"/>
    <p:sldId id="315" r:id="rId31"/>
    <p:sldId id="316" r:id="rId32"/>
    <p:sldId id="317" r:id="rId33"/>
    <p:sldId id="318" r:id="rId34"/>
    <p:sldId id="319" r:id="rId35"/>
    <p:sldId id="320" r:id="rId36"/>
    <p:sldId id="321" r:id="rId37"/>
    <p:sldId id="322" r:id="rId38"/>
    <p:sldId id="323" r:id="rId39"/>
    <p:sldId id="324" r:id="rId40"/>
    <p:sldId id="325" r:id="rId41"/>
    <p:sldId id="326" r:id="rId42"/>
    <p:sldId id="327" r:id="rId43"/>
    <p:sldId id="328" r:id="rId44"/>
    <p:sldId id="329" r:id="rId45"/>
    <p:sldId id="330" r:id="rId46"/>
    <p:sldId id="331" r:id="rId47"/>
    <p:sldId id="332" r:id="rId48"/>
    <p:sldId id="333" r:id="rId49"/>
    <p:sldId id="334" r:id="rId50"/>
    <p:sldId id="335" r:id="rId51"/>
    <p:sldId id="336" r:id="rId52"/>
    <p:sldId id="337" r:id="rId53"/>
    <p:sldId id="338" r:id="rId54"/>
    <p:sldId id="339" r:id="rId55"/>
    <p:sldId id="340" r:id="rId56"/>
    <p:sldId id="341" r:id="rId57"/>
    <p:sldId id="342" r:id="rId58"/>
    <p:sldId id="343" r:id="rId59"/>
    <p:sldId id="344" r:id="rId60"/>
    <p:sldId id="345" r:id="rId61"/>
    <p:sldId id="346" r:id="rId62"/>
    <p:sldId id="347" r:id="rId63"/>
    <p:sldId id="348" r:id="rId64"/>
    <p:sldId id="349" r:id="rId65"/>
  </p:sldIdLst>
  <p:sldSz cx="10080625" cy="7559675"/>
  <p:notesSz cx="7559675" cy="10691813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Noto Sans CJK SC Regular" charset="0"/>
        <a:cs typeface="Noto Sans CJK SC Regular" charset="0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Noto Sans CJK SC Regular" charset="0"/>
        <a:cs typeface="Noto Sans CJK SC Regular" charset="0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Noto Sans CJK SC Regular" charset="0"/>
        <a:cs typeface="Noto Sans CJK SC Regular" charset="0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Noto Sans CJK SC Regular" charset="0"/>
        <a:cs typeface="Noto Sans CJK SC Regular" charset="0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Noto Sans CJK SC Regular" charset="0"/>
        <a:cs typeface="Noto Sans CJK SC Regular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Noto Sans CJK SC Regular" charset="0"/>
        <a:cs typeface="Noto Sans CJK SC Regular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Noto Sans CJK SC Regular" charset="0"/>
        <a:cs typeface="Noto Sans CJK SC Regular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Noto Sans CJK SC Regular" charset="0"/>
        <a:cs typeface="Noto Sans CJK SC Regular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Noto Sans CJK SC Regular" charset="0"/>
        <a:cs typeface="Noto Sans CJK SC Regular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386" y="-7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1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360" cap="sq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IN" altLang="en-US"/>
          </a:p>
        </p:txBody>
      </p:sp>
      <p:sp>
        <p:nvSpPr>
          <p:cNvPr id="3075" name="AutoShape 2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IN" altLang="en-US"/>
          </a:p>
        </p:txBody>
      </p:sp>
      <p:sp>
        <p:nvSpPr>
          <p:cNvPr id="3076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0350" cy="4003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2" name="Rectangle 4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3613" cy="480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hdr"/>
          </p:nvPr>
        </p:nvSpPr>
        <p:spPr bwMode="auto">
          <a:xfrm>
            <a:off x="1511300" y="5880100"/>
            <a:ext cx="6043613" cy="480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dt"/>
          </p:nvPr>
        </p:nvSpPr>
        <p:spPr bwMode="auto">
          <a:xfrm>
            <a:off x="0" y="10156825"/>
            <a:ext cx="3276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ftr"/>
          </p:nvPr>
        </p:nvSpPr>
        <p:spPr bwMode="auto">
          <a:xfrm>
            <a:off x="0" y="0"/>
            <a:ext cx="3276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0"/>
            <a:ext cx="3276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fld id="{1FC44E0F-8843-4957-A79B-03C62C9D8F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82F59A-A1F6-40B3-9259-9A56E8C01F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983B19-C5FD-43E1-8CDB-18B08637E0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4088" y="301625"/>
            <a:ext cx="2265362" cy="5846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48450" cy="5846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A6465E-8833-4E7F-BB05-F0DA2814A2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DFC1F9-6CDE-4D2D-BAF8-F747257A73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B94DE5-BDCB-4C1F-99B6-C59D12558B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6112" cy="43799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1750" y="1768475"/>
            <a:ext cx="4457700" cy="43799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BB0F4D-2599-4C3B-839C-E04F340297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647A21-485C-4D39-9C5E-A3A43CED31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16B899-5905-4E15-AE23-63A5E07CF7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2F0E23-4933-4CA4-87A3-87A19121FE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0BFF9E-2145-466F-BE14-F47F06F93B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I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56E66A-5E6A-48AF-9A99-889CF18595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95263" y="30163"/>
            <a:ext cx="9805987" cy="755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6212" cy="1257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title text format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6212" cy="4379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844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outline text format</a:t>
            </a:r>
          </a:p>
          <a:p>
            <a:pPr lvl="1"/>
            <a:r>
              <a:rPr lang="en-GB" altLang="en-US" smtClean="0"/>
              <a:t>Second Outline Level</a:t>
            </a:r>
          </a:p>
          <a:p>
            <a:pPr lvl="2"/>
            <a:r>
              <a:rPr lang="en-GB" altLang="en-US" smtClean="0"/>
              <a:t>Third Outline Level</a:t>
            </a:r>
          </a:p>
          <a:p>
            <a:pPr lvl="3"/>
            <a:r>
              <a:rPr lang="en-GB" altLang="en-US" smtClean="0"/>
              <a:t>Fourth Outline Level</a:t>
            </a:r>
          </a:p>
          <a:p>
            <a:pPr lvl="4"/>
            <a:r>
              <a:rPr lang="en-GB" altLang="en-US" smtClean="0"/>
              <a:t>Fifth Outline Level</a:t>
            </a:r>
          </a:p>
          <a:p>
            <a:pPr lvl="4"/>
            <a:r>
              <a:rPr lang="en-GB" altLang="en-US" smtClean="0"/>
              <a:t>Sixth Outline Level</a:t>
            </a:r>
          </a:p>
          <a:p>
            <a:pPr lvl="4"/>
            <a:r>
              <a:rPr lang="en-GB" altLang="en-US" smtClean="0"/>
              <a:t>Seventh Outline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3448050" y="6886575"/>
            <a:ext cx="31908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7227888" y="6886575"/>
            <a:ext cx="31908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503238" y="6886575"/>
            <a:ext cx="234315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fld id="{09BC8FEF-5C33-417A-A4D7-AC0F56E877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Noto Sans CJK SC Regular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Noto Sans CJK SC Regular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Noto Sans CJK SC Regular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Noto Sans CJK SC Regular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Noto Sans CJK SC Regular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Noto Sans CJK SC Regular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Noto Sans CJK SC Regular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Noto Sans CJK SC Regular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2159296" y="395462"/>
            <a:ext cx="7489528" cy="576063"/>
          </a:xfrm>
        </p:spPr>
        <p:txBody>
          <a:bodyPr/>
          <a:lstStyle/>
          <a:p>
            <a:pPr eaLnBrk="1"/>
            <a:r>
              <a:rPr lang="en-IN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DAIRY FARMING</a:t>
            </a:r>
            <a:endParaRPr lang="en-IN" altLang="en-US" sz="32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1" name="Subtitle 2"/>
          <p:cNvSpPr>
            <a:spLocks noGrp="1"/>
          </p:cNvSpPr>
          <p:nvPr>
            <p:ph type="subTitle" idx="1"/>
          </p:nvPr>
        </p:nvSpPr>
        <p:spPr>
          <a:xfrm>
            <a:off x="1727200" y="3203575"/>
            <a:ext cx="7777163" cy="3313113"/>
          </a:xfrm>
        </p:spPr>
        <p:txBody>
          <a:bodyPr/>
          <a:lstStyle/>
          <a:p>
            <a:pPr eaLnBrk="1"/>
            <a:r>
              <a:rPr lang="en-IN" altLang="en-US" smtClean="0"/>
              <a:t>     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151880" y="2771775"/>
            <a:ext cx="8154045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IN" alt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ABC01(0-4-0)</a:t>
            </a:r>
            <a:r>
              <a:rPr lang="en-IN" altLang="en-US" sz="2800" dirty="0" smtClean="0">
                <a:solidFill>
                  <a:schemeClr val="tx1"/>
                </a:solidFill>
              </a:rPr>
              <a:t>    </a:t>
            </a:r>
            <a:endParaRPr lang="en-IN" altLang="en-US" sz="2800" dirty="0">
              <a:solidFill>
                <a:schemeClr val="tx1"/>
              </a:solidFill>
            </a:endParaRPr>
          </a:p>
          <a:p>
            <a:pPr algn="ctr"/>
            <a:endParaRPr lang="en-IN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IN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Session: </a:t>
            </a:r>
            <a:r>
              <a:rPr lang="en-IN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IN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I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I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Skills of identification of different breeds of Cattle and buffalo with respect to their production capability. Distinguished body features – udder, milk vein, teds, etc, their special care in the farms- handling and restraining of animals of different stray.</a:t>
            </a:r>
            <a:endParaRPr lang="en-I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9521" y="1625681"/>
            <a:ext cx="9401583" cy="4885790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2600" dirty="0" smtClean="0">
                <a:latin typeface="Times New Roman" pitchFamily="18" charset="0"/>
                <a:cs typeface="Times New Roman" pitchFamily="18" charset="0"/>
              </a:rPr>
              <a:t>Types of Restraint:</a:t>
            </a:r>
          </a:p>
          <a:p>
            <a:pPr marL="377979" indent="-377979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IN" sz="2600" dirty="0" smtClean="0">
                <a:latin typeface="Times New Roman" pitchFamily="18" charset="0"/>
                <a:cs typeface="Times New Roman" pitchFamily="18" charset="0"/>
              </a:rPr>
              <a:t>  Verbal restraint</a:t>
            </a:r>
          </a:p>
          <a:p>
            <a:pPr marL="503972" indent="-503972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 startAt="2"/>
              <a:defRPr/>
            </a:pPr>
            <a:r>
              <a:rPr lang="en-IN" sz="2600" dirty="0" smtClean="0">
                <a:latin typeface="Times New Roman" pitchFamily="18" charset="0"/>
                <a:cs typeface="Times New Roman" pitchFamily="18" charset="0"/>
              </a:rPr>
              <a:t>Physical restraint</a:t>
            </a:r>
          </a:p>
          <a:p>
            <a:pPr marL="503972" indent="-503972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 startAt="2"/>
              <a:defRPr/>
            </a:pPr>
            <a:endParaRPr lang="en-IN" sz="2600" dirty="0" smtClean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	S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imple restraint of cattle</a:t>
            </a:r>
            <a:endParaRPr lang="en-IN" sz="2600" dirty="0" smtClean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	• Nose Ring</a:t>
            </a:r>
            <a:endParaRPr lang="en-IN" sz="2600" dirty="0" smtClean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	• Milkman’s rope</a:t>
            </a:r>
            <a:endParaRPr lang="en-IN" sz="2600" dirty="0" smtClean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	• Bull holders</a:t>
            </a:r>
            <a:endParaRPr lang="en-IN" sz="2600" dirty="0" smtClean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	• Bull leader</a:t>
            </a:r>
            <a:endParaRPr lang="en-IN" sz="2600" dirty="0" smtClean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	• Nose String</a:t>
            </a:r>
            <a:endParaRPr lang="en-IN" sz="2600" dirty="0" smtClean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	• Udder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kinch</a:t>
            </a:r>
            <a:endParaRPr lang="en-IN" sz="2600" dirty="0" smtClean="0">
              <a:latin typeface="Times New Roman" pitchFamily="18" charset="0"/>
              <a:cs typeface="Times New Roman" pitchFamily="18" charset="0"/>
            </a:endParaRPr>
          </a:p>
          <a:p>
            <a:pPr marL="503972" indent="-50397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 sz="2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1095568" y="225741"/>
            <a:ext cx="7889489" cy="542477"/>
          </a:xfrm>
        </p:spPr>
        <p:txBody>
          <a:bodyPr/>
          <a:lstStyle/>
          <a:p>
            <a:pPr eaLnBrk="1" hangingPunct="1"/>
            <a:r>
              <a:rPr lang="en-US" sz="3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asting of cattle</a:t>
            </a:r>
            <a:endParaRPr lang="en-IN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>
          <a:xfrm>
            <a:off x="339521" y="923960"/>
            <a:ext cx="9401583" cy="5529762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IN" dirty="0" smtClean="0"/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•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Reuffs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method</a:t>
            </a:r>
            <a:endParaRPr lang="en-IN" sz="26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• Indian method</a:t>
            </a:r>
          </a:p>
          <a:p>
            <a:pPr eaLnBrk="1" hangingPunct="1">
              <a:spcBef>
                <a:spcPct val="0"/>
              </a:spcBef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       1.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Reuffs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method</a:t>
            </a:r>
            <a:endParaRPr lang="en-IN" sz="26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	• A running noose is made at the end of at 30’ rope and 	passed round the base of the horses.</a:t>
            </a:r>
            <a:endParaRPr lang="en-IN" sz="26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	• A half hitch is next made round the neck a second round the 	chest immediately behind the elbows and a third round the 	abdomen in front of the udder or scrotum.</a:t>
            </a:r>
            <a:endParaRPr lang="en-IN" sz="26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	• The rope is pulled by two persons.</a:t>
            </a:r>
            <a:endParaRPr lang="en-IN" sz="26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       2. Indian method</a:t>
            </a:r>
            <a:endParaRPr lang="en-IN" sz="26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	• A long rope about 30’ in length is taken and a loop is made.</a:t>
            </a:r>
          </a:p>
          <a:p>
            <a:pPr eaLnBrk="1" hangingPunct="1">
              <a:spcBef>
                <a:spcPct val="0"/>
              </a:spcBef>
            </a:pPr>
            <a:endParaRPr lang="en-IN" sz="26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endParaRPr lang="en-IN" sz="2200" dirty="0" smtClean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/>
          <p:cNvPicPr>
            <a:picLocks noChangeAspect="1" noChangeArrowheads="1"/>
          </p:cNvPicPr>
          <p:nvPr/>
        </p:nvPicPr>
        <p:blipFill>
          <a:blip r:embed="rId2" cstate="print"/>
          <a:srcRect l="13635" t="5432" r="7367" b="3203"/>
          <a:stretch>
            <a:fillRect/>
          </a:stretch>
        </p:blipFill>
        <p:spPr bwMode="auto">
          <a:xfrm>
            <a:off x="539034" y="167993"/>
            <a:ext cx="7357456" cy="4199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4"/>
          <p:cNvPicPr>
            <a:picLocks noChangeAspect="1" noChangeArrowheads="1"/>
          </p:cNvPicPr>
          <p:nvPr/>
        </p:nvPicPr>
        <p:blipFill>
          <a:blip r:embed="rId3" cstate="print"/>
          <a:srcRect l="10973" t="8914" r="7523" b="13092"/>
          <a:stretch>
            <a:fillRect/>
          </a:stretch>
        </p:blipFill>
        <p:spPr bwMode="auto">
          <a:xfrm>
            <a:off x="2016125" y="4367812"/>
            <a:ext cx="7224448" cy="3107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80364" y="5123780"/>
            <a:ext cx="3024188" cy="2091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TextBox 8"/>
          <p:cNvSpPr txBox="1">
            <a:spLocks noChangeArrowheads="1"/>
          </p:cNvSpPr>
          <p:nvPr/>
        </p:nvSpPr>
        <p:spPr bwMode="auto">
          <a:xfrm>
            <a:off x="8148505" y="839964"/>
            <a:ext cx="1932120" cy="655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r>
              <a:rPr lang="en-IN" b="1">
                <a:latin typeface="Calibri" pitchFamily="34" charset="0"/>
              </a:rPr>
              <a:t>Other methods of casting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object 2"/>
          <p:cNvSpPr>
            <a:spLocks noGrp="1"/>
          </p:cNvSpPr>
          <p:nvPr>
            <p:ph type="title"/>
          </p:nvPr>
        </p:nvSpPr>
        <p:spPr>
          <a:xfrm>
            <a:off x="420027" y="1291445"/>
            <a:ext cx="8565031" cy="556476"/>
          </a:xfrm>
        </p:spPr>
        <p:txBody>
          <a:bodyPr tIns="13999"/>
          <a:lstStyle/>
          <a:p>
            <a:pPr marL="13999" eaLnBrk="1" hangingPunct="1">
              <a:spcBef>
                <a:spcPts val="110"/>
              </a:spcBef>
            </a:pPr>
            <a:r>
              <a:rPr lang="en-US" sz="3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SAFETY DURING ANIMAL HANDLING</a:t>
            </a:r>
          </a:p>
        </p:txBody>
      </p:sp>
      <p:sp>
        <p:nvSpPr>
          <p:cNvPr id="8195" name="object 3"/>
          <p:cNvSpPr>
            <a:spLocks noChangeArrowheads="1"/>
          </p:cNvSpPr>
          <p:nvPr/>
        </p:nvSpPr>
        <p:spPr bwMode="auto">
          <a:xfrm>
            <a:off x="521533" y="2570640"/>
            <a:ext cx="500531" cy="370984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8196" name="object 4"/>
          <p:cNvSpPr>
            <a:spLocks noChangeArrowheads="1"/>
          </p:cNvSpPr>
          <p:nvPr/>
        </p:nvSpPr>
        <p:spPr bwMode="auto">
          <a:xfrm>
            <a:off x="4536281" y="3555847"/>
            <a:ext cx="5222324" cy="347885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8197" name="object 5"/>
          <p:cNvSpPr txBox="1">
            <a:spLocks noChangeArrowheads="1"/>
          </p:cNvSpPr>
          <p:nvPr/>
        </p:nvSpPr>
        <p:spPr bwMode="auto">
          <a:xfrm>
            <a:off x="759548" y="2462145"/>
            <a:ext cx="3834488" cy="397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3299" rIns="0" bIns="0">
            <a:spAutoFit/>
          </a:bodyPr>
          <a:lstStyle/>
          <a:p>
            <a:pPr marL="62996">
              <a:spcBef>
                <a:spcPts val="110"/>
              </a:spcBef>
            </a:pPr>
            <a:r>
              <a:rPr lang="en-US" sz="3100" b="1" dirty="0">
                <a:latin typeface="Times New Roman" pitchFamily="18" charset="0"/>
                <a:cs typeface="Times New Roman" pitchFamily="18" charset="0"/>
              </a:rPr>
              <a:t>STEP 1:- CLOTHING</a:t>
            </a:r>
            <a:endParaRPr lang="en-US" sz="3100" dirty="0">
              <a:latin typeface="Times New Roman" pitchFamily="18" charset="0"/>
              <a:cs typeface="Times New Roman" pitchFamily="18" charset="0"/>
            </a:endParaRPr>
          </a:p>
          <a:p>
            <a:pPr marL="62996"/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marL="62996"/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The examiner should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pPr marL="62996"/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wear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pPr marL="62996"/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Lose clothes.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pPr marL="62996">
              <a:lnSpc>
                <a:spcPts val="5291"/>
              </a:lnSpc>
              <a:spcBef>
                <a:spcPts val="621"/>
              </a:spcBef>
            </a:pP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Avoid bright color cloths.  Wear proper suit.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object 2"/>
          <p:cNvSpPr>
            <a:spLocks noChangeArrowheads="1"/>
          </p:cNvSpPr>
          <p:nvPr/>
        </p:nvSpPr>
        <p:spPr bwMode="auto">
          <a:xfrm>
            <a:off x="437528" y="134745"/>
            <a:ext cx="500531" cy="370984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24546" y="267739"/>
            <a:ext cx="6163882" cy="488228"/>
          </a:xfrm>
        </p:spPr>
        <p:txBody>
          <a:bodyPr tIns="13299" rtlCol="0"/>
          <a:lstStyle/>
          <a:p>
            <a:pPr marL="13999" eaLnBrk="1" fontAlgn="auto" hangingPunct="1">
              <a:spcBef>
                <a:spcPts val="105"/>
              </a:spcBef>
              <a:spcAft>
                <a:spcPts val="0"/>
              </a:spcAft>
              <a:defRPr/>
            </a:pPr>
            <a:r>
              <a:rPr sz="3100" b="1" spc="-6" dirty="0">
                <a:latin typeface="Times New Roman" pitchFamily="18" charset="0"/>
                <a:cs typeface="Times New Roman" pitchFamily="18" charset="0"/>
              </a:rPr>
              <a:t>STEP 2:- </a:t>
            </a:r>
            <a:r>
              <a:rPr sz="3100" b="1" spc="-50" dirty="0">
                <a:latin typeface="Times New Roman" pitchFamily="18" charset="0"/>
                <a:cs typeface="Times New Roman" pitchFamily="18" charset="0"/>
              </a:rPr>
              <a:t>HEALTH</a:t>
            </a:r>
            <a:r>
              <a:rPr sz="3100" b="1" spc="-6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100" b="1" spc="-6" dirty="0">
                <a:latin typeface="Times New Roman" pitchFamily="18" charset="0"/>
                <a:cs typeface="Times New Roman" pitchFamily="18" charset="0"/>
              </a:rPr>
              <a:t>CONDITION</a:t>
            </a:r>
            <a:endParaRPr sz="3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20" name="object 4"/>
          <p:cNvSpPr>
            <a:spLocks noChangeArrowheads="1"/>
          </p:cNvSpPr>
          <p:nvPr/>
        </p:nvSpPr>
        <p:spPr bwMode="auto">
          <a:xfrm>
            <a:off x="5040313" y="1070954"/>
            <a:ext cx="3780234" cy="279288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52015" y="4283816"/>
            <a:ext cx="5040313" cy="419982"/>
          </a:xfrm>
          <a:prstGeom prst="rect">
            <a:avLst/>
          </a:prstGeom>
        </p:spPr>
        <p:txBody>
          <a:bodyPr lIns="0" tIns="13299" rIns="0" bIns="0">
            <a:spAutoFit/>
          </a:bodyPr>
          <a:lstStyle/>
          <a:p>
            <a:pPr marL="391978" indent="-378679" fontAlgn="auto">
              <a:spcBef>
                <a:spcPts val="105"/>
              </a:spcBef>
              <a:spcAft>
                <a:spcPts val="0"/>
              </a:spcAft>
              <a:buFont typeface="Arial"/>
              <a:buChar char="•"/>
              <a:tabLst>
                <a:tab pos="391978" algn="l"/>
                <a:tab pos="392678" algn="l"/>
              </a:tabLst>
              <a:defRPr/>
            </a:pPr>
            <a:r>
              <a:rPr sz="2600" b="1" spc="-11" dirty="0">
                <a:latin typeface="Times New Roman" pitchFamily="18" charset="0"/>
                <a:cs typeface="Times New Roman" pitchFamily="18" charset="0"/>
              </a:rPr>
              <a:t>STEP </a:t>
            </a:r>
            <a:r>
              <a:rPr sz="2600" b="1" dirty="0">
                <a:latin typeface="Times New Roman" pitchFamily="18" charset="0"/>
                <a:cs typeface="Times New Roman" pitchFamily="18" charset="0"/>
              </a:rPr>
              <a:t>3:-</a:t>
            </a:r>
            <a:r>
              <a:rPr sz="2600" b="1" spc="-2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600" b="1" spc="-6" dirty="0">
                <a:latin typeface="Times New Roman" pitchFamily="18" charset="0"/>
                <a:cs typeface="Times New Roman" pitchFamily="18" charset="0"/>
              </a:rPr>
              <a:t>APPROACHING</a:t>
            </a:r>
            <a:endParaRPr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22" name="object 6"/>
          <p:cNvSpPr>
            <a:spLocks noChangeArrowheads="1"/>
          </p:cNvSpPr>
          <p:nvPr/>
        </p:nvSpPr>
        <p:spPr bwMode="auto">
          <a:xfrm>
            <a:off x="4704292" y="4681050"/>
            <a:ext cx="4116255" cy="2878626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9223" name="object 7"/>
          <p:cNvSpPr txBox="1">
            <a:spLocks noChangeArrowheads="1"/>
          </p:cNvSpPr>
          <p:nvPr/>
        </p:nvSpPr>
        <p:spPr bwMode="auto">
          <a:xfrm>
            <a:off x="591537" y="1373692"/>
            <a:ext cx="3944745" cy="1122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3999" rIns="0" bIns="0">
            <a:spAutoFit/>
          </a:bodyPr>
          <a:lstStyle/>
          <a:p>
            <a:pPr marL="13999">
              <a:spcBef>
                <a:spcPts val="110"/>
              </a:spcBef>
              <a:tabLst>
                <a:tab pos="307983" algn="l"/>
              </a:tabLst>
            </a:pPr>
            <a:r>
              <a:rPr lang="en-US" b="1" dirty="0"/>
              <a:t>If	the examiner is unhealthy or</a:t>
            </a:r>
            <a:endParaRPr lang="en-US" dirty="0"/>
          </a:p>
          <a:p>
            <a:pPr marL="13999">
              <a:tabLst>
                <a:tab pos="307983" algn="l"/>
              </a:tabLst>
            </a:pPr>
            <a:r>
              <a:rPr lang="en-US" b="1" dirty="0"/>
              <a:t>Suffering from any disease  there is strong possibility  that his illness became severe.</a:t>
            </a:r>
            <a:endParaRPr lang="en-US" dirty="0"/>
          </a:p>
        </p:txBody>
      </p:sp>
      <p:sp>
        <p:nvSpPr>
          <p:cNvPr id="9224" name="object 8"/>
          <p:cNvSpPr txBox="1">
            <a:spLocks noChangeArrowheads="1"/>
          </p:cNvSpPr>
          <p:nvPr/>
        </p:nvSpPr>
        <p:spPr bwMode="auto">
          <a:xfrm>
            <a:off x="420026" y="4987286"/>
            <a:ext cx="3349708" cy="2045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3999" rIns="0" bIns="0">
            <a:spAutoFit/>
          </a:bodyPr>
          <a:lstStyle/>
          <a:p>
            <a:pPr marL="13999">
              <a:spcBef>
                <a:spcPts val="110"/>
              </a:spcBef>
            </a:pP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No sudden movement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pPr marL="13999"/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while approaching.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pPr marL="13999"/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The examiner should  approach from the left or  right head side of the  animal.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91537" y="458481"/>
            <a:ext cx="7054688" cy="556476"/>
          </a:xfrm>
        </p:spPr>
        <p:txBody>
          <a:bodyPr tIns="13299" rtlCol="0"/>
          <a:lstStyle/>
          <a:p>
            <a:pPr marL="13999" eaLnBrk="1" fontAlgn="auto" hangingPunct="1">
              <a:spcBef>
                <a:spcPts val="105"/>
              </a:spcBef>
              <a:spcAft>
                <a:spcPts val="0"/>
              </a:spcAft>
              <a:defRPr/>
            </a:pPr>
            <a:r>
              <a:rPr sz="3500" b="1" spc="-6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RESTRAINT</a:t>
            </a:r>
            <a:r>
              <a:rPr sz="3500" b="1" spc="-44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500" b="1" spc="-6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TECHNIQUES</a:t>
            </a:r>
            <a:endParaRPr sz="35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3" name="object 3"/>
          <p:cNvSpPr>
            <a:spLocks noChangeArrowheads="1"/>
          </p:cNvSpPr>
          <p:nvPr/>
        </p:nvSpPr>
        <p:spPr bwMode="auto">
          <a:xfrm>
            <a:off x="605538" y="1646680"/>
            <a:ext cx="500531" cy="370984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94306" y="1538185"/>
            <a:ext cx="1379086" cy="498728"/>
          </a:xfrm>
          <a:prstGeom prst="rect">
            <a:avLst/>
          </a:prstGeom>
        </p:spPr>
        <p:txBody>
          <a:bodyPr lIns="0" tIns="13299" rIns="0" bIns="0">
            <a:spAutoFit/>
          </a:bodyPr>
          <a:lstStyle/>
          <a:p>
            <a:pPr marL="13999" fontAlgn="auto">
              <a:spcBef>
                <a:spcPts val="105"/>
              </a:spcBef>
              <a:spcAft>
                <a:spcPts val="0"/>
              </a:spcAft>
              <a:defRPr/>
            </a:pPr>
            <a:r>
              <a:rPr sz="3100" b="1" spc="-11" dirty="0">
                <a:latin typeface="Times New Roman" pitchFamily="18" charset="0"/>
                <a:cs typeface="Times New Roman" pitchFamily="18" charset="0"/>
              </a:rPr>
              <a:t>Rope</a:t>
            </a:r>
            <a:r>
              <a:rPr sz="3100" b="1" spc="-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100" b="1" dirty="0">
                <a:latin typeface="Times New Roman" pitchFamily="18" charset="0"/>
                <a:cs typeface="Times New Roman" pitchFamily="18" charset="0"/>
              </a:rPr>
              <a:t>:-</a:t>
            </a:r>
            <a:endParaRPr sz="3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5" name="object 5"/>
          <p:cNvSpPr>
            <a:spLocks noChangeArrowheads="1"/>
          </p:cNvSpPr>
          <p:nvPr/>
        </p:nvSpPr>
        <p:spPr bwMode="auto">
          <a:xfrm>
            <a:off x="5582847" y="4199820"/>
            <a:ext cx="3321706" cy="2892626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0246" name="object 6"/>
          <p:cNvSpPr>
            <a:spLocks noChangeArrowheads="1"/>
          </p:cNvSpPr>
          <p:nvPr/>
        </p:nvSpPr>
        <p:spPr bwMode="auto">
          <a:xfrm>
            <a:off x="5442838" y="1259946"/>
            <a:ext cx="3545720" cy="2603888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0247" name="object 7"/>
          <p:cNvSpPr txBox="1">
            <a:spLocks noChangeArrowheads="1"/>
          </p:cNvSpPr>
          <p:nvPr/>
        </p:nvSpPr>
        <p:spPr bwMode="auto">
          <a:xfrm>
            <a:off x="252016" y="2717634"/>
            <a:ext cx="4620286" cy="2722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3999" rIns="0" bIns="0">
            <a:spAutoFit/>
          </a:bodyPr>
          <a:lstStyle/>
          <a:p>
            <a:pPr marL="13999">
              <a:spcBef>
                <a:spcPts val="110"/>
              </a:spcBef>
            </a:pP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Rope is the most cheapest  and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pPr marL="13999"/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Easy tool for restraining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pPr marL="13999"/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large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pPr marL="13999"/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Or small animal.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pPr marL="13999"/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Examiner must be familiar  with basic rope work.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pPr marL="13999"/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Examiner should know some  quick and easy knots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40540" y="318487"/>
            <a:ext cx="5659851" cy="454980"/>
          </a:xfrm>
        </p:spPr>
        <p:txBody>
          <a:bodyPr tIns="14699" rtlCol="0"/>
          <a:lstStyle/>
          <a:p>
            <a:pPr marL="13999" eaLnBrk="1" fontAlgn="auto" hangingPunct="1">
              <a:spcBef>
                <a:spcPts val="116"/>
              </a:spcBef>
              <a:spcAft>
                <a:spcPts val="0"/>
              </a:spcAft>
              <a:defRPr/>
            </a:pPr>
            <a:r>
              <a:rPr sz="2900" b="1" dirty="0">
                <a:latin typeface="Times New Roman" pitchFamily="18" charset="0"/>
                <a:cs typeface="Times New Roman" pitchFamily="18" charset="0"/>
              </a:rPr>
              <a:t>Head And </a:t>
            </a:r>
            <a:r>
              <a:rPr sz="2900" b="1" spc="-50" dirty="0">
                <a:latin typeface="Times New Roman" pitchFamily="18" charset="0"/>
                <a:cs typeface="Times New Roman" pitchFamily="18" charset="0"/>
              </a:rPr>
              <a:t>Tail </a:t>
            </a:r>
            <a:r>
              <a:rPr sz="2900" b="1" dirty="0">
                <a:latin typeface="Times New Roman" pitchFamily="18" charset="0"/>
                <a:cs typeface="Times New Roman" pitchFamily="18" charset="0"/>
              </a:rPr>
              <a:t>Raising</a:t>
            </a:r>
            <a:r>
              <a:rPr sz="2900" b="1" spc="-15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900" b="1" spc="-28" dirty="0" smtClean="0">
                <a:latin typeface="Times New Roman" pitchFamily="18" charset="0"/>
                <a:cs typeface="Times New Roman" pitchFamily="18" charset="0"/>
              </a:rPr>
              <a:t>Technique</a:t>
            </a:r>
            <a:r>
              <a:rPr lang="en-IN" sz="2900" b="1" spc="-28" dirty="0" smtClean="0">
                <a:latin typeface="Times New Roman" pitchFamily="18" charset="0"/>
                <a:cs typeface="Times New Roman" pitchFamily="18" charset="0"/>
              </a:rPr>
              <a:t>u</a:t>
            </a:r>
            <a:endParaRPr sz="2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7" name="object 5"/>
          <p:cNvSpPr>
            <a:spLocks noChangeArrowheads="1"/>
          </p:cNvSpPr>
          <p:nvPr/>
        </p:nvSpPr>
        <p:spPr bwMode="auto">
          <a:xfrm>
            <a:off x="420026" y="839964"/>
            <a:ext cx="2268141" cy="3403604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1268" name="object 6"/>
          <p:cNvSpPr>
            <a:spLocks noChangeArrowheads="1"/>
          </p:cNvSpPr>
          <p:nvPr/>
        </p:nvSpPr>
        <p:spPr bwMode="auto">
          <a:xfrm>
            <a:off x="6132380" y="251990"/>
            <a:ext cx="2471153" cy="3988079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1269" name="object 7"/>
          <p:cNvSpPr>
            <a:spLocks noChangeArrowheads="1"/>
          </p:cNvSpPr>
          <p:nvPr/>
        </p:nvSpPr>
        <p:spPr bwMode="auto">
          <a:xfrm>
            <a:off x="2100130" y="4367812"/>
            <a:ext cx="5292328" cy="2687884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59547" y="4231318"/>
            <a:ext cx="1456090" cy="351735"/>
          </a:xfrm>
          <a:prstGeom prst="rect">
            <a:avLst/>
          </a:prstGeom>
        </p:spPr>
        <p:txBody>
          <a:bodyPr lIns="0" tIns="13999" rIns="0" bIns="0">
            <a:spAutoFit/>
          </a:bodyPr>
          <a:lstStyle/>
          <a:p>
            <a:pPr marL="13999" fontAlgn="auto">
              <a:spcBef>
                <a:spcPts val="110"/>
              </a:spcBef>
              <a:spcAft>
                <a:spcPts val="0"/>
              </a:spcAft>
              <a:defRPr/>
            </a:pPr>
            <a:r>
              <a:rPr sz="2200" b="1" spc="-6" dirty="0">
                <a:latin typeface="Times New Roman" pitchFamily="18" charset="0"/>
                <a:cs typeface="Times New Roman" pitchFamily="18" charset="0"/>
              </a:rPr>
              <a:t>Leg</a:t>
            </a:r>
            <a:r>
              <a:rPr sz="2200" b="1" spc="-6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b="1" spc="-6" dirty="0">
                <a:latin typeface="Times New Roman" pitchFamily="18" charset="0"/>
                <a:cs typeface="Times New Roman" pitchFamily="18" charset="0"/>
              </a:rPr>
              <a:t>Raising</a:t>
            </a:r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807923" y="4315315"/>
            <a:ext cx="1424588" cy="351735"/>
          </a:xfrm>
          <a:prstGeom prst="rect">
            <a:avLst/>
          </a:prstGeom>
        </p:spPr>
        <p:txBody>
          <a:bodyPr lIns="0" tIns="13999" rIns="0" bIns="0">
            <a:spAutoFit/>
          </a:bodyPr>
          <a:lstStyle/>
          <a:p>
            <a:pPr marL="13999" fontAlgn="auto">
              <a:spcBef>
                <a:spcPts val="110"/>
              </a:spcBef>
              <a:spcAft>
                <a:spcPts val="0"/>
              </a:spcAft>
              <a:defRPr/>
            </a:pPr>
            <a:r>
              <a:rPr sz="2200" b="1" spc="-39" dirty="0">
                <a:latin typeface="Times New Roman" pitchFamily="18" charset="0"/>
                <a:cs typeface="Times New Roman" pitchFamily="18" charset="0"/>
              </a:rPr>
              <a:t>Tail</a:t>
            </a:r>
            <a:r>
              <a:rPr sz="2200" b="1" spc="-6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b="1" spc="-6" dirty="0">
                <a:latin typeface="Times New Roman" pitchFamily="18" charset="0"/>
                <a:cs typeface="Times New Roman" pitchFamily="18" charset="0"/>
              </a:rPr>
              <a:t>Raising</a:t>
            </a:r>
            <a:endParaRPr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119756" y="7003199"/>
            <a:ext cx="2264640" cy="353485"/>
          </a:xfrm>
          <a:prstGeom prst="rect">
            <a:avLst/>
          </a:prstGeom>
        </p:spPr>
        <p:txBody>
          <a:bodyPr lIns="0" tIns="13999" rIns="0" bIns="0">
            <a:spAutoFit/>
          </a:bodyPr>
          <a:lstStyle/>
          <a:p>
            <a:pPr marL="13999" fontAlgn="auto">
              <a:spcBef>
                <a:spcPts val="110"/>
              </a:spcBef>
              <a:spcAft>
                <a:spcPts val="0"/>
              </a:spcAft>
              <a:defRPr/>
            </a:pPr>
            <a:r>
              <a:rPr sz="2200" b="1" dirty="0">
                <a:latin typeface="Times New Roman" pitchFamily="18" charset="0"/>
                <a:cs typeface="Times New Roman" pitchFamily="18" charset="0"/>
              </a:rPr>
              <a:t>Front </a:t>
            </a:r>
            <a:r>
              <a:rPr sz="2200" b="1" spc="-6" dirty="0">
                <a:latin typeface="Times New Roman" pitchFamily="18" charset="0"/>
                <a:cs typeface="Times New Roman" pitchFamily="18" charset="0"/>
              </a:rPr>
              <a:t>Leg</a:t>
            </a:r>
            <a:r>
              <a:rPr sz="2200" b="1" spc="-8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b="1" spc="-17" dirty="0">
                <a:latin typeface="Times New Roman" pitchFamily="18" charset="0"/>
                <a:cs typeface="Times New Roman" pitchFamily="18" charset="0"/>
              </a:rPr>
              <a:t>Tie</a:t>
            </a:r>
            <a:endParaRPr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73" name="object 11"/>
          <p:cNvSpPr txBox="1">
            <a:spLocks noChangeArrowheads="1"/>
          </p:cNvSpPr>
          <p:nvPr/>
        </p:nvSpPr>
        <p:spPr bwMode="auto">
          <a:xfrm>
            <a:off x="3111693" y="1289696"/>
            <a:ext cx="2716168" cy="2388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3999" rIns="0" bIns="0">
            <a:spAutoFit/>
          </a:bodyPr>
          <a:lstStyle/>
          <a:p>
            <a:pPr marL="13999">
              <a:spcBef>
                <a:spcPts val="110"/>
              </a:spcBef>
            </a:pP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This technique are  applied to prevent  animal from kicking or  hitting the examiner  with tail during the  examination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object 2"/>
          <p:cNvSpPr>
            <a:spLocks noChangeArrowheads="1"/>
          </p:cNvSpPr>
          <p:nvPr/>
        </p:nvSpPr>
        <p:spPr bwMode="auto">
          <a:xfrm>
            <a:off x="437528" y="335986"/>
            <a:ext cx="465529" cy="346485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24545" y="234490"/>
            <a:ext cx="5736856" cy="465480"/>
          </a:xfrm>
        </p:spPr>
        <p:txBody>
          <a:bodyPr tIns="14699" rtlCol="0"/>
          <a:lstStyle/>
          <a:p>
            <a:pPr marL="13999" eaLnBrk="1" fontAlgn="auto" hangingPunct="1">
              <a:spcBef>
                <a:spcPts val="116"/>
              </a:spcBef>
              <a:spcAft>
                <a:spcPts val="0"/>
              </a:spcAft>
              <a:defRPr/>
            </a:pPr>
            <a:r>
              <a:rPr sz="2900" b="1" spc="6" dirty="0"/>
              <a:t>HEAD </a:t>
            </a:r>
            <a:r>
              <a:rPr sz="2900" b="1" dirty="0"/>
              <a:t>RESTRAINT</a:t>
            </a:r>
            <a:r>
              <a:rPr sz="2900" b="1" spc="-110" dirty="0"/>
              <a:t> </a:t>
            </a:r>
            <a:r>
              <a:rPr sz="2900" b="1" dirty="0"/>
              <a:t>TECHNIQUE:-</a:t>
            </a:r>
            <a:endParaRPr sz="2900" dirty="0"/>
          </a:p>
        </p:txBody>
      </p:sp>
      <p:sp>
        <p:nvSpPr>
          <p:cNvPr id="4" name="object 4"/>
          <p:cNvSpPr txBox="1"/>
          <p:nvPr/>
        </p:nvSpPr>
        <p:spPr>
          <a:xfrm>
            <a:off x="339521" y="4016078"/>
            <a:ext cx="5063064" cy="906688"/>
          </a:xfrm>
          <a:prstGeom prst="rect">
            <a:avLst/>
          </a:prstGeom>
        </p:spPr>
        <p:txBody>
          <a:bodyPr lIns="0" tIns="13999" rIns="0" bIns="0">
            <a:spAutoFit/>
          </a:bodyPr>
          <a:lstStyle/>
          <a:p>
            <a:pPr marL="391978" indent="-377979" fontAlgn="auto">
              <a:spcBef>
                <a:spcPts val="110"/>
              </a:spcBef>
              <a:spcAft>
                <a:spcPts val="0"/>
              </a:spcAft>
              <a:buFont typeface="Arial"/>
              <a:buChar char="•"/>
              <a:tabLst>
                <a:tab pos="391278" algn="l"/>
                <a:tab pos="391978" algn="l"/>
              </a:tabLst>
              <a:defRPr/>
            </a:pPr>
            <a:r>
              <a:rPr sz="2900" b="1" spc="6" dirty="0">
                <a:latin typeface="Arial"/>
                <a:cs typeface="Arial"/>
              </a:rPr>
              <a:t>CASTING </a:t>
            </a:r>
            <a:r>
              <a:rPr sz="2900" b="1" dirty="0">
                <a:latin typeface="Arial"/>
                <a:cs typeface="Arial"/>
              </a:rPr>
              <a:t>OR</a:t>
            </a:r>
            <a:r>
              <a:rPr sz="2900" b="1" spc="-121" dirty="0">
                <a:latin typeface="Arial"/>
                <a:cs typeface="Arial"/>
              </a:rPr>
              <a:t> </a:t>
            </a:r>
            <a:r>
              <a:rPr sz="2900" b="1" dirty="0">
                <a:latin typeface="Arial"/>
                <a:cs typeface="Arial"/>
              </a:rPr>
              <a:t>THROWING:-</a:t>
            </a:r>
            <a:endParaRPr sz="2900" dirty="0">
              <a:latin typeface="Arial"/>
              <a:cs typeface="Arial"/>
            </a:endParaRPr>
          </a:p>
        </p:txBody>
      </p:sp>
      <p:sp>
        <p:nvSpPr>
          <p:cNvPr id="12293" name="object 5"/>
          <p:cNvSpPr>
            <a:spLocks noChangeArrowheads="1"/>
          </p:cNvSpPr>
          <p:nvPr/>
        </p:nvSpPr>
        <p:spPr bwMode="auto">
          <a:xfrm>
            <a:off x="3948246" y="855714"/>
            <a:ext cx="4490778" cy="2252153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79834" y="3053620"/>
            <a:ext cx="742046" cy="291135"/>
          </a:xfrm>
          <a:prstGeom prst="rect">
            <a:avLst/>
          </a:prstGeom>
        </p:spPr>
        <p:txBody>
          <a:bodyPr lIns="0" tIns="13999" rIns="0" bIns="0">
            <a:spAutoFit/>
          </a:bodyPr>
          <a:lstStyle/>
          <a:p>
            <a:pPr marL="13999" fontAlgn="auto">
              <a:spcBef>
                <a:spcPts val="110"/>
              </a:spcBef>
              <a:spcAft>
                <a:spcPts val="0"/>
              </a:spcAft>
              <a:defRPr/>
            </a:pPr>
            <a:r>
              <a:rPr b="1" spc="-6" dirty="0">
                <a:latin typeface="Arial"/>
                <a:cs typeface="Arial"/>
              </a:rPr>
              <a:t>H</a:t>
            </a:r>
            <a:r>
              <a:rPr b="1" spc="-17" dirty="0">
                <a:latin typeface="Arial"/>
                <a:cs typeface="Arial"/>
              </a:rPr>
              <a:t>a</a:t>
            </a:r>
            <a:r>
              <a:rPr b="1" spc="-6" dirty="0">
                <a:latin typeface="Arial"/>
                <a:cs typeface="Arial"/>
              </a:rPr>
              <a:t>lter</a:t>
            </a:r>
            <a:endParaRPr dirty="0">
              <a:latin typeface="Arial"/>
              <a:cs typeface="Arial"/>
            </a:endParaRPr>
          </a:p>
        </p:txBody>
      </p:sp>
      <p:sp>
        <p:nvSpPr>
          <p:cNvPr id="12295" name="object 7"/>
          <p:cNvSpPr>
            <a:spLocks noChangeArrowheads="1"/>
          </p:cNvSpPr>
          <p:nvPr/>
        </p:nvSpPr>
        <p:spPr bwMode="auto">
          <a:xfrm>
            <a:off x="6048375" y="4283816"/>
            <a:ext cx="3816987" cy="2619638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2296" name="object 8"/>
          <p:cNvSpPr>
            <a:spLocks noChangeArrowheads="1"/>
          </p:cNvSpPr>
          <p:nvPr/>
        </p:nvSpPr>
        <p:spPr bwMode="auto">
          <a:xfrm>
            <a:off x="0" y="4871791"/>
            <a:ext cx="3622725" cy="2229404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2297" name="object 9"/>
          <p:cNvSpPr txBox="1">
            <a:spLocks noChangeArrowheads="1"/>
          </p:cNvSpPr>
          <p:nvPr/>
        </p:nvSpPr>
        <p:spPr bwMode="auto">
          <a:xfrm>
            <a:off x="507532" y="1373691"/>
            <a:ext cx="3064441" cy="845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3999" rIns="0" bIns="0">
            <a:spAutoFit/>
          </a:bodyPr>
          <a:lstStyle/>
          <a:p>
            <a:pPr marL="13999">
              <a:spcBef>
                <a:spcPts val="110"/>
              </a:spcBef>
            </a:pPr>
            <a:r>
              <a:rPr lang="en-US" b="1" dirty="0"/>
              <a:t>A halter is used to  restraint the head of  animal from unnecessary  movement</a:t>
            </a:r>
            <a:endParaRPr lang="en-US" dirty="0"/>
          </a:p>
        </p:txBody>
      </p:sp>
      <p:sp>
        <p:nvSpPr>
          <p:cNvPr id="12298" name="object 10"/>
          <p:cNvSpPr txBox="1">
            <a:spLocks noChangeArrowheads="1"/>
          </p:cNvSpPr>
          <p:nvPr/>
        </p:nvSpPr>
        <p:spPr bwMode="auto">
          <a:xfrm>
            <a:off x="507532" y="2885627"/>
            <a:ext cx="3176447" cy="845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3999" rIns="0" bIns="0">
            <a:spAutoFit/>
          </a:bodyPr>
          <a:lstStyle/>
          <a:p>
            <a:pPr marL="13999">
              <a:spcBef>
                <a:spcPts val="110"/>
              </a:spcBef>
            </a:pPr>
            <a:r>
              <a:rPr lang="en-US" b="1" dirty="0"/>
              <a:t>Also the rope is lied to the  nose ring so that animal</a:t>
            </a:r>
            <a:endParaRPr lang="en-US" dirty="0"/>
          </a:p>
          <a:p>
            <a:pPr marL="13999"/>
            <a:r>
              <a:rPr lang="en-US" b="1" dirty="0"/>
              <a:t>didn’t show any resistant</a:t>
            </a:r>
            <a:endParaRPr lang="en-US" dirty="0"/>
          </a:p>
        </p:txBody>
      </p:sp>
      <p:sp>
        <p:nvSpPr>
          <p:cNvPr id="12299" name="object 11"/>
          <p:cNvSpPr txBox="1">
            <a:spLocks noChangeArrowheads="1"/>
          </p:cNvSpPr>
          <p:nvPr/>
        </p:nvSpPr>
        <p:spPr bwMode="auto">
          <a:xfrm>
            <a:off x="3783735" y="5407267"/>
            <a:ext cx="3388210" cy="1399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3999" rIns="0" bIns="0">
            <a:spAutoFit/>
          </a:bodyPr>
          <a:lstStyle/>
          <a:p>
            <a:pPr marL="13999">
              <a:spcBef>
                <a:spcPts val="110"/>
              </a:spcBef>
            </a:pPr>
            <a:r>
              <a:rPr lang="en-US" b="1" dirty="0"/>
              <a:t>If you don't have crush and  you</a:t>
            </a:r>
            <a:endParaRPr lang="en-US" dirty="0"/>
          </a:p>
          <a:p>
            <a:pPr marL="13999"/>
            <a:r>
              <a:rPr lang="en-US" b="1" dirty="0"/>
              <a:t>Want to trim the hooves of  animal this technique is use  full</a:t>
            </a:r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object 2"/>
          <p:cNvSpPr>
            <a:spLocks noChangeArrowheads="1"/>
          </p:cNvSpPr>
          <p:nvPr/>
        </p:nvSpPr>
        <p:spPr bwMode="auto">
          <a:xfrm>
            <a:off x="521533" y="755968"/>
            <a:ext cx="465529" cy="346485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8011" y="251989"/>
            <a:ext cx="4536281" cy="456731"/>
          </a:xfrm>
        </p:spPr>
        <p:txBody>
          <a:bodyPr tIns="14699" rtlCol="0"/>
          <a:lstStyle/>
          <a:p>
            <a:pPr marL="13999" eaLnBrk="1" fontAlgn="auto" hangingPunct="1">
              <a:spcBef>
                <a:spcPts val="116"/>
              </a:spcBef>
              <a:spcAft>
                <a:spcPts val="0"/>
              </a:spcAft>
              <a:defRPr/>
            </a:pPr>
            <a:r>
              <a:rPr sz="2900" b="1" dirty="0"/>
              <a:t>NOSE </a:t>
            </a:r>
            <a:r>
              <a:rPr sz="2900" b="1" spc="6" dirty="0"/>
              <a:t>LEAD</a:t>
            </a:r>
            <a:r>
              <a:rPr sz="2900" b="1" spc="-105" dirty="0"/>
              <a:t> </a:t>
            </a:r>
            <a:r>
              <a:rPr sz="2900" b="1" spc="6" dirty="0" smtClean="0"/>
              <a:t>TECHINQU</a:t>
            </a:r>
            <a:r>
              <a:rPr lang="en-IN" sz="2900" b="1" spc="6" dirty="0" smtClean="0"/>
              <a:t>E</a:t>
            </a:r>
            <a:endParaRPr sz="2900" dirty="0"/>
          </a:p>
        </p:txBody>
      </p:sp>
      <p:sp>
        <p:nvSpPr>
          <p:cNvPr id="13316" name="object 5"/>
          <p:cNvSpPr>
            <a:spLocks noChangeArrowheads="1"/>
          </p:cNvSpPr>
          <p:nvPr/>
        </p:nvSpPr>
        <p:spPr bwMode="auto">
          <a:xfrm>
            <a:off x="4797048" y="839964"/>
            <a:ext cx="4735794" cy="1931917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3317" name="object 6"/>
          <p:cNvSpPr>
            <a:spLocks noChangeArrowheads="1"/>
          </p:cNvSpPr>
          <p:nvPr/>
        </p:nvSpPr>
        <p:spPr bwMode="auto">
          <a:xfrm>
            <a:off x="5208324" y="3611845"/>
            <a:ext cx="4553782" cy="3032620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3318" name="object 7"/>
          <p:cNvSpPr txBox="1">
            <a:spLocks noChangeArrowheads="1"/>
          </p:cNvSpPr>
          <p:nvPr/>
        </p:nvSpPr>
        <p:spPr bwMode="auto">
          <a:xfrm>
            <a:off x="507531" y="2465645"/>
            <a:ext cx="3920243" cy="845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3999" rIns="0" bIns="0">
            <a:spAutoFit/>
          </a:bodyPr>
          <a:lstStyle/>
          <a:p>
            <a:pPr marL="13999" algn="just">
              <a:spcBef>
                <a:spcPts val="110"/>
              </a:spcBef>
            </a:pPr>
            <a:r>
              <a:rPr lang="en-US" b="1" dirty="0"/>
              <a:t>This technique is majorly use to  restrain male cattle that kept for  breading and beef purpose</a:t>
            </a:r>
            <a:endParaRPr lang="en-US" dirty="0"/>
          </a:p>
        </p:txBody>
      </p:sp>
      <p:sp>
        <p:nvSpPr>
          <p:cNvPr id="13319" name="object 8"/>
          <p:cNvSpPr txBox="1">
            <a:spLocks noChangeArrowheads="1"/>
          </p:cNvSpPr>
          <p:nvPr/>
        </p:nvSpPr>
        <p:spPr bwMode="auto">
          <a:xfrm>
            <a:off x="507532" y="4583054"/>
            <a:ext cx="4170509" cy="1399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3999" rIns="0" bIns="0">
            <a:spAutoFit/>
          </a:bodyPr>
          <a:lstStyle/>
          <a:p>
            <a:pPr marL="13999">
              <a:spcBef>
                <a:spcPts val="110"/>
              </a:spcBef>
            </a:pPr>
            <a:r>
              <a:rPr lang="en-US" b="1" dirty="0"/>
              <a:t>In this method metal ring is fixed  between the wall of two nostrils  which contain sensitive tissue and  restrain the animal from  unnecessary movement</a:t>
            </a:r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object 2"/>
          <p:cNvSpPr>
            <a:spLocks noChangeArrowheads="1"/>
          </p:cNvSpPr>
          <p:nvPr/>
        </p:nvSpPr>
        <p:spPr bwMode="auto">
          <a:xfrm>
            <a:off x="521533" y="638723"/>
            <a:ext cx="500531" cy="370984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8010" y="530228"/>
            <a:ext cx="5467339" cy="498728"/>
          </a:xfrm>
        </p:spPr>
        <p:txBody>
          <a:bodyPr tIns="13299" rtlCol="0"/>
          <a:lstStyle/>
          <a:p>
            <a:pPr marL="13999" eaLnBrk="1" fontAlgn="auto" hangingPunct="1">
              <a:spcBef>
                <a:spcPts val="105"/>
              </a:spcBef>
              <a:spcAft>
                <a:spcPts val="0"/>
              </a:spcAft>
              <a:defRPr/>
            </a:pPr>
            <a:r>
              <a:rPr sz="3100" b="1" spc="-44" dirty="0"/>
              <a:t>CATTLE </a:t>
            </a:r>
            <a:r>
              <a:rPr sz="3100" b="1" spc="-6" dirty="0"/>
              <a:t>CRUSH</a:t>
            </a:r>
            <a:r>
              <a:rPr sz="3100" b="1" spc="55" dirty="0"/>
              <a:t> </a:t>
            </a:r>
            <a:r>
              <a:rPr sz="3100" b="1" spc="-6" dirty="0"/>
              <a:t>TECHNIQUE</a:t>
            </a:r>
            <a:endParaRPr sz="3100" dirty="0"/>
          </a:p>
        </p:txBody>
      </p:sp>
      <p:sp>
        <p:nvSpPr>
          <p:cNvPr id="14340" name="object 4"/>
          <p:cNvSpPr>
            <a:spLocks noChangeArrowheads="1"/>
          </p:cNvSpPr>
          <p:nvPr/>
        </p:nvSpPr>
        <p:spPr bwMode="auto">
          <a:xfrm>
            <a:off x="5880365" y="923960"/>
            <a:ext cx="3696229" cy="2771881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4341" name="object 5"/>
          <p:cNvSpPr>
            <a:spLocks noChangeArrowheads="1"/>
          </p:cNvSpPr>
          <p:nvPr/>
        </p:nvSpPr>
        <p:spPr bwMode="auto">
          <a:xfrm>
            <a:off x="5964370" y="4031827"/>
            <a:ext cx="3584222" cy="2687884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807922" y="6919203"/>
            <a:ext cx="1722107" cy="291135"/>
          </a:xfrm>
          <a:prstGeom prst="rect">
            <a:avLst/>
          </a:prstGeom>
        </p:spPr>
        <p:txBody>
          <a:bodyPr lIns="0" tIns="13999" rIns="0" bIns="0">
            <a:spAutoFit/>
          </a:bodyPr>
          <a:lstStyle/>
          <a:p>
            <a:pPr marL="13999" fontAlgn="auto">
              <a:spcBef>
                <a:spcPts val="110"/>
              </a:spcBef>
              <a:spcAft>
                <a:spcPts val="0"/>
              </a:spcAft>
              <a:defRPr/>
            </a:pPr>
            <a:r>
              <a:rPr b="1" spc="-6" dirty="0">
                <a:latin typeface="Arial"/>
                <a:cs typeface="Arial"/>
              </a:rPr>
              <a:t>Stand</a:t>
            </a:r>
            <a:r>
              <a:rPr b="1" spc="-50" dirty="0">
                <a:latin typeface="Arial"/>
                <a:cs typeface="Arial"/>
              </a:rPr>
              <a:t> </a:t>
            </a:r>
            <a:r>
              <a:rPr b="1" spc="-6" dirty="0">
                <a:latin typeface="Arial"/>
                <a:cs typeface="Arial"/>
              </a:rPr>
              <a:t>straight</a:t>
            </a:r>
            <a:endParaRPr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807922" y="3811336"/>
            <a:ext cx="1484092" cy="291135"/>
          </a:xfrm>
          <a:prstGeom prst="rect">
            <a:avLst/>
          </a:prstGeom>
        </p:spPr>
        <p:txBody>
          <a:bodyPr lIns="0" tIns="13999" rIns="0" bIns="0">
            <a:spAutoFit/>
          </a:bodyPr>
          <a:lstStyle/>
          <a:p>
            <a:pPr marL="13999" fontAlgn="auto">
              <a:spcBef>
                <a:spcPts val="110"/>
              </a:spcBef>
              <a:spcAft>
                <a:spcPts val="0"/>
              </a:spcAft>
              <a:defRPr/>
            </a:pPr>
            <a:r>
              <a:rPr b="1" spc="-6" dirty="0">
                <a:latin typeface="Arial"/>
                <a:cs typeface="Arial"/>
              </a:rPr>
              <a:t>Cattle</a:t>
            </a:r>
            <a:r>
              <a:rPr b="1" spc="-61" dirty="0">
                <a:latin typeface="Arial"/>
                <a:cs typeface="Arial"/>
              </a:rPr>
              <a:t> </a:t>
            </a:r>
            <a:r>
              <a:rPr b="1" spc="-6" dirty="0">
                <a:latin typeface="Arial"/>
                <a:cs typeface="Arial"/>
              </a:rPr>
              <a:t>crush</a:t>
            </a:r>
            <a:endParaRPr dirty="0">
              <a:latin typeface="Arial"/>
              <a:cs typeface="Arial"/>
            </a:endParaRPr>
          </a:p>
        </p:txBody>
      </p:sp>
      <p:sp>
        <p:nvSpPr>
          <p:cNvPr id="14344" name="object 8"/>
          <p:cNvSpPr txBox="1">
            <a:spLocks noChangeArrowheads="1"/>
          </p:cNvSpPr>
          <p:nvPr/>
        </p:nvSpPr>
        <p:spPr bwMode="auto">
          <a:xfrm>
            <a:off x="675542" y="2717634"/>
            <a:ext cx="4053251" cy="1122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3999" rIns="0" bIns="0">
            <a:spAutoFit/>
          </a:bodyPr>
          <a:lstStyle/>
          <a:p>
            <a:pPr marL="13999">
              <a:spcBef>
                <a:spcPts val="110"/>
              </a:spcBef>
            </a:pPr>
            <a:r>
              <a:rPr lang="en-US" b="1" dirty="0"/>
              <a:t>A cattle crush is a strongly built  cage for holding animals safely  which they are examined or given  veterinary treatment…</a:t>
            </a:r>
            <a:endParaRPr lang="en-US" dirty="0"/>
          </a:p>
        </p:txBody>
      </p:sp>
      <p:sp>
        <p:nvSpPr>
          <p:cNvPr id="9" name="object 9"/>
          <p:cNvSpPr txBox="1"/>
          <p:nvPr/>
        </p:nvSpPr>
        <p:spPr>
          <a:xfrm>
            <a:off x="675542" y="4835043"/>
            <a:ext cx="4340269" cy="845132"/>
          </a:xfrm>
          <a:prstGeom prst="rect">
            <a:avLst/>
          </a:prstGeom>
        </p:spPr>
        <p:txBody>
          <a:bodyPr lIns="0" tIns="13999" rIns="0" bIns="0">
            <a:spAutoFit/>
          </a:bodyPr>
          <a:lstStyle/>
          <a:p>
            <a:pPr marL="13999" fontAlgn="auto">
              <a:spcBef>
                <a:spcPts val="110"/>
              </a:spcBef>
              <a:spcAft>
                <a:spcPts val="0"/>
              </a:spcAft>
              <a:tabLst>
                <a:tab pos="3260416" algn="l"/>
              </a:tabLst>
              <a:defRPr/>
            </a:pPr>
            <a:r>
              <a:rPr b="1" spc="-6" dirty="0">
                <a:latin typeface="Arial"/>
                <a:cs typeface="Arial"/>
              </a:rPr>
              <a:t>Cattle crush use</a:t>
            </a:r>
            <a:r>
              <a:rPr b="1" spc="50" dirty="0">
                <a:latin typeface="Arial"/>
                <a:cs typeface="Arial"/>
              </a:rPr>
              <a:t> </a:t>
            </a:r>
            <a:r>
              <a:rPr b="1" spc="-6" dirty="0">
                <a:latin typeface="Arial"/>
                <a:cs typeface="Arial"/>
              </a:rPr>
              <a:t>a</a:t>
            </a:r>
            <a:r>
              <a:rPr b="1" spc="17" dirty="0">
                <a:latin typeface="Arial"/>
                <a:cs typeface="Arial"/>
              </a:rPr>
              <a:t> </a:t>
            </a:r>
            <a:r>
              <a:rPr b="1" spc="-6" dirty="0">
                <a:latin typeface="Arial"/>
                <a:cs typeface="Arial"/>
              </a:rPr>
              <a:t>current	</a:t>
            </a:r>
            <a:r>
              <a:rPr b="1" dirty="0">
                <a:latin typeface="Arial"/>
                <a:cs typeface="Arial"/>
              </a:rPr>
              <a:t>of</a:t>
            </a:r>
            <a:r>
              <a:rPr b="1" spc="524" dirty="0">
                <a:latin typeface="Arial"/>
                <a:cs typeface="Arial"/>
              </a:rPr>
              <a:t> </a:t>
            </a:r>
            <a:r>
              <a:rPr b="1" spc="-6" dirty="0">
                <a:latin typeface="Arial"/>
                <a:cs typeface="Arial"/>
              </a:rPr>
              <a:t>9</a:t>
            </a:r>
            <a:endParaRPr dirty="0">
              <a:latin typeface="Arial"/>
              <a:cs typeface="Arial"/>
            </a:endParaRPr>
          </a:p>
          <a:p>
            <a:pPr marL="1399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b="1" spc="-11" dirty="0">
                <a:latin typeface="Arial"/>
                <a:cs typeface="Arial"/>
              </a:rPr>
              <a:t>volts </a:t>
            </a:r>
            <a:r>
              <a:rPr b="1" spc="-6" dirty="0">
                <a:latin typeface="Arial"/>
                <a:cs typeface="Arial"/>
              </a:rPr>
              <a:t>so </a:t>
            </a:r>
            <a:r>
              <a:rPr b="1" dirty="0">
                <a:latin typeface="Arial"/>
                <a:cs typeface="Arial"/>
              </a:rPr>
              <a:t>that </a:t>
            </a:r>
            <a:r>
              <a:rPr b="1" spc="-6" dirty="0">
                <a:latin typeface="Arial"/>
                <a:cs typeface="Arial"/>
              </a:rPr>
              <a:t>animal </a:t>
            </a:r>
            <a:r>
              <a:rPr b="1" dirty="0">
                <a:latin typeface="Arial"/>
                <a:cs typeface="Arial"/>
              </a:rPr>
              <a:t>didn’t hit on</a:t>
            </a:r>
            <a:r>
              <a:rPr b="1" spc="-55" dirty="0">
                <a:latin typeface="Arial"/>
                <a:cs typeface="Arial"/>
              </a:rPr>
              <a:t> </a:t>
            </a:r>
            <a:r>
              <a:rPr b="1" dirty="0">
                <a:latin typeface="Arial"/>
                <a:cs typeface="Arial"/>
              </a:rPr>
              <a:t>the</a:t>
            </a:r>
            <a:endParaRPr dirty="0">
              <a:latin typeface="Arial"/>
              <a:cs typeface="Arial"/>
            </a:endParaRPr>
          </a:p>
          <a:p>
            <a:pPr marL="1399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b="1" spc="6" dirty="0">
                <a:latin typeface="Arial"/>
                <a:cs typeface="Arial"/>
              </a:rPr>
              <a:t>wall </a:t>
            </a:r>
            <a:r>
              <a:rPr b="1" dirty="0">
                <a:latin typeface="Arial"/>
                <a:cs typeface="Arial"/>
              </a:rPr>
              <a:t>of</a:t>
            </a:r>
            <a:r>
              <a:rPr b="1" spc="-61" dirty="0">
                <a:latin typeface="Arial"/>
                <a:cs typeface="Arial"/>
              </a:rPr>
              <a:t> </a:t>
            </a:r>
            <a:r>
              <a:rPr b="1" spc="-11" dirty="0">
                <a:latin typeface="Arial"/>
                <a:cs typeface="Arial"/>
              </a:rPr>
              <a:t>crush…</a:t>
            </a:r>
            <a:endParaRPr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>
            <a:spLocks noGrp="1"/>
          </p:cNvSpPr>
          <p:nvPr>
            <p:ph type="title"/>
          </p:nvPr>
        </p:nvSpPr>
        <p:spPr>
          <a:xfrm>
            <a:off x="2422016" y="526464"/>
            <a:ext cx="5350383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600" dirty="0">
                <a:latin typeface="Times New Roman" pitchFamily="18" charset="0"/>
                <a:cs typeface="Times New Roman" pitchFamily="18" charset="0"/>
              </a:rPr>
              <a:t>BREEDS </a:t>
            </a:r>
            <a:r>
              <a:rPr sz="3600" spc="-5" dirty="0">
                <a:latin typeface="Times New Roman" pitchFamily="18" charset="0"/>
                <a:cs typeface="Times New Roman" pitchFamily="18" charset="0"/>
              </a:rPr>
              <a:t>OF</a:t>
            </a:r>
            <a:r>
              <a:rPr sz="3600" spc="-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spc="-50" dirty="0">
                <a:latin typeface="Times New Roman" pitchFamily="18" charset="0"/>
                <a:cs typeface="Times New Roman" pitchFamily="18" charset="0"/>
              </a:rPr>
              <a:t>CATTLE</a:t>
            </a:r>
          </a:p>
        </p:txBody>
      </p:sp>
      <p:sp>
        <p:nvSpPr>
          <p:cNvPr id="5" name="object 3"/>
          <p:cNvSpPr txBox="1"/>
          <p:nvPr/>
        </p:nvSpPr>
        <p:spPr>
          <a:xfrm>
            <a:off x="2087984" y="1619597"/>
            <a:ext cx="3208228" cy="2953385"/>
          </a:xfrm>
          <a:prstGeom prst="rect">
            <a:avLst/>
          </a:prstGeom>
        </p:spPr>
        <p:txBody>
          <a:bodyPr vert="horz" wrap="square" lIns="0" tIns="110489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69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5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Milch</a:t>
            </a:r>
            <a:r>
              <a:rPr sz="3200" spc="-45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Breeds</a:t>
            </a:r>
            <a:endParaRPr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34340" indent="-422275">
              <a:lnSpc>
                <a:spcPct val="100000"/>
              </a:lnSpc>
              <a:spcBef>
                <a:spcPts val="770"/>
              </a:spcBef>
              <a:buAutoNum type="arabicParenR"/>
              <a:tabLst>
                <a:tab pos="434975" algn="l"/>
              </a:tabLst>
            </a:pPr>
            <a:r>
              <a:rPr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Gir</a:t>
            </a:r>
          </a:p>
          <a:p>
            <a:pPr marL="12700" marR="433705">
              <a:lnSpc>
                <a:spcPct val="120000"/>
              </a:lnSpc>
              <a:buAutoNum type="arabicParenR"/>
              <a:tabLst>
                <a:tab pos="434975" algn="l"/>
              </a:tabLst>
            </a:pPr>
            <a:r>
              <a:rPr sz="3200" spc="-5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Sahiwal  </a:t>
            </a:r>
            <a:r>
              <a:rPr sz="3200" spc="-15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3)Red</a:t>
            </a:r>
            <a:r>
              <a:rPr sz="3200" spc="-65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Sindhi</a:t>
            </a:r>
            <a:endParaRPr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</a:pPr>
            <a:r>
              <a:rPr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4)</a:t>
            </a:r>
            <a:r>
              <a:rPr sz="3200" spc="-25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spc="-15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Tharparker</a:t>
            </a:r>
            <a:endParaRPr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object 2"/>
          <p:cNvSpPr>
            <a:spLocks noChangeArrowheads="1"/>
          </p:cNvSpPr>
          <p:nvPr/>
        </p:nvSpPr>
        <p:spPr bwMode="auto">
          <a:xfrm>
            <a:off x="521533" y="671972"/>
            <a:ext cx="465529" cy="346485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08551" y="570476"/>
            <a:ext cx="5703604" cy="465480"/>
          </a:xfrm>
        </p:spPr>
        <p:txBody>
          <a:bodyPr tIns="14699" rtlCol="0"/>
          <a:lstStyle/>
          <a:p>
            <a:pPr marL="13999" eaLnBrk="1" fontAlgn="auto" hangingPunct="1">
              <a:spcBef>
                <a:spcPts val="116"/>
              </a:spcBef>
              <a:spcAft>
                <a:spcPts val="0"/>
              </a:spcAft>
              <a:defRPr/>
            </a:pPr>
            <a:r>
              <a:rPr sz="2900" b="1" dirty="0"/>
              <a:t>MILKING </a:t>
            </a:r>
            <a:r>
              <a:rPr sz="2900" b="1" spc="6" dirty="0"/>
              <a:t>HOBBLES</a:t>
            </a:r>
            <a:r>
              <a:rPr sz="2900" b="1" spc="-83" dirty="0"/>
              <a:t> </a:t>
            </a:r>
            <a:r>
              <a:rPr sz="2900" b="1" dirty="0"/>
              <a:t>TECHNIQUE</a:t>
            </a:r>
            <a:endParaRPr sz="2900" dirty="0"/>
          </a:p>
        </p:txBody>
      </p:sp>
      <p:sp>
        <p:nvSpPr>
          <p:cNvPr id="15364" name="object 4"/>
          <p:cNvSpPr>
            <a:spLocks noChangeArrowheads="1"/>
          </p:cNvSpPr>
          <p:nvPr/>
        </p:nvSpPr>
        <p:spPr bwMode="auto">
          <a:xfrm>
            <a:off x="504031" y="1511935"/>
            <a:ext cx="4284266" cy="2687884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5365" name="object 5"/>
          <p:cNvSpPr>
            <a:spLocks noChangeArrowheads="1"/>
          </p:cNvSpPr>
          <p:nvPr/>
        </p:nvSpPr>
        <p:spPr bwMode="auto">
          <a:xfrm>
            <a:off x="5124318" y="1511935"/>
            <a:ext cx="4368271" cy="2603888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15595" y="4483307"/>
            <a:ext cx="1769360" cy="291135"/>
          </a:xfrm>
          <a:prstGeom prst="rect">
            <a:avLst/>
          </a:prstGeom>
        </p:spPr>
        <p:txBody>
          <a:bodyPr lIns="0" tIns="13999" rIns="0" bIns="0">
            <a:spAutoFit/>
          </a:bodyPr>
          <a:lstStyle/>
          <a:p>
            <a:pPr marL="13999" fontAlgn="auto">
              <a:spcBef>
                <a:spcPts val="110"/>
              </a:spcBef>
              <a:spcAft>
                <a:spcPts val="0"/>
              </a:spcAft>
              <a:defRPr/>
            </a:pPr>
            <a:r>
              <a:rPr b="1" spc="-44" dirty="0">
                <a:latin typeface="Arial"/>
                <a:cs typeface="Arial"/>
              </a:rPr>
              <a:t>METAL</a:t>
            </a:r>
            <a:r>
              <a:rPr b="1" spc="-66" dirty="0">
                <a:latin typeface="Arial"/>
                <a:cs typeface="Arial"/>
              </a:rPr>
              <a:t> </a:t>
            </a:r>
            <a:r>
              <a:rPr b="1" dirty="0">
                <a:latin typeface="Arial"/>
                <a:cs typeface="Arial"/>
              </a:rPr>
              <a:t>hobble</a:t>
            </a:r>
            <a:endParaRPr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051875" y="4399311"/>
            <a:ext cx="1625851" cy="291135"/>
          </a:xfrm>
          <a:prstGeom prst="rect">
            <a:avLst/>
          </a:prstGeom>
        </p:spPr>
        <p:txBody>
          <a:bodyPr lIns="0" tIns="13999" rIns="0" bIns="0">
            <a:spAutoFit/>
          </a:bodyPr>
          <a:lstStyle/>
          <a:p>
            <a:pPr marL="13999" fontAlgn="auto">
              <a:spcBef>
                <a:spcPts val="110"/>
              </a:spcBef>
              <a:spcAft>
                <a:spcPts val="0"/>
              </a:spcAft>
              <a:tabLst>
                <a:tab pos="783256" algn="l"/>
              </a:tabLst>
              <a:defRPr/>
            </a:pPr>
            <a:r>
              <a:rPr b="1" spc="-6" dirty="0">
                <a:latin typeface="Arial"/>
                <a:cs typeface="Arial"/>
              </a:rPr>
              <a:t>Rope	ho</a:t>
            </a:r>
            <a:r>
              <a:rPr b="1" spc="6" dirty="0">
                <a:latin typeface="Arial"/>
                <a:cs typeface="Arial"/>
              </a:rPr>
              <a:t>b</a:t>
            </a:r>
            <a:r>
              <a:rPr b="1" dirty="0">
                <a:latin typeface="Arial"/>
                <a:cs typeface="Arial"/>
              </a:rPr>
              <a:t>b</a:t>
            </a:r>
            <a:r>
              <a:rPr b="1" spc="6" dirty="0">
                <a:latin typeface="Arial"/>
                <a:cs typeface="Arial"/>
              </a:rPr>
              <a:t>l</a:t>
            </a:r>
            <a:r>
              <a:rPr b="1" spc="-6" dirty="0">
                <a:latin typeface="Arial"/>
                <a:cs typeface="Arial"/>
              </a:rPr>
              <a:t>e</a:t>
            </a:r>
            <a:endParaRPr dirty="0">
              <a:latin typeface="Arial"/>
              <a:cs typeface="Arial"/>
            </a:endParaRPr>
          </a:p>
        </p:txBody>
      </p:sp>
      <p:sp>
        <p:nvSpPr>
          <p:cNvPr id="15368" name="object 8"/>
          <p:cNvSpPr txBox="1">
            <a:spLocks noChangeArrowheads="1"/>
          </p:cNvSpPr>
          <p:nvPr/>
        </p:nvSpPr>
        <p:spPr bwMode="auto">
          <a:xfrm>
            <a:off x="927558" y="5491265"/>
            <a:ext cx="2574410" cy="1122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3999" rIns="0" bIns="0">
            <a:spAutoFit/>
          </a:bodyPr>
          <a:lstStyle/>
          <a:p>
            <a:pPr marL="13999">
              <a:spcBef>
                <a:spcPts val="110"/>
              </a:spcBef>
            </a:pPr>
            <a:r>
              <a:rPr lang="en-US" b="1" dirty="0"/>
              <a:t>The animal are tied  using a rope or metal  hobbles so that  animal didn’t kick</a:t>
            </a:r>
            <a:endParaRPr lang="en-US" dirty="0"/>
          </a:p>
        </p:txBody>
      </p:sp>
      <p:sp>
        <p:nvSpPr>
          <p:cNvPr id="15369" name="object 9"/>
          <p:cNvSpPr txBox="1">
            <a:spLocks noChangeArrowheads="1"/>
          </p:cNvSpPr>
          <p:nvPr/>
        </p:nvSpPr>
        <p:spPr bwMode="auto">
          <a:xfrm>
            <a:off x="5547844" y="5491264"/>
            <a:ext cx="2940182" cy="845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3999" rIns="0" bIns="0">
            <a:spAutoFit/>
          </a:bodyPr>
          <a:lstStyle/>
          <a:p>
            <a:pPr marL="13999">
              <a:spcBef>
                <a:spcPts val="110"/>
              </a:spcBef>
            </a:pPr>
            <a:r>
              <a:rPr lang="en-US" b="1" dirty="0"/>
              <a:t>This is done in female  animal when milking or  when going to give birth</a:t>
            </a:r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object 2"/>
          <p:cNvSpPr>
            <a:spLocks noGrp="1"/>
          </p:cNvSpPr>
          <p:nvPr>
            <p:ph type="title"/>
          </p:nvPr>
        </p:nvSpPr>
        <p:spPr>
          <a:xfrm>
            <a:off x="1095569" y="1"/>
            <a:ext cx="8278013" cy="969458"/>
          </a:xfrm>
        </p:spPr>
        <p:txBody>
          <a:bodyPr tIns="13299"/>
          <a:lstStyle/>
          <a:p>
            <a:pPr marL="13999" eaLnBrk="1" hangingPunct="1">
              <a:spcBef>
                <a:spcPts val="110"/>
              </a:spcBef>
            </a:pPr>
            <a:r>
              <a:rPr lang="en-US" sz="3100" b="1" dirty="0" smtClean="0">
                <a:latin typeface="Arial" charset="0"/>
                <a:cs typeface="Arial" charset="0"/>
              </a:rPr>
              <a:t>RESTRAINT TECHNIQUES FOR SHEAP AND  GOAT</a:t>
            </a:r>
            <a:endParaRPr lang="en-US" sz="3100" dirty="0" smtClean="0">
              <a:latin typeface="Arial" charset="0"/>
              <a:cs typeface="Arial" charset="0"/>
            </a:endParaRPr>
          </a:p>
        </p:txBody>
      </p:sp>
      <p:sp>
        <p:nvSpPr>
          <p:cNvPr id="16387" name="object 3"/>
          <p:cNvSpPr>
            <a:spLocks noChangeArrowheads="1"/>
          </p:cNvSpPr>
          <p:nvPr/>
        </p:nvSpPr>
        <p:spPr bwMode="auto">
          <a:xfrm>
            <a:off x="6636412" y="923960"/>
            <a:ext cx="2700418" cy="2939874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88" name="object 4"/>
          <p:cNvSpPr>
            <a:spLocks noChangeArrowheads="1"/>
          </p:cNvSpPr>
          <p:nvPr/>
        </p:nvSpPr>
        <p:spPr bwMode="auto">
          <a:xfrm>
            <a:off x="7056437" y="3947830"/>
            <a:ext cx="2366147" cy="3086867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89" name="object 5"/>
          <p:cNvSpPr txBox="1">
            <a:spLocks noChangeArrowheads="1"/>
          </p:cNvSpPr>
          <p:nvPr/>
        </p:nvSpPr>
        <p:spPr bwMode="auto">
          <a:xfrm>
            <a:off x="339521" y="1625680"/>
            <a:ext cx="4566034" cy="4122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3999" rIns="0" bIns="0">
            <a:spAutoFit/>
          </a:bodyPr>
          <a:lstStyle/>
          <a:p>
            <a:pPr marL="265985">
              <a:spcBef>
                <a:spcPts val="110"/>
              </a:spcBef>
            </a:pPr>
            <a:r>
              <a:rPr lang="en-US" b="1" dirty="0"/>
              <a:t>Do not attempt to keep  sheep or goat from  moving by pulling on its  head, horn or hide. He  will quickly become  excited and resist.</a:t>
            </a:r>
            <a:endParaRPr lang="en-US" dirty="0"/>
          </a:p>
          <a:p>
            <a:pPr marL="265985">
              <a:spcBef>
                <a:spcPts val="1295"/>
              </a:spcBef>
            </a:pPr>
            <a:r>
              <a:rPr lang="en-US" sz="3100" b="1" dirty="0">
                <a:solidFill>
                  <a:srgbClr val="565F6C"/>
                </a:solidFill>
              </a:rPr>
              <a:t>Restraint between legs:-</a:t>
            </a:r>
            <a:endParaRPr lang="en-US" sz="3100" dirty="0"/>
          </a:p>
          <a:p>
            <a:pPr marL="265985">
              <a:spcBef>
                <a:spcPts val="28"/>
              </a:spcBef>
            </a:pPr>
            <a:endParaRPr lang="en-US" sz="5100" dirty="0"/>
          </a:p>
          <a:p>
            <a:pPr marL="265985"/>
            <a:r>
              <a:rPr lang="en-US" b="1" dirty="0"/>
              <a:t>Straddling the animal</a:t>
            </a:r>
            <a:endParaRPr lang="en-US" dirty="0"/>
          </a:p>
          <a:p>
            <a:pPr marL="265985"/>
            <a:r>
              <a:rPr lang="en-US" b="1" dirty="0"/>
              <a:t>between the handler’s legs,  and squeezing the sheep  shoulder between the legs.</a:t>
            </a:r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object 2"/>
          <p:cNvSpPr>
            <a:spLocks noGrp="1"/>
          </p:cNvSpPr>
          <p:nvPr>
            <p:ph type="title"/>
          </p:nvPr>
        </p:nvSpPr>
        <p:spPr>
          <a:xfrm>
            <a:off x="759547" y="262489"/>
            <a:ext cx="6398397" cy="869713"/>
          </a:xfrm>
        </p:spPr>
        <p:txBody>
          <a:bodyPr tIns="13299"/>
          <a:lstStyle/>
          <a:p>
            <a:pPr marL="110244" indent="-97994" eaLnBrk="1" hangingPunct="1">
              <a:spcBef>
                <a:spcPts val="110"/>
              </a:spcBef>
            </a:pPr>
            <a:r>
              <a:rPr lang="en-US" sz="2800" b="1" dirty="0" smtClean="0">
                <a:latin typeface="Arial" charset="0"/>
                <a:cs typeface="Arial" charset="0"/>
              </a:rPr>
              <a:t>RESTRAINT FOR HOOF TRIMING AND  EXAMINATION:-</a:t>
            </a:r>
            <a:endParaRPr lang="en-US" sz="2800" dirty="0" smtClean="0">
              <a:latin typeface="Arial" charset="0"/>
              <a:cs typeface="Arial" charset="0"/>
            </a:endParaRPr>
          </a:p>
        </p:txBody>
      </p:sp>
      <p:sp>
        <p:nvSpPr>
          <p:cNvPr id="17411" name="object 3"/>
          <p:cNvSpPr>
            <a:spLocks noChangeArrowheads="1"/>
          </p:cNvSpPr>
          <p:nvPr/>
        </p:nvSpPr>
        <p:spPr bwMode="auto">
          <a:xfrm>
            <a:off x="5124318" y="2374648"/>
            <a:ext cx="3948245" cy="4429059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7412" name="object 4"/>
          <p:cNvSpPr txBox="1">
            <a:spLocks noChangeArrowheads="1"/>
          </p:cNvSpPr>
          <p:nvPr/>
        </p:nvSpPr>
        <p:spPr bwMode="auto">
          <a:xfrm>
            <a:off x="591537" y="1457689"/>
            <a:ext cx="3556220" cy="1676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3999" rIns="0" bIns="0">
            <a:spAutoFit/>
          </a:bodyPr>
          <a:lstStyle/>
          <a:p>
            <a:pPr marL="13999">
              <a:spcBef>
                <a:spcPts val="110"/>
              </a:spcBef>
            </a:pPr>
            <a:r>
              <a:rPr lang="en-US" b="1" dirty="0"/>
              <a:t>Sheep or goat should be set  up on their rump.</a:t>
            </a:r>
            <a:endParaRPr lang="en-US" dirty="0"/>
          </a:p>
          <a:p>
            <a:pPr marL="13999"/>
            <a:r>
              <a:rPr lang="en-US" b="1" dirty="0"/>
              <a:t>If they are to be vaccinated in  the groin, it will be sufficient  restrain to tilt him backward  so that he is off balance.</a:t>
            </a:r>
            <a:endParaRPr lang="en-US" dirty="0"/>
          </a:p>
        </p:txBody>
      </p:sp>
      <p:sp>
        <p:nvSpPr>
          <p:cNvPr id="5" name="object 5"/>
          <p:cNvSpPr txBox="1"/>
          <p:nvPr/>
        </p:nvSpPr>
        <p:spPr>
          <a:xfrm>
            <a:off x="7815984" y="1711427"/>
            <a:ext cx="1744859" cy="567427"/>
          </a:xfrm>
          <a:prstGeom prst="rect">
            <a:avLst/>
          </a:prstGeom>
        </p:spPr>
        <p:txBody>
          <a:bodyPr lIns="0" tIns="13299" rIns="0" bIns="0">
            <a:spAutoFit/>
          </a:bodyPr>
          <a:lstStyle/>
          <a:p>
            <a:pPr marL="13999" fontAlgn="auto">
              <a:spcBef>
                <a:spcPts val="105"/>
              </a:spcBef>
              <a:spcAft>
                <a:spcPts val="0"/>
              </a:spcAft>
              <a:defRPr/>
            </a:pPr>
            <a:r>
              <a:rPr b="1" spc="-11" dirty="0">
                <a:latin typeface="Arial"/>
                <a:cs typeface="Arial"/>
              </a:rPr>
              <a:t>HOOF</a:t>
            </a:r>
            <a:r>
              <a:rPr b="1" spc="446" dirty="0">
                <a:latin typeface="Arial"/>
                <a:cs typeface="Arial"/>
              </a:rPr>
              <a:t> </a:t>
            </a:r>
            <a:r>
              <a:rPr b="1" spc="-6" dirty="0">
                <a:latin typeface="Arial"/>
                <a:cs typeface="Arial"/>
              </a:rPr>
              <a:t>TRIMING</a:t>
            </a:r>
            <a:endParaRPr dirty="0">
              <a:latin typeface="Arial"/>
              <a:cs typeface="Arial"/>
            </a:endParaRPr>
          </a:p>
        </p:txBody>
      </p:sp>
      <p:sp>
        <p:nvSpPr>
          <p:cNvPr id="17414" name="object 6"/>
          <p:cNvSpPr txBox="1">
            <a:spLocks noChangeArrowheads="1"/>
          </p:cNvSpPr>
          <p:nvPr/>
        </p:nvSpPr>
        <p:spPr bwMode="auto">
          <a:xfrm>
            <a:off x="4791797" y="1291445"/>
            <a:ext cx="1569848" cy="844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3299" rIns="0" bIns="0">
            <a:spAutoFit/>
          </a:bodyPr>
          <a:lstStyle/>
          <a:p>
            <a:pPr marL="13999">
              <a:spcBef>
                <a:spcPts val="110"/>
              </a:spcBef>
            </a:pPr>
            <a:r>
              <a:rPr lang="en-US" b="1" dirty="0"/>
              <a:t>HOOF  EXAMINATION</a:t>
            </a:r>
            <a:endParaRPr lang="en-US" dirty="0"/>
          </a:p>
        </p:txBody>
      </p:sp>
      <p:sp>
        <p:nvSpPr>
          <p:cNvPr id="17415" name="object 7"/>
          <p:cNvSpPr txBox="1">
            <a:spLocks noChangeArrowheads="1"/>
          </p:cNvSpPr>
          <p:nvPr/>
        </p:nvSpPr>
        <p:spPr bwMode="auto">
          <a:xfrm>
            <a:off x="336021" y="4651300"/>
            <a:ext cx="4536281" cy="845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3999" rIns="0" bIns="0">
            <a:spAutoFit/>
          </a:bodyPr>
          <a:lstStyle/>
          <a:p>
            <a:pPr marL="13999">
              <a:spcBef>
                <a:spcPts val="110"/>
              </a:spcBef>
            </a:pPr>
            <a:r>
              <a:rPr lang="en-US" b="1" dirty="0"/>
              <a:t>Sheep or goats should be held the same way for hoof trimming or</a:t>
            </a:r>
            <a:endParaRPr lang="en-US" dirty="0"/>
          </a:p>
          <a:p>
            <a:pPr marL="13999"/>
            <a:r>
              <a:rPr lang="en-US" b="1" dirty="0"/>
              <a:t>for vaccination in the groin.</a:t>
            </a:r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object 2"/>
          <p:cNvSpPr>
            <a:spLocks noChangeArrowheads="1"/>
          </p:cNvSpPr>
          <p:nvPr/>
        </p:nvSpPr>
        <p:spPr bwMode="auto">
          <a:xfrm>
            <a:off x="5376333" y="4859542"/>
            <a:ext cx="4116255" cy="2344899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8435" name="object 3"/>
          <p:cNvSpPr txBox="1">
            <a:spLocks noChangeArrowheads="1"/>
          </p:cNvSpPr>
          <p:nvPr/>
        </p:nvSpPr>
        <p:spPr bwMode="auto">
          <a:xfrm>
            <a:off x="591537" y="4147322"/>
            <a:ext cx="3092442" cy="1399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3999" rIns="0" bIns="0">
            <a:spAutoFit/>
          </a:bodyPr>
          <a:lstStyle/>
          <a:p>
            <a:pPr marL="13999">
              <a:spcBef>
                <a:spcPts val="110"/>
              </a:spcBef>
            </a:pPr>
            <a:r>
              <a:rPr lang="en-US" b="1" dirty="0"/>
              <a:t>Another method use to  handle poultry is to place  one hand under the chest  of the bird and place it in  between chest and arm</a:t>
            </a:r>
            <a:endParaRPr lang="en-US"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07532" y="463731"/>
            <a:ext cx="8162506" cy="498728"/>
          </a:xfrm>
        </p:spPr>
        <p:txBody>
          <a:bodyPr tIns="13299" rtlCol="0"/>
          <a:lstStyle/>
          <a:p>
            <a:pPr marL="13999" eaLnBrk="1" fontAlgn="auto" hangingPunct="1">
              <a:spcBef>
                <a:spcPts val="105"/>
              </a:spcBef>
              <a:spcAft>
                <a:spcPts val="0"/>
              </a:spcAft>
              <a:defRPr/>
            </a:pPr>
            <a:r>
              <a:rPr sz="3100" b="1" spc="-11" dirty="0"/>
              <a:t>RESTRAINT </a:t>
            </a:r>
            <a:r>
              <a:rPr sz="3100" b="1" spc="-6" dirty="0"/>
              <a:t>FOR </a:t>
            </a:r>
            <a:r>
              <a:rPr sz="3100" b="1" spc="-22" dirty="0"/>
              <a:t>POULTRY:-</a:t>
            </a:r>
            <a:r>
              <a:rPr sz="3000" b="1" spc="-33" baseline="-3086" dirty="0"/>
              <a:t>Holding </a:t>
            </a:r>
            <a:r>
              <a:rPr sz="3000" b="1" spc="-8" baseline="-3086" dirty="0"/>
              <a:t>chicken </a:t>
            </a:r>
            <a:r>
              <a:rPr sz="3000" b="1" baseline="-3086" dirty="0"/>
              <a:t>in</a:t>
            </a:r>
            <a:r>
              <a:rPr sz="3000" b="1" spc="74" baseline="-3086" dirty="0"/>
              <a:t> </a:t>
            </a:r>
            <a:r>
              <a:rPr sz="3000" b="1" spc="-8" baseline="-3086" dirty="0"/>
              <a:t>one</a:t>
            </a:r>
            <a:endParaRPr sz="3000" baseline="-3086" dirty="0"/>
          </a:p>
        </p:txBody>
      </p:sp>
      <p:sp>
        <p:nvSpPr>
          <p:cNvPr id="18437" name="object 5"/>
          <p:cNvSpPr txBox="1">
            <a:spLocks noChangeArrowheads="1"/>
          </p:cNvSpPr>
          <p:nvPr/>
        </p:nvSpPr>
        <p:spPr bwMode="auto">
          <a:xfrm>
            <a:off x="675542" y="769967"/>
            <a:ext cx="7784483" cy="1151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65191" rIns="0" bIns="0">
            <a:spAutoFit/>
          </a:bodyPr>
          <a:lstStyle/>
          <a:p>
            <a:pPr algn="r">
              <a:spcBef>
                <a:spcPts val="1295"/>
              </a:spcBef>
            </a:pPr>
            <a:r>
              <a:rPr lang="en-US" b="1" dirty="0"/>
              <a:t>hand for examination</a:t>
            </a:r>
            <a:endParaRPr lang="en-US" dirty="0"/>
          </a:p>
          <a:p>
            <a:pPr>
              <a:spcBef>
                <a:spcPts val="1185"/>
              </a:spcBef>
            </a:pPr>
            <a:r>
              <a:rPr lang="en-US" b="1" dirty="0"/>
              <a:t>Pass middle finger between  its legs and other finger  slightly spread apart to  support the body, other  hand can be used for  examination</a:t>
            </a:r>
            <a:endParaRPr lang="en-US" dirty="0"/>
          </a:p>
        </p:txBody>
      </p:sp>
      <p:sp>
        <p:nvSpPr>
          <p:cNvPr id="18438" name="object 6"/>
          <p:cNvSpPr>
            <a:spLocks noChangeArrowheads="1"/>
          </p:cNvSpPr>
          <p:nvPr/>
        </p:nvSpPr>
        <p:spPr bwMode="auto">
          <a:xfrm>
            <a:off x="5376333" y="1534685"/>
            <a:ext cx="4095254" cy="3053618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Placeholder 2"/>
          <p:cNvSpPr>
            <a:spLocks noGrp="1"/>
          </p:cNvSpPr>
          <p:nvPr>
            <p:ph type="body" idx="1"/>
          </p:nvPr>
        </p:nvSpPr>
        <p:spPr>
          <a:xfrm>
            <a:off x="339521" y="3641594"/>
            <a:ext cx="9401583" cy="474229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</a:pPr>
            <a:r>
              <a:rPr lang="en-IN" sz="3100" b="1" dirty="0" smtClean="0">
                <a:latin typeface="Times New Roman" pitchFamily="18" charset="0"/>
                <a:cs typeface="Times New Roman" pitchFamily="18" charset="0"/>
              </a:rPr>
              <a:t>Thank you</a:t>
            </a:r>
            <a:endParaRPr lang="en-IN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image.slideserve.com/35722/livestock-identification-methods-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4057" y="419982"/>
            <a:ext cx="5796359" cy="3695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Box 4"/>
          <p:cNvSpPr txBox="1">
            <a:spLocks noChangeArrowheads="1"/>
          </p:cNvSpPr>
          <p:nvPr/>
        </p:nvSpPr>
        <p:spPr bwMode="auto">
          <a:xfrm>
            <a:off x="5712354" y="5375769"/>
            <a:ext cx="2941933" cy="440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794" tIns="50397" rIns="100794" bIns="50397">
            <a:spAutoFit/>
          </a:bodyPr>
          <a:lstStyle/>
          <a:p>
            <a:r>
              <a:rPr lang="en-IN" sz="2200" b="1" dirty="0">
                <a:latin typeface="Times New Roman" pitchFamily="18" charset="0"/>
                <a:cs typeface="Times New Roman" pitchFamily="18" charset="0"/>
              </a:rPr>
              <a:t>By: Dr. </a:t>
            </a:r>
            <a:r>
              <a:rPr lang="en-IN" sz="2200" b="1" dirty="0" err="1">
                <a:latin typeface="Times New Roman" pitchFamily="18" charset="0"/>
                <a:cs typeface="Times New Roman" pitchFamily="18" charset="0"/>
              </a:rPr>
              <a:t>Abhishek</a:t>
            </a:r>
            <a:r>
              <a:rPr lang="en-IN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2200" b="1" dirty="0" err="1">
                <a:latin typeface="Times New Roman" pitchFamily="18" charset="0"/>
                <a:cs typeface="Times New Roman" pitchFamily="18" charset="0"/>
              </a:rPr>
              <a:t>Hota</a:t>
            </a:r>
            <a:endParaRPr lang="en-IN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0026" y="755967"/>
            <a:ext cx="8232510" cy="6173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2068" y="839964"/>
            <a:ext cx="8064500" cy="6047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8036" y="251989"/>
            <a:ext cx="9072563" cy="6803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4031" y="503978"/>
            <a:ext cx="8988557" cy="6740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2592040" y="683493"/>
            <a:ext cx="4373245" cy="5424562"/>
          </a:xfrm>
          <a:prstGeom prst="rect">
            <a:avLst/>
          </a:prstGeom>
        </p:spPr>
        <p:txBody>
          <a:bodyPr vert="horz" wrap="square" lIns="0" tIns="14478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14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b="1" spc="1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Dual </a:t>
            </a:r>
            <a:r>
              <a:rPr sz="3200" b="1" spc="-65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Purpose</a:t>
            </a:r>
            <a:r>
              <a:rPr sz="3200" b="1" spc="-1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b="1" spc="-8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Breeds</a:t>
            </a:r>
            <a:endParaRPr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01955" indent="-389890">
              <a:lnSpc>
                <a:spcPct val="100000"/>
              </a:lnSpc>
              <a:spcBef>
                <a:spcPts val="1045"/>
              </a:spcBef>
              <a:buAutoNum type="arabicParenR"/>
              <a:tabLst>
                <a:tab pos="402590" algn="l"/>
              </a:tabLst>
            </a:pPr>
            <a:r>
              <a:rPr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Hariana</a:t>
            </a:r>
          </a:p>
          <a:p>
            <a:pPr marL="401955" indent="-389890">
              <a:lnSpc>
                <a:spcPct val="100000"/>
              </a:lnSpc>
              <a:spcBef>
                <a:spcPts val="770"/>
              </a:spcBef>
              <a:buAutoNum type="arabicParenR"/>
              <a:tabLst>
                <a:tab pos="402590" algn="l"/>
              </a:tabLst>
            </a:pPr>
            <a:r>
              <a:rPr sz="3200" spc="-5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Ongole</a:t>
            </a:r>
            <a:endParaRPr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01955" indent="-389890">
              <a:lnSpc>
                <a:spcPct val="100000"/>
              </a:lnSpc>
              <a:spcBef>
                <a:spcPts val="770"/>
              </a:spcBef>
              <a:buAutoNum type="arabicParenR"/>
              <a:tabLst>
                <a:tab pos="402590" algn="l"/>
              </a:tabLst>
            </a:pPr>
            <a:r>
              <a:rPr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Kankrej</a:t>
            </a:r>
          </a:p>
          <a:p>
            <a:pPr marL="401320" indent="-388620">
              <a:lnSpc>
                <a:spcPct val="100000"/>
              </a:lnSpc>
              <a:spcBef>
                <a:spcPts val="770"/>
              </a:spcBef>
              <a:buAutoNum type="arabicParenR"/>
              <a:tabLst>
                <a:tab pos="401320" algn="l"/>
              </a:tabLst>
            </a:pPr>
            <a:r>
              <a:rPr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Deoni</a:t>
            </a:r>
          </a:p>
          <a:p>
            <a:pPr marL="401320" indent="-388620">
              <a:lnSpc>
                <a:spcPct val="100000"/>
              </a:lnSpc>
              <a:spcBef>
                <a:spcPts val="770"/>
              </a:spcBef>
              <a:buAutoNum type="arabicParenR"/>
              <a:tabLst>
                <a:tab pos="401320" algn="l"/>
              </a:tabLst>
            </a:pPr>
            <a:r>
              <a:rPr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Nimari</a:t>
            </a:r>
          </a:p>
          <a:p>
            <a:pPr marL="401320" indent="-388620">
              <a:lnSpc>
                <a:spcPct val="100000"/>
              </a:lnSpc>
              <a:spcBef>
                <a:spcPts val="765"/>
              </a:spcBef>
              <a:buAutoNum type="arabicParenR"/>
              <a:tabLst>
                <a:tab pos="401320" algn="l"/>
              </a:tabLst>
            </a:pPr>
            <a:r>
              <a:rPr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Dangi</a:t>
            </a:r>
          </a:p>
          <a:p>
            <a:pPr marL="401320" indent="-388620">
              <a:lnSpc>
                <a:spcPct val="100000"/>
              </a:lnSpc>
              <a:spcBef>
                <a:spcPts val="770"/>
              </a:spcBef>
              <a:buAutoNum type="arabicParenR"/>
              <a:tabLst>
                <a:tab pos="401320" algn="l"/>
              </a:tabLst>
            </a:pPr>
            <a:r>
              <a:rPr sz="3200" spc="-5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Mewati</a:t>
            </a:r>
            <a:endParaRPr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01320" indent="-388620">
              <a:lnSpc>
                <a:spcPct val="100000"/>
              </a:lnSpc>
              <a:spcBef>
                <a:spcPts val="770"/>
              </a:spcBef>
              <a:buAutoNum type="arabicParenR"/>
              <a:tabLst>
                <a:tab pos="401320" algn="l"/>
              </a:tabLst>
            </a:pPr>
            <a:r>
              <a:rPr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Rathi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2042" y="587975"/>
            <a:ext cx="8484526" cy="6362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6021" y="251989"/>
            <a:ext cx="8736542" cy="6551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4031" y="419982"/>
            <a:ext cx="8484526" cy="6362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2068" y="503978"/>
            <a:ext cx="7728479" cy="579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6047" y="251989"/>
            <a:ext cx="8484526" cy="6362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0026" y="335985"/>
            <a:ext cx="3360208" cy="2519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3" cstate="print"/>
          <a:srcRect t="15625"/>
          <a:stretch>
            <a:fillRect/>
          </a:stretch>
        </p:blipFill>
        <p:spPr bwMode="auto">
          <a:xfrm>
            <a:off x="3024187" y="2687885"/>
            <a:ext cx="6720417" cy="4252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6021" y="251989"/>
            <a:ext cx="8988557" cy="6740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8037" y="335985"/>
            <a:ext cx="8568531" cy="6425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4031" y="419982"/>
            <a:ext cx="8652536" cy="6488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010" y="0"/>
            <a:ext cx="9660599" cy="7244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>
            <a:spLocks noGrp="1"/>
          </p:cNvSpPr>
          <p:nvPr>
            <p:ph type="title"/>
          </p:nvPr>
        </p:nvSpPr>
        <p:spPr>
          <a:xfrm>
            <a:off x="3024088" y="539477"/>
            <a:ext cx="556831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5" dirty="0">
                <a:latin typeface="Times New Roman" pitchFamily="18" charset="0"/>
                <a:cs typeface="Times New Roman" pitchFamily="18" charset="0"/>
              </a:rPr>
              <a:t>Drought </a:t>
            </a:r>
            <a:r>
              <a:rPr spc="-5" dirty="0">
                <a:latin typeface="Times New Roman" pitchFamily="18" charset="0"/>
                <a:cs typeface="Times New Roman" pitchFamily="18" charset="0"/>
              </a:rPr>
              <a:t>purpose</a:t>
            </a:r>
            <a:r>
              <a:rPr spc="-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>
                <a:latin typeface="Times New Roman" pitchFamily="18" charset="0"/>
                <a:cs typeface="Times New Roman" pitchFamily="18" charset="0"/>
              </a:rPr>
              <a:t>Breeds</a:t>
            </a:r>
          </a:p>
        </p:txBody>
      </p:sp>
      <p:sp>
        <p:nvSpPr>
          <p:cNvPr id="5" name="object 3"/>
          <p:cNvSpPr txBox="1">
            <a:spLocks noGrp="1"/>
          </p:cNvSpPr>
          <p:nvPr>
            <p:ph sz="half" idx="4294967295"/>
          </p:nvPr>
        </p:nvSpPr>
        <p:spPr>
          <a:xfrm>
            <a:off x="2087984" y="1691605"/>
            <a:ext cx="2808312" cy="4318635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527685" indent="-515620">
              <a:lnSpc>
                <a:spcPct val="100000"/>
              </a:lnSpc>
              <a:spcBef>
                <a:spcPts val="484"/>
              </a:spcBef>
              <a:buAutoNum type="arabicParenR"/>
              <a:tabLst>
                <a:tab pos="527685" algn="l"/>
                <a:tab pos="528320" algn="l"/>
              </a:tabLst>
            </a:pPr>
            <a:r>
              <a:rPr spc="-10" dirty="0">
                <a:latin typeface="Times New Roman" pitchFamily="18" charset="0"/>
                <a:cs typeface="Times New Roman" pitchFamily="18" charset="0"/>
              </a:rPr>
              <a:t>Hallikar</a:t>
            </a:r>
          </a:p>
          <a:p>
            <a:pPr marL="527685" indent="-515620">
              <a:lnSpc>
                <a:spcPct val="100000"/>
              </a:lnSpc>
              <a:spcBef>
                <a:spcPts val="390"/>
              </a:spcBef>
              <a:buAutoNum type="arabicParenR"/>
              <a:tabLst>
                <a:tab pos="527685" algn="l"/>
                <a:tab pos="528320" algn="l"/>
              </a:tabLst>
            </a:pPr>
            <a:r>
              <a:rPr spc="-5" dirty="0">
                <a:latin typeface="Times New Roman" pitchFamily="18" charset="0"/>
                <a:cs typeface="Times New Roman" pitchFamily="18" charset="0"/>
              </a:rPr>
              <a:t>Amritmahal</a:t>
            </a:r>
          </a:p>
          <a:p>
            <a:pPr marL="527685" indent="-515620">
              <a:lnSpc>
                <a:spcPct val="100000"/>
              </a:lnSpc>
              <a:spcBef>
                <a:spcPts val="384"/>
              </a:spcBef>
              <a:buAutoNum type="arabicParenR"/>
              <a:tabLst>
                <a:tab pos="527685" algn="l"/>
                <a:tab pos="528320" algn="l"/>
              </a:tabLst>
            </a:pPr>
            <a:r>
              <a:rPr dirty="0">
                <a:latin typeface="Times New Roman" pitchFamily="18" charset="0"/>
                <a:cs typeface="Times New Roman" pitchFamily="18" charset="0"/>
              </a:rPr>
              <a:t>Khillari</a:t>
            </a:r>
          </a:p>
          <a:p>
            <a:pPr marL="619125" indent="-607060">
              <a:lnSpc>
                <a:spcPct val="100000"/>
              </a:lnSpc>
              <a:spcBef>
                <a:spcPts val="380"/>
              </a:spcBef>
              <a:buAutoNum type="arabicParenR"/>
              <a:tabLst>
                <a:tab pos="619125" algn="l"/>
                <a:tab pos="619760" algn="l"/>
              </a:tabLst>
            </a:pPr>
            <a:r>
              <a:rPr spc="-15" dirty="0">
                <a:latin typeface="Times New Roman" pitchFamily="18" charset="0"/>
                <a:cs typeface="Times New Roman" pitchFamily="18" charset="0"/>
              </a:rPr>
              <a:t>Burger</a:t>
            </a:r>
          </a:p>
          <a:p>
            <a:pPr marL="527685" indent="-515620">
              <a:lnSpc>
                <a:spcPct val="100000"/>
              </a:lnSpc>
              <a:spcBef>
                <a:spcPts val="390"/>
              </a:spcBef>
              <a:buAutoNum type="arabicParenR"/>
              <a:tabLst>
                <a:tab pos="527685" algn="l"/>
                <a:tab pos="528320" algn="l"/>
              </a:tabLst>
            </a:pPr>
            <a:r>
              <a:rPr spc="-5" dirty="0">
                <a:latin typeface="Times New Roman" pitchFamily="18" charset="0"/>
                <a:cs typeface="Times New Roman" pitchFamily="18" charset="0"/>
              </a:rPr>
              <a:t>Nagori</a:t>
            </a:r>
          </a:p>
          <a:p>
            <a:pPr marL="527685" indent="-515620">
              <a:lnSpc>
                <a:spcPct val="100000"/>
              </a:lnSpc>
              <a:spcBef>
                <a:spcPts val="380"/>
              </a:spcBef>
              <a:buAutoNum type="arabicParenR"/>
              <a:tabLst>
                <a:tab pos="527685" algn="l"/>
                <a:tab pos="528320" algn="l"/>
              </a:tabLst>
            </a:pPr>
            <a:r>
              <a:rPr dirty="0">
                <a:latin typeface="Times New Roman" pitchFamily="18" charset="0"/>
                <a:cs typeface="Times New Roman" pitchFamily="18" charset="0"/>
              </a:rPr>
              <a:t>Bachaur</a:t>
            </a:r>
          </a:p>
          <a:p>
            <a:pPr marL="527685" indent="-515620">
              <a:lnSpc>
                <a:spcPct val="100000"/>
              </a:lnSpc>
              <a:spcBef>
                <a:spcPts val="385"/>
              </a:spcBef>
              <a:buAutoNum type="arabicParenR"/>
              <a:tabLst>
                <a:tab pos="527685" algn="l"/>
                <a:tab pos="528320" algn="l"/>
              </a:tabLst>
            </a:pPr>
            <a:r>
              <a:rPr dirty="0">
                <a:latin typeface="Times New Roman" pitchFamily="18" charset="0"/>
                <a:cs typeface="Times New Roman" pitchFamily="18" charset="0"/>
              </a:rPr>
              <a:t>Malvi</a:t>
            </a:r>
          </a:p>
          <a:p>
            <a:pPr marL="527685" indent="-515620">
              <a:lnSpc>
                <a:spcPct val="100000"/>
              </a:lnSpc>
              <a:spcBef>
                <a:spcPts val="390"/>
              </a:spcBef>
              <a:buAutoNum type="arabicParenR"/>
              <a:tabLst>
                <a:tab pos="527685" algn="l"/>
                <a:tab pos="528320" algn="l"/>
              </a:tabLst>
            </a:pPr>
            <a:r>
              <a:rPr spc="-20" dirty="0">
                <a:latin typeface="Times New Roman" pitchFamily="18" charset="0"/>
                <a:cs typeface="Times New Roman" pitchFamily="18" charset="0"/>
              </a:rPr>
              <a:t>Kenkatha</a:t>
            </a:r>
          </a:p>
        </p:txBody>
      </p:sp>
      <p:sp>
        <p:nvSpPr>
          <p:cNvPr id="6" name="object 4"/>
          <p:cNvSpPr txBox="1"/>
          <p:nvPr/>
        </p:nvSpPr>
        <p:spPr>
          <a:xfrm>
            <a:off x="5472360" y="1547589"/>
            <a:ext cx="3342888" cy="4360808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527685" indent="-515620">
              <a:lnSpc>
                <a:spcPct val="100000"/>
              </a:lnSpc>
              <a:spcBef>
                <a:spcPts val="484"/>
              </a:spcBef>
              <a:buAutoNum type="arabicParenR" startAt="9"/>
              <a:tabLst>
                <a:tab pos="527685" algn="l"/>
                <a:tab pos="528320" algn="l"/>
              </a:tabLst>
            </a:pPr>
            <a:r>
              <a:rPr sz="3200" spc="-1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Kherigarh</a:t>
            </a:r>
            <a:endParaRPr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640715" indent="-628650">
              <a:lnSpc>
                <a:spcPct val="100000"/>
              </a:lnSpc>
              <a:spcBef>
                <a:spcPts val="390"/>
              </a:spcBef>
              <a:buAutoNum type="arabicParenR" startAt="9"/>
              <a:tabLst>
                <a:tab pos="641350" algn="l"/>
              </a:tabLst>
            </a:pPr>
            <a:r>
              <a:rPr sz="3200" spc="-2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Kangayan</a:t>
            </a:r>
            <a:endParaRPr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640715" indent="-628650">
              <a:lnSpc>
                <a:spcPct val="100000"/>
              </a:lnSpc>
              <a:spcBef>
                <a:spcPts val="384"/>
              </a:spcBef>
              <a:buAutoNum type="arabicParenR" startAt="9"/>
              <a:tabLst>
                <a:tab pos="641350" algn="l"/>
              </a:tabLst>
            </a:pPr>
            <a:r>
              <a:rPr sz="3200" spc="-2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Ponwar</a:t>
            </a:r>
            <a:endParaRPr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640715" indent="-628650">
              <a:lnSpc>
                <a:spcPct val="100000"/>
              </a:lnSpc>
              <a:spcBef>
                <a:spcPts val="380"/>
              </a:spcBef>
              <a:buAutoNum type="arabicParenR" startAt="9"/>
              <a:tabLst>
                <a:tab pos="641350" algn="l"/>
              </a:tabLst>
            </a:pPr>
            <a:r>
              <a:rPr sz="3200" spc="-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Siri</a:t>
            </a:r>
            <a:endParaRPr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640715" indent="-628650">
              <a:lnSpc>
                <a:spcPct val="100000"/>
              </a:lnSpc>
              <a:spcBef>
                <a:spcPts val="390"/>
              </a:spcBef>
              <a:buAutoNum type="arabicParenR" startAt="9"/>
              <a:tabLst>
                <a:tab pos="641350" algn="l"/>
              </a:tabLst>
            </a:pPr>
            <a:r>
              <a:rPr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Gaolao</a:t>
            </a:r>
          </a:p>
          <a:p>
            <a:pPr marL="640715" indent="-628650">
              <a:lnSpc>
                <a:spcPct val="100000"/>
              </a:lnSpc>
              <a:spcBef>
                <a:spcPts val="380"/>
              </a:spcBef>
              <a:buAutoNum type="arabicParenR" startAt="9"/>
              <a:tabLst>
                <a:tab pos="641350" algn="l"/>
              </a:tabLst>
            </a:pPr>
            <a:r>
              <a:rPr sz="3200" spc="-1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Krishna</a:t>
            </a:r>
            <a:r>
              <a:rPr sz="3200" spc="-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spc="-1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valley</a:t>
            </a:r>
            <a:endParaRPr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640715" indent="-628650">
              <a:lnSpc>
                <a:spcPct val="100000"/>
              </a:lnSpc>
              <a:spcBef>
                <a:spcPts val="385"/>
              </a:spcBef>
              <a:buAutoNum type="arabicParenR" startAt="9"/>
              <a:tabLst>
                <a:tab pos="641350" algn="l"/>
              </a:tabLst>
            </a:pPr>
            <a:r>
              <a:rPr sz="3200" spc="-2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Red</a:t>
            </a:r>
            <a:r>
              <a:rPr sz="3200" spc="-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spc="-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Kandhari</a:t>
            </a:r>
            <a:endParaRPr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640715" indent="-628650">
              <a:lnSpc>
                <a:spcPct val="100000"/>
              </a:lnSpc>
              <a:spcBef>
                <a:spcPts val="390"/>
              </a:spcBef>
              <a:buAutoNum type="arabicParenR" startAt="9"/>
              <a:tabLst>
                <a:tab pos="641350" algn="l"/>
              </a:tabLst>
            </a:pPr>
            <a:r>
              <a:rPr sz="3200" spc="-3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Vechur</a:t>
            </a:r>
            <a:endParaRPr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0026" y="335986"/>
            <a:ext cx="7896490" cy="5921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2016" y="0"/>
            <a:ext cx="9576594" cy="718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2015" y="335986"/>
            <a:ext cx="8736542" cy="6551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0026" y="335986"/>
            <a:ext cx="8988557" cy="6740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 r="15625" b="25000"/>
          <a:stretch>
            <a:fillRect/>
          </a:stretch>
        </p:blipFill>
        <p:spPr bwMode="auto">
          <a:xfrm>
            <a:off x="588036" y="503978"/>
            <a:ext cx="9072563" cy="6047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2042" y="251989"/>
            <a:ext cx="8624535" cy="646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6047" y="419982"/>
            <a:ext cx="8484526" cy="6362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8036" y="671971"/>
            <a:ext cx="8484526" cy="6362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2042" y="587975"/>
            <a:ext cx="7728479" cy="579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0026" y="503978"/>
            <a:ext cx="8568531" cy="6425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>
            <a:spLocks noGrp="1"/>
          </p:cNvSpPr>
          <p:nvPr>
            <p:ph type="title"/>
          </p:nvPr>
        </p:nvSpPr>
        <p:spPr>
          <a:xfrm>
            <a:off x="4220716" y="495687"/>
            <a:ext cx="1395659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000" dirty="0">
                <a:latin typeface="Times New Roman" pitchFamily="18" charset="0"/>
                <a:cs typeface="Times New Roman" pitchFamily="18" charset="0"/>
              </a:rPr>
              <a:t>Gir</a:t>
            </a:r>
          </a:p>
        </p:txBody>
      </p:sp>
      <p:sp>
        <p:nvSpPr>
          <p:cNvPr id="5" name="object 3"/>
          <p:cNvSpPr txBox="1"/>
          <p:nvPr/>
        </p:nvSpPr>
        <p:spPr>
          <a:xfrm>
            <a:off x="2159992" y="1763613"/>
            <a:ext cx="4111759" cy="4733604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355600" marR="5080" indent="-342900">
              <a:lnSpc>
                <a:spcPct val="80100"/>
              </a:lnSpc>
              <a:spcBef>
                <a:spcPts val="620"/>
              </a:spcBef>
            </a:pPr>
            <a:r>
              <a:rPr sz="2200" spc="-1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This breed </a:t>
            </a:r>
            <a:r>
              <a:rPr sz="2200" spc="-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is otherwise known as </a:t>
            </a:r>
            <a:r>
              <a:rPr sz="2200" spc="-1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Desan,  Gujarati, Kathiawari, </a:t>
            </a:r>
            <a:r>
              <a:rPr sz="2200" spc="-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Sorthi, and  </a:t>
            </a:r>
            <a:r>
              <a:rPr sz="2200" spc="-1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Surati.</a:t>
            </a:r>
            <a:endParaRPr sz="2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5600" marR="529590" indent="-342900">
              <a:lnSpc>
                <a:spcPct val="80000"/>
              </a:lnSpc>
              <a:spcBef>
                <a:spcPts val="53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1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Originated </a:t>
            </a:r>
            <a:r>
              <a:rPr sz="2200" spc="-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 Gir </a:t>
            </a:r>
            <a:r>
              <a:rPr sz="2200" spc="-2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forests </a:t>
            </a:r>
            <a:r>
              <a:rPr sz="2200" spc="-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of </a:t>
            </a:r>
            <a:r>
              <a:rPr sz="2200" spc="-1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South  </a:t>
            </a:r>
            <a:r>
              <a:rPr sz="2200" spc="-1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Kathiawar </a:t>
            </a:r>
            <a:r>
              <a:rPr sz="2200" spc="-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1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Gujarat.</a:t>
            </a:r>
            <a:endParaRPr sz="2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5600" marR="77470" indent="-342900">
              <a:lnSpc>
                <a:spcPct val="80000"/>
              </a:lnSpc>
              <a:spcBef>
                <a:spcPts val="52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Basic </a:t>
            </a:r>
            <a:r>
              <a:rPr sz="2200" spc="-1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colours </a:t>
            </a:r>
            <a:r>
              <a:rPr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of </a:t>
            </a:r>
            <a:r>
              <a:rPr sz="2200" spc="-1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skin are white </a:t>
            </a:r>
            <a:r>
              <a:rPr sz="2200" spc="-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with  dark </a:t>
            </a:r>
            <a:r>
              <a:rPr sz="2200" spc="-1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red </a:t>
            </a:r>
            <a:r>
              <a:rPr sz="2200" spc="-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or </a:t>
            </a:r>
            <a:r>
              <a:rPr sz="2200" spc="-1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chocolate-brown patches  </a:t>
            </a:r>
            <a:r>
              <a:rPr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or </a:t>
            </a:r>
            <a:r>
              <a:rPr sz="2200" spc="-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sometimes black or </a:t>
            </a:r>
            <a:r>
              <a:rPr sz="2200" spc="-1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purely</a:t>
            </a:r>
            <a:r>
              <a:rPr sz="2200" spc="1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1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red.</a:t>
            </a:r>
            <a:endParaRPr sz="2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5600" marR="154940" indent="-342900">
              <a:lnSpc>
                <a:spcPct val="80000"/>
              </a:lnSpc>
              <a:spcBef>
                <a:spcPts val="53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Horns </a:t>
            </a:r>
            <a:r>
              <a:rPr sz="2200" spc="-1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are </a:t>
            </a:r>
            <a:r>
              <a:rPr sz="2200" spc="-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peculiarly curved, giving a  </a:t>
            </a:r>
            <a:r>
              <a:rPr sz="2200" spc="-2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‘half </a:t>
            </a:r>
            <a:r>
              <a:rPr sz="2200" spc="-4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moon’</a:t>
            </a:r>
            <a:r>
              <a:rPr sz="2200" spc="-204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114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appearance.</a:t>
            </a:r>
            <a:endParaRPr sz="2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5600" marR="447675" indent="-342900">
              <a:lnSpc>
                <a:spcPct val="80000"/>
              </a:lnSpc>
              <a:spcBef>
                <a:spcPts val="52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Milk yield </a:t>
            </a:r>
            <a:r>
              <a:rPr sz="2200" spc="-1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ranges from </a:t>
            </a:r>
            <a:r>
              <a:rPr sz="2200" spc="-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1200-1800  kgs.</a:t>
            </a:r>
            <a:endParaRPr sz="2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5600" marR="52705" indent="-342900">
              <a:lnSpc>
                <a:spcPct val="80000"/>
              </a:lnSpc>
              <a:spcBef>
                <a:spcPts val="53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1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Age at first </a:t>
            </a:r>
            <a:r>
              <a:rPr sz="2200" spc="-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calving 45-54 </a:t>
            </a:r>
            <a:r>
              <a:rPr sz="2200" spc="-1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months </a:t>
            </a:r>
            <a:r>
              <a:rPr sz="2200" spc="-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and  </a:t>
            </a:r>
            <a:r>
              <a:rPr sz="2200" spc="-1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inter </a:t>
            </a:r>
            <a:r>
              <a:rPr sz="2200" spc="-1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calving </a:t>
            </a:r>
            <a:r>
              <a:rPr sz="2200" spc="-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period </a:t>
            </a:r>
            <a:r>
              <a:rPr sz="2200" spc="-1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from </a:t>
            </a:r>
            <a:r>
              <a:rPr sz="2200" spc="-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515 </a:t>
            </a:r>
            <a:r>
              <a:rPr sz="2200" spc="-2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to </a:t>
            </a:r>
            <a:r>
              <a:rPr sz="2200" spc="-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600  </a:t>
            </a:r>
            <a:r>
              <a:rPr sz="2200" spc="-2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days.</a:t>
            </a:r>
            <a:endParaRPr sz="2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bject 4"/>
          <p:cNvSpPr/>
          <p:nvPr/>
        </p:nvSpPr>
        <p:spPr>
          <a:xfrm>
            <a:off x="6336456" y="2267669"/>
            <a:ext cx="3276600" cy="3429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0026" y="335986"/>
            <a:ext cx="8652536" cy="6488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2016" y="251989"/>
            <a:ext cx="9184569" cy="6887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 t="9375" r="11719" b="6250"/>
          <a:stretch>
            <a:fillRect/>
          </a:stretch>
        </p:blipFill>
        <p:spPr bwMode="auto">
          <a:xfrm>
            <a:off x="336021" y="335985"/>
            <a:ext cx="9492589" cy="6803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6047" y="419982"/>
            <a:ext cx="8232510" cy="6173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8037" y="335986"/>
            <a:ext cx="8652536" cy="6488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0078" y="671971"/>
            <a:ext cx="7812484" cy="5858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8063" y="335985"/>
            <a:ext cx="8568531" cy="6425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8063" y="1007957"/>
            <a:ext cx="8064500" cy="6047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8036" y="335986"/>
            <a:ext cx="8736542" cy="6551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0078" y="419982"/>
            <a:ext cx="8568531" cy="6425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>
            <a:spLocks noGrp="1"/>
          </p:cNvSpPr>
          <p:nvPr>
            <p:ph type="title"/>
          </p:nvPr>
        </p:nvSpPr>
        <p:spPr>
          <a:xfrm>
            <a:off x="3690365" y="495688"/>
            <a:ext cx="1762125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000" spc="-5" dirty="0">
                <a:latin typeface="Times New Roman" pitchFamily="18" charset="0"/>
                <a:cs typeface="Times New Roman" pitchFamily="18" charset="0"/>
              </a:rPr>
              <a:t>Sahi</a:t>
            </a:r>
            <a:r>
              <a:rPr sz="4000" spc="-50" dirty="0">
                <a:latin typeface="Times New Roman" pitchFamily="18" charset="0"/>
                <a:cs typeface="Times New Roman" pitchFamily="18" charset="0"/>
              </a:rPr>
              <a:t>w</a:t>
            </a:r>
            <a:r>
              <a:rPr sz="4000" dirty="0">
                <a:latin typeface="Times New Roman" pitchFamily="18" charset="0"/>
                <a:cs typeface="Times New Roman" pitchFamily="18" charset="0"/>
              </a:rPr>
              <a:t>al</a:t>
            </a:r>
          </a:p>
        </p:txBody>
      </p:sp>
      <p:sp>
        <p:nvSpPr>
          <p:cNvPr id="5" name="object 3"/>
          <p:cNvSpPr txBox="1"/>
          <p:nvPr/>
        </p:nvSpPr>
        <p:spPr>
          <a:xfrm>
            <a:off x="4041775" y="1642313"/>
            <a:ext cx="4912995" cy="4761432"/>
          </a:xfrm>
          <a:prstGeom prst="rect">
            <a:avLst/>
          </a:prstGeom>
        </p:spPr>
        <p:txBody>
          <a:bodyPr vert="horz" wrap="square" lIns="0" tIns="59055" rIns="0" bIns="0" rtlCol="0">
            <a:spAutoFit/>
          </a:bodyPr>
          <a:lstStyle/>
          <a:p>
            <a:pPr marL="355600" marR="800100" indent="-342900">
              <a:lnSpc>
                <a:spcPts val="2920"/>
              </a:lnSpc>
              <a:spcBef>
                <a:spcPts val="46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700" spc="-1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Originated </a:t>
            </a:r>
            <a:r>
              <a:rPr sz="2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 </a:t>
            </a:r>
            <a:r>
              <a:rPr sz="2700" spc="-1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Montgomery  district </a:t>
            </a:r>
            <a:r>
              <a:rPr sz="2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 </a:t>
            </a:r>
            <a:r>
              <a:rPr sz="2700" spc="-1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present</a:t>
            </a:r>
            <a:r>
              <a:rPr sz="2700" spc="-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700" spc="-2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Pakistan.</a:t>
            </a:r>
            <a:endParaRPr sz="27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5600" marR="238125" indent="-342900">
              <a:lnSpc>
                <a:spcPts val="2920"/>
              </a:lnSpc>
              <a:spcBef>
                <a:spcPts val="64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700" spc="-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This </a:t>
            </a:r>
            <a:r>
              <a:rPr sz="2700" spc="-1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breed </a:t>
            </a:r>
            <a:r>
              <a:rPr sz="2700" spc="-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otherwise known</a:t>
            </a:r>
            <a:r>
              <a:rPr sz="2700" spc="-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as  Lola </a:t>
            </a:r>
            <a:r>
              <a:rPr sz="2700" spc="-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(loose skin), Lambi </a:t>
            </a:r>
            <a:r>
              <a:rPr sz="2700" spc="-6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Bar,  </a:t>
            </a:r>
            <a:r>
              <a:rPr sz="2700" spc="-2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Montgomery, </a:t>
            </a:r>
            <a:r>
              <a:rPr sz="2700" spc="-1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Multani,</a:t>
            </a:r>
            <a:r>
              <a:rPr sz="2700" spc="2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700" spc="-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Teli.</a:t>
            </a:r>
            <a:endParaRPr sz="27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5600" marR="5080" indent="-342900">
              <a:lnSpc>
                <a:spcPts val="2920"/>
              </a:lnSpc>
              <a:spcBef>
                <a:spcPts val="63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700" spc="-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colour </a:t>
            </a:r>
            <a:r>
              <a:rPr sz="2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is </a:t>
            </a:r>
            <a:r>
              <a:rPr sz="2700" spc="-1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reddish </a:t>
            </a:r>
            <a:r>
              <a:rPr sz="2700" spc="-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dun or</a:t>
            </a:r>
            <a:r>
              <a:rPr sz="2700" spc="-10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700" spc="-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pale  </a:t>
            </a:r>
            <a:r>
              <a:rPr sz="2700" spc="-1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red, </a:t>
            </a:r>
            <a:r>
              <a:rPr sz="2700" spc="-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sometimes flashed </a:t>
            </a:r>
            <a:r>
              <a:rPr sz="2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with  </a:t>
            </a:r>
            <a:r>
              <a:rPr sz="2700" spc="-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white</a:t>
            </a:r>
            <a:r>
              <a:rPr sz="2700" spc="-2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700" spc="-1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patches.</a:t>
            </a:r>
            <a:endParaRPr sz="27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5600" marR="266700" indent="-342900">
              <a:lnSpc>
                <a:spcPct val="90000"/>
              </a:lnSpc>
              <a:spcBef>
                <a:spcPts val="59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700" spc="-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sz="2700" spc="-2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average </a:t>
            </a:r>
            <a:r>
              <a:rPr sz="2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milk yield </a:t>
            </a:r>
            <a:r>
              <a:rPr sz="2700" spc="-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of </a:t>
            </a:r>
            <a:r>
              <a:rPr sz="2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this  </a:t>
            </a:r>
            <a:r>
              <a:rPr sz="2700" spc="-1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breed </a:t>
            </a:r>
            <a:r>
              <a:rPr sz="2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is </a:t>
            </a:r>
            <a:r>
              <a:rPr sz="2700" spc="-1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between </a:t>
            </a:r>
            <a:r>
              <a:rPr sz="2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2,725 and  3,175 kgs in </a:t>
            </a:r>
            <a:r>
              <a:rPr sz="2700" spc="-1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lactation </a:t>
            </a:r>
            <a:r>
              <a:rPr sz="2700" spc="-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period</a:t>
            </a:r>
            <a:r>
              <a:rPr sz="2700" spc="-11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700" spc="-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of  </a:t>
            </a:r>
            <a:r>
              <a:rPr sz="2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300</a:t>
            </a:r>
            <a:r>
              <a:rPr sz="2700" spc="-2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days</a:t>
            </a:r>
            <a:endParaRPr sz="27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bject 4"/>
          <p:cNvSpPr/>
          <p:nvPr/>
        </p:nvSpPr>
        <p:spPr>
          <a:xfrm>
            <a:off x="152400" y="2438400"/>
            <a:ext cx="3733800" cy="2590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6047" y="503979"/>
            <a:ext cx="8736542" cy="6551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4031" y="335985"/>
            <a:ext cx="9072563" cy="6803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2042" y="503978"/>
            <a:ext cx="8232510" cy="6173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4031" y="587975"/>
            <a:ext cx="8652536" cy="6488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>
          <a:xfrm>
            <a:off x="2436152" y="2687884"/>
            <a:ext cx="4700791" cy="678971"/>
          </a:xfrm>
        </p:spPr>
        <p:txBody>
          <a:bodyPr/>
          <a:lstStyle/>
          <a:p>
            <a:r>
              <a:rPr lang="en-IN" b="1" dirty="0" smtClean="0">
                <a:solidFill>
                  <a:schemeClr val="tx1"/>
                </a:solidFill>
                <a:latin typeface="AR BERKLEY" pitchFamily="2" charset="0"/>
                <a:cs typeface="Arial" charset="0"/>
              </a:rPr>
              <a:t>Thank you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>
            <a:spLocks noGrp="1"/>
          </p:cNvSpPr>
          <p:nvPr>
            <p:ph type="title"/>
          </p:nvPr>
        </p:nvSpPr>
        <p:spPr>
          <a:xfrm>
            <a:off x="3333750" y="526465"/>
            <a:ext cx="3434754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600" b="1" spc="-20" dirty="0">
                <a:latin typeface="Times New Roman" pitchFamily="18" charset="0"/>
                <a:cs typeface="Times New Roman" pitchFamily="18" charset="0"/>
              </a:rPr>
              <a:t>Red</a:t>
            </a:r>
            <a:r>
              <a:rPr sz="3600" b="1" spc="-9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b="1" spc="-5" dirty="0">
                <a:latin typeface="Times New Roman" pitchFamily="18" charset="0"/>
                <a:cs typeface="Times New Roman" pitchFamily="18" charset="0"/>
              </a:rPr>
              <a:t>Sindhi</a:t>
            </a:r>
          </a:p>
        </p:txBody>
      </p:sp>
      <p:sp>
        <p:nvSpPr>
          <p:cNvPr id="5" name="object 3"/>
          <p:cNvSpPr txBox="1"/>
          <p:nvPr/>
        </p:nvSpPr>
        <p:spPr>
          <a:xfrm>
            <a:off x="5185028" y="1866341"/>
            <a:ext cx="4175764" cy="458394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42265" indent="-342265">
              <a:lnSpc>
                <a:spcPts val="2160"/>
              </a:lnSpc>
              <a:spcBef>
                <a:spcPts val="105"/>
              </a:spcBef>
              <a:buFont typeface="Arial"/>
              <a:buChar char="•"/>
              <a:tabLst>
                <a:tab pos="342265" algn="l"/>
                <a:tab pos="355600" algn="l"/>
              </a:tabLst>
            </a:pPr>
            <a:r>
              <a:rPr sz="2400" spc="-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This </a:t>
            </a:r>
            <a:r>
              <a:rPr sz="2400" spc="-1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breed </a:t>
            </a:r>
            <a:r>
              <a:rPr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is </a:t>
            </a:r>
            <a:r>
              <a:rPr sz="2400" spc="-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otherwise</a:t>
            </a:r>
            <a:r>
              <a:rPr sz="2400" spc="-1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called</a:t>
            </a:r>
            <a:endParaRPr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R="8890" algn="ctr">
              <a:lnSpc>
                <a:spcPts val="2160"/>
              </a:lnSpc>
            </a:pPr>
            <a:r>
              <a:rPr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as </a:t>
            </a:r>
            <a:r>
              <a:rPr sz="2400" spc="-1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Red Karachi </a:t>
            </a:r>
            <a:r>
              <a:rPr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sz="2400" spc="-1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Sindhi.</a:t>
            </a:r>
            <a:endParaRPr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5600" marR="312420" indent="-342900">
              <a:lnSpc>
                <a:spcPct val="80000"/>
              </a:lnSpc>
              <a:spcBef>
                <a:spcPts val="48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This breed mostly </a:t>
            </a:r>
            <a:r>
              <a:rPr sz="2400" spc="-1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found</a:t>
            </a:r>
            <a:r>
              <a:rPr sz="2400" spc="-7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  </a:t>
            </a:r>
            <a:r>
              <a:rPr sz="2400" spc="-1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Karachi </a:t>
            </a:r>
            <a:r>
              <a:rPr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and </a:t>
            </a:r>
            <a:r>
              <a:rPr sz="2400" spc="-1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Hyderabad  </a:t>
            </a:r>
            <a:r>
              <a:rPr sz="2400" spc="-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district of</a:t>
            </a:r>
            <a:r>
              <a:rPr sz="2400" spc="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1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Pakistan.</a:t>
            </a:r>
            <a:endParaRPr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5600" marR="464820" indent="-342900">
              <a:lnSpc>
                <a:spcPts val="1920"/>
              </a:lnSpc>
              <a:spcBef>
                <a:spcPts val="46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Colour </a:t>
            </a:r>
            <a:r>
              <a:rPr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is </a:t>
            </a:r>
            <a:r>
              <a:rPr sz="2400" spc="-1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red </a:t>
            </a:r>
            <a:r>
              <a:rPr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with</a:t>
            </a:r>
            <a:r>
              <a:rPr sz="2400" spc="-7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shades  varying </a:t>
            </a:r>
            <a:r>
              <a:rPr sz="2400" spc="-1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from </a:t>
            </a:r>
            <a:r>
              <a:rPr sz="2400" spc="-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dark </a:t>
            </a:r>
            <a:r>
              <a:rPr sz="2400" spc="-1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red to  </a:t>
            </a:r>
            <a:r>
              <a:rPr sz="2400" spc="-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light, </a:t>
            </a:r>
            <a:r>
              <a:rPr sz="2400" spc="-1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strips </a:t>
            </a:r>
            <a:r>
              <a:rPr sz="2400" spc="-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white.</a:t>
            </a:r>
            <a:endParaRPr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5600" marR="103505" indent="-342900">
              <a:lnSpc>
                <a:spcPct val="80000"/>
              </a:lnSpc>
              <a:spcBef>
                <a:spcPts val="49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Milk </a:t>
            </a:r>
            <a:r>
              <a:rPr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yield </a:t>
            </a:r>
            <a:r>
              <a:rPr sz="2400" spc="-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ranges </a:t>
            </a:r>
            <a:r>
              <a:rPr sz="2400" spc="-1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from </a:t>
            </a:r>
            <a:r>
              <a:rPr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1100-  2600</a:t>
            </a:r>
            <a:r>
              <a:rPr sz="2400" spc="-3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kgs.</a:t>
            </a:r>
          </a:p>
          <a:p>
            <a:pPr marL="355600" marR="36195" indent="-342900">
              <a:lnSpc>
                <a:spcPct val="80000"/>
              </a:lnSpc>
              <a:spcBef>
                <a:spcPts val="48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Widely </a:t>
            </a:r>
            <a:r>
              <a:rPr sz="2400" spc="-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used </a:t>
            </a:r>
            <a:r>
              <a:rPr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 </a:t>
            </a:r>
            <a:r>
              <a:rPr sz="2400" spc="-1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crossbreeding  programmes.</a:t>
            </a:r>
            <a:endParaRPr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5600" marR="331470" indent="-342900">
              <a:lnSpc>
                <a:spcPct val="80100"/>
              </a:lnSpc>
              <a:spcBef>
                <a:spcPts val="48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Age </a:t>
            </a:r>
            <a:r>
              <a:rPr sz="2400" spc="-1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at </a:t>
            </a:r>
            <a:r>
              <a:rPr sz="2400" spc="-2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first </a:t>
            </a:r>
            <a:r>
              <a:rPr sz="2400" spc="-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calving </a:t>
            </a:r>
            <a:r>
              <a:rPr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39-50  </a:t>
            </a:r>
            <a:r>
              <a:rPr sz="2400" spc="-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months </a:t>
            </a:r>
            <a:r>
              <a:rPr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and </a:t>
            </a:r>
            <a:r>
              <a:rPr sz="2400" spc="-1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inter </a:t>
            </a:r>
            <a:r>
              <a:rPr sz="2400" spc="-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calving  period </a:t>
            </a:r>
            <a:r>
              <a:rPr sz="2400" spc="-1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from </a:t>
            </a:r>
            <a:r>
              <a:rPr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425-540</a:t>
            </a:r>
            <a:r>
              <a:rPr sz="2400" spc="-6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1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days.</a:t>
            </a:r>
            <a:endParaRPr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bject 4"/>
          <p:cNvSpPr/>
          <p:nvPr/>
        </p:nvSpPr>
        <p:spPr>
          <a:xfrm>
            <a:off x="457200" y="1905000"/>
            <a:ext cx="4297680" cy="37978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 txBox="1">
            <a:spLocks noGrp="1"/>
          </p:cNvSpPr>
          <p:nvPr>
            <p:ph type="title"/>
          </p:nvPr>
        </p:nvSpPr>
        <p:spPr>
          <a:xfrm>
            <a:off x="3454146" y="226559"/>
            <a:ext cx="2666286" cy="5661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600" b="1" spc="-15" dirty="0">
                <a:latin typeface="Times New Roman" pitchFamily="18" charset="0"/>
                <a:cs typeface="Times New Roman" pitchFamily="18" charset="0"/>
              </a:rPr>
              <a:t>Tharparkar</a:t>
            </a:r>
            <a:endParaRPr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bject 3"/>
          <p:cNvSpPr txBox="1"/>
          <p:nvPr/>
        </p:nvSpPr>
        <p:spPr>
          <a:xfrm>
            <a:off x="1943968" y="1691605"/>
            <a:ext cx="3700785" cy="4940455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355600" marR="78105" indent="-342900">
              <a:lnSpc>
                <a:spcPts val="2110"/>
              </a:lnSpc>
              <a:spcBef>
                <a:spcPts val="60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1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Originated </a:t>
            </a:r>
            <a:r>
              <a:rPr sz="2200" spc="-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 </a:t>
            </a:r>
            <a:r>
              <a:rPr sz="2200" spc="-1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Tharparkar district  </a:t>
            </a:r>
            <a:r>
              <a:rPr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of </a:t>
            </a:r>
            <a:r>
              <a:rPr sz="2200" spc="-1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southeast Sind </a:t>
            </a:r>
            <a:r>
              <a:rPr sz="2200" spc="-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sz="2200" spc="1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1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Pakistan.</a:t>
            </a:r>
            <a:endParaRPr sz="2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5600" marR="388620" indent="-342900">
              <a:lnSpc>
                <a:spcPct val="80000"/>
              </a:lnSpc>
              <a:spcBef>
                <a:spcPts val="55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Otherwise known as </a:t>
            </a:r>
            <a:r>
              <a:rPr sz="2200" spc="-1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White  Sindhi, </a:t>
            </a:r>
            <a:r>
              <a:rPr sz="2200" spc="-2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Gray </a:t>
            </a:r>
            <a:r>
              <a:rPr sz="2200" spc="-1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Sindhi </a:t>
            </a:r>
            <a:r>
              <a:rPr sz="2200" spc="-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sz="2200" spc="1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Thari.</a:t>
            </a:r>
            <a:endParaRPr sz="2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5600" marR="535305" indent="-342900">
              <a:lnSpc>
                <a:spcPct val="80000"/>
              </a:lnSpc>
              <a:spcBef>
                <a:spcPts val="52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Body </a:t>
            </a:r>
            <a:r>
              <a:rPr sz="2200" spc="-1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colour </a:t>
            </a:r>
            <a:r>
              <a:rPr sz="2200" spc="-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is </a:t>
            </a:r>
            <a:r>
              <a:rPr sz="2200" spc="-1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white </a:t>
            </a:r>
            <a:r>
              <a:rPr sz="2200" spc="-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or </a:t>
            </a:r>
            <a:r>
              <a:rPr sz="2200" spc="-1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light  </a:t>
            </a:r>
            <a:r>
              <a:rPr sz="2200" spc="-4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grey.</a:t>
            </a:r>
            <a:endParaRPr sz="2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5600" marR="5080" indent="-342900">
              <a:lnSpc>
                <a:spcPct val="80000"/>
              </a:lnSpc>
              <a:spcBef>
                <a:spcPts val="53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1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bullocks </a:t>
            </a:r>
            <a:r>
              <a:rPr sz="2200" spc="-1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are quite </a:t>
            </a:r>
            <a:r>
              <a:rPr sz="2200" spc="-1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suitable  </a:t>
            </a:r>
            <a:r>
              <a:rPr sz="2200" spc="-2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for </a:t>
            </a:r>
            <a:r>
              <a:rPr sz="2200" spc="-1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ploughing </a:t>
            </a:r>
            <a:r>
              <a:rPr sz="2200" spc="-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and </a:t>
            </a:r>
            <a:r>
              <a:rPr sz="2200" spc="-1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casting </a:t>
            </a:r>
            <a:r>
              <a:rPr sz="2200" spc="-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and  the </a:t>
            </a:r>
            <a:r>
              <a:rPr sz="2200" spc="-2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cows </a:t>
            </a:r>
            <a:r>
              <a:rPr sz="2200" spc="-1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are </a:t>
            </a:r>
            <a:r>
              <a:rPr sz="2200" spc="-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good milch animals  (1,800 </a:t>
            </a:r>
            <a:r>
              <a:rPr sz="2200" spc="-13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sz="2200" spc="-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2600</a:t>
            </a:r>
            <a:r>
              <a:rPr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kgs).</a:t>
            </a:r>
            <a:endParaRPr sz="2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5600" marR="187960" indent="-342900" algn="just">
              <a:lnSpc>
                <a:spcPts val="2110"/>
              </a:lnSpc>
              <a:spcBef>
                <a:spcPts val="509"/>
              </a:spcBef>
              <a:buFont typeface="Arial"/>
              <a:buChar char="•"/>
              <a:tabLst>
                <a:tab pos="355600" algn="l"/>
              </a:tabLst>
            </a:pPr>
            <a:r>
              <a:rPr sz="2200" spc="-1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Age at first </a:t>
            </a:r>
            <a:r>
              <a:rPr sz="2200" spc="-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calving </a:t>
            </a:r>
            <a:r>
              <a:rPr sz="2200" spc="-1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ranges from  </a:t>
            </a:r>
            <a:r>
              <a:rPr sz="2200" spc="-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38-42 </a:t>
            </a:r>
            <a:r>
              <a:rPr sz="2200" spc="-1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months </a:t>
            </a:r>
            <a:r>
              <a:rPr sz="2200" spc="-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and </a:t>
            </a:r>
            <a:r>
              <a:rPr sz="2200" spc="-1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inter </a:t>
            </a:r>
            <a:r>
              <a:rPr sz="2200" spc="-1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calving  </a:t>
            </a:r>
            <a:r>
              <a:rPr sz="2200" spc="-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period </a:t>
            </a:r>
            <a:r>
              <a:rPr sz="2200" spc="-1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from </a:t>
            </a:r>
            <a:r>
              <a:rPr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430 </a:t>
            </a:r>
            <a:r>
              <a:rPr sz="2200" spc="-2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to </a:t>
            </a:r>
            <a:r>
              <a:rPr sz="2200" spc="-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460</a:t>
            </a:r>
            <a:r>
              <a:rPr sz="2200" spc="1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2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days.</a:t>
            </a:r>
            <a:endParaRPr sz="2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bject 4"/>
          <p:cNvSpPr/>
          <p:nvPr/>
        </p:nvSpPr>
        <p:spPr>
          <a:xfrm>
            <a:off x="5976416" y="2483693"/>
            <a:ext cx="3520448" cy="30815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object 2"/>
          <p:cNvSpPr>
            <a:spLocks noGrp="1"/>
          </p:cNvSpPr>
          <p:nvPr>
            <p:ph type="title"/>
          </p:nvPr>
        </p:nvSpPr>
        <p:spPr>
          <a:xfrm>
            <a:off x="2159992" y="225741"/>
            <a:ext cx="6825066" cy="556476"/>
          </a:xfrm>
        </p:spPr>
        <p:txBody>
          <a:bodyPr tIns="13999"/>
          <a:lstStyle/>
          <a:p>
            <a:pPr marL="13999" eaLnBrk="1" hangingPunct="1">
              <a:spcBef>
                <a:spcPts val="110"/>
              </a:spcBef>
            </a:pPr>
            <a:r>
              <a:rPr lang="en-US" sz="3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ANIMAL HANDLING AND  RESTRAINT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94307" y="1791923"/>
            <a:ext cx="8850298" cy="814355"/>
          </a:xfrm>
          <a:prstGeom prst="rect">
            <a:avLst/>
          </a:prstGeom>
        </p:spPr>
        <p:txBody>
          <a:bodyPr lIns="0" tIns="13999" rIns="0" bIns="0">
            <a:spAutoFit/>
          </a:bodyPr>
          <a:lstStyle/>
          <a:p>
            <a:pPr marL="13999" fontAlgn="auto">
              <a:spcBef>
                <a:spcPts val="110"/>
              </a:spcBef>
              <a:spcAft>
                <a:spcPts val="0"/>
              </a:spcAft>
              <a:defRPr/>
            </a:pPr>
            <a:r>
              <a:rPr sz="2600" b="1" spc="-6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Animal restraint </a:t>
            </a:r>
            <a:r>
              <a:rPr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is the </a:t>
            </a:r>
            <a:r>
              <a:rPr sz="2600" b="1" spc="-6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process </a:t>
            </a:r>
            <a:r>
              <a:rPr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of </a:t>
            </a:r>
            <a:r>
              <a:rPr sz="2600" b="1" spc="-6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preventing</a:t>
            </a:r>
            <a:r>
              <a:rPr sz="2600" b="1" spc="17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</a:t>
            </a:r>
            <a:endParaRPr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13999" fontAlgn="auto">
              <a:spcBef>
                <a:spcPts val="6"/>
              </a:spcBef>
              <a:spcAft>
                <a:spcPts val="0"/>
              </a:spcAft>
              <a:defRPr/>
            </a:pPr>
            <a:r>
              <a:rPr sz="2600" b="1" spc="-6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animal </a:t>
            </a:r>
            <a:r>
              <a:rPr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from </a:t>
            </a:r>
            <a:r>
              <a:rPr sz="2600" b="1" spc="-6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action </a:t>
            </a:r>
            <a:r>
              <a:rPr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or </a:t>
            </a:r>
            <a:r>
              <a:rPr sz="2600" b="1" spc="-6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motion</a:t>
            </a:r>
            <a:r>
              <a:rPr lang="en-IN" sz="2600" b="1" spc="-66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00" name="object 5"/>
          <p:cNvSpPr txBox="1">
            <a:spLocks noChangeArrowheads="1"/>
          </p:cNvSpPr>
          <p:nvPr/>
        </p:nvSpPr>
        <p:spPr bwMode="auto">
          <a:xfrm>
            <a:off x="675542" y="3641594"/>
            <a:ext cx="8134504" cy="832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3999" rIns="0" bIns="0">
            <a:spAutoFit/>
          </a:bodyPr>
          <a:lstStyle/>
          <a:p>
            <a:pPr marL="391978" indent="-377979">
              <a:spcBef>
                <a:spcPts val="110"/>
              </a:spcBef>
              <a:buFont typeface="Arial" charset="0"/>
              <a:buChar char="•"/>
              <a:tabLst>
                <a:tab pos="391978" algn="l"/>
              </a:tabLst>
            </a:pP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 animal may require restraint for examination,  treatment and milking</a:t>
            </a:r>
            <a:r>
              <a:rPr lang="en-IN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01" name="object 6"/>
          <p:cNvSpPr txBox="1">
            <a:spLocks noChangeArrowheads="1"/>
          </p:cNvSpPr>
          <p:nvPr/>
        </p:nvSpPr>
        <p:spPr bwMode="auto">
          <a:xfrm>
            <a:off x="759548" y="5657508"/>
            <a:ext cx="8733041" cy="827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3999" rIns="0" bIns="0">
            <a:spAutoFit/>
          </a:bodyPr>
          <a:lstStyle/>
          <a:p>
            <a:pPr marL="391978" indent="-377979">
              <a:spcBef>
                <a:spcPts val="110"/>
              </a:spcBef>
              <a:buFont typeface="Arial" charset="0"/>
              <a:buChar char="•"/>
              <a:tabLst>
                <a:tab pos="391978" algn="l"/>
              </a:tabLst>
            </a:pP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Restraint can be achieved simply by moral  persuasion, by physical force and by chemical  means.</a:t>
            </a:r>
            <a:endParaRPr lang="en-US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Noto Sans CJK SC Regular"/>
        <a:cs typeface="Noto Sans CJK SC Regular"/>
      </a:majorFont>
      <a:minorFont>
        <a:latin typeface="Arial"/>
        <a:ea typeface="Noto Sans CJK SC Regular"/>
        <a:cs typeface="Noto Sans CJK SC Regula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939</Words>
  <Application>Microsoft Office PowerPoint</Application>
  <PresentationFormat>Custom</PresentationFormat>
  <Paragraphs>161</Paragraphs>
  <Slides>64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5" baseType="lpstr">
      <vt:lpstr>Office Theme</vt:lpstr>
      <vt:lpstr>DAIRY FARMING</vt:lpstr>
      <vt:lpstr>BREEDS OF CATTLE</vt:lpstr>
      <vt:lpstr>Slide 3</vt:lpstr>
      <vt:lpstr>Drought purpose Breeds</vt:lpstr>
      <vt:lpstr>Gir</vt:lpstr>
      <vt:lpstr>Sahiwal</vt:lpstr>
      <vt:lpstr>Red Sindhi</vt:lpstr>
      <vt:lpstr>Tharparkar</vt:lpstr>
      <vt:lpstr>ANIMAL HANDLING AND  RESTRAINT</vt:lpstr>
      <vt:lpstr>Slide 10</vt:lpstr>
      <vt:lpstr>Casting of cattle</vt:lpstr>
      <vt:lpstr>Slide 12</vt:lpstr>
      <vt:lpstr>SAFETY DURING ANIMAL HANDLING</vt:lpstr>
      <vt:lpstr>STEP 2:- HEALTH CONDITION</vt:lpstr>
      <vt:lpstr>RESTRAINT TECHNIQUES</vt:lpstr>
      <vt:lpstr>Head And Tail Raising Techniqueu</vt:lpstr>
      <vt:lpstr>HEAD RESTRAINT TECHNIQUE:-</vt:lpstr>
      <vt:lpstr>NOSE LEAD TECHINQUE</vt:lpstr>
      <vt:lpstr>CATTLE CRUSH TECHNIQUE</vt:lpstr>
      <vt:lpstr>MILKING HOBBLES TECHNIQUE</vt:lpstr>
      <vt:lpstr>RESTRAINT TECHNIQUES FOR SHEAP AND  GOAT</vt:lpstr>
      <vt:lpstr>RESTRAINT FOR HOOF TRIMING AND  EXAMINATION:-</vt:lpstr>
      <vt:lpstr>RESTRAINT FOR POULTRY:-Holding chicken in one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Thank you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 years Perspective Plan  (2018-23)</dc:title>
  <dc:creator>Gouri Sahu</dc:creator>
  <cp:lastModifiedBy>user</cp:lastModifiedBy>
  <cp:revision>32</cp:revision>
  <cp:lastPrinted>1601-01-01T00:00:00Z</cp:lastPrinted>
  <dcterms:created xsi:type="dcterms:W3CDTF">2018-01-17T07:28:50Z</dcterms:created>
  <dcterms:modified xsi:type="dcterms:W3CDTF">2021-04-21T15:22:08Z</dcterms:modified>
</cp:coreProperties>
</file>