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physical chemistry of mil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457200" y="2590800"/>
            <a:ext cx="8360611" cy="1524000"/>
          </a:xfrm>
        </p:spPr>
        <p:style>
          <a:lnRef idx="1">
            <a:schemeClr val="accent3"/>
          </a:lnRef>
          <a:fillRef idx="2">
            <a:schemeClr val="accent3"/>
          </a:fillRef>
          <a:effectRef idx="1">
            <a:schemeClr val="accent3"/>
          </a:effectRef>
          <a:fontRef idx="minor">
            <a:schemeClr val="dk1"/>
          </a:fontRef>
        </p:style>
        <p:txBody>
          <a:bodyPr>
            <a:normAutofit/>
          </a:bodyPr>
          <a:lstStyle/>
          <a:p>
            <a:r>
              <a:rPr lang="en-IN" dirty="0">
                <a:latin typeface="Algerian" pitchFamily="82" charset="0"/>
              </a:rPr>
              <a:t>Constituents and gross composition of milk</a:t>
            </a:r>
          </a:p>
        </p:txBody>
      </p:sp>
      <p:sp>
        <p:nvSpPr>
          <p:cNvPr id="3" name="Subtitle 2"/>
          <p:cNvSpPr>
            <a:spLocks noGrp="1"/>
          </p:cNvSpPr>
          <p:nvPr>
            <p:ph type="subTitle" idx="1"/>
          </p:nvPr>
        </p:nvSpPr>
        <p:spPr>
          <a:xfrm>
            <a:off x="6597445" y="6172200"/>
            <a:ext cx="2622755" cy="762000"/>
          </a:xfrm>
        </p:spPr>
        <p:txBody>
          <a:bodyPr/>
          <a:lstStyle/>
          <a:p>
            <a:r>
              <a:rPr lang="en-IN" dirty="0" err="1">
                <a:solidFill>
                  <a:srgbClr val="FF0000"/>
                </a:solidFill>
              </a:rPr>
              <a:t>Dr.</a:t>
            </a:r>
            <a:r>
              <a:rPr lang="en-IN" dirty="0">
                <a:solidFill>
                  <a:srgbClr val="FF0000"/>
                </a:solidFill>
              </a:rPr>
              <a:t> Soma Maji</a:t>
            </a:r>
          </a:p>
        </p:txBody>
      </p:sp>
      <p:pic>
        <p:nvPicPr>
          <p:cNvPr id="1028" name="Picture 4" descr="Image result for physical chemistry of mil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589" y="4267200"/>
            <a:ext cx="3636211"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52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457200"/>
          </a:xfrm>
        </p:spPr>
        <p:txBody>
          <a:bodyPr>
            <a:noAutofit/>
          </a:bodyPr>
          <a:lstStyle/>
          <a:p>
            <a:r>
              <a:rPr lang="en-IN" sz="2800" dirty="0"/>
              <a:t>Definition of milk</a:t>
            </a:r>
          </a:p>
        </p:txBody>
      </p:sp>
      <p:sp>
        <p:nvSpPr>
          <p:cNvPr id="4" name="Content Placeholder 2"/>
          <p:cNvSpPr txBox="1">
            <a:spLocks/>
          </p:cNvSpPr>
          <p:nvPr/>
        </p:nvSpPr>
        <p:spPr>
          <a:xfrm>
            <a:off x="152400" y="609600"/>
            <a:ext cx="8839200" cy="1219200"/>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just">
              <a:buNone/>
            </a:pPr>
            <a:r>
              <a:rPr lang="en-US" sz="1800" dirty="0"/>
              <a:t>Milk may be defined as the whole, fresh, clean, lacteal secretion obtained by the complete milking of one or more healthy </a:t>
            </a:r>
            <a:r>
              <a:rPr lang="en-US" sz="1800" dirty="0" err="1"/>
              <a:t>milch</a:t>
            </a:r>
            <a:r>
              <a:rPr lang="en-US" sz="1800" dirty="0"/>
              <a:t> animals, excluding that obtained within 15 days before and 5 days after calving to avoid colostrum milk and should contain minimum prescribed percentage of milk fat and milk Solid Not Fat.    </a:t>
            </a:r>
          </a:p>
          <a:p>
            <a:endParaRPr lang="en-US" sz="2200" dirty="0"/>
          </a:p>
        </p:txBody>
      </p:sp>
      <p:sp>
        <p:nvSpPr>
          <p:cNvPr id="5" name="TextBox 4"/>
          <p:cNvSpPr txBox="1"/>
          <p:nvPr/>
        </p:nvSpPr>
        <p:spPr>
          <a:xfrm>
            <a:off x="7391400" y="1905000"/>
            <a:ext cx="1447800" cy="353943"/>
          </a:xfrm>
          <a:prstGeom prst="rect">
            <a:avLst/>
          </a:prstGeom>
          <a:noFill/>
          <a:ln>
            <a:solidFill>
              <a:schemeClr val="accent1"/>
            </a:solidFill>
          </a:ln>
        </p:spPr>
        <p:txBody>
          <a:bodyPr wrap="square" rtlCol="0">
            <a:spAutoFit/>
          </a:bodyPr>
          <a:lstStyle/>
          <a:p>
            <a:r>
              <a:rPr lang="en-US" sz="1700" dirty="0">
                <a:solidFill>
                  <a:srgbClr val="C00000"/>
                </a:solidFill>
              </a:rPr>
              <a:t>(De, 1980)</a:t>
            </a:r>
          </a:p>
        </p:txBody>
      </p:sp>
      <p:graphicFrame>
        <p:nvGraphicFramePr>
          <p:cNvPr id="6" name="Table 5"/>
          <p:cNvGraphicFramePr>
            <a:graphicFrameLocks noGrp="1"/>
          </p:cNvGraphicFramePr>
          <p:nvPr>
            <p:extLst>
              <p:ext uri="{D42A27DB-BD31-4B8C-83A1-F6EECF244321}">
                <p14:modId xmlns:p14="http://schemas.microsoft.com/office/powerpoint/2010/main" val="1270381439"/>
              </p:ext>
            </p:extLst>
          </p:nvPr>
        </p:nvGraphicFramePr>
        <p:xfrm>
          <a:off x="381000" y="2905760"/>
          <a:ext cx="8534400" cy="356616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2133600">
                  <a:extLst>
                    <a:ext uri="{9D8B030D-6E8A-4147-A177-3AD203B41FA5}">
                      <a16:colId xmlns:a16="http://schemas.microsoft.com/office/drawing/2014/main" val="20003"/>
                    </a:ext>
                  </a:extLst>
                </a:gridCol>
              </a:tblGrid>
              <a:tr h="551996">
                <a:tc>
                  <a:txBody>
                    <a:bodyPr/>
                    <a:lstStyle/>
                    <a:p>
                      <a:pPr algn="ctr"/>
                      <a:r>
                        <a:rPr lang="en-IN" b="1" dirty="0"/>
                        <a:t>Component</a:t>
                      </a:r>
                    </a:p>
                  </a:txBody>
                  <a:tcPr/>
                </a:tc>
                <a:tc>
                  <a:txBody>
                    <a:bodyPr/>
                    <a:lstStyle/>
                    <a:p>
                      <a:pPr algn="ctr"/>
                      <a:r>
                        <a:rPr lang="en-IN" sz="1800" b="1" i="0" u="none" strike="noStrike" kern="1200" baseline="0" dirty="0">
                          <a:solidFill>
                            <a:schemeClr val="lt1"/>
                          </a:solidFill>
                          <a:latin typeface="+mn-lt"/>
                          <a:ea typeface="+mn-ea"/>
                          <a:cs typeface="+mn-cs"/>
                        </a:rPr>
                        <a:t>Average Content</a:t>
                      </a:r>
                    </a:p>
                    <a:p>
                      <a:pPr algn="ctr"/>
                      <a:r>
                        <a:rPr lang="en-IN" sz="1800" b="1" i="0" u="none" strike="noStrike" kern="1200" baseline="0" dirty="0">
                          <a:solidFill>
                            <a:schemeClr val="lt1"/>
                          </a:solidFill>
                          <a:latin typeface="+mn-lt"/>
                          <a:ea typeface="+mn-ea"/>
                          <a:cs typeface="+mn-cs"/>
                        </a:rPr>
                        <a:t>percentage (w/w)</a:t>
                      </a:r>
                      <a:endParaRPr lang="en-IN" b="1" dirty="0"/>
                    </a:p>
                  </a:txBody>
                  <a:tcPr/>
                </a:tc>
                <a:tc>
                  <a:txBody>
                    <a:bodyPr/>
                    <a:lstStyle/>
                    <a:p>
                      <a:pPr algn="ctr"/>
                      <a:r>
                        <a:rPr lang="en-IN" b="1" dirty="0"/>
                        <a:t>Range </a:t>
                      </a:r>
                      <a:r>
                        <a:rPr lang="en-IN" sz="1800" b="1" i="0" u="none" strike="noStrike" kern="1200" baseline="0" dirty="0">
                          <a:solidFill>
                            <a:schemeClr val="lt1"/>
                          </a:solidFill>
                          <a:latin typeface="+mn-lt"/>
                          <a:ea typeface="+mn-ea"/>
                          <a:cs typeface="+mn-cs"/>
                        </a:rPr>
                        <a:t>Percentage</a:t>
                      </a:r>
                    </a:p>
                    <a:p>
                      <a:pPr algn="ctr"/>
                      <a:r>
                        <a:rPr lang="en-IN" sz="1800" b="1" i="0" u="none" strike="noStrike" kern="1200" baseline="0" dirty="0">
                          <a:solidFill>
                            <a:schemeClr val="lt1"/>
                          </a:solidFill>
                          <a:latin typeface="+mn-lt"/>
                          <a:ea typeface="+mn-ea"/>
                          <a:cs typeface="+mn-cs"/>
                        </a:rPr>
                        <a:t>(w/w)</a:t>
                      </a:r>
                      <a:endParaRPr lang="en-IN" b="1" dirty="0"/>
                    </a:p>
                  </a:txBody>
                  <a:tcPr/>
                </a:tc>
                <a:tc>
                  <a:txBody>
                    <a:bodyPr/>
                    <a:lstStyle/>
                    <a:p>
                      <a:pPr algn="ctr"/>
                      <a:r>
                        <a:rPr lang="en-IN" sz="1800" b="1" i="0" u="none" strike="noStrike" kern="1200" baseline="0" dirty="0">
                          <a:solidFill>
                            <a:schemeClr val="lt1"/>
                          </a:solidFill>
                          <a:latin typeface="+mn-lt"/>
                          <a:ea typeface="+mn-ea"/>
                          <a:cs typeface="+mn-cs"/>
                        </a:rPr>
                        <a:t>Average % of</a:t>
                      </a:r>
                    </a:p>
                    <a:p>
                      <a:pPr algn="ctr"/>
                      <a:r>
                        <a:rPr lang="en-IN" sz="1800" b="1" i="0" u="none" strike="noStrike" kern="1200" baseline="0" dirty="0">
                          <a:solidFill>
                            <a:schemeClr val="lt1"/>
                          </a:solidFill>
                          <a:latin typeface="+mn-lt"/>
                          <a:ea typeface="+mn-ea"/>
                          <a:cs typeface="+mn-cs"/>
                        </a:rPr>
                        <a:t>Dry matter</a:t>
                      </a:r>
                      <a:endParaRPr lang="en-IN" b="1" dirty="0"/>
                    </a:p>
                  </a:txBody>
                  <a:tcPr/>
                </a:tc>
                <a:extLst>
                  <a:ext uri="{0D108BD9-81ED-4DB2-BD59-A6C34878D82A}">
                    <a16:rowId xmlns:a16="http://schemas.microsoft.com/office/drawing/2014/main" val="10000"/>
                  </a:ext>
                </a:extLst>
              </a:tr>
              <a:tr h="319807">
                <a:tc>
                  <a:txBody>
                    <a:bodyPr/>
                    <a:lstStyle/>
                    <a:p>
                      <a:pPr algn="ctr"/>
                      <a:r>
                        <a:rPr lang="en-IN" dirty="0"/>
                        <a:t>Water</a:t>
                      </a:r>
                    </a:p>
                  </a:txBody>
                  <a:tcPr/>
                </a:tc>
                <a:tc>
                  <a:txBody>
                    <a:bodyPr/>
                    <a:lstStyle/>
                    <a:p>
                      <a:pPr algn="ctr"/>
                      <a:r>
                        <a:rPr lang="en-IN" sz="1800" b="0" i="0" u="none" strike="noStrike" kern="1200" baseline="0" dirty="0">
                          <a:solidFill>
                            <a:schemeClr val="dk1"/>
                          </a:solidFill>
                          <a:latin typeface="+mn-lt"/>
                          <a:ea typeface="+mn-ea"/>
                          <a:cs typeface="+mn-cs"/>
                        </a:rPr>
                        <a:t>87.3</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85.5 -88.7</a:t>
                      </a:r>
                      <a:endParaRPr lang="en-IN" dirty="0"/>
                    </a:p>
                  </a:txBody>
                  <a:tcPr/>
                </a:tc>
                <a:tc>
                  <a:txBody>
                    <a:bodyPr/>
                    <a:lstStyle/>
                    <a:p>
                      <a:pPr algn="ctr"/>
                      <a:endParaRPr lang="en-IN"/>
                    </a:p>
                  </a:txBody>
                  <a:tcPr/>
                </a:tc>
                <a:extLst>
                  <a:ext uri="{0D108BD9-81ED-4DB2-BD59-A6C34878D82A}">
                    <a16:rowId xmlns:a16="http://schemas.microsoft.com/office/drawing/2014/main" val="10001"/>
                  </a:ext>
                </a:extLst>
              </a:tr>
              <a:tr h="319807">
                <a:tc>
                  <a:txBody>
                    <a:bodyPr/>
                    <a:lstStyle/>
                    <a:p>
                      <a:pPr algn="ctr"/>
                      <a:r>
                        <a:rPr lang="en-IN" dirty="0"/>
                        <a:t>Solids not fat</a:t>
                      </a:r>
                    </a:p>
                  </a:txBody>
                  <a:tcPr/>
                </a:tc>
                <a:tc>
                  <a:txBody>
                    <a:bodyPr/>
                    <a:lstStyle/>
                    <a:p>
                      <a:pPr algn="ctr"/>
                      <a:r>
                        <a:rPr lang="en-IN" sz="1800" b="0" i="0" u="none" strike="noStrike" kern="1200" baseline="0" dirty="0">
                          <a:solidFill>
                            <a:schemeClr val="dk1"/>
                          </a:solidFill>
                          <a:latin typeface="+mn-lt"/>
                          <a:ea typeface="+mn-ea"/>
                          <a:cs typeface="+mn-cs"/>
                        </a:rPr>
                        <a:t>8.8</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7.9-10.0</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69</a:t>
                      </a:r>
                      <a:endParaRPr lang="en-IN" dirty="0"/>
                    </a:p>
                  </a:txBody>
                  <a:tcPr/>
                </a:tc>
                <a:extLst>
                  <a:ext uri="{0D108BD9-81ED-4DB2-BD59-A6C34878D82A}">
                    <a16:rowId xmlns:a16="http://schemas.microsoft.com/office/drawing/2014/main" val="10002"/>
                  </a:ext>
                </a:extLst>
              </a:tr>
              <a:tr h="319807">
                <a:tc>
                  <a:txBody>
                    <a:bodyPr/>
                    <a:lstStyle/>
                    <a:p>
                      <a:pPr algn="ctr"/>
                      <a:r>
                        <a:rPr lang="en-IN" dirty="0"/>
                        <a:t>Fat </a:t>
                      </a:r>
                    </a:p>
                  </a:txBody>
                  <a:tcPr/>
                </a:tc>
                <a:tc>
                  <a:txBody>
                    <a:bodyPr/>
                    <a:lstStyle/>
                    <a:p>
                      <a:pPr algn="ctr"/>
                      <a:r>
                        <a:rPr lang="en-IN" sz="1800" b="0" i="0" u="none" strike="noStrike" kern="1200" baseline="0" dirty="0">
                          <a:solidFill>
                            <a:schemeClr val="dk1"/>
                          </a:solidFill>
                          <a:latin typeface="+mn-lt"/>
                          <a:ea typeface="+mn-ea"/>
                          <a:cs typeface="+mn-cs"/>
                        </a:rPr>
                        <a:t>3.9</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2.4-5.5</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31</a:t>
                      </a:r>
                      <a:endParaRPr lang="en-IN" dirty="0"/>
                    </a:p>
                  </a:txBody>
                  <a:tcPr/>
                </a:tc>
                <a:extLst>
                  <a:ext uri="{0D108BD9-81ED-4DB2-BD59-A6C34878D82A}">
                    <a16:rowId xmlns:a16="http://schemas.microsoft.com/office/drawing/2014/main" val="10003"/>
                  </a:ext>
                </a:extLst>
              </a:tr>
              <a:tr h="319807">
                <a:tc>
                  <a:txBody>
                    <a:bodyPr/>
                    <a:lstStyle/>
                    <a:p>
                      <a:pPr algn="ctr"/>
                      <a:r>
                        <a:rPr lang="en-IN" dirty="0"/>
                        <a:t>Protein</a:t>
                      </a:r>
                    </a:p>
                  </a:txBody>
                  <a:tcPr/>
                </a:tc>
                <a:tc>
                  <a:txBody>
                    <a:bodyPr/>
                    <a:lstStyle/>
                    <a:p>
                      <a:pPr algn="ctr"/>
                      <a:r>
                        <a:rPr lang="en-IN" sz="1800" b="0" i="0" u="none" strike="noStrike" kern="1200" baseline="0" dirty="0">
                          <a:solidFill>
                            <a:schemeClr val="dk1"/>
                          </a:solidFill>
                          <a:latin typeface="+mn-lt"/>
                          <a:ea typeface="+mn-ea"/>
                          <a:cs typeface="+mn-cs"/>
                        </a:rPr>
                        <a:t>3.25</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2.3-4.4</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26</a:t>
                      </a:r>
                      <a:endParaRPr lang="en-IN" dirty="0"/>
                    </a:p>
                  </a:txBody>
                  <a:tcPr/>
                </a:tc>
                <a:extLst>
                  <a:ext uri="{0D108BD9-81ED-4DB2-BD59-A6C34878D82A}">
                    <a16:rowId xmlns:a16="http://schemas.microsoft.com/office/drawing/2014/main" val="10004"/>
                  </a:ext>
                </a:extLst>
              </a:tr>
              <a:tr h="319807">
                <a:tc>
                  <a:txBody>
                    <a:bodyPr/>
                    <a:lstStyle/>
                    <a:p>
                      <a:pPr algn="ctr"/>
                      <a:r>
                        <a:rPr lang="en-IN" dirty="0"/>
                        <a:t>Lactose</a:t>
                      </a:r>
                    </a:p>
                  </a:txBody>
                  <a:tcPr/>
                </a:tc>
                <a:tc>
                  <a:txBody>
                    <a:bodyPr/>
                    <a:lstStyle/>
                    <a:p>
                      <a:pPr algn="ctr"/>
                      <a:r>
                        <a:rPr lang="en-IN" sz="1800" b="0" i="0" u="none" strike="noStrike" kern="1200" baseline="0" dirty="0">
                          <a:solidFill>
                            <a:schemeClr val="dk1"/>
                          </a:solidFill>
                          <a:latin typeface="+mn-lt"/>
                          <a:ea typeface="+mn-ea"/>
                          <a:cs typeface="+mn-cs"/>
                        </a:rPr>
                        <a:t>4.6</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3.8-5.3</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36</a:t>
                      </a:r>
                      <a:endParaRPr lang="en-IN" dirty="0"/>
                    </a:p>
                  </a:txBody>
                  <a:tcPr/>
                </a:tc>
                <a:extLst>
                  <a:ext uri="{0D108BD9-81ED-4DB2-BD59-A6C34878D82A}">
                    <a16:rowId xmlns:a16="http://schemas.microsoft.com/office/drawing/2014/main" val="10005"/>
                  </a:ext>
                </a:extLst>
              </a:tr>
              <a:tr h="319807">
                <a:tc>
                  <a:txBody>
                    <a:bodyPr/>
                    <a:lstStyle/>
                    <a:p>
                      <a:pPr algn="ctr"/>
                      <a:r>
                        <a:rPr lang="en-IN" dirty="0"/>
                        <a:t>Casein </a:t>
                      </a:r>
                    </a:p>
                  </a:txBody>
                  <a:tcPr/>
                </a:tc>
                <a:tc>
                  <a:txBody>
                    <a:bodyPr/>
                    <a:lstStyle/>
                    <a:p>
                      <a:pPr algn="ctr"/>
                      <a:r>
                        <a:rPr lang="en-IN" sz="1800" b="0" i="0" u="none" strike="noStrike" kern="1200" baseline="0" dirty="0">
                          <a:solidFill>
                            <a:schemeClr val="dk1"/>
                          </a:solidFill>
                          <a:latin typeface="+mn-lt"/>
                          <a:ea typeface="+mn-ea"/>
                          <a:cs typeface="+mn-cs"/>
                        </a:rPr>
                        <a:t>2.6</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1.7-3.5</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20</a:t>
                      </a:r>
                      <a:endParaRPr lang="en-IN" dirty="0"/>
                    </a:p>
                  </a:txBody>
                  <a:tcPr/>
                </a:tc>
                <a:extLst>
                  <a:ext uri="{0D108BD9-81ED-4DB2-BD59-A6C34878D82A}">
                    <a16:rowId xmlns:a16="http://schemas.microsoft.com/office/drawing/2014/main" val="10006"/>
                  </a:ext>
                </a:extLst>
              </a:tr>
              <a:tr h="355600">
                <a:tc>
                  <a:txBody>
                    <a:bodyPr/>
                    <a:lstStyle/>
                    <a:p>
                      <a:pPr algn="ctr"/>
                      <a:r>
                        <a:rPr lang="en-IN" dirty="0"/>
                        <a:t>Mineral substances</a:t>
                      </a:r>
                    </a:p>
                  </a:txBody>
                  <a:tcPr/>
                </a:tc>
                <a:tc>
                  <a:txBody>
                    <a:bodyPr/>
                    <a:lstStyle/>
                    <a:p>
                      <a:pPr algn="ctr"/>
                      <a:r>
                        <a:rPr lang="en-IN" sz="1800" b="0" i="0" u="none" strike="noStrike" kern="1200" baseline="0" dirty="0">
                          <a:solidFill>
                            <a:schemeClr val="dk1"/>
                          </a:solidFill>
                          <a:latin typeface="+mn-lt"/>
                          <a:ea typeface="+mn-ea"/>
                          <a:cs typeface="+mn-cs"/>
                        </a:rPr>
                        <a:t>0.65</a:t>
                      </a:r>
                      <a:endParaRPr lang="en-IN" dirty="0"/>
                    </a:p>
                  </a:txBody>
                  <a:tcPr/>
                </a:tc>
                <a:tc>
                  <a:txBody>
                    <a:bodyPr/>
                    <a:lstStyle/>
                    <a:p>
                      <a:pPr algn="ctr"/>
                      <a:r>
                        <a:rPr lang="en-IN" sz="1800" b="0" i="0" u="none" strike="noStrike" kern="1200" baseline="0" dirty="0">
                          <a:solidFill>
                            <a:schemeClr val="dk1"/>
                          </a:solidFill>
                          <a:latin typeface="+mn-lt"/>
                          <a:ea typeface="+mn-ea"/>
                          <a:cs typeface="+mn-cs"/>
                        </a:rPr>
                        <a:t>0.53-0.80</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5.1</a:t>
                      </a:r>
                      <a:endParaRPr lang="en-IN" dirty="0"/>
                    </a:p>
                  </a:txBody>
                  <a:tcPr/>
                </a:tc>
                <a:extLst>
                  <a:ext uri="{0D108BD9-81ED-4DB2-BD59-A6C34878D82A}">
                    <a16:rowId xmlns:a16="http://schemas.microsoft.com/office/drawing/2014/main" val="10007"/>
                  </a:ext>
                </a:extLst>
              </a:tr>
              <a:tr h="319807">
                <a:tc>
                  <a:txBody>
                    <a:bodyPr/>
                    <a:lstStyle/>
                    <a:p>
                      <a:pPr algn="ctr"/>
                      <a:r>
                        <a:rPr lang="en-IN" sz="1800" b="0" i="0" u="none" strike="noStrike" kern="1200" baseline="0" dirty="0">
                          <a:solidFill>
                            <a:schemeClr val="dk1"/>
                          </a:solidFill>
                          <a:latin typeface="+mn-lt"/>
                          <a:ea typeface="+mn-ea"/>
                          <a:cs typeface="+mn-cs"/>
                        </a:rPr>
                        <a:t>Organic acids</a:t>
                      </a:r>
                      <a:endParaRPr lang="en-IN" dirty="0"/>
                    </a:p>
                  </a:txBody>
                  <a:tcPr/>
                </a:tc>
                <a:tc>
                  <a:txBody>
                    <a:bodyPr/>
                    <a:lstStyle/>
                    <a:p>
                      <a:pPr algn="ctr"/>
                      <a:r>
                        <a:rPr lang="en-IN" sz="1800" b="0" i="0" u="none" strike="noStrike" kern="1200" baseline="0" dirty="0">
                          <a:solidFill>
                            <a:schemeClr val="dk1"/>
                          </a:solidFill>
                          <a:latin typeface="+mn-lt"/>
                          <a:ea typeface="+mn-ea"/>
                          <a:cs typeface="+mn-cs"/>
                        </a:rPr>
                        <a:t>0.18</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1.4</a:t>
                      </a:r>
                      <a:endParaRPr lang="en-IN" dirty="0"/>
                    </a:p>
                  </a:txBody>
                  <a:tcPr/>
                </a:tc>
                <a:extLst>
                  <a:ext uri="{0D108BD9-81ED-4DB2-BD59-A6C34878D82A}">
                    <a16:rowId xmlns:a16="http://schemas.microsoft.com/office/drawing/2014/main" val="10008"/>
                  </a:ext>
                </a:extLst>
              </a:tr>
            </a:tbl>
          </a:graphicData>
        </a:graphic>
      </p:graphicFrame>
      <p:sp>
        <p:nvSpPr>
          <p:cNvPr id="7" name="Title 1"/>
          <p:cNvSpPr txBox="1">
            <a:spLocks/>
          </p:cNvSpPr>
          <p:nvPr/>
        </p:nvSpPr>
        <p:spPr>
          <a:xfrm>
            <a:off x="457200" y="2362200"/>
            <a:ext cx="8229600" cy="381000"/>
          </a:xfrm>
          <a:prstGeom prst="rect">
            <a:avLst/>
          </a:prstGeom>
          <a:ln>
            <a:solidFill>
              <a:schemeClr val="accent1"/>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2800"/>
              <a:t>Gross Composition of cow milk</a:t>
            </a:r>
            <a:endParaRPr lang="en-IN" sz="2800" dirty="0"/>
          </a:p>
        </p:txBody>
      </p:sp>
      <p:sp>
        <p:nvSpPr>
          <p:cNvPr id="8" name="Rectangle 7"/>
          <p:cNvSpPr/>
          <p:nvPr/>
        </p:nvSpPr>
        <p:spPr>
          <a:xfrm>
            <a:off x="6248400" y="6477000"/>
            <a:ext cx="2732543" cy="369332"/>
          </a:xfrm>
          <a:prstGeom prst="rect">
            <a:avLst/>
          </a:prstGeom>
        </p:spPr>
        <p:txBody>
          <a:bodyPr wrap="none">
            <a:spAutoFit/>
          </a:bodyPr>
          <a:lstStyle/>
          <a:p>
            <a:r>
              <a:rPr lang="en-IN" dirty="0" err="1"/>
              <a:t>Walstra</a:t>
            </a:r>
            <a:r>
              <a:rPr lang="en-IN" dirty="0"/>
              <a:t> and </a:t>
            </a:r>
            <a:r>
              <a:rPr lang="en-IN" dirty="0" err="1"/>
              <a:t>Jenness</a:t>
            </a:r>
            <a:r>
              <a:rPr lang="en-IN" dirty="0"/>
              <a:t>, 1984)</a:t>
            </a:r>
          </a:p>
        </p:txBody>
      </p:sp>
    </p:spTree>
    <p:extLst>
      <p:ext uri="{BB962C8B-B14F-4D97-AF65-F5344CB8AC3E}">
        <p14:creationId xmlns:p14="http://schemas.microsoft.com/office/powerpoint/2010/main" val="643230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838200"/>
          </a:xfrm>
        </p:spPr>
        <p:style>
          <a:lnRef idx="0">
            <a:schemeClr val="accent4"/>
          </a:lnRef>
          <a:fillRef idx="3">
            <a:schemeClr val="accent4"/>
          </a:fillRef>
          <a:effectRef idx="3">
            <a:schemeClr val="accent4"/>
          </a:effectRef>
          <a:fontRef idx="minor">
            <a:schemeClr val="lt1"/>
          </a:fontRef>
        </p:style>
        <p:txBody>
          <a:bodyPr>
            <a:noAutofit/>
          </a:bodyPr>
          <a:lstStyle/>
          <a:p>
            <a:r>
              <a:rPr lang="en-IN" sz="2800" b="1" dirty="0">
                <a:latin typeface="Times New Roman" pitchFamily="18" charset="0"/>
                <a:cs typeface="Times New Roman" pitchFamily="18" charset="0"/>
              </a:rPr>
              <a:t>Gross composition of milk from different species of mammals</a:t>
            </a:r>
          </a:p>
        </p:txBody>
      </p:sp>
      <p:graphicFrame>
        <p:nvGraphicFramePr>
          <p:cNvPr id="4" name="Table 3"/>
          <p:cNvGraphicFramePr>
            <a:graphicFrameLocks noGrp="1"/>
          </p:cNvGraphicFramePr>
          <p:nvPr>
            <p:extLst>
              <p:ext uri="{D42A27DB-BD31-4B8C-83A1-F6EECF244321}">
                <p14:modId xmlns:p14="http://schemas.microsoft.com/office/powerpoint/2010/main" val="1723784217"/>
              </p:ext>
            </p:extLst>
          </p:nvPr>
        </p:nvGraphicFramePr>
        <p:xfrm>
          <a:off x="304801" y="1142998"/>
          <a:ext cx="8458199" cy="2849882"/>
        </p:xfrm>
        <a:graphic>
          <a:graphicData uri="http://schemas.openxmlformats.org/drawingml/2006/table">
            <a:tbl>
              <a:tblPr firstRow="1" bandRow="1">
                <a:tableStyleId>{5C22544A-7EE6-4342-B048-85BDC9FD1C3A}</a:tableStyleId>
              </a:tblPr>
              <a:tblGrid>
                <a:gridCol w="2459121">
                  <a:extLst>
                    <a:ext uri="{9D8B030D-6E8A-4147-A177-3AD203B41FA5}">
                      <a16:colId xmlns:a16="http://schemas.microsoft.com/office/drawing/2014/main" val="20000"/>
                    </a:ext>
                  </a:extLst>
                </a:gridCol>
                <a:gridCol w="986963">
                  <a:extLst>
                    <a:ext uri="{9D8B030D-6E8A-4147-A177-3AD203B41FA5}">
                      <a16:colId xmlns:a16="http://schemas.microsoft.com/office/drawing/2014/main" val="20001"/>
                    </a:ext>
                  </a:extLst>
                </a:gridCol>
                <a:gridCol w="692708">
                  <a:extLst>
                    <a:ext uri="{9D8B030D-6E8A-4147-A177-3AD203B41FA5}">
                      <a16:colId xmlns:a16="http://schemas.microsoft.com/office/drawing/2014/main" val="20002"/>
                    </a:ext>
                  </a:extLst>
                </a:gridCol>
                <a:gridCol w="983023">
                  <a:extLst>
                    <a:ext uri="{9D8B030D-6E8A-4147-A177-3AD203B41FA5}">
                      <a16:colId xmlns:a16="http://schemas.microsoft.com/office/drawing/2014/main" val="20003"/>
                    </a:ext>
                  </a:extLst>
                </a:gridCol>
                <a:gridCol w="741886">
                  <a:extLst>
                    <a:ext uri="{9D8B030D-6E8A-4147-A177-3AD203B41FA5}">
                      <a16:colId xmlns:a16="http://schemas.microsoft.com/office/drawing/2014/main" val="20004"/>
                    </a:ext>
                  </a:extLst>
                </a:gridCol>
                <a:gridCol w="873188">
                  <a:extLst>
                    <a:ext uri="{9D8B030D-6E8A-4147-A177-3AD203B41FA5}">
                      <a16:colId xmlns:a16="http://schemas.microsoft.com/office/drawing/2014/main" val="20005"/>
                    </a:ext>
                  </a:extLst>
                </a:gridCol>
                <a:gridCol w="839632">
                  <a:extLst>
                    <a:ext uri="{9D8B030D-6E8A-4147-A177-3AD203B41FA5}">
                      <a16:colId xmlns:a16="http://schemas.microsoft.com/office/drawing/2014/main" val="20006"/>
                    </a:ext>
                  </a:extLst>
                </a:gridCol>
                <a:gridCol w="881678">
                  <a:extLst>
                    <a:ext uri="{9D8B030D-6E8A-4147-A177-3AD203B41FA5}">
                      <a16:colId xmlns:a16="http://schemas.microsoft.com/office/drawing/2014/main" val="20007"/>
                    </a:ext>
                  </a:extLst>
                </a:gridCol>
              </a:tblGrid>
              <a:tr h="407126">
                <a:tc>
                  <a:txBody>
                    <a:bodyPr/>
                    <a:lstStyle/>
                    <a:p>
                      <a:pPr algn="ctr"/>
                      <a:r>
                        <a:rPr lang="en-IN" dirty="0"/>
                        <a:t>Composition</a:t>
                      </a:r>
                      <a:r>
                        <a:rPr lang="en-IN" baseline="0" dirty="0"/>
                        <a:t> (g/100g)</a:t>
                      </a:r>
                      <a:endParaRPr lang="en-IN" dirty="0"/>
                    </a:p>
                  </a:txBody>
                  <a:tcPr/>
                </a:tc>
                <a:tc>
                  <a:txBody>
                    <a:bodyPr/>
                    <a:lstStyle/>
                    <a:p>
                      <a:pPr algn="ctr"/>
                      <a:r>
                        <a:rPr lang="en-IN" dirty="0"/>
                        <a:t>Human</a:t>
                      </a:r>
                    </a:p>
                  </a:txBody>
                  <a:tcPr/>
                </a:tc>
                <a:tc>
                  <a:txBody>
                    <a:bodyPr/>
                    <a:lstStyle/>
                    <a:p>
                      <a:pPr algn="ctr"/>
                      <a:r>
                        <a:rPr lang="en-IN" dirty="0"/>
                        <a:t>Cow</a:t>
                      </a:r>
                    </a:p>
                  </a:txBody>
                  <a:tcPr/>
                </a:tc>
                <a:tc>
                  <a:txBody>
                    <a:bodyPr/>
                    <a:lstStyle/>
                    <a:p>
                      <a:pPr algn="ctr"/>
                      <a:r>
                        <a:rPr lang="en-IN" dirty="0"/>
                        <a:t>Buffalo</a:t>
                      </a:r>
                    </a:p>
                  </a:txBody>
                  <a:tcPr/>
                </a:tc>
                <a:tc>
                  <a:txBody>
                    <a:bodyPr/>
                    <a:lstStyle/>
                    <a:p>
                      <a:pPr algn="ctr"/>
                      <a:r>
                        <a:rPr lang="en-IN" dirty="0"/>
                        <a:t>Goat</a:t>
                      </a:r>
                    </a:p>
                  </a:txBody>
                  <a:tcPr/>
                </a:tc>
                <a:tc>
                  <a:txBody>
                    <a:bodyPr/>
                    <a:lstStyle/>
                    <a:p>
                      <a:pPr algn="ctr"/>
                      <a:r>
                        <a:rPr lang="en-IN" dirty="0"/>
                        <a:t>Sheep</a:t>
                      </a:r>
                    </a:p>
                  </a:txBody>
                  <a:tcPr/>
                </a:tc>
                <a:tc>
                  <a:txBody>
                    <a:bodyPr/>
                    <a:lstStyle/>
                    <a:p>
                      <a:pPr algn="ctr"/>
                      <a:r>
                        <a:rPr lang="en-IN" dirty="0"/>
                        <a:t>Horse</a:t>
                      </a:r>
                    </a:p>
                  </a:txBody>
                  <a:tcPr/>
                </a:tc>
                <a:tc>
                  <a:txBody>
                    <a:bodyPr/>
                    <a:lstStyle/>
                    <a:p>
                      <a:pPr algn="ctr"/>
                      <a:r>
                        <a:rPr lang="en-IN" dirty="0"/>
                        <a:t>Camel</a:t>
                      </a:r>
                    </a:p>
                  </a:txBody>
                  <a:tcPr/>
                </a:tc>
                <a:extLst>
                  <a:ext uri="{0D108BD9-81ED-4DB2-BD59-A6C34878D82A}">
                    <a16:rowId xmlns:a16="http://schemas.microsoft.com/office/drawing/2014/main" val="10000"/>
                  </a:ext>
                </a:extLst>
              </a:tr>
              <a:tr h="407126">
                <a:tc>
                  <a:txBody>
                    <a:bodyPr/>
                    <a:lstStyle/>
                    <a:p>
                      <a:pPr algn="ctr"/>
                      <a:r>
                        <a:rPr lang="en-IN" dirty="0"/>
                        <a:t>Water</a:t>
                      </a:r>
                    </a:p>
                  </a:txBody>
                  <a:tcPr/>
                </a:tc>
                <a:tc>
                  <a:txBody>
                    <a:bodyPr/>
                    <a:lstStyle/>
                    <a:p>
                      <a:pPr algn="ctr"/>
                      <a:r>
                        <a:rPr lang="en-IN" sz="1800" b="0" i="0" u="none" strike="noStrike" kern="1200" baseline="0" dirty="0">
                          <a:solidFill>
                            <a:schemeClr val="dk1"/>
                          </a:solidFill>
                          <a:latin typeface="+mn-lt"/>
                          <a:ea typeface="+mn-ea"/>
                          <a:cs typeface="+mn-cs"/>
                        </a:rPr>
                        <a:t>87.1</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87.3</a:t>
                      </a:r>
                      <a:endParaRPr lang="en-IN" dirty="0"/>
                    </a:p>
                  </a:txBody>
                  <a:tcPr/>
                </a:tc>
                <a:tc>
                  <a:txBody>
                    <a:bodyPr/>
                    <a:lstStyle/>
                    <a:p>
                      <a:pPr algn="ctr"/>
                      <a:r>
                        <a:rPr lang="en-IN" sz="1800" b="0" i="0" u="none" strike="noStrike" kern="1200" baseline="0" dirty="0">
                          <a:solidFill>
                            <a:schemeClr val="dk1"/>
                          </a:solidFill>
                          <a:latin typeface="+mn-lt"/>
                          <a:ea typeface="+mn-ea"/>
                          <a:cs typeface="+mn-cs"/>
                        </a:rPr>
                        <a:t>82.8</a:t>
                      </a:r>
                      <a:endParaRPr lang="en-IN" dirty="0"/>
                    </a:p>
                  </a:txBody>
                  <a:tcPr/>
                </a:tc>
                <a:tc>
                  <a:txBody>
                    <a:bodyPr/>
                    <a:lstStyle/>
                    <a:p>
                      <a:pPr algn="ctr"/>
                      <a:r>
                        <a:rPr lang="en-IN" sz="1800" b="0" i="0" u="none" strike="noStrike" kern="1200" baseline="0" dirty="0">
                          <a:solidFill>
                            <a:schemeClr val="dk1"/>
                          </a:solidFill>
                          <a:latin typeface="+mn-lt"/>
                          <a:ea typeface="+mn-ea"/>
                          <a:cs typeface="+mn-cs"/>
                        </a:rPr>
                        <a:t>86.7</a:t>
                      </a:r>
                      <a:endParaRPr lang="en-IN" dirty="0"/>
                    </a:p>
                  </a:txBody>
                  <a:tcPr/>
                </a:tc>
                <a:tc>
                  <a:txBody>
                    <a:bodyPr/>
                    <a:lstStyle/>
                    <a:p>
                      <a:pPr algn="ctr"/>
                      <a:r>
                        <a:rPr lang="en-IN" sz="1800" b="0" i="0" u="none" strike="noStrike" kern="1200" baseline="0" dirty="0">
                          <a:solidFill>
                            <a:schemeClr val="dk1"/>
                          </a:solidFill>
                          <a:latin typeface="+mn-lt"/>
                          <a:ea typeface="+mn-ea"/>
                          <a:cs typeface="+mn-cs"/>
                        </a:rPr>
                        <a:t>82.0</a:t>
                      </a:r>
                      <a:endParaRPr lang="en-IN" dirty="0"/>
                    </a:p>
                  </a:txBody>
                  <a:tcPr/>
                </a:tc>
                <a:tc>
                  <a:txBody>
                    <a:bodyPr/>
                    <a:lstStyle/>
                    <a:p>
                      <a:pPr algn="ctr"/>
                      <a:r>
                        <a:rPr lang="en-IN" sz="1800" b="0" i="0" u="none" strike="noStrike" kern="1200" baseline="0" dirty="0">
                          <a:solidFill>
                            <a:schemeClr val="dk1"/>
                          </a:solidFill>
                          <a:latin typeface="+mn-lt"/>
                          <a:ea typeface="+mn-ea"/>
                          <a:cs typeface="+mn-cs"/>
                        </a:rPr>
                        <a:t>88.8</a:t>
                      </a:r>
                      <a:endParaRPr lang="en-IN" dirty="0"/>
                    </a:p>
                  </a:txBody>
                  <a:tcPr/>
                </a:tc>
                <a:tc>
                  <a:txBody>
                    <a:bodyPr/>
                    <a:lstStyle/>
                    <a:p>
                      <a:pPr algn="ctr"/>
                      <a:r>
                        <a:rPr lang="en-IN" sz="1800" b="0" i="0" u="none" strike="noStrike" kern="1200" baseline="0" dirty="0">
                          <a:solidFill>
                            <a:schemeClr val="dk1"/>
                          </a:solidFill>
                          <a:latin typeface="+mn-lt"/>
                          <a:ea typeface="+mn-ea"/>
                          <a:cs typeface="+mn-cs"/>
                        </a:rPr>
                        <a:t>86.5</a:t>
                      </a:r>
                      <a:endParaRPr lang="en-IN" dirty="0"/>
                    </a:p>
                  </a:txBody>
                  <a:tcPr/>
                </a:tc>
                <a:extLst>
                  <a:ext uri="{0D108BD9-81ED-4DB2-BD59-A6C34878D82A}">
                    <a16:rowId xmlns:a16="http://schemas.microsoft.com/office/drawing/2014/main" val="10001"/>
                  </a:ext>
                </a:extLst>
              </a:tr>
              <a:tr h="4071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dirty="0"/>
                        <a:t>Fat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4.5</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3.9</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7.4</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4.5</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7.2</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1.9</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4.0</a:t>
                      </a:r>
                      <a:endParaRPr lang="en-IN" dirty="0"/>
                    </a:p>
                  </a:txBody>
                  <a:tcPr/>
                </a:tc>
                <a:extLst>
                  <a:ext uri="{0D108BD9-81ED-4DB2-BD59-A6C34878D82A}">
                    <a16:rowId xmlns:a16="http://schemas.microsoft.com/office/drawing/2014/main" val="10002"/>
                  </a:ext>
                </a:extLst>
              </a:tr>
              <a:tr h="407126">
                <a:tc>
                  <a:txBody>
                    <a:bodyPr/>
                    <a:lstStyle/>
                    <a:p>
                      <a:pPr algn="ctr"/>
                      <a:r>
                        <a:rPr lang="en-IN" dirty="0"/>
                        <a:t>Casein</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0.4</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2.6</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3.2</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2.6</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3.9</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1.3</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2.7</a:t>
                      </a:r>
                      <a:endParaRPr lang="en-IN" dirty="0"/>
                    </a:p>
                  </a:txBody>
                  <a:tcPr/>
                </a:tc>
                <a:extLst>
                  <a:ext uri="{0D108BD9-81ED-4DB2-BD59-A6C34878D82A}">
                    <a16:rowId xmlns:a16="http://schemas.microsoft.com/office/drawing/2014/main" val="10003"/>
                  </a:ext>
                </a:extLst>
              </a:tr>
              <a:tr h="407126">
                <a:tc>
                  <a:txBody>
                    <a:bodyPr/>
                    <a:lstStyle/>
                    <a:p>
                      <a:pPr algn="ctr"/>
                      <a:r>
                        <a:rPr lang="en-IN" dirty="0"/>
                        <a:t>Whey Protein</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0.5</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0.6</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0.6</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0.6</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0.7</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1.2</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0.9</a:t>
                      </a:r>
                      <a:endParaRPr lang="en-IN" dirty="0"/>
                    </a:p>
                  </a:txBody>
                  <a:tcPr/>
                </a:tc>
                <a:extLst>
                  <a:ext uri="{0D108BD9-81ED-4DB2-BD59-A6C34878D82A}">
                    <a16:rowId xmlns:a16="http://schemas.microsoft.com/office/drawing/2014/main" val="10004"/>
                  </a:ext>
                </a:extLst>
              </a:tr>
              <a:tr h="407126">
                <a:tc>
                  <a:txBody>
                    <a:bodyPr/>
                    <a:lstStyle/>
                    <a:p>
                      <a:pPr algn="ctr"/>
                      <a:r>
                        <a:rPr lang="en-IN" dirty="0"/>
                        <a:t>Lactose</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7.1</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4.6</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4.8</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4.3</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4.8</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6.2</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5.0</a:t>
                      </a:r>
                      <a:endParaRPr lang="en-IN" dirty="0"/>
                    </a:p>
                  </a:txBody>
                  <a:tcPr/>
                </a:tc>
                <a:extLst>
                  <a:ext uri="{0D108BD9-81ED-4DB2-BD59-A6C34878D82A}">
                    <a16:rowId xmlns:a16="http://schemas.microsoft.com/office/drawing/2014/main" val="10005"/>
                  </a:ext>
                </a:extLst>
              </a:tr>
              <a:tr h="407126">
                <a:tc>
                  <a:txBody>
                    <a:bodyPr/>
                    <a:lstStyle/>
                    <a:p>
                      <a:pPr algn="ctr"/>
                      <a:r>
                        <a:rPr lang="en-IN" dirty="0"/>
                        <a:t> Ash</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0.2</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0.7</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0.8</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0.8</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0.9</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0.5</a:t>
                      </a:r>
                      <a:endParaRPr lang="en-IN"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mn-lt"/>
                          <a:ea typeface="+mn-ea"/>
                          <a:cs typeface="+mn-cs"/>
                        </a:rPr>
                        <a:t>0.8</a:t>
                      </a:r>
                      <a:endParaRPr lang="en-IN" dirty="0"/>
                    </a:p>
                  </a:txBody>
                  <a:tcPr/>
                </a:tc>
                <a:extLst>
                  <a:ext uri="{0D108BD9-81ED-4DB2-BD59-A6C34878D82A}">
                    <a16:rowId xmlns:a16="http://schemas.microsoft.com/office/drawing/2014/main" val="10006"/>
                  </a:ext>
                </a:extLst>
              </a:tr>
            </a:tbl>
          </a:graphicData>
        </a:graphic>
      </p:graphicFrame>
      <p:pic>
        <p:nvPicPr>
          <p:cNvPr id="2050" name="Picture 2" descr="Image result for milch animal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343400"/>
            <a:ext cx="2852788" cy="22287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2794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487362"/>
          </a:xfrm>
        </p:spPr>
        <p:style>
          <a:lnRef idx="0">
            <a:schemeClr val="accent4"/>
          </a:lnRef>
          <a:fillRef idx="3">
            <a:schemeClr val="accent4"/>
          </a:fillRef>
          <a:effectRef idx="3">
            <a:schemeClr val="accent4"/>
          </a:effectRef>
          <a:fontRef idx="minor">
            <a:schemeClr val="lt1"/>
          </a:fontRef>
        </p:style>
        <p:txBody>
          <a:bodyPr>
            <a:normAutofit fontScale="90000"/>
          </a:bodyPr>
          <a:lstStyle/>
          <a:p>
            <a:r>
              <a:rPr lang="en-IN" sz="2800" dirty="0"/>
              <a:t>Major constituents of milk</a:t>
            </a:r>
          </a:p>
        </p:txBody>
      </p:sp>
      <p:sp>
        <p:nvSpPr>
          <p:cNvPr id="5" name="Rectangle 4"/>
          <p:cNvSpPr/>
          <p:nvPr/>
        </p:nvSpPr>
        <p:spPr>
          <a:xfrm>
            <a:off x="228600" y="739676"/>
            <a:ext cx="8763000" cy="5940088"/>
          </a:xfrm>
          <a:prstGeom prst="rect">
            <a:avLst/>
          </a:prstGeom>
          <a:ln>
            <a:solidFill>
              <a:schemeClr val="accent1"/>
            </a:solidFill>
          </a:ln>
        </p:spPr>
        <p:txBody>
          <a:bodyPr wrap="square">
            <a:spAutoFit/>
          </a:bodyPr>
          <a:lstStyle/>
          <a:p>
            <a:pPr algn="just"/>
            <a:r>
              <a:rPr lang="en-IN" sz="2000" dirty="0"/>
              <a:t>The major constituents of milk are, water, fat, proteins, lactose, minerals and</a:t>
            </a:r>
          </a:p>
          <a:p>
            <a:pPr algn="just"/>
            <a:r>
              <a:rPr lang="en-IN" sz="2000" dirty="0"/>
              <a:t>miscellaneous compounds.</a:t>
            </a:r>
          </a:p>
          <a:p>
            <a:pPr algn="just"/>
            <a:r>
              <a:rPr lang="en-IN" sz="2000" b="1" dirty="0"/>
              <a:t>1. Water</a:t>
            </a:r>
          </a:p>
          <a:p>
            <a:pPr algn="just"/>
            <a:r>
              <a:rPr lang="en-IN" sz="2000" dirty="0"/>
              <a:t>It is the medium in which all the milk constituents are dispersed. It is a universal vehicle and plays an important role in the physical properties exhibited by the milk. It also assists in maintaining the much desirable equilibrium and keeps the constituents of the milk in their native state. Water acts as a solvent in keeping the constituents in soluble, colloidal or emulsion form and influences the </a:t>
            </a:r>
            <a:r>
              <a:rPr lang="en-IN" sz="2000" dirty="0" err="1"/>
              <a:t>collegative</a:t>
            </a:r>
            <a:r>
              <a:rPr lang="en-IN" sz="2000" dirty="0"/>
              <a:t> properties of milk.</a:t>
            </a:r>
          </a:p>
          <a:p>
            <a:pPr algn="just"/>
            <a:r>
              <a:rPr lang="en-IN" sz="2000" b="1" dirty="0"/>
              <a:t>2. Fat</a:t>
            </a:r>
          </a:p>
          <a:p>
            <a:pPr algn="just"/>
            <a:r>
              <a:rPr lang="en-IN" sz="2000" dirty="0"/>
              <a:t>Fat is the costliest component of milk. It is characterized by its presence as an emulsion. The unique feature of milk fat is its fatty acid composition. Milk fat is rich in saturated fatty acids and mono unsaturated fatty acids and also acts as a carrier for the fat soluble vitamins. The unique feature of the milk fat from ruminants is that they are having short chain saturated fatty acids in substantial quantities and imparts the unique flavour to the milk and milk products. Presence of long chain unsaturated fatty acids reduce the melting point of milk fat. In order to maintain the emulsion stability several surface active substance are also associated with the milk fat and present in higher proportion in fat globule membrane.</a:t>
            </a:r>
          </a:p>
        </p:txBody>
      </p:sp>
    </p:spTree>
    <p:extLst>
      <p:ext uri="{BB962C8B-B14F-4D97-AF65-F5344CB8AC3E}">
        <p14:creationId xmlns:p14="http://schemas.microsoft.com/office/powerpoint/2010/main" val="1338735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474345"/>
            <a:ext cx="8686800" cy="5940088"/>
          </a:xfrm>
          <a:prstGeom prst="rect">
            <a:avLst/>
          </a:prstGeom>
          <a:ln>
            <a:solidFill>
              <a:schemeClr val="accent1"/>
            </a:solidFill>
          </a:ln>
        </p:spPr>
        <p:txBody>
          <a:bodyPr wrap="square">
            <a:spAutoFit/>
          </a:bodyPr>
          <a:lstStyle/>
          <a:p>
            <a:r>
              <a:rPr lang="en-IN" b="1" dirty="0"/>
              <a:t>3. </a:t>
            </a:r>
            <a:r>
              <a:rPr lang="en-IN" sz="2000" b="1" dirty="0"/>
              <a:t>Proteins</a:t>
            </a:r>
          </a:p>
          <a:p>
            <a:pPr algn="just"/>
            <a:r>
              <a:rPr lang="en-IN" sz="2000" dirty="0"/>
              <a:t>Milk is rich in protein content and has a unique protein namely the casein. It is present in the form of colloidal dispersion in milk and is responsible for several physical properties of milk. It also supplies all the essential amino acids, hence a complete protein and is easily digestible. In addition to casein, milk also contains (other) proteins which are known as whey proteins. Milk is a biological secretion of living cells synthesized through several (enzyme mediated) biochemical reactions (which are often mediated through enzymes). It is a well known fact that these enzymes are basically protein in nature and act as biological catalysts. Milk is a good source for several enzymes which have both desirable and also undesirable effect on preservation and processing of milk.</a:t>
            </a:r>
          </a:p>
          <a:p>
            <a:r>
              <a:rPr lang="en-IN" sz="2000" b="1" dirty="0"/>
              <a:t>4. Lactose</a:t>
            </a:r>
          </a:p>
          <a:p>
            <a:pPr algn="just"/>
            <a:r>
              <a:rPr lang="en-IN" sz="2000" dirty="0"/>
              <a:t>Lactose is a major soluble component present in milk. Milk contains approximately 4.6% carbohydrate that is predominately lactose with trace amounts of </a:t>
            </a:r>
            <a:r>
              <a:rPr lang="en-IN" sz="2000" dirty="0" err="1"/>
              <a:t>monosaccharides</a:t>
            </a:r>
            <a:r>
              <a:rPr lang="en-IN" sz="2000" dirty="0"/>
              <a:t> and oligosaccharides. Lactose is a disaccharide of glucose and </a:t>
            </a:r>
            <a:r>
              <a:rPr lang="en-IN" sz="2000" dirty="0" err="1"/>
              <a:t>galactose</a:t>
            </a:r>
            <a:r>
              <a:rPr lang="en-IN" sz="2000" dirty="0"/>
              <a:t>. It is first carbon source for the microbes gaining entry into milk. It is a reducing sugar and is present in soluble state. It is a good source of energy for the young ones. In addition to lactose, milk also contain several other carbohydrates in trace levels (negligible).</a:t>
            </a:r>
          </a:p>
        </p:txBody>
      </p:sp>
    </p:spTree>
    <p:extLst>
      <p:ext uri="{BB962C8B-B14F-4D97-AF65-F5344CB8AC3E}">
        <p14:creationId xmlns:p14="http://schemas.microsoft.com/office/powerpoint/2010/main" val="4276299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491490"/>
            <a:ext cx="8534400" cy="5909310"/>
          </a:xfrm>
          <a:prstGeom prst="rect">
            <a:avLst/>
          </a:prstGeom>
          <a:ln>
            <a:solidFill>
              <a:schemeClr val="accent1"/>
            </a:solidFill>
          </a:ln>
        </p:spPr>
        <p:txBody>
          <a:bodyPr wrap="square">
            <a:spAutoFit/>
          </a:bodyPr>
          <a:lstStyle/>
          <a:p>
            <a:pPr algn="just"/>
            <a:r>
              <a:rPr lang="en-IN" b="1" dirty="0"/>
              <a:t>5. Minerals</a:t>
            </a:r>
          </a:p>
          <a:p>
            <a:pPr algn="just"/>
            <a:r>
              <a:rPr lang="en-IN" dirty="0"/>
              <a:t>Minerals in milk are mainly inorganic salts, partly ionized and partly present as complex salts. Some inorganic matter is bound covalently such as calcium phosphate groups in casein. They are responsible for the ionic balance of milk and helps in maintaining the equilibrium between the soluble and colloidal state.</a:t>
            </a:r>
          </a:p>
          <a:p>
            <a:pPr algn="just"/>
            <a:endParaRPr lang="en-IN" dirty="0"/>
          </a:p>
          <a:p>
            <a:pPr algn="just"/>
            <a:r>
              <a:rPr lang="en-IN" b="1" dirty="0"/>
              <a:t>6. Vitamins</a:t>
            </a:r>
          </a:p>
          <a:p>
            <a:pPr algn="just"/>
            <a:r>
              <a:rPr lang="en-IN" dirty="0"/>
              <a:t>Milk contains almost all the essential vitamins which include fat soluble and water soluble vitamins. It is a very good source for the most essential fat soluble vitamin namely the Vitamin A. It is also interesting to observe that this vitamin is existing in the cow milk in its precursor form i.e. carotene a </a:t>
            </a:r>
            <a:r>
              <a:rPr lang="en-IN" dirty="0" err="1"/>
              <a:t>provitamin</a:t>
            </a:r>
            <a:r>
              <a:rPr lang="en-IN" dirty="0"/>
              <a:t> A imparts golden yellow colour to milk. Milk is not a good source of Vitamin K and Vitamin C.</a:t>
            </a:r>
          </a:p>
          <a:p>
            <a:pPr algn="just"/>
            <a:endParaRPr lang="en-IN" dirty="0"/>
          </a:p>
          <a:p>
            <a:r>
              <a:rPr lang="en-IN" b="1" dirty="0"/>
              <a:t>7. Miscellaneous compounds</a:t>
            </a:r>
          </a:p>
          <a:p>
            <a:pPr algn="just"/>
            <a:r>
              <a:rPr lang="en-IN" dirty="0"/>
              <a:t>Milk contains many components which are in low concentrations (less than 100 mg/</a:t>
            </a:r>
            <a:r>
              <a:rPr lang="en-IN" dirty="0" err="1"/>
              <a:t>liter</a:t>
            </a:r>
            <a:r>
              <a:rPr lang="en-IN" dirty="0"/>
              <a:t>) which do not fall into any of the above categories. These compounds may be considered as natural if they present in freshly drawn milk and have been detected in most samples tested for that component. The compounds considered in this category are gases, alcohols, carbonyl compounds, carboxylic acids, conjugated compounds, non protein nitrogenous compounds, phosphate esters, nucleotides, nucleic acids, </a:t>
            </a:r>
            <a:r>
              <a:rPr lang="en-IN" dirty="0" err="1"/>
              <a:t>sulfur</a:t>
            </a:r>
            <a:r>
              <a:rPr lang="en-IN" dirty="0"/>
              <a:t> containing compounds, hormones etc.</a:t>
            </a:r>
          </a:p>
        </p:txBody>
      </p:sp>
    </p:spTree>
    <p:extLst>
      <p:ext uri="{BB962C8B-B14F-4D97-AF65-F5344CB8AC3E}">
        <p14:creationId xmlns:p14="http://schemas.microsoft.com/office/powerpoint/2010/main" val="1172348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3795</TotalTime>
  <Words>932</Words>
  <Application>Microsoft Office PowerPoint</Application>
  <PresentationFormat>On-screen Show (4:3)</PresentationFormat>
  <Paragraphs>121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Algerian</vt:lpstr>
      <vt:lpstr>Arial</vt:lpstr>
      <vt:lpstr>Calibri</vt:lpstr>
      <vt:lpstr>Times New Roman</vt:lpstr>
      <vt:lpstr>Office Theme</vt:lpstr>
      <vt:lpstr>Constituents and gross composition of milk</vt:lpstr>
      <vt:lpstr>Definition of milk</vt:lpstr>
      <vt:lpstr>Gross composition of milk from different species of mammals</vt:lpstr>
      <vt:lpstr>Major constituents of milk</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Physical chemistry of milk</dc:title>
  <dc:creator>soma-pc</dc:creator>
  <cp:lastModifiedBy>SOMA MAJI</cp:lastModifiedBy>
  <cp:revision>425</cp:revision>
  <dcterms:created xsi:type="dcterms:W3CDTF">2006-08-16T00:00:00Z</dcterms:created>
  <dcterms:modified xsi:type="dcterms:W3CDTF">2021-09-03T12:06:26Z</dcterms:modified>
</cp:coreProperties>
</file>