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71" r:id="rId2"/>
    <p:sldId id="272" r:id="rId3"/>
    <p:sldId id="28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6" y="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5FD96FB-6599-42BF-8E89-080AD1DD8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03179-3F92-4095-973B-9818F050D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49B2C-1D58-446E-8150-BAC8E65A5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07A8F-2161-47AD-9E02-FD57ECA33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40D47-4DD4-495E-9F56-A546C8403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9AB3-DCE2-49DC-8F0D-F26884645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6CAE2-FB7C-4485-AFB2-4DC375D05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16C0-86BC-41CE-A3D7-CA6F6CE6D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EDA51-A4BC-47A8-ACD9-0EC6EC1CE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0C94-F6CE-48DB-A05F-0E2BBDCC7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74630-348B-4AF5-93A3-F11C8824B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A369-9B3C-472F-8144-3509EBE94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30163"/>
            <a:ext cx="9805987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7227888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8DCC822-1395-4F11-BA60-2673D6A0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727200" y="3203575"/>
            <a:ext cx="7777163" cy="3313113"/>
          </a:xfrm>
        </p:spPr>
        <p:txBody>
          <a:bodyPr/>
          <a:lstStyle/>
          <a:p>
            <a:pPr eaLnBrk="1"/>
            <a:r>
              <a:rPr lang="en-IN" altLang="en-US" smtClean="0"/>
              <a:t>     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168650" y="1258888"/>
            <a:ext cx="511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Skill course on Poultry Farming</a:t>
            </a:r>
            <a:endParaRPr lang="en-I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447925" y="2771775"/>
            <a:ext cx="6858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ABC01(0-4-0)</a:t>
            </a:r>
            <a:r>
              <a:rPr lang="en-IN" altLang="en-US" sz="2800" dirty="0">
                <a:solidFill>
                  <a:schemeClr val="tx1"/>
                </a:solidFill>
              </a:rPr>
              <a:t>     </a:t>
            </a:r>
          </a:p>
          <a:p>
            <a:pPr algn="ctr"/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Session: </a:t>
            </a:r>
            <a:r>
              <a:rPr lang="en-I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Layout of poultry houses for meat-type breeds and egg type breeds, planning and construction of poultry houses in deep litter system and cage system of rearing floor space, requirement, bedding material preparation etc.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860" r="5655"/>
          <a:stretch>
            <a:fillRect/>
          </a:stretch>
        </p:blipFill>
        <p:spPr bwMode="auto">
          <a:xfrm>
            <a:off x="1799952" y="1403573"/>
            <a:ext cx="7887113" cy="590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>
                <a:latin typeface="Cambria" pitchFamily="18" charset="0"/>
              </a:rPr>
              <a:t>Types of curtains</a:t>
            </a:r>
            <a:endParaRPr lang="en-IN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68" y="3140537"/>
            <a:ext cx="9942257" cy="337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Housing of layer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8" y="1768476"/>
            <a:ext cx="7265442" cy="2659434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layer birds, two system of housing can be followed</a:t>
            </a:r>
          </a:p>
          <a:p>
            <a:pPr marL="514350" indent="-514350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Deep litter system as broiler</a:t>
            </a:r>
          </a:p>
          <a:p>
            <a:pPr marL="514350" indent="-514350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Cage system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2120" y="1505087"/>
            <a:ext cx="518457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60" dirty="0">
                <a:latin typeface="Times New Roman" pitchFamily="18" charset="0"/>
                <a:cs typeface="Times New Roman" pitchFamily="18" charset="0"/>
              </a:rPr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2040" y="2987749"/>
            <a:ext cx="6192688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sz="40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sz="4000" b="1" spc="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4000" b="1" spc="25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confinement</a:t>
            </a:r>
            <a:endParaRPr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3600" spc="-2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</a:t>
            </a:r>
            <a:r>
              <a:rPr sz="3600" spc="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spc="17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3600" spc="16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 </a:t>
            </a:r>
            <a:r>
              <a:rPr sz="3600" spc="1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(floor</a:t>
            </a:r>
            <a:r>
              <a:rPr sz="3600" spc="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production)</a:t>
            </a:r>
            <a:endParaRPr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3600" spc="-38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</a:t>
            </a:r>
            <a:r>
              <a:rPr lang="en-IN" sz="3600" spc="-38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3600" spc="-38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cage </a:t>
            </a:r>
            <a:r>
              <a:rPr sz="3600" spc="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(cage </a:t>
            </a:r>
            <a:r>
              <a:rPr sz="3600" spc="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layer</a:t>
            </a:r>
            <a:r>
              <a:rPr sz="3600" spc="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production)</a:t>
            </a:r>
            <a:endParaRPr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128" y="937120"/>
            <a:ext cx="937183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95" dirty="0">
                <a:solidFill>
                  <a:srgbClr val="0D0D0D"/>
                </a:solidFill>
                <a:latin typeface="Liberation Sans Narrow"/>
                <a:cs typeface="Liberation Sans Narrow"/>
              </a:rPr>
              <a:t>PEN</a:t>
            </a:r>
            <a:endParaRPr sz="50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13347" y="732223"/>
            <a:ext cx="4851301" cy="4703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2128" y="1026164"/>
            <a:ext cx="127110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95" dirty="0">
                <a:latin typeface="Liberation Sans Narrow"/>
                <a:cs typeface="Liberation Sans Narrow"/>
              </a:rPr>
              <a:t>C</a:t>
            </a:r>
            <a:r>
              <a:rPr b="0" spc="90" dirty="0">
                <a:latin typeface="Liberation Sans Narrow"/>
                <a:cs typeface="Liberation Sans Narrow"/>
              </a:rPr>
              <a:t>A</a:t>
            </a:r>
            <a:r>
              <a:rPr b="0" spc="85" dirty="0">
                <a:latin typeface="Liberation Sans Narrow"/>
                <a:cs typeface="Liberation Sans Narrow"/>
              </a:rPr>
              <a:t>G</a:t>
            </a:r>
            <a:r>
              <a:rPr b="0" dirty="0">
                <a:latin typeface="Liberation Sans Narrow"/>
                <a:cs typeface="Liberation Sans Narrow"/>
              </a:rPr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268141" y="1931917"/>
            <a:ext cx="5418336" cy="4703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160" y="1619597"/>
            <a:ext cx="5400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60" dirty="0">
                <a:latin typeface="Liberation Sans Narrow"/>
                <a:cs typeface="Liberation Sans Narrow"/>
              </a:rPr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8184" y="2555701"/>
            <a:ext cx="4464496" cy="2108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sz="3600" b="1" spc="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3600" b="1" spc="1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Flooring</a:t>
            </a:r>
            <a:endParaRPr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200" spc="-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litter</a:t>
            </a:r>
            <a:r>
              <a:rPr sz="3200" spc="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endParaRPr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3200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slotted</a:t>
            </a:r>
            <a:r>
              <a:rPr sz="3200" spc="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endParaRPr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3200" spc="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slot-litter</a:t>
            </a:r>
            <a:r>
              <a:rPr sz="3200" spc="10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endParaRPr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656" y="687611"/>
            <a:ext cx="3351808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75" dirty="0">
                <a:latin typeface="Liberation Sans Narrow"/>
                <a:cs typeface="Liberation Sans Narrow"/>
              </a:rPr>
              <a:t>SLOTTED</a:t>
            </a:r>
            <a:r>
              <a:rPr b="0" spc="65" dirty="0">
                <a:latin typeface="Liberation Sans Narrow"/>
                <a:cs typeface="Liberation Sans Narrow"/>
              </a:rPr>
              <a:t> TYPE</a:t>
            </a:r>
          </a:p>
        </p:txBody>
      </p:sp>
      <p:sp>
        <p:nvSpPr>
          <p:cNvPr id="3" name="object 3"/>
          <p:cNvSpPr/>
          <p:nvPr/>
        </p:nvSpPr>
        <p:spPr>
          <a:xfrm>
            <a:off x="2457152" y="2099910"/>
            <a:ext cx="4788297" cy="3947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1581" y="687611"/>
            <a:ext cx="2838851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75" dirty="0">
                <a:latin typeface="Liberation Sans Narrow"/>
                <a:cs typeface="Liberation Sans Narrow"/>
              </a:rPr>
              <a:t>LITTER</a:t>
            </a:r>
            <a:r>
              <a:rPr b="0" spc="40" dirty="0">
                <a:latin typeface="Liberation Sans Narrow"/>
                <a:cs typeface="Liberation Sans Narrow"/>
              </a:rPr>
              <a:t> </a:t>
            </a:r>
            <a:r>
              <a:rPr b="0" spc="65" dirty="0">
                <a:latin typeface="Liberation Sans Narrow"/>
                <a:cs typeface="Liberation Sans Narrow"/>
              </a:rPr>
              <a:t>TYPE</a:t>
            </a:r>
          </a:p>
        </p:txBody>
      </p:sp>
      <p:sp>
        <p:nvSpPr>
          <p:cNvPr id="3" name="object 3"/>
          <p:cNvSpPr/>
          <p:nvPr/>
        </p:nvSpPr>
        <p:spPr>
          <a:xfrm>
            <a:off x="3011880" y="2151981"/>
            <a:ext cx="4271223" cy="4255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4048" y="899517"/>
            <a:ext cx="541696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30" dirty="0">
                <a:latin typeface="Liberation Sans Narrow"/>
                <a:cs typeface="Liberation Sans Narrow"/>
              </a:rPr>
              <a:t>SLOT- </a:t>
            </a:r>
            <a:r>
              <a:rPr b="0" spc="75" dirty="0">
                <a:latin typeface="Liberation Sans Narrow"/>
                <a:cs typeface="Liberation Sans Narrow"/>
              </a:rPr>
              <a:t>LITTER</a:t>
            </a:r>
            <a:r>
              <a:rPr b="0" spc="215" dirty="0">
                <a:latin typeface="Liberation Sans Narrow"/>
                <a:cs typeface="Liberation Sans Narrow"/>
              </a:rPr>
              <a:t> </a:t>
            </a:r>
            <a:r>
              <a:rPr b="0" spc="65" dirty="0">
                <a:latin typeface="Liberation Sans Narrow"/>
                <a:cs typeface="Liberation Sans Narrow"/>
              </a:rPr>
              <a:t>TYPE</a:t>
            </a:r>
          </a:p>
        </p:txBody>
      </p:sp>
      <p:sp>
        <p:nvSpPr>
          <p:cNvPr id="3" name="object 3"/>
          <p:cNvSpPr/>
          <p:nvPr/>
        </p:nvSpPr>
        <p:spPr>
          <a:xfrm>
            <a:off x="1107609" y="1763924"/>
            <a:ext cx="8039298" cy="5614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088" y="35421"/>
            <a:ext cx="6401346" cy="1101948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Housing of broiler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8" y="1115541"/>
            <a:ext cx="7265442" cy="222738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housing of broiler is done based on deep litter system.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Housing is play a crucial role in growth and performance of birds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2448025" y="3347789"/>
            <a:ext cx="6912768" cy="4108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LITTER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40"/>
            <a:r>
              <a:rPr sz="2400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material </a:t>
            </a:r>
            <a:r>
              <a:rPr sz="2400" spc="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</a:t>
            </a:r>
            <a:r>
              <a:rPr sz="2400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400" spc="1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bedding </a:t>
            </a:r>
            <a:r>
              <a:rPr sz="2400" spc="20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sz="2400" spc="3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40"/>
            <a:r>
              <a:rPr sz="2800" b="1" spc="-1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LITTER</a:t>
            </a:r>
            <a:r>
              <a:rPr sz="2800" b="1" spc="8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40"/>
            <a:r>
              <a:rPr sz="2400" spc="-17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</a:t>
            </a:r>
            <a:r>
              <a:rPr sz="2400" spc="-50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sz="2400" spc="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1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flooring </a:t>
            </a:r>
            <a:r>
              <a:rPr sz="24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utilizing </a:t>
            </a:r>
            <a:r>
              <a:rPr sz="2400" spc="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1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sz="2400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commonly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400"/>
            <a:r>
              <a:rPr sz="2400" spc="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available </a:t>
            </a:r>
            <a:r>
              <a:rPr sz="2400" spc="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sz="2400" spc="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such </a:t>
            </a:r>
            <a:r>
              <a:rPr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400" spc="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rice </a:t>
            </a:r>
            <a:r>
              <a:rPr sz="2400" spc="1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hull </a:t>
            </a:r>
            <a:r>
              <a:rPr sz="2400" spc="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2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rice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400" marR="76200">
              <a:spcBef>
                <a:spcPts val="505"/>
              </a:spcBef>
            </a:pPr>
            <a:r>
              <a:rPr sz="2400" spc="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straw </a:t>
            </a:r>
            <a:r>
              <a:rPr sz="2400" spc="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1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wood </a:t>
            </a:r>
            <a:r>
              <a:rPr sz="2400" spc="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shavings over </a:t>
            </a:r>
            <a:r>
              <a:rPr sz="2400" spc="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cemented  </a:t>
            </a:r>
            <a:r>
              <a:rPr sz="24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floor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400" marR="76200">
              <a:spcBef>
                <a:spcPts val="505"/>
              </a:spcBef>
            </a:pPr>
            <a:r>
              <a:rPr sz="2800" b="1" spc="-11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SLOTTED</a:t>
            </a:r>
            <a:r>
              <a:rPr sz="2800" b="1" spc="8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400" marR="476884" indent="-137160">
              <a:spcBef>
                <a:spcPts val="710"/>
              </a:spcBef>
            </a:pPr>
            <a:r>
              <a:rPr sz="2400" spc="-17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</a:t>
            </a:r>
            <a:r>
              <a:rPr sz="2400" spc="-50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sz="2400" spc="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1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flooring </a:t>
            </a:r>
            <a:r>
              <a:rPr sz="24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400" spc="1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openings </a:t>
            </a:r>
            <a:r>
              <a:rPr sz="2400" spc="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facilitate  cleaning </a:t>
            </a:r>
            <a:r>
              <a:rPr sz="2400" spc="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droppings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186" y="875242"/>
            <a:ext cx="9755525" cy="6066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04008" y="323453"/>
            <a:ext cx="6692751" cy="5844605"/>
            <a:chOff x="1339596" y="89915"/>
            <a:chExt cx="9662160" cy="6739255"/>
          </a:xfrm>
        </p:grpSpPr>
        <p:sp>
          <p:nvSpPr>
            <p:cNvPr id="3" name="object 3"/>
            <p:cNvSpPr/>
            <p:nvPr/>
          </p:nvSpPr>
          <p:spPr>
            <a:xfrm>
              <a:off x="1339596" y="89915"/>
              <a:ext cx="5448300" cy="40873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34484" y="2848354"/>
              <a:ext cx="6367271" cy="39806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4008" y="395461"/>
            <a:ext cx="341790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65" dirty="0">
                <a:latin typeface="Liberation Sans Narrow"/>
                <a:cs typeface="Liberation Sans Narrow"/>
              </a:rPr>
              <a:t>CAGE</a:t>
            </a:r>
            <a:r>
              <a:rPr b="0" spc="60" dirty="0">
                <a:latin typeface="Liberation Sans Narrow"/>
                <a:cs typeface="Liberation Sans Narrow"/>
              </a:rPr>
              <a:t> </a:t>
            </a:r>
            <a:r>
              <a:rPr b="0" spc="65" dirty="0">
                <a:latin typeface="Liberation Sans Narrow"/>
                <a:cs typeface="Liberation Sans Narrow"/>
              </a:rPr>
              <a:t>TYPE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8024" y="1043533"/>
            <a:ext cx="6388203" cy="65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spc="6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spc="170" dirty="0">
                <a:solidFill>
                  <a:srgbClr val="FF0000"/>
                </a:solidFill>
                <a:latin typeface="Arial"/>
                <a:cs typeface="Arial"/>
              </a:rPr>
              <a:t>minimum </a:t>
            </a:r>
            <a:r>
              <a:rPr sz="2200" spc="35" dirty="0">
                <a:solidFill>
                  <a:srgbClr val="FF0000"/>
                </a:solidFill>
                <a:latin typeface="Arial"/>
                <a:cs typeface="Arial"/>
              </a:rPr>
              <a:t>space </a:t>
            </a:r>
            <a:r>
              <a:rPr sz="2200" spc="114" dirty="0">
                <a:solidFill>
                  <a:srgbClr val="FF0000"/>
                </a:solidFill>
                <a:latin typeface="Arial"/>
                <a:cs typeface="Arial"/>
              </a:rPr>
              <a:t>requirement </a:t>
            </a:r>
            <a:r>
              <a:rPr sz="2200" spc="155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2200" spc="125" dirty="0">
                <a:solidFill>
                  <a:srgbClr val="FF0000"/>
                </a:solidFill>
                <a:latin typeface="Arial"/>
                <a:cs typeface="Arial"/>
              </a:rPr>
              <a:t>birds </a:t>
            </a:r>
            <a:r>
              <a:rPr sz="2200" spc="140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2200" spc="30" dirty="0">
                <a:solidFill>
                  <a:srgbClr val="FF0000"/>
                </a:solidFill>
                <a:latin typeface="Arial"/>
                <a:cs typeface="Arial"/>
              </a:rPr>
              <a:t>cages </a:t>
            </a:r>
            <a:r>
              <a:rPr sz="2200" spc="85" dirty="0">
                <a:solidFill>
                  <a:srgbClr val="FF0000"/>
                </a:solidFill>
                <a:latin typeface="Arial"/>
                <a:cs typeface="Arial"/>
              </a:rPr>
              <a:t>shall </a:t>
            </a:r>
            <a:r>
              <a:rPr sz="2200" spc="75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2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75" dirty="0" smtClean="0">
                <a:solidFill>
                  <a:srgbClr val="FF0000"/>
                </a:solidFill>
                <a:latin typeface="Arial"/>
                <a:cs typeface="Arial"/>
              </a:rPr>
              <a:t>5m2</a:t>
            </a:r>
            <a:r>
              <a:rPr lang="en-IN" sz="2200" spc="17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254" dirty="0" smtClean="0">
                <a:solidFill>
                  <a:srgbClr val="FF0000"/>
                </a:solidFill>
                <a:latin typeface="Arial"/>
                <a:cs typeface="Arial"/>
              </a:rPr>
              <a:t>/100</a:t>
            </a:r>
            <a:r>
              <a:rPr sz="2200" spc="7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14" dirty="0">
                <a:solidFill>
                  <a:srgbClr val="FF0000"/>
                </a:solidFill>
                <a:latin typeface="Arial"/>
                <a:cs typeface="Arial"/>
              </a:rPr>
              <a:t>birds.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3849" y="2143587"/>
            <a:ext cx="8651696" cy="52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8655" y="564455"/>
            <a:ext cx="6488517" cy="6009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834" y="2440716"/>
            <a:ext cx="9404841" cy="2726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1769" y="1031293"/>
            <a:ext cx="6952447" cy="5551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072" y="467469"/>
            <a:ext cx="597666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75" dirty="0">
                <a:latin typeface="Liberation Sans Narrow"/>
                <a:cs typeface="Liberation Sans Narrow"/>
              </a:rPr>
              <a:t>TRIPLE </a:t>
            </a:r>
            <a:r>
              <a:rPr b="0" spc="70" dirty="0">
                <a:latin typeface="Liberation Sans Narrow"/>
                <a:cs typeface="Liberation Sans Narrow"/>
              </a:rPr>
              <a:t>DECK</a:t>
            </a:r>
            <a:r>
              <a:rPr b="0" spc="229" dirty="0">
                <a:latin typeface="Liberation Sans Narrow"/>
                <a:cs typeface="Liberation Sans Narrow"/>
              </a:rPr>
              <a:t> </a:t>
            </a:r>
            <a:r>
              <a:rPr b="0" spc="75" dirty="0">
                <a:latin typeface="Liberation Sans Narrow"/>
                <a:cs typeface="Liberation Sans Narrow"/>
              </a:rPr>
              <a:t>OFFSET</a:t>
            </a:r>
          </a:p>
        </p:txBody>
      </p:sp>
      <p:sp>
        <p:nvSpPr>
          <p:cNvPr id="3" name="object 3"/>
          <p:cNvSpPr/>
          <p:nvPr/>
        </p:nvSpPr>
        <p:spPr>
          <a:xfrm>
            <a:off x="2534017" y="1763924"/>
            <a:ext cx="5012591" cy="4989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976" y="827509"/>
            <a:ext cx="650444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75" dirty="0">
                <a:latin typeface="Liberation Sans Narrow"/>
                <a:cs typeface="Liberation Sans Narrow"/>
              </a:rPr>
              <a:t>TRIPLE </a:t>
            </a:r>
            <a:r>
              <a:rPr b="0" spc="70" dirty="0">
                <a:latin typeface="Liberation Sans Narrow"/>
                <a:cs typeface="Liberation Sans Narrow"/>
              </a:rPr>
              <a:t>DECK </a:t>
            </a:r>
            <a:r>
              <a:rPr b="0" spc="10" dirty="0">
                <a:latin typeface="Liberation Sans Narrow"/>
                <a:cs typeface="Liberation Sans Narrow"/>
              </a:rPr>
              <a:t>STAIR</a:t>
            </a:r>
            <a:r>
              <a:rPr b="0" spc="385" dirty="0">
                <a:latin typeface="Liberation Sans Narrow"/>
                <a:cs typeface="Liberation Sans Narrow"/>
              </a:rPr>
              <a:t> </a:t>
            </a:r>
            <a:r>
              <a:rPr b="0" spc="65" dirty="0">
                <a:latin typeface="Liberation Sans Narrow"/>
                <a:cs typeface="Liberation Sans Narrow"/>
              </a:rPr>
              <a:t>STEP</a:t>
            </a:r>
          </a:p>
        </p:txBody>
      </p:sp>
      <p:sp>
        <p:nvSpPr>
          <p:cNvPr id="3" name="object 3"/>
          <p:cNvSpPr/>
          <p:nvPr/>
        </p:nvSpPr>
        <p:spPr>
          <a:xfrm>
            <a:off x="2545357" y="1763924"/>
            <a:ext cx="4989909" cy="4989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072" y="683493"/>
            <a:ext cx="528031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70" dirty="0">
                <a:latin typeface="Liberation Sans Narrow"/>
                <a:cs typeface="Liberation Sans Narrow"/>
              </a:rPr>
              <a:t>VERTICAL</a:t>
            </a:r>
            <a:r>
              <a:rPr b="0" spc="-25" dirty="0">
                <a:latin typeface="Liberation Sans Narrow"/>
                <a:cs typeface="Liberation Sans Narrow"/>
              </a:rPr>
              <a:t> </a:t>
            </a:r>
            <a:r>
              <a:rPr b="0" spc="70" dirty="0">
                <a:latin typeface="Liberation Sans Narrow"/>
                <a:cs typeface="Liberation Sans Narrow"/>
              </a:rPr>
              <a:t>DESK</a:t>
            </a:r>
          </a:p>
        </p:txBody>
      </p:sp>
      <p:sp>
        <p:nvSpPr>
          <p:cNvPr id="3" name="object 3"/>
          <p:cNvSpPr/>
          <p:nvPr/>
        </p:nvSpPr>
        <p:spPr>
          <a:xfrm>
            <a:off x="2545357" y="1763924"/>
            <a:ext cx="4989909" cy="4989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064" y="3203773"/>
            <a:ext cx="6041306" cy="1257300"/>
          </a:xfrm>
        </p:spPr>
        <p:txBody>
          <a:bodyPr/>
          <a:lstStyle/>
          <a:p>
            <a:r>
              <a:rPr lang="en-IN" sz="4800" dirty="0" smtClean="0">
                <a:latin typeface="AR BERKLEY" pitchFamily="2" charset="0"/>
              </a:rPr>
              <a:t>Thank you</a:t>
            </a:r>
            <a:endParaRPr lang="en-IN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2085975" y="323453"/>
            <a:ext cx="7994650" cy="2753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>
              <a:lnSpc>
                <a:spcPts val="4035"/>
              </a:lnSpc>
              <a:spcBef>
                <a:spcPts val="95"/>
              </a:spcBef>
            </a:pPr>
            <a:r>
              <a:rPr sz="2800" b="1" spc="-1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SLOT </a:t>
            </a:r>
            <a:r>
              <a:rPr sz="2800" b="1" spc="-2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800" b="1" spc="-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LITTER</a:t>
            </a:r>
            <a:r>
              <a:rPr sz="28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2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3060"/>
              </a:lnSpc>
            </a:pPr>
            <a:r>
              <a:rPr sz="2400" spc="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combination </a:t>
            </a:r>
            <a:r>
              <a:rPr sz="2400" spc="2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1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slotted </a:t>
            </a:r>
            <a:r>
              <a:rPr sz="2400" spc="1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2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litter</a:t>
            </a:r>
            <a:r>
              <a:rPr sz="2400" spc="8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9860">
              <a:lnSpc>
                <a:spcPts val="2855"/>
              </a:lnSpc>
            </a:pPr>
            <a:r>
              <a:rPr sz="2400" spc="2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flooring </a:t>
            </a:r>
            <a:r>
              <a:rPr sz="2400" spc="1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wherein </a:t>
            </a:r>
            <a:r>
              <a:rPr sz="2400" spc="11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slats </a:t>
            </a:r>
            <a:r>
              <a:rPr sz="2400" spc="10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cover </a:t>
            </a:r>
            <a:r>
              <a:rPr sz="2400" spc="-8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</a:t>
            </a:r>
            <a:r>
              <a:rPr sz="2400" spc="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9860" marR="1553210">
              <a:lnSpc>
                <a:spcPct val="70000"/>
              </a:lnSpc>
              <a:spcBef>
                <a:spcPts val="615"/>
              </a:spcBef>
            </a:pPr>
            <a:r>
              <a:rPr sz="2400" spc="1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20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  <a:r>
              <a:rPr sz="2400" spc="2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floor </a:t>
            </a:r>
            <a:r>
              <a:rPr sz="2400" spc="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area </a:t>
            </a:r>
            <a:r>
              <a:rPr sz="2400" spc="1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8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40% </a:t>
            </a:r>
            <a:r>
              <a:rPr sz="2400" spc="1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 </a:t>
            </a:r>
            <a:r>
              <a:rPr sz="2400" spc="10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covered </a:t>
            </a:r>
            <a:r>
              <a:rPr sz="2400" spc="2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400" spc="18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litter.</a:t>
            </a:r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9860" marR="1553210">
              <a:lnSpc>
                <a:spcPct val="70000"/>
              </a:lnSpc>
              <a:spcBef>
                <a:spcPts val="615"/>
              </a:spcBef>
            </a:pPr>
            <a:r>
              <a:rPr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sz="2800" b="1" spc="114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NEST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-2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</a:t>
            </a:r>
            <a:r>
              <a:rPr lang="en-IN" sz="2400" spc="-2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2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 </a:t>
            </a:r>
            <a:r>
              <a:rPr sz="2400" spc="17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nesting </a:t>
            </a:r>
            <a:r>
              <a:rPr sz="2400" spc="1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boxes </a:t>
            </a:r>
            <a:r>
              <a:rPr sz="2400" spc="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400" spc="25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sz="2400" spc="8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400" spc="25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sz="2400" spc="-50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layers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643106" y="3419797"/>
            <a:ext cx="8437766" cy="3885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8005" algn="just">
              <a:lnSpc>
                <a:spcPct val="143200"/>
              </a:lnSpc>
              <a:spcBef>
                <a:spcPts val="100"/>
              </a:spcBef>
              <a:tabLst>
                <a:tab pos="7237095" algn="l"/>
                <a:tab pos="8151495" algn="l"/>
              </a:tabLst>
            </a:pPr>
            <a:r>
              <a:rPr lang="en-IN" sz="2200" spc="90" dirty="0" smtClean="0">
                <a:solidFill>
                  <a:srgbClr val="FF0000"/>
                </a:solidFill>
                <a:latin typeface="Arial"/>
                <a:cs typeface="Arial"/>
              </a:rPr>
              <a:t>Location: </a:t>
            </a:r>
            <a:r>
              <a:rPr sz="2200" spc="90" dirty="0" smtClean="0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sz="2200" spc="-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200" spc="8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00" dirty="0">
                <a:solidFill>
                  <a:srgbClr val="FF0000"/>
                </a:solidFill>
                <a:latin typeface="Arial"/>
                <a:cs typeface="Arial"/>
              </a:rPr>
              <a:t>locatio</a:t>
            </a:r>
            <a:r>
              <a:rPr sz="2200" spc="1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2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FF0000"/>
                </a:solidFill>
                <a:latin typeface="Arial"/>
                <a:cs typeface="Arial"/>
              </a:rPr>
              <a:t>shall</a:t>
            </a:r>
            <a:r>
              <a:rPr sz="22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20" dirty="0">
                <a:solidFill>
                  <a:srgbClr val="FF0000"/>
                </a:solidFill>
                <a:latin typeface="Arial"/>
                <a:cs typeface="Arial"/>
              </a:rPr>
              <a:t>confor</a:t>
            </a:r>
            <a:r>
              <a:rPr sz="2200" spc="22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2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0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200" spc="2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200" spc="95" dirty="0">
                <a:solidFill>
                  <a:srgbClr val="FF0000"/>
                </a:solidFill>
                <a:latin typeface="Arial"/>
                <a:cs typeface="Arial"/>
              </a:rPr>
              <a:t> th</a:t>
            </a:r>
            <a:r>
              <a:rPr sz="2200" spc="13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2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95" dirty="0">
                <a:solidFill>
                  <a:srgbClr val="FF0000"/>
                </a:solidFill>
                <a:latin typeface="Arial"/>
                <a:cs typeface="Arial"/>
              </a:rPr>
              <a:t>lan</a:t>
            </a:r>
            <a:r>
              <a:rPr sz="2200" spc="12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20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4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200" spc="5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22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95" dirty="0">
                <a:solidFill>
                  <a:srgbClr val="FF0000"/>
                </a:solidFill>
                <a:latin typeface="Arial"/>
                <a:cs typeface="Arial"/>
              </a:rPr>
              <a:t>pla</a:t>
            </a:r>
            <a:r>
              <a:rPr sz="2200" spc="1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2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20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200" spc="10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20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95" dirty="0" smtClean="0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sz="2200" spc="13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IN" sz="2200" spc="1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25" dirty="0" smtClean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2200" spc="4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200" spc="80" dirty="0">
                <a:solidFill>
                  <a:srgbClr val="FF0000"/>
                </a:solidFill>
                <a:latin typeface="Arial"/>
                <a:cs typeface="Arial"/>
              </a:rPr>
              <a:t>.  </a:t>
            </a:r>
            <a:r>
              <a:rPr sz="2200" spc="6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spc="90" dirty="0">
                <a:solidFill>
                  <a:srgbClr val="FF0000"/>
                </a:solidFill>
                <a:latin typeface="Arial"/>
                <a:cs typeface="Arial"/>
              </a:rPr>
              <a:t>site </a:t>
            </a:r>
            <a:r>
              <a:rPr sz="2200" spc="85" dirty="0">
                <a:solidFill>
                  <a:srgbClr val="FF0000"/>
                </a:solidFill>
                <a:latin typeface="Arial"/>
                <a:cs typeface="Arial"/>
              </a:rPr>
              <a:t>shall </a:t>
            </a:r>
            <a:r>
              <a:rPr sz="2200" spc="75" dirty="0">
                <a:solidFill>
                  <a:srgbClr val="FF0000"/>
                </a:solidFill>
                <a:latin typeface="Arial"/>
                <a:cs typeface="Arial"/>
              </a:rPr>
              <a:t>be </a:t>
            </a:r>
            <a:r>
              <a:rPr sz="2200" spc="45" dirty="0">
                <a:solidFill>
                  <a:srgbClr val="FF0000"/>
                </a:solidFill>
                <a:latin typeface="Arial"/>
                <a:cs typeface="Arial"/>
              </a:rPr>
              <a:t>accessible </a:t>
            </a:r>
            <a:r>
              <a:rPr sz="2200" spc="16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200" spc="55" dirty="0">
                <a:solidFill>
                  <a:srgbClr val="FF0000"/>
                </a:solidFill>
                <a:latin typeface="Arial"/>
                <a:cs typeface="Arial"/>
              </a:rPr>
              <a:t>service</a:t>
            </a:r>
            <a:r>
              <a:rPr sz="2200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FF0000"/>
                </a:solidFill>
                <a:latin typeface="Arial"/>
                <a:cs typeface="Arial"/>
              </a:rPr>
              <a:t>roads,</a:t>
            </a:r>
            <a:r>
              <a:rPr sz="2200" spc="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90" dirty="0" smtClean="0">
                <a:solidFill>
                  <a:srgbClr val="FF0000"/>
                </a:solidFill>
                <a:latin typeface="Arial"/>
                <a:cs typeface="Arial"/>
              </a:rPr>
              <a:t>water</a:t>
            </a:r>
            <a:r>
              <a:rPr lang="en-IN" sz="2200" spc="9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10" dirty="0" smtClean="0">
                <a:solidFill>
                  <a:srgbClr val="FF0000"/>
                </a:solidFill>
                <a:latin typeface="Arial"/>
                <a:cs typeface="Arial"/>
              </a:rPr>
              <a:t>supply</a:t>
            </a:r>
            <a:r>
              <a:rPr sz="2200" spc="6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90" dirty="0" smtClean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lang="en-IN" sz="2200" spc="9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85" dirty="0" smtClean="0">
                <a:solidFill>
                  <a:srgbClr val="FF0000"/>
                </a:solidFill>
                <a:latin typeface="Arial"/>
                <a:cs typeface="Arial"/>
              </a:rPr>
              <a:t>electric lines.</a:t>
            </a:r>
            <a:r>
              <a:rPr lang="en-IN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60" dirty="0" smtClean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spc="90" dirty="0">
                <a:solidFill>
                  <a:srgbClr val="FF0000"/>
                </a:solidFill>
                <a:latin typeface="Arial"/>
                <a:cs typeface="Arial"/>
              </a:rPr>
              <a:t>site </a:t>
            </a:r>
            <a:r>
              <a:rPr sz="2200" spc="85" dirty="0">
                <a:solidFill>
                  <a:srgbClr val="FF0000"/>
                </a:solidFill>
                <a:latin typeface="Arial"/>
                <a:cs typeface="Arial"/>
              </a:rPr>
              <a:t>shall </a:t>
            </a:r>
            <a:r>
              <a:rPr sz="2200" spc="75" dirty="0">
                <a:solidFill>
                  <a:srgbClr val="FF0000"/>
                </a:solidFill>
                <a:latin typeface="Arial"/>
                <a:cs typeface="Arial"/>
              </a:rPr>
              <a:t>be </a:t>
            </a:r>
            <a:r>
              <a:rPr sz="2200" spc="95" dirty="0">
                <a:solidFill>
                  <a:srgbClr val="FF0000"/>
                </a:solidFill>
                <a:latin typeface="Arial"/>
                <a:cs typeface="Arial"/>
              </a:rPr>
              <a:t>well </a:t>
            </a:r>
            <a:r>
              <a:rPr sz="2200" spc="100" dirty="0">
                <a:solidFill>
                  <a:srgbClr val="FF0000"/>
                </a:solidFill>
                <a:latin typeface="Arial"/>
                <a:cs typeface="Arial"/>
              </a:rPr>
              <a:t>drained </a:t>
            </a:r>
            <a:r>
              <a:rPr sz="2200" spc="9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2200" spc="80" dirty="0">
                <a:solidFill>
                  <a:srgbClr val="FF0000"/>
                </a:solidFill>
                <a:latin typeface="Arial"/>
                <a:cs typeface="Arial"/>
              </a:rPr>
              <a:t>allows </a:t>
            </a:r>
            <a:r>
              <a:rPr sz="2200" spc="155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2200" spc="90" dirty="0">
                <a:solidFill>
                  <a:srgbClr val="FF0000"/>
                </a:solidFill>
                <a:latin typeface="Arial"/>
                <a:cs typeface="Arial"/>
              </a:rPr>
              <a:t>free </a:t>
            </a:r>
            <a:r>
              <a:rPr sz="2200" spc="95" dirty="0">
                <a:solidFill>
                  <a:srgbClr val="FF0000"/>
                </a:solidFill>
                <a:latin typeface="Arial"/>
                <a:cs typeface="Arial"/>
              </a:rPr>
              <a:t>air</a:t>
            </a:r>
            <a:r>
              <a:rPr sz="2200" spc="3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05" dirty="0" smtClean="0">
                <a:solidFill>
                  <a:srgbClr val="FF0000"/>
                </a:solidFill>
                <a:latin typeface="Arial"/>
                <a:cs typeface="Arial"/>
              </a:rPr>
              <a:t>circulation.</a:t>
            </a:r>
            <a:r>
              <a:rPr lang="en-IN" sz="2200" spc="10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60" dirty="0" smtClean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spc="140" dirty="0">
                <a:solidFill>
                  <a:srgbClr val="FF0000"/>
                </a:solidFill>
                <a:latin typeface="Arial"/>
                <a:cs typeface="Arial"/>
              </a:rPr>
              <a:t>building </a:t>
            </a:r>
            <a:r>
              <a:rPr sz="2200" spc="85" dirty="0">
                <a:solidFill>
                  <a:srgbClr val="FF0000"/>
                </a:solidFill>
                <a:latin typeface="Arial"/>
                <a:cs typeface="Arial"/>
              </a:rPr>
              <a:t>shall </a:t>
            </a:r>
            <a:r>
              <a:rPr sz="2200" spc="75" dirty="0">
                <a:solidFill>
                  <a:srgbClr val="FF0000"/>
                </a:solidFill>
                <a:latin typeface="Arial"/>
                <a:cs typeface="Arial"/>
              </a:rPr>
              <a:t>be </a:t>
            </a:r>
            <a:r>
              <a:rPr sz="2200" spc="105" dirty="0">
                <a:solidFill>
                  <a:srgbClr val="FF0000"/>
                </a:solidFill>
                <a:latin typeface="Arial"/>
                <a:cs typeface="Arial"/>
              </a:rPr>
              <a:t>constructed </a:t>
            </a:r>
            <a:r>
              <a:rPr sz="2200" spc="14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200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2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20" dirty="0" smtClean="0">
                <a:solidFill>
                  <a:srgbClr val="FF0000"/>
                </a:solidFill>
                <a:latin typeface="Arial"/>
                <a:cs typeface="Arial"/>
              </a:rPr>
              <a:t>east-west</a:t>
            </a:r>
            <a:r>
              <a:rPr lang="en-IN" sz="2200" spc="1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20" dirty="0" smtClean="0">
                <a:solidFill>
                  <a:srgbClr val="FF0000"/>
                </a:solidFill>
                <a:latin typeface="Arial"/>
                <a:cs typeface="Arial"/>
              </a:rPr>
              <a:t>orientation</a:t>
            </a:r>
            <a:r>
              <a:rPr sz="2200" spc="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0000"/>
                </a:solidFill>
                <a:latin typeface="Arial"/>
                <a:cs typeface="Arial"/>
              </a:rPr>
              <a:t>and  </a:t>
            </a:r>
            <a:r>
              <a:rPr sz="2200" spc="11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spc="114" dirty="0">
                <a:solidFill>
                  <a:srgbClr val="FF0000"/>
                </a:solidFill>
                <a:latin typeface="Arial"/>
                <a:cs typeface="Arial"/>
              </a:rPr>
              <a:t>structure</a:t>
            </a:r>
            <a:r>
              <a:rPr sz="22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55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200" spc="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05" dirty="0" smtClean="0">
                <a:solidFill>
                  <a:srgbClr val="FF0000"/>
                </a:solidFill>
                <a:latin typeface="Arial"/>
                <a:cs typeface="Arial"/>
              </a:rPr>
              <a:t>marketable</a:t>
            </a:r>
            <a:r>
              <a:rPr lang="en-IN" sz="2200" spc="105" dirty="0" smtClean="0">
                <a:solidFill>
                  <a:srgbClr val="FF0000"/>
                </a:solidFill>
                <a:latin typeface="Arial"/>
                <a:cs typeface="Arial"/>
              </a:rPr>
              <a:t> a</a:t>
            </a:r>
            <a:r>
              <a:rPr sz="2200" spc="85" dirty="0" err="1" smtClean="0">
                <a:solidFill>
                  <a:srgbClr val="FF0000"/>
                </a:solidFill>
                <a:latin typeface="Arial"/>
                <a:cs typeface="Arial"/>
              </a:rPr>
              <a:t>nimals</a:t>
            </a:r>
            <a:r>
              <a:rPr lang="en-IN" sz="2200" spc="8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85" dirty="0" smtClean="0">
                <a:solidFill>
                  <a:srgbClr val="FF0000"/>
                </a:solidFill>
                <a:latin typeface="Arial"/>
                <a:cs typeface="Arial"/>
              </a:rPr>
              <a:t>shall </a:t>
            </a:r>
            <a:r>
              <a:rPr sz="2200" spc="75" dirty="0">
                <a:solidFill>
                  <a:srgbClr val="FF0000"/>
                </a:solidFill>
                <a:latin typeface="Arial"/>
                <a:cs typeface="Arial"/>
              </a:rPr>
              <a:t>be </a:t>
            </a:r>
            <a:r>
              <a:rPr sz="2200" spc="90" dirty="0">
                <a:solidFill>
                  <a:srgbClr val="FF0000"/>
                </a:solidFill>
                <a:latin typeface="Arial"/>
                <a:cs typeface="Arial"/>
              </a:rPr>
              <a:t>located </a:t>
            </a:r>
            <a:r>
              <a:rPr sz="2200" spc="70" dirty="0">
                <a:solidFill>
                  <a:srgbClr val="FF0000"/>
                </a:solidFill>
                <a:latin typeface="Arial"/>
                <a:cs typeface="Arial"/>
              </a:rPr>
              <a:t>near  </a:t>
            </a:r>
            <a:r>
              <a:rPr sz="2200" spc="11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spc="55" dirty="0">
                <a:solidFill>
                  <a:srgbClr val="FF0000"/>
                </a:solidFill>
                <a:latin typeface="Arial"/>
                <a:cs typeface="Arial"/>
              </a:rPr>
              <a:t>service</a:t>
            </a:r>
            <a:r>
              <a:rPr sz="220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00" dirty="0" smtClean="0">
                <a:solidFill>
                  <a:srgbClr val="FF0000"/>
                </a:solidFill>
                <a:latin typeface="Arial"/>
                <a:cs typeface="Arial"/>
              </a:rPr>
              <a:t>road.</a:t>
            </a:r>
            <a:r>
              <a:rPr lang="en-IN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60" dirty="0" smtClean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spc="90" dirty="0">
                <a:solidFill>
                  <a:srgbClr val="FF0000"/>
                </a:solidFill>
                <a:latin typeface="Arial"/>
                <a:cs typeface="Arial"/>
              </a:rPr>
              <a:t>site </a:t>
            </a:r>
            <a:r>
              <a:rPr sz="2200" spc="85" dirty="0">
                <a:solidFill>
                  <a:srgbClr val="FF0000"/>
                </a:solidFill>
                <a:latin typeface="Arial"/>
                <a:cs typeface="Arial"/>
              </a:rPr>
              <a:t>shall </a:t>
            </a:r>
            <a:r>
              <a:rPr sz="2200" spc="75" dirty="0">
                <a:solidFill>
                  <a:srgbClr val="FF0000"/>
                </a:solidFill>
                <a:latin typeface="Arial"/>
                <a:cs typeface="Arial"/>
              </a:rPr>
              <a:t>be </a:t>
            </a:r>
            <a:r>
              <a:rPr sz="2200" spc="85" dirty="0">
                <a:solidFill>
                  <a:srgbClr val="FF0000"/>
                </a:solidFill>
                <a:latin typeface="Arial"/>
                <a:cs typeface="Arial"/>
              </a:rPr>
              <a:t>located </a:t>
            </a:r>
            <a:r>
              <a:rPr sz="2200" spc="80" dirty="0">
                <a:solidFill>
                  <a:srgbClr val="FF0000"/>
                </a:solidFill>
                <a:latin typeface="Arial"/>
                <a:cs typeface="Arial"/>
              </a:rPr>
              <a:t>where </a:t>
            </a:r>
            <a:r>
              <a:rPr sz="2200" spc="11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spc="100" dirty="0">
                <a:solidFill>
                  <a:srgbClr val="FF0000"/>
                </a:solidFill>
                <a:latin typeface="Arial"/>
                <a:cs typeface="Arial"/>
              </a:rPr>
              <a:t>prevailing</a:t>
            </a:r>
            <a:r>
              <a:rPr sz="2200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FF0000"/>
                </a:solidFill>
                <a:latin typeface="Arial"/>
                <a:cs typeface="Arial"/>
              </a:rPr>
              <a:t>winds</a:t>
            </a:r>
            <a:r>
              <a:rPr sz="2200" spc="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35" dirty="0" smtClean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lang="en-IN" sz="2200" spc="1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55" dirty="0" smtClean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200" spc="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75" dirty="0">
                <a:solidFill>
                  <a:srgbClr val="FF0000"/>
                </a:solidFill>
                <a:latin typeface="Arial"/>
                <a:cs typeface="Arial"/>
              </a:rPr>
              <a:t>carry  </a:t>
            </a:r>
            <a:r>
              <a:rPr sz="2200" spc="110" dirty="0">
                <a:solidFill>
                  <a:srgbClr val="FF0000"/>
                </a:solidFill>
                <a:latin typeface="Arial"/>
                <a:cs typeface="Arial"/>
              </a:rPr>
              <a:t>odors </a:t>
            </a:r>
            <a:r>
              <a:rPr sz="2200" spc="16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200" spc="11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2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05" dirty="0">
                <a:solidFill>
                  <a:srgbClr val="FF0000"/>
                </a:solidFill>
                <a:latin typeface="Arial"/>
                <a:cs typeface="Arial"/>
              </a:rPr>
              <a:t>farmhouse.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344" y="2267669"/>
            <a:ext cx="4222210" cy="114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880" y="2483693"/>
            <a:ext cx="3864240" cy="96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920" y="3419797"/>
            <a:ext cx="8136904" cy="38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328" y="0"/>
            <a:ext cx="4416261" cy="231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293" t="4628" r="5809" b="10912"/>
          <a:stretch>
            <a:fillRect/>
          </a:stretch>
        </p:blipFill>
        <p:spPr bwMode="auto">
          <a:xfrm>
            <a:off x="1974702" y="2195661"/>
            <a:ext cx="7602113" cy="515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334" y="3347789"/>
            <a:ext cx="7392458" cy="394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3810" y="83997"/>
            <a:ext cx="6100878" cy="32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400" t="23000"/>
          <a:stretch>
            <a:fillRect/>
          </a:stretch>
        </p:blipFill>
        <p:spPr bwMode="auto">
          <a:xfrm>
            <a:off x="2232000" y="1475580"/>
            <a:ext cx="7428599" cy="59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94595" y="251989"/>
            <a:ext cx="3584162" cy="578832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IN" sz="3100" b="1" dirty="0">
                <a:solidFill>
                  <a:srgbClr val="FF0000"/>
                </a:solidFill>
                <a:latin typeface="Cambria" pitchFamily="18" charset="0"/>
              </a:rPr>
              <a:t>Tunnel ventilation</a:t>
            </a:r>
            <a:endParaRPr lang="en-IN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21377"/>
          <a:stretch>
            <a:fillRect/>
          </a:stretch>
        </p:blipFill>
        <p:spPr bwMode="auto">
          <a:xfrm>
            <a:off x="1511920" y="2476211"/>
            <a:ext cx="7980669" cy="470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3996"/>
            <a:ext cx="9072563" cy="1259946"/>
          </a:xfrm>
        </p:spPr>
        <p:txBody>
          <a:bodyPr/>
          <a:lstStyle/>
          <a:p>
            <a:r>
              <a:rPr lang="en-IN" i="1" dirty="0" smtClean="0">
                <a:latin typeface="Cambria" pitchFamily="18" charset="0"/>
              </a:rPr>
              <a:t>EC houses</a:t>
            </a:r>
            <a:endParaRPr lang="en-IN" i="1" dirty="0"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794" y="2195661"/>
            <a:ext cx="7558793" cy="529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343</Words>
  <Application>Microsoft Office PowerPoint</Application>
  <PresentationFormat>Custom</PresentationFormat>
  <Paragraphs>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Noto Sans CJK SC Regular</vt:lpstr>
      <vt:lpstr>Times New Roman</vt:lpstr>
      <vt:lpstr>DejaVu Sans</vt:lpstr>
      <vt:lpstr>Office Theme</vt:lpstr>
      <vt:lpstr>Slide 1</vt:lpstr>
      <vt:lpstr>Housing of broiler</vt:lpstr>
      <vt:lpstr>Slide 3</vt:lpstr>
      <vt:lpstr>Slide 4</vt:lpstr>
      <vt:lpstr>Slide 5</vt:lpstr>
      <vt:lpstr>Slide 6</vt:lpstr>
      <vt:lpstr>Slide 7</vt:lpstr>
      <vt:lpstr>Slide 8</vt:lpstr>
      <vt:lpstr>EC houses</vt:lpstr>
      <vt:lpstr>Slide 10</vt:lpstr>
      <vt:lpstr>Types of curtains</vt:lpstr>
      <vt:lpstr>Housing of layer</vt:lpstr>
      <vt:lpstr>CLASSIFICATION</vt:lpstr>
      <vt:lpstr>Slide 14</vt:lpstr>
      <vt:lpstr>CAGE</vt:lpstr>
      <vt:lpstr>CLASSIFICATION</vt:lpstr>
      <vt:lpstr>SLOTTED TYPE</vt:lpstr>
      <vt:lpstr>LITTER TYPE</vt:lpstr>
      <vt:lpstr>SLOT- LITTER TYPE</vt:lpstr>
      <vt:lpstr>Slide 20</vt:lpstr>
      <vt:lpstr>Slide 21</vt:lpstr>
      <vt:lpstr>CAGE TYPE</vt:lpstr>
      <vt:lpstr>Slide 23</vt:lpstr>
      <vt:lpstr>Slide 24</vt:lpstr>
      <vt:lpstr>Slide 25</vt:lpstr>
      <vt:lpstr>TRIPLE DECK OFFSET</vt:lpstr>
      <vt:lpstr>TRIPLE DECK STAIR STEP</vt:lpstr>
      <vt:lpstr>VERTICAL DESK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years Perspective Plan  (2018-23)</dc:title>
  <dc:creator>Gouri Sahu</dc:creator>
  <cp:lastModifiedBy>user</cp:lastModifiedBy>
  <cp:revision>18</cp:revision>
  <cp:lastPrinted>1601-01-01T00:00:00Z</cp:lastPrinted>
  <dcterms:created xsi:type="dcterms:W3CDTF">2018-01-17T07:28:50Z</dcterms:created>
  <dcterms:modified xsi:type="dcterms:W3CDTF">2021-03-03T15:36:58Z</dcterms:modified>
</cp:coreProperties>
</file>