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9" r:id="rId11"/>
    <p:sldId id="267" r:id="rId12"/>
    <p:sldId id="270" r:id="rId13"/>
    <p:sldId id="268" r:id="rId14"/>
    <p:sldId id="271" r:id="rId15"/>
    <p:sldId id="266" r:id="rId16"/>
    <p:sldId id="275" r:id="rId17"/>
    <p:sldId id="277" r:id="rId18"/>
    <p:sldId id="278" r:id="rId19"/>
    <p:sldId id="274" r:id="rId20"/>
    <p:sldId id="273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24BDD8-9E5F-40AD-92BF-5F982F136FA5}" type="datetimeFigureOut">
              <a:rPr lang="en-US" smtClean="0"/>
              <a:pPr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62936F-0722-4F42-98DA-E7B04C20A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4267200"/>
            <a:ext cx="6172200" cy="18943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Introduction to VLSI Design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743200"/>
            <a:ext cx="6400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Session 1.1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0"/>
            <a:ext cx="4495800" cy="6126163"/>
          </a:xfrm>
        </p:spPr>
        <p:txBody>
          <a:bodyPr/>
          <a:lstStyle/>
          <a:p>
            <a:r>
              <a:rPr lang="en-US" dirty="0" smtClean="0"/>
              <a:t>RTL Description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3962400" y="0"/>
            <a:ext cx="5029200" cy="6324600"/>
          </a:xfrm>
        </p:spPr>
        <p:txBody>
          <a:bodyPr/>
          <a:lstStyle/>
          <a:p>
            <a:r>
              <a:rPr lang="en-US" dirty="0" smtClean="0"/>
              <a:t>Functional Verification and Testing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4286250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933450"/>
            <a:ext cx="53816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3571875"/>
            <a:ext cx="51530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VLSI IC </a:t>
            </a:r>
            <a:r>
              <a:rPr lang="en-US" dirty="0"/>
              <a:t>Design </a:t>
            </a:r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219200"/>
            <a:ext cx="8610600" cy="4906963"/>
          </a:xfrm>
        </p:spPr>
        <p:txBody>
          <a:bodyPr>
            <a:normAutofit fontScale="77500" lnSpcReduction="20000"/>
          </a:bodyPr>
          <a:lstStyle/>
          <a:p>
            <a:pPr marL="228600" indent="-2286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2600" b="1" i="1" dirty="0" smtClean="0"/>
              <a:t>Logic Synthesis and Gate level </a:t>
            </a:r>
            <a:r>
              <a:rPr lang="en-US" sz="2600" b="1" i="1" dirty="0" err="1" smtClean="0"/>
              <a:t>Netlist</a:t>
            </a:r>
            <a:endParaRPr lang="en-US" sz="2600" dirty="0" smtClean="0"/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600" dirty="0" smtClean="0"/>
              <a:t>The Logic synthesis tools convert the RTL description to a gate-level </a:t>
            </a:r>
            <a:r>
              <a:rPr lang="en-US" sz="2600" dirty="0" err="1" smtClean="0"/>
              <a:t>netlist</a:t>
            </a:r>
            <a:r>
              <a:rPr lang="en-US" sz="2600" dirty="0" smtClean="0"/>
              <a:t>.</a:t>
            </a:r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600" dirty="0" smtClean="0"/>
              <a:t> A gate-level </a:t>
            </a:r>
            <a:r>
              <a:rPr lang="en-US" sz="2600" dirty="0" err="1" smtClean="0"/>
              <a:t>netlist</a:t>
            </a:r>
            <a:r>
              <a:rPr lang="en-US" sz="2600" dirty="0" smtClean="0"/>
              <a:t> is a description of the circuit in terms of gates and connections between them. </a:t>
            </a:r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600" dirty="0" smtClean="0"/>
              <a:t>Logic synthesis tools ensure that the gate-level </a:t>
            </a:r>
            <a:r>
              <a:rPr lang="en-US" sz="2600" dirty="0" err="1" smtClean="0"/>
              <a:t>netlist</a:t>
            </a:r>
            <a:r>
              <a:rPr lang="en-US" sz="2600" dirty="0" smtClean="0"/>
              <a:t> meets timing, area, and power specifications.</a:t>
            </a:r>
            <a:endParaRPr lang="en-US" sz="2600" dirty="0"/>
          </a:p>
          <a:p>
            <a:pPr marL="228600" lvl="1" indent="-2286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2600" dirty="0" smtClean="0"/>
              <a:t> </a:t>
            </a:r>
            <a:r>
              <a:rPr lang="en-US" sz="2600" b="1" i="1" dirty="0" smtClean="0"/>
              <a:t>Logical verification and testing</a:t>
            </a:r>
          </a:p>
          <a:p>
            <a:pPr marL="400050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600" dirty="0" smtClean="0"/>
              <a:t>After the synthesis there are a couple of things that are normally done before passing the </a:t>
            </a:r>
            <a:r>
              <a:rPr lang="en-US" sz="2600" dirty="0" err="1" smtClean="0"/>
              <a:t>netlist</a:t>
            </a:r>
            <a:r>
              <a:rPr lang="en-US" sz="2600" dirty="0" smtClean="0"/>
              <a:t> to backend (Place and Route)</a:t>
            </a:r>
          </a:p>
          <a:p>
            <a:pPr marL="400050" indent="0"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600" b="1" dirty="0" smtClean="0"/>
              <a:t>Formal Verification :</a:t>
            </a:r>
            <a:r>
              <a:rPr lang="en-US" sz="2600" dirty="0" smtClean="0"/>
              <a:t> Check if the RTL to gate mapping is correct.</a:t>
            </a:r>
          </a:p>
          <a:p>
            <a:pPr marL="400050" indent="0"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600" b="1" dirty="0" smtClean="0"/>
              <a:t>Scan insertion :</a:t>
            </a:r>
            <a:r>
              <a:rPr lang="en-US" sz="2600" dirty="0" smtClean="0"/>
              <a:t> Insert the scan chain in the case of ASIC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A79851-B88A-4869-AE33-C80CE7E26DEB}" type="slidenum">
              <a:rPr lang="en-US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satya\Desktop\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8714967" cy="4229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VLSI IC </a:t>
            </a:r>
            <a:r>
              <a:rPr lang="en-US" dirty="0"/>
              <a:t>Design </a:t>
            </a:r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lnSpcReduction="10000"/>
          </a:bodyPr>
          <a:lstStyle/>
          <a:p>
            <a:pPr marL="228600" indent="-2286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2800" b="1" i="1" dirty="0" smtClean="0"/>
              <a:t>Floor planning, automatic place &amp; route</a:t>
            </a:r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000" dirty="0" smtClean="0"/>
              <a:t>The </a:t>
            </a:r>
            <a:r>
              <a:rPr lang="en-US" sz="2000" dirty="0" smtClean="0"/>
              <a:t>gate level </a:t>
            </a:r>
            <a:r>
              <a:rPr lang="en-US" sz="2000" dirty="0" err="1"/>
              <a:t>netlist</a:t>
            </a:r>
            <a:r>
              <a:rPr lang="en-US" sz="2000" dirty="0"/>
              <a:t> from the synthesis tool is taken and imported into place and route tool in </a:t>
            </a:r>
            <a:r>
              <a:rPr lang="en-US" sz="2000" dirty="0" err="1"/>
              <a:t>Verilog</a:t>
            </a:r>
            <a:r>
              <a:rPr lang="en-US" sz="2000" dirty="0"/>
              <a:t> </a:t>
            </a:r>
            <a:r>
              <a:rPr lang="en-US" sz="2000" dirty="0" err="1"/>
              <a:t>netlist</a:t>
            </a:r>
            <a:r>
              <a:rPr lang="en-US" sz="2000" dirty="0"/>
              <a:t> format. </a:t>
            </a:r>
            <a:endParaRPr lang="en-US" sz="2000" dirty="0" smtClean="0"/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000" dirty="0" smtClean="0"/>
              <a:t>All </a:t>
            </a:r>
            <a:r>
              <a:rPr lang="en-US" sz="2000" dirty="0"/>
              <a:t>the gates and flip-flops are placed; clock tree synthesis and reset is </a:t>
            </a:r>
            <a:r>
              <a:rPr lang="en-US" sz="2000" dirty="0" smtClean="0"/>
              <a:t>routed.</a:t>
            </a:r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000" dirty="0" smtClean="0"/>
              <a:t>After </a:t>
            </a:r>
            <a:r>
              <a:rPr lang="en-US" sz="2000" dirty="0"/>
              <a:t>this each block is routed. </a:t>
            </a:r>
            <a:endParaRPr lang="en-US" sz="2000" dirty="0" smtClean="0"/>
          </a:p>
          <a:p>
            <a:pPr marL="400050" lvl="1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000" dirty="0" smtClean="0"/>
              <a:t>The </a:t>
            </a:r>
            <a:r>
              <a:rPr lang="en-US" sz="2000" dirty="0"/>
              <a:t>P&amp;R tool output is a GDS file, used by foundry for fabricating the ASIC</a:t>
            </a:r>
            <a:r>
              <a:rPr lang="en-US" sz="2600" dirty="0" smtClean="0"/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b="1" i="1" dirty="0" smtClean="0"/>
              <a:t>Physical layout</a:t>
            </a:r>
          </a:p>
          <a:p>
            <a:pPr marL="400050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400" dirty="0" smtClean="0"/>
              <a:t>The gate-level </a:t>
            </a:r>
            <a:r>
              <a:rPr lang="en-US" sz="2400" dirty="0" err="1" smtClean="0"/>
              <a:t>netlist</a:t>
            </a:r>
            <a:r>
              <a:rPr lang="en-US" sz="2400" dirty="0" smtClean="0"/>
              <a:t> is input to an Automatic Place and Route tool, which creates a layout.</a:t>
            </a:r>
          </a:p>
          <a:p>
            <a:pPr marL="400050" indent="-40005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2400" b="1" i="1" dirty="0" smtClean="0"/>
              <a:t>Layout verification and implementation</a:t>
            </a:r>
          </a:p>
          <a:p>
            <a:pPr marL="800100" lvl="1" indent="-40005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2000" dirty="0" smtClean="0"/>
              <a:t>The layout is verified and then fabricated on a chip</a:t>
            </a:r>
            <a:endParaRPr lang="en-US" sz="2000" b="1" i="1" dirty="0" smtClean="0"/>
          </a:p>
          <a:p>
            <a:pPr marL="400050" indent="0" algn="just">
              <a:lnSpc>
                <a:spcPct val="120000"/>
              </a:lnSpc>
              <a:buNone/>
            </a:pP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A79851-B88A-4869-AE33-C80CE7E26DEB}" type="slidenum">
              <a:rPr lang="en-US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09688"/>
            <a:ext cx="6781800" cy="5389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dirty="0" smtClean="0"/>
              <a:t>Final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satya\Desktop\s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7634933" cy="4973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US" dirty="0"/>
              <a:t>Design Methodologies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2EA4-CB90-4950-B734-ACD878F7A99C}" type="slidenum">
              <a:rPr lang="en-US"/>
              <a:pPr/>
              <a:t>16</a:t>
            </a:fld>
            <a:endParaRPr lang="en-US"/>
          </a:p>
        </p:txBody>
      </p:sp>
      <p:pic>
        <p:nvPicPr>
          <p:cNvPr id="77830" name="Picture 6" descr="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733800" y="1600200"/>
            <a:ext cx="4935538" cy="2362200"/>
          </a:xfrm>
          <a:ln w="19050">
            <a:solidFill>
              <a:srgbClr val="FFC000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152400" y="7620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There are two basic types of digital design methodologies: a top-down design methodology and a bottom-up design methodology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2400" y="1600200"/>
            <a:ext cx="3505200" cy="2362200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 In a top-down design methodology, we define the top-level block and identify the sub-blocks necessary to build the top-level block. We further subdivide the sub-blocks until we come to leaf cells, which are the cells that cannot further be divided.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2400" y="4191000"/>
            <a:ext cx="3733800" cy="2362200"/>
          </a:xfrm>
          <a:prstGeom prst="rect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In a bottom-up design methodology, we first identify the building blocks that are available to us. We build bigger cells, using these building blocks. These cells are then used for higher-level blocks until we build the top-level block in the design</a:t>
            </a:r>
            <a:endParaRPr lang="en-US" dirty="0"/>
          </a:p>
        </p:txBody>
      </p:sp>
      <p:pic>
        <p:nvPicPr>
          <p:cNvPr id="77831" name="Picture 7" descr="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3886201" y="4191000"/>
            <a:ext cx="4800600" cy="2362200"/>
          </a:xfrm>
          <a:ln w="19050">
            <a:solidFill>
              <a:schemeClr val="accent5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4-bit Ripple Carry Counter</a:t>
            </a:r>
          </a:p>
        </p:txBody>
      </p:sp>
      <p:pic>
        <p:nvPicPr>
          <p:cNvPr id="80901" name="Picture 5" descr="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40080" y="2189162"/>
            <a:ext cx="7101840" cy="3695700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F503060-70D0-4790-AC4F-B9C583D7228F}" type="slidenum">
              <a:rPr lang="en-US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Design Methodologies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T-flipflop and the Hierarchy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0C9E-7AEF-4BD8-B8DB-F88B6A500946}" type="slidenum">
              <a:rPr lang="en-US"/>
              <a:pPr/>
              <a:t>18</a:t>
            </a:fld>
            <a:endParaRPr lang="en-US"/>
          </a:p>
        </p:txBody>
      </p:sp>
      <p:pic>
        <p:nvPicPr>
          <p:cNvPr id="83973" name="Picture 5" descr="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1412875"/>
            <a:ext cx="4038600" cy="2136775"/>
          </a:xfrm>
        </p:spPr>
      </p:pic>
      <p:pic>
        <p:nvPicPr>
          <p:cNvPr id="83975" name="Picture 7" descr="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908175" y="3644900"/>
            <a:ext cx="5400675" cy="2797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4933C35-97EE-4879-B13D-893C893FAAC4}" type="slidenum">
              <a:rPr lang="en-US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235"/>
            <a:ext cx="8686800" cy="653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Overview of Digital Design Using </a:t>
            </a:r>
            <a:r>
              <a:rPr lang="en-US" sz="3400" dirty="0" err="1"/>
              <a:t>Verilog</a:t>
            </a:r>
            <a:endParaRPr lang="en-US" sz="3400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35975" cy="4530725"/>
          </a:xfrm>
        </p:spPr>
        <p:txBody>
          <a:bodyPr/>
          <a:lstStyle/>
          <a:p>
            <a:r>
              <a:rPr lang="en-US" dirty="0"/>
              <a:t>Evolution of Computer-Aided Digital Design</a:t>
            </a:r>
          </a:p>
          <a:p>
            <a:r>
              <a:rPr lang="en-US" dirty="0"/>
              <a:t>Emergence of HDLs</a:t>
            </a:r>
          </a:p>
          <a:p>
            <a:r>
              <a:rPr lang="en-US" dirty="0"/>
              <a:t>Typical Design </a:t>
            </a:r>
            <a:r>
              <a:rPr lang="en-US" dirty="0" smtClean="0"/>
              <a:t>Flow</a:t>
            </a:r>
          </a:p>
          <a:p>
            <a:r>
              <a:rPr lang="en-US" dirty="0" smtClean="0"/>
              <a:t>Design Methodologies</a:t>
            </a:r>
            <a:endParaRPr lang="en-US" dirty="0"/>
          </a:p>
          <a:p>
            <a:r>
              <a:rPr lang="en-US" dirty="0"/>
              <a:t>Importance of HDLs</a:t>
            </a:r>
          </a:p>
          <a:p>
            <a:r>
              <a:rPr lang="en-US" dirty="0"/>
              <a:t>Popularity of </a:t>
            </a:r>
            <a:r>
              <a:rPr lang="en-US" dirty="0" err="1"/>
              <a:t>Verilog</a:t>
            </a:r>
            <a:r>
              <a:rPr lang="en-US" dirty="0"/>
              <a:t> </a:t>
            </a:r>
            <a:r>
              <a:rPr lang="en-US" dirty="0" smtClean="0"/>
              <a:t>HDL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CED36DB-29AB-412A-BD37-4D25D51090D2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err="1"/>
              <a:t>Verilog</a:t>
            </a:r>
            <a:r>
              <a:rPr lang="en-US" dirty="0"/>
              <a:t>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HDLs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Retargeting to a new fabrication technology</a:t>
            </a:r>
          </a:p>
          <a:p>
            <a:r>
              <a:rPr lang="en-US" dirty="0"/>
              <a:t>Functional verification earlier in the design cycle</a:t>
            </a:r>
          </a:p>
          <a:p>
            <a:r>
              <a:rPr lang="en-US" dirty="0"/>
              <a:t>Textual concise representation of the design</a:t>
            </a:r>
          </a:p>
          <a:p>
            <a:pPr lvl="1"/>
            <a:r>
              <a:rPr lang="en-US" dirty="0"/>
              <a:t>Similar to computer programs</a:t>
            </a:r>
          </a:p>
          <a:p>
            <a:pPr lvl="1"/>
            <a:r>
              <a:rPr lang="en-US" dirty="0"/>
              <a:t>Easier to understand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F303195-AC9F-4704-A19E-9E70AF947D01}" type="slidenum">
              <a:rPr lang="en-US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Popularity of Verilog HDL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err="1"/>
              <a:t>Verilog</a:t>
            </a:r>
            <a:r>
              <a:rPr lang="en-US" sz="2800" dirty="0"/>
              <a:t> HDL</a:t>
            </a:r>
          </a:p>
          <a:p>
            <a:pPr lvl="1"/>
            <a:r>
              <a:rPr lang="en-US" sz="2300" dirty="0"/>
              <a:t>General-purpose</a:t>
            </a:r>
          </a:p>
          <a:p>
            <a:pPr lvl="1"/>
            <a:r>
              <a:rPr lang="en-US" sz="2300" dirty="0"/>
              <a:t>Easy to learn, easy to use</a:t>
            </a:r>
          </a:p>
          <a:p>
            <a:pPr lvl="1"/>
            <a:r>
              <a:rPr lang="en-US" sz="2300" dirty="0"/>
              <a:t>Similar in syntax to C </a:t>
            </a:r>
          </a:p>
          <a:p>
            <a:pPr lvl="1"/>
            <a:r>
              <a:rPr lang="en-US" sz="2300" dirty="0"/>
              <a:t>Allows different levels of abstraction and mixing them</a:t>
            </a:r>
          </a:p>
          <a:p>
            <a:pPr lvl="1"/>
            <a:r>
              <a:rPr lang="en-US" sz="2300" dirty="0"/>
              <a:t>Supported by most popular logic synthesis tools</a:t>
            </a:r>
          </a:p>
          <a:p>
            <a:pPr lvl="1"/>
            <a:r>
              <a:rPr lang="en-US" sz="2300" dirty="0"/>
              <a:t>Post-logic-synthesis simulation libraries by all fabrication vendors</a:t>
            </a:r>
          </a:p>
          <a:p>
            <a:pPr lvl="1"/>
            <a:r>
              <a:rPr lang="en-US" sz="2300" dirty="0"/>
              <a:t>PLI to customize </a:t>
            </a:r>
            <a:r>
              <a:rPr lang="en-US" sz="2300" dirty="0" err="1"/>
              <a:t>Verilog</a:t>
            </a:r>
            <a:r>
              <a:rPr lang="en-US" sz="2300" dirty="0"/>
              <a:t> simulators to designers’ needs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0F73F-358F-49A6-81D5-C4F20B61F74C}" type="slidenum">
              <a:rPr lang="en-US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Evolution of Computer-Aided Digital Design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SSI: Small scale integration</a:t>
            </a:r>
          </a:p>
          <a:p>
            <a:pPr lvl="1">
              <a:lnSpc>
                <a:spcPct val="90000"/>
              </a:lnSpc>
            </a:pPr>
            <a:r>
              <a:rPr lang="en-US" sz="2300" dirty="0"/>
              <a:t>A few gates on a chip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MSI: Medium scale integration</a:t>
            </a:r>
          </a:p>
          <a:p>
            <a:pPr lvl="1">
              <a:lnSpc>
                <a:spcPct val="90000"/>
              </a:lnSpc>
            </a:pPr>
            <a:r>
              <a:rPr lang="en-US" sz="2300" dirty="0"/>
              <a:t>Hundreds of gates on a chip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LSI: Large scale integration</a:t>
            </a:r>
          </a:p>
          <a:p>
            <a:pPr lvl="1">
              <a:lnSpc>
                <a:spcPct val="90000"/>
              </a:lnSpc>
            </a:pPr>
            <a:r>
              <a:rPr lang="en-US" sz="2300" dirty="0"/>
              <a:t>Thousands of gates on a chip</a:t>
            </a:r>
          </a:p>
          <a:p>
            <a:pPr lvl="1">
              <a:lnSpc>
                <a:spcPct val="90000"/>
              </a:lnSpc>
            </a:pPr>
            <a:r>
              <a:rPr lang="en-US" sz="2300" dirty="0"/>
              <a:t>CAD: Computer-Aided Design</a:t>
            </a:r>
          </a:p>
          <a:p>
            <a:pPr lvl="1">
              <a:lnSpc>
                <a:spcPct val="90000"/>
              </a:lnSpc>
            </a:pPr>
            <a:r>
              <a:rPr lang="en-US" sz="2300" dirty="0" smtClean="0"/>
              <a:t>Logic </a:t>
            </a:r>
            <a:r>
              <a:rPr lang="en-US" sz="2300" dirty="0"/>
              <a:t>and circuit simulators</a:t>
            </a:r>
          </a:p>
          <a:p>
            <a:pPr lvl="1">
              <a:lnSpc>
                <a:spcPct val="90000"/>
              </a:lnSpc>
            </a:pPr>
            <a:r>
              <a:rPr lang="en-US" sz="2300" dirty="0"/>
              <a:t>Prototyping on bread board</a:t>
            </a:r>
          </a:p>
          <a:p>
            <a:pPr lvl="1">
              <a:lnSpc>
                <a:spcPct val="90000"/>
              </a:lnSpc>
            </a:pPr>
            <a:r>
              <a:rPr lang="en-US" sz="2300" dirty="0"/>
              <a:t>Layout by hand (on paper or a computer terminal)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D15CE69-0F58-4155-925E-3DBA04C3F3E2}" type="slidenum">
              <a:rPr lang="en-US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Evolution of Computer-Aided Digital Design (cont’d)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VLSI: Very Large Scale Integration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Hundred thousands of gates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Not feasible anymore: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Bread boarding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Manual layout design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Simulator programs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Automatic place-and-route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Bottom-Up design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Design small building blocks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Combine them to develop bigger ones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More and more emphasis on logic simulation</a:t>
            </a:r>
          </a:p>
          <a:p>
            <a:pPr lvl="1">
              <a:lnSpc>
                <a:spcPct val="90000"/>
              </a:lnSpc>
            </a:pPr>
            <a:endParaRPr lang="en-US" sz="23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086264B-7A23-4C5B-ACE6-E0D816903BAF}" type="slidenum">
              <a:rPr lang="en-US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Emergence of HDLs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need to a standardized language for hardware description</a:t>
            </a:r>
          </a:p>
          <a:p>
            <a:pPr lvl="1"/>
            <a:r>
              <a:rPr lang="en-US" sz="2300" dirty="0" err="1" smtClean="0"/>
              <a:t>Verilog</a:t>
            </a:r>
            <a:r>
              <a:rPr lang="en-US" sz="2300" dirty="0" smtClean="0"/>
              <a:t> </a:t>
            </a:r>
            <a:r>
              <a:rPr lang="en-US" sz="2300" dirty="0"/>
              <a:t>and </a:t>
            </a:r>
            <a:r>
              <a:rPr lang="en-US" sz="2300" dirty="0" smtClean="0"/>
              <a:t>VHDL (</a:t>
            </a:r>
            <a:r>
              <a:rPr lang="en-US" sz="2300" b="1" dirty="0" smtClean="0"/>
              <a:t>V</a:t>
            </a:r>
            <a:r>
              <a:rPr lang="en-US" sz="2300" dirty="0" smtClean="0"/>
              <a:t>HSIC </a:t>
            </a:r>
            <a:r>
              <a:rPr lang="en-US" sz="2300" b="1" dirty="0" smtClean="0"/>
              <a:t>HDL</a:t>
            </a:r>
            <a:r>
              <a:rPr lang="en-US" sz="2300" dirty="0" smtClean="0"/>
              <a:t>)</a:t>
            </a:r>
            <a:endParaRPr lang="en-US" sz="2300" dirty="0"/>
          </a:p>
          <a:p>
            <a:r>
              <a:rPr lang="en-US" sz="2800" dirty="0"/>
              <a:t>Simulators emerged </a:t>
            </a:r>
          </a:p>
          <a:p>
            <a:pPr lvl="1"/>
            <a:r>
              <a:rPr lang="en-US" sz="2300" dirty="0"/>
              <a:t>Usage: functional verification</a:t>
            </a:r>
          </a:p>
          <a:p>
            <a:pPr lvl="1"/>
            <a:r>
              <a:rPr lang="en-US" sz="2300" dirty="0"/>
              <a:t>Path to implementation: manual translation into gates</a:t>
            </a:r>
          </a:p>
          <a:p>
            <a:r>
              <a:rPr lang="en-US" sz="2800" dirty="0"/>
              <a:t>Logic synthesis technology</a:t>
            </a:r>
          </a:p>
          <a:p>
            <a:pPr lvl="1"/>
            <a:r>
              <a:rPr lang="en-US" sz="2300" dirty="0" smtClean="0"/>
              <a:t>Dramatic </a:t>
            </a:r>
            <a:r>
              <a:rPr lang="en-US" sz="2300" dirty="0"/>
              <a:t>change in digital design</a:t>
            </a:r>
          </a:p>
          <a:p>
            <a:pPr lvl="2"/>
            <a:r>
              <a:rPr lang="en-US" sz="2100" dirty="0"/>
              <a:t>Design at Register-Transfer Level (RTL) using an HDL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4933C35-97EE-4879-B13D-893C893FAAC4}" type="slidenum">
              <a:rPr lang="en-US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VLSI IC </a:t>
            </a:r>
            <a:r>
              <a:rPr lang="en-US" dirty="0"/>
              <a:t>Design </a:t>
            </a:r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Design specification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Behavioral description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RTL description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Functional verification and testing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Logic synthesis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Gate-level </a:t>
            </a:r>
            <a:r>
              <a:rPr lang="en-US" sz="2400" dirty="0" err="1"/>
              <a:t>netlist</a:t>
            </a:r>
            <a:endParaRPr lang="en-US" sz="24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Logical verification and testing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Floor planning, automatic place &amp; route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Physical layout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Layout verification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/>
              <a:t>Implementation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A79851-B88A-4869-AE33-C80CE7E26DEB}" type="slidenum">
              <a:rPr lang="en-US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6200"/>
            <a:ext cx="6553200" cy="665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6248400" y="6324600"/>
            <a:ext cx="199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VLSI IC Design Flow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VLSI IC </a:t>
            </a:r>
            <a:r>
              <a:rPr lang="en-US" dirty="0"/>
              <a:t>Design </a:t>
            </a:r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i="1" dirty="0" smtClean="0"/>
              <a:t>Design specification</a:t>
            </a:r>
          </a:p>
          <a:p>
            <a:pPr marL="400050" lvl="1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In any design, specifications are written first. </a:t>
            </a:r>
          </a:p>
          <a:p>
            <a:pPr marL="400050" lvl="1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Specifications describe abstractly the functionality, interface, and overall architecture of the digital circuit to be designed. </a:t>
            </a:r>
          </a:p>
          <a:p>
            <a:pPr marL="400050" lvl="1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At this point, the architects do not need to think about how they will implement this circuit. </a:t>
            </a:r>
          </a:p>
          <a:p>
            <a:pPr marL="228600" indent="-2286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i="1" dirty="0" smtClean="0"/>
              <a:t>Behavioral description</a:t>
            </a:r>
          </a:p>
          <a:p>
            <a:pPr marL="628650" lvl="1" indent="-2286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A behavioral description is then created to analyze the design in terms of functionality, performance, compliance to standards, and other high-level issues. </a:t>
            </a:r>
          </a:p>
          <a:p>
            <a:pPr marL="628650" lvl="1" indent="-2286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Behavioral descriptions are often written with HDL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A79851-B88A-4869-AE33-C80CE7E26DEB}" type="slidenum">
              <a:rPr lang="en-US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609600"/>
          </a:xfrm>
        </p:spPr>
        <p:txBody>
          <a:bodyPr/>
          <a:lstStyle/>
          <a:p>
            <a:r>
              <a:rPr lang="en-US" dirty="0" smtClean="0"/>
              <a:t>VLSI IC </a:t>
            </a:r>
            <a:r>
              <a:rPr lang="en-US" dirty="0"/>
              <a:t>Design </a:t>
            </a:r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pPr marL="228600" indent="-228600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b="1" i="1" dirty="0" smtClean="0"/>
              <a:t>RTL description</a:t>
            </a:r>
            <a:endParaRPr lang="en-US" sz="2000" dirty="0" smtClean="0"/>
          </a:p>
          <a:p>
            <a:pPr marL="400050" lvl="1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behavioral description is manually converted to an RTL description in an HDL. </a:t>
            </a:r>
          </a:p>
          <a:p>
            <a:pPr marL="400050" lvl="1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designer has to describe the data flow that will implement the desired digital circuit.</a:t>
            </a:r>
          </a:p>
          <a:p>
            <a:pPr marL="400050" lvl="1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 From this point onward, the design process is done with the assistance of EDA tools</a:t>
            </a:r>
          </a:p>
          <a:p>
            <a:pPr marL="0" lvl="1" indent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i="1" dirty="0" smtClean="0"/>
              <a:t>Functional verification and testing</a:t>
            </a:r>
          </a:p>
          <a:p>
            <a:pPr marL="628650" lvl="1" indent="-2286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Simulation is the process of verifying the functional characteristics of models at any level of abstraction. </a:t>
            </a:r>
            <a:endParaRPr lang="en-US" sz="2000" dirty="0" smtClean="0"/>
          </a:p>
          <a:p>
            <a:pPr marL="628650" lvl="1" indent="-2286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We </a:t>
            </a:r>
            <a:r>
              <a:rPr lang="en-US" sz="2000" dirty="0"/>
              <a:t>use simulators to simulate the Hardware models. </a:t>
            </a:r>
            <a:endParaRPr lang="en-US" sz="2000" dirty="0" smtClean="0"/>
          </a:p>
          <a:p>
            <a:pPr marL="628650" lvl="1" indent="-2286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</a:t>
            </a:r>
            <a:r>
              <a:rPr lang="en-US" sz="2000" dirty="0"/>
              <a:t>test if the RTL code meets the functional requirements of the specification, we must see if all the RTL blocks are functionally correct. </a:t>
            </a:r>
            <a:endParaRPr lang="en-US" sz="2000" dirty="0" smtClean="0"/>
          </a:p>
          <a:p>
            <a:pPr marL="628650" lvl="1" indent="-2286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</a:t>
            </a:r>
            <a:r>
              <a:rPr lang="en-US" sz="2000" dirty="0"/>
              <a:t>achieve this we need to write a </a:t>
            </a:r>
            <a:r>
              <a:rPr lang="en-US" sz="2000" dirty="0" err="1"/>
              <a:t>testbench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A79851-B88A-4869-AE33-C80CE7E26DEB}" type="slidenum">
              <a:rPr lang="en-US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Verilog HDL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517</TotalTime>
  <Words>891</Words>
  <Application>Microsoft Office PowerPoint</Application>
  <PresentationFormat>On-screen Show (4:3)</PresentationFormat>
  <Paragraphs>148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Introduction to VLSI Design</vt:lpstr>
      <vt:lpstr>Overview of Digital Design Using Verilog</vt:lpstr>
      <vt:lpstr>Evolution of Computer-Aided Digital Design</vt:lpstr>
      <vt:lpstr>Evolution of Computer-Aided Digital Design (cont’d)</vt:lpstr>
      <vt:lpstr>Emergence of HDLs</vt:lpstr>
      <vt:lpstr>VLSI IC Design Flow</vt:lpstr>
      <vt:lpstr>Slide 7</vt:lpstr>
      <vt:lpstr>VLSI IC Design Flow</vt:lpstr>
      <vt:lpstr>VLSI IC Design Flow</vt:lpstr>
      <vt:lpstr>Slide 10</vt:lpstr>
      <vt:lpstr>VLSI IC Design Flow</vt:lpstr>
      <vt:lpstr>Synthesis Flow</vt:lpstr>
      <vt:lpstr>VLSI IC Design Flow</vt:lpstr>
      <vt:lpstr>Placement</vt:lpstr>
      <vt:lpstr>Final Layout</vt:lpstr>
      <vt:lpstr>Design Methodologies</vt:lpstr>
      <vt:lpstr>4-bit Ripple Carry Counter</vt:lpstr>
      <vt:lpstr>T-flipflop and the Hierarchy</vt:lpstr>
      <vt:lpstr>Slide 19</vt:lpstr>
      <vt:lpstr>Importance of HDLs</vt:lpstr>
      <vt:lpstr>Popularity of Verilog HDL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Digital Design Using Verilog</dc:title>
  <dc:creator>satya</dc:creator>
  <cp:lastModifiedBy>satya</cp:lastModifiedBy>
  <cp:revision>61</cp:revision>
  <dcterms:created xsi:type="dcterms:W3CDTF">2019-07-27T16:01:20Z</dcterms:created>
  <dcterms:modified xsi:type="dcterms:W3CDTF">2020-07-16T09:38:42Z</dcterms:modified>
</cp:coreProperties>
</file>