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72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86" r:id="rId20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511300" y="5880100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FC44E0F-8843-4957-A79B-03C62C9D8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F59A-A1F6-40B3-9259-9A56E8C01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3B19-C5FD-43E1-8CDB-18B08637E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465E-8833-4E7F-BB05-F0DA2814A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FC1F9-6CDE-4D2D-BAF8-F747257A7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4DE5-BDCB-4C1F-99B6-C59D12558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0F4D-2599-4C3B-839C-E04F34029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7A21-485C-4D39-9C5E-A3A43CED3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6B899-5905-4E15-AE23-63A5E07CF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0E23-4933-4CA4-87A3-87A19121F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FF9E-2145-466F-BE14-F47F06F93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E66A-5E6A-48AF-9A99-889CF1859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30163"/>
            <a:ext cx="9805987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7227888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9BC8FEF-5C33-417A-A4D7-AC0F56E87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159296" y="395462"/>
            <a:ext cx="7489528" cy="576063"/>
          </a:xfrm>
        </p:spPr>
        <p:txBody>
          <a:bodyPr/>
          <a:lstStyle/>
          <a:p>
            <a:pPr eaLnBrk="1"/>
            <a:r>
              <a:rPr lang="en-I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Livestock &amp; Poultry Management</a:t>
            </a:r>
            <a:endParaRPr lang="en-IN" alt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727200" y="3203575"/>
            <a:ext cx="7777163" cy="3313113"/>
          </a:xfrm>
        </p:spPr>
        <p:txBody>
          <a:bodyPr/>
          <a:lstStyle/>
          <a:p>
            <a:pPr eaLnBrk="1"/>
            <a:r>
              <a:rPr lang="en-IN" altLang="en-US" dirty="0" smtClean="0"/>
              <a:t> 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51880" y="2771775"/>
            <a:ext cx="81540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ASAP2101(2-1-0)</a:t>
            </a:r>
            <a:r>
              <a:rPr lang="en-IN" altLang="en-US" sz="2800" dirty="0" smtClean="0">
                <a:solidFill>
                  <a:schemeClr val="tx1"/>
                </a:solidFill>
              </a:rPr>
              <a:t>     </a:t>
            </a:r>
            <a:endParaRPr lang="en-IN" altLang="en-US" sz="2800" dirty="0">
              <a:solidFill>
                <a:schemeClr val="tx1"/>
              </a:solidFill>
            </a:endParaRPr>
          </a:p>
          <a:p>
            <a:pPr algn="ctr"/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Session: </a:t>
            </a:r>
            <a:r>
              <a:rPr lang="en-I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Proximate principles of feed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12" y="0"/>
            <a:ext cx="10082725" cy="7559675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3067" y="341056"/>
            <a:ext cx="5952469" cy="1092061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z="3500" spc="209" dirty="0">
                <a:solidFill>
                  <a:srgbClr val="00AF50"/>
                </a:solidFill>
              </a:rPr>
              <a:t>Problems</a:t>
            </a:r>
            <a:r>
              <a:rPr sz="3500" spc="-259" dirty="0">
                <a:solidFill>
                  <a:srgbClr val="00AF50"/>
                </a:solidFill>
              </a:rPr>
              <a:t> </a:t>
            </a:r>
            <a:r>
              <a:rPr sz="3500" spc="204" dirty="0">
                <a:solidFill>
                  <a:srgbClr val="00AF50"/>
                </a:solidFill>
              </a:rPr>
              <a:t>with</a:t>
            </a:r>
            <a:r>
              <a:rPr sz="3500" spc="-220" dirty="0">
                <a:solidFill>
                  <a:srgbClr val="00AF50"/>
                </a:solidFill>
              </a:rPr>
              <a:t> </a:t>
            </a:r>
            <a:r>
              <a:rPr sz="3500" spc="243" dirty="0">
                <a:solidFill>
                  <a:srgbClr val="00AF50"/>
                </a:solidFill>
              </a:rPr>
              <a:t>assumption</a:t>
            </a:r>
            <a:r>
              <a:rPr sz="3500" spc="-126" dirty="0">
                <a:solidFill>
                  <a:srgbClr val="00AF50"/>
                </a:solidFill>
              </a:rPr>
              <a:t> </a:t>
            </a:r>
            <a:r>
              <a:rPr sz="3500" spc="-474" dirty="0">
                <a:solidFill>
                  <a:srgbClr val="00AF50"/>
                </a:solidFill>
              </a:rPr>
              <a:t>1</a:t>
            </a:r>
            <a:endParaRPr sz="3500" dirty="0"/>
          </a:p>
        </p:txBody>
      </p:sp>
      <p:sp>
        <p:nvSpPr>
          <p:cNvPr id="9" name="object 9"/>
          <p:cNvSpPr txBox="1"/>
          <p:nvPr/>
        </p:nvSpPr>
        <p:spPr>
          <a:xfrm>
            <a:off x="793457" y="1637370"/>
            <a:ext cx="3218800" cy="967536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 marR="5600">
              <a:spcBef>
                <a:spcPts val="105"/>
              </a:spcBef>
            </a:pPr>
            <a:r>
              <a:rPr sz="3100" spc="-50" dirty="0">
                <a:solidFill>
                  <a:srgbClr val="6F2F9F"/>
                </a:solidFill>
                <a:latin typeface="Times New Roman"/>
                <a:cs typeface="Times New Roman"/>
              </a:rPr>
              <a:t>All </a:t>
            </a:r>
            <a:r>
              <a:rPr sz="3100" spc="154" dirty="0">
                <a:solidFill>
                  <a:srgbClr val="6F2F9F"/>
                </a:solidFill>
                <a:latin typeface="Times New Roman"/>
                <a:cs typeface="Times New Roman"/>
              </a:rPr>
              <a:t>amino </a:t>
            </a:r>
            <a:r>
              <a:rPr sz="3100" spc="83" dirty="0">
                <a:solidFill>
                  <a:srgbClr val="6F2F9F"/>
                </a:solidFill>
                <a:latin typeface="Times New Roman"/>
                <a:cs typeface="Times New Roman"/>
              </a:rPr>
              <a:t>acids</a:t>
            </a:r>
            <a:r>
              <a:rPr sz="3100" spc="-568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100" spc="105" dirty="0">
                <a:solidFill>
                  <a:srgbClr val="6F2F9F"/>
                </a:solidFill>
                <a:latin typeface="Times New Roman"/>
                <a:cs typeface="Times New Roman"/>
              </a:rPr>
              <a:t>are  </a:t>
            </a:r>
            <a:r>
              <a:rPr sz="3100" spc="193" dirty="0">
                <a:solidFill>
                  <a:srgbClr val="6F2F9F"/>
                </a:solidFill>
                <a:latin typeface="Times New Roman"/>
                <a:cs typeface="Times New Roman"/>
              </a:rPr>
              <a:t>not </a:t>
            </a:r>
            <a:r>
              <a:rPr sz="3100" spc="121" dirty="0">
                <a:solidFill>
                  <a:srgbClr val="6F2F9F"/>
                </a:solidFill>
                <a:latin typeface="Times New Roman"/>
                <a:cs typeface="Times New Roman"/>
              </a:rPr>
              <a:t>created</a:t>
            </a:r>
            <a:r>
              <a:rPr sz="3100" spc="-457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100" spc="116" dirty="0">
                <a:solidFill>
                  <a:srgbClr val="6F2F9F"/>
                </a:solidFill>
                <a:latin typeface="Times New Roman"/>
                <a:cs typeface="Times New Roman"/>
              </a:rPr>
              <a:t>equal</a:t>
            </a:r>
            <a:endParaRPr sz="31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3813" y="1637370"/>
            <a:ext cx="4359170" cy="967536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 marR="5600">
              <a:spcBef>
                <a:spcPts val="105"/>
              </a:spcBef>
            </a:pPr>
            <a:r>
              <a:rPr sz="3100" spc="77" dirty="0">
                <a:solidFill>
                  <a:srgbClr val="6F2F9F"/>
                </a:solidFill>
                <a:latin typeface="Times New Roman"/>
                <a:cs typeface="Times New Roman"/>
              </a:rPr>
              <a:t>Therefore, </a:t>
            </a:r>
            <a:r>
              <a:rPr sz="3100" spc="39" dirty="0">
                <a:solidFill>
                  <a:srgbClr val="6F2F9F"/>
                </a:solidFill>
                <a:latin typeface="Times New Roman"/>
                <a:cs typeface="Times New Roman"/>
              </a:rPr>
              <a:t>all </a:t>
            </a:r>
            <a:r>
              <a:rPr sz="3100" spc="126" dirty="0">
                <a:solidFill>
                  <a:srgbClr val="6F2F9F"/>
                </a:solidFill>
                <a:latin typeface="Times New Roman"/>
                <a:cs typeface="Times New Roman"/>
              </a:rPr>
              <a:t>proteins</a:t>
            </a:r>
            <a:r>
              <a:rPr sz="3100" spc="-44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100" spc="105" dirty="0">
                <a:solidFill>
                  <a:srgbClr val="6F2F9F"/>
                </a:solidFill>
                <a:latin typeface="Times New Roman"/>
                <a:cs typeface="Times New Roman"/>
              </a:rPr>
              <a:t>are  </a:t>
            </a:r>
            <a:r>
              <a:rPr sz="3100" spc="193" dirty="0">
                <a:solidFill>
                  <a:srgbClr val="6F2F9F"/>
                </a:solidFill>
                <a:latin typeface="Times New Roman"/>
                <a:cs typeface="Times New Roman"/>
              </a:rPr>
              <a:t>not </a:t>
            </a:r>
            <a:r>
              <a:rPr sz="3100" spc="121" dirty="0">
                <a:solidFill>
                  <a:srgbClr val="6F2F9F"/>
                </a:solidFill>
                <a:latin typeface="Times New Roman"/>
                <a:cs typeface="Times New Roman"/>
              </a:rPr>
              <a:t>created</a:t>
            </a:r>
            <a:r>
              <a:rPr sz="3100" spc="-446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100" spc="116" dirty="0">
                <a:solidFill>
                  <a:srgbClr val="6F2F9F"/>
                </a:solidFill>
                <a:latin typeface="Times New Roman"/>
                <a:cs typeface="Times New Roman"/>
              </a:rPr>
              <a:t>equal</a:t>
            </a:r>
            <a:endParaRPr sz="31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41531" y="2756610"/>
          <a:ext cx="4315766" cy="2990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1436"/>
                <a:gridCol w="2104330"/>
              </a:tblGrid>
              <a:tr h="519860">
                <a:tc>
                  <a:txBody>
                    <a:bodyPr/>
                    <a:lstStyle/>
                    <a:p>
                      <a:pPr marL="66040">
                        <a:lnSpc>
                          <a:spcPts val="2985"/>
                        </a:lnSpc>
                      </a:pPr>
                      <a:r>
                        <a:rPr sz="3100" spc="-195" dirty="0">
                          <a:latin typeface="Times New Roman"/>
                          <a:cs typeface="Times New Roman"/>
                        </a:rPr>
                        <a:t>Amino</a:t>
                      </a:r>
                      <a:r>
                        <a:rPr sz="31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00" spc="-170" dirty="0">
                          <a:latin typeface="Times New Roman"/>
                          <a:cs typeface="Times New Roman"/>
                        </a:rPr>
                        <a:t>Acid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985"/>
                        </a:lnSpc>
                      </a:pPr>
                      <a:r>
                        <a:rPr sz="3100" spc="-285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31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00" spc="-155" dirty="0">
                          <a:latin typeface="Times New Roman"/>
                          <a:cs typeface="Times New Roman"/>
                        </a:rPr>
                        <a:t>Nitrogen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1882">
                <a:tc>
                  <a:txBody>
                    <a:bodyPr/>
                    <a:lstStyle/>
                    <a:p>
                      <a:pPr marL="66040">
                        <a:lnSpc>
                          <a:spcPts val="2985"/>
                        </a:lnSpc>
                      </a:pPr>
                      <a:r>
                        <a:rPr sz="3100" spc="-155" dirty="0">
                          <a:latin typeface="Times New Roman"/>
                          <a:cs typeface="Times New Roman"/>
                        </a:rPr>
                        <a:t>Alanine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985"/>
                        </a:lnSpc>
                      </a:pPr>
                      <a:r>
                        <a:rPr sz="3100" spc="-160" dirty="0">
                          <a:latin typeface="Times New Roman"/>
                          <a:cs typeface="Times New Roman"/>
                        </a:rPr>
                        <a:t>15.72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591">
                <a:tc>
                  <a:txBody>
                    <a:bodyPr/>
                    <a:lstStyle/>
                    <a:p>
                      <a:pPr marL="66040">
                        <a:lnSpc>
                          <a:spcPts val="2995"/>
                        </a:lnSpc>
                      </a:pPr>
                      <a:r>
                        <a:rPr sz="3100" spc="-155" dirty="0">
                          <a:latin typeface="Times New Roman"/>
                          <a:cs typeface="Times New Roman"/>
                        </a:rPr>
                        <a:t>Arginine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995"/>
                        </a:lnSpc>
                      </a:pPr>
                      <a:r>
                        <a:rPr sz="3100" spc="-160" dirty="0">
                          <a:latin typeface="Times New Roman"/>
                          <a:cs typeface="Times New Roman"/>
                        </a:rPr>
                        <a:t>32.16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3860">
                <a:tc>
                  <a:txBody>
                    <a:bodyPr/>
                    <a:lstStyle/>
                    <a:p>
                      <a:pPr marL="224154">
                        <a:lnSpc>
                          <a:spcPts val="2985"/>
                        </a:lnSpc>
                      </a:pPr>
                      <a:r>
                        <a:rPr sz="3100" spc="-150" dirty="0">
                          <a:latin typeface="Times New Roman"/>
                          <a:cs typeface="Times New Roman"/>
                        </a:rPr>
                        <a:t>Aspartate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985"/>
                        </a:lnSpc>
                      </a:pPr>
                      <a:r>
                        <a:rPr sz="3100" spc="-160" dirty="0">
                          <a:latin typeface="Times New Roman"/>
                          <a:cs typeface="Times New Roman"/>
                        </a:rPr>
                        <a:t>10.52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3427">
                <a:tc>
                  <a:txBody>
                    <a:bodyPr/>
                    <a:lstStyle/>
                    <a:p>
                      <a:pPr marL="66040">
                        <a:lnSpc>
                          <a:spcPts val="2980"/>
                        </a:lnSpc>
                      </a:pPr>
                      <a:r>
                        <a:rPr sz="3100" spc="-150" dirty="0">
                          <a:latin typeface="Times New Roman"/>
                          <a:cs typeface="Times New Roman"/>
                        </a:rPr>
                        <a:t>Cystine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980"/>
                        </a:lnSpc>
                      </a:pPr>
                      <a:r>
                        <a:rPr sz="3100" spc="-160" dirty="0">
                          <a:latin typeface="Times New Roman"/>
                          <a:cs typeface="Times New Roman"/>
                        </a:rPr>
                        <a:t>11.66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654">
                <a:tc>
                  <a:txBody>
                    <a:bodyPr/>
                    <a:lstStyle/>
                    <a:p>
                      <a:pPr marL="66040">
                        <a:lnSpc>
                          <a:spcPts val="2985"/>
                        </a:lnSpc>
                      </a:pPr>
                      <a:r>
                        <a:rPr sz="3100" spc="-165" dirty="0">
                          <a:latin typeface="Times New Roman"/>
                          <a:cs typeface="Times New Roman"/>
                        </a:rPr>
                        <a:t>Glutamate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985"/>
                        </a:lnSpc>
                      </a:pPr>
                      <a:r>
                        <a:rPr sz="3100" spc="-150" dirty="0">
                          <a:latin typeface="Times New Roman"/>
                          <a:cs typeface="Times New Roman"/>
                        </a:rPr>
                        <a:t>9.52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065913" y="2780292"/>
          <a:ext cx="4468376" cy="2989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342"/>
                <a:gridCol w="2182034"/>
              </a:tblGrid>
              <a:tr h="499262">
                <a:tc>
                  <a:txBody>
                    <a:bodyPr/>
                    <a:lstStyle/>
                    <a:p>
                      <a:pPr marL="64769">
                        <a:lnSpc>
                          <a:spcPts val="2785"/>
                        </a:lnSpc>
                      </a:pPr>
                      <a:r>
                        <a:rPr sz="2900" spc="-80" dirty="0">
                          <a:latin typeface="Times New Roman"/>
                          <a:cs typeface="Times New Roman"/>
                        </a:rPr>
                        <a:t>Protein</a:t>
                      </a: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785"/>
                        </a:lnSpc>
                      </a:pPr>
                      <a:r>
                        <a:rPr sz="2900" spc="-160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29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spc="-90" dirty="0">
                          <a:latin typeface="Times New Roman"/>
                          <a:cs typeface="Times New Roman"/>
                        </a:rPr>
                        <a:t>Nitrogen</a:t>
                      </a: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241">
                <a:tc>
                  <a:txBody>
                    <a:bodyPr/>
                    <a:lstStyle/>
                    <a:p>
                      <a:pPr marL="64769">
                        <a:lnSpc>
                          <a:spcPts val="2785"/>
                        </a:lnSpc>
                      </a:pPr>
                      <a:r>
                        <a:rPr sz="2900" spc="-90" dirty="0">
                          <a:latin typeface="Times New Roman"/>
                          <a:cs typeface="Times New Roman"/>
                        </a:rPr>
                        <a:t>Casein</a:t>
                      </a: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785"/>
                        </a:lnSpc>
                      </a:pPr>
                      <a:r>
                        <a:rPr sz="2900" spc="-90" dirty="0">
                          <a:latin typeface="Times New Roman"/>
                          <a:cs typeface="Times New Roman"/>
                        </a:rPr>
                        <a:t>15.9</a:t>
                      </a: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9262">
                <a:tc>
                  <a:txBody>
                    <a:bodyPr/>
                    <a:lstStyle/>
                    <a:p>
                      <a:pPr marL="64769">
                        <a:lnSpc>
                          <a:spcPts val="2785"/>
                        </a:lnSpc>
                      </a:pPr>
                      <a:r>
                        <a:rPr sz="2900" spc="-90" dirty="0">
                          <a:latin typeface="Times New Roman"/>
                          <a:cs typeface="Times New Roman"/>
                        </a:rPr>
                        <a:t>Glycinin</a:t>
                      </a: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785"/>
                        </a:lnSpc>
                      </a:pPr>
                      <a:r>
                        <a:rPr sz="2900" spc="-90" dirty="0">
                          <a:latin typeface="Times New Roman"/>
                          <a:cs typeface="Times New Roman"/>
                        </a:rPr>
                        <a:t>17.5</a:t>
                      </a: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284">
                <a:tc>
                  <a:txBody>
                    <a:bodyPr/>
                    <a:lstStyle/>
                    <a:p>
                      <a:pPr marL="64769">
                        <a:lnSpc>
                          <a:spcPts val="2785"/>
                        </a:lnSpc>
                      </a:pPr>
                      <a:r>
                        <a:rPr sz="2900" spc="-100" dirty="0">
                          <a:latin typeface="Times New Roman"/>
                          <a:cs typeface="Times New Roman"/>
                        </a:rPr>
                        <a:t>Hemoglobin</a:t>
                      </a: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785"/>
                        </a:lnSpc>
                      </a:pPr>
                      <a:r>
                        <a:rPr sz="2900" spc="-90" dirty="0">
                          <a:latin typeface="Times New Roman"/>
                          <a:cs typeface="Times New Roman"/>
                        </a:rPr>
                        <a:t>16.8</a:t>
                      </a: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9320">
                <a:tc>
                  <a:txBody>
                    <a:bodyPr/>
                    <a:lstStyle/>
                    <a:p>
                      <a:pPr marL="64769">
                        <a:lnSpc>
                          <a:spcPts val="2785"/>
                        </a:lnSpc>
                      </a:pPr>
                      <a:r>
                        <a:rPr sz="2900" spc="-100" dirty="0">
                          <a:latin typeface="Times New Roman"/>
                          <a:cs typeface="Times New Roman"/>
                        </a:rPr>
                        <a:t>Ovalbumin</a:t>
                      </a: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785"/>
                        </a:lnSpc>
                      </a:pPr>
                      <a:r>
                        <a:rPr sz="2900" spc="-90" dirty="0">
                          <a:latin typeface="Times New Roman"/>
                          <a:cs typeface="Times New Roman"/>
                        </a:rPr>
                        <a:t>15.5</a:t>
                      </a: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587">
                <a:tc>
                  <a:txBody>
                    <a:bodyPr/>
                    <a:lstStyle/>
                    <a:p>
                      <a:pPr marL="64769">
                        <a:lnSpc>
                          <a:spcPts val="2785"/>
                        </a:lnSpc>
                      </a:pPr>
                      <a:r>
                        <a:rPr sz="2900" spc="-105" dirty="0">
                          <a:latin typeface="Times New Roman"/>
                          <a:cs typeface="Times New Roman"/>
                        </a:rPr>
                        <a:t>Serum</a:t>
                      </a:r>
                      <a:r>
                        <a:rPr sz="2900" spc="-85" dirty="0">
                          <a:latin typeface="Times New Roman"/>
                          <a:cs typeface="Times New Roman"/>
                        </a:rPr>
                        <a:t> globulin</a:t>
                      </a: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785"/>
                        </a:lnSpc>
                      </a:pPr>
                      <a:r>
                        <a:rPr sz="2900" spc="-90" dirty="0">
                          <a:latin typeface="Times New Roman"/>
                          <a:cs typeface="Times New Roman"/>
                        </a:rPr>
                        <a:t>16.2</a:t>
                      </a: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2686207" y="6003838"/>
            <a:ext cx="2297542" cy="36468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200" spc="33" dirty="0">
                <a:latin typeface="Times New Roman"/>
                <a:cs typeface="Times New Roman"/>
              </a:rPr>
              <a:t>(Kaiser </a:t>
            </a:r>
            <a:r>
              <a:rPr sz="2200" i="1" spc="-17" dirty="0">
                <a:latin typeface="Georgia"/>
                <a:cs typeface="Georgia"/>
              </a:rPr>
              <a:t>et </a:t>
            </a:r>
            <a:r>
              <a:rPr sz="2200" i="1" spc="-55" dirty="0">
                <a:latin typeface="Georgia"/>
                <a:cs typeface="Georgia"/>
              </a:rPr>
              <a:t>al.,</a:t>
            </a:r>
            <a:r>
              <a:rPr sz="2200" i="1" spc="-154" dirty="0">
                <a:latin typeface="Georgia"/>
                <a:cs typeface="Georgia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1995)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73349" y="6003838"/>
            <a:ext cx="2297542" cy="36468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200" spc="33" dirty="0">
                <a:latin typeface="Times New Roman"/>
                <a:cs typeface="Times New Roman"/>
              </a:rPr>
              <a:t>(Kaiser </a:t>
            </a:r>
            <a:r>
              <a:rPr sz="2200" i="1" spc="-17" dirty="0">
                <a:latin typeface="Georgia"/>
                <a:cs typeface="Georgia"/>
              </a:rPr>
              <a:t>et </a:t>
            </a:r>
            <a:r>
              <a:rPr sz="2200" i="1" spc="-55" dirty="0">
                <a:latin typeface="Georgia"/>
                <a:cs typeface="Georgia"/>
              </a:rPr>
              <a:t>al.,</a:t>
            </a:r>
            <a:r>
              <a:rPr sz="2200" i="1" spc="-154" dirty="0">
                <a:latin typeface="Georgia"/>
                <a:cs typeface="Georgia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1995)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12" y="0"/>
            <a:ext cx="10082725" cy="7559675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7824" y="971525"/>
            <a:ext cx="6640293" cy="553452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z="3500" spc="209" dirty="0">
                <a:solidFill>
                  <a:srgbClr val="7BC961"/>
                </a:solidFill>
              </a:rPr>
              <a:t>Problems</a:t>
            </a:r>
            <a:r>
              <a:rPr sz="3500" spc="-252" dirty="0">
                <a:solidFill>
                  <a:srgbClr val="7BC961"/>
                </a:solidFill>
              </a:rPr>
              <a:t> </a:t>
            </a:r>
            <a:r>
              <a:rPr sz="3500" spc="204" dirty="0">
                <a:solidFill>
                  <a:srgbClr val="7BC961"/>
                </a:solidFill>
              </a:rPr>
              <a:t>with</a:t>
            </a:r>
            <a:r>
              <a:rPr sz="3500" spc="-204" dirty="0">
                <a:solidFill>
                  <a:srgbClr val="7BC961"/>
                </a:solidFill>
              </a:rPr>
              <a:t> </a:t>
            </a:r>
            <a:r>
              <a:rPr sz="3500" spc="243" dirty="0">
                <a:solidFill>
                  <a:srgbClr val="7BC961"/>
                </a:solidFill>
              </a:rPr>
              <a:t>assumption</a:t>
            </a:r>
            <a:r>
              <a:rPr sz="3500" spc="-126" dirty="0">
                <a:solidFill>
                  <a:srgbClr val="7BC961"/>
                </a:solidFill>
              </a:rPr>
              <a:t> </a:t>
            </a:r>
            <a:r>
              <a:rPr sz="3500" spc="-55" dirty="0">
                <a:solidFill>
                  <a:srgbClr val="7BC961"/>
                </a:solidFill>
              </a:rPr>
              <a:t>2</a:t>
            </a:r>
            <a:endParaRPr sz="3500" dirty="0"/>
          </a:p>
        </p:txBody>
      </p:sp>
      <p:sp>
        <p:nvSpPr>
          <p:cNvPr id="9" name="object 9"/>
          <p:cNvSpPr txBox="1"/>
          <p:nvPr/>
        </p:nvSpPr>
        <p:spPr>
          <a:xfrm>
            <a:off x="560259" y="1842265"/>
            <a:ext cx="8989957" cy="3383582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 marR="5600">
              <a:spcBef>
                <a:spcPts val="105"/>
              </a:spcBef>
              <a:tabLst>
                <a:tab pos="961046" algn="l"/>
                <a:tab pos="1240330" algn="l"/>
                <a:tab pos="2370766" algn="l"/>
                <a:tab pos="2659850" algn="l"/>
                <a:tab pos="2883137" algn="l"/>
                <a:tab pos="3605497" algn="l"/>
                <a:tab pos="4658937" algn="l"/>
                <a:tab pos="5102712" algn="l"/>
                <a:tab pos="7666667" algn="l"/>
                <a:tab pos="8421224" algn="l"/>
              </a:tabLst>
            </a:pPr>
            <a:r>
              <a:rPr sz="3100" spc="-182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3100" spc="149" dirty="0">
                <a:solidFill>
                  <a:schemeClr val="tx1"/>
                </a:solidFill>
                <a:latin typeface="Times New Roman"/>
                <a:cs typeface="Times New Roman"/>
              </a:rPr>
              <a:t>ru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98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3100" spc="94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3100" spc="22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ein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3100" spc="171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76" dirty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sz="3100" spc="209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54" dirty="0">
                <a:solidFill>
                  <a:schemeClr val="tx1"/>
                </a:solidFill>
                <a:latin typeface="Times New Roman"/>
                <a:cs typeface="Times New Roman"/>
              </a:rPr>
              <a:t>plant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33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3100" spc="-132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3100" spc="149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spc="66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3100" spc="149" dirty="0">
                <a:solidFill>
                  <a:schemeClr val="tx1"/>
                </a:solidFill>
                <a:latin typeface="Times New Roman"/>
                <a:cs typeface="Times New Roman"/>
              </a:rPr>
              <a:t>estima</a:t>
            </a:r>
            <a:r>
              <a:rPr sz="3100" spc="44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3100" spc="154" dirty="0">
                <a:solidFill>
                  <a:schemeClr val="tx1"/>
                </a:solidFill>
                <a:latin typeface="Times New Roman"/>
                <a:cs typeface="Times New Roman"/>
              </a:rPr>
              <a:t>ed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28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54" dirty="0">
                <a:solidFill>
                  <a:schemeClr val="tx1"/>
                </a:solidFill>
                <a:latin typeface="Times New Roman"/>
                <a:cs typeface="Times New Roman"/>
              </a:rPr>
              <a:t>the  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Crude	Protein	</a:t>
            </a:r>
            <a:r>
              <a:rPr sz="3100" spc="72" dirty="0">
                <a:solidFill>
                  <a:schemeClr val="tx1"/>
                </a:solidFill>
                <a:latin typeface="Times New Roman"/>
                <a:cs typeface="Times New Roman"/>
              </a:rPr>
              <a:t>value </a:t>
            </a:r>
            <a:r>
              <a:rPr sz="3100" spc="94" dirty="0">
                <a:solidFill>
                  <a:schemeClr val="tx1"/>
                </a:solidFill>
                <a:latin typeface="Times New Roman"/>
                <a:cs typeface="Times New Roman"/>
              </a:rPr>
              <a:t>(Maynard </a:t>
            </a:r>
            <a:r>
              <a:rPr sz="3100" spc="187" dirty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Loosli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3100" spc="-45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-50" dirty="0">
                <a:solidFill>
                  <a:schemeClr val="tx1"/>
                </a:solidFill>
                <a:latin typeface="Times New Roman"/>
                <a:cs typeface="Times New Roman"/>
              </a:rPr>
              <a:t>1979).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spcBef>
                <a:spcPts val="33"/>
              </a:spcBef>
            </a:pP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17971" marR="7000" indent="-504670">
              <a:buFont typeface="Arial"/>
              <a:buChar char="•"/>
              <a:tabLst>
                <a:tab pos="517971" algn="l"/>
                <a:tab pos="518670" algn="l"/>
                <a:tab pos="1397821" algn="l"/>
                <a:tab pos="2192976" algn="l"/>
                <a:tab pos="2769044" algn="l"/>
                <a:tab pos="5217506" algn="l"/>
                <a:tab pos="6721021" algn="l"/>
                <a:tab pos="7658267" algn="l"/>
                <a:tab pos="8211236" algn="l"/>
              </a:tabLst>
            </a:pP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us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-11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3100" spc="143" dirty="0">
                <a:solidFill>
                  <a:schemeClr val="tx1"/>
                </a:solidFill>
                <a:latin typeface="Times New Roman"/>
                <a:cs typeface="Times New Roman"/>
              </a:rPr>
              <a:t>on</a:t>
            </a:r>
            <a:r>
              <a:rPr sz="3100" spc="72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3100" spc="193" dirty="0">
                <a:solidFill>
                  <a:schemeClr val="tx1"/>
                </a:solidFill>
                <a:latin typeface="Times New Roman"/>
                <a:cs typeface="Times New Roman"/>
              </a:rPr>
              <a:t>ent</a:t>
            </a:r>
            <a:r>
              <a:rPr sz="3100" spc="88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3100" spc="204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3100" spc="154" dirty="0">
                <a:solidFill>
                  <a:schemeClr val="tx1"/>
                </a:solidFill>
                <a:latin typeface="Times New Roman"/>
                <a:cs typeface="Times New Roman"/>
              </a:rPr>
              <a:t>ed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1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3100" spc="154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3100" spc="-33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3100" spc="-5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3100" spc="220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ri</a:t>
            </a:r>
            <a:r>
              <a:rPr sz="3100" spc="88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3100" spc="94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3100" spc="72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3100" spc="138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21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3100" spc="126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hig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h  </a:t>
            </a:r>
            <a:r>
              <a:rPr sz="3100" spc="143" dirty="0">
                <a:solidFill>
                  <a:schemeClr val="tx1"/>
                </a:solidFill>
                <a:latin typeface="Times New Roman"/>
                <a:cs typeface="Times New Roman"/>
              </a:rPr>
              <a:t>temperatures</a:t>
            </a:r>
            <a:r>
              <a:rPr sz="3100" spc="-8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poses</a:t>
            </a:r>
            <a:r>
              <a:rPr sz="3100" spc="-13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1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3100" spc="-15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considerable</a:t>
            </a:r>
            <a:r>
              <a:rPr sz="3100" spc="-6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49" dirty="0">
                <a:solidFill>
                  <a:schemeClr val="tx1"/>
                </a:solidFill>
                <a:latin typeface="Times New Roman"/>
                <a:cs typeface="Times New Roman"/>
              </a:rPr>
              <a:t>hazard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spcBef>
                <a:spcPts val="28"/>
              </a:spcBef>
              <a:buFont typeface="Arial"/>
              <a:buChar char="•"/>
            </a:pP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17971" indent="-504670">
              <a:buFont typeface="Arial"/>
              <a:buChar char="•"/>
              <a:tabLst>
                <a:tab pos="517971" algn="l"/>
                <a:tab pos="518670" algn="l"/>
              </a:tabLst>
            </a:pPr>
            <a:r>
              <a:rPr sz="3100" spc="11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310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49" dirty="0">
                <a:solidFill>
                  <a:schemeClr val="tx1"/>
                </a:solidFill>
                <a:latin typeface="Times New Roman"/>
                <a:cs typeface="Times New Roman"/>
              </a:rPr>
              <a:t>technique</a:t>
            </a:r>
            <a:r>
              <a:rPr sz="3100" spc="-9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28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3100" spc="-9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49" dirty="0">
                <a:solidFill>
                  <a:schemeClr val="tx1"/>
                </a:solidFill>
                <a:latin typeface="Times New Roman"/>
                <a:cs typeface="Times New Roman"/>
              </a:rPr>
              <a:t>time</a:t>
            </a:r>
            <a:r>
              <a:rPr sz="3100" spc="-1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consuming</a:t>
            </a:r>
            <a:r>
              <a:rPr sz="31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54" dirty="0">
                <a:solidFill>
                  <a:schemeClr val="tx1"/>
                </a:solidFill>
                <a:latin typeface="Times New Roman"/>
                <a:cs typeface="Times New Roman"/>
              </a:rPr>
              <a:t>to</a:t>
            </a:r>
            <a:r>
              <a:rPr sz="3100" spc="-15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carry-out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12" y="0"/>
            <a:ext cx="10082725" cy="7559675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0837" y="512097"/>
            <a:ext cx="2522956" cy="566276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z="3500" spc="110" dirty="0"/>
              <a:t>Crude</a:t>
            </a:r>
            <a:r>
              <a:rPr sz="3500" spc="-204" dirty="0"/>
              <a:t> </a:t>
            </a:r>
            <a:r>
              <a:rPr sz="3500" spc="94" dirty="0"/>
              <a:t>Fiber</a:t>
            </a:r>
            <a:endParaRPr sz="3500" dirty="0"/>
          </a:p>
        </p:txBody>
      </p:sp>
      <p:sp>
        <p:nvSpPr>
          <p:cNvPr id="9" name="object 9"/>
          <p:cNvSpPr txBox="1"/>
          <p:nvPr/>
        </p:nvSpPr>
        <p:spPr>
          <a:xfrm>
            <a:off x="590837" y="1053034"/>
            <a:ext cx="8826147" cy="4306912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sz="3100" b="1" spc="149" dirty="0">
                <a:solidFill>
                  <a:srgbClr val="00AF50"/>
                </a:solidFill>
                <a:latin typeface="Times New Roman"/>
                <a:cs typeface="Times New Roman"/>
              </a:rPr>
              <a:t>Principle</a:t>
            </a:r>
            <a:endParaRPr sz="3100" dirty="0">
              <a:latin typeface="Times New Roman"/>
              <a:cs typeface="Times New Roman"/>
            </a:endParaRPr>
          </a:p>
          <a:p>
            <a:pPr marL="13999" marR="5600" indent="88895">
              <a:tabLst>
                <a:tab pos="2290271" algn="l"/>
                <a:tab pos="4037371" algn="l"/>
                <a:tab pos="7016404" algn="l"/>
              </a:tabLst>
            </a:pPr>
            <a:r>
              <a:rPr sz="3100" spc="-243" dirty="0">
                <a:latin typeface="Times New Roman"/>
                <a:cs typeface="Times New Roman"/>
              </a:rPr>
              <a:t>T</a:t>
            </a:r>
            <a:r>
              <a:rPr sz="3100" spc="-5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3100" spc="36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61" dirty="0">
                <a:solidFill>
                  <a:schemeClr val="tx1"/>
                </a:solidFill>
                <a:latin typeface="Times New Roman"/>
                <a:cs typeface="Times New Roman"/>
              </a:rPr>
              <a:t>boil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3100" spc="126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98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3100" spc="88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3100" spc="17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spc="72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3100" spc="66" dirty="0">
                <a:solidFill>
                  <a:schemeClr val="tx1"/>
                </a:solidFill>
                <a:latin typeface="Times New Roman"/>
                <a:cs typeface="Times New Roman"/>
              </a:rPr>
              <a:t>ses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sim</a:t>
            </a:r>
            <a:r>
              <a:rPr sz="3100" spc="149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spc="36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76" dirty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sz="3100" spc="209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spc="36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3100" spc="225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-11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3100" spc="126" dirty="0">
                <a:solidFill>
                  <a:schemeClr val="tx1"/>
                </a:solidFill>
                <a:latin typeface="Times New Roman"/>
                <a:cs typeface="Times New Roman"/>
              </a:rPr>
              <a:t>onditions  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 </a:t>
            </a:r>
            <a:r>
              <a:rPr sz="3100" spc="187" dirty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sz="3100" spc="50" dirty="0">
                <a:solidFill>
                  <a:schemeClr val="tx1"/>
                </a:solidFill>
                <a:latin typeface="Times New Roman"/>
                <a:cs typeface="Times New Roman"/>
              </a:rPr>
              <a:t>digestive</a:t>
            </a:r>
            <a:r>
              <a:rPr sz="3100" spc="-42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43" dirty="0" smtClean="0">
                <a:solidFill>
                  <a:schemeClr val="tx1"/>
                </a:solidFill>
                <a:latin typeface="Times New Roman"/>
                <a:cs typeface="Times New Roman"/>
              </a:rPr>
              <a:t>tract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17971" marR="15399" indent="-504670" algn="just">
              <a:spcBef>
                <a:spcPts val="6"/>
              </a:spcBef>
              <a:buFont typeface="Arial"/>
              <a:buChar char="•"/>
              <a:tabLst>
                <a:tab pos="518670" algn="l"/>
              </a:tabLst>
            </a:pPr>
            <a:r>
              <a:rPr sz="3100" spc="116" dirty="0" smtClean="0">
                <a:solidFill>
                  <a:schemeClr val="tx1"/>
                </a:solidFill>
                <a:latin typeface="Times New Roman"/>
                <a:cs typeface="Times New Roman"/>
              </a:rPr>
              <a:t>Crude</a:t>
            </a:r>
            <a:r>
              <a:rPr lang="en-IN" sz="3100" spc="116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83" dirty="0" smtClean="0">
                <a:solidFill>
                  <a:schemeClr val="tx1"/>
                </a:solidFill>
                <a:latin typeface="Times New Roman"/>
                <a:cs typeface="Times New Roman"/>
              </a:rPr>
              <a:t>fiber</a:t>
            </a:r>
            <a:r>
              <a:rPr lang="en-IN" sz="3100" spc="83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26" dirty="0" smtClean="0">
                <a:solidFill>
                  <a:schemeClr val="tx1"/>
                </a:solidFill>
                <a:latin typeface="Times New Roman"/>
                <a:cs typeface="Times New Roman"/>
              </a:rPr>
              <a:t>composed</a:t>
            </a:r>
            <a:r>
              <a:rPr lang="en-IN" sz="3100" spc="126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28" dirty="0" smtClean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lang="en-IN" sz="3100" spc="28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61" dirty="0" smtClean="0">
                <a:solidFill>
                  <a:schemeClr val="tx1"/>
                </a:solidFill>
                <a:latin typeface="Times New Roman"/>
                <a:cs typeface="Times New Roman"/>
              </a:rPr>
              <a:t>cellulose</a:t>
            </a:r>
            <a:r>
              <a:rPr sz="3100" spc="61" dirty="0">
                <a:solidFill>
                  <a:schemeClr val="tx1"/>
                </a:solidFill>
                <a:latin typeface="Times New Roman"/>
                <a:cs typeface="Times New Roman"/>
              </a:rPr>
              <a:t>,  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hemicelluloses, </a:t>
            </a:r>
            <a:r>
              <a:rPr sz="3100" spc="187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3100" spc="-14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88" dirty="0" smtClean="0">
                <a:solidFill>
                  <a:schemeClr val="tx1"/>
                </a:solidFill>
                <a:latin typeface="Times New Roman"/>
                <a:cs typeface="Times New Roman"/>
              </a:rPr>
              <a:t>lignin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17971" indent="-504670">
              <a:buFont typeface="Arial"/>
              <a:buChar char="•"/>
              <a:tabLst>
                <a:tab pos="517971" algn="l"/>
                <a:tab pos="518670" algn="l"/>
              </a:tabLst>
            </a:pP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Lignin</a:t>
            </a:r>
            <a:r>
              <a:rPr sz="3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28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3100" spc="-6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93" dirty="0">
                <a:solidFill>
                  <a:schemeClr val="tx1"/>
                </a:solidFill>
                <a:latin typeface="Times New Roman"/>
                <a:cs typeface="Times New Roman"/>
              </a:rPr>
              <a:t>not</a:t>
            </a:r>
            <a:r>
              <a:rPr sz="3100" spc="-14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3100" spc="-9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71" dirty="0">
                <a:solidFill>
                  <a:schemeClr val="tx1"/>
                </a:solidFill>
                <a:latin typeface="Times New Roman"/>
                <a:cs typeface="Times New Roman"/>
              </a:rPr>
              <a:t>true</a:t>
            </a:r>
            <a:r>
              <a:rPr sz="3100" spc="-14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05" dirty="0" smtClean="0">
                <a:solidFill>
                  <a:schemeClr val="tx1"/>
                </a:solidFill>
                <a:latin typeface="Times New Roman"/>
                <a:cs typeface="Times New Roman"/>
              </a:rPr>
              <a:t>carbohydrate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17971" marR="5600" indent="-504670" algn="just">
              <a:buFont typeface="Arial"/>
              <a:buChar char="•"/>
              <a:tabLst>
                <a:tab pos="518670" algn="l"/>
              </a:tabLst>
            </a:pP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sz="3100" spc="193" dirty="0">
                <a:solidFill>
                  <a:schemeClr val="tx1"/>
                </a:solidFill>
                <a:latin typeface="Times New Roman"/>
                <a:cs typeface="Times New Roman"/>
              </a:rPr>
              <a:t>method </a:t>
            </a:r>
            <a:r>
              <a:rPr sz="3100" spc="138" dirty="0">
                <a:solidFill>
                  <a:schemeClr val="tx1"/>
                </a:solidFill>
                <a:latin typeface="Times New Roman"/>
                <a:cs typeface="Times New Roman"/>
              </a:rPr>
              <a:t>has </a:t>
            </a:r>
            <a:r>
              <a:rPr sz="3100" spc="154" dirty="0">
                <a:solidFill>
                  <a:schemeClr val="tx1"/>
                </a:solidFill>
                <a:latin typeface="Times New Roman"/>
                <a:cs typeface="Times New Roman"/>
              </a:rPr>
              <a:t>been </a:t>
            </a:r>
            <a:r>
              <a:rPr sz="3100" spc="44" dirty="0">
                <a:solidFill>
                  <a:schemeClr val="tx1"/>
                </a:solidFill>
                <a:latin typeface="Times New Roman"/>
                <a:cs typeface="Times New Roman"/>
              </a:rPr>
              <a:t>widely </a:t>
            </a:r>
            <a:r>
              <a:rPr sz="3100" spc="143" dirty="0">
                <a:solidFill>
                  <a:schemeClr val="tx1"/>
                </a:solidFill>
                <a:latin typeface="Times New Roman"/>
                <a:cs typeface="Times New Roman"/>
              </a:rPr>
              <a:t>used </a:t>
            </a:r>
            <a:r>
              <a:rPr sz="3100" spc="154" dirty="0">
                <a:solidFill>
                  <a:schemeClr val="tx1"/>
                </a:solidFill>
                <a:latin typeface="Times New Roman"/>
                <a:cs typeface="Times New Roman"/>
              </a:rPr>
              <a:t>to determine  </a:t>
            </a:r>
            <a:r>
              <a:rPr sz="3100" spc="187" dirty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fiber 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content </a:t>
            </a:r>
            <a:r>
              <a:rPr sz="3100" spc="11" dirty="0">
                <a:solidFill>
                  <a:schemeClr val="tx1"/>
                </a:solidFill>
                <a:latin typeface="Times New Roman"/>
                <a:cs typeface="Times New Roman"/>
              </a:rPr>
              <a:t>of 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feed </a:t>
            </a:r>
            <a:r>
              <a:rPr sz="3100" spc="204" dirty="0">
                <a:solidFill>
                  <a:schemeClr val="tx1"/>
                </a:solidFill>
                <a:latin typeface="Times New Roman"/>
                <a:cs typeface="Times New Roman"/>
              </a:rPr>
              <a:t>but 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it 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has some </a:t>
            </a: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serious  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shortcomings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12" y="0"/>
            <a:ext cx="10082725" cy="7559675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8027" y="851443"/>
            <a:ext cx="8826147" cy="5322575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sz="3100" b="1" spc="193" dirty="0">
                <a:solidFill>
                  <a:srgbClr val="00AF50"/>
                </a:solidFill>
                <a:latin typeface="Times New Roman"/>
                <a:cs typeface="Times New Roman"/>
              </a:rPr>
              <a:t>Demerits</a:t>
            </a:r>
            <a:endParaRPr sz="3100" dirty="0">
              <a:latin typeface="Times New Roman"/>
              <a:cs typeface="Times New Roman"/>
            </a:endParaRPr>
          </a:p>
          <a:p>
            <a:pPr>
              <a:spcBef>
                <a:spcPts val="28"/>
              </a:spcBef>
            </a:pP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17971" indent="-503972">
              <a:buFont typeface="Arial"/>
              <a:buChar char="•"/>
              <a:tabLst>
                <a:tab pos="517271" algn="l"/>
                <a:tab pos="517971" algn="l"/>
                <a:tab pos="3664293" algn="l"/>
              </a:tabLst>
            </a:pPr>
            <a:r>
              <a:rPr sz="3100" spc="-77" dirty="0">
                <a:solidFill>
                  <a:schemeClr val="tx1"/>
                </a:solidFill>
                <a:latin typeface="Times New Roman"/>
                <a:cs typeface="Times New Roman"/>
              </a:rPr>
              <a:t>C.F.</a:t>
            </a:r>
            <a:r>
              <a:rPr sz="3100" spc="-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3100" spc="2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88" dirty="0">
                <a:solidFill>
                  <a:schemeClr val="tx1"/>
                </a:solidFill>
                <a:latin typeface="Times New Roman"/>
                <a:cs typeface="Times New Roman"/>
              </a:rPr>
              <a:t>Indigestible	</a:t>
            </a:r>
            <a:r>
              <a:rPr sz="3100" spc="187" dirty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sz="3100" spc="204" dirty="0">
                <a:solidFill>
                  <a:schemeClr val="tx1"/>
                </a:solidFill>
                <a:latin typeface="Times New Roman"/>
                <a:cs typeface="Times New Roman"/>
              </a:rPr>
              <a:t>non</a:t>
            </a:r>
            <a:r>
              <a:rPr sz="3100" spc="-49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10" dirty="0">
                <a:solidFill>
                  <a:schemeClr val="tx1"/>
                </a:solidFill>
                <a:latin typeface="Times New Roman"/>
                <a:cs typeface="Times New Roman"/>
              </a:rPr>
              <a:t>nutritive </a:t>
            </a: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residue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spcBef>
                <a:spcPts val="28"/>
              </a:spcBef>
              <a:buFont typeface="Arial"/>
              <a:buChar char="•"/>
            </a:pP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17271" marR="18899" indent="-503972">
              <a:spcBef>
                <a:spcPts val="6"/>
              </a:spcBef>
              <a:buFont typeface="Arial"/>
              <a:buChar char="•"/>
              <a:tabLst>
                <a:tab pos="517271" algn="l"/>
                <a:tab pos="517971" algn="l"/>
              </a:tabLst>
            </a:pPr>
            <a:r>
              <a:rPr sz="3100" spc="17" dirty="0">
                <a:solidFill>
                  <a:schemeClr val="tx1"/>
                </a:solidFill>
                <a:latin typeface="Times New Roman"/>
                <a:cs typeface="Times New Roman"/>
              </a:rPr>
              <a:t>Acid </a:t>
            </a:r>
            <a:r>
              <a:rPr sz="3100" spc="187" dirty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base 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solubilize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some 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 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hemicelluloses,  </a:t>
            </a:r>
            <a:r>
              <a:rPr sz="3100" spc="138" dirty="0">
                <a:solidFill>
                  <a:schemeClr val="tx1"/>
                </a:solidFill>
                <a:latin typeface="Times New Roman"/>
                <a:cs typeface="Times New Roman"/>
              </a:rPr>
              <a:t>pectin </a:t>
            </a:r>
            <a:r>
              <a:rPr sz="3100" spc="187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3100" spc="-2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88" dirty="0">
                <a:solidFill>
                  <a:schemeClr val="tx1"/>
                </a:solidFill>
                <a:latin typeface="Times New Roman"/>
                <a:cs typeface="Times New Roman"/>
              </a:rPr>
              <a:t>lignin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spcBef>
                <a:spcPts val="28"/>
              </a:spcBef>
              <a:buFont typeface="Arial"/>
              <a:buChar char="•"/>
            </a:pP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17271" marR="5600" indent="-503972">
              <a:buFont typeface="Arial"/>
              <a:buChar char="•"/>
              <a:tabLst>
                <a:tab pos="517271" algn="l"/>
                <a:tab pos="517971" algn="l"/>
                <a:tab pos="1695304" algn="l"/>
                <a:tab pos="2484860" algn="l"/>
                <a:tab pos="3109925" algn="l"/>
                <a:tab pos="4270459" algn="l"/>
                <a:tab pos="6254847" algn="l"/>
                <a:tab pos="7621170" algn="l"/>
                <a:tab pos="8403725" algn="l"/>
              </a:tabLst>
            </a:pPr>
            <a:r>
              <a:rPr sz="3100" spc="-22" dirty="0">
                <a:solidFill>
                  <a:schemeClr val="tx1"/>
                </a:solidFill>
                <a:latin typeface="Times New Roman"/>
                <a:cs typeface="Times New Roman"/>
              </a:rPr>
              <a:t>NF</a:t>
            </a:r>
            <a:r>
              <a:rPr sz="3100" spc="-28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-1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spc="11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spc="204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82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3100" spc="11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3100" spc="17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spc="-6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3100" spc="16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3100" spc="66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82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3100" spc="149" dirty="0">
                <a:solidFill>
                  <a:schemeClr val="tx1"/>
                </a:solidFill>
                <a:latin typeface="Times New Roman"/>
                <a:cs typeface="Times New Roman"/>
              </a:rPr>
              <a:t>ends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3100" spc="22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be  </a:t>
            </a:r>
            <a:r>
              <a:rPr sz="3100" spc="110" dirty="0">
                <a:solidFill>
                  <a:schemeClr val="tx1"/>
                </a:solidFill>
                <a:latin typeface="Times New Roman"/>
                <a:cs typeface="Times New Roman"/>
              </a:rPr>
              <a:t>overestimated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spcBef>
                <a:spcPts val="33"/>
              </a:spcBef>
              <a:buFont typeface="Arial"/>
              <a:buChar char="•"/>
            </a:pP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17971" indent="-503972">
              <a:buFont typeface="Arial"/>
              <a:buChar char="•"/>
              <a:tabLst>
                <a:tab pos="517271" algn="l"/>
                <a:tab pos="517971" algn="l"/>
              </a:tabLst>
            </a:pP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Hence</a:t>
            </a:r>
            <a:r>
              <a:rPr sz="3100" spc="-15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8" dirty="0">
                <a:solidFill>
                  <a:schemeClr val="tx1"/>
                </a:solidFill>
                <a:latin typeface="Times New Roman"/>
                <a:cs typeface="Times New Roman"/>
              </a:rPr>
              <a:t>crude</a:t>
            </a:r>
            <a:r>
              <a:rPr sz="3100" spc="-8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fiber</a:t>
            </a:r>
            <a:r>
              <a:rPr sz="3100" spc="-14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8" dirty="0">
                <a:solidFill>
                  <a:schemeClr val="tx1"/>
                </a:solidFill>
                <a:latin typeface="Times New Roman"/>
                <a:cs typeface="Times New Roman"/>
              </a:rPr>
              <a:t>underestimates</a:t>
            </a:r>
            <a:r>
              <a:rPr sz="3100" spc="-7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71" dirty="0">
                <a:solidFill>
                  <a:schemeClr val="tx1"/>
                </a:solidFill>
                <a:latin typeface="Times New Roman"/>
                <a:cs typeface="Times New Roman"/>
              </a:rPr>
              <a:t>true</a:t>
            </a:r>
            <a:r>
              <a:rPr sz="3100" spc="-8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fiber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12" y="0"/>
            <a:ext cx="10082725" cy="7559675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5809" y="1268065"/>
            <a:ext cx="1988123" cy="566276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z="3500" spc="110" dirty="0"/>
              <a:t>Crude</a:t>
            </a:r>
            <a:r>
              <a:rPr sz="3500" spc="-220" dirty="0"/>
              <a:t> </a:t>
            </a:r>
            <a:r>
              <a:rPr sz="3500" spc="132" dirty="0"/>
              <a:t>fat</a:t>
            </a:r>
            <a:endParaRPr sz="3500" dirty="0"/>
          </a:p>
        </p:txBody>
      </p:sp>
      <p:sp>
        <p:nvSpPr>
          <p:cNvPr id="9" name="object 9"/>
          <p:cNvSpPr txBox="1"/>
          <p:nvPr/>
        </p:nvSpPr>
        <p:spPr>
          <a:xfrm>
            <a:off x="795809" y="1808667"/>
            <a:ext cx="8828246" cy="4614688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 algn="just">
              <a:spcBef>
                <a:spcPts val="105"/>
              </a:spcBef>
            </a:pPr>
            <a:r>
              <a:rPr sz="3100" spc="94" dirty="0">
                <a:solidFill>
                  <a:schemeClr val="tx1"/>
                </a:solidFill>
                <a:latin typeface="Times New Roman"/>
                <a:cs typeface="Times New Roman"/>
              </a:rPr>
              <a:t>Principle </a:t>
            </a:r>
            <a:r>
              <a:rPr sz="3100" spc="187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3100" spc="-2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50" dirty="0">
                <a:solidFill>
                  <a:schemeClr val="tx1"/>
                </a:solidFill>
                <a:latin typeface="Times New Roman"/>
                <a:cs typeface="Times New Roman"/>
              </a:rPr>
              <a:t>Scope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marR="5600" algn="just">
              <a:spcBef>
                <a:spcPts val="6"/>
              </a:spcBef>
            </a:pPr>
            <a:r>
              <a:rPr sz="3100" spc="-154" dirty="0">
                <a:solidFill>
                  <a:schemeClr val="tx1"/>
                </a:solidFill>
                <a:latin typeface="Times New Roman"/>
                <a:cs typeface="Times New Roman"/>
              </a:rPr>
              <a:t>A </a:t>
            </a:r>
            <a:r>
              <a:rPr sz="3100" spc="110" dirty="0">
                <a:solidFill>
                  <a:schemeClr val="tx1"/>
                </a:solidFill>
                <a:latin typeface="Times New Roman"/>
                <a:cs typeface="Times New Roman"/>
              </a:rPr>
              <a:t>dried, </a:t>
            </a:r>
            <a:r>
              <a:rPr sz="3100" spc="154" dirty="0">
                <a:solidFill>
                  <a:schemeClr val="tx1"/>
                </a:solidFill>
                <a:latin typeface="Times New Roman"/>
                <a:cs typeface="Times New Roman"/>
              </a:rPr>
              <a:t>ground </a:t>
            </a: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sample </a:t>
            </a:r>
            <a:r>
              <a:rPr sz="3100" spc="28" dirty="0">
                <a:solidFill>
                  <a:schemeClr val="tx1"/>
                </a:solidFill>
                <a:latin typeface="Times New Roman"/>
                <a:cs typeface="Times New Roman"/>
              </a:rPr>
              <a:t>is </a:t>
            </a:r>
            <a:r>
              <a:rPr sz="3100" spc="110" dirty="0">
                <a:solidFill>
                  <a:schemeClr val="tx1"/>
                </a:solidFill>
                <a:latin typeface="Times New Roman"/>
                <a:cs typeface="Times New Roman"/>
              </a:rPr>
              <a:t>extracted </a:t>
            </a:r>
            <a:r>
              <a:rPr sz="3100" spc="126" dirty="0">
                <a:solidFill>
                  <a:schemeClr val="tx1"/>
                </a:solidFill>
                <a:latin typeface="Times New Roman"/>
                <a:cs typeface="Times New Roman"/>
              </a:rPr>
              <a:t>with </a:t>
            </a:r>
            <a:r>
              <a:rPr sz="3100" spc="94" dirty="0">
                <a:solidFill>
                  <a:schemeClr val="tx1"/>
                </a:solidFill>
                <a:latin typeface="Times New Roman"/>
                <a:cs typeface="Times New Roman"/>
              </a:rPr>
              <a:t>diethyl  </a:t>
            </a:r>
            <a:r>
              <a:rPr sz="3100" spc="165" dirty="0">
                <a:solidFill>
                  <a:schemeClr val="tx1"/>
                </a:solidFill>
                <a:latin typeface="Times New Roman"/>
                <a:cs typeface="Times New Roman"/>
              </a:rPr>
              <a:t>ether </a:t>
            </a:r>
            <a:r>
              <a:rPr sz="3100" spc="110" dirty="0">
                <a:solidFill>
                  <a:schemeClr val="tx1"/>
                </a:solidFill>
                <a:latin typeface="Times New Roman"/>
                <a:cs typeface="Times New Roman"/>
              </a:rPr>
              <a:t>which </a:t>
            </a:r>
            <a:r>
              <a:rPr sz="3100" spc="44" dirty="0">
                <a:solidFill>
                  <a:schemeClr val="tx1"/>
                </a:solidFill>
                <a:latin typeface="Times New Roman"/>
                <a:cs typeface="Times New Roman"/>
              </a:rPr>
              <a:t>dissolves </a:t>
            </a:r>
            <a:r>
              <a:rPr sz="3100" spc="61" dirty="0">
                <a:solidFill>
                  <a:schemeClr val="tx1"/>
                </a:solidFill>
                <a:latin typeface="Times New Roman"/>
                <a:cs typeface="Times New Roman"/>
              </a:rPr>
              <a:t>fats, </a:t>
            </a:r>
            <a:r>
              <a:rPr sz="3100" spc="33" dirty="0">
                <a:solidFill>
                  <a:schemeClr val="tx1"/>
                </a:solidFill>
                <a:latin typeface="Times New Roman"/>
                <a:cs typeface="Times New Roman"/>
              </a:rPr>
              <a:t>oils, </a:t>
            </a:r>
            <a:r>
              <a:rPr sz="3100" spc="138" dirty="0">
                <a:solidFill>
                  <a:schemeClr val="tx1"/>
                </a:solidFill>
                <a:latin typeface="Times New Roman"/>
                <a:cs typeface="Times New Roman"/>
              </a:rPr>
              <a:t>pigments </a:t>
            </a:r>
            <a:r>
              <a:rPr sz="3100" spc="187" dirty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sz="3100" spc="165" dirty="0">
                <a:solidFill>
                  <a:schemeClr val="tx1"/>
                </a:solidFill>
                <a:latin typeface="Times New Roman"/>
                <a:cs typeface="Times New Roman"/>
              </a:rPr>
              <a:t>other  </a:t>
            </a:r>
            <a:r>
              <a:rPr sz="3100" spc="88" dirty="0">
                <a:solidFill>
                  <a:schemeClr val="tx1"/>
                </a:solidFill>
                <a:latin typeface="Times New Roman"/>
                <a:cs typeface="Times New Roman"/>
              </a:rPr>
              <a:t>fat soluble</a:t>
            </a:r>
            <a:r>
              <a:rPr sz="3100" spc="-3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substances.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92395">
              <a:spcBef>
                <a:spcPts val="2657"/>
              </a:spcBef>
            </a:pP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Demerit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96366" marR="349980" indent="-503972" algn="just">
              <a:buFont typeface="Arial"/>
              <a:buChar char="•"/>
              <a:tabLst>
                <a:tab pos="597066" algn="l"/>
              </a:tabLst>
            </a:pPr>
            <a:r>
              <a:rPr sz="3100" spc="72" dirty="0">
                <a:solidFill>
                  <a:schemeClr val="tx1"/>
                </a:solidFill>
                <a:latin typeface="Times New Roman"/>
                <a:cs typeface="Times New Roman"/>
              </a:rPr>
              <a:t>This 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process 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assumes </a:t>
            </a:r>
            <a:r>
              <a:rPr sz="3100" spc="44" dirty="0">
                <a:solidFill>
                  <a:schemeClr val="tx1"/>
                </a:solidFill>
                <a:latin typeface="Times New Roman"/>
                <a:cs typeface="Times New Roman"/>
              </a:rPr>
              <a:t>all 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substances </a:t>
            </a: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soluble 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in  </a:t>
            </a:r>
            <a:r>
              <a:rPr sz="3100" spc="165" dirty="0">
                <a:solidFill>
                  <a:schemeClr val="tx1"/>
                </a:solidFill>
                <a:latin typeface="Times New Roman"/>
                <a:cs typeface="Times New Roman"/>
              </a:rPr>
              <a:t>ether 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are 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fats. 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Plant </a:t>
            </a: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pigments, </a:t>
            </a:r>
            <a:r>
              <a:rPr sz="3100" spc="17" dirty="0">
                <a:solidFill>
                  <a:schemeClr val="tx1"/>
                </a:solidFill>
                <a:latin typeface="Times New Roman"/>
                <a:cs typeface="Times New Roman"/>
              </a:rPr>
              <a:t>wax </a:t>
            </a:r>
            <a:r>
              <a:rPr sz="3100" spc="110" dirty="0">
                <a:solidFill>
                  <a:schemeClr val="tx1"/>
                </a:solidFill>
                <a:latin typeface="Times New Roman"/>
                <a:cs typeface="Times New Roman"/>
              </a:rPr>
              <a:t>which 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are  </a:t>
            </a:r>
            <a:r>
              <a:rPr sz="3100" spc="66" dirty="0">
                <a:solidFill>
                  <a:schemeClr val="tx1"/>
                </a:solidFill>
                <a:latin typeface="Times New Roman"/>
                <a:cs typeface="Times New Roman"/>
              </a:rPr>
              <a:t>also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soluble</a:t>
            </a:r>
            <a:r>
              <a:rPr sz="3100" spc="-1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ether,</a:t>
            </a:r>
            <a:r>
              <a:rPr sz="3100" spc="6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98" dirty="0">
                <a:solidFill>
                  <a:schemeClr val="tx1"/>
                </a:solidFill>
                <a:latin typeface="Times New Roman"/>
                <a:cs typeface="Times New Roman"/>
              </a:rPr>
              <a:t>but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do</a:t>
            </a:r>
            <a:r>
              <a:rPr sz="3100" spc="-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93" dirty="0">
                <a:solidFill>
                  <a:schemeClr val="tx1"/>
                </a:solidFill>
                <a:latin typeface="Times New Roman"/>
                <a:cs typeface="Times New Roman"/>
              </a:rPr>
              <a:t>not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61" dirty="0">
                <a:solidFill>
                  <a:schemeClr val="tx1"/>
                </a:solidFill>
                <a:latin typeface="Times New Roman"/>
                <a:cs typeface="Times New Roman"/>
              </a:rPr>
              <a:t>have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87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3100" spc="-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26" dirty="0">
                <a:solidFill>
                  <a:schemeClr val="tx1"/>
                </a:solidFill>
                <a:latin typeface="Times New Roman"/>
                <a:cs typeface="Times New Roman"/>
              </a:rPr>
              <a:t>same  </a:t>
            </a:r>
            <a:r>
              <a:rPr sz="3100" spc="138" dirty="0">
                <a:solidFill>
                  <a:schemeClr val="tx1"/>
                </a:solidFill>
                <a:latin typeface="Times New Roman"/>
                <a:cs typeface="Times New Roman"/>
              </a:rPr>
              <a:t>nutritional </a:t>
            </a:r>
            <a:r>
              <a:rPr sz="3100" spc="66" dirty="0">
                <a:solidFill>
                  <a:schemeClr val="tx1"/>
                </a:solidFill>
                <a:latin typeface="Times New Roman"/>
                <a:cs typeface="Times New Roman"/>
              </a:rPr>
              <a:t>values 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3100" spc="-36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fats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12" y="0"/>
            <a:ext cx="10082725" cy="7559675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4881" y="1000341"/>
            <a:ext cx="5703954" cy="566976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z="3500" spc="187" dirty="0"/>
              <a:t>Nitrogen</a:t>
            </a:r>
            <a:r>
              <a:rPr sz="3500" spc="-171" dirty="0"/>
              <a:t> </a:t>
            </a:r>
            <a:r>
              <a:rPr sz="3500" spc="165" dirty="0"/>
              <a:t>free</a:t>
            </a:r>
            <a:r>
              <a:rPr sz="3500" spc="-243" dirty="0"/>
              <a:t> </a:t>
            </a:r>
            <a:r>
              <a:rPr sz="3500" spc="149" dirty="0"/>
              <a:t>extract</a:t>
            </a:r>
            <a:r>
              <a:rPr sz="3500" spc="-176" dirty="0"/>
              <a:t> </a:t>
            </a:r>
            <a:r>
              <a:rPr sz="3500" spc="22" dirty="0"/>
              <a:t>(NFE)</a:t>
            </a:r>
            <a:endParaRPr sz="3500" dirty="0"/>
          </a:p>
        </p:txBody>
      </p:sp>
      <p:sp>
        <p:nvSpPr>
          <p:cNvPr id="9" name="object 9"/>
          <p:cNvSpPr txBox="1"/>
          <p:nvPr/>
        </p:nvSpPr>
        <p:spPr>
          <a:xfrm>
            <a:off x="804882" y="1541894"/>
            <a:ext cx="8654637" cy="4799354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sz="3100" spc="88" dirty="0">
                <a:solidFill>
                  <a:schemeClr val="tx1"/>
                </a:solidFill>
                <a:latin typeface="Times New Roman"/>
                <a:cs typeface="Times New Roman"/>
              </a:rPr>
              <a:t>Principle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marR="5600">
              <a:tabLst>
                <a:tab pos="959646" algn="l"/>
                <a:tab pos="2920235" algn="l"/>
                <a:tab pos="3679692" algn="l"/>
                <a:tab pos="5104112" algn="l"/>
                <a:tab pos="7528774" algn="l"/>
                <a:tab pos="8086644" algn="l"/>
              </a:tabLst>
            </a:pPr>
            <a:r>
              <a:rPr sz="3100" spc="-22" dirty="0">
                <a:solidFill>
                  <a:schemeClr val="tx1"/>
                </a:solidFill>
                <a:latin typeface="Times New Roman"/>
                <a:cs typeface="Times New Roman"/>
              </a:rPr>
              <a:t>NF</a:t>
            </a:r>
            <a:r>
              <a:rPr sz="3100" spc="-28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ep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ese</a:t>
            </a:r>
            <a:r>
              <a:rPr sz="3100" spc="149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231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3100" spc="248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solu</a:t>
            </a:r>
            <a:r>
              <a:rPr sz="3100" spc="149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72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3100" spc="171" dirty="0">
                <a:solidFill>
                  <a:schemeClr val="tx1"/>
                </a:solidFill>
                <a:latin typeface="Times New Roman"/>
                <a:cs typeface="Times New Roman"/>
              </a:rPr>
              <a:t>bo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3100" spc="-132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sz="3100" spc="209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3100" spc="204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54" dirty="0">
                <a:solidFill>
                  <a:schemeClr val="tx1"/>
                </a:solidFill>
                <a:latin typeface="Times New Roman"/>
                <a:cs typeface="Times New Roman"/>
              </a:rPr>
              <a:t>the  </a:t>
            </a:r>
            <a:r>
              <a:rPr sz="3100" spc="66" dirty="0">
                <a:solidFill>
                  <a:schemeClr val="tx1"/>
                </a:solidFill>
                <a:latin typeface="Times New Roman"/>
                <a:cs typeface="Times New Roman"/>
              </a:rPr>
              <a:t>feed,</a:t>
            </a:r>
            <a:r>
              <a:rPr sz="3100" spc="-7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8" dirty="0">
                <a:solidFill>
                  <a:schemeClr val="tx1"/>
                </a:solidFill>
                <a:latin typeface="Times New Roman"/>
                <a:cs typeface="Times New Roman"/>
              </a:rPr>
              <a:t>such</a:t>
            </a:r>
            <a:r>
              <a:rPr sz="310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as</a:t>
            </a:r>
            <a:r>
              <a:rPr sz="3100" spc="-11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26" dirty="0">
                <a:solidFill>
                  <a:schemeClr val="tx1"/>
                </a:solidFill>
                <a:latin typeface="Times New Roman"/>
                <a:cs typeface="Times New Roman"/>
              </a:rPr>
              <a:t>starch</a:t>
            </a:r>
            <a:r>
              <a:rPr sz="3100" spc="-9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87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3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44" dirty="0">
                <a:solidFill>
                  <a:schemeClr val="tx1"/>
                </a:solidFill>
                <a:latin typeface="Times New Roman"/>
                <a:cs typeface="Times New Roman"/>
              </a:rPr>
              <a:t>sugar.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/>
            <a:r>
              <a:rPr sz="3100" spc="-44" dirty="0">
                <a:solidFill>
                  <a:schemeClr val="tx1"/>
                </a:solidFill>
                <a:latin typeface="Times New Roman"/>
                <a:cs typeface="Times New Roman"/>
              </a:rPr>
              <a:t>% </a:t>
            </a:r>
            <a:r>
              <a:rPr sz="3100" spc="-22" dirty="0">
                <a:solidFill>
                  <a:schemeClr val="tx1"/>
                </a:solidFill>
                <a:latin typeface="Times New Roman"/>
                <a:cs typeface="Times New Roman"/>
              </a:rPr>
              <a:t>NFE </a:t>
            </a:r>
            <a:r>
              <a:rPr sz="3100" spc="-44" dirty="0">
                <a:solidFill>
                  <a:schemeClr val="tx1"/>
                </a:solidFill>
                <a:latin typeface="Times New Roman"/>
                <a:cs typeface="Times New Roman"/>
              </a:rPr>
              <a:t>= % </a:t>
            </a:r>
            <a:r>
              <a:rPr sz="3100" spc="61" dirty="0">
                <a:solidFill>
                  <a:schemeClr val="tx1"/>
                </a:solidFill>
                <a:latin typeface="Times New Roman"/>
                <a:cs typeface="Times New Roman"/>
              </a:rPr>
              <a:t>DM 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sz="3100" spc="33" dirty="0">
                <a:solidFill>
                  <a:schemeClr val="tx1"/>
                </a:solidFill>
                <a:latin typeface="Times New Roman"/>
                <a:cs typeface="Times New Roman"/>
              </a:rPr>
              <a:t>(% </a:t>
            </a:r>
            <a:r>
              <a:rPr sz="3100" spc="-99" dirty="0">
                <a:solidFill>
                  <a:schemeClr val="tx1"/>
                </a:solidFill>
                <a:latin typeface="Times New Roman"/>
                <a:cs typeface="Times New Roman"/>
              </a:rPr>
              <a:t>EE </a:t>
            </a:r>
            <a:r>
              <a:rPr sz="3100" spc="-44" dirty="0">
                <a:solidFill>
                  <a:schemeClr val="tx1"/>
                </a:solidFill>
                <a:latin typeface="Times New Roman"/>
                <a:cs typeface="Times New Roman"/>
              </a:rPr>
              <a:t>+ % </a:t>
            </a:r>
            <a:r>
              <a:rPr sz="3100" spc="11" dirty="0">
                <a:solidFill>
                  <a:schemeClr val="tx1"/>
                </a:solidFill>
                <a:latin typeface="Times New Roman"/>
                <a:cs typeface="Times New Roman"/>
              </a:rPr>
              <a:t>CP </a:t>
            </a:r>
            <a:r>
              <a:rPr sz="3100" spc="-44" dirty="0">
                <a:solidFill>
                  <a:schemeClr val="tx1"/>
                </a:solidFill>
                <a:latin typeface="Times New Roman"/>
                <a:cs typeface="Times New Roman"/>
              </a:rPr>
              <a:t>+ % 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ash </a:t>
            </a:r>
            <a:r>
              <a:rPr sz="3100" spc="-44" dirty="0">
                <a:solidFill>
                  <a:schemeClr val="tx1"/>
                </a:solidFill>
                <a:latin typeface="Times New Roman"/>
                <a:cs typeface="Times New Roman"/>
              </a:rPr>
              <a:t>+ %</a:t>
            </a:r>
            <a:r>
              <a:rPr sz="3100" spc="4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Times New Roman"/>
                <a:cs typeface="Times New Roman"/>
              </a:rPr>
              <a:t>CF)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spcBef>
                <a:spcPts val="28"/>
              </a:spcBef>
            </a:pP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>
              <a:spcBef>
                <a:spcPts val="6"/>
              </a:spcBef>
            </a:pP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Demerit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marR="12599"/>
            <a:r>
              <a:rPr sz="3100" spc="-28" dirty="0">
                <a:solidFill>
                  <a:schemeClr val="tx1"/>
                </a:solidFill>
                <a:latin typeface="Times New Roman"/>
                <a:cs typeface="Times New Roman"/>
              </a:rPr>
              <a:t>NFE </a:t>
            </a:r>
            <a:r>
              <a:rPr sz="3100" spc="198" dirty="0">
                <a:solidFill>
                  <a:schemeClr val="tx1"/>
                </a:solidFill>
                <a:latin typeface="Times New Roman"/>
                <a:cs typeface="Times New Roman"/>
              </a:rPr>
              <a:t>not 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determined 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analytically </a:t>
            </a:r>
            <a:r>
              <a:rPr sz="3100" spc="204" dirty="0">
                <a:solidFill>
                  <a:schemeClr val="tx1"/>
                </a:solidFill>
                <a:latin typeface="Times New Roman"/>
                <a:cs typeface="Times New Roman"/>
              </a:rPr>
              <a:t>but </a:t>
            </a:r>
            <a:r>
              <a:rPr sz="3100" spc="28" dirty="0">
                <a:solidFill>
                  <a:schemeClr val="tx1"/>
                </a:solidFill>
                <a:latin typeface="Times New Roman"/>
                <a:cs typeface="Times New Roman"/>
              </a:rPr>
              <a:t>is 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calculated  </a:t>
            </a:r>
            <a:r>
              <a:rPr sz="3100" spc="39" dirty="0">
                <a:solidFill>
                  <a:schemeClr val="tx1"/>
                </a:solidFill>
                <a:latin typeface="Times New Roman"/>
                <a:cs typeface="Times New Roman"/>
              </a:rPr>
              <a:t>by</a:t>
            </a:r>
            <a:r>
              <a:rPr sz="3100" spc="-1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66" dirty="0">
                <a:solidFill>
                  <a:schemeClr val="tx1"/>
                </a:solidFill>
                <a:latin typeface="Times New Roman"/>
                <a:cs typeface="Times New Roman"/>
              </a:rPr>
              <a:t>difference.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marR="5600">
              <a:tabLst>
                <a:tab pos="1913691" algn="l"/>
                <a:tab pos="2797742" algn="l"/>
                <a:tab pos="5050915" algn="l"/>
                <a:tab pos="5610183" algn="l"/>
                <a:tab pos="6103656" algn="l"/>
              </a:tabLst>
            </a:pP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Therefore,	</a:t>
            </a:r>
            <a:r>
              <a:rPr sz="3100" spc="-22" dirty="0">
                <a:solidFill>
                  <a:schemeClr val="tx1"/>
                </a:solidFill>
                <a:latin typeface="Times New Roman"/>
                <a:cs typeface="Times New Roman"/>
              </a:rPr>
              <a:t>NFE	</a:t>
            </a: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accumulates	</a:t>
            </a:r>
            <a:r>
              <a:rPr sz="3100" spc="39" dirty="0">
                <a:solidFill>
                  <a:schemeClr val="tx1"/>
                </a:solidFill>
                <a:latin typeface="Times New Roman"/>
                <a:cs typeface="Times New Roman"/>
              </a:rPr>
              <a:t>all	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	</a:t>
            </a:r>
            <a:r>
              <a:rPr sz="3100" spc="193" dirty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errors </a:t>
            </a:r>
            <a:r>
              <a:rPr sz="3100" spc="198" dirty="0">
                <a:solidFill>
                  <a:schemeClr val="tx1"/>
                </a:solidFill>
                <a:latin typeface="Times New Roman"/>
                <a:cs typeface="Times New Roman"/>
              </a:rPr>
              <a:t>that  </a:t>
            </a:r>
            <a:r>
              <a:rPr sz="3100" spc="61" dirty="0">
                <a:solidFill>
                  <a:schemeClr val="tx1"/>
                </a:solidFill>
                <a:latin typeface="Times New Roman"/>
                <a:cs typeface="Times New Roman"/>
              </a:rPr>
              <a:t>exists</a:t>
            </a:r>
            <a:r>
              <a:rPr sz="3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3100" spc="-13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71" dirty="0">
                <a:solidFill>
                  <a:schemeClr val="tx1"/>
                </a:solidFill>
                <a:latin typeface="Times New Roman"/>
                <a:cs typeface="Times New Roman"/>
              </a:rPr>
              <a:t>other</a:t>
            </a:r>
            <a:r>
              <a:rPr sz="3100" spc="-14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proximate</a:t>
            </a:r>
            <a:r>
              <a:rPr sz="3100" spc="-13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analysis</a:t>
            </a:r>
            <a:r>
              <a:rPr sz="3100" spc="-11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8" dirty="0">
                <a:solidFill>
                  <a:schemeClr val="tx1"/>
                </a:solidFill>
                <a:latin typeface="Times New Roman"/>
                <a:cs typeface="Times New Roman"/>
              </a:rPr>
              <a:t>components.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12" y="0"/>
            <a:ext cx="10082725" cy="7559675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2866" y="680090"/>
            <a:ext cx="1987422" cy="566276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z="3500" spc="77" dirty="0"/>
              <a:t>Total</a:t>
            </a:r>
            <a:r>
              <a:rPr sz="3500" spc="-204" dirty="0"/>
              <a:t> </a:t>
            </a:r>
            <a:r>
              <a:rPr sz="3500" spc="105" dirty="0"/>
              <a:t>Ash</a:t>
            </a:r>
            <a:endParaRPr sz="3500" dirty="0"/>
          </a:p>
        </p:txBody>
      </p:sp>
      <p:sp>
        <p:nvSpPr>
          <p:cNvPr id="9" name="object 9"/>
          <p:cNvSpPr txBox="1"/>
          <p:nvPr/>
        </p:nvSpPr>
        <p:spPr>
          <a:xfrm>
            <a:off x="510863" y="1221027"/>
            <a:ext cx="9251074" cy="5815017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55997">
              <a:spcBef>
                <a:spcPts val="105"/>
              </a:spcBef>
            </a:pPr>
            <a:r>
              <a:rPr sz="3100" spc="88" dirty="0">
                <a:solidFill>
                  <a:schemeClr val="tx1"/>
                </a:solidFill>
                <a:latin typeface="Times New Roman"/>
                <a:cs typeface="Times New Roman"/>
              </a:rPr>
              <a:t>Principle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5997" marR="47597" algn="just"/>
            <a:r>
              <a:rPr sz="3100" spc="204" dirty="0">
                <a:solidFill>
                  <a:schemeClr val="tx1"/>
                </a:solidFill>
                <a:latin typeface="Times New Roman"/>
                <a:cs typeface="Times New Roman"/>
              </a:rPr>
              <a:t>When</a:t>
            </a:r>
            <a:r>
              <a:rPr sz="3100" spc="-6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1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3100" spc="-9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sample</a:t>
            </a:r>
            <a:r>
              <a:rPr sz="3100" spc="-8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33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3100" spc="-7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204" dirty="0">
                <a:solidFill>
                  <a:schemeClr val="tx1"/>
                </a:solidFill>
                <a:latin typeface="Times New Roman"/>
                <a:cs typeface="Times New Roman"/>
              </a:rPr>
              <a:t>burnt</a:t>
            </a:r>
            <a:r>
              <a:rPr sz="3100" spc="-8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31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10" dirty="0">
                <a:solidFill>
                  <a:schemeClr val="tx1"/>
                </a:solidFill>
                <a:latin typeface="Times New Roman"/>
                <a:cs typeface="Times New Roman"/>
              </a:rPr>
              <a:t>muffle</a:t>
            </a:r>
            <a:r>
              <a:rPr sz="3100" spc="-9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furnace</a:t>
            </a:r>
            <a:r>
              <a:rPr sz="3100" spc="-8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76" dirty="0">
                <a:solidFill>
                  <a:schemeClr val="tx1"/>
                </a:solidFill>
                <a:latin typeface="Times New Roman"/>
                <a:cs typeface="Times New Roman"/>
              </a:rPr>
              <a:t>at</a:t>
            </a:r>
            <a:r>
              <a:rPr sz="3100" spc="-9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600</a:t>
            </a:r>
            <a:r>
              <a:rPr sz="3100" spc="123" baseline="2552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3100" spc="-4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for  </a:t>
            </a:r>
            <a:r>
              <a:rPr sz="3100" spc="-55" dirty="0">
                <a:solidFill>
                  <a:schemeClr val="tx1"/>
                </a:solidFill>
                <a:latin typeface="Times New Roman"/>
                <a:cs typeface="Times New Roman"/>
              </a:rPr>
              <a:t>2 </a:t>
            </a:r>
            <a:r>
              <a:rPr sz="3100" spc="126" dirty="0">
                <a:solidFill>
                  <a:schemeClr val="tx1"/>
                </a:solidFill>
                <a:latin typeface="Times New Roman"/>
                <a:cs typeface="Times New Roman"/>
              </a:rPr>
              <a:t>hours, </a:t>
            </a:r>
            <a:r>
              <a:rPr sz="3100" spc="72" dirty="0">
                <a:solidFill>
                  <a:schemeClr val="tx1"/>
                </a:solidFill>
                <a:latin typeface="Times New Roman"/>
                <a:cs typeface="Times New Roman"/>
              </a:rPr>
              <a:t>only </a:t>
            </a: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mineral </a:t>
            </a:r>
            <a:r>
              <a:rPr sz="3100" spc="165" dirty="0">
                <a:solidFill>
                  <a:schemeClr val="tx1"/>
                </a:solidFill>
                <a:latin typeface="Times New Roman"/>
                <a:cs typeface="Times New Roman"/>
              </a:rPr>
              <a:t>matter </a:t>
            </a:r>
            <a:r>
              <a:rPr sz="3100" spc="28" dirty="0">
                <a:solidFill>
                  <a:schemeClr val="tx1"/>
                </a:solidFill>
                <a:latin typeface="Times New Roman"/>
                <a:cs typeface="Times New Roman"/>
              </a:rPr>
              <a:t>is </a:t>
            </a:r>
            <a:r>
              <a:rPr sz="3100" spc="66" dirty="0">
                <a:solidFill>
                  <a:schemeClr val="tx1"/>
                </a:solidFill>
                <a:latin typeface="Times New Roman"/>
                <a:cs typeface="Times New Roman"/>
              </a:rPr>
              <a:t>left </a:t>
            </a:r>
            <a:r>
              <a:rPr sz="3100" spc="138" dirty="0">
                <a:solidFill>
                  <a:schemeClr val="tx1"/>
                </a:solidFill>
                <a:latin typeface="Times New Roman"/>
                <a:cs typeface="Times New Roman"/>
              </a:rPr>
              <a:t>behind. </a:t>
            </a:r>
            <a:r>
              <a:rPr sz="3100" spc="72" dirty="0">
                <a:solidFill>
                  <a:schemeClr val="tx1"/>
                </a:solidFill>
                <a:latin typeface="Times New Roman"/>
                <a:cs typeface="Times New Roman"/>
              </a:rPr>
              <a:t>This </a:t>
            </a:r>
            <a:r>
              <a:rPr sz="3100" spc="28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3100" spc="-44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93" dirty="0">
                <a:solidFill>
                  <a:schemeClr val="tx1"/>
                </a:solidFill>
                <a:latin typeface="Times New Roman"/>
                <a:cs typeface="Times New Roman"/>
              </a:rPr>
              <a:t>the  </a:t>
            </a:r>
            <a:r>
              <a:rPr sz="3100" spc="126" dirty="0">
                <a:solidFill>
                  <a:schemeClr val="tx1"/>
                </a:solidFill>
                <a:latin typeface="Times New Roman"/>
                <a:cs typeface="Times New Roman"/>
              </a:rPr>
              <a:t>total</a:t>
            </a:r>
            <a:r>
              <a:rPr sz="3100" spc="-7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ash</a:t>
            </a:r>
            <a:r>
              <a:rPr sz="310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8" dirty="0">
                <a:solidFill>
                  <a:schemeClr val="tx1"/>
                </a:solidFill>
                <a:latin typeface="Times New Roman"/>
                <a:cs typeface="Times New Roman"/>
              </a:rPr>
              <a:t>or</a:t>
            </a:r>
            <a:r>
              <a:rPr sz="3100" spc="-9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mineral</a:t>
            </a:r>
            <a:r>
              <a:rPr sz="3100" spc="-7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content</a:t>
            </a:r>
            <a:r>
              <a:rPr sz="3100" spc="-18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66" dirty="0">
                <a:solidFill>
                  <a:schemeClr val="tx1"/>
                </a:solidFill>
                <a:latin typeface="Times New Roman"/>
                <a:cs typeface="Times New Roman"/>
              </a:rPr>
              <a:t>feed.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53291" algn="just"/>
            <a:r>
              <a:rPr sz="3100" b="1" spc="-557" dirty="0">
                <a:solidFill>
                  <a:schemeClr val="tx1"/>
                </a:solidFill>
                <a:latin typeface="Times New Roman"/>
                <a:cs typeface="Times New Roman"/>
              </a:rPr>
              <a:t>%</a:t>
            </a:r>
            <a:r>
              <a:rPr sz="3100" b="1" spc="-49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b="1" spc="88" dirty="0">
                <a:solidFill>
                  <a:schemeClr val="tx1"/>
                </a:solidFill>
                <a:latin typeface="Times New Roman"/>
                <a:cs typeface="Times New Roman"/>
              </a:rPr>
              <a:t>Ash</a:t>
            </a:r>
            <a:r>
              <a:rPr sz="3100" b="1" spc="-7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b="1" spc="-61" dirty="0">
                <a:solidFill>
                  <a:schemeClr val="tx1"/>
                </a:solidFill>
                <a:latin typeface="Times New Roman"/>
                <a:cs typeface="Times New Roman"/>
              </a:rPr>
              <a:t>=</a:t>
            </a:r>
            <a:r>
              <a:rPr sz="3100" b="1" spc="-9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b="1" spc="132" dirty="0">
                <a:solidFill>
                  <a:schemeClr val="tx1"/>
                </a:solidFill>
                <a:latin typeface="Times New Roman"/>
                <a:cs typeface="Times New Roman"/>
              </a:rPr>
              <a:t>wt.</a:t>
            </a:r>
            <a:r>
              <a:rPr sz="3100" b="1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b="1" spc="105" dirty="0">
                <a:solidFill>
                  <a:schemeClr val="tx1"/>
                </a:solidFill>
                <a:latin typeface="Times New Roman"/>
                <a:cs typeface="Times New Roman"/>
              </a:rPr>
              <a:t>after</a:t>
            </a:r>
            <a:r>
              <a:rPr sz="3100" b="1" spc="-2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b="1" spc="204" dirty="0">
                <a:solidFill>
                  <a:schemeClr val="tx1"/>
                </a:solidFill>
                <a:latin typeface="Times New Roman"/>
                <a:cs typeface="Times New Roman"/>
              </a:rPr>
              <a:t>ashing/sample</a:t>
            </a:r>
            <a:r>
              <a:rPr sz="3100" b="1" spc="-13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b="1" spc="132" dirty="0">
                <a:solidFill>
                  <a:schemeClr val="tx1"/>
                </a:solidFill>
                <a:latin typeface="Times New Roman"/>
                <a:cs typeface="Times New Roman"/>
              </a:rPr>
              <a:t>wt.</a:t>
            </a:r>
            <a:r>
              <a:rPr sz="3100" b="1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b="1" spc="99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sz="3100" b="1" spc="-7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b="1" spc="-132" dirty="0">
                <a:solidFill>
                  <a:schemeClr val="tx1"/>
                </a:solidFill>
                <a:latin typeface="Times New Roman"/>
                <a:cs typeface="Times New Roman"/>
              </a:rPr>
              <a:t>100%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spcBef>
                <a:spcPts val="17"/>
              </a:spcBef>
            </a:pP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5997"/>
            <a:r>
              <a:rPr sz="3500" spc="149" dirty="0">
                <a:solidFill>
                  <a:schemeClr val="tx1"/>
                </a:solidFill>
                <a:latin typeface="Times New Roman"/>
                <a:cs typeface="Times New Roman"/>
              </a:rPr>
              <a:t>Demerits</a:t>
            </a:r>
            <a:endParaRPr sz="35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59968" indent="-503972">
              <a:spcBef>
                <a:spcPts val="17"/>
              </a:spcBef>
              <a:buFont typeface="Arial"/>
              <a:buChar char="•"/>
              <a:tabLst>
                <a:tab pos="559268" algn="l"/>
                <a:tab pos="559968" algn="l"/>
              </a:tabLst>
            </a:pP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No</a:t>
            </a:r>
            <a:r>
              <a:rPr sz="3100" spc="-9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indication</a:t>
            </a:r>
            <a:r>
              <a:rPr sz="3100" spc="-12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3100" spc="-1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76" dirty="0">
                <a:solidFill>
                  <a:schemeClr val="tx1"/>
                </a:solidFill>
                <a:latin typeface="Times New Roman"/>
                <a:cs typeface="Times New Roman"/>
              </a:rPr>
              <a:t>amounts</a:t>
            </a:r>
            <a:r>
              <a:rPr sz="3100" spc="-12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3100" spc="6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94" dirty="0">
                <a:solidFill>
                  <a:schemeClr val="tx1"/>
                </a:solidFill>
                <a:latin typeface="Times New Roman"/>
                <a:cs typeface="Times New Roman"/>
              </a:rPr>
              <a:t>individual</a:t>
            </a:r>
            <a:r>
              <a:rPr sz="3100" spc="-1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94" dirty="0">
                <a:solidFill>
                  <a:schemeClr val="tx1"/>
                </a:solidFill>
                <a:latin typeface="Times New Roman"/>
                <a:cs typeface="Times New Roman"/>
              </a:rPr>
              <a:t>minerals.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59968" indent="-503972">
              <a:buFont typeface="Arial"/>
              <a:buChar char="•"/>
              <a:tabLst>
                <a:tab pos="559268" algn="l"/>
                <a:tab pos="559968" algn="l"/>
              </a:tabLst>
            </a:pPr>
            <a:r>
              <a:rPr sz="3100" spc="61" dirty="0">
                <a:solidFill>
                  <a:schemeClr val="tx1"/>
                </a:solidFill>
                <a:latin typeface="Times New Roman"/>
                <a:cs typeface="Times New Roman"/>
              </a:rPr>
              <a:t>Long </a:t>
            </a:r>
            <a:r>
              <a:rPr sz="3100" spc="149" dirty="0">
                <a:solidFill>
                  <a:schemeClr val="tx1"/>
                </a:solidFill>
                <a:latin typeface="Times New Roman"/>
                <a:cs typeface="Times New Roman"/>
              </a:rPr>
              <a:t>time </a:t>
            </a:r>
            <a:r>
              <a:rPr sz="3100" spc="44" dirty="0">
                <a:solidFill>
                  <a:schemeClr val="tx1"/>
                </a:solidFill>
                <a:latin typeface="Times New Roman"/>
                <a:cs typeface="Times New Roman"/>
              </a:rPr>
              <a:t>required(12-24</a:t>
            </a:r>
            <a:r>
              <a:rPr sz="3100" spc="-35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26" dirty="0">
                <a:solidFill>
                  <a:schemeClr val="tx1"/>
                </a:solidFill>
                <a:latin typeface="Times New Roman"/>
                <a:cs typeface="Times New Roman"/>
              </a:rPr>
              <a:t>hours).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59968" indent="-503972">
              <a:buFont typeface="Arial"/>
              <a:buChar char="•"/>
              <a:tabLst>
                <a:tab pos="559268" algn="l"/>
                <a:tab pos="559968" algn="l"/>
              </a:tabLst>
            </a:pPr>
            <a:r>
              <a:rPr sz="3100" spc="61" dirty="0">
                <a:solidFill>
                  <a:schemeClr val="tx1"/>
                </a:solidFill>
                <a:latin typeface="Times New Roman"/>
                <a:cs typeface="Times New Roman"/>
              </a:rPr>
              <a:t>Muffle</a:t>
            </a:r>
            <a:r>
              <a:rPr sz="3100" spc="-6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94" dirty="0">
                <a:solidFill>
                  <a:schemeClr val="tx1"/>
                </a:solidFill>
                <a:latin typeface="Times New Roman"/>
                <a:cs typeface="Times New Roman"/>
              </a:rPr>
              <a:t>Furnaces</a:t>
            </a:r>
            <a:r>
              <a:rPr sz="3100" spc="-13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are</a:t>
            </a:r>
            <a:r>
              <a:rPr sz="3100" spc="-14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quite</a:t>
            </a:r>
            <a:r>
              <a:rPr sz="3100" spc="-14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44" dirty="0">
                <a:solidFill>
                  <a:schemeClr val="tx1"/>
                </a:solidFill>
                <a:latin typeface="Times New Roman"/>
                <a:cs typeface="Times New Roman"/>
              </a:rPr>
              <a:t>costly</a:t>
            </a:r>
            <a:r>
              <a:rPr sz="3100" spc="-9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54" dirty="0">
                <a:solidFill>
                  <a:schemeClr val="tx1"/>
                </a:solidFill>
                <a:latin typeface="Times New Roman"/>
                <a:cs typeface="Times New Roman"/>
              </a:rPr>
              <a:t>to</a:t>
            </a:r>
            <a:r>
              <a:rPr sz="3100" spc="-12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98" dirty="0">
                <a:solidFill>
                  <a:schemeClr val="tx1"/>
                </a:solidFill>
                <a:latin typeface="Times New Roman"/>
                <a:cs typeface="Times New Roman"/>
              </a:rPr>
              <a:t>run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59968" marR="61597" indent="-503972">
              <a:buFont typeface="Arial"/>
              <a:buChar char="•"/>
              <a:tabLst>
                <a:tab pos="559268" algn="l"/>
                <a:tab pos="559968" algn="l"/>
                <a:tab pos="1465017" algn="l"/>
                <a:tab pos="1970389" algn="l"/>
                <a:tab pos="3361910" algn="l"/>
                <a:tab pos="4983719" algn="l"/>
                <a:tab pos="5826471" algn="l"/>
                <a:tab pos="6561430" algn="l"/>
                <a:tab pos="7208193" algn="l"/>
                <a:tab pos="7908154" algn="l"/>
                <a:tab pos="8674610" algn="l"/>
              </a:tabLst>
            </a:pPr>
            <a:r>
              <a:rPr sz="3100" spc="-149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3100" spc="72" dirty="0">
                <a:solidFill>
                  <a:schemeClr val="tx1"/>
                </a:solidFill>
                <a:latin typeface="Times New Roman"/>
                <a:cs typeface="Times New Roman"/>
              </a:rPr>
              <a:t>oss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-116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olat</a:t>
            </a:r>
            <a:r>
              <a:rPr sz="3100" spc="88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min</a:t>
            </a:r>
            <a:r>
              <a:rPr sz="3100" spc="149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spc="88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3100" spc="50" dirty="0">
                <a:solidFill>
                  <a:schemeClr val="tx1"/>
                </a:solidFill>
                <a:latin typeface="Times New Roman"/>
                <a:cs typeface="Times New Roman"/>
              </a:rPr>
              <a:t>als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spc="17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3100" spc="-5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3100" spc="17" dirty="0">
                <a:solidFill>
                  <a:schemeClr val="tx1"/>
                </a:solidFill>
                <a:latin typeface="Times New Roman"/>
                <a:cs typeface="Times New Roman"/>
              </a:rPr>
              <a:t>.,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-121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3100" spc="143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3100" spc="72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-16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3100" spc="61" dirty="0">
                <a:solidFill>
                  <a:schemeClr val="tx1"/>
                </a:solidFill>
                <a:latin typeface="Times New Roman"/>
                <a:cs typeface="Times New Roman"/>
              </a:rPr>
              <a:t>e,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3100" spc="39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z="3100" spc="17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3100" spc="44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3100" spc="17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Ni,  </a:t>
            </a:r>
            <a:r>
              <a:rPr sz="3100" spc="50" dirty="0">
                <a:solidFill>
                  <a:schemeClr val="tx1"/>
                </a:solidFill>
                <a:latin typeface="Times New Roman"/>
                <a:cs typeface="Times New Roman"/>
              </a:rPr>
              <a:t>Zn.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12" y="0"/>
            <a:ext cx="10082725" cy="7559675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8848" y="908645"/>
            <a:ext cx="8272413" cy="6334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latin typeface="Arial"/>
                <a:cs typeface="Arial"/>
              </a:rPr>
              <a:t>Advantages of Proximate</a:t>
            </a:r>
            <a:r>
              <a:rPr sz="4000" spc="-27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Analysis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8847" y="1468677"/>
            <a:ext cx="8646936" cy="4323714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329681" indent="-316382">
              <a:spcBef>
                <a:spcPts val="116"/>
              </a:spcBef>
              <a:buFont typeface="Arial"/>
              <a:buChar char="•"/>
              <a:tabLst>
                <a:tab pos="330381" algn="l"/>
              </a:tabLst>
            </a:pPr>
            <a:r>
              <a:rPr sz="3500" b="1" spc="-298" dirty="0">
                <a:solidFill>
                  <a:schemeClr val="tx1"/>
                </a:solidFill>
                <a:latin typeface="Arial"/>
                <a:cs typeface="Arial"/>
              </a:rPr>
              <a:t>Comparison </a:t>
            </a:r>
            <a:r>
              <a:rPr sz="3500" b="1" spc="-243" dirty="0">
                <a:solidFill>
                  <a:schemeClr val="tx1"/>
                </a:solidFill>
                <a:latin typeface="Arial"/>
                <a:cs typeface="Arial"/>
              </a:rPr>
              <a:t>of </a:t>
            </a:r>
            <a:r>
              <a:rPr sz="3500" b="1" spc="-375" dirty="0">
                <a:solidFill>
                  <a:schemeClr val="tx1"/>
                </a:solidFill>
                <a:latin typeface="Arial"/>
                <a:cs typeface="Arial"/>
              </a:rPr>
              <a:t>feeds </a:t>
            </a:r>
            <a:r>
              <a:rPr sz="3500" b="1" spc="-314" dirty="0">
                <a:solidFill>
                  <a:schemeClr val="tx1"/>
                </a:solidFill>
                <a:latin typeface="Arial"/>
                <a:cs typeface="Arial"/>
              </a:rPr>
              <a:t>on </a:t>
            </a:r>
            <a:r>
              <a:rPr sz="3500" b="1" spc="-309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sz="3500" b="1" spc="-276" dirty="0">
                <a:solidFill>
                  <a:schemeClr val="tx1"/>
                </a:solidFill>
                <a:latin typeface="Arial"/>
                <a:cs typeface="Arial"/>
              </a:rPr>
              <a:t>specific</a:t>
            </a:r>
            <a:r>
              <a:rPr sz="3500" b="1" spc="15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500" b="1" spc="-408" dirty="0">
                <a:solidFill>
                  <a:schemeClr val="tx1"/>
                </a:solidFill>
                <a:latin typeface="Arial"/>
                <a:cs typeface="Arial"/>
              </a:rPr>
              <a:t>basis</a:t>
            </a:r>
            <a:endParaRPr sz="35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29681" marR="6300" indent="-316382">
              <a:buFont typeface="Arial"/>
              <a:buChar char="•"/>
              <a:tabLst>
                <a:tab pos="440275" algn="l"/>
                <a:tab pos="441675" algn="l"/>
              </a:tabLst>
            </a:pPr>
            <a:r>
              <a:rPr dirty="0">
                <a:solidFill>
                  <a:schemeClr val="tx1"/>
                </a:solidFill>
              </a:rPr>
              <a:t>	</a:t>
            </a:r>
            <a:r>
              <a:rPr sz="3500" b="1" spc="-33" dirty="0">
                <a:solidFill>
                  <a:schemeClr val="tx1"/>
                </a:solidFill>
                <a:latin typeface="Arial"/>
                <a:cs typeface="Arial"/>
              </a:rPr>
              <a:t>It </a:t>
            </a:r>
            <a:r>
              <a:rPr sz="3500" b="1" spc="-347" dirty="0">
                <a:solidFill>
                  <a:schemeClr val="tx1"/>
                </a:solidFill>
                <a:latin typeface="Arial"/>
                <a:cs typeface="Arial"/>
              </a:rPr>
              <a:t>is </a:t>
            </a:r>
            <a:r>
              <a:rPr sz="3500" b="1" spc="-309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sz="3500" b="1" spc="-342" dirty="0">
                <a:solidFill>
                  <a:schemeClr val="tx1"/>
                </a:solidFill>
                <a:latin typeface="Arial"/>
                <a:cs typeface="Arial"/>
              </a:rPr>
              <a:t>common </a:t>
            </a:r>
            <a:r>
              <a:rPr sz="3500" b="1" spc="-408" dirty="0">
                <a:solidFill>
                  <a:schemeClr val="tx1"/>
                </a:solidFill>
                <a:latin typeface="Arial"/>
                <a:cs typeface="Arial"/>
              </a:rPr>
              <a:t>basis </a:t>
            </a:r>
            <a:r>
              <a:rPr sz="3500" b="1" spc="-160" dirty="0">
                <a:solidFill>
                  <a:schemeClr val="tx1"/>
                </a:solidFill>
                <a:latin typeface="Arial"/>
                <a:cs typeface="Arial"/>
              </a:rPr>
              <a:t>for </a:t>
            </a:r>
            <a:r>
              <a:rPr sz="3500" b="1" spc="-259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3500" b="1" spc="-309" dirty="0">
                <a:solidFill>
                  <a:schemeClr val="tx1"/>
                </a:solidFill>
                <a:latin typeface="Arial"/>
                <a:cs typeface="Arial"/>
              </a:rPr>
              <a:t>feed </a:t>
            </a:r>
            <a:r>
              <a:rPr sz="3500" b="1" spc="-265" dirty="0">
                <a:solidFill>
                  <a:schemeClr val="tx1"/>
                </a:solidFill>
                <a:latin typeface="Arial"/>
                <a:cs typeface="Arial"/>
              </a:rPr>
              <a:t>purchasing  </a:t>
            </a:r>
            <a:r>
              <a:rPr sz="3500" b="1" spc="-276" dirty="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sz="3500" b="1" spc="-154" dirty="0">
                <a:solidFill>
                  <a:schemeClr val="tx1"/>
                </a:solidFill>
                <a:latin typeface="Arial"/>
                <a:cs typeface="Arial"/>
              </a:rPr>
              <a:t>for </a:t>
            </a:r>
            <a:r>
              <a:rPr sz="3500" b="1" spc="-176" dirty="0">
                <a:solidFill>
                  <a:schemeClr val="tx1"/>
                </a:solidFill>
                <a:latin typeface="Arial"/>
                <a:cs typeface="Arial"/>
              </a:rPr>
              <a:t>ration</a:t>
            </a:r>
            <a:r>
              <a:rPr sz="3500" b="1" spc="6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500" b="1" spc="-193" dirty="0">
                <a:solidFill>
                  <a:schemeClr val="tx1"/>
                </a:solidFill>
                <a:latin typeface="Arial"/>
                <a:cs typeface="Arial"/>
              </a:rPr>
              <a:t>formulation</a:t>
            </a:r>
            <a:endParaRPr sz="35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29681" marR="5600" indent="-316382">
              <a:buFont typeface="Arial"/>
              <a:buChar char="•"/>
              <a:tabLst>
                <a:tab pos="330381" algn="l"/>
                <a:tab pos="1173134" algn="l"/>
                <a:tab pos="3256216" algn="l"/>
                <a:tab pos="4073070" algn="l"/>
                <a:tab pos="5395296" algn="l"/>
                <a:tab pos="6910710" algn="l"/>
                <a:tab pos="7767462" algn="l"/>
              </a:tabLst>
            </a:pPr>
            <a:r>
              <a:rPr sz="3500" b="1" spc="-292" dirty="0">
                <a:solidFill>
                  <a:schemeClr val="tx1"/>
                </a:solidFill>
                <a:latin typeface="Arial"/>
                <a:cs typeface="Arial"/>
              </a:rPr>
              <a:t>No	</a:t>
            </a:r>
            <a:r>
              <a:rPr sz="3500" b="1" spc="-419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3500" b="1" spc="-451" dirty="0">
                <a:solidFill>
                  <a:schemeClr val="tx1"/>
                </a:solidFill>
                <a:latin typeface="Arial"/>
                <a:cs typeface="Arial"/>
              </a:rPr>
              <a:t>u</a:t>
            </a:r>
            <a:r>
              <a:rPr sz="3500" b="1" spc="-259" dirty="0">
                <a:solidFill>
                  <a:schemeClr val="tx1"/>
                </a:solidFill>
                <a:latin typeface="Arial"/>
                <a:cs typeface="Arial"/>
              </a:rPr>
              <a:t>bstitut</a:t>
            </a:r>
            <a:r>
              <a:rPr sz="3500" b="1" spc="-32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35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3500" b="1" spc="-138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3500" b="1" spc="-28" dirty="0">
                <a:solidFill>
                  <a:schemeClr val="tx1"/>
                </a:solidFill>
                <a:latin typeface="Arial"/>
                <a:cs typeface="Arial"/>
              </a:rPr>
              <a:t>ill</a:t>
            </a:r>
            <a:r>
              <a:rPr sz="35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3500" b="1" spc="-204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3500" b="1" spc="-358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3500" b="1" spc="-309" dirty="0">
                <a:solidFill>
                  <a:schemeClr val="tx1"/>
                </a:solidFill>
                <a:latin typeface="Arial"/>
                <a:cs typeface="Arial"/>
              </a:rPr>
              <a:t>day</a:t>
            </a:r>
            <a:r>
              <a:rPr sz="35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3500" b="1" spc="-408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3500" b="1" spc="-270" dirty="0">
                <a:solidFill>
                  <a:schemeClr val="tx1"/>
                </a:solidFill>
                <a:latin typeface="Arial"/>
                <a:cs typeface="Arial"/>
              </a:rPr>
              <a:t>xcept</a:t>
            </a:r>
            <a:r>
              <a:rPr sz="35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3500" b="1" spc="-160" dirty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sz="35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3500" b="1" spc="-55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sz="3500" b="1" spc="-61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3500" b="1" spc="-209" dirty="0">
                <a:solidFill>
                  <a:schemeClr val="tx1"/>
                </a:solidFill>
                <a:latin typeface="Arial"/>
                <a:cs typeface="Arial"/>
              </a:rPr>
              <a:t>ber  </a:t>
            </a:r>
            <a:r>
              <a:rPr sz="3500" b="1" spc="-309" dirty="0">
                <a:solidFill>
                  <a:schemeClr val="tx1"/>
                </a:solidFill>
                <a:latin typeface="Arial"/>
                <a:cs typeface="Arial"/>
              </a:rPr>
              <a:t>component</a:t>
            </a:r>
            <a:endParaRPr sz="35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29681" indent="-316382">
              <a:buFont typeface="Arial"/>
              <a:buChar char="•"/>
              <a:tabLst>
                <a:tab pos="330381" algn="l"/>
              </a:tabLst>
            </a:pPr>
            <a:r>
              <a:rPr sz="3500" b="1" spc="-22" dirty="0">
                <a:solidFill>
                  <a:schemeClr val="tx1"/>
                </a:solidFill>
                <a:latin typeface="Arial"/>
                <a:cs typeface="Arial"/>
              </a:rPr>
              <a:t>It </a:t>
            </a:r>
            <a:r>
              <a:rPr sz="3500" b="1" spc="-287" dirty="0">
                <a:solidFill>
                  <a:schemeClr val="tx1"/>
                </a:solidFill>
                <a:latin typeface="Arial"/>
                <a:cs typeface="Arial"/>
              </a:rPr>
              <a:t>forms </a:t>
            </a:r>
            <a:r>
              <a:rPr sz="3500" b="1" spc="-243" dirty="0">
                <a:solidFill>
                  <a:schemeClr val="tx1"/>
                </a:solidFill>
                <a:latin typeface="Arial"/>
                <a:cs typeface="Arial"/>
              </a:rPr>
              <a:t>Starting </a:t>
            </a:r>
            <a:r>
              <a:rPr sz="3500" b="1" spc="-209" dirty="0">
                <a:solidFill>
                  <a:schemeClr val="tx1"/>
                </a:solidFill>
                <a:latin typeface="Arial"/>
                <a:cs typeface="Arial"/>
              </a:rPr>
              <a:t>point </a:t>
            </a:r>
            <a:r>
              <a:rPr sz="3500" b="1" spc="-154" dirty="0">
                <a:solidFill>
                  <a:schemeClr val="tx1"/>
                </a:solidFill>
                <a:latin typeface="Arial"/>
                <a:cs typeface="Arial"/>
              </a:rPr>
              <a:t>for </a:t>
            </a:r>
            <a:r>
              <a:rPr sz="3500" b="1" spc="-276" dirty="0">
                <a:solidFill>
                  <a:schemeClr val="tx1"/>
                </a:solidFill>
                <a:latin typeface="Arial"/>
                <a:cs typeface="Arial"/>
              </a:rPr>
              <a:t>specific</a:t>
            </a:r>
            <a:r>
              <a:rPr sz="3500" b="1" spc="12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500" b="1" spc="-314" dirty="0">
                <a:solidFill>
                  <a:schemeClr val="tx1"/>
                </a:solidFill>
                <a:latin typeface="Arial"/>
                <a:cs typeface="Arial"/>
              </a:rPr>
              <a:t>analysis</a:t>
            </a:r>
            <a:endParaRPr sz="35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29681" marR="5600" indent="-316382">
              <a:buFont typeface="Arial"/>
              <a:buChar char="•"/>
              <a:tabLst>
                <a:tab pos="580267" algn="l"/>
                <a:tab pos="580967" algn="l"/>
                <a:tab pos="1727503" algn="l"/>
                <a:tab pos="2514958" algn="l"/>
                <a:tab pos="4217262" algn="l"/>
                <a:tab pos="4826928" algn="l"/>
                <a:tab pos="6099456" algn="l"/>
                <a:tab pos="7547674" algn="l"/>
              </a:tabLst>
            </a:pPr>
            <a:r>
              <a:rPr dirty="0">
                <a:solidFill>
                  <a:schemeClr val="tx1"/>
                </a:solidFill>
              </a:rPr>
              <a:t>	</a:t>
            </a:r>
            <a:r>
              <a:rPr sz="3500" b="1" spc="-149" dirty="0">
                <a:solidFill>
                  <a:schemeClr val="tx1"/>
                </a:solidFill>
                <a:latin typeface="Arial"/>
                <a:cs typeface="Arial"/>
              </a:rPr>
              <a:t>U</a:t>
            </a:r>
            <a:r>
              <a:rPr sz="3500" b="1" spc="-468" dirty="0">
                <a:solidFill>
                  <a:schemeClr val="tx1"/>
                </a:solidFill>
                <a:latin typeface="Arial"/>
                <a:cs typeface="Arial"/>
              </a:rPr>
              <a:t>sed</a:t>
            </a:r>
            <a:r>
              <a:rPr sz="35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3500" b="1" spc="-160" dirty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sz="35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3500" b="1" spc="-303" dirty="0">
                <a:solidFill>
                  <a:schemeClr val="tx1"/>
                </a:solidFill>
                <a:latin typeface="Arial"/>
                <a:cs typeface="Arial"/>
              </a:rPr>
              <a:t>analy</a:t>
            </a:r>
            <a:r>
              <a:rPr sz="3500" b="1" spc="-32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3500" b="1" spc="-353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35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3500" b="1" spc="-309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3500" b="1" spc="-176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sz="35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3500" b="1" spc="-287" dirty="0">
                <a:solidFill>
                  <a:schemeClr val="tx1"/>
                </a:solidFill>
                <a:latin typeface="Arial"/>
                <a:cs typeface="Arial"/>
              </a:rPr>
              <a:t>fee</a:t>
            </a:r>
            <a:r>
              <a:rPr sz="3500" b="1" spc="-358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3500" b="1" spc="-468" dirty="0">
                <a:solidFill>
                  <a:schemeClr val="tx1"/>
                </a:solidFill>
                <a:latin typeface="Arial"/>
                <a:cs typeface="Arial"/>
              </a:rPr>
              <a:t>s,</a:t>
            </a:r>
            <a:r>
              <a:rPr sz="35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3500" b="1" spc="-143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sz="3500" b="1" spc="-252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3500" b="1" spc="-474" dirty="0">
                <a:solidFill>
                  <a:schemeClr val="tx1"/>
                </a:solidFill>
                <a:latin typeface="Arial"/>
                <a:cs typeface="Arial"/>
              </a:rPr>
              <a:t>eces</a:t>
            </a:r>
            <a:r>
              <a:rPr sz="3500" b="1" spc="-265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sz="35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3500" b="1" spc="-88" dirty="0">
                <a:solidFill>
                  <a:schemeClr val="tx1"/>
                </a:solidFill>
                <a:latin typeface="Arial"/>
                <a:cs typeface="Arial"/>
              </a:rPr>
              <a:t>ur</a:t>
            </a:r>
            <a:r>
              <a:rPr sz="3500" b="1" spc="-33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3500" b="1" spc="-252" dirty="0">
                <a:solidFill>
                  <a:schemeClr val="tx1"/>
                </a:solidFill>
                <a:latin typeface="Arial"/>
                <a:cs typeface="Arial"/>
              </a:rPr>
              <a:t>ne,  </a:t>
            </a:r>
            <a:r>
              <a:rPr sz="3500" b="1" spc="-347" dirty="0">
                <a:solidFill>
                  <a:schemeClr val="tx1"/>
                </a:solidFill>
                <a:latin typeface="Arial"/>
                <a:cs typeface="Arial"/>
              </a:rPr>
              <a:t>body </a:t>
            </a:r>
            <a:r>
              <a:rPr sz="3500" b="1" spc="-380" dirty="0">
                <a:solidFill>
                  <a:schemeClr val="tx1"/>
                </a:solidFill>
                <a:latin typeface="Arial"/>
                <a:cs typeface="Arial"/>
              </a:rPr>
              <a:t>tissues, </a:t>
            </a:r>
            <a:r>
              <a:rPr sz="3500" b="1" spc="-347" dirty="0">
                <a:solidFill>
                  <a:schemeClr val="tx1"/>
                </a:solidFill>
                <a:latin typeface="Arial"/>
                <a:cs typeface="Arial"/>
              </a:rPr>
              <a:t>body</a:t>
            </a:r>
            <a:r>
              <a:rPr sz="3500" b="1" spc="-259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500" b="1" spc="-215" dirty="0">
                <a:solidFill>
                  <a:schemeClr val="tx1"/>
                </a:solidFill>
                <a:latin typeface="Arial"/>
                <a:cs typeface="Arial"/>
              </a:rPr>
              <a:t>fluids</a:t>
            </a:r>
            <a:endParaRPr sz="35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12" y="0"/>
            <a:ext cx="10082725" cy="7559675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3238" y="585006"/>
            <a:ext cx="9066212" cy="690537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05"/>
              </a:spcBef>
            </a:pPr>
            <a:r>
              <a:rPr spc="171" dirty="0"/>
              <a:t>Conclusion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503238" y="1768475"/>
            <a:ext cx="9066212" cy="7159682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29681" marR="5600" indent="-316382" algn="just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30381" algn="l"/>
              </a:tabLst>
            </a:pPr>
            <a:r>
              <a:rPr spc="77" dirty="0"/>
              <a:t>Proximate </a:t>
            </a:r>
            <a:r>
              <a:rPr spc="44" dirty="0"/>
              <a:t>analysis </a:t>
            </a:r>
            <a:r>
              <a:rPr spc="28" dirty="0"/>
              <a:t>is </a:t>
            </a:r>
            <a:r>
              <a:rPr spc="94" dirty="0"/>
              <a:t>a </a:t>
            </a:r>
            <a:r>
              <a:rPr spc="77" dirty="0"/>
              <a:t>system </a:t>
            </a:r>
            <a:r>
              <a:rPr spc="50" dirty="0"/>
              <a:t>for </a:t>
            </a:r>
            <a:r>
              <a:rPr spc="94" dirty="0"/>
              <a:t>approximating </a:t>
            </a:r>
            <a:r>
              <a:rPr spc="160" dirty="0"/>
              <a:t>the  </a:t>
            </a:r>
            <a:r>
              <a:rPr spc="94" dirty="0"/>
              <a:t>nutritive </a:t>
            </a:r>
            <a:r>
              <a:rPr spc="55" dirty="0"/>
              <a:t>value </a:t>
            </a:r>
            <a:r>
              <a:rPr spc="17" dirty="0"/>
              <a:t>of </a:t>
            </a:r>
            <a:r>
              <a:rPr spc="61" dirty="0"/>
              <a:t>feedstuff </a:t>
            </a:r>
            <a:r>
              <a:rPr spc="132" dirty="0"/>
              <a:t>without </a:t>
            </a:r>
            <a:r>
              <a:rPr spc="66" dirty="0"/>
              <a:t>actually </a:t>
            </a:r>
            <a:r>
              <a:rPr spc="88" dirty="0"/>
              <a:t>using </a:t>
            </a:r>
            <a:r>
              <a:rPr spc="105" dirty="0"/>
              <a:t>it </a:t>
            </a:r>
            <a:r>
              <a:rPr spc="110" dirty="0"/>
              <a:t>in  </a:t>
            </a:r>
            <a:r>
              <a:rPr spc="72" dirty="0"/>
              <a:t>feeding</a:t>
            </a:r>
            <a:r>
              <a:rPr spc="-44" dirty="0"/>
              <a:t> </a:t>
            </a:r>
            <a:r>
              <a:rPr spc="83" dirty="0"/>
              <a:t>trial</a:t>
            </a:r>
          </a:p>
          <a:p>
            <a:pPr marL="329681" marR="15399" indent="-316382" algn="just">
              <a:lnSpc>
                <a:spcPct val="100000"/>
              </a:lnSpc>
              <a:buFont typeface="Arial"/>
              <a:buChar char="•"/>
              <a:tabLst>
                <a:tab pos="330381" algn="l"/>
              </a:tabLst>
            </a:pPr>
            <a:r>
              <a:rPr spc="72" dirty="0"/>
              <a:t>It </a:t>
            </a:r>
            <a:r>
              <a:rPr spc="28" dirty="0"/>
              <a:t>is </a:t>
            </a:r>
            <a:r>
              <a:rPr spc="83" dirty="0"/>
              <a:t>simple </a:t>
            </a:r>
            <a:r>
              <a:rPr spc="160" dirty="0"/>
              <a:t>and </a:t>
            </a:r>
            <a:r>
              <a:rPr spc="55" dirty="0"/>
              <a:t>yet </a:t>
            </a:r>
            <a:r>
              <a:rPr spc="72" dirty="0"/>
              <a:t>descriptive </a:t>
            </a:r>
            <a:r>
              <a:rPr spc="165" dirty="0"/>
              <a:t>method </a:t>
            </a:r>
            <a:r>
              <a:rPr spc="50" dirty="0"/>
              <a:t>for </a:t>
            </a:r>
            <a:r>
              <a:rPr spc="77" dirty="0"/>
              <a:t>evaluating  </a:t>
            </a:r>
            <a:r>
              <a:rPr spc="160" dirty="0"/>
              <a:t>the</a:t>
            </a:r>
            <a:r>
              <a:rPr spc="-77" dirty="0"/>
              <a:t> </a:t>
            </a:r>
            <a:r>
              <a:rPr spc="99" dirty="0"/>
              <a:t>nutritive</a:t>
            </a:r>
            <a:r>
              <a:rPr spc="-154" dirty="0"/>
              <a:t> </a:t>
            </a:r>
            <a:r>
              <a:rPr spc="61" dirty="0"/>
              <a:t>value</a:t>
            </a:r>
            <a:r>
              <a:rPr spc="-126" dirty="0"/>
              <a:t> </a:t>
            </a:r>
            <a:r>
              <a:rPr spc="17" dirty="0"/>
              <a:t>of</a:t>
            </a:r>
            <a:r>
              <a:rPr spc="39" dirty="0"/>
              <a:t> </a:t>
            </a:r>
            <a:r>
              <a:rPr spc="61" dirty="0"/>
              <a:t>feeds</a:t>
            </a:r>
          </a:p>
          <a:p>
            <a:pPr>
              <a:lnSpc>
                <a:spcPct val="100000"/>
              </a:lnSpc>
              <a:spcBef>
                <a:spcPts val="6"/>
              </a:spcBef>
              <a:buChar char="•"/>
            </a:pPr>
            <a:endParaRPr sz="2800" dirty="0"/>
          </a:p>
          <a:p>
            <a:pPr marL="329681" marR="5600" indent="-316382" algn="just">
              <a:lnSpc>
                <a:spcPct val="100000"/>
              </a:lnSpc>
              <a:buFont typeface="Arial"/>
              <a:buChar char="•"/>
              <a:tabLst>
                <a:tab pos="330381" algn="l"/>
              </a:tabLst>
            </a:pPr>
            <a:r>
              <a:rPr spc="88" dirty="0">
                <a:solidFill>
                  <a:srgbClr val="6F2F9F"/>
                </a:solidFill>
              </a:rPr>
              <a:t>Main </a:t>
            </a:r>
            <a:r>
              <a:rPr spc="116" dirty="0">
                <a:solidFill>
                  <a:srgbClr val="6F2F9F"/>
                </a:solidFill>
              </a:rPr>
              <a:t>demerits </a:t>
            </a:r>
            <a:r>
              <a:rPr spc="17" dirty="0">
                <a:solidFill>
                  <a:srgbClr val="6F2F9F"/>
                </a:solidFill>
              </a:rPr>
              <a:t>of </a:t>
            </a:r>
            <a:r>
              <a:rPr spc="110" dirty="0">
                <a:solidFill>
                  <a:srgbClr val="6F2F9F"/>
                </a:solidFill>
              </a:rPr>
              <a:t>this </a:t>
            </a:r>
            <a:r>
              <a:rPr spc="77" dirty="0">
                <a:solidFill>
                  <a:srgbClr val="6F2F9F"/>
                </a:solidFill>
              </a:rPr>
              <a:t>system </a:t>
            </a:r>
            <a:r>
              <a:rPr spc="94" dirty="0">
                <a:solidFill>
                  <a:srgbClr val="6F2F9F"/>
                </a:solidFill>
              </a:rPr>
              <a:t>are </a:t>
            </a:r>
            <a:r>
              <a:rPr spc="99" dirty="0">
                <a:solidFill>
                  <a:srgbClr val="6F2F9F"/>
                </a:solidFill>
              </a:rPr>
              <a:t>it </a:t>
            </a:r>
            <a:r>
              <a:rPr spc="121" dirty="0">
                <a:solidFill>
                  <a:srgbClr val="6F2F9F"/>
                </a:solidFill>
              </a:rPr>
              <a:t>underestimates</a:t>
            </a:r>
            <a:r>
              <a:rPr spc="-182" dirty="0">
                <a:solidFill>
                  <a:srgbClr val="6F2F9F"/>
                </a:solidFill>
              </a:rPr>
              <a:t> </a:t>
            </a:r>
            <a:r>
              <a:rPr spc="94" dirty="0">
                <a:solidFill>
                  <a:srgbClr val="6F2F9F"/>
                </a:solidFill>
              </a:rPr>
              <a:t>dry  matter, </a:t>
            </a:r>
            <a:r>
              <a:rPr spc="105" dirty="0">
                <a:solidFill>
                  <a:srgbClr val="6F2F9F"/>
                </a:solidFill>
              </a:rPr>
              <a:t>assumes </a:t>
            </a:r>
            <a:r>
              <a:rPr spc="171" dirty="0">
                <a:solidFill>
                  <a:srgbClr val="6F2F9F"/>
                </a:solidFill>
              </a:rPr>
              <a:t>that </a:t>
            </a:r>
            <a:r>
              <a:rPr spc="33" dirty="0">
                <a:solidFill>
                  <a:srgbClr val="6F2F9F"/>
                </a:solidFill>
              </a:rPr>
              <a:t>all </a:t>
            </a:r>
            <a:r>
              <a:rPr spc="110" dirty="0">
                <a:solidFill>
                  <a:srgbClr val="6F2F9F"/>
                </a:solidFill>
              </a:rPr>
              <a:t>proteins </a:t>
            </a:r>
            <a:r>
              <a:rPr spc="116" dirty="0">
                <a:solidFill>
                  <a:srgbClr val="6F2F9F"/>
                </a:solidFill>
              </a:rPr>
              <a:t>contain </a:t>
            </a:r>
            <a:r>
              <a:rPr spc="-143" dirty="0">
                <a:solidFill>
                  <a:srgbClr val="6F2F9F"/>
                </a:solidFill>
              </a:rPr>
              <a:t>16% </a:t>
            </a:r>
            <a:r>
              <a:rPr spc="-39" dirty="0">
                <a:solidFill>
                  <a:srgbClr val="6F2F9F"/>
                </a:solidFill>
              </a:rPr>
              <a:t>N,  </a:t>
            </a:r>
            <a:r>
              <a:rPr spc="121" dirty="0">
                <a:solidFill>
                  <a:srgbClr val="6F2F9F"/>
                </a:solidFill>
              </a:rPr>
              <a:t>crude </a:t>
            </a:r>
            <a:r>
              <a:rPr spc="72" dirty="0">
                <a:solidFill>
                  <a:srgbClr val="6F2F9F"/>
                </a:solidFill>
              </a:rPr>
              <a:t>fiber </a:t>
            </a:r>
            <a:r>
              <a:rPr spc="28" dirty="0">
                <a:solidFill>
                  <a:srgbClr val="6F2F9F"/>
                </a:solidFill>
              </a:rPr>
              <a:t>is </a:t>
            </a:r>
            <a:r>
              <a:rPr spc="99" dirty="0">
                <a:solidFill>
                  <a:srgbClr val="6F2F9F"/>
                </a:solidFill>
              </a:rPr>
              <a:t>considered </a:t>
            </a:r>
            <a:r>
              <a:rPr spc="66" dirty="0">
                <a:solidFill>
                  <a:srgbClr val="6F2F9F"/>
                </a:solidFill>
              </a:rPr>
              <a:t>as  </a:t>
            </a:r>
            <a:r>
              <a:rPr spc="110" dirty="0">
                <a:solidFill>
                  <a:srgbClr val="6F2F9F"/>
                </a:solidFill>
              </a:rPr>
              <a:t>in </a:t>
            </a:r>
            <a:r>
              <a:rPr spc="77" dirty="0">
                <a:solidFill>
                  <a:srgbClr val="6F2F9F"/>
                </a:solidFill>
              </a:rPr>
              <a:t>indigestible </a:t>
            </a:r>
            <a:r>
              <a:rPr spc="171" dirty="0">
                <a:solidFill>
                  <a:srgbClr val="6F2F9F"/>
                </a:solidFill>
              </a:rPr>
              <a:t>non  </a:t>
            </a:r>
            <a:r>
              <a:rPr spc="94" dirty="0">
                <a:solidFill>
                  <a:srgbClr val="6F2F9F"/>
                </a:solidFill>
              </a:rPr>
              <a:t>nutritive </a:t>
            </a:r>
            <a:r>
              <a:rPr spc="83" dirty="0">
                <a:solidFill>
                  <a:srgbClr val="6F2F9F"/>
                </a:solidFill>
              </a:rPr>
              <a:t>residue, </a:t>
            </a:r>
            <a:r>
              <a:rPr spc="110" dirty="0">
                <a:solidFill>
                  <a:srgbClr val="6F2F9F"/>
                </a:solidFill>
              </a:rPr>
              <a:t>this </a:t>
            </a:r>
            <a:r>
              <a:rPr spc="72" dirty="0">
                <a:solidFill>
                  <a:srgbClr val="6F2F9F"/>
                </a:solidFill>
              </a:rPr>
              <a:t>process </a:t>
            </a:r>
            <a:r>
              <a:rPr spc="99" dirty="0">
                <a:solidFill>
                  <a:srgbClr val="6F2F9F"/>
                </a:solidFill>
              </a:rPr>
              <a:t>assumes </a:t>
            </a:r>
            <a:r>
              <a:rPr spc="33" dirty="0">
                <a:solidFill>
                  <a:srgbClr val="6F2F9F"/>
                </a:solidFill>
              </a:rPr>
              <a:t>all </a:t>
            </a:r>
            <a:r>
              <a:rPr spc="99" dirty="0">
                <a:solidFill>
                  <a:srgbClr val="6F2F9F"/>
                </a:solidFill>
              </a:rPr>
              <a:t>substances  </a:t>
            </a:r>
            <a:r>
              <a:rPr spc="83" dirty="0">
                <a:solidFill>
                  <a:srgbClr val="6F2F9F"/>
                </a:solidFill>
              </a:rPr>
              <a:t>soluble </a:t>
            </a:r>
            <a:r>
              <a:rPr spc="110" dirty="0">
                <a:solidFill>
                  <a:srgbClr val="6F2F9F"/>
                </a:solidFill>
              </a:rPr>
              <a:t>in </a:t>
            </a:r>
            <a:r>
              <a:rPr spc="143" dirty="0">
                <a:solidFill>
                  <a:srgbClr val="6F2F9F"/>
                </a:solidFill>
              </a:rPr>
              <a:t>ether </a:t>
            </a:r>
            <a:r>
              <a:rPr spc="94" dirty="0">
                <a:solidFill>
                  <a:srgbClr val="6F2F9F"/>
                </a:solidFill>
              </a:rPr>
              <a:t>are </a:t>
            </a:r>
            <a:r>
              <a:rPr spc="50" dirty="0">
                <a:solidFill>
                  <a:srgbClr val="6F2F9F"/>
                </a:solidFill>
              </a:rPr>
              <a:t>fats, </a:t>
            </a:r>
            <a:r>
              <a:rPr spc="105" dirty="0">
                <a:solidFill>
                  <a:srgbClr val="6F2F9F"/>
                </a:solidFill>
              </a:rPr>
              <a:t>it </a:t>
            </a:r>
            <a:r>
              <a:rPr spc="99" dirty="0">
                <a:solidFill>
                  <a:srgbClr val="6F2F9F"/>
                </a:solidFill>
              </a:rPr>
              <a:t>does </a:t>
            </a:r>
            <a:r>
              <a:rPr spc="165" dirty="0">
                <a:solidFill>
                  <a:srgbClr val="6F2F9F"/>
                </a:solidFill>
              </a:rPr>
              <a:t>not </a:t>
            </a:r>
            <a:r>
              <a:rPr spc="88" dirty="0">
                <a:solidFill>
                  <a:srgbClr val="6F2F9F"/>
                </a:solidFill>
              </a:rPr>
              <a:t>includes vitamins  </a:t>
            </a:r>
            <a:r>
              <a:rPr spc="160" dirty="0">
                <a:solidFill>
                  <a:srgbClr val="6F2F9F"/>
                </a:solidFill>
              </a:rPr>
              <a:t>and </a:t>
            </a:r>
            <a:r>
              <a:rPr spc="6" dirty="0">
                <a:solidFill>
                  <a:srgbClr val="6F2F9F"/>
                </a:solidFill>
              </a:rPr>
              <a:t>gives </a:t>
            </a:r>
            <a:r>
              <a:rPr spc="165" dirty="0">
                <a:solidFill>
                  <a:srgbClr val="6F2F9F"/>
                </a:solidFill>
              </a:rPr>
              <a:t>no </a:t>
            </a:r>
            <a:r>
              <a:rPr spc="105" dirty="0">
                <a:solidFill>
                  <a:srgbClr val="6F2F9F"/>
                </a:solidFill>
              </a:rPr>
              <a:t>indication </a:t>
            </a:r>
            <a:r>
              <a:rPr spc="143" dirty="0">
                <a:solidFill>
                  <a:srgbClr val="6F2F9F"/>
                </a:solidFill>
              </a:rPr>
              <a:t>about </a:t>
            </a:r>
            <a:r>
              <a:rPr spc="126" dirty="0">
                <a:solidFill>
                  <a:srgbClr val="6F2F9F"/>
                </a:solidFill>
              </a:rPr>
              <a:t>kind </a:t>
            </a:r>
            <a:r>
              <a:rPr spc="17" dirty="0">
                <a:solidFill>
                  <a:srgbClr val="6F2F9F"/>
                </a:solidFill>
              </a:rPr>
              <a:t>of </a:t>
            </a:r>
            <a:r>
              <a:rPr spc="94" dirty="0">
                <a:solidFill>
                  <a:srgbClr val="6F2F9F"/>
                </a:solidFill>
              </a:rPr>
              <a:t>minerals</a:t>
            </a:r>
            <a:r>
              <a:rPr spc="-402" dirty="0">
                <a:solidFill>
                  <a:srgbClr val="6F2F9F"/>
                </a:solidFill>
              </a:rPr>
              <a:t> </a:t>
            </a:r>
            <a:r>
              <a:rPr spc="126" dirty="0">
                <a:solidFill>
                  <a:srgbClr val="6F2F9F"/>
                </a:solidFill>
              </a:rPr>
              <a:t>present  </a:t>
            </a:r>
            <a:r>
              <a:rPr spc="110" dirty="0">
                <a:solidFill>
                  <a:srgbClr val="6F2F9F"/>
                </a:solidFill>
              </a:rPr>
              <a:t>in</a:t>
            </a:r>
            <a:r>
              <a:rPr spc="-94" dirty="0">
                <a:solidFill>
                  <a:srgbClr val="6F2F9F"/>
                </a:solidFill>
              </a:rPr>
              <a:t> </a:t>
            </a:r>
            <a:r>
              <a:rPr spc="33" dirty="0">
                <a:solidFill>
                  <a:srgbClr val="6F2F9F"/>
                </a:solidFill>
              </a:rPr>
              <a:t>Ash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4208" y="3419797"/>
            <a:ext cx="26452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solidFill>
                  <a:schemeClr val="accent6">
                    <a:lumMod val="50000"/>
                  </a:schemeClr>
                </a:solidFill>
                <a:latin typeface="AR BERKLEY" pitchFamily="2" charset="0"/>
              </a:rPr>
              <a:t>Thank you</a:t>
            </a:r>
            <a:endParaRPr lang="en-IN" dirty="0">
              <a:solidFill>
                <a:schemeClr val="accent6">
                  <a:lumMod val="50000"/>
                </a:schemeClr>
              </a:solidFill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89920" y="663011"/>
            <a:ext cx="2516656" cy="699970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05"/>
              </a:spcBef>
            </a:pPr>
            <a:r>
              <a:rPr spc="-6" dirty="0">
                <a:latin typeface="Arial"/>
                <a:cs typeface="Arial"/>
              </a:rPr>
              <a:t>Overview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3538" y="2032853"/>
            <a:ext cx="6555206" cy="2707887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581667" indent="-568368">
              <a:spcBef>
                <a:spcPts val="116"/>
              </a:spcBef>
              <a:buAutoNum type="arabicPeriod"/>
              <a:tabLst>
                <a:tab pos="581667" algn="l"/>
                <a:tab pos="582367" algn="l"/>
              </a:tabLst>
            </a:pPr>
            <a:r>
              <a:rPr sz="3500" spc="171" dirty="0">
                <a:solidFill>
                  <a:schemeClr val="tx1"/>
                </a:solidFill>
                <a:latin typeface="Times New Roman"/>
                <a:cs typeface="Times New Roman"/>
              </a:rPr>
              <a:t>Introduction</a:t>
            </a:r>
            <a:endParaRPr sz="35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81667" indent="-568368">
              <a:buAutoNum type="arabicPeriod"/>
              <a:tabLst>
                <a:tab pos="581667" algn="l"/>
                <a:tab pos="582367" algn="l"/>
              </a:tabLst>
            </a:pPr>
            <a:r>
              <a:rPr sz="3500" spc="105" dirty="0">
                <a:solidFill>
                  <a:schemeClr val="tx1"/>
                </a:solidFill>
                <a:latin typeface="Times New Roman"/>
                <a:cs typeface="Times New Roman"/>
              </a:rPr>
              <a:t>Proximate</a:t>
            </a:r>
            <a:r>
              <a:rPr sz="3500" spc="-8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500" spc="105" dirty="0">
                <a:solidFill>
                  <a:schemeClr val="tx1"/>
                </a:solidFill>
                <a:latin typeface="Times New Roman"/>
                <a:cs typeface="Times New Roman"/>
              </a:rPr>
              <a:t>Principles</a:t>
            </a:r>
            <a:endParaRPr sz="35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81667" indent="-568368">
              <a:buAutoNum type="arabicPeriod"/>
              <a:tabLst>
                <a:tab pos="581667" algn="l"/>
                <a:tab pos="582367" algn="l"/>
              </a:tabLst>
            </a:pPr>
            <a:r>
              <a:rPr sz="3500" spc="149" dirty="0">
                <a:solidFill>
                  <a:schemeClr val="tx1"/>
                </a:solidFill>
                <a:latin typeface="Times New Roman"/>
                <a:cs typeface="Times New Roman"/>
              </a:rPr>
              <a:t>Demerits </a:t>
            </a:r>
            <a:r>
              <a:rPr sz="3500" spc="28" dirty="0">
                <a:solidFill>
                  <a:schemeClr val="tx1"/>
                </a:solidFill>
                <a:latin typeface="Times New Roman"/>
                <a:cs typeface="Times New Roman"/>
              </a:rPr>
              <a:t>of </a:t>
            </a:r>
            <a:r>
              <a:rPr sz="3500" spc="105" dirty="0">
                <a:solidFill>
                  <a:schemeClr val="tx1"/>
                </a:solidFill>
                <a:latin typeface="Times New Roman"/>
                <a:cs typeface="Times New Roman"/>
              </a:rPr>
              <a:t>Proximate</a:t>
            </a:r>
            <a:r>
              <a:rPr sz="3500" spc="-50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500" spc="66" dirty="0">
                <a:solidFill>
                  <a:schemeClr val="tx1"/>
                </a:solidFill>
                <a:latin typeface="Times New Roman"/>
                <a:cs typeface="Times New Roman"/>
              </a:rPr>
              <a:t>analysis</a:t>
            </a:r>
            <a:endParaRPr sz="35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81667" indent="-568368">
              <a:buAutoNum type="arabicPeriod"/>
              <a:tabLst>
                <a:tab pos="581667" algn="l"/>
                <a:tab pos="582367" algn="l"/>
              </a:tabLst>
            </a:pPr>
            <a:r>
              <a:rPr sz="3500" spc="105" dirty="0">
                <a:solidFill>
                  <a:schemeClr val="tx1"/>
                </a:solidFill>
                <a:latin typeface="Times New Roman"/>
                <a:cs typeface="Times New Roman"/>
              </a:rPr>
              <a:t>Merits </a:t>
            </a:r>
            <a:r>
              <a:rPr sz="3500" spc="33" dirty="0">
                <a:solidFill>
                  <a:schemeClr val="tx1"/>
                </a:solidFill>
                <a:latin typeface="Times New Roman"/>
                <a:cs typeface="Times New Roman"/>
              </a:rPr>
              <a:t>of </a:t>
            </a:r>
            <a:r>
              <a:rPr sz="3500" spc="105" dirty="0">
                <a:solidFill>
                  <a:schemeClr val="tx1"/>
                </a:solidFill>
                <a:latin typeface="Times New Roman"/>
                <a:cs typeface="Times New Roman"/>
              </a:rPr>
              <a:t>Proximate</a:t>
            </a:r>
            <a:r>
              <a:rPr sz="3500" spc="-47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500" spc="66" dirty="0">
                <a:solidFill>
                  <a:schemeClr val="tx1"/>
                </a:solidFill>
                <a:latin typeface="Times New Roman"/>
                <a:cs typeface="Times New Roman"/>
              </a:rPr>
              <a:t>analysis</a:t>
            </a:r>
            <a:endParaRPr sz="35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81667" indent="-568368">
              <a:buAutoNum type="arabicPeriod"/>
              <a:tabLst>
                <a:tab pos="581667" algn="l"/>
                <a:tab pos="582367" algn="l"/>
              </a:tabLst>
            </a:pPr>
            <a:r>
              <a:rPr sz="3500" spc="110" dirty="0">
                <a:solidFill>
                  <a:schemeClr val="tx1"/>
                </a:solidFill>
                <a:latin typeface="Times New Roman"/>
                <a:cs typeface="Times New Roman"/>
              </a:rPr>
              <a:t>Conclusion</a:t>
            </a:r>
            <a:endParaRPr sz="35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6081" y="338086"/>
            <a:ext cx="2368247" cy="56627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3500" spc="-6" dirty="0">
                <a:latin typeface="Arial"/>
                <a:cs typeface="Arial"/>
              </a:rPr>
              <a:t>Introduction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59944"/>
            <a:ext cx="10080625" cy="6299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969685" y="861242"/>
            <a:ext cx="6175083" cy="4584618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4000" b="1" spc="-276" dirty="0">
                <a:solidFill>
                  <a:srgbClr val="FF0000"/>
                </a:solidFill>
                <a:latin typeface="Arial"/>
                <a:cs typeface="Arial"/>
              </a:rPr>
              <a:t>Proximate</a:t>
            </a:r>
            <a:r>
              <a:rPr sz="4000" b="1" spc="19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303" dirty="0">
                <a:solidFill>
                  <a:srgbClr val="FF0000"/>
                </a:solidFill>
                <a:latin typeface="Arial"/>
                <a:cs typeface="Arial"/>
              </a:rPr>
              <a:t>principle</a:t>
            </a:r>
            <a:endParaRPr sz="4000" dirty="0">
              <a:latin typeface="Arial"/>
              <a:cs typeface="Arial"/>
            </a:endParaRPr>
          </a:p>
          <a:p>
            <a:pPr>
              <a:spcBef>
                <a:spcPts val="6"/>
              </a:spcBef>
            </a:pPr>
            <a:endParaRPr sz="41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3999" marR="2275572">
              <a:spcBef>
                <a:spcPts val="6"/>
              </a:spcBef>
            </a:pPr>
            <a:r>
              <a:rPr sz="3600" spc="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1.Water</a:t>
            </a:r>
            <a:r>
              <a:rPr sz="3600" spc="-7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(moisture)  </a:t>
            </a:r>
            <a:r>
              <a:rPr sz="3600" spc="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2.Crude</a:t>
            </a:r>
            <a:r>
              <a:rPr sz="3600" spc="-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 marR="557167"/>
            <a:r>
              <a:rPr sz="3600" spc="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3.Crude </a:t>
            </a:r>
            <a:r>
              <a:rPr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fat </a:t>
            </a:r>
            <a:r>
              <a:rPr sz="3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(ether extract)  </a:t>
            </a:r>
            <a:r>
              <a:rPr sz="3600" spc="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4.Crude</a:t>
            </a:r>
            <a:r>
              <a:rPr sz="3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fiber</a:t>
            </a:r>
          </a:p>
          <a:p>
            <a:pPr marL="13999" marR="5600"/>
            <a:r>
              <a:rPr sz="3600" spc="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5.NFE </a:t>
            </a:r>
            <a:r>
              <a:rPr sz="36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(Nitrogen free extract)  </a:t>
            </a:r>
            <a:r>
              <a:rPr sz="3600" spc="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6.Ash</a:t>
            </a: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12" y="0"/>
            <a:ext cx="10082725" cy="7559675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1588" y="1520054"/>
            <a:ext cx="3640926" cy="566276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z="3500" spc="55" dirty="0"/>
              <a:t>Water</a:t>
            </a:r>
            <a:r>
              <a:rPr sz="3500" spc="-220" dirty="0"/>
              <a:t> </a:t>
            </a:r>
            <a:r>
              <a:rPr sz="3500" spc="171" dirty="0"/>
              <a:t>(Moisture)</a:t>
            </a:r>
            <a:endParaRPr sz="3500" dirty="0"/>
          </a:p>
        </p:txBody>
      </p:sp>
      <p:sp>
        <p:nvSpPr>
          <p:cNvPr id="9" name="object 9"/>
          <p:cNvSpPr txBox="1"/>
          <p:nvPr/>
        </p:nvSpPr>
        <p:spPr>
          <a:xfrm>
            <a:off x="809586" y="2060656"/>
            <a:ext cx="8565730" cy="2903964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55997">
              <a:spcBef>
                <a:spcPts val="105"/>
              </a:spcBef>
            </a:pPr>
            <a:r>
              <a:rPr sz="3100" b="1" spc="14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Principle</a:t>
            </a:r>
            <a:endParaRPr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5997" marR="47597">
              <a:spcBef>
                <a:spcPts val="138"/>
              </a:spcBef>
              <a:tabLst>
                <a:tab pos="744758" algn="l"/>
                <a:tab pos="2491859" algn="l"/>
                <a:tab pos="2970632" algn="l"/>
                <a:tab pos="5929365" algn="l"/>
                <a:tab pos="6905810" algn="l"/>
              </a:tabLst>
            </a:pP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sz="3100" spc="3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	</a:t>
            </a:r>
            <a:r>
              <a:rPr sz="3100" spc="-1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determined</a:t>
            </a:r>
            <a:r>
              <a:rPr lang="en-IN" sz="3100" spc="-1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6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IN" sz="3100" spc="-6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6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drying</a:t>
            </a:r>
            <a:r>
              <a:rPr sz="3100" spc="413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feed</a:t>
            </a:r>
            <a:r>
              <a:rPr sz="3100" spc="40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6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  <a:r>
              <a:rPr lang="en-IN" sz="3100" spc="-6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1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3100" spc="402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hot	air oven </a:t>
            </a:r>
            <a:r>
              <a:rPr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 </a:t>
            </a:r>
            <a:r>
              <a:rPr sz="31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sz="3100" baseline="255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a </a:t>
            </a:r>
            <a:r>
              <a:rPr sz="31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specified length 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3100" spc="7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1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endParaRPr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59968" indent="-503972">
              <a:buFont typeface="Arial"/>
              <a:buChar char="•"/>
              <a:tabLst>
                <a:tab pos="559268" algn="l"/>
                <a:tab pos="559968" algn="l"/>
              </a:tabLst>
            </a:pP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DM,% = wt </a:t>
            </a:r>
            <a:r>
              <a:rPr sz="31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drying/wt before drying 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3100" spc="12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3"/>
              </a:spcBef>
              <a:buFont typeface="Arial"/>
              <a:buChar char="•"/>
            </a:pP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59968" indent="-503972">
              <a:buFont typeface="Arial"/>
              <a:buChar char="•"/>
              <a:tabLst>
                <a:tab pos="559268" algn="l"/>
                <a:tab pos="559968" algn="l"/>
              </a:tabLst>
            </a:pP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sz="31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Moisture 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100 –</a:t>
            </a:r>
            <a:r>
              <a:rPr sz="3100" spc="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DM,%</a:t>
            </a:r>
            <a:endParaRPr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12" y="0"/>
            <a:ext cx="10082725" cy="7559675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42852" y="1187428"/>
            <a:ext cx="8407521" cy="4737799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7192" indent="-123893">
              <a:spcBef>
                <a:spcPts val="105"/>
              </a:spcBef>
              <a:buSzPct val="96428"/>
              <a:buChar char="•"/>
              <a:tabLst>
                <a:tab pos="137892" algn="l"/>
              </a:tabLst>
            </a:pP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Moisture</a:t>
            </a:r>
            <a:r>
              <a:rPr sz="3100" spc="-15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43" dirty="0">
                <a:solidFill>
                  <a:schemeClr val="tx1"/>
                </a:solidFill>
                <a:latin typeface="Times New Roman"/>
                <a:cs typeface="Times New Roman"/>
              </a:rPr>
              <a:t>determines</a:t>
            </a:r>
            <a:r>
              <a:rPr sz="3100" spc="-9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87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3100" spc="-7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keeping</a:t>
            </a:r>
            <a:r>
              <a:rPr sz="3100" spc="-9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94" dirty="0">
                <a:solidFill>
                  <a:schemeClr val="tx1"/>
                </a:solidFill>
                <a:latin typeface="Times New Roman"/>
                <a:cs typeface="Times New Roman"/>
              </a:rPr>
              <a:t>quality</a:t>
            </a:r>
            <a:r>
              <a:rPr sz="3100" spc="-13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3100" spc="72" dirty="0">
                <a:solidFill>
                  <a:schemeClr val="tx1"/>
                </a:solidFill>
                <a:latin typeface="Times New Roman"/>
                <a:cs typeface="Times New Roman"/>
              </a:rPr>
              <a:t> hay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marR="9799">
              <a:buSzPct val="96428"/>
              <a:buChar char="•"/>
              <a:tabLst>
                <a:tab pos="137892" algn="l"/>
              </a:tabLst>
            </a:pP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Moisture 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content </a:t>
            </a:r>
            <a:r>
              <a:rPr sz="3100" spc="143" dirty="0">
                <a:solidFill>
                  <a:schemeClr val="tx1"/>
                </a:solidFill>
                <a:latin typeface="Times New Roman"/>
                <a:cs typeface="Times New Roman"/>
              </a:rPr>
              <a:t>determines </a:t>
            </a:r>
            <a:r>
              <a:rPr sz="3100" spc="187" dirty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sz="3100" spc="61" dirty="0">
                <a:solidFill>
                  <a:schemeClr val="tx1"/>
                </a:solidFill>
                <a:latin typeface="Times New Roman"/>
                <a:cs typeface="Times New Roman"/>
              </a:rPr>
              <a:t>losses 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in </a:t>
            </a:r>
            <a:r>
              <a:rPr sz="3100" spc="33" dirty="0">
                <a:solidFill>
                  <a:schemeClr val="tx1"/>
                </a:solidFill>
                <a:latin typeface="Times New Roman"/>
                <a:cs typeface="Times New Roman"/>
              </a:rPr>
              <a:t>silage  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making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marR="9099">
              <a:buSzPct val="96428"/>
              <a:buChar char="•"/>
              <a:tabLst>
                <a:tab pos="137892" algn="l"/>
                <a:tab pos="1498615" algn="l"/>
                <a:tab pos="2001186" algn="l"/>
                <a:tab pos="4370553" algn="l"/>
                <a:tab pos="4881525" algn="l"/>
                <a:tab pos="5763475" algn="l"/>
                <a:tab pos="6263947" algn="l"/>
                <a:tab pos="6764418" algn="l"/>
              </a:tabLst>
            </a:pPr>
            <a:r>
              <a:rPr sz="3100" spc="6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3100" spc="66" dirty="0">
                <a:solidFill>
                  <a:schemeClr val="tx1"/>
                </a:solidFill>
                <a:latin typeface="Times New Roman"/>
                <a:cs typeface="Times New Roman"/>
              </a:rPr>
              <a:t>sef</a:t>
            </a:r>
            <a:r>
              <a:rPr sz="3100" spc="88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3100" spc="11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3100" spc="6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3100" spc="171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44" dirty="0">
                <a:solidFill>
                  <a:schemeClr val="tx1"/>
                </a:solidFill>
                <a:latin typeface="Times New Roman"/>
                <a:cs typeface="Times New Roman"/>
              </a:rPr>
              <a:t>cla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3100" spc="-6" dirty="0">
                <a:solidFill>
                  <a:schemeClr val="tx1"/>
                </a:solidFill>
                <a:latin typeface="Times New Roman"/>
                <a:cs typeface="Times New Roman"/>
              </a:rPr>
              <a:t>si</a:t>
            </a:r>
            <a:r>
              <a:rPr sz="3100" spc="61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icatio</a:t>
            </a:r>
            <a:r>
              <a:rPr sz="3100" spc="143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-121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spc="11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spc="204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3100" spc="171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3100" spc="22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su</a:t>
            </a:r>
            <a:r>
              <a:rPr sz="3100" spc="44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3100" spc="149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lent  </a:t>
            </a:r>
            <a:r>
              <a:rPr sz="3100" spc="187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8" dirty="0">
                <a:solidFill>
                  <a:schemeClr val="tx1"/>
                </a:solidFill>
                <a:latin typeface="Times New Roman"/>
                <a:cs typeface="Times New Roman"/>
              </a:rPr>
              <a:t>non-succulent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7192" indent="-123893">
              <a:buSzPct val="96428"/>
              <a:buChar char="•"/>
              <a:tabLst>
                <a:tab pos="137892" algn="l"/>
              </a:tabLst>
            </a:pP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Moisture</a:t>
            </a:r>
            <a:r>
              <a:rPr sz="3100" spc="-1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content</a:t>
            </a:r>
            <a:r>
              <a:rPr sz="310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28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3100" spc="-11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88" dirty="0">
                <a:solidFill>
                  <a:schemeClr val="tx1"/>
                </a:solidFill>
                <a:latin typeface="Times New Roman"/>
                <a:cs typeface="Times New Roman"/>
              </a:rPr>
              <a:t>significant</a:t>
            </a:r>
            <a:r>
              <a:rPr sz="3100" spc="-8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26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3100" spc="-12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storage</a:t>
            </a:r>
            <a:r>
              <a:rPr sz="3100" spc="-12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feed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marR="17499">
              <a:spcBef>
                <a:spcPts val="6"/>
              </a:spcBef>
              <a:buSzPct val="96428"/>
              <a:buChar char="•"/>
              <a:tabLst>
                <a:tab pos="137892" algn="l"/>
              </a:tabLst>
            </a:pP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Moisture 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content </a:t>
            </a:r>
            <a:r>
              <a:rPr sz="3100" spc="28" dirty="0">
                <a:solidFill>
                  <a:schemeClr val="tx1"/>
                </a:solidFill>
                <a:latin typeface="Times New Roman"/>
                <a:cs typeface="Times New Roman"/>
              </a:rPr>
              <a:t>is </a:t>
            </a:r>
            <a:r>
              <a:rPr sz="3100" spc="165" dirty="0">
                <a:solidFill>
                  <a:schemeClr val="tx1"/>
                </a:solidFill>
                <a:latin typeface="Times New Roman"/>
                <a:cs typeface="Times New Roman"/>
              </a:rPr>
              <a:t>important </a:t>
            </a:r>
            <a:r>
              <a:rPr sz="3100" spc="72" dirty="0">
                <a:solidFill>
                  <a:schemeClr val="tx1"/>
                </a:solidFill>
                <a:latin typeface="Times New Roman"/>
                <a:cs typeface="Times New Roman"/>
              </a:rPr>
              <a:t>while 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purchasing  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feed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marR="5600">
              <a:buSzPct val="96428"/>
              <a:buChar char="•"/>
              <a:tabLst>
                <a:tab pos="137892" algn="l"/>
                <a:tab pos="3345811" algn="l"/>
              </a:tabLst>
            </a:pPr>
            <a:r>
              <a:rPr sz="3100" spc="99" dirty="0">
                <a:solidFill>
                  <a:schemeClr val="tx1"/>
                </a:solidFill>
                <a:latin typeface="Times New Roman"/>
                <a:cs typeface="Times New Roman"/>
              </a:rPr>
              <a:t>Moisture</a:t>
            </a:r>
            <a:r>
              <a:rPr sz="3100" spc="3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content	</a:t>
            </a:r>
            <a:r>
              <a:rPr sz="3100" spc="28" dirty="0">
                <a:solidFill>
                  <a:schemeClr val="tx1"/>
                </a:solidFill>
                <a:latin typeface="Times New Roman"/>
                <a:cs typeface="Times New Roman"/>
              </a:rPr>
              <a:t>is </a:t>
            </a:r>
            <a:r>
              <a:rPr sz="3100" spc="72" dirty="0">
                <a:solidFill>
                  <a:schemeClr val="tx1"/>
                </a:solidFill>
                <a:latin typeface="Times New Roman"/>
                <a:cs typeface="Times New Roman"/>
              </a:rPr>
              <a:t>directly </a:t>
            </a: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related 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to </a:t>
            </a:r>
            <a:r>
              <a:rPr sz="3100" spc="116" dirty="0">
                <a:solidFill>
                  <a:schemeClr val="tx1"/>
                </a:solidFill>
                <a:latin typeface="Times New Roman"/>
                <a:cs typeface="Times New Roman"/>
              </a:rPr>
              <a:t>nutritive  </a:t>
            </a:r>
            <a:r>
              <a:rPr sz="3100" spc="72" dirty="0">
                <a:solidFill>
                  <a:schemeClr val="tx1"/>
                </a:solidFill>
                <a:latin typeface="Times New Roman"/>
                <a:cs typeface="Times New Roman"/>
              </a:rPr>
              <a:t>value 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3100" spc="-17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feed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42852" y="344104"/>
            <a:ext cx="5272727" cy="56627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  <a:tabLst>
                <a:tab pos="2786543" algn="l"/>
              </a:tabLst>
            </a:pPr>
            <a:r>
              <a:rPr sz="3500" spc="171" dirty="0"/>
              <a:t>Significance	</a:t>
            </a:r>
            <a:r>
              <a:rPr sz="3500" spc="209" dirty="0"/>
              <a:t>of</a:t>
            </a:r>
            <a:r>
              <a:rPr sz="3500" spc="-39" dirty="0"/>
              <a:t> </a:t>
            </a:r>
            <a:r>
              <a:rPr sz="3500" spc="225" dirty="0"/>
              <a:t>moisture</a:t>
            </a:r>
            <a:endParaRPr sz="3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12" y="36586"/>
            <a:ext cx="10082725" cy="7559675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6844" y="1983407"/>
            <a:ext cx="2955316" cy="553452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z="3500" spc="347" dirty="0"/>
              <a:t>Dem</a:t>
            </a:r>
            <a:r>
              <a:rPr sz="3500" spc="237" dirty="0"/>
              <a:t>e</a:t>
            </a:r>
            <a:r>
              <a:rPr sz="3500" spc="143" dirty="0"/>
              <a:t>rits</a:t>
            </a:r>
            <a:endParaRPr sz="3500" dirty="0"/>
          </a:p>
        </p:txBody>
      </p:sp>
      <p:sp>
        <p:nvSpPr>
          <p:cNvPr id="9" name="object 9"/>
          <p:cNvSpPr txBox="1"/>
          <p:nvPr/>
        </p:nvSpPr>
        <p:spPr>
          <a:xfrm>
            <a:off x="660841" y="3055173"/>
            <a:ext cx="7717979" cy="2906529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385678" marR="61597" indent="-316382">
              <a:spcBef>
                <a:spcPts val="105"/>
              </a:spcBef>
              <a:buFont typeface="Arial"/>
              <a:buChar char="•"/>
              <a:tabLst>
                <a:tab pos="385678" algn="l"/>
                <a:tab pos="386378" algn="l"/>
              </a:tabLst>
            </a:pP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Drying</a:t>
            </a:r>
            <a:r>
              <a:rPr sz="3100" spc="-6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66" dirty="0">
                <a:solidFill>
                  <a:schemeClr val="tx1"/>
                </a:solidFill>
                <a:latin typeface="Times New Roman"/>
                <a:cs typeface="Times New Roman"/>
              </a:rPr>
              <a:t>above</a:t>
            </a:r>
            <a:r>
              <a:rPr sz="3100" spc="-8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60</a:t>
            </a:r>
            <a:r>
              <a:rPr sz="3100" spc="-6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24" baseline="2552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3100" spc="17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3100" spc="-9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can</a:t>
            </a:r>
            <a:r>
              <a:rPr sz="3100" spc="-12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10" dirty="0">
                <a:solidFill>
                  <a:schemeClr val="tx1"/>
                </a:solidFill>
                <a:latin typeface="Times New Roman"/>
                <a:cs typeface="Times New Roman"/>
              </a:rPr>
              <a:t>create</a:t>
            </a:r>
            <a:r>
              <a:rPr sz="3100" spc="-1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94" dirty="0">
                <a:solidFill>
                  <a:schemeClr val="tx1"/>
                </a:solidFill>
                <a:latin typeface="Times New Roman"/>
                <a:cs typeface="Times New Roman"/>
              </a:rPr>
              <a:t>artifacts</a:t>
            </a:r>
            <a:r>
              <a:rPr sz="3100" spc="-6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98" dirty="0">
                <a:solidFill>
                  <a:schemeClr val="tx1"/>
                </a:solidFill>
                <a:latin typeface="Times New Roman"/>
                <a:cs typeface="Times New Roman"/>
              </a:rPr>
              <a:t>that  </a:t>
            </a:r>
            <a:r>
              <a:rPr sz="3100" spc="160" dirty="0">
                <a:solidFill>
                  <a:schemeClr val="tx1"/>
                </a:solidFill>
                <a:latin typeface="Times New Roman"/>
                <a:cs typeface="Times New Roman"/>
              </a:rPr>
              <a:t>hinder 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lignin, </a:t>
            </a:r>
            <a:r>
              <a:rPr sz="3100" spc="88" dirty="0">
                <a:solidFill>
                  <a:schemeClr val="tx1"/>
                </a:solidFill>
                <a:latin typeface="Times New Roman"/>
                <a:cs typeface="Times New Roman"/>
              </a:rPr>
              <a:t>fiber </a:t>
            </a:r>
            <a:r>
              <a:rPr sz="3100" spc="-320" dirty="0">
                <a:solidFill>
                  <a:schemeClr val="tx1"/>
                </a:solidFill>
                <a:latin typeface="Times New Roman"/>
                <a:cs typeface="Times New Roman"/>
              </a:rPr>
              <a:t>&amp; </a:t>
            </a:r>
            <a:r>
              <a:rPr sz="3100" spc="-44" dirty="0">
                <a:solidFill>
                  <a:schemeClr val="tx1"/>
                </a:solidFill>
                <a:latin typeface="Times New Roman"/>
                <a:cs typeface="Times New Roman"/>
              </a:rPr>
              <a:t>ADF</a:t>
            </a:r>
            <a:r>
              <a:rPr sz="3100" spc="-3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analysis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spcBef>
                <a:spcPts val="33"/>
              </a:spcBef>
              <a:buFont typeface="Arial"/>
              <a:buChar char="•"/>
            </a:pP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85678" indent="-316382">
              <a:buFont typeface="Arial"/>
              <a:buChar char="•"/>
              <a:tabLst>
                <a:tab pos="385678" algn="l"/>
                <a:tab pos="386378" algn="l"/>
              </a:tabLst>
            </a:pPr>
            <a:r>
              <a:rPr sz="3100" spc="94" dirty="0">
                <a:solidFill>
                  <a:schemeClr val="tx1"/>
                </a:solidFill>
                <a:latin typeface="Times New Roman"/>
                <a:cs typeface="Times New Roman"/>
              </a:rPr>
              <a:t>Most</a:t>
            </a:r>
            <a:r>
              <a:rPr sz="3100" spc="-7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1" dirty="0">
                <a:solidFill>
                  <a:schemeClr val="tx1"/>
                </a:solidFill>
                <a:latin typeface="Times New Roman"/>
                <a:cs typeface="Times New Roman"/>
              </a:rPr>
              <a:t>likely</a:t>
            </a:r>
            <a:r>
              <a:rPr sz="3100" spc="-13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49" dirty="0">
                <a:solidFill>
                  <a:schemeClr val="tx1"/>
                </a:solidFill>
                <a:latin typeface="Times New Roman"/>
                <a:cs typeface="Times New Roman"/>
              </a:rPr>
              <a:t>underestimate</a:t>
            </a:r>
            <a:r>
              <a:rPr sz="3100" spc="-1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dry</a:t>
            </a:r>
            <a:r>
              <a:rPr sz="3100" spc="-8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65" dirty="0">
                <a:solidFill>
                  <a:schemeClr val="tx1"/>
                </a:solidFill>
                <a:latin typeface="Times New Roman"/>
                <a:cs typeface="Times New Roman"/>
              </a:rPr>
              <a:t>matter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spcBef>
                <a:spcPts val="28"/>
              </a:spcBef>
              <a:buFont typeface="Arial"/>
              <a:buChar char="•"/>
            </a:pP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85678" indent="-316382">
              <a:buFont typeface="Arial"/>
              <a:buChar char="•"/>
              <a:tabLst>
                <a:tab pos="385678" algn="l"/>
                <a:tab pos="386378" algn="l"/>
              </a:tabLst>
            </a:pPr>
            <a:r>
              <a:rPr sz="3100" spc="17" dirty="0">
                <a:solidFill>
                  <a:schemeClr val="tx1"/>
                </a:solidFill>
                <a:latin typeface="Times New Roman"/>
                <a:cs typeface="Times New Roman"/>
              </a:rPr>
              <a:t>Loss</a:t>
            </a:r>
            <a:r>
              <a:rPr sz="3100" spc="-12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3100" spc="-2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55" dirty="0">
                <a:solidFill>
                  <a:schemeClr val="tx1"/>
                </a:solidFill>
                <a:latin typeface="Times New Roman"/>
                <a:cs typeface="Times New Roman"/>
              </a:rPr>
              <a:t>volatile</a:t>
            </a:r>
            <a:r>
              <a:rPr sz="3100" spc="-7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72" dirty="0">
                <a:solidFill>
                  <a:schemeClr val="tx1"/>
                </a:solidFill>
                <a:latin typeface="Times New Roman"/>
                <a:cs typeface="Times New Roman"/>
              </a:rPr>
              <a:t>fatty</a:t>
            </a:r>
            <a:r>
              <a:rPr sz="3100" spc="-14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acids</a:t>
            </a:r>
            <a:r>
              <a:rPr sz="3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-44" dirty="0">
                <a:solidFill>
                  <a:schemeClr val="tx1"/>
                </a:solidFill>
                <a:latin typeface="Times New Roman"/>
                <a:cs typeface="Times New Roman"/>
              </a:rPr>
              <a:t>(VFA's)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12" y="0"/>
            <a:ext cx="10082725" cy="7559675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6871" y="680090"/>
            <a:ext cx="2986385" cy="566276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z="3500" spc="110" dirty="0"/>
              <a:t>Crude</a:t>
            </a:r>
            <a:r>
              <a:rPr sz="3500" spc="-231" dirty="0"/>
              <a:t> </a:t>
            </a:r>
            <a:r>
              <a:rPr sz="3500" spc="198" dirty="0"/>
              <a:t>protein</a:t>
            </a:r>
            <a:endParaRPr sz="3500" dirty="0"/>
          </a:p>
        </p:txBody>
      </p:sp>
      <p:sp>
        <p:nvSpPr>
          <p:cNvPr id="9" name="object 9"/>
          <p:cNvSpPr txBox="1"/>
          <p:nvPr/>
        </p:nvSpPr>
        <p:spPr>
          <a:xfrm>
            <a:off x="636871" y="1224386"/>
            <a:ext cx="8823347" cy="524633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29681" marR="6300" indent="-316382">
              <a:spcBef>
                <a:spcPts val="110"/>
              </a:spcBef>
              <a:buFont typeface="Arial"/>
              <a:buChar char="•"/>
              <a:tabLst>
                <a:tab pos="329681" algn="l"/>
                <a:tab pos="330381" algn="l"/>
              </a:tabLst>
            </a:pPr>
            <a:r>
              <a:rPr sz="2600" spc="99" dirty="0">
                <a:solidFill>
                  <a:schemeClr val="tx1"/>
                </a:solidFill>
                <a:latin typeface="Times New Roman"/>
                <a:cs typeface="Times New Roman"/>
              </a:rPr>
              <a:t>Estimated </a:t>
            </a:r>
            <a:r>
              <a:rPr sz="2600" spc="72" dirty="0">
                <a:solidFill>
                  <a:schemeClr val="tx1"/>
                </a:solidFill>
                <a:latin typeface="Times New Roman"/>
                <a:cs typeface="Times New Roman"/>
              </a:rPr>
              <a:t>indirectly </a:t>
            </a:r>
            <a:r>
              <a:rPr sz="2600" spc="39" dirty="0">
                <a:solidFill>
                  <a:schemeClr val="tx1"/>
                </a:solidFill>
                <a:latin typeface="Times New Roman"/>
                <a:cs typeface="Times New Roman"/>
              </a:rPr>
              <a:t>by </a:t>
            </a:r>
            <a:r>
              <a:rPr sz="2600" spc="116" dirty="0">
                <a:solidFill>
                  <a:schemeClr val="tx1"/>
                </a:solidFill>
                <a:latin typeface="Times New Roman"/>
                <a:cs typeface="Times New Roman"/>
              </a:rPr>
              <a:t>determining </a:t>
            </a:r>
            <a:r>
              <a:rPr sz="2600" spc="160" dirty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sz="2600" spc="110" dirty="0">
                <a:solidFill>
                  <a:schemeClr val="tx1"/>
                </a:solidFill>
                <a:latin typeface="Times New Roman"/>
                <a:cs typeface="Times New Roman"/>
              </a:rPr>
              <a:t>nitrogen </a:t>
            </a:r>
            <a:r>
              <a:rPr sz="2600" spc="138" dirty="0">
                <a:solidFill>
                  <a:schemeClr val="tx1"/>
                </a:solidFill>
                <a:latin typeface="Times New Roman"/>
                <a:cs typeface="Times New Roman"/>
              </a:rPr>
              <a:t>content  </a:t>
            </a:r>
            <a:r>
              <a:rPr sz="2600" spc="17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600" spc="4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600" spc="66" dirty="0">
                <a:solidFill>
                  <a:schemeClr val="tx1"/>
                </a:solidFill>
                <a:latin typeface="Times New Roman"/>
                <a:cs typeface="Times New Roman"/>
              </a:rPr>
              <a:t>feed</a:t>
            </a:r>
            <a:r>
              <a:rPr sz="2600" spc="-8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600" spc="83" dirty="0">
                <a:solidFill>
                  <a:schemeClr val="tx1"/>
                </a:solidFill>
                <a:latin typeface="Times New Roman"/>
                <a:cs typeface="Times New Roman"/>
              </a:rPr>
              <a:t>multiplying</a:t>
            </a:r>
            <a:r>
              <a:rPr sz="2600" spc="-2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chemeClr val="tx1"/>
                </a:solidFill>
                <a:latin typeface="Times New Roman"/>
                <a:cs typeface="Times New Roman"/>
              </a:rPr>
              <a:t>it</a:t>
            </a:r>
            <a:r>
              <a:rPr sz="2600" spc="-13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chemeClr val="tx1"/>
                </a:solidFill>
                <a:latin typeface="Times New Roman"/>
                <a:cs typeface="Times New Roman"/>
              </a:rPr>
              <a:t>with</a:t>
            </a:r>
            <a:r>
              <a:rPr sz="26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Times New Roman"/>
                <a:cs typeface="Times New Roman"/>
              </a:rPr>
              <a:t>6.25.</a:t>
            </a:r>
            <a:endParaRPr sz="2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29681" indent="-316382">
              <a:buFont typeface="Arial"/>
              <a:buChar char="•"/>
              <a:tabLst>
                <a:tab pos="329681" algn="l"/>
                <a:tab pos="330381" algn="l"/>
                <a:tab pos="1954290" algn="l"/>
                <a:tab pos="2453362" algn="l"/>
                <a:tab pos="2769044" algn="l"/>
                <a:tab pos="4003774" algn="l"/>
                <a:tab pos="5650081" algn="l"/>
                <a:tab pos="6149153" algn="l"/>
                <a:tab pos="6466935" algn="l"/>
                <a:tab pos="7656168" algn="l"/>
              </a:tabLst>
            </a:pPr>
            <a:r>
              <a:rPr sz="2600" spc="99" dirty="0">
                <a:solidFill>
                  <a:schemeClr val="tx1"/>
                </a:solidFill>
                <a:latin typeface="Times New Roman"/>
                <a:cs typeface="Times New Roman"/>
              </a:rPr>
              <a:t>Estimated	</a:t>
            </a:r>
            <a:r>
              <a:rPr sz="2600" spc="33" dirty="0">
                <a:solidFill>
                  <a:schemeClr val="tx1"/>
                </a:solidFill>
                <a:latin typeface="Times New Roman"/>
                <a:cs typeface="Times New Roman"/>
              </a:rPr>
              <a:t>by	</a:t>
            </a:r>
            <a:r>
              <a:rPr sz="2600" spc="94" dirty="0">
                <a:solidFill>
                  <a:schemeClr val="tx1"/>
                </a:solidFill>
                <a:latin typeface="Times New Roman"/>
                <a:cs typeface="Times New Roman"/>
              </a:rPr>
              <a:t>a	</a:t>
            </a:r>
            <a:r>
              <a:rPr sz="2600" spc="77" dirty="0">
                <a:solidFill>
                  <a:schemeClr val="tx1"/>
                </a:solidFill>
                <a:latin typeface="Times New Roman"/>
                <a:cs typeface="Times New Roman"/>
              </a:rPr>
              <a:t>process	</a:t>
            </a:r>
            <a:r>
              <a:rPr sz="2600" spc="88" dirty="0">
                <a:solidFill>
                  <a:schemeClr val="tx1"/>
                </a:solidFill>
                <a:latin typeface="Times New Roman"/>
                <a:cs typeface="Times New Roman"/>
              </a:rPr>
              <a:t>developed	</a:t>
            </a:r>
            <a:r>
              <a:rPr sz="2600" spc="33" dirty="0">
                <a:solidFill>
                  <a:schemeClr val="tx1"/>
                </a:solidFill>
                <a:latin typeface="Times New Roman"/>
                <a:cs typeface="Times New Roman"/>
              </a:rPr>
              <a:t>by	</a:t>
            </a:r>
            <a:r>
              <a:rPr sz="2600" spc="94" dirty="0">
                <a:solidFill>
                  <a:schemeClr val="tx1"/>
                </a:solidFill>
                <a:latin typeface="Times New Roman"/>
                <a:cs typeface="Times New Roman"/>
              </a:rPr>
              <a:t>a	</a:t>
            </a:r>
            <a:r>
              <a:rPr sz="2600" spc="99" dirty="0">
                <a:solidFill>
                  <a:schemeClr val="tx1"/>
                </a:solidFill>
                <a:latin typeface="Times New Roman"/>
                <a:cs typeface="Times New Roman"/>
              </a:rPr>
              <a:t>Danish	</a:t>
            </a:r>
            <a:r>
              <a:rPr sz="2600" spc="110" dirty="0">
                <a:solidFill>
                  <a:schemeClr val="tx1"/>
                </a:solidFill>
                <a:latin typeface="Times New Roman"/>
                <a:cs typeface="Times New Roman"/>
              </a:rPr>
              <a:t>chemist</a:t>
            </a:r>
            <a:endParaRPr sz="2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29681"/>
            <a:r>
              <a:rPr sz="2600" spc="77" dirty="0">
                <a:solidFill>
                  <a:schemeClr val="tx1"/>
                </a:solidFill>
                <a:latin typeface="Times New Roman"/>
                <a:cs typeface="Times New Roman"/>
              </a:rPr>
              <a:t>Johan</a:t>
            </a:r>
            <a:r>
              <a:rPr sz="26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600" spc="39" dirty="0">
                <a:solidFill>
                  <a:schemeClr val="tx1"/>
                </a:solidFill>
                <a:latin typeface="Times New Roman"/>
                <a:cs typeface="Times New Roman"/>
              </a:rPr>
              <a:t>Kjeldahl</a:t>
            </a:r>
            <a:r>
              <a:rPr sz="2600" spc="39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29681" marR="11899" indent="-316382">
              <a:buFont typeface="Arial"/>
              <a:buChar char="•"/>
              <a:tabLst>
                <a:tab pos="329681" algn="l"/>
                <a:tab pos="330381" algn="l"/>
                <a:tab pos="1411120" algn="l"/>
                <a:tab pos="1789099" algn="l"/>
                <a:tab pos="2652850" algn="l"/>
                <a:tab pos="4259260" algn="l"/>
                <a:tab pos="6179251" algn="l"/>
                <a:tab pos="6527832" algn="l"/>
                <a:tab pos="7305488" algn="l"/>
                <a:tab pos="7683466" algn="l"/>
              </a:tabLst>
            </a:pPr>
            <a:r>
              <a:rPr sz="2600" spc="-99" dirty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r>
              <a:rPr sz="2600" spc="-116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600" spc="336" dirty="0">
                <a:solidFill>
                  <a:schemeClr val="tx1"/>
                </a:solidFill>
                <a:latin typeface="Times New Roman"/>
                <a:cs typeface="Times New Roman"/>
              </a:rPr>
              <a:t>/</a:t>
            </a:r>
            <a:r>
              <a:rPr sz="2600" spc="-198" dirty="0">
                <a:solidFill>
                  <a:schemeClr val="tx1"/>
                </a:solidFill>
                <a:latin typeface="Times New Roman"/>
                <a:cs typeface="Times New Roman"/>
              </a:rPr>
              <a:t>16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600" spc="-33" dirty="0">
                <a:solidFill>
                  <a:schemeClr val="tx1"/>
                </a:solidFill>
                <a:latin typeface="Times New Roman"/>
                <a:cs typeface="Times New Roman"/>
              </a:rPr>
              <a:t>=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600" spc="99" dirty="0">
                <a:solidFill>
                  <a:schemeClr val="tx1"/>
                </a:solidFill>
                <a:latin typeface="Times New Roman"/>
                <a:cs typeface="Times New Roman"/>
              </a:rPr>
              <a:t>6</a:t>
            </a:r>
            <a:r>
              <a:rPr sz="2600" spc="6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600" spc="-94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z="2600" spc="-61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z="2600" spc="11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600" spc="154" dirty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sz="2600" spc="182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600" spc="94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600" spc="77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600" spc="-94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600" spc="143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600" spc="5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600" spc="88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600" spc="-61" dirty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600" spc="22" dirty="0">
                <a:solidFill>
                  <a:schemeClr val="tx1"/>
                </a:solidFill>
                <a:latin typeface="Times New Roman"/>
                <a:cs typeface="Times New Roman"/>
              </a:rPr>
              <a:t>NI</a:t>
            </a:r>
            <a:r>
              <a:rPr sz="2600" spc="33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600" spc="-187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600" spc="28" dirty="0">
                <a:solidFill>
                  <a:schemeClr val="tx1"/>
                </a:solidFill>
                <a:latin typeface="Times New Roman"/>
                <a:cs typeface="Times New Roman"/>
              </a:rPr>
              <a:t>OGE</a:t>
            </a:r>
            <a:r>
              <a:rPr sz="2600" spc="39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600" spc="-55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600" spc="99" dirty="0">
                <a:solidFill>
                  <a:schemeClr val="tx1"/>
                </a:solidFill>
                <a:latin typeface="Times New Roman"/>
                <a:cs typeface="Times New Roman"/>
              </a:rPr>
              <a:t>6</a:t>
            </a:r>
            <a:r>
              <a:rPr sz="2600" spc="6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600" spc="-94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z="2600" spc="-55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600" spc="-33" dirty="0">
                <a:solidFill>
                  <a:schemeClr val="tx1"/>
                </a:solidFill>
                <a:latin typeface="Times New Roman"/>
                <a:cs typeface="Times New Roman"/>
              </a:rPr>
              <a:t>=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600" spc="-77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600" spc="-16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600" spc="11" dirty="0">
                <a:solidFill>
                  <a:schemeClr val="tx1"/>
                </a:solidFill>
                <a:latin typeface="Times New Roman"/>
                <a:cs typeface="Times New Roman"/>
              </a:rPr>
              <a:t>UDE  </a:t>
            </a:r>
            <a:r>
              <a:rPr sz="2600" dirty="0">
                <a:solidFill>
                  <a:schemeClr val="tx1"/>
                </a:solidFill>
                <a:latin typeface="Times New Roman"/>
                <a:cs typeface="Times New Roman"/>
              </a:rPr>
              <a:t>PROTEIN</a:t>
            </a:r>
          </a:p>
          <a:p>
            <a:pPr>
              <a:spcBef>
                <a:spcPts val="11"/>
              </a:spcBef>
            </a:pPr>
            <a:endParaRPr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algn="just"/>
            <a:r>
              <a:rPr sz="2600" b="1" spc="126" dirty="0">
                <a:solidFill>
                  <a:schemeClr val="tx1"/>
                </a:solidFill>
                <a:latin typeface="Times New Roman"/>
                <a:cs typeface="Times New Roman"/>
              </a:rPr>
              <a:t>Principle </a:t>
            </a:r>
            <a:r>
              <a:rPr sz="2600" b="1" spc="160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2600" b="1" spc="-3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600" b="1" spc="121" dirty="0">
                <a:solidFill>
                  <a:schemeClr val="tx1"/>
                </a:solidFill>
                <a:latin typeface="Times New Roman"/>
                <a:cs typeface="Times New Roman"/>
              </a:rPr>
              <a:t>Scope</a:t>
            </a:r>
            <a:endParaRPr sz="2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999" marR="5600" algn="just"/>
            <a:r>
              <a:rPr sz="2600" spc="116" dirty="0">
                <a:solidFill>
                  <a:schemeClr val="tx1"/>
                </a:solidFill>
                <a:latin typeface="Times New Roman"/>
                <a:cs typeface="Times New Roman"/>
              </a:rPr>
              <a:t>In </a:t>
            </a:r>
            <a:r>
              <a:rPr sz="2600" spc="160" dirty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sz="2600" spc="94" dirty="0">
                <a:solidFill>
                  <a:schemeClr val="tx1"/>
                </a:solidFill>
                <a:latin typeface="Times New Roman"/>
                <a:cs typeface="Times New Roman"/>
              </a:rPr>
              <a:t>presence </a:t>
            </a:r>
            <a:r>
              <a:rPr sz="2600" spc="17" dirty="0">
                <a:solidFill>
                  <a:schemeClr val="tx1"/>
                </a:solidFill>
                <a:latin typeface="Times New Roman"/>
                <a:cs typeface="Times New Roman"/>
              </a:rPr>
              <a:t>of </a:t>
            </a:r>
            <a:r>
              <a:rPr sz="2600" spc="61" dirty="0">
                <a:solidFill>
                  <a:schemeClr val="tx1"/>
                </a:solidFill>
                <a:latin typeface="Times New Roman"/>
                <a:cs typeface="Times New Roman"/>
              </a:rPr>
              <a:t>sulfuric </a:t>
            </a:r>
            <a:r>
              <a:rPr sz="2600" spc="66" dirty="0">
                <a:solidFill>
                  <a:schemeClr val="tx1"/>
                </a:solidFill>
                <a:latin typeface="Times New Roman"/>
                <a:cs typeface="Times New Roman"/>
              </a:rPr>
              <a:t>acid, </a:t>
            </a:r>
            <a:r>
              <a:rPr sz="2600" spc="121" dirty="0">
                <a:solidFill>
                  <a:schemeClr val="tx1"/>
                </a:solidFill>
                <a:latin typeface="Times New Roman"/>
                <a:cs typeface="Times New Roman"/>
              </a:rPr>
              <a:t>sodium </a:t>
            </a:r>
            <a:r>
              <a:rPr sz="2600" spc="116" dirty="0">
                <a:solidFill>
                  <a:schemeClr val="tx1"/>
                </a:solidFill>
                <a:latin typeface="Times New Roman"/>
                <a:cs typeface="Times New Roman"/>
              </a:rPr>
              <a:t>sulphate </a:t>
            </a:r>
            <a:r>
              <a:rPr sz="2600" spc="160" dirty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sz="2600" spc="94" dirty="0">
                <a:solidFill>
                  <a:schemeClr val="tx1"/>
                </a:solidFill>
                <a:latin typeface="Times New Roman"/>
                <a:cs typeface="Times New Roman"/>
              </a:rPr>
              <a:t>a  </a:t>
            </a:r>
            <a:r>
              <a:rPr sz="2600" spc="61" dirty="0">
                <a:solidFill>
                  <a:schemeClr val="tx1"/>
                </a:solidFill>
                <a:latin typeface="Times New Roman"/>
                <a:cs typeface="Times New Roman"/>
              </a:rPr>
              <a:t>catalyst, </a:t>
            </a:r>
            <a:r>
              <a:rPr sz="2600" spc="160" dirty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sz="2600" spc="132" dirty="0">
                <a:solidFill>
                  <a:schemeClr val="tx1"/>
                </a:solidFill>
                <a:latin typeface="Times New Roman"/>
                <a:cs typeface="Times New Roman"/>
              </a:rPr>
              <a:t>amino </a:t>
            </a:r>
            <a:r>
              <a:rPr sz="2600" spc="105" dirty="0">
                <a:solidFill>
                  <a:schemeClr val="tx1"/>
                </a:solidFill>
                <a:latin typeface="Times New Roman"/>
                <a:cs typeface="Times New Roman"/>
              </a:rPr>
              <a:t>nitrogen </a:t>
            </a:r>
            <a:r>
              <a:rPr sz="2600" spc="17" dirty="0">
                <a:solidFill>
                  <a:schemeClr val="tx1"/>
                </a:solidFill>
                <a:latin typeface="Times New Roman"/>
                <a:cs typeface="Times New Roman"/>
              </a:rPr>
              <a:t>of </a:t>
            </a:r>
            <a:r>
              <a:rPr sz="2600" spc="105" dirty="0">
                <a:solidFill>
                  <a:schemeClr val="tx1"/>
                </a:solidFill>
                <a:latin typeface="Times New Roman"/>
                <a:cs typeface="Times New Roman"/>
              </a:rPr>
              <a:t>many </a:t>
            </a:r>
            <a:r>
              <a:rPr sz="2600" spc="83" dirty="0">
                <a:solidFill>
                  <a:schemeClr val="tx1"/>
                </a:solidFill>
                <a:latin typeface="Times New Roman"/>
                <a:cs typeface="Times New Roman"/>
              </a:rPr>
              <a:t>organic </a:t>
            </a:r>
            <a:r>
              <a:rPr sz="2600" spc="94" dirty="0">
                <a:solidFill>
                  <a:schemeClr val="tx1"/>
                </a:solidFill>
                <a:latin typeface="Times New Roman"/>
                <a:cs typeface="Times New Roman"/>
              </a:rPr>
              <a:t>materials </a:t>
            </a:r>
            <a:r>
              <a:rPr sz="2600" spc="33" dirty="0">
                <a:solidFill>
                  <a:schemeClr val="tx1"/>
                </a:solidFill>
                <a:latin typeface="Times New Roman"/>
                <a:cs typeface="Times New Roman"/>
              </a:rPr>
              <a:t>is  </a:t>
            </a:r>
            <a:r>
              <a:rPr sz="2600" spc="88" dirty="0">
                <a:solidFill>
                  <a:schemeClr val="tx1"/>
                </a:solidFill>
                <a:latin typeface="Times New Roman"/>
                <a:cs typeface="Times New Roman"/>
              </a:rPr>
              <a:t>converted </a:t>
            </a:r>
            <a:r>
              <a:rPr sz="2600" spc="138" dirty="0">
                <a:solidFill>
                  <a:schemeClr val="tx1"/>
                </a:solidFill>
                <a:latin typeface="Times New Roman"/>
                <a:cs typeface="Times New Roman"/>
              </a:rPr>
              <a:t>to </a:t>
            </a:r>
            <a:r>
              <a:rPr sz="2600" spc="160" dirty="0">
                <a:solidFill>
                  <a:schemeClr val="tx1"/>
                </a:solidFill>
                <a:latin typeface="Times New Roman"/>
                <a:cs typeface="Times New Roman"/>
              </a:rPr>
              <a:t>ammonium </a:t>
            </a:r>
            <a:r>
              <a:rPr sz="2600" spc="105" dirty="0">
                <a:solidFill>
                  <a:schemeClr val="tx1"/>
                </a:solidFill>
                <a:latin typeface="Times New Roman"/>
                <a:cs typeface="Times New Roman"/>
              </a:rPr>
              <a:t>sulphate. </a:t>
            </a:r>
            <a:r>
              <a:rPr sz="2600" spc="99" dirty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sz="2600" spc="138" dirty="0">
                <a:solidFill>
                  <a:schemeClr val="tx1"/>
                </a:solidFill>
                <a:latin typeface="Times New Roman"/>
                <a:cs typeface="Times New Roman"/>
              </a:rPr>
              <a:t>ammonia </a:t>
            </a:r>
            <a:r>
              <a:rPr sz="2600" spc="28" dirty="0">
                <a:solidFill>
                  <a:schemeClr val="tx1"/>
                </a:solidFill>
                <a:latin typeface="Times New Roman"/>
                <a:cs typeface="Times New Roman"/>
              </a:rPr>
              <a:t>is </a:t>
            </a:r>
            <a:r>
              <a:rPr sz="2600" spc="72" dirty="0">
                <a:solidFill>
                  <a:schemeClr val="tx1"/>
                </a:solidFill>
                <a:latin typeface="Times New Roman"/>
                <a:cs typeface="Times New Roman"/>
              </a:rPr>
              <a:t>distilled  </a:t>
            </a:r>
            <a:r>
              <a:rPr sz="2600" spc="88" dirty="0">
                <a:solidFill>
                  <a:schemeClr val="tx1"/>
                </a:solidFill>
                <a:latin typeface="Times New Roman"/>
                <a:cs typeface="Times New Roman"/>
              </a:rPr>
              <a:t>from </a:t>
            </a:r>
            <a:r>
              <a:rPr sz="2600" spc="154" dirty="0">
                <a:solidFill>
                  <a:schemeClr val="tx1"/>
                </a:solidFill>
                <a:latin typeface="Times New Roman"/>
                <a:cs typeface="Times New Roman"/>
              </a:rPr>
              <a:t>an </a:t>
            </a:r>
            <a:r>
              <a:rPr sz="2600" spc="77" dirty="0">
                <a:solidFill>
                  <a:schemeClr val="tx1"/>
                </a:solidFill>
                <a:latin typeface="Times New Roman"/>
                <a:cs typeface="Times New Roman"/>
              </a:rPr>
              <a:t>alkaline </a:t>
            </a:r>
            <a:r>
              <a:rPr sz="2600" spc="149" dirty="0">
                <a:solidFill>
                  <a:schemeClr val="tx1"/>
                </a:solidFill>
                <a:latin typeface="Times New Roman"/>
                <a:cs typeface="Times New Roman"/>
              </a:rPr>
              <a:t>medium </a:t>
            </a:r>
            <a:r>
              <a:rPr sz="2600" spc="160" dirty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sz="2600" spc="110" dirty="0">
                <a:solidFill>
                  <a:schemeClr val="tx1"/>
                </a:solidFill>
                <a:latin typeface="Times New Roman"/>
                <a:cs typeface="Times New Roman"/>
              </a:rPr>
              <a:t>absorbed in </a:t>
            </a:r>
            <a:r>
              <a:rPr sz="2600" spc="121" dirty="0">
                <a:solidFill>
                  <a:schemeClr val="tx1"/>
                </a:solidFill>
                <a:latin typeface="Times New Roman"/>
                <a:cs typeface="Times New Roman"/>
              </a:rPr>
              <a:t>standardized </a:t>
            </a:r>
            <a:r>
              <a:rPr sz="2600" spc="90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chemeClr val="tx1"/>
                </a:solidFill>
                <a:latin typeface="Times New Roman"/>
                <a:cs typeface="Times New Roman"/>
              </a:rPr>
              <a:t>mineral</a:t>
            </a:r>
            <a:r>
              <a:rPr sz="2600" spc="-7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600" spc="66" dirty="0">
                <a:solidFill>
                  <a:schemeClr val="tx1"/>
                </a:solidFill>
                <a:latin typeface="Times New Roman"/>
                <a:cs typeface="Times New Roman"/>
              </a:rPr>
              <a:t>acid.</a:t>
            </a:r>
            <a:endParaRPr sz="2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741" y="1137030"/>
            <a:ext cx="755347" cy="498379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sz="3100" spc="94" dirty="0">
                <a:latin typeface="Times New Roman"/>
                <a:cs typeface="Times New Roman"/>
              </a:rPr>
              <a:t>uses</a:t>
            </a:r>
            <a:endParaRPr sz="3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4370" y="596093"/>
            <a:ext cx="7228430" cy="1506145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 marR="5600">
              <a:lnSpc>
                <a:spcPct val="100200"/>
              </a:lnSpc>
              <a:spcBef>
                <a:spcPts val="105"/>
              </a:spcBef>
              <a:tabLst>
                <a:tab pos="1065339" algn="l"/>
                <a:tab pos="2797742" algn="l"/>
                <a:tab pos="3522201" algn="l"/>
                <a:tab pos="4765331" algn="l"/>
                <a:tab pos="5533188" algn="l"/>
                <a:tab pos="5764875" algn="l"/>
                <a:tab pos="6495633" algn="l"/>
              </a:tabLst>
            </a:pPr>
            <a:r>
              <a:rPr sz="3500" b="1" spc="209" dirty="0">
                <a:solidFill>
                  <a:srgbClr val="00AF50"/>
                </a:solidFill>
                <a:latin typeface="Times New Roman"/>
                <a:cs typeface="Times New Roman"/>
              </a:rPr>
              <a:t>Assumptions</a:t>
            </a:r>
            <a:r>
              <a:rPr sz="3500" b="1" spc="-143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3500" b="1" spc="209" dirty="0">
                <a:solidFill>
                  <a:srgbClr val="00AF50"/>
                </a:solidFill>
                <a:latin typeface="Times New Roman"/>
                <a:cs typeface="Times New Roman"/>
              </a:rPr>
              <a:t>of	</a:t>
            </a:r>
            <a:r>
              <a:rPr sz="3500" b="1" spc="138" dirty="0">
                <a:solidFill>
                  <a:srgbClr val="00AF50"/>
                </a:solidFill>
                <a:latin typeface="Times New Roman"/>
                <a:cs typeface="Times New Roman"/>
              </a:rPr>
              <a:t>Kjeldahl</a:t>
            </a:r>
            <a:r>
              <a:rPr sz="3500" b="1" spc="138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3500" b="1" spc="171" dirty="0">
                <a:solidFill>
                  <a:srgbClr val="00AF50"/>
                </a:solidFill>
                <a:latin typeface="Times New Roman"/>
                <a:cs typeface="Times New Roman"/>
              </a:rPr>
              <a:t>analysis  </a:t>
            </a:r>
            <a:r>
              <a:rPr sz="3100" spc="-579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3100" spc="22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3100" spc="-61" dirty="0">
                <a:solidFill>
                  <a:schemeClr val="tx1"/>
                </a:solidFill>
                <a:latin typeface="Times New Roman"/>
                <a:cs typeface="Times New Roman"/>
              </a:rPr>
              <a:t>Al</a:t>
            </a:r>
            <a:r>
              <a:rPr sz="3100" spc="-33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198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3100" spc="94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3100" spc="126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3100" spc="182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eins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100" spc="-11" dirty="0" smtClean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3100" spc="126" dirty="0" smtClean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3100" spc="154" dirty="0" smtClean="0">
                <a:solidFill>
                  <a:schemeClr val="tx1"/>
                </a:solidFill>
                <a:latin typeface="Times New Roman"/>
                <a:cs typeface="Times New Roman"/>
              </a:rPr>
              <a:t>ntai</a:t>
            </a:r>
            <a:r>
              <a:rPr sz="3100" spc="209" dirty="0" smtClean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lang="en-IN" sz="3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-248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3100" spc="-237" dirty="0" smtClean="0">
                <a:solidFill>
                  <a:schemeClr val="tx1"/>
                </a:solidFill>
                <a:latin typeface="Times New Roman"/>
                <a:cs typeface="Times New Roman"/>
              </a:rPr>
              <a:t>6</a:t>
            </a:r>
            <a:r>
              <a:rPr sz="3100" spc="-44" dirty="0">
                <a:solidFill>
                  <a:schemeClr val="tx1"/>
                </a:solidFill>
                <a:latin typeface="Times New Roman"/>
                <a:cs typeface="Times New Roman"/>
              </a:rPr>
              <a:t>%</a:t>
            </a:r>
            <a:r>
              <a:rPr sz="31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lang="en-IN" sz="3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-11" dirty="0" smtClean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3100" spc="17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lang="en-IN" sz="3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2" dirty="0" smtClean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3100" spc="165" dirty="0" smtClean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100" spc="193" dirty="0" smtClean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3100" spc="-11" dirty="0" smtClean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3100" spc="72" dirty="0" smtClean="0">
                <a:solidFill>
                  <a:schemeClr val="tx1"/>
                </a:solidFill>
                <a:latin typeface="Times New Roman"/>
                <a:cs typeface="Times New Roman"/>
              </a:rPr>
              <a:t>e  </a:t>
            </a:r>
            <a:r>
              <a:rPr sz="3100" spc="28" dirty="0">
                <a:solidFill>
                  <a:schemeClr val="tx1"/>
                </a:solidFill>
                <a:latin typeface="Times New Roman"/>
                <a:cs typeface="Times New Roman"/>
              </a:rPr>
              <a:t>constant‘6.25’</a:t>
            </a:r>
            <a:r>
              <a:rPr sz="3100" spc="-4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54" dirty="0">
                <a:solidFill>
                  <a:schemeClr val="tx1"/>
                </a:solidFill>
                <a:latin typeface="Times New Roman"/>
                <a:cs typeface="Times New Roman"/>
              </a:rPr>
              <a:t>to</a:t>
            </a:r>
            <a:r>
              <a:rPr sz="3100" spc="-15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94" dirty="0">
                <a:solidFill>
                  <a:schemeClr val="tx1"/>
                </a:solidFill>
                <a:latin typeface="Times New Roman"/>
                <a:cs typeface="Times New Roman"/>
              </a:rPr>
              <a:t>convert</a:t>
            </a:r>
            <a:r>
              <a:rPr sz="3100" spc="-7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3100" spc="-3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54" dirty="0">
                <a:solidFill>
                  <a:schemeClr val="tx1"/>
                </a:solidFill>
                <a:latin typeface="Times New Roman"/>
                <a:cs typeface="Times New Roman"/>
              </a:rPr>
              <a:t>to</a:t>
            </a:r>
            <a:r>
              <a:rPr sz="3100" spc="-12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protein.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9992" y="2483693"/>
            <a:ext cx="7394558" cy="498379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sz="3100" spc="-39" dirty="0">
                <a:solidFill>
                  <a:schemeClr val="tx1"/>
                </a:solidFill>
                <a:latin typeface="Times New Roman"/>
                <a:cs typeface="Times New Roman"/>
              </a:rPr>
              <a:t>2.All</a:t>
            </a:r>
            <a:r>
              <a:rPr sz="3100" spc="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77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3100" spc="-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32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3100" spc="-8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87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3100" spc="-9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83" dirty="0">
                <a:solidFill>
                  <a:schemeClr val="tx1"/>
                </a:solidFill>
                <a:latin typeface="Times New Roman"/>
                <a:cs typeface="Times New Roman"/>
              </a:rPr>
              <a:t>food</a:t>
            </a:r>
            <a:r>
              <a:rPr sz="3100" spc="-6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comes</a:t>
            </a:r>
            <a:r>
              <a:rPr sz="3100" spc="-9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05" dirty="0">
                <a:solidFill>
                  <a:schemeClr val="tx1"/>
                </a:solidFill>
                <a:latin typeface="Times New Roman"/>
                <a:cs typeface="Times New Roman"/>
              </a:rPr>
              <a:t>from</a:t>
            </a:r>
            <a:r>
              <a:rPr sz="3100" spc="-7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71" dirty="0">
                <a:solidFill>
                  <a:schemeClr val="tx1"/>
                </a:solidFill>
                <a:latin typeface="Times New Roman"/>
                <a:cs typeface="Times New Roman"/>
              </a:rPr>
              <a:t>true</a:t>
            </a:r>
            <a:r>
              <a:rPr sz="3100" spc="-11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00" spc="121" dirty="0">
                <a:solidFill>
                  <a:schemeClr val="tx1"/>
                </a:solidFill>
                <a:latin typeface="Times New Roman"/>
                <a:cs typeface="Times New Roman"/>
              </a:rPr>
              <a:t>protein.</a:t>
            </a:r>
            <a:endParaRPr sz="3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64240" y="3398493"/>
            <a:ext cx="4984869" cy="3359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454</Words>
  <Application>Microsoft Office PowerPoint</Application>
  <PresentationFormat>Custom</PresentationFormat>
  <Paragraphs>134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Livestock &amp; Poultry Management</vt:lpstr>
      <vt:lpstr>Overview</vt:lpstr>
      <vt:lpstr>Introduction</vt:lpstr>
      <vt:lpstr>Slide 4</vt:lpstr>
      <vt:lpstr>Water (Moisture)</vt:lpstr>
      <vt:lpstr>Significance of moisture</vt:lpstr>
      <vt:lpstr>Demerits</vt:lpstr>
      <vt:lpstr>Crude protein</vt:lpstr>
      <vt:lpstr>Slide 9</vt:lpstr>
      <vt:lpstr>Problems with assumption 1</vt:lpstr>
      <vt:lpstr>Problems with assumption 2</vt:lpstr>
      <vt:lpstr>Crude Fiber</vt:lpstr>
      <vt:lpstr>Slide 13</vt:lpstr>
      <vt:lpstr>Crude fat</vt:lpstr>
      <vt:lpstr>Nitrogen free extract (NFE)</vt:lpstr>
      <vt:lpstr>Total Ash</vt:lpstr>
      <vt:lpstr>Advantages of Proximate Analysis</vt:lpstr>
      <vt:lpstr>Conclusion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years Perspective Plan  (2018-23)</dc:title>
  <dc:creator>Gouri Sahu</dc:creator>
  <cp:lastModifiedBy>user</cp:lastModifiedBy>
  <cp:revision>17</cp:revision>
  <cp:lastPrinted>1601-01-01T00:00:00Z</cp:lastPrinted>
  <dcterms:created xsi:type="dcterms:W3CDTF">2018-01-17T07:28:50Z</dcterms:created>
  <dcterms:modified xsi:type="dcterms:W3CDTF">2021-03-07T18:41:36Z</dcterms:modified>
</cp:coreProperties>
</file>